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1"/>
  </p:notesMasterIdLst>
  <p:handoutMasterIdLst>
    <p:handoutMasterId r:id="rId12"/>
  </p:handoutMasterIdLst>
  <p:sldIdLst>
    <p:sldId id="256" r:id="rId2"/>
    <p:sldId id="625" r:id="rId3"/>
    <p:sldId id="617" r:id="rId4"/>
    <p:sldId id="618" r:id="rId5"/>
    <p:sldId id="620" r:id="rId6"/>
    <p:sldId id="619" r:id="rId7"/>
    <p:sldId id="623" r:id="rId8"/>
    <p:sldId id="624" r:id="rId9"/>
    <p:sldId id="622"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yndi Ferguson" initials="CF" lastIdx="2" clrIdx="0">
    <p:extLst>
      <p:ext uri="{19B8F6BF-5375-455C-9EA6-DF929625EA0E}">
        <p15:presenceInfo xmlns:p15="http://schemas.microsoft.com/office/powerpoint/2012/main" userId="S::cyndif@senseinc.com::5b37c107-19e8-4ac1-b876-f5341f036a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51" autoAdjust="0"/>
    <p:restoredTop sz="93238" autoAdjust="0"/>
  </p:normalViewPr>
  <p:slideViewPr>
    <p:cSldViewPr>
      <p:cViewPr varScale="1">
        <p:scale>
          <a:sx n="112" d="100"/>
          <a:sy n="112" d="100"/>
        </p:scale>
        <p:origin x="1280" y="192"/>
      </p:cViewPr>
      <p:guideLst>
        <p:guide orient="horz" pos="2160"/>
        <p:guide pos="2880"/>
      </p:guideLst>
    </p:cSldViewPr>
  </p:slideViewPr>
  <p:outlineViewPr>
    <p:cViewPr>
      <p:scale>
        <a:sx n="33" d="100"/>
        <a:sy n="33" d="100"/>
      </p:scale>
      <p:origin x="0" y="-22752"/>
    </p:cViewPr>
  </p:outlineViewPr>
  <p:notesTextViewPr>
    <p:cViewPr>
      <p:scale>
        <a:sx n="100" d="100"/>
        <a:sy n="100" d="100"/>
      </p:scale>
      <p:origin x="0" y="0"/>
    </p:cViewPr>
  </p:notesTextViewPr>
  <p:sorterViewPr>
    <p:cViewPr>
      <p:scale>
        <a:sx n="40" d="100"/>
        <a:sy n="40" d="100"/>
      </p:scale>
      <p:origin x="0" y="-18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Old%20Laptop\wpdocs\IHS\TSGAC\NIHOE%202020-2021\Data\Copy%20of%20TSGAC%20Memo-AI-AN%20Marketplace%20Enroll-2020%20-%202021-04-05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1" i="0" u="none" strike="noStrike" kern="1200" spc="0" baseline="0">
                <a:solidFill>
                  <a:schemeClr val="tx1">
                    <a:lumMod val="65000"/>
                    <a:lumOff val="35000"/>
                  </a:schemeClr>
                </a:solidFill>
                <a:latin typeface="+mn-lt"/>
                <a:ea typeface="+mn-ea"/>
                <a:cs typeface="+mn-cs"/>
              </a:defRPr>
            </a:pPr>
            <a:r>
              <a:rPr lang="en-US" sz="1100" b="1"/>
              <a:t>Total Enrollments of Tribal Citizens and Other IHS-Eligible</a:t>
            </a:r>
            <a:r>
              <a:rPr lang="en-US" sz="1100" b="1" baseline="0"/>
              <a:t> </a:t>
            </a:r>
            <a:r>
              <a:rPr lang="en-US" sz="1100" b="1"/>
              <a:t>Individuals: </a:t>
            </a:r>
          </a:p>
          <a:p>
            <a:pPr>
              <a:defRPr sz="1500" b="1" i="0" u="none" strike="noStrike" kern="1200" spc="0" baseline="0">
                <a:solidFill>
                  <a:schemeClr val="tx1">
                    <a:lumMod val="65000"/>
                    <a:lumOff val="35000"/>
                  </a:schemeClr>
                </a:solidFill>
                <a:latin typeface="+mn-lt"/>
                <a:ea typeface="+mn-ea"/>
                <a:cs typeface="+mn-cs"/>
              </a:defRPr>
            </a:pPr>
            <a:r>
              <a:rPr lang="en-US" sz="1100" b="1"/>
              <a:t>FFM and SBE</a:t>
            </a:r>
            <a:r>
              <a:rPr lang="en-US" sz="1100" b="1" baseline="0"/>
              <a:t> Marketplaces, 2015-2020 </a:t>
            </a:r>
            <a:r>
              <a:rPr lang="en-US" sz="1100" b="1" i="1" baseline="0"/>
              <a:t>(all enrollments </a:t>
            </a:r>
            <a:r>
              <a:rPr lang="en-US" sz="1200" b="1" i="1" baseline="0"/>
              <a:t>during year)</a:t>
            </a:r>
            <a:endParaRPr lang="en-US" sz="1500" b="1" i="1"/>
          </a:p>
        </c:rich>
      </c:tx>
      <c:overlay val="0"/>
      <c:spPr>
        <a:noFill/>
        <a:ln>
          <a:noFill/>
        </a:ln>
        <a:effectLst/>
      </c:spPr>
    </c:title>
    <c:autoTitleDeleted val="0"/>
    <c:plotArea>
      <c:layout/>
      <c:barChart>
        <c:barDir val="col"/>
        <c:grouping val="stacked"/>
        <c:varyColors val="0"/>
        <c:ser>
          <c:idx val="0"/>
          <c:order val="0"/>
          <c:tx>
            <c:strRef>
              <c:f>'\Users\Quicksilver\Downloads\[Copy of All Member-IHS Enrollments  thru 2019   single worksheet  2021-02-26.xlsx]All-Total-Grph-15to19'!$L$21</c:f>
              <c:strCache>
                <c:ptCount val="1"/>
                <c:pt idx="0">
                  <c:v>FFM: Enrolled Tribal Citizen</c:v>
                </c:pt>
              </c:strCache>
            </c:strRef>
          </c:tx>
          <c:spPr>
            <a:solidFill>
              <a:schemeClr val="accent1"/>
            </a:solidFill>
            <a:ln>
              <a:solidFill>
                <a:sysClr val="windowText" lastClr="000000"/>
              </a:solidFill>
            </a:ln>
            <a:effectLst/>
          </c:spPr>
          <c:invertIfNegative val="0"/>
          <c:cat>
            <c:numRef>
              <c:f>'\Users\Quicksilver\Downloads\[Copy of All Member-IHS Enrollments  thru 2019   single worksheet  2021-02-26.xlsx]All-Total-Grph-15to19'!$M$20:$R$20</c:f>
              <c:numCache>
                <c:formatCode>General</c:formatCode>
                <c:ptCount val="6"/>
                <c:pt idx="0">
                  <c:v>2015</c:v>
                </c:pt>
                <c:pt idx="1">
                  <c:v>2016</c:v>
                </c:pt>
                <c:pt idx="2">
                  <c:v>2017</c:v>
                </c:pt>
                <c:pt idx="3">
                  <c:v>2018</c:v>
                </c:pt>
                <c:pt idx="4">
                  <c:v>2019</c:v>
                </c:pt>
                <c:pt idx="5">
                  <c:v>2020</c:v>
                </c:pt>
              </c:numCache>
            </c:numRef>
          </c:cat>
          <c:val>
            <c:numRef>
              <c:f>'\Users\Quicksilver\Downloads\[Copy of All Member-IHS Enrollments  thru 2019   single worksheet  2021-02-26.xlsx]All-Total-Grph-15to19'!$M$21:$R$21</c:f>
              <c:numCache>
                <c:formatCode>General</c:formatCode>
                <c:ptCount val="6"/>
                <c:pt idx="0">
                  <c:v>23189</c:v>
                </c:pt>
                <c:pt idx="1">
                  <c:v>27158</c:v>
                </c:pt>
                <c:pt idx="2">
                  <c:v>43962</c:v>
                </c:pt>
                <c:pt idx="3">
                  <c:v>48558</c:v>
                </c:pt>
                <c:pt idx="4">
                  <c:v>54583</c:v>
                </c:pt>
                <c:pt idx="5">
                  <c:v>58171</c:v>
                </c:pt>
              </c:numCache>
            </c:numRef>
          </c:val>
          <c:extLst>
            <c:ext xmlns:c16="http://schemas.microsoft.com/office/drawing/2014/chart" uri="{C3380CC4-5D6E-409C-BE32-E72D297353CC}">
              <c16:uniqueId val="{00000000-F537-B447-B159-583D74D2D829}"/>
            </c:ext>
          </c:extLst>
        </c:ser>
        <c:ser>
          <c:idx val="1"/>
          <c:order val="1"/>
          <c:tx>
            <c:strRef>
              <c:f>'\Users\Quicksilver\Downloads\[Copy of All Member-IHS Enrollments  thru 2019   single worksheet  2021-02-26.xlsx]All-Total-Grph-15to19'!$L$22</c:f>
              <c:strCache>
                <c:ptCount val="1"/>
                <c:pt idx="0">
                  <c:v>FFM: Other IHS-eligible</c:v>
                </c:pt>
              </c:strCache>
            </c:strRef>
          </c:tx>
          <c:spPr>
            <a:pattFill prst="ltUpDiag">
              <a:fgClr>
                <a:schemeClr val="accent1"/>
              </a:fgClr>
              <a:bgClr>
                <a:schemeClr val="bg1"/>
              </a:bgClr>
            </a:pattFill>
            <a:ln>
              <a:solidFill>
                <a:sysClr val="windowText" lastClr="000000"/>
              </a:solidFill>
            </a:ln>
            <a:effectLst/>
          </c:spPr>
          <c:invertIfNegative val="0"/>
          <c:cat>
            <c:numRef>
              <c:f>'\Users\Quicksilver\Downloads\[Copy of All Member-IHS Enrollments  thru 2019   single worksheet  2021-02-26.xlsx]All-Total-Grph-15to19'!$M$20:$R$20</c:f>
              <c:numCache>
                <c:formatCode>General</c:formatCode>
                <c:ptCount val="6"/>
                <c:pt idx="0">
                  <c:v>2015</c:v>
                </c:pt>
                <c:pt idx="1">
                  <c:v>2016</c:v>
                </c:pt>
                <c:pt idx="2">
                  <c:v>2017</c:v>
                </c:pt>
                <c:pt idx="3">
                  <c:v>2018</c:v>
                </c:pt>
                <c:pt idx="4">
                  <c:v>2019</c:v>
                </c:pt>
                <c:pt idx="5">
                  <c:v>2020</c:v>
                </c:pt>
              </c:numCache>
            </c:numRef>
          </c:cat>
          <c:val>
            <c:numRef>
              <c:f>'\Users\Quicksilver\Downloads\[Copy of All Member-IHS Enrollments  thru 2019   single worksheet  2021-02-26.xlsx]All-Total-Grph-15to19'!$M$22:$R$22</c:f>
              <c:numCache>
                <c:formatCode>General</c:formatCode>
                <c:ptCount val="6"/>
                <c:pt idx="0">
                  <c:v>24474</c:v>
                </c:pt>
                <c:pt idx="1">
                  <c:v>28627</c:v>
                </c:pt>
                <c:pt idx="2">
                  <c:v>48730</c:v>
                </c:pt>
                <c:pt idx="3">
                  <c:v>43271</c:v>
                </c:pt>
                <c:pt idx="4">
                  <c:v>37453</c:v>
                </c:pt>
                <c:pt idx="5">
                  <c:v>35331</c:v>
                </c:pt>
              </c:numCache>
            </c:numRef>
          </c:val>
          <c:extLst>
            <c:ext xmlns:c16="http://schemas.microsoft.com/office/drawing/2014/chart" uri="{C3380CC4-5D6E-409C-BE32-E72D297353CC}">
              <c16:uniqueId val="{00000001-F537-B447-B159-583D74D2D829}"/>
            </c:ext>
          </c:extLst>
        </c:ser>
        <c:ser>
          <c:idx val="2"/>
          <c:order val="2"/>
          <c:tx>
            <c:strRef>
              <c:f>'\Users\Quicksilver\Downloads\[Copy of All Member-IHS Enrollments  thru 2019   single worksheet  2021-02-26.xlsx]All-Total-Grph-15to19'!$L$23</c:f>
              <c:strCache>
                <c:ptCount val="1"/>
                <c:pt idx="0">
                  <c:v>SBE: Enrolled Tribal Citizen</c:v>
                </c:pt>
              </c:strCache>
            </c:strRef>
          </c:tx>
          <c:spPr>
            <a:solidFill>
              <a:schemeClr val="accent4"/>
            </a:solidFill>
            <a:ln>
              <a:solidFill>
                <a:sysClr val="windowText" lastClr="000000"/>
              </a:solidFill>
            </a:ln>
            <a:effectLst/>
          </c:spPr>
          <c:invertIfNegative val="0"/>
          <c:cat>
            <c:numRef>
              <c:f>'\Users\Quicksilver\Downloads\[Copy of All Member-IHS Enrollments  thru 2019   single worksheet  2021-02-26.xlsx]All-Total-Grph-15to19'!$M$20:$R$20</c:f>
              <c:numCache>
                <c:formatCode>General</c:formatCode>
                <c:ptCount val="6"/>
                <c:pt idx="0">
                  <c:v>2015</c:v>
                </c:pt>
                <c:pt idx="1">
                  <c:v>2016</c:v>
                </c:pt>
                <c:pt idx="2">
                  <c:v>2017</c:v>
                </c:pt>
                <c:pt idx="3">
                  <c:v>2018</c:v>
                </c:pt>
                <c:pt idx="4">
                  <c:v>2019</c:v>
                </c:pt>
                <c:pt idx="5">
                  <c:v>2020</c:v>
                </c:pt>
              </c:numCache>
            </c:numRef>
          </c:cat>
          <c:val>
            <c:numRef>
              <c:f>'\Users\Quicksilver\Downloads\[Copy of All Member-IHS Enrollments  thru 2019   single worksheet  2021-02-26.xlsx]All-Total-Grph-15to19'!$M$23:$R$23</c:f>
              <c:numCache>
                <c:formatCode>General</c:formatCode>
                <c:ptCount val="6"/>
                <c:pt idx="2">
                  <c:v>6258</c:v>
                </c:pt>
                <c:pt idx="3">
                  <c:v>6874</c:v>
                </c:pt>
                <c:pt idx="4">
                  <c:v>7566</c:v>
                </c:pt>
                <c:pt idx="5">
                  <c:v>8801</c:v>
                </c:pt>
              </c:numCache>
            </c:numRef>
          </c:val>
          <c:extLst>
            <c:ext xmlns:c16="http://schemas.microsoft.com/office/drawing/2014/chart" uri="{C3380CC4-5D6E-409C-BE32-E72D297353CC}">
              <c16:uniqueId val="{00000002-F537-B447-B159-583D74D2D829}"/>
            </c:ext>
          </c:extLst>
        </c:ser>
        <c:dLbls>
          <c:showLegendKey val="0"/>
          <c:showVal val="0"/>
          <c:showCatName val="0"/>
          <c:showSerName val="0"/>
          <c:showPercent val="0"/>
          <c:showBubbleSize val="0"/>
        </c:dLbls>
        <c:gapWidth val="150"/>
        <c:overlap val="100"/>
        <c:axId val="102226560"/>
        <c:axId val="97837440"/>
      </c:barChart>
      <c:catAx>
        <c:axId val="102226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837440"/>
        <c:crosses val="autoZero"/>
        <c:auto val="1"/>
        <c:lblAlgn val="ctr"/>
        <c:lblOffset val="100"/>
        <c:noMultiLvlLbl val="0"/>
      </c:catAx>
      <c:valAx>
        <c:axId val="978374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22656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0.63389</cdr:x>
      <cdr:y>0.20706</cdr:y>
    </cdr:from>
    <cdr:to>
      <cdr:x>0.7174</cdr:x>
      <cdr:y>0.23243</cdr:y>
    </cdr:to>
    <cdr:sp macro="" textlink="">
      <cdr:nvSpPr>
        <cdr:cNvPr id="2" name="TextBox 3">
          <a:extLst xmlns:a="http://schemas.openxmlformats.org/drawingml/2006/main">
            <a:ext uri="{FF2B5EF4-FFF2-40B4-BE49-F238E27FC236}">
              <a16:creationId xmlns:a16="http://schemas.microsoft.com/office/drawing/2014/main" id="{733313DC-BB35-45AF-A167-D17A5D2FC927}"/>
            </a:ext>
          </a:extLst>
        </cdr:cNvPr>
        <cdr:cNvSpPr txBox="1"/>
      </cdr:nvSpPr>
      <cdr:spPr>
        <a:xfrm xmlns:a="http://schemas.openxmlformats.org/drawingml/2006/main">
          <a:off x="4115362" y="604167"/>
          <a:ext cx="542167" cy="74013"/>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000" b="1"/>
            <a:t>98,703</a:t>
          </a:r>
        </a:p>
      </cdr:txBody>
    </cdr:sp>
  </cdr:relSizeAnchor>
  <cdr:relSizeAnchor xmlns:cdr="http://schemas.openxmlformats.org/drawingml/2006/chartDrawing">
    <cdr:from>
      <cdr:x>0.75398</cdr:x>
      <cdr:y>0.20333</cdr:y>
    </cdr:from>
    <cdr:to>
      <cdr:x>0.83917</cdr:x>
      <cdr:y>0.25461</cdr:y>
    </cdr:to>
    <cdr:sp macro="" textlink="">
      <cdr:nvSpPr>
        <cdr:cNvPr id="3" name="TextBox 3">
          <a:extLst xmlns:a="http://schemas.openxmlformats.org/drawingml/2006/main">
            <a:ext uri="{FF2B5EF4-FFF2-40B4-BE49-F238E27FC236}">
              <a16:creationId xmlns:a16="http://schemas.microsoft.com/office/drawing/2014/main" id="{09C1B237-3128-4C50-8F54-2F054974506F}"/>
            </a:ext>
          </a:extLst>
        </cdr:cNvPr>
        <cdr:cNvSpPr txBox="1"/>
      </cdr:nvSpPr>
      <cdr:spPr>
        <a:xfrm xmlns:a="http://schemas.openxmlformats.org/drawingml/2006/main">
          <a:off x="4895017" y="593293"/>
          <a:ext cx="553074" cy="149626"/>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000" b="1"/>
            <a:t>99,602</a:t>
          </a:r>
        </a:p>
      </cdr:txBody>
    </cdr:sp>
  </cdr:relSizeAnchor>
  <cdr:relSizeAnchor xmlns:cdr="http://schemas.openxmlformats.org/drawingml/2006/chartDrawing">
    <cdr:from>
      <cdr:x>0.81354</cdr:x>
      <cdr:y>0.46019</cdr:y>
    </cdr:from>
    <cdr:to>
      <cdr:x>0.89246</cdr:x>
      <cdr:y>0.47645</cdr:y>
    </cdr:to>
    <cdr:sp macro="" textlink="">
      <cdr:nvSpPr>
        <cdr:cNvPr id="14" name="Straight Connector 13"/>
        <cdr:cNvSpPr/>
      </cdr:nvSpPr>
      <cdr:spPr>
        <a:xfrm xmlns:a="http://schemas.openxmlformats.org/drawingml/2006/main" flipV="1">
          <a:off x="6677026" y="1797050"/>
          <a:ext cx="647700" cy="63500"/>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0.68472</cdr:x>
      <cdr:y>0.4797</cdr:y>
    </cdr:from>
    <cdr:to>
      <cdr:x>0.7617</cdr:x>
      <cdr:y>0.50247</cdr:y>
    </cdr:to>
    <cdr:sp macro="" textlink="">
      <cdr:nvSpPr>
        <cdr:cNvPr id="16" name="Straight Connector 15"/>
        <cdr:cNvSpPr/>
      </cdr:nvSpPr>
      <cdr:spPr>
        <a:xfrm xmlns:a="http://schemas.openxmlformats.org/drawingml/2006/main" flipV="1">
          <a:off x="5619750" y="1873250"/>
          <a:ext cx="631826" cy="88900"/>
        </a:xfrm>
        <a:prstGeom xmlns:a="http://schemas.openxmlformats.org/drawingml/2006/main" prst="line">
          <a:avLst/>
        </a:prstGeom>
        <a:noFill xmlns:a="http://schemas.openxmlformats.org/drawingml/2006/main"/>
        <a:ln xmlns:a="http://schemas.openxmlformats.org/drawingml/2006/main" w="19050" cap="flat" cmpd="sng" algn="ctr">
          <a:solidFill>
            <a:srgbClr val="4472C4"/>
          </a:solidFill>
          <a:prstDash val="dash"/>
          <a:miter lim="800000"/>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0.8735</cdr:x>
      <cdr:y>0.20652</cdr:y>
    </cdr:from>
    <cdr:to>
      <cdr:x>0.96714</cdr:x>
      <cdr:y>0.25071</cdr:y>
    </cdr:to>
    <cdr:sp macro="" textlink="">
      <cdr:nvSpPr>
        <cdr:cNvPr id="18" name="TextBox 3">
          <a:extLst xmlns:a="http://schemas.openxmlformats.org/drawingml/2006/main">
            <a:ext uri="{FF2B5EF4-FFF2-40B4-BE49-F238E27FC236}">
              <a16:creationId xmlns:a16="http://schemas.microsoft.com/office/drawing/2014/main" id="{09C1B237-3128-4C50-8F54-2F054974506F}"/>
            </a:ext>
          </a:extLst>
        </cdr:cNvPr>
        <cdr:cNvSpPr txBox="1"/>
      </cdr:nvSpPr>
      <cdr:spPr>
        <a:xfrm xmlns:a="http://schemas.openxmlformats.org/drawingml/2006/main">
          <a:off x="5670972" y="602589"/>
          <a:ext cx="607908" cy="128931"/>
        </a:xfrm>
        <a:prstGeom xmlns:a="http://schemas.openxmlformats.org/drawingml/2006/main" prst="rect">
          <a:avLst/>
        </a:prstGeom>
        <a:solidFill xmlns:a="http://schemas.openxmlformats.org/drawingml/2006/main">
          <a:sysClr val="window" lastClr="FFFFFF"/>
        </a:solidFill>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ctr"/>
          <a:r>
            <a:rPr lang="en-US" sz="1000" b="1"/>
            <a:t>102,303</a:t>
          </a:r>
        </a:p>
      </cdr:txBody>
    </cdr:sp>
  </cdr:relSizeAnchor>
  <cdr:relSizeAnchor xmlns:cdr="http://schemas.openxmlformats.org/drawingml/2006/chartDrawing">
    <cdr:from>
      <cdr:x>0.504</cdr:x>
      <cdr:y>0.20602</cdr:y>
    </cdr:from>
    <cdr:to>
      <cdr:x>0.60681</cdr:x>
      <cdr:y>0.2272</cdr:y>
    </cdr:to>
    <cdr:sp macro="" textlink="">
      <cdr:nvSpPr>
        <cdr:cNvPr id="7" name="TextBox 3">
          <a:extLst xmlns:a="http://schemas.openxmlformats.org/drawingml/2006/main">
            <a:ext uri="{FF2B5EF4-FFF2-40B4-BE49-F238E27FC236}">
              <a16:creationId xmlns:a16="http://schemas.microsoft.com/office/drawing/2014/main" id="{A982B5E7-CA5A-4FCF-9B21-8E43F8353081}"/>
            </a:ext>
          </a:extLst>
        </cdr:cNvPr>
        <cdr:cNvSpPr txBox="1"/>
      </cdr:nvSpPr>
      <cdr:spPr>
        <a:xfrm xmlns:a="http://schemas.openxmlformats.org/drawingml/2006/main">
          <a:off x="3272116" y="601124"/>
          <a:ext cx="667424" cy="61816"/>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000" b="1"/>
            <a:t>98,950</a:t>
          </a:r>
        </a:p>
      </cdr:txBody>
    </cdr:sp>
  </cdr:relSizeAnchor>
  <cdr:relSizeAnchor xmlns:cdr="http://schemas.openxmlformats.org/drawingml/2006/chartDrawing">
    <cdr:from>
      <cdr:x>0.55172</cdr:x>
      <cdr:y>0.49751</cdr:y>
    </cdr:from>
    <cdr:to>
      <cdr:x>0.6287</cdr:x>
      <cdr:y>0.52028</cdr:y>
    </cdr:to>
    <cdr:sp macro="" textlink="">
      <cdr:nvSpPr>
        <cdr:cNvPr id="8" name="Straight Connector 7">
          <a:extLst xmlns:a="http://schemas.openxmlformats.org/drawingml/2006/main">
            <a:ext uri="{FF2B5EF4-FFF2-40B4-BE49-F238E27FC236}">
              <a16:creationId xmlns:a16="http://schemas.microsoft.com/office/drawing/2014/main" id="{5EAC10F7-2D99-42F3-B2DA-56640FECFE02}"/>
            </a:ext>
          </a:extLst>
        </cdr:cNvPr>
        <cdr:cNvSpPr/>
      </cdr:nvSpPr>
      <cdr:spPr>
        <a:xfrm xmlns:a="http://schemas.openxmlformats.org/drawingml/2006/main" flipV="1">
          <a:off x="4724400" y="1879600"/>
          <a:ext cx="659178" cy="86025"/>
        </a:xfrm>
        <a:prstGeom xmlns:a="http://schemas.openxmlformats.org/drawingml/2006/main" prst="line">
          <a:avLst/>
        </a:prstGeom>
        <a:noFill xmlns:a="http://schemas.openxmlformats.org/drawingml/2006/main"/>
        <a:ln xmlns:a="http://schemas.openxmlformats.org/drawingml/2006/main" w="19050" cap="flat" cmpd="sng" algn="ctr">
          <a:solidFill>
            <a:srgbClr val="4472C4"/>
          </a:solidFill>
          <a:prstDash val="dash"/>
          <a:miter lim="800000"/>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232D30-2026-448E-83BE-53AE07C228A0}" type="datetimeFigureOut">
              <a:rPr lang="en-US" smtClean="0"/>
              <a:pPr/>
              <a:t>7/12/21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0B54E42-B201-43D7-A0B9-A2561897B516}" type="slidenum">
              <a:rPr lang="en-US" smtClean="0"/>
              <a:pPr/>
              <a:t>‹#›</a:t>
            </a:fld>
            <a:endParaRPr lang="en-US" dirty="0"/>
          </a:p>
        </p:txBody>
      </p:sp>
    </p:spTree>
    <p:extLst>
      <p:ext uri="{BB962C8B-B14F-4D97-AF65-F5344CB8AC3E}">
        <p14:creationId xmlns:p14="http://schemas.microsoft.com/office/powerpoint/2010/main" val="1138772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E9D93AE-EB59-4C04-81BE-24823D581A30}" type="datetimeFigureOut">
              <a:rPr lang="en-US" smtClean="0"/>
              <a:pPr/>
              <a:t>7/12/21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C7A3431-68FF-493E-9FCC-39941D0FF2E6}" type="slidenum">
              <a:rPr lang="en-US" smtClean="0"/>
              <a:pPr/>
              <a:t>‹#›</a:t>
            </a:fld>
            <a:endParaRPr lang="en-US" dirty="0"/>
          </a:p>
        </p:txBody>
      </p:sp>
    </p:spTree>
    <p:extLst>
      <p:ext uri="{BB962C8B-B14F-4D97-AF65-F5344CB8AC3E}">
        <p14:creationId xmlns:p14="http://schemas.microsoft.com/office/powerpoint/2010/main" val="2784281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7A3431-68FF-493E-9FCC-39941D0FF2E6}" type="slidenum">
              <a:rPr lang="en-US" smtClean="0"/>
              <a:pPr/>
              <a:t>1</a:t>
            </a:fld>
            <a:endParaRPr lang="en-US" dirty="0"/>
          </a:p>
        </p:txBody>
      </p:sp>
    </p:spTree>
    <p:extLst>
      <p:ext uri="{BB962C8B-B14F-4D97-AF65-F5344CB8AC3E}">
        <p14:creationId xmlns:p14="http://schemas.microsoft.com/office/powerpoint/2010/main" val="374090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7A3431-68FF-493E-9FCC-39941D0FF2E6}" type="slidenum">
              <a:rPr lang="en-US" smtClean="0"/>
              <a:pPr/>
              <a:t>7</a:t>
            </a:fld>
            <a:endParaRPr lang="en-US" dirty="0"/>
          </a:p>
        </p:txBody>
      </p:sp>
    </p:spTree>
    <p:extLst>
      <p:ext uri="{BB962C8B-B14F-4D97-AF65-F5344CB8AC3E}">
        <p14:creationId xmlns:p14="http://schemas.microsoft.com/office/powerpoint/2010/main" val="2404232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7A3431-68FF-493E-9FCC-39941D0FF2E6}" type="slidenum">
              <a:rPr lang="en-US" smtClean="0"/>
              <a:pPr/>
              <a:t>8</a:t>
            </a:fld>
            <a:endParaRPr lang="en-US" dirty="0"/>
          </a:p>
        </p:txBody>
      </p:sp>
    </p:spTree>
    <p:extLst>
      <p:ext uri="{BB962C8B-B14F-4D97-AF65-F5344CB8AC3E}">
        <p14:creationId xmlns:p14="http://schemas.microsoft.com/office/powerpoint/2010/main" val="3152590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7A3431-68FF-493E-9FCC-39941D0FF2E6}" type="slidenum">
              <a:rPr lang="en-US" smtClean="0"/>
              <a:pPr/>
              <a:t>9</a:t>
            </a:fld>
            <a:endParaRPr lang="en-US" dirty="0"/>
          </a:p>
        </p:txBody>
      </p:sp>
    </p:spTree>
    <p:extLst>
      <p:ext uri="{BB962C8B-B14F-4D97-AF65-F5344CB8AC3E}">
        <p14:creationId xmlns:p14="http://schemas.microsoft.com/office/powerpoint/2010/main" val="3081135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8CE3E2-2309-4A98-8F2B-DB1E1CD06019}" type="datetime1">
              <a:rPr lang="en-US" smtClean="0"/>
              <a:pPr/>
              <a:t>7/12/21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FDF4E-827F-427A-878E-6542E865605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FD3217-AE8B-40ED-A722-F9382EB885A4}" type="datetime1">
              <a:rPr lang="en-US" smtClean="0"/>
              <a:pPr/>
              <a:t>7/12/21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FDF4E-827F-427A-878E-6542E865605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63B268-5C29-4881-A638-9AB1E99FCFD4}" type="datetime1">
              <a:rPr lang="en-US" smtClean="0"/>
              <a:pPr/>
              <a:t>7/12/21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FDF4E-827F-427A-878E-6542E865605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45A39D-5BCC-4B2E-BF3D-828CB4310BDD}" type="datetime1">
              <a:rPr lang="en-US" smtClean="0"/>
              <a:pPr/>
              <a:t>7/12/21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FDF4E-827F-427A-878E-6542E865605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DC2CAA-C8D0-4C68-96C5-B3833103C3FE}" type="datetime1">
              <a:rPr lang="en-US" smtClean="0"/>
              <a:pPr/>
              <a:t>7/12/21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FDF4E-827F-427A-878E-6542E865605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4455F8-4D54-4D57-9492-A5FD3F82B671}" type="datetime1">
              <a:rPr lang="en-US" smtClean="0"/>
              <a:pPr/>
              <a:t>7/12/21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FDF4E-827F-427A-878E-6542E865605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F68DC9-AB0C-4DAF-A800-EC04147D88B2}" type="datetime1">
              <a:rPr lang="en-US" smtClean="0"/>
              <a:pPr/>
              <a:t>7/12/21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AFDF4E-827F-427A-878E-6542E865605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7808CD-FC4F-4A27-87AC-FCEF6D6100D0}" type="datetime1">
              <a:rPr lang="en-US" smtClean="0"/>
              <a:pPr/>
              <a:t>7/12/21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AFDF4E-827F-427A-878E-6542E865605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65A1F-1BB4-4180-8515-BF3FC871F22A}" type="datetime1">
              <a:rPr lang="en-US" smtClean="0"/>
              <a:pPr/>
              <a:t>7/12/21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AFDF4E-827F-427A-878E-6542E865605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3194FE-D758-4B3E-81D3-2A01E108A3C5}" type="datetime1">
              <a:rPr lang="en-US" smtClean="0"/>
              <a:pPr/>
              <a:t>7/12/21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FDF4E-827F-427A-878E-6542E865605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D08101-AD2B-49DD-8E6C-EB4DEBED5298}" type="datetime1">
              <a:rPr lang="en-US" smtClean="0"/>
              <a:pPr/>
              <a:t>7/12/21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FDF4E-827F-427A-878E-6542E865605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1F519-7732-463B-95B4-1CA13DC39C0A}" type="datetime1">
              <a:rPr lang="en-US" smtClean="0"/>
              <a:pPr/>
              <a:t>7/12/21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AFDF4E-827F-427A-878E-6542E865605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tribalselfgov.org/wp-content/uploads/2021/04/McDonough-PP-for-TSGAC-CCIIO-Tribal-Sponsorship-and-ARP-Webinar-2021-04-07a-DI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cyndif@senseinc.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mailto:EMilhollin@hobbsstraus.com" TargetMode="External"/><Relationship Id="rId4" Type="http://schemas.openxmlformats.org/officeDocument/2006/relationships/hyperlink" Target="mailto:sksullivan16@outlook.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2209800"/>
          </a:xfrm>
        </p:spPr>
        <p:txBody>
          <a:bodyPr>
            <a:normAutofit/>
          </a:bodyPr>
          <a:lstStyle/>
          <a:p>
            <a:br>
              <a:rPr lang="en-US" b="1" dirty="0">
                <a:solidFill>
                  <a:schemeClr val="accent1">
                    <a:lumMod val="75000"/>
                  </a:schemeClr>
                </a:solidFill>
              </a:rPr>
            </a:br>
            <a:endParaRPr lang="en-US" b="1" dirty="0">
              <a:solidFill>
                <a:schemeClr val="accent1">
                  <a:lumMod val="75000"/>
                </a:schemeClr>
              </a:solidFill>
            </a:endParaRPr>
          </a:p>
        </p:txBody>
      </p:sp>
      <p:sp>
        <p:nvSpPr>
          <p:cNvPr id="3" name="Subtitle 2"/>
          <p:cNvSpPr>
            <a:spLocks noGrp="1"/>
          </p:cNvSpPr>
          <p:nvPr>
            <p:ph type="subTitle" idx="1"/>
          </p:nvPr>
        </p:nvSpPr>
        <p:spPr>
          <a:xfrm>
            <a:off x="762000" y="2362200"/>
            <a:ext cx="7848600" cy="4191000"/>
          </a:xfrm>
        </p:spPr>
        <p:txBody>
          <a:bodyPr>
            <a:normAutofit lnSpcReduction="10000"/>
          </a:bodyPr>
          <a:lstStyle/>
          <a:p>
            <a:r>
              <a:rPr lang="en-US" sz="1900" b="1" u="sng" dirty="0">
                <a:solidFill>
                  <a:schemeClr val="tx1"/>
                </a:solidFill>
              </a:rPr>
              <a:t>Presentation to the Tribal Self-Governance Advisory Committee</a:t>
            </a:r>
          </a:p>
          <a:p>
            <a:endParaRPr lang="en-US" sz="1700" b="1" dirty="0">
              <a:solidFill>
                <a:schemeClr val="tx1"/>
              </a:solidFill>
            </a:endParaRPr>
          </a:p>
          <a:p>
            <a:pPr>
              <a:spcBef>
                <a:spcPts val="0"/>
              </a:spcBef>
              <a:spcAft>
                <a:spcPts val="600"/>
              </a:spcAft>
            </a:pPr>
            <a:r>
              <a:rPr lang="en-US" sz="2800" b="1" dirty="0">
                <a:solidFill>
                  <a:schemeClr val="tx1"/>
                </a:solidFill>
              </a:rPr>
              <a:t>ACA Project Update &amp;</a:t>
            </a:r>
          </a:p>
          <a:p>
            <a:pPr>
              <a:spcBef>
                <a:spcPts val="0"/>
              </a:spcBef>
              <a:spcAft>
                <a:spcPts val="600"/>
              </a:spcAft>
            </a:pPr>
            <a:r>
              <a:rPr lang="en-US" sz="2800" b="1" dirty="0">
                <a:solidFill>
                  <a:schemeClr val="tx1"/>
                </a:solidFill>
              </a:rPr>
              <a:t>Overview of the 2020 American Indian and Alaska Native Marketplace Enrollment &amp; </a:t>
            </a:r>
          </a:p>
          <a:p>
            <a:pPr>
              <a:spcBef>
                <a:spcPts val="0"/>
              </a:spcBef>
              <a:spcAft>
                <a:spcPts val="600"/>
              </a:spcAft>
            </a:pPr>
            <a:r>
              <a:rPr lang="en-US" sz="2800" b="1" dirty="0">
                <a:solidFill>
                  <a:schemeClr val="tx1"/>
                </a:solidFill>
              </a:rPr>
              <a:t>Medicare Telehealth Recommendations</a:t>
            </a:r>
          </a:p>
          <a:p>
            <a:r>
              <a:rPr lang="en-US" sz="1900" dirty="0">
                <a:solidFill>
                  <a:schemeClr val="tx1"/>
                </a:solidFill>
              </a:rPr>
              <a:t>July 13, 2021</a:t>
            </a:r>
          </a:p>
          <a:p>
            <a:r>
              <a:rPr lang="en-US" sz="1900" dirty="0"/>
              <a:t> </a:t>
            </a:r>
          </a:p>
          <a:p>
            <a:r>
              <a:rPr lang="en-US" sz="1900" b="1" dirty="0">
                <a:solidFill>
                  <a:schemeClr val="tx1"/>
                </a:solidFill>
              </a:rPr>
              <a:t>Presented by </a:t>
            </a:r>
          </a:p>
          <a:p>
            <a:r>
              <a:rPr lang="en-US" sz="1400" b="1" i="1" dirty="0">
                <a:solidFill>
                  <a:srgbClr val="FF0000"/>
                </a:solidFill>
                <a:latin typeface="+mj-lt"/>
              </a:rPr>
              <a:t>Cyndi Ferguson, SENSE Inc. (ACA Project Lead)</a:t>
            </a:r>
          </a:p>
          <a:p>
            <a:pPr marL="0" marR="0">
              <a:spcBef>
                <a:spcPts val="0"/>
              </a:spcBef>
              <a:spcAft>
                <a:spcPts val="0"/>
              </a:spcAft>
            </a:pPr>
            <a:r>
              <a:rPr lang="en-US" sz="1400" b="1" i="1" dirty="0">
                <a:solidFill>
                  <a:srgbClr val="FF0000"/>
                </a:solidFill>
                <a:effectLst/>
                <a:latin typeface="+mj-lt"/>
                <a:ea typeface="Calibri" panose="020F0502020204030204" pitchFamily="34" charset="0"/>
              </a:rPr>
              <a:t>Sarah Sullivan, MPH, Health Policy Consultant &amp; Fellow</a:t>
            </a:r>
          </a:p>
          <a:p>
            <a:pPr>
              <a:spcBef>
                <a:spcPts val="0"/>
              </a:spcBef>
            </a:pPr>
            <a:r>
              <a:rPr lang="en-US" sz="1400" b="1" i="1" dirty="0">
                <a:solidFill>
                  <a:srgbClr val="FF0000"/>
                </a:solidFill>
                <a:latin typeface="+mj-lt"/>
              </a:rPr>
              <a:t>Elliott Milhollin, Partner, HSDW</a:t>
            </a:r>
          </a:p>
          <a:p>
            <a:pPr marL="0" marR="0">
              <a:spcBef>
                <a:spcPts val="0"/>
              </a:spcBef>
              <a:spcAft>
                <a:spcPts val="0"/>
              </a:spcAft>
            </a:pPr>
            <a:endParaRPr lang="en-US" sz="1400" i="1" dirty="0">
              <a:effectLst/>
              <a:ea typeface="Calibri" panose="020F0502020204030204" pitchFamily="34" charset="0"/>
            </a:endParaRPr>
          </a:p>
          <a:p>
            <a:endParaRPr lang="en-US" sz="1900"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8518" y="152400"/>
            <a:ext cx="7852082" cy="2133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B0B16-6371-4E98-80C0-762B20EC71F2}"/>
              </a:ext>
            </a:extLst>
          </p:cNvPr>
          <p:cNvSpPr>
            <a:spLocks noGrp="1"/>
          </p:cNvSpPr>
          <p:nvPr>
            <p:ph type="title"/>
          </p:nvPr>
        </p:nvSpPr>
        <p:spPr>
          <a:xfrm>
            <a:off x="429322" y="29028"/>
            <a:ext cx="8229600" cy="1143000"/>
          </a:xfrm>
        </p:spPr>
        <p:txBody>
          <a:bodyPr>
            <a:normAutofit/>
          </a:bodyPr>
          <a:lstStyle/>
          <a:p>
            <a:r>
              <a:rPr lang="en-US" sz="3600" dirty="0">
                <a:solidFill>
                  <a:schemeClr val="tx2"/>
                </a:solidFill>
              </a:rPr>
              <a:t>Recent Project Activities</a:t>
            </a:r>
          </a:p>
        </p:txBody>
      </p:sp>
      <p:sp>
        <p:nvSpPr>
          <p:cNvPr id="3" name="Slide Number Placeholder 2">
            <a:extLst>
              <a:ext uri="{FF2B5EF4-FFF2-40B4-BE49-F238E27FC236}">
                <a16:creationId xmlns:a16="http://schemas.microsoft.com/office/drawing/2014/main" id="{2ED4711C-110E-4EA4-A895-A9202F7AF5D4}"/>
              </a:ext>
            </a:extLst>
          </p:cNvPr>
          <p:cNvSpPr>
            <a:spLocks noGrp="1"/>
          </p:cNvSpPr>
          <p:nvPr>
            <p:ph type="sldNum" sz="quarter" idx="12"/>
          </p:nvPr>
        </p:nvSpPr>
        <p:spPr/>
        <p:txBody>
          <a:bodyPr/>
          <a:lstStyle/>
          <a:p>
            <a:fld id="{81AFDF4E-827F-427A-878E-6542E865605E}" type="slidenum">
              <a:rPr lang="en-US" smtClean="0"/>
              <a:pPr/>
              <a:t>2</a:t>
            </a:fld>
            <a:endParaRPr lang="en-US" dirty="0"/>
          </a:p>
        </p:txBody>
      </p:sp>
      <p:sp>
        <p:nvSpPr>
          <p:cNvPr id="5" name="TextBox 4">
            <a:extLst>
              <a:ext uri="{FF2B5EF4-FFF2-40B4-BE49-F238E27FC236}">
                <a16:creationId xmlns:a16="http://schemas.microsoft.com/office/drawing/2014/main" id="{9BC1C891-63C9-4EA0-9BF8-72CF2766FBFF}"/>
              </a:ext>
            </a:extLst>
          </p:cNvPr>
          <p:cNvSpPr txBox="1"/>
          <p:nvPr/>
        </p:nvSpPr>
        <p:spPr>
          <a:xfrm>
            <a:off x="245327" y="1062406"/>
            <a:ext cx="8670073" cy="4616648"/>
          </a:xfrm>
          <a:prstGeom prst="rect">
            <a:avLst/>
          </a:prstGeom>
          <a:noFill/>
        </p:spPr>
        <p:txBody>
          <a:bodyPr wrap="square">
            <a:spAutoFit/>
          </a:bodyPr>
          <a:lstStyle/>
          <a:p>
            <a:r>
              <a:rPr lang="en-US" b="1" u="sng" cap="small" dirty="0">
                <a:cs typeface="Arial" panose="020B0604020202020204" pitchFamily="34" charset="0"/>
              </a:rPr>
              <a:t>Recent TSGAC Webinars:</a:t>
            </a:r>
            <a:endParaRPr lang="en-US" sz="1600" dirty="0">
              <a:effectLst/>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600" dirty="0">
                <a:effectLst/>
                <a:ea typeface="Times New Roman" panose="02020603050405020304" pitchFamily="18" charset="0"/>
                <a:cs typeface="Times New Roman" panose="02020603050405020304" pitchFamily="18" charset="0"/>
              </a:rPr>
              <a:t>Tribal Best Practices in Vaccine Distribution – Held March 17, 2021 (105 Participants)</a:t>
            </a:r>
          </a:p>
          <a:p>
            <a:pPr marL="285750" indent="-285750">
              <a:buFont typeface="Wingdings" panose="05000000000000000000" pitchFamily="2" charset="2"/>
              <a:buChar char="Ø"/>
            </a:pPr>
            <a:endParaRPr lang="en-US" sz="1600" dirty="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600" dirty="0">
                <a:ea typeface="Times New Roman" panose="02020603050405020304" pitchFamily="18" charset="0"/>
                <a:cs typeface="Times New Roman" panose="02020603050405020304" pitchFamily="18" charset="0"/>
              </a:rPr>
              <a:t>Overview of the American Rescue Plan Act and Provider Relief Fund Reporting – Held June 23, 2021 (222 Participants)</a:t>
            </a:r>
          </a:p>
          <a:p>
            <a:endParaRPr lang="en-US" sz="1600" dirty="0">
              <a:ea typeface="Times New Roman" panose="02020603050405020304" pitchFamily="18" charset="0"/>
              <a:cs typeface="Times New Roman" panose="02020603050405020304" pitchFamily="18" charset="0"/>
            </a:endParaRPr>
          </a:p>
          <a:p>
            <a:r>
              <a:rPr lang="en-US" sz="1600" b="1" u="sng" cap="small" dirty="0">
                <a:cs typeface="Arial" panose="020B0604020202020204" pitchFamily="34" charset="0"/>
              </a:rPr>
              <a:t>Recent TSGAC Briefing Papers</a:t>
            </a:r>
            <a:r>
              <a:rPr lang="en-US" sz="1600" b="1" cap="small" dirty="0">
                <a:cs typeface="Arial" panose="020B0604020202020204" pitchFamily="34" charset="0"/>
              </a:rPr>
              <a:t>:</a:t>
            </a:r>
            <a:endParaRPr lang="en-US" sz="1600" dirty="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600" dirty="0">
                <a:effectLst/>
                <a:ea typeface="Times New Roman" panose="02020603050405020304" pitchFamily="18" charset="0"/>
                <a:cs typeface="Times New Roman" panose="02020603050405020304" pitchFamily="18" charset="0"/>
              </a:rPr>
              <a:t>American Indian and Alaska Native Marketplace Enrollment, </a:t>
            </a:r>
            <a:r>
              <a:rPr lang="en-US" sz="1600" dirty="0">
                <a:effectLst/>
                <a:ea typeface="Times New Roman" panose="02020603050405020304" pitchFamily="18" charset="0"/>
              </a:rPr>
              <a:t>Including Access to Cost-Sharing Protections (June 15, 2021)</a:t>
            </a:r>
          </a:p>
          <a:p>
            <a:endParaRPr lang="en-US" sz="1600" cap="small" dirty="0">
              <a:cs typeface="Arial" panose="020B0604020202020204" pitchFamily="34" charset="0"/>
            </a:endParaRPr>
          </a:p>
          <a:p>
            <a:pPr marL="285750" indent="-285750">
              <a:buFont typeface="Wingdings" panose="05000000000000000000" pitchFamily="2" charset="2"/>
              <a:buChar char="Ø"/>
            </a:pPr>
            <a:r>
              <a:rPr lang="en-US" sz="1600" dirty="0">
                <a:effectLst/>
                <a:ea typeface="Calibri" panose="020F0502020204030204" pitchFamily="34" charset="0"/>
                <a:cs typeface="Times New Roman" panose="02020603050405020304" pitchFamily="18" charset="0"/>
              </a:rPr>
              <a:t>Medicare Telehealth Coverage Before, During, and After the COVID-19 Public Health Emergency (July 12, 2021)</a:t>
            </a:r>
          </a:p>
          <a:p>
            <a:endParaRPr lang="en-US" b="1" cap="small" dirty="0">
              <a:cs typeface="Arial" panose="020B0604020202020204" pitchFamily="34" charset="0"/>
            </a:endParaRPr>
          </a:p>
          <a:p>
            <a:r>
              <a:rPr lang="en-US" b="1" u="sng" cap="small" dirty="0">
                <a:cs typeface="Arial" panose="020B0604020202020204" pitchFamily="34" charset="0"/>
              </a:rPr>
              <a:t>TSGAC Issue Tracking</a:t>
            </a:r>
            <a:r>
              <a:rPr lang="en-US" b="1" cap="small" dirty="0">
                <a:cs typeface="Arial" panose="020B0604020202020204" pitchFamily="34" charset="0"/>
              </a:rPr>
              <a:t>:</a:t>
            </a:r>
            <a:endParaRPr lang="en-US" b="1" u="sng" dirty="0">
              <a:cs typeface="Arial" panose="020B0604020202020204" pitchFamily="34" charset="0"/>
            </a:endParaRPr>
          </a:p>
          <a:p>
            <a:pPr marL="285750" indent="-285750">
              <a:buFont typeface="Arial" panose="020B0604020202020204" pitchFamily="34" charset="0"/>
              <a:buChar char="•"/>
            </a:pPr>
            <a:r>
              <a:rPr lang="en-US" sz="1600" dirty="0">
                <a:cs typeface="Arial" panose="020B0604020202020204" pitchFamily="34" charset="0"/>
              </a:rPr>
              <a:t>Develop and maintain on-going list of TSGAC Project Priority Items (recent list included in today’s TSGAC meeting materials and updated regularly).</a:t>
            </a:r>
          </a:p>
          <a:p>
            <a:endParaRPr lang="en-US" sz="1600" dirty="0">
              <a:cs typeface="Arial" panose="020B0604020202020204" pitchFamily="34" charset="0"/>
            </a:endParaRPr>
          </a:p>
          <a:p>
            <a:pPr marL="285750" indent="-285750">
              <a:buFont typeface="Arial" panose="020B0604020202020204" pitchFamily="34" charset="0"/>
              <a:buChar char="•"/>
            </a:pPr>
            <a:r>
              <a:rPr lang="en-US" sz="1600" dirty="0">
                <a:cs typeface="Arial" panose="020B0604020202020204" pitchFamily="34" charset="0"/>
              </a:rPr>
              <a:t>Coordination with TTAG on tracking of priority issues and development of recommendations.</a:t>
            </a:r>
          </a:p>
        </p:txBody>
      </p:sp>
      <p:pic>
        <p:nvPicPr>
          <p:cNvPr id="6" name="Picture 5">
            <a:extLst>
              <a:ext uri="{FF2B5EF4-FFF2-40B4-BE49-F238E27FC236}">
                <a16:creationId xmlns:a16="http://schemas.microsoft.com/office/drawing/2014/main" id="{D927B314-D0DE-9749-9E68-585D91793F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5791200"/>
            <a:ext cx="990600" cy="1037772"/>
          </a:xfrm>
          <a:prstGeom prst="rect">
            <a:avLst/>
          </a:prstGeom>
        </p:spPr>
      </p:pic>
    </p:spTree>
    <p:extLst>
      <p:ext uri="{BB962C8B-B14F-4D97-AF65-F5344CB8AC3E}">
        <p14:creationId xmlns:p14="http://schemas.microsoft.com/office/powerpoint/2010/main" val="1577564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35BC0-0FFB-4B5F-9086-D4C9D40FC6A4}"/>
              </a:ext>
            </a:extLst>
          </p:cNvPr>
          <p:cNvSpPr>
            <a:spLocks noGrp="1"/>
          </p:cNvSpPr>
          <p:nvPr>
            <p:ph type="title"/>
          </p:nvPr>
        </p:nvSpPr>
        <p:spPr>
          <a:xfrm>
            <a:off x="152400" y="203794"/>
            <a:ext cx="8686800" cy="928161"/>
          </a:xfrm>
        </p:spPr>
        <p:txBody>
          <a:bodyPr>
            <a:noAutofit/>
          </a:bodyPr>
          <a:lstStyle/>
          <a:p>
            <a:r>
              <a:rPr lang="en-US" sz="3200" dirty="0">
                <a:solidFill>
                  <a:schemeClr val="tx2"/>
                </a:solidFill>
              </a:rPr>
              <a:t>American Indian And Alaska Native 2020 Marketplace Enrollment Key Findings</a:t>
            </a:r>
          </a:p>
        </p:txBody>
      </p:sp>
      <p:sp>
        <p:nvSpPr>
          <p:cNvPr id="3" name="Content Placeholder 2">
            <a:extLst>
              <a:ext uri="{FF2B5EF4-FFF2-40B4-BE49-F238E27FC236}">
                <a16:creationId xmlns:a16="http://schemas.microsoft.com/office/drawing/2014/main" id="{57DB7A04-37E0-41BE-BC9E-6396CF6820F6}"/>
              </a:ext>
            </a:extLst>
          </p:cNvPr>
          <p:cNvSpPr>
            <a:spLocks noGrp="1"/>
          </p:cNvSpPr>
          <p:nvPr>
            <p:ph idx="1"/>
          </p:nvPr>
        </p:nvSpPr>
        <p:spPr>
          <a:xfrm>
            <a:off x="228600" y="1239452"/>
            <a:ext cx="8686800" cy="5237548"/>
          </a:xfrm>
        </p:spPr>
        <p:txBody>
          <a:bodyPr>
            <a:normAutofit/>
          </a:bodyPr>
          <a:lstStyle/>
          <a:p>
            <a:r>
              <a:rPr lang="en-US" sz="1600" dirty="0"/>
              <a:t>In 2020, for the first time the total number of Tribal members and other IHS-eligible individuals exceeded 100,000 (</a:t>
            </a:r>
            <a:r>
              <a:rPr lang="en-US" sz="1600" i="1" dirty="0"/>
              <a:t>2.7% increase over 2019</a:t>
            </a:r>
            <a:r>
              <a:rPr lang="en-US" sz="1600" dirty="0"/>
              <a:t>) in comparison to the 0.3% decrease for the whole U.S. population from 2019 to 2020.</a:t>
            </a:r>
          </a:p>
          <a:p>
            <a:r>
              <a:rPr lang="en-US" sz="1600" dirty="0"/>
              <a:t>For enrollment level on the report run date (January 2021) versus total enrollment any point during the year, there is an overall decline in American Indian and Alaska Native enrollment of 0.9%. </a:t>
            </a:r>
            <a:r>
              <a:rPr lang="en-US" sz="1600" b="1" dirty="0"/>
              <a:t>BUT</a:t>
            </a:r>
            <a:r>
              <a:rPr lang="en-US" sz="1600" dirty="0"/>
              <a:t> this is likely due to the run date and 2020 year-end enrollment likely higher than 2019 year-end enrollment.</a:t>
            </a:r>
          </a:p>
          <a:p>
            <a:pPr marL="0" indent="0">
              <a:buNone/>
            </a:pPr>
            <a:endParaRPr lang="en-US" sz="1700" dirty="0"/>
          </a:p>
          <a:p>
            <a:pPr marL="0" indent="0">
              <a:buNone/>
            </a:pPr>
            <a:endParaRPr lang="en-US" sz="1700" dirty="0"/>
          </a:p>
        </p:txBody>
      </p:sp>
      <p:sp>
        <p:nvSpPr>
          <p:cNvPr id="4" name="Slide Number Placeholder 3">
            <a:extLst>
              <a:ext uri="{FF2B5EF4-FFF2-40B4-BE49-F238E27FC236}">
                <a16:creationId xmlns:a16="http://schemas.microsoft.com/office/drawing/2014/main" id="{F5CB085A-6FCE-4A69-9AEB-7FACF042334F}"/>
              </a:ext>
            </a:extLst>
          </p:cNvPr>
          <p:cNvSpPr>
            <a:spLocks noGrp="1"/>
          </p:cNvSpPr>
          <p:nvPr>
            <p:ph type="sldNum" sz="quarter" idx="12"/>
          </p:nvPr>
        </p:nvSpPr>
        <p:spPr/>
        <p:txBody>
          <a:bodyPr/>
          <a:lstStyle/>
          <a:p>
            <a:fld id="{81AFDF4E-827F-427A-878E-6542E865605E}" type="slidenum">
              <a:rPr lang="en-US" smtClean="0"/>
              <a:pPr/>
              <a:t>3</a:t>
            </a:fld>
            <a:endParaRPr lang="en-US" dirty="0"/>
          </a:p>
        </p:txBody>
      </p:sp>
      <p:graphicFrame>
        <p:nvGraphicFramePr>
          <p:cNvPr id="6" name="Chart 5">
            <a:extLst>
              <a:ext uri="{FF2B5EF4-FFF2-40B4-BE49-F238E27FC236}">
                <a16:creationId xmlns:a16="http://schemas.microsoft.com/office/drawing/2014/main" id="{74E9AA76-0169-4AF1-B3B4-4273263FE909}"/>
              </a:ext>
            </a:extLst>
          </p:cNvPr>
          <p:cNvGraphicFramePr/>
          <p:nvPr>
            <p:extLst>
              <p:ext uri="{D42A27DB-BD31-4B8C-83A1-F6EECF244321}">
                <p14:modId xmlns:p14="http://schemas.microsoft.com/office/powerpoint/2010/main" val="3504163053"/>
              </p:ext>
            </p:extLst>
          </p:nvPr>
        </p:nvGraphicFramePr>
        <p:xfrm>
          <a:off x="228600" y="3163746"/>
          <a:ext cx="8077200" cy="35577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884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35BC0-0FFB-4B5F-9086-D4C9D40FC6A4}"/>
              </a:ext>
            </a:extLst>
          </p:cNvPr>
          <p:cNvSpPr>
            <a:spLocks noGrp="1"/>
          </p:cNvSpPr>
          <p:nvPr>
            <p:ph type="title"/>
          </p:nvPr>
        </p:nvSpPr>
        <p:spPr>
          <a:xfrm>
            <a:off x="76200" y="274638"/>
            <a:ext cx="8915400" cy="964813"/>
          </a:xfrm>
        </p:spPr>
        <p:txBody>
          <a:bodyPr>
            <a:noAutofit/>
          </a:bodyPr>
          <a:lstStyle/>
          <a:p>
            <a:r>
              <a:rPr lang="en-US" sz="3600" dirty="0">
                <a:solidFill>
                  <a:schemeClr val="tx2"/>
                </a:solidFill>
              </a:rPr>
              <a:t>Enrolled Tribal Members And IHS </a:t>
            </a:r>
            <a:r>
              <a:rPr lang="en-US" sz="3600" dirty="0" err="1">
                <a:solidFill>
                  <a:schemeClr val="tx2"/>
                </a:solidFill>
              </a:rPr>
              <a:t>Eligibles</a:t>
            </a:r>
            <a:r>
              <a:rPr lang="en-US" sz="3600" dirty="0">
                <a:solidFill>
                  <a:schemeClr val="tx2"/>
                </a:solidFill>
              </a:rPr>
              <a:t> With Coverage By State</a:t>
            </a:r>
          </a:p>
        </p:txBody>
      </p:sp>
      <p:sp>
        <p:nvSpPr>
          <p:cNvPr id="3" name="Content Placeholder 2">
            <a:extLst>
              <a:ext uri="{FF2B5EF4-FFF2-40B4-BE49-F238E27FC236}">
                <a16:creationId xmlns:a16="http://schemas.microsoft.com/office/drawing/2014/main" id="{57DB7A04-37E0-41BE-BC9E-6396CF6820F6}"/>
              </a:ext>
            </a:extLst>
          </p:cNvPr>
          <p:cNvSpPr>
            <a:spLocks noGrp="1"/>
          </p:cNvSpPr>
          <p:nvPr>
            <p:ph idx="1"/>
          </p:nvPr>
        </p:nvSpPr>
        <p:spPr>
          <a:xfrm>
            <a:off x="457200" y="1600200"/>
            <a:ext cx="8229600" cy="4756150"/>
          </a:xfrm>
        </p:spPr>
        <p:txBody>
          <a:bodyPr>
            <a:normAutofit/>
          </a:bodyPr>
          <a:lstStyle/>
          <a:p>
            <a:r>
              <a:rPr lang="en-US" sz="1800" dirty="0"/>
              <a:t>For Tribal members, enrollment in the Federal Facilitated Marketplace increase from 2019 to 2020, whereas enrollment of other IHS-eligible individuals declined.</a:t>
            </a:r>
          </a:p>
          <a:p>
            <a:pPr marL="0" indent="0">
              <a:buNone/>
            </a:pPr>
            <a:endParaRPr lang="en-US" sz="1700" dirty="0"/>
          </a:p>
          <a:p>
            <a:endParaRPr lang="en-US" sz="1700" dirty="0"/>
          </a:p>
        </p:txBody>
      </p:sp>
      <p:sp>
        <p:nvSpPr>
          <p:cNvPr id="4" name="Slide Number Placeholder 3">
            <a:extLst>
              <a:ext uri="{FF2B5EF4-FFF2-40B4-BE49-F238E27FC236}">
                <a16:creationId xmlns:a16="http://schemas.microsoft.com/office/drawing/2014/main" id="{F5CB085A-6FCE-4A69-9AEB-7FACF042334F}"/>
              </a:ext>
            </a:extLst>
          </p:cNvPr>
          <p:cNvSpPr>
            <a:spLocks noGrp="1"/>
          </p:cNvSpPr>
          <p:nvPr>
            <p:ph type="sldNum" sz="quarter" idx="12"/>
          </p:nvPr>
        </p:nvSpPr>
        <p:spPr/>
        <p:txBody>
          <a:bodyPr/>
          <a:lstStyle/>
          <a:p>
            <a:fld id="{81AFDF4E-827F-427A-878E-6542E865605E}" type="slidenum">
              <a:rPr lang="en-US" smtClean="0"/>
              <a:pPr/>
              <a:t>4</a:t>
            </a:fld>
            <a:endParaRPr lang="en-US" dirty="0"/>
          </a:p>
        </p:txBody>
      </p:sp>
      <p:pic>
        <p:nvPicPr>
          <p:cNvPr id="6" name="Picture 5">
            <a:extLst>
              <a:ext uri="{FF2B5EF4-FFF2-40B4-BE49-F238E27FC236}">
                <a16:creationId xmlns:a16="http://schemas.microsoft.com/office/drawing/2014/main" id="{9B991417-1CD2-F14F-A42D-D1F07558B44B}"/>
              </a:ext>
            </a:extLst>
          </p:cNvPr>
          <p:cNvPicPr/>
          <p:nvPr/>
        </p:nvPicPr>
        <p:blipFill>
          <a:blip r:embed="rId2" cstate="print"/>
          <a:srcRect/>
          <a:stretch>
            <a:fillRect/>
          </a:stretch>
        </p:blipFill>
        <p:spPr bwMode="auto">
          <a:xfrm>
            <a:off x="914400" y="2438401"/>
            <a:ext cx="7467600" cy="3352799"/>
          </a:xfrm>
          <a:prstGeom prst="rect">
            <a:avLst/>
          </a:prstGeom>
          <a:noFill/>
          <a:ln w="9525">
            <a:noFill/>
            <a:miter lim="800000"/>
            <a:headEnd/>
            <a:tailEnd/>
          </a:ln>
        </p:spPr>
      </p:pic>
      <p:pic>
        <p:nvPicPr>
          <p:cNvPr id="7" name="Picture 6">
            <a:extLst>
              <a:ext uri="{FF2B5EF4-FFF2-40B4-BE49-F238E27FC236}">
                <a16:creationId xmlns:a16="http://schemas.microsoft.com/office/drawing/2014/main" id="{BF4DCFBA-B3B6-0545-A9BA-358F27100F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5837464"/>
            <a:ext cx="990600" cy="1037772"/>
          </a:xfrm>
          <a:prstGeom prst="rect">
            <a:avLst/>
          </a:prstGeom>
        </p:spPr>
      </p:pic>
    </p:spTree>
    <p:extLst>
      <p:ext uri="{BB962C8B-B14F-4D97-AF65-F5344CB8AC3E}">
        <p14:creationId xmlns:p14="http://schemas.microsoft.com/office/powerpoint/2010/main" val="2774899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35BC0-0FFB-4B5F-9086-D4C9D40FC6A4}"/>
              </a:ext>
            </a:extLst>
          </p:cNvPr>
          <p:cNvSpPr>
            <a:spLocks noGrp="1"/>
          </p:cNvSpPr>
          <p:nvPr>
            <p:ph type="title"/>
          </p:nvPr>
        </p:nvSpPr>
        <p:spPr>
          <a:xfrm>
            <a:off x="0" y="274638"/>
            <a:ext cx="9144000" cy="964813"/>
          </a:xfrm>
        </p:spPr>
        <p:txBody>
          <a:bodyPr>
            <a:noAutofit/>
          </a:bodyPr>
          <a:lstStyle/>
          <a:p>
            <a:r>
              <a:rPr lang="en-US" sz="3200" dirty="0">
                <a:solidFill>
                  <a:schemeClr val="tx2"/>
                </a:solidFill>
              </a:rPr>
              <a:t>Enrollment in the Federal Facilitated </a:t>
            </a:r>
            <a:br>
              <a:rPr lang="en-US" sz="3200" dirty="0">
                <a:solidFill>
                  <a:schemeClr val="tx2"/>
                </a:solidFill>
              </a:rPr>
            </a:br>
            <a:r>
              <a:rPr lang="en-US" sz="3200" dirty="0">
                <a:solidFill>
                  <a:schemeClr val="tx2"/>
                </a:solidFill>
              </a:rPr>
              <a:t>Marketplace (FFM)By State</a:t>
            </a:r>
          </a:p>
        </p:txBody>
      </p:sp>
      <p:sp>
        <p:nvSpPr>
          <p:cNvPr id="3" name="Content Placeholder 2">
            <a:extLst>
              <a:ext uri="{FF2B5EF4-FFF2-40B4-BE49-F238E27FC236}">
                <a16:creationId xmlns:a16="http://schemas.microsoft.com/office/drawing/2014/main" id="{57DB7A04-37E0-41BE-BC9E-6396CF6820F6}"/>
              </a:ext>
            </a:extLst>
          </p:cNvPr>
          <p:cNvSpPr>
            <a:spLocks noGrp="1"/>
          </p:cNvSpPr>
          <p:nvPr>
            <p:ph idx="1"/>
          </p:nvPr>
        </p:nvSpPr>
        <p:spPr>
          <a:xfrm>
            <a:off x="228600" y="1295400"/>
            <a:ext cx="8610600" cy="5243513"/>
          </a:xfrm>
        </p:spPr>
        <p:txBody>
          <a:bodyPr>
            <a:normAutofit/>
          </a:bodyPr>
          <a:lstStyle/>
          <a:p>
            <a:r>
              <a:rPr lang="en-US" sz="2100" dirty="0"/>
              <a:t>Enrollment gains varied by state, with Oklahoma showing the greatest increase in Tribal member enrollment (</a:t>
            </a:r>
            <a:r>
              <a:rPr lang="en-US" sz="2100" i="1" dirty="0"/>
              <a:t>14%) </a:t>
            </a:r>
            <a:r>
              <a:rPr lang="en-US" sz="2100" dirty="0"/>
              <a:t>and other states showing modest gains, holding flat, or declining.</a:t>
            </a:r>
          </a:p>
          <a:p>
            <a:pPr marL="0" indent="0">
              <a:buNone/>
            </a:pPr>
            <a:endParaRPr lang="en-US" sz="1200" dirty="0"/>
          </a:p>
          <a:p>
            <a:pPr lvl="0"/>
            <a:r>
              <a:rPr lang="en-US" sz="2100" dirty="0"/>
              <a:t>Among the other 37 states with an FFM, enrollment of American Indians/Alaska Natives in Marketplace coverage </a:t>
            </a:r>
            <a:r>
              <a:rPr lang="en-US" sz="2100" i="1" dirty="0"/>
              <a:t>declined</a:t>
            </a:r>
            <a:r>
              <a:rPr lang="en-US" sz="2100" dirty="0"/>
              <a:t> by about 3,900, or 8.8%, from 2019 to 2020.  </a:t>
            </a:r>
          </a:p>
          <a:p>
            <a:pPr lvl="1"/>
            <a:r>
              <a:rPr lang="en-US" sz="1700" dirty="0"/>
              <a:t>It is important to note, however, that the decrease in overall FFM enrollment of American Indian/Alaska Natives outside of Oklahoma resulted from a </a:t>
            </a:r>
            <a:r>
              <a:rPr lang="en-US" sz="1700" i="1" dirty="0"/>
              <a:t>significant (15.4%) decline</a:t>
            </a:r>
            <a:r>
              <a:rPr lang="en-US" sz="1700" dirty="0"/>
              <a:t> in enrollment of other IHS-eligible individuals; among Tribal citizens, enrollment in these states saw only a </a:t>
            </a:r>
            <a:r>
              <a:rPr lang="en-US" sz="1700" i="1" dirty="0"/>
              <a:t>slight decrease of only 389 individuals (2.9%).  </a:t>
            </a:r>
          </a:p>
          <a:p>
            <a:pPr marL="457200" lvl="1" indent="0">
              <a:buNone/>
            </a:pPr>
            <a:endParaRPr lang="en-US" sz="1200" i="1" dirty="0"/>
          </a:p>
          <a:p>
            <a:pPr lvl="0"/>
            <a:r>
              <a:rPr lang="en-US" sz="2100" dirty="0"/>
              <a:t>Further, Nevada moved from FFM to SBM in 2020, a change that could account for the slight decrease in the number of Tribal citizens enrolled (November 2019 effective date).</a:t>
            </a:r>
          </a:p>
          <a:p>
            <a:pPr marL="0" indent="0">
              <a:buNone/>
            </a:pPr>
            <a:endParaRPr lang="en-US" sz="1700" dirty="0"/>
          </a:p>
          <a:p>
            <a:pPr marL="0" indent="0">
              <a:buNone/>
            </a:pPr>
            <a:endParaRPr lang="en-US" sz="1700" dirty="0"/>
          </a:p>
        </p:txBody>
      </p:sp>
      <p:sp>
        <p:nvSpPr>
          <p:cNvPr id="4" name="Slide Number Placeholder 3">
            <a:extLst>
              <a:ext uri="{FF2B5EF4-FFF2-40B4-BE49-F238E27FC236}">
                <a16:creationId xmlns:a16="http://schemas.microsoft.com/office/drawing/2014/main" id="{F5CB085A-6FCE-4A69-9AEB-7FACF042334F}"/>
              </a:ext>
            </a:extLst>
          </p:cNvPr>
          <p:cNvSpPr>
            <a:spLocks noGrp="1"/>
          </p:cNvSpPr>
          <p:nvPr>
            <p:ph type="sldNum" sz="quarter" idx="12"/>
          </p:nvPr>
        </p:nvSpPr>
        <p:spPr/>
        <p:txBody>
          <a:bodyPr/>
          <a:lstStyle/>
          <a:p>
            <a:fld id="{81AFDF4E-827F-427A-878E-6542E865605E}" type="slidenum">
              <a:rPr lang="en-US" smtClean="0"/>
              <a:pPr/>
              <a:t>5</a:t>
            </a:fld>
            <a:endParaRPr lang="en-US" dirty="0"/>
          </a:p>
        </p:txBody>
      </p:sp>
      <p:pic>
        <p:nvPicPr>
          <p:cNvPr id="5" name="Picture 4">
            <a:extLst>
              <a:ext uri="{FF2B5EF4-FFF2-40B4-BE49-F238E27FC236}">
                <a16:creationId xmlns:a16="http://schemas.microsoft.com/office/drawing/2014/main" id="{9CDEECCA-3C67-4384-8E67-2B81C22BB3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5791200"/>
            <a:ext cx="990600" cy="1037772"/>
          </a:xfrm>
          <a:prstGeom prst="rect">
            <a:avLst/>
          </a:prstGeom>
        </p:spPr>
      </p:pic>
    </p:spTree>
    <p:extLst>
      <p:ext uri="{BB962C8B-B14F-4D97-AF65-F5344CB8AC3E}">
        <p14:creationId xmlns:p14="http://schemas.microsoft.com/office/powerpoint/2010/main" val="4186624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35BC0-0FFB-4B5F-9086-D4C9D40FC6A4}"/>
              </a:ext>
            </a:extLst>
          </p:cNvPr>
          <p:cNvSpPr>
            <a:spLocks noGrp="1"/>
          </p:cNvSpPr>
          <p:nvPr>
            <p:ph type="title"/>
          </p:nvPr>
        </p:nvSpPr>
        <p:spPr>
          <a:xfrm>
            <a:off x="152400" y="0"/>
            <a:ext cx="8839200" cy="964813"/>
          </a:xfrm>
        </p:spPr>
        <p:txBody>
          <a:bodyPr>
            <a:noAutofit/>
          </a:bodyPr>
          <a:lstStyle/>
          <a:p>
            <a:r>
              <a:rPr lang="en-US" sz="3200" dirty="0">
                <a:solidFill>
                  <a:schemeClr val="tx2"/>
                </a:solidFill>
              </a:rPr>
              <a:t>Premium Tax Credits And Cost-Sharing Reductions</a:t>
            </a:r>
          </a:p>
        </p:txBody>
      </p:sp>
      <p:sp>
        <p:nvSpPr>
          <p:cNvPr id="3" name="Content Placeholder 2">
            <a:extLst>
              <a:ext uri="{FF2B5EF4-FFF2-40B4-BE49-F238E27FC236}">
                <a16:creationId xmlns:a16="http://schemas.microsoft.com/office/drawing/2014/main" id="{57DB7A04-37E0-41BE-BC9E-6396CF6820F6}"/>
              </a:ext>
            </a:extLst>
          </p:cNvPr>
          <p:cNvSpPr>
            <a:spLocks noGrp="1"/>
          </p:cNvSpPr>
          <p:nvPr>
            <p:ph idx="1"/>
          </p:nvPr>
        </p:nvSpPr>
        <p:spPr>
          <a:xfrm>
            <a:off x="152400" y="914400"/>
            <a:ext cx="8839200" cy="5334453"/>
          </a:xfrm>
        </p:spPr>
        <p:txBody>
          <a:bodyPr>
            <a:normAutofit fontScale="85000" lnSpcReduction="20000"/>
          </a:bodyPr>
          <a:lstStyle/>
          <a:p>
            <a:r>
              <a:rPr lang="en-US" sz="2000" dirty="0"/>
              <a:t>Marketplace continues to provide substantial Federal resources to American Indian and Alaska Native Marketplace enrollees through premium tax credits and cost-sharing reductions.</a:t>
            </a:r>
          </a:p>
          <a:p>
            <a:endParaRPr lang="en-US" sz="2000" dirty="0">
              <a:effectLst/>
              <a:ea typeface="Times New Roman" panose="02020603050405020304" pitchFamily="18" charset="0"/>
              <a:cs typeface="Times New Roman" panose="02020603050405020304" pitchFamily="18" charset="0"/>
            </a:endParaRPr>
          </a:p>
          <a:p>
            <a:r>
              <a:rPr lang="en-US" sz="2000" dirty="0">
                <a:effectLst/>
                <a:ea typeface="Times New Roman" panose="02020603050405020304" pitchFamily="18" charset="0"/>
                <a:cs typeface="Times New Roman" panose="02020603050405020304" pitchFamily="18" charset="0"/>
              </a:rPr>
              <a:t>The percentage of Tribal member FFM enrollees receiving the comprehensive Indian-specific cost-sharing protections (through either a zero or limited cost-sharing plan) has </a:t>
            </a:r>
            <a:r>
              <a:rPr lang="en-US" sz="2000" i="1" dirty="0">
                <a:effectLst/>
                <a:ea typeface="Times New Roman" panose="02020603050405020304" pitchFamily="18" charset="0"/>
                <a:cs typeface="Times New Roman" panose="02020603050405020304" pitchFamily="18" charset="0"/>
              </a:rPr>
              <a:t>increased</a:t>
            </a:r>
            <a:r>
              <a:rPr lang="en-US" sz="2000" dirty="0">
                <a:effectLst/>
                <a:ea typeface="Times New Roman" panose="02020603050405020304" pitchFamily="18" charset="0"/>
                <a:cs typeface="Times New Roman" panose="02020603050405020304" pitchFamily="18" charset="0"/>
              </a:rPr>
              <a:t> over time (</a:t>
            </a:r>
            <a:r>
              <a:rPr lang="en-US" sz="2000" i="1" dirty="0">
                <a:effectLst/>
                <a:ea typeface="Times New Roman" panose="02020603050405020304" pitchFamily="18" charset="0"/>
                <a:cs typeface="Times New Roman" panose="02020603050405020304" pitchFamily="18" charset="0"/>
              </a:rPr>
              <a:t>from 85% in 2015 to 91% in 2020</a:t>
            </a:r>
            <a:r>
              <a:rPr lang="en-US" sz="2000" dirty="0">
                <a:effectLst/>
                <a:ea typeface="Times New Roman" panose="02020603050405020304" pitchFamily="18" charset="0"/>
                <a:cs typeface="Times New Roman" panose="02020603050405020304" pitchFamily="18" charset="0"/>
              </a:rPr>
              <a:t>).  </a:t>
            </a:r>
          </a:p>
          <a:p>
            <a:pPr marL="0" indent="0">
              <a:buNone/>
            </a:pPr>
            <a:endParaRPr lang="en-US" sz="2000" dirty="0">
              <a:effectLst/>
              <a:ea typeface="Times New Roman" panose="02020603050405020304" pitchFamily="18" charset="0"/>
              <a:cs typeface="Times New Roman" panose="02020603050405020304" pitchFamily="18" charset="0"/>
            </a:endParaRPr>
          </a:p>
          <a:p>
            <a:r>
              <a:rPr lang="en-US" sz="2000" dirty="0">
                <a:effectLst/>
                <a:ea typeface="Times New Roman" panose="02020603050405020304" pitchFamily="18" charset="0"/>
                <a:cs typeface="Times New Roman" panose="02020603050405020304" pitchFamily="18" charset="0"/>
              </a:rPr>
              <a:t>The percentage of Tribal member enrollees receiving no cost-sharing protections has continued to decline (</a:t>
            </a:r>
            <a:r>
              <a:rPr lang="en-US" sz="2000" i="1" dirty="0">
                <a:effectLst/>
                <a:ea typeface="Times New Roman" panose="02020603050405020304" pitchFamily="18" charset="0"/>
                <a:cs typeface="Times New Roman" panose="02020603050405020304" pitchFamily="18" charset="0"/>
              </a:rPr>
              <a:t>from 12% in 2015 to 6% in 2020</a:t>
            </a:r>
            <a:r>
              <a:rPr lang="en-US" sz="2000" dirty="0">
                <a:effectLst/>
                <a:ea typeface="Times New Roman" panose="02020603050405020304" pitchFamily="18" charset="0"/>
                <a:cs typeface="Times New Roman" panose="02020603050405020304" pitchFamily="18" charset="0"/>
              </a:rPr>
              <a:t>).</a:t>
            </a:r>
          </a:p>
          <a:p>
            <a:pPr marL="0" indent="0">
              <a:buNone/>
            </a:pPr>
            <a:endParaRPr lang="en-US" sz="2000" dirty="0">
              <a:effectLst/>
              <a:ea typeface="Times New Roman" panose="02020603050405020304" pitchFamily="18" charset="0"/>
              <a:cs typeface="Times New Roman" panose="02020603050405020304" pitchFamily="18" charset="0"/>
            </a:endParaRPr>
          </a:p>
          <a:p>
            <a:r>
              <a:rPr lang="en-US" sz="2000" dirty="0"/>
              <a:t>American Rescue Plan Premium Tax Credit Eligibility Requirement Change: Household income of </a:t>
            </a:r>
            <a:r>
              <a:rPr lang="en-US" sz="2000" b="1" i="1" dirty="0"/>
              <a:t>at least 100% of the federal poverty level (FPL) for 2021 and 2022</a:t>
            </a:r>
            <a:r>
              <a:rPr lang="en-US" sz="2000" dirty="0"/>
              <a:t>, instead of between 100% and 400% FPL (requirement prior to 2021).</a:t>
            </a:r>
          </a:p>
          <a:p>
            <a:pPr lvl="1"/>
            <a:r>
              <a:rPr lang="en-US" sz="1600" dirty="0"/>
              <a:t>Tribal Sponsorship and American Rescue Plan PowerPoint: </a:t>
            </a:r>
            <a:r>
              <a:rPr lang="en-US" sz="1600" dirty="0">
                <a:hlinkClick r:id="rId2"/>
              </a:rPr>
              <a:t>CMS Webinar- Tribal Sponsorship and the American Rescue Plan - Health Insurance Marketplace Enrollment for Tribal Citizens and Other IHS Eligibles</a:t>
            </a:r>
            <a:endParaRPr lang="en-US" sz="1600" dirty="0"/>
          </a:p>
          <a:p>
            <a:pPr marL="0" marR="0" indent="0">
              <a:spcBef>
                <a:spcPts val="0"/>
              </a:spcBef>
              <a:spcAft>
                <a:spcPts val="0"/>
              </a:spcAft>
              <a:buNone/>
            </a:pPr>
            <a:endParaRPr lang="en-US" sz="2000" dirty="0">
              <a:effectLst/>
              <a:ea typeface="Times New Roman" panose="02020603050405020304" pitchFamily="18" charset="0"/>
              <a:cs typeface="Times New Roman" panose="02020603050405020304" pitchFamily="18" charset="0"/>
            </a:endParaRPr>
          </a:p>
          <a:p>
            <a:r>
              <a:rPr lang="en-US" sz="2000" dirty="0"/>
              <a:t>Important for enrolled Tribal members </a:t>
            </a:r>
            <a:r>
              <a:rPr lang="en-US" sz="2000" i="1" dirty="0"/>
              <a:t>not </a:t>
            </a:r>
            <a:r>
              <a:rPr lang="en-US" sz="2000" dirty="0"/>
              <a:t>to enroll in a health plan with non-Tribal members, otherwise the Tribal members will receive the least comprehensive cost-sharing protections they are eligible for.</a:t>
            </a:r>
          </a:p>
          <a:p>
            <a:pPr lvl="1"/>
            <a:r>
              <a:rPr lang="en-US" sz="1600" dirty="0"/>
              <a:t> CMS/CCIIO recently updated HealthCare.gov to help educate families with both Tribal members and non-Tribal members to determine which plan(s) they should enroll to maximize cost-sharing protections. Through TTAG advocacy efforts, a pop-up text box appears in the Marketplace application with benefit information </a:t>
            </a:r>
          </a:p>
          <a:p>
            <a:pPr marL="0" indent="0">
              <a:buNone/>
            </a:pPr>
            <a:endParaRPr lang="en-US" sz="2000" dirty="0"/>
          </a:p>
          <a:p>
            <a:pPr marL="0" indent="0">
              <a:buNone/>
            </a:pPr>
            <a:endParaRPr lang="en-US" sz="1700" dirty="0"/>
          </a:p>
        </p:txBody>
      </p:sp>
      <p:sp>
        <p:nvSpPr>
          <p:cNvPr id="4" name="Slide Number Placeholder 3">
            <a:extLst>
              <a:ext uri="{FF2B5EF4-FFF2-40B4-BE49-F238E27FC236}">
                <a16:creationId xmlns:a16="http://schemas.microsoft.com/office/drawing/2014/main" id="{F5CB085A-6FCE-4A69-9AEB-7FACF042334F}"/>
              </a:ext>
            </a:extLst>
          </p:cNvPr>
          <p:cNvSpPr>
            <a:spLocks noGrp="1"/>
          </p:cNvSpPr>
          <p:nvPr>
            <p:ph type="sldNum" sz="quarter" idx="12"/>
          </p:nvPr>
        </p:nvSpPr>
        <p:spPr/>
        <p:txBody>
          <a:bodyPr/>
          <a:lstStyle/>
          <a:p>
            <a:fld id="{81AFDF4E-827F-427A-878E-6542E865605E}" type="slidenum">
              <a:rPr lang="en-US" smtClean="0"/>
              <a:pPr/>
              <a:t>6</a:t>
            </a:fld>
            <a:endParaRPr lang="en-US" dirty="0"/>
          </a:p>
        </p:txBody>
      </p:sp>
      <p:pic>
        <p:nvPicPr>
          <p:cNvPr id="5" name="Picture 4">
            <a:extLst>
              <a:ext uri="{FF2B5EF4-FFF2-40B4-BE49-F238E27FC236}">
                <a16:creationId xmlns:a16="http://schemas.microsoft.com/office/drawing/2014/main" id="{9CDEECCA-3C67-4384-8E67-2B81C22BB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1400" y="5894152"/>
            <a:ext cx="990600" cy="964813"/>
          </a:xfrm>
          <a:prstGeom prst="rect">
            <a:avLst/>
          </a:prstGeom>
        </p:spPr>
      </p:pic>
    </p:spTree>
    <p:extLst>
      <p:ext uri="{BB962C8B-B14F-4D97-AF65-F5344CB8AC3E}">
        <p14:creationId xmlns:p14="http://schemas.microsoft.com/office/powerpoint/2010/main" val="3890709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4468"/>
            <a:ext cx="8229600" cy="943200"/>
          </a:xfrm>
        </p:spPr>
        <p:txBody>
          <a:bodyPr>
            <a:noAutofit/>
          </a:bodyPr>
          <a:lstStyle/>
          <a:p>
            <a:r>
              <a:rPr lang="en-US" sz="3200" dirty="0">
                <a:solidFill>
                  <a:schemeClr val="tx2"/>
                </a:solidFill>
              </a:rPr>
              <a:t>Medicare Telehealth Findings</a:t>
            </a:r>
          </a:p>
        </p:txBody>
      </p:sp>
      <p:sp>
        <p:nvSpPr>
          <p:cNvPr id="3" name="Content Placeholder 2"/>
          <p:cNvSpPr>
            <a:spLocks noGrp="1"/>
          </p:cNvSpPr>
          <p:nvPr>
            <p:ph idx="1"/>
          </p:nvPr>
        </p:nvSpPr>
        <p:spPr>
          <a:xfrm>
            <a:off x="-965" y="727287"/>
            <a:ext cx="8991600" cy="5594351"/>
          </a:xfrm>
        </p:spPr>
        <p:txBody>
          <a:bodyPr>
            <a:normAutofit fontScale="62500" lnSpcReduction="20000"/>
          </a:bodyPr>
          <a:lstStyle/>
          <a:p>
            <a:r>
              <a:rPr lang="en-US" sz="2600" i="1" dirty="0"/>
              <a:t>Prior to the COVID-19 PHE</a:t>
            </a:r>
            <a:r>
              <a:rPr lang="en-US" sz="2600" dirty="0"/>
              <a:t>: Social Security Act gives the Secretary of HHS discretion to add services to the Medicare telehealth benefit.  However, it generally does not allow reimbursement for services provided in a patient’s home and there are the following restrictions:</a:t>
            </a:r>
          </a:p>
          <a:p>
            <a:pPr marL="914400" lvl="1" indent="-514350">
              <a:buFont typeface="+mj-lt"/>
              <a:buAutoNum type="arabicPeriod"/>
            </a:pPr>
            <a:r>
              <a:rPr lang="en-US" sz="2600" dirty="0"/>
              <a:t>The types of providers that may provide Medicare telehealth services;</a:t>
            </a:r>
          </a:p>
          <a:p>
            <a:pPr marL="914400" lvl="1" indent="-514350">
              <a:buFont typeface="+mj-lt"/>
              <a:buAutoNum type="arabicPeriod"/>
            </a:pPr>
            <a:r>
              <a:rPr lang="en-US" sz="2600" dirty="0"/>
              <a:t>Limits Medicare telehealth services to rural areas; </a:t>
            </a:r>
          </a:p>
          <a:p>
            <a:pPr marL="914400" lvl="1" indent="-514350">
              <a:buFont typeface="+mj-lt"/>
              <a:buAutoNum type="arabicPeriod"/>
            </a:pPr>
            <a:r>
              <a:rPr lang="en-US" sz="2600" dirty="0"/>
              <a:t>Requires that the patient be in the facility (the "originating site") to receive services with the limited exception of certain end stage renal disease and substance use disorder services; and</a:t>
            </a:r>
          </a:p>
          <a:p>
            <a:pPr marL="914400" lvl="1" indent="-514350">
              <a:buFont typeface="+mj-lt"/>
              <a:buAutoNum type="arabicPeriod"/>
            </a:pPr>
            <a:r>
              <a:rPr lang="en-US" sz="2600" dirty="0"/>
              <a:t>CMS regulations required an "interactive" telecommunications system, which it defined to require two-way, audio-visual, real-time equipment and to exclude the use of telephones.</a:t>
            </a:r>
            <a:endParaRPr lang="en-US" sz="2200" dirty="0"/>
          </a:p>
          <a:p>
            <a:pPr marL="914400" lvl="1" indent="-514350">
              <a:buFont typeface="+mj-lt"/>
              <a:buAutoNum type="arabicPeriod"/>
            </a:pPr>
            <a:endParaRPr lang="en-US" sz="1400" dirty="0"/>
          </a:p>
          <a:p>
            <a:r>
              <a:rPr lang="en-US" sz="2600" i="1" dirty="0"/>
              <a:t>During the PHE, CMS provided the following flexibilities:</a:t>
            </a:r>
          </a:p>
          <a:p>
            <a:pPr marL="857250" lvl="1" indent="-457200">
              <a:buFont typeface="+mj-lt"/>
              <a:buAutoNum type="arabicPeriod"/>
            </a:pPr>
            <a:r>
              <a:rPr lang="en-US" sz="2600" i="1" dirty="0"/>
              <a:t>140 services were added to the Medicare telehealth benefit (only 9 Medicare telehealth services were made permanent);</a:t>
            </a:r>
          </a:p>
          <a:p>
            <a:pPr marL="857250" lvl="1" indent="-457200">
              <a:buFont typeface="+mj-lt"/>
              <a:buAutoNum type="arabicPeriod"/>
            </a:pPr>
            <a:r>
              <a:rPr lang="en-US" sz="2600" i="1" dirty="0"/>
              <a:t>Temporarily rescinded the geographic restrictions (“rural restriction”) to allow the benefit to be available outside of rural areas;</a:t>
            </a:r>
          </a:p>
          <a:p>
            <a:pPr marL="857250" lvl="1" indent="-457200">
              <a:buFont typeface="+mj-lt"/>
              <a:buAutoNum type="arabicPeriod"/>
            </a:pPr>
            <a:r>
              <a:rPr lang="en-US" sz="2600" i="1" dirty="0"/>
              <a:t>Temporarily withdrew the site-of-service restrictions so patients could receive telehealth services in their homes or another remote location;</a:t>
            </a:r>
          </a:p>
          <a:p>
            <a:pPr marL="857250" lvl="1" indent="-457200">
              <a:buFont typeface="+mj-lt"/>
              <a:buAutoNum type="arabicPeriod"/>
            </a:pPr>
            <a:r>
              <a:rPr lang="en-US" sz="2600" i="1" dirty="0"/>
              <a:t>Expanded providers that could deliver Medicare telehealth services (Nurse Practitioners, Clinical Nurse Specialists, Physician Assistants);</a:t>
            </a:r>
          </a:p>
          <a:p>
            <a:pPr marL="857250" lvl="1" indent="-457200">
              <a:buFont typeface="+mj-lt"/>
              <a:buAutoNum type="arabicPeriod"/>
            </a:pPr>
            <a:r>
              <a:rPr lang="en-US" sz="2600" i="1" dirty="0"/>
              <a:t>Permitted certain services to be delivered using  audio-only equipment, and allowed telephones with audio and visual capabilities to be used for any Medicare telehealth services;</a:t>
            </a:r>
          </a:p>
          <a:p>
            <a:pPr marL="857250" lvl="1" indent="-457200">
              <a:buFont typeface="+mj-lt"/>
              <a:buAutoNum type="arabicPeriod"/>
            </a:pPr>
            <a:r>
              <a:rPr lang="en-US" sz="2600" dirty="0"/>
              <a:t> Increased access to Medicare reimbursable communications-based technology services, expanding remove evaluation and virtual check-in flexibilities; and</a:t>
            </a:r>
          </a:p>
          <a:p>
            <a:pPr marL="857250" lvl="1" indent="-457200">
              <a:buFont typeface="+mj-lt"/>
              <a:buAutoNum type="arabicPeriod"/>
            </a:pPr>
            <a:r>
              <a:rPr lang="en-US" sz="2600" dirty="0"/>
              <a:t>Authorized certain provider direct supervision requirements for services provided through a supervising practitioner using interactive audio-video real-time communications technology.</a:t>
            </a:r>
          </a:p>
          <a:p>
            <a:endParaRPr lang="en-US" sz="1800" dirty="0"/>
          </a:p>
        </p:txBody>
      </p:sp>
      <p:pic>
        <p:nvPicPr>
          <p:cNvPr id="6" name="Picture 5">
            <a:extLst>
              <a:ext uri="{FF2B5EF4-FFF2-40B4-BE49-F238E27FC236}">
                <a16:creationId xmlns:a16="http://schemas.microsoft.com/office/drawing/2014/main" id="{7B9D6E3E-7965-439C-8FF5-F09C8B2B18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4922" y="6170856"/>
            <a:ext cx="702651" cy="736111"/>
          </a:xfrm>
          <a:prstGeom prst="rect">
            <a:avLst/>
          </a:prstGeom>
        </p:spPr>
      </p:pic>
      <p:sp>
        <p:nvSpPr>
          <p:cNvPr id="4" name="Slide Number Placeholder 3">
            <a:extLst>
              <a:ext uri="{FF2B5EF4-FFF2-40B4-BE49-F238E27FC236}">
                <a16:creationId xmlns:a16="http://schemas.microsoft.com/office/drawing/2014/main" id="{E0427B03-460C-43E7-8D9C-8FF85860C4C9}"/>
              </a:ext>
            </a:extLst>
          </p:cNvPr>
          <p:cNvSpPr>
            <a:spLocks noGrp="1"/>
          </p:cNvSpPr>
          <p:nvPr>
            <p:ph type="sldNum" sz="quarter" idx="12"/>
          </p:nvPr>
        </p:nvSpPr>
        <p:spPr/>
        <p:txBody>
          <a:bodyPr/>
          <a:lstStyle/>
          <a:p>
            <a:fld id="{81AFDF4E-827F-427A-878E-6542E865605E}" type="slidenum">
              <a:rPr lang="en-US" smtClean="0"/>
              <a:pPr/>
              <a:t>7</a:t>
            </a:fld>
            <a:endParaRPr lang="en-US" dirty="0"/>
          </a:p>
        </p:txBody>
      </p:sp>
    </p:spTree>
    <p:extLst>
      <p:ext uri="{BB962C8B-B14F-4D97-AF65-F5344CB8AC3E}">
        <p14:creationId xmlns:p14="http://schemas.microsoft.com/office/powerpoint/2010/main" val="2244172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067" y="0"/>
            <a:ext cx="8686798" cy="943200"/>
          </a:xfrm>
        </p:spPr>
        <p:txBody>
          <a:bodyPr>
            <a:noAutofit/>
          </a:bodyPr>
          <a:lstStyle/>
          <a:p>
            <a:r>
              <a:rPr lang="en-US" sz="3200" dirty="0">
                <a:solidFill>
                  <a:schemeClr val="tx2"/>
                </a:solidFill>
              </a:rPr>
              <a:t>Medicare Telehealth Advocacy Recommendations</a:t>
            </a:r>
          </a:p>
        </p:txBody>
      </p:sp>
      <p:sp>
        <p:nvSpPr>
          <p:cNvPr id="3" name="Content Placeholder 2"/>
          <p:cNvSpPr>
            <a:spLocks noGrp="1"/>
          </p:cNvSpPr>
          <p:nvPr>
            <p:ph idx="1"/>
          </p:nvPr>
        </p:nvSpPr>
        <p:spPr>
          <a:xfrm>
            <a:off x="62696" y="830375"/>
            <a:ext cx="8877300" cy="5638800"/>
          </a:xfrm>
        </p:spPr>
        <p:txBody>
          <a:bodyPr>
            <a:normAutofit fontScale="32500" lnSpcReduction="20000"/>
          </a:bodyPr>
          <a:lstStyle/>
          <a:p>
            <a:pPr lvl="0"/>
            <a:r>
              <a:rPr lang="en-US" sz="5500" dirty="0"/>
              <a:t>There remains a need to advocate for the following measures to ensure Indian health programs can provide patients the care they need through telehealth and communications-based technology:</a:t>
            </a:r>
          </a:p>
          <a:p>
            <a:pPr marL="1371600" lvl="1" indent="-914400">
              <a:buFont typeface="+mj-lt"/>
              <a:buAutoNum type="arabicPeriod"/>
            </a:pPr>
            <a:r>
              <a:rPr lang="en-US" sz="5500" dirty="0"/>
              <a:t>Congress removing geographic and site of service restrictions on Medicare telehealth services;</a:t>
            </a:r>
          </a:p>
          <a:p>
            <a:pPr marL="1371600" lvl="1" indent="-914400">
              <a:buFont typeface="+mj-lt"/>
              <a:buAutoNum type="arabicPeriod"/>
            </a:pPr>
            <a:r>
              <a:rPr lang="en-US" sz="5500" dirty="0"/>
              <a:t>Congress expanding the types of providers that may bill for Medicare telehealth services;</a:t>
            </a:r>
          </a:p>
          <a:p>
            <a:pPr marL="1371600" lvl="1" indent="-914400">
              <a:buFont typeface="+mj-lt"/>
              <a:buAutoNum type="arabicPeriod"/>
            </a:pPr>
            <a:r>
              <a:rPr lang="en-US" sz="5500" dirty="0"/>
              <a:t>Congress allowing facilities to collect a fee when they are coordinating telehealth visits for patients in their homes;</a:t>
            </a:r>
          </a:p>
          <a:p>
            <a:pPr marL="1371600" lvl="1" indent="-914400">
              <a:buFont typeface="+mj-lt"/>
              <a:buAutoNum type="arabicPeriod"/>
            </a:pPr>
            <a:r>
              <a:rPr lang="en-US" sz="5500" dirty="0"/>
              <a:t>CMS permitting audio-only telecommunications systems to be used to deliver Medicare telehealth services, including audio-only telephones and two-way radios;</a:t>
            </a:r>
          </a:p>
          <a:p>
            <a:pPr marL="1371600" lvl="1" indent="-914400">
              <a:buFont typeface="+mj-lt"/>
              <a:buAutoNum type="arabicPeriod"/>
            </a:pPr>
            <a:r>
              <a:rPr lang="en-US" sz="5500" dirty="0"/>
              <a:t>CMS ensuring that Medicare reimburses Indian health care providers for telehealth services at the OMB rate; </a:t>
            </a:r>
          </a:p>
          <a:p>
            <a:pPr marL="1371600" lvl="1" indent="-914400">
              <a:buFont typeface="+mj-lt"/>
              <a:buAutoNum type="arabicPeriod"/>
            </a:pPr>
            <a:r>
              <a:rPr lang="en-US" sz="5500" dirty="0"/>
              <a:t>CMS permanently expanding, in consultation with Tribes, the types of services eligible for Medicare telehealth reimbursement;</a:t>
            </a:r>
          </a:p>
          <a:p>
            <a:pPr marL="1371600" lvl="1" indent="-914400">
              <a:buFont typeface="+mj-lt"/>
              <a:buAutoNum type="arabicPeriod"/>
            </a:pPr>
            <a:r>
              <a:rPr lang="en-US" sz="5500" dirty="0"/>
              <a:t>CMS permanently expanding, in consultation with Tribes, the availability and sustainability of virtual check-ins and e-visits, including allowing them for new patients; and </a:t>
            </a:r>
          </a:p>
          <a:p>
            <a:pPr marL="1371600" lvl="1" indent="-914400">
              <a:buFont typeface="+mj-lt"/>
              <a:buAutoNum type="arabicPeriod"/>
            </a:pPr>
            <a:r>
              <a:rPr lang="en-US" sz="5500" dirty="0"/>
              <a:t>CMS permanently authorizing direct supervision requirements for services incident to a physician's services to be fulfilled using real-time interactive audio and video technology.</a:t>
            </a:r>
          </a:p>
          <a:p>
            <a:pPr marL="0" indent="0">
              <a:buNone/>
            </a:pPr>
            <a:endParaRPr lang="en-US" sz="4800" dirty="0"/>
          </a:p>
          <a:p>
            <a:pPr marL="0" indent="0">
              <a:buNone/>
            </a:pPr>
            <a:endParaRPr lang="en-US" dirty="0"/>
          </a:p>
          <a:p>
            <a:endParaRPr lang="en-US" dirty="0"/>
          </a:p>
          <a:p>
            <a:endParaRPr lang="en-US" sz="1800" dirty="0"/>
          </a:p>
        </p:txBody>
      </p:sp>
      <p:pic>
        <p:nvPicPr>
          <p:cNvPr id="6" name="Picture 5">
            <a:extLst>
              <a:ext uri="{FF2B5EF4-FFF2-40B4-BE49-F238E27FC236}">
                <a16:creationId xmlns:a16="http://schemas.microsoft.com/office/drawing/2014/main" id="{7B9D6E3E-7965-439C-8FF5-F09C8B2B18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5917292"/>
            <a:ext cx="914400" cy="957943"/>
          </a:xfrm>
          <a:prstGeom prst="rect">
            <a:avLst/>
          </a:prstGeom>
        </p:spPr>
      </p:pic>
      <p:sp>
        <p:nvSpPr>
          <p:cNvPr id="4" name="Slide Number Placeholder 3">
            <a:extLst>
              <a:ext uri="{FF2B5EF4-FFF2-40B4-BE49-F238E27FC236}">
                <a16:creationId xmlns:a16="http://schemas.microsoft.com/office/drawing/2014/main" id="{E0427B03-460C-43E7-8D9C-8FF85860C4C9}"/>
              </a:ext>
            </a:extLst>
          </p:cNvPr>
          <p:cNvSpPr>
            <a:spLocks noGrp="1"/>
          </p:cNvSpPr>
          <p:nvPr>
            <p:ph type="sldNum" sz="quarter" idx="12"/>
          </p:nvPr>
        </p:nvSpPr>
        <p:spPr/>
        <p:txBody>
          <a:bodyPr/>
          <a:lstStyle/>
          <a:p>
            <a:fld id="{81AFDF4E-827F-427A-878E-6542E865605E}" type="slidenum">
              <a:rPr lang="en-US" smtClean="0"/>
              <a:pPr/>
              <a:t>8</a:t>
            </a:fld>
            <a:endParaRPr lang="en-US" dirty="0"/>
          </a:p>
        </p:txBody>
      </p:sp>
    </p:spTree>
    <p:extLst>
      <p:ext uri="{BB962C8B-B14F-4D97-AF65-F5344CB8AC3E}">
        <p14:creationId xmlns:p14="http://schemas.microsoft.com/office/powerpoint/2010/main" val="2228231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chemeClr val="tx2"/>
                </a:solidFill>
              </a:rPr>
              <a:t>Questions and Input</a:t>
            </a:r>
            <a:br>
              <a:rPr lang="en-US" sz="3200" dirty="0">
                <a:solidFill>
                  <a:schemeClr val="tx2"/>
                </a:solidFill>
              </a:rPr>
            </a:br>
            <a:r>
              <a:rPr lang="en-US" sz="3200" dirty="0">
                <a:solidFill>
                  <a:schemeClr val="tx2"/>
                </a:solidFill>
              </a:rPr>
              <a:t>Project Team</a:t>
            </a:r>
          </a:p>
        </p:txBody>
      </p:sp>
      <p:sp>
        <p:nvSpPr>
          <p:cNvPr id="3" name="Content Placeholder 2"/>
          <p:cNvSpPr>
            <a:spLocks noGrp="1"/>
          </p:cNvSpPr>
          <p:nvPr>
            <p:ph idx="1"/>
          </p:nvPr>
        </p:nvSpPr>
        <p:spPr>
          <a:xfrm>
            <a:off x="457199" y="1371599"/>
            <a:ext cx="8153401" cy="4984751"/>
          </a:xfrm>
        </p:spPr>
        <p:txBody>
          <a:bodyPr>
            <a:normAutofit lnSpcReduction="10000"/>
          </a:bodyPr>
          <a:lstStyle/>
          <a:p>
            <a:pPr marL="0" indent="0">
              <a:buNone/>
            </a:pPr>
            <a:endParaRPr lang="en-US" dirty="0">
              <a:solidFill>
                <a:srgbClr val="FF0000"/>
              </a:solidFill>
            </a:endParaRPr>
          </a:p>
          <a:p>
            <a:pPr marL="0" indent="0">
              <a:buNone/>
            </a:pPr>
            <a:r>
              <a:rPr lang="en-US" dirty="0">
                <a:solidFill>
                  <a:srgbClr val="FF0000"/>
                </a:solidFill>
              </a:rPr>
              <a:t>Cyndi Ferguson, SENSE Incorporated</a:t>
            </a:r>
          </a:p>
          <a:p>
            <a:pPr marL="0" indent="0">
              <a:buNone/>
            </a:pPr>
            <a:r>
              <a:rPr lang="en-US" dirty="0"/>
              <a:t>Email:  </a:t>
            </a:r>
            <a:r>
              <a:rPr lang="en-US" dirty="0">
                <a:hlinkClick r:id="rId3"/>
              </a:rPr>
              <a:t>cyndif@senseinc.com</a:t>
            </a:r>
            <a:endParaRPr lang="en-US" dirty="0"/>
          </a:p>
          <a:p>
            <a:pPr marL="0" indent="0">
              <a:buNone/>
            </a:pPr>
            <a:endParaRPr lang="en-US" dirty="0">
              <a:solidFill>
                <a:srgbClr val="FF0000"/>
              </a:solidFill>
            </a:endParaRPr>
          </a:p>
          <a:p>
            <a:pPr marL="0" indent="0">
              <a:buNone/>
            </a:pPr>
            <a:r>
              <a:rPr lang="en-US" dirty="0">
                <a:solidFill>
                  <a:srgbClr val="FF0000"/>
                </a:solidFill>
              </a:rPr>
              <a:t>Sarah Sullivan, Health Policy Consultant/Fellow</a:t>
            </a:r>
          </a:p>
          <a:p>
            <a:pPr marL="0" indent="0">
              <a:buNone/>
            </a:pPr>
            <a:r>
              <a:rPr lang="en-US" dirty="0"/>
              <a:t>Email: </a:t>
            </a:r>
            <a:r>
              <a:rPr lang="fi-FI" dirty="0">
                <a:hlinkClick r:id="rId4"/>
              </a:rPr>
              <a:t>sksullivan16@outlook.com</a:t>
            </a:r>
            <a:endParaRPr lang="fi-FI" dirty="0"/>
          </a:p>
          <a:p>
            <a:pPr marL="0" indent="0">
              <a:buNone/>
            </a:pPr>
            <a:endParaRPr lang="en-US" dirty="0">
              <a:solidFill>
                <a:srgbClr val="FF0000"/>
              </a:solidFill>
            </a:endParaRPr>
          </a:p>
          <a:p>
            <a:pPr marL="0" indent="0">
              <a:buNone/>
            </a:pPr>
            <a:r>
              <a:rPr lang="en-US" dirty="0">
                <a:solidFill>
                  <a:srgbClr val="FF0000"/>
                </a:solidFill>
              </a:rPr>
              <a:t>Elliott Milhollin, Partner, HSDW</a:t>
            </a:r>
          </a:p>
          <a:p>
            <a:pPr marL="0" indent="0">
              <a:buNone/>
            </a:pPr>
            <a:r>
              <a:rPr lang="en-US" dirty="0"/>
              <a:t>Email: </a:t>
            </a:r>
            <a:r>
              <a:rPr lang="fi-FI" dirty="0">
                <a:hlinkClick r:id="rId5"/>
              </a:rPr>
              <a:t>EMilhollin@hobbsstraus.com</a:t>
            </a:r>
            <a:endParaRPr lang="fi-FI" dirty="0"/>
          </a:p>
          <a:p>
            <a:pPr marL="0" indent="0">
              <a:buNone/>
            </a:pPr>
            <a:endParaRPr lang="en-US" dirty="0"/>
          </a:p>
          <a:p>
            <a:pPr marL="0" indent="0">
              <a:buNone/>
            </a:pPr>
            <a:endParaRPr lang="en-US" dirty="0"/>
          </a:p>
          <a:p>
            <a:pPr marL="0" indent="0">
              <a:buNone/>
            </a:pPr>
            <a:endParaRPr lang="en-US" dirty="0"/>
          </a:p>
          <a:p>
            <a:endParaRPr lang="en-US" dirty="0"/>
          </a:p>
          <a:p>
            <a:endParaRPr lang="en-US" sz="1800" dirty="0"/>
          </a:p>
        </p:txBody>
      </p:sp>
      <p:pic>
        <p:nvPicPr>
          <p:cNvPr id="6" name="Picture 5">
            <a:extLst>
              <a:ext uri="{FF2B5EF4-FFF2-40B4-BE49-F238E27FC236}">
                <a16:creationId xmlns:a16="http://schemas.microsoft.com/office/drawing/2014/main" id="{7B9D6E3E-7965-439C-8FF5-F09C8B2B181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67600" y="5837464"/>
            <a:ext cx="990600" cy="1037772"/>
          </a:xfrm>
          <a:prstGeom prst="rect">
            <a:avLst/>
          </a:prstGeom>
        </p:spPr>
      </p:pic>
      <p:sp>
        <p:nvSpPr>
          <p:cNvPr id="4" name="Slide Number Placeholder 3">
            <a:extLst>
              <a:ext uri="{FF2B5EF4-FFF2-40B4-BE49-F238E27FC236}">
                <a16:creationId xmlns:a16="http://schemas.microsoft.com/office/drawing/2014/main" id="{E0427B03-460C-43E7-8D9C-8FF85860C4C9}"/>
              </a:ext>
            </a:extLst>
          </p:cNvPr>
          <p:cNvSpPr>
            <a:spLocks noGrp="1"/>
          </p:cNvSpPr>
          <p:nvPr>
            <p:ph type="sldNum" sz="quarter" idx="12"/>
          </p:nvPr>
        </p:nvSpPr>
        <p:spPr/>
        <p:txBody>
          <a:bodyPr/>
          <a:lstStyle/>
          <a:p>
            <a:fld id="{81AFDF4E-827F-427A-878E-6542E865605E}" type="slidenum">
              <a:rPr lang="en-US" smtClean="0"/>
              <a:pPr/>
              <a:t>9</a:t>
            </a:fld>
            <a:endParaRPr lang="en-US" dirty="0"/>
          </a:p>
        </p:txBody>
      </p:sp>
    </p:spTree>
    <p:extLst>
      <p:ext uri="{BB962C8B-B14F-4D97-AF65-F5344CB8AC3E}">
        <p14:creationId xmlns:p14="http://schemas.microsoft.com/office/powerpoint/2010/main" val="3347825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27098</TotalTime>
  <Words>1311</Words>
  <Application>Microsoft Macintosh PowerPoint</Application>
  <PresentationFormat>On-screen Show (4:3)</PresentationFormat>
  <Paragraphs>109</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 Theme</vt:lpstr>
      <vt:lpstr> </vt:lpstr>
      <vt:lpstr>Recent Project Activities</vt:lpstr>
      <vt:lpstr>American Indian And Alaska Native 2020 Marketplace Enrollment Key Findings</vt:lpstr>
      <vt:lpstr>Enrolled Tribal Members And IHS Eligibles With Coverage By State</vt:lpstr>
      <vt:lpstr>Enrollment in the Federal Facilitated  Marketplace (FFM)By State</vt:lpstr>
      <vt:lpstr>Premium Tax Credits And Cost-Sharing Reductions</vt:lpstr>
      <vt:lpstr>Medicare Telehealth Findings</vt:lpstr>
      <vt:lpstr>Medicare Telehealth Advocacy Recommendations</vt:lpstr>
      <vt:lpstr>Questions and Input Project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for Enrollment Assisters in Tribal Health Facilities</dc:title>
  <dc:creator>DonegMcD@outlook.com</dc:creator>
  <cp:lastModifiedBy>michael sullivan</cp:lastModifiedBy>
  <cp:revision>2045</cp:revision>
  <cp:lastPrinted>2018-03-20T19:30:58Z</cp:lastPrinted>
  <dcterms:created xsi:type="dcterms:W3CDTF">2013-11-02T12:53:17Z</dcterms:created>
  <dcterms:modified xsi:type="dcterms:W3CDTF">2021-07-13T02:16:10Z</dcterms:modified>
</cp:coreProperties>
</file>