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theme/themeOverride1.xml" ContentType="application/vnd.openxmlformats-officedocument.themeOverr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24"/>
  </p:notesMasterIdLst>
  <p:handoutMasterIdLst>
    <p:handoutMasterId r:id="rId25"/>
  </p:handoutMasterIdLst>
  <p:sldIdLst>
    <p:sldId id="256" r:id="rId2"/>
    <p:sldId id="566" r:id="rId3"/>
    <p:sldId id="663" r:id="rId4"/>
    <p:sldId id="666" r:id="rId5"/>
    <p:sldId id="664" r:id="rId6"/>
    <p:sldId id="660" r:id="rId7"/>
    <p:sldId id="266" r:id="rId8"/>
    <p:sldId id="267" r:id="rId9"/>
    <p:sldId id="268" r:id="rId10"/>
    <p:sldId id="269" r:id="rId11"/>
    <p:sldId id="270" r:id="rId12"/>
    <p:sldId id="662" r:id="rId13"/>
    <p:sldId id="272" r:id="rId14"/>
    <p:sldId id="273" r:id="rId15"/>
    <p:sldId id="274" r:id="rId16"/>
    <p:sldId id="276" r:id="rId17"/>
    <p:sldId id="277" r:id="rId18"/>
    <p:sldId id="278" r:id="rId19"/>
    <p:sldId id="281" r:id="rId20"/>
    <p:sldId id="282" r:id="rId21"/>
    <p:sldId id="355" r:id="rId22"/>
    <p:sldId id="667" r:id="rId23"/>
  </p:sldIdLst>
  <p:sldSz cx="9144000" cy="6858000" type="screen4x3"/>
  <p:notesSz cx="6881813" cy="9296400"/>
  <p:defaultTextStyle>
    <a:defPPr>
      <a:defRPr lang="en-US"/>
    </a:defPPr>
    <a:lvl1pPr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Calibri" panose="020F0502020204030204" pitchFamily="34" charset="0"/>
        <a:ea typeface="+mn-ea"/>
        <a:cs typeface="Arial" panose="020B0604020202020204" pitchFamily="34" charset="0"/>
      </a:defRPr>
    </a:lvl1pPr>
    <a:lvl2pPr marL="4572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Calibri" panose="020F0502020204030204" pitchFamily="34" charset="0"/>
        <a:ea typeface="+mn-ea"/>
        <a:cs typeface="Arial" panose="020B0604020202020204" pitchFamily="34" charset="0"/>
      </a:defRPr>
    </a:lvl2pPr>
    <a:lvl3pPr marL="9144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Calibri" panose="020F0502020204030204" pitchFamily="34" charset="0"/>
        <a:ea typeface="+mn-ea"/>
        <a:cs typeface="Arial" panose="020B0604020202020204" pitchFamily="34" charset="0"/>
      </a:defRPr>
    </a:lvl3pPr>
    <a:lvl4pPr marL="13716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Calibri" panose="020F0502020204030204" pitchFamily="34" charset="0"/>
        <a:ea typeface="+mn-ea"/>
        <a:cs typeface="Arial" panose="020B0604020202020204" pitchFamily="34" charset="0"/>
      </a:defRPr>
    </a:lvl4pPr>
    <a:lvl5pPr marL="18288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Calibri" panose="020F0502020204030204" pitchFamily="34" charset="0"/>
        <a:ea typeface="+mn-ea"/>
        <a:cs typeface="Arial" panose="020B0604020202020204" pitchFamily="34" charset="0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Calibri" panose="020F0502020204030204" pitchFamily="34" charset="0"/>
        <a:ea typeface="+mn-ea"/>
        <a:cs typeface="Arial" panose="020B0604020202020204" pitchFamily="34" charset="0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Calibri" panose="020F0502020204030204" pitchFamily="34" charset="0"/>
        <a:ea typeface="+mn-ea"/>
        <a:cs typeface="Arial" panose="020B0604020202020204" pitchFamily="34" charset="0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Calibri" panose="020F0502020204030204" pitchFamily="34" charset="0"/>
        <a:ea typeface="+mn-ea"/>
        <a:cs typeface="Arial" panose="020B0604020202020204" pitchFamily="34" charset="0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Calibri" panose="020F0502020204030204" pitchFamily="34" charset="0"/>
        <a:ea typeface="+mn-ea"/>
        <a:cs typeface="Arial" panose="020B0604020202020204" pitchFamily="34" charset="0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srgbClr val="FF0000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EEECE1"/>
    <a:srgbClr val="1106F4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073A0DAA-6AF3-43AB-8588-CEC1D06C72B9}" styleName="Medium Style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dk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</a:tblStyle>
  <a:tblStyle styleId="{616DA210-FB5B-4158-B5E0-FEB733F419BA}" styleName="Light Style 3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tx1">
              <a:alpha val="20000"/>
            </a:schemeClr>
          </a:solidFill>
        </a:fill>
      </a:tcStyle>
    </a:band1H>
    <a:band1V>
      <a:tcStyle>
        <a:tcBdr/>
        <a:fill>
          <a:solidFill>
            <a:schemeClr val="tx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tx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tx1"/>
              </a:solidFill>
            </a:ln>
          </a:bottom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6975" autoAdjust="0"/>
    <p:restoredTop sz="94673" autoAdjust="0"/>
  </p:normalViewPr>
  <p:slideViewPr>
    <p:cSldViewPr>
      <p:cViewPr varScale="1">
        <p:scale>
          <a:sx n="67" d="100"/>
          <a:sy n="67" d="100"/>
        </p:scale>
        <p:origin x="1208" y="44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handoutMaster" Target="handoutMasters/handout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viewProps" Target="view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82913" cy="465138"/>
          </a:xfrm>
          <a:prstGeom prst="rect">
            <a:avLst/>
          </a:prstGeom>
        </p:spPr>
        <p:txBody>
          <a:bodyPr vert="horz" lIns="89630" tIns="44815" rIns="89630" bIns="44815" rtlCol="0"/>
          <a:lstStyle>
            <a:lvl1pPr algn="l" eaLnBrk="1" hangingPunct="1">
              <a:defRPr sz="1200">
                <a:cs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97313" y="0"/>
            <a:ext cx="2982912" cy="465138"/>
          </a:xfrm>
          <a:prstGeom prst="rect">
            <a:avLst/>
          </a:prstGeom>
        </p:spPr>
        <p:txBody>
          <a:bodyPr vert="horz" lIns="89630" tIns="44815" rIns="89630" bIns="44815" rtlCol="0"/>
          <a:lstStyle>
            <a:lvl1pPr algn="r" eaLnBrk="1" hangingPunct="1">
              <a:defRPr sz="1200">
                <a:cs typeface="Arial" charset="0"/>
              </a:defRPr>
            </a:lvl1pPr>
          </a:lstStyle>
          <a:p>
            <a:pPr>
              <a:defRPr/>
            </a:pPr>
            <a:fld id="{A853847B-CDB4-4D5D-837F-B8FC1C175566}" type="datetimeFigureOut">
              <a:rPr lang="en-US"/>
              <a:pPr>
                <a:defRPr/>
              </a:pPr>
              <a:t>1/26/2022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829675"/>
            <a:ext cx="2982913" cy="465138"/>
          </a:xfrm>
          <a:prstGeom prst="rect">
            <a:avLst/>
          </a:prstGeom>
        </p:spPr>
        <p:txBody>
          <a:bodyPr vert="horz" lIns="89630" tIns="44815" rIns="89630" bIns="44815" rtlCol="0" anchor="b"/>
          <a:lstStyle>
            <a:lvl1pPr algn="l" eaLnBrk="1" hangingPunct="1">
              <a:defRPr sz="1200">
                <a:cs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97313" y="8829675"/>
            <a:ext cx="2982912" cy="465138"/>
          </a:xfrm>
          <a:prstGeom prst="rect">
            <a:avLst/>
          </a:prstGeom>
        </p:spPr>
        <p:txBody>
          <a:bodyPr vert="horz" wrap="square" lIns="89630" tIns="44815" rIns="89630" bIns="44815" numCol="1" anchor="b" anchorCtr="0" compatLnSpc="1">
            <a:prstTxWarp prst="textNoShape">
              <a:avLst/>
            </a:prstTxWarp>
          </a:bodyPr>
          <a:lstStyle>
            <a:lvl1pPr algn="r" eaLnBrk="1" hangingPunct="1">
              <a:defRPr sz="1200"/>
            </a:lvl1pPr>
          </a:lstStyle>
          <a:p>
            <a:pPr>
              <a:defRPr/>
            </a:pPr>
            <a:fld id="{99CF4C4E-FD9E-4921-B3CF-9E1752E72165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1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82913" cy="465138"/>
          </a:xfrm>
          <a:prstGeom prst="rect">
            <a:avLst/>
          </a:prstGeom>
        </p:spPr>
        <p:txBody>
          <a:bodyPr vert="horz" lIns="90964" tIns="45483" rIns="90964" bIns="45483" rtlCol="0"/>
          <a:lstStyle>
            <a:lvl1pPr algn="l" eaLnBrk="1" hangingPunct="1">
              <a:defRPr sz="1200">
                <a:cs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97313" y="0"/>
            <a:ext cx="2982912" cy="465138"/>
          </a:xfrm>
          <a:prstGeom prst="rect">
            <a:avLst/>
          </a:prstGeom>
        </p:spPr>
        <p:txBody>
          <a:bodyPr vert="horz" lIns="90964" tIns="45483" rIns="90964" bIns="45483" rtlCol="0"/>
          <a:lstStyle>
            <a:lvl1pPr algn="r" eaLnBrk="1" hangingPunct="1">
              <a:defRPr sz="1200">
                <a:cs typeface="Arial" charset="0"/>
              </a:defRPr>
            </a:lvl1pPr>
          </a:lstStyle>
          <a:p>
            <a:pPr>
              <a:defRPr/>
            </a:pPr>
            <a:fld id="{AA4A6240-BD63-46C9-9541-BBC0CF054268}" type="datetimeFigureOut">
              <a:rPr lang="en-US"/>
              <a:pPr>
                <a:defRPr/>
              </a:pPr>
              <a:t>1/26/2022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25538" y="696913"/>
            <a:ext cx="4649787" cy="34861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0964" tIns="45483" rIns="90964" bIns="45483" rtlCol="0" anchor="ctr"/>
          <a:lstStyle/>
          <a:p>
            <a:pPr lvl="0"/>
            <a:endParaRPr lang="en-US" noProof="0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7388" y="4416425"/>
            <a:ext cx="5508625" cy="4183063"/>
          </a:xfrm>
          <a:prstGeom prst="rect">
            <a:avLst/>
          </a:prstGeom>
        </p:spPr>
        <p:txBody>
          <a:bodyPr vert="horz" lIns="90964" tIns="45483" rIns="90964" bIns="45483" rtlCol="0"/>
          <a:lstStyle/>
          <a:p>
            <a:pPr lvl="0"/>
            <a:r>
              <a:rPr lang="en-US" noProof="0"/>
              <a:t>Click to 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675"/>
            <a:ext cx="2982913" cy="465138"/>
          </a:xfrm>
          <a:prstGeom prst="rect">
            <a:avLst/>
          </a:prstGeom>
        </p:spPr>
        <p:txBody>
          <a:bodyPr vert="horz" lIns="90964" tIns="45483" rIns="90964" bIns="45483" rtlCol="0" anchor="b"/>
          <a:lstStyle>
            <a:lvl1pPr algn="l" eaLnBrk="1" hangingPunct="1">
              <a:defRPr sz="1200">
                <a:cs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97313" y="8829675"/>
            <a:ext cx="2982912" cy="465138"/>
          </a:xfrm>
          <a:prstGeom prst="rect">
            <a:avLst/>
          </a:prstGeom>
        </p:spPr>
        <p:txBody>
          <a:bodyPr vert="horz" wrap="square" lIns="90964" tIns="45483" rIns="90964" bIns="45483" numCol="1" anchor="b" anchorCtr="0" compatLnSpc="1">
            <a:prstTxWarp prst="textNoShape">
              <a:avLst/>
            </a:prstTxWarp>
          </a:bodyPr>
          <a:lstStyle>
            <a:lvl1pPr algn="r" eaLnBrk="1" hangingPunct="1">
              <a:defRPr sz="1200"/>
            </a:lvl1pPr>
          </a:lstStyle>
          <a:p>
            <a:pPr>
              <a:defRPr/>
            </a:pPr>
            <a:fld id="{E463B4D4-5057-4D43-95F5-C72F36B3791A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5123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/>
          </a:p>
        </p:txBody>
      </p:sp>
      <p:sp>
        <p:nvSpPr>
          <p:cNvPr id="5124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44D46BE3-F6E8-4CE2-95E1-A8A6B14A4B8E}" type="slidenum">
              <a:rPr lang="en-US" altLang="en-US" smtClean="0"/>
              <a:pPr>
                <a:spcBef>
                  <a:spcPct val="0"/>
                </a:spcBef>
              </a:pPr>
              <a:t>1</a:t>
            </a:fld>
            <a:endParaRPr lang="en-US" alt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082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46083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/>
          </a:p>
        </p:txBody>
      </p:sp>
      <p:sp>
        <p:nvSpPr>
          <p:cNvPr id="46084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marL="0" marR="0" lvl="0" indent="0" algn="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fld id="{6E95677C-CC1E-4865-BE6D-4F7AEA1602DA}" type="slidenum">
              <a:rPr kumimoji="0" lang="en-US" alt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Arial" panose="020B0604020202020204" pitchFamily="34" charset="0"/>
              </a:rPr>
              <a:pPr marL="0" marR="0" lvl="0" indent="0" algn="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  <a:defRPr/>
              </a:pPr>
              <a:t>3</a:t>
            </a:fld>
            <a:endParaRPr kumimoji="0" lang="en-US" altLang="en-US" sz="1200" b="0" i="0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826720732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082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46083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/>
          </a:p>
        </p:txBody>
      </p:sp>
      <p:sp>
        <p:nvSpPr>
          <p:cNvPr id="46084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6E95677C-CC1E-4865-BE6D-4F7AEA1602DA}" type="slidenum">
              <a:rPr lang="en-US" altLang="en-US" smtClean="0">
                <a:solidFill>
                  <a:srgbClr val="000000"/>
                </a:solidFill>
              </a:rPr>
              <a:pPr>
                <a:spcBef>
                  <a:spcPct val="0"/>
                </a:spcBef>
              </a:pPr>
              <a:t>4</a:t>
            </a:fld>
            <a:endParaRPr lang="en-US" alt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67657637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082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46083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/>
          </a:p>
        </p:txBody>
      </p:sp>
      <p:sp>
        <p:nvSpPr>
          <p:cNvPr id="46084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marL="0" marR="0" lvl="0" indent="0" algn="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fld id="{6E95677C-CC1E-4865-BE6D-4F7AEA1602DA}" type="slidenum">
              <a:rPr kumimoji="0" lang="en-US" alt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Arial" panose="020B0604020202020204" pitchFamily="34" charset="0"/>
              </a:rPr>
              <a:pPr marL="0" marR="0" lvl="0" indent="0" algn="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  <a:defRPr/>
              </a:pPr>
              <a:t>5</a:t>
            </a:fld>
            <a:endParaRPr kumimoji="0" lang="en-US" altLang="en-US" sz="1200" b="0" i="0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865156581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23555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 altLang="en-US"/>
          </a:p>
        </p:txBody>
      </p:sp>
      <p:sp>
        <p:nvSpPr>
          <p:cNvPr id="23556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Times New Roman" pitchFamily="18" charset="0"/>
              </a:defRPr>
            </a:lvl1pPr>
            <a:lvl2pPr marL="728165" indent="-280064">
              <a:defRPr sz="2400">
                <a:solidFill>
                  <a:schemeClr val="tx1"/>
                </a:solidFill>
                <a:latin typeface="Times New Roman" pitchFamily="18" charset="0"/>
              </a:defRPr>
            </a:lvl2pPr>
            <a:lvl3pPr marL="1120254" indent="-224051">
              <a:defRPr sz="2400">
                <a:solidFill>
                  <a:schemeClr val="tx1"/>
                </a:solidFill>
                <a:latin typeface="Times New Roman" pitchFamily="18" charset="0"/>
              </a:defRPr>
            </a:lvl3pPr>
            <a:lvl4pPr marL="1568356" indent="-224051">
              <a:defRPr sz="2400">
                <a:solidFill>
                  <a:schemeClr val="tx1"/>
                </a:solidFill>
                <a:latin typeface="Times New Roman" pitchFamily="18" charset="0"/>
              </a:defRPr>
            </a:lvl4pPr>
            <a:lvl5pPr marL="2016458" indent="-224051">
              <a:defRPr sz="2400">
                <a:solidFill>
                  <a:schemeClr val="tx1"/>
                </a:solidFill>
                <a:latin typeface="Times New Roman" pitchFamily="18" charset="0"/>
              </a:defRPr>
            </a:lvl5pPr>
            <a:lvl6pPr marL="2464559" indent="-224051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6pPr>
            <a:lvl7pPr marL="2912661" indent="-224051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7pPr>
            <a:lvl8pPr marL="3360763" indent="-224051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8pPr>
            <a:lvl9pPr marL="3808865" indent="-224051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fld id="{426E3DD7-DE63-43B7-8488-0D05335A0243}" type="slidenum">
              <a:rPr lang="en-US" altLang="en-US" sz="1200"/>
              <a:pPr/>
              <a:t>13</a:t>
            </a:fld>
            <a:endParaRPr lang="en-US" altLang="en-US" sz="1200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03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44035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/>
          </a:p>
        </p:txBody>
      </p:sp>
      <p:sp>
        <p:nvSpPr>
          <p:cNvPr id="44036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68123A27-80C8-4111-B01C-F9E6BAA2206E}" type="slidenum">
              <a:rPr lang="en-US" altLang="en-US" smtClean="0"/>
              <a:pPr>
                <a:spcBef>
                  <a:spcPct val="0"/>
                </a:spcBef>
              </a:pPr>
              <a:t>21</a:t>
            </a:fld>
            <a:endParaRPr lang="en-US" altLang="en-US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03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44035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/>
          </a:p>
        </p:txBody>
      </p:sp>
      <p:sp>
        <p:nvSpPr>
          <p:cNvPr id="44036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68123A27-80C8-4111-B01C-F9E6BAA2206E}" type="slidenum">
              <a:rPr lang="en-US" altLang="en-US" smtClean="0"/>
              <a:pPr>
                <a:spcBef>
                  <a:spcPct val="0"/>
                </a:spcBef>
              </a:pPr>
              <a:t>22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45063132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3AAA676-E3FD-4248-A4E8-061D401F4974}" type="datetime1">
              <a:rPr lang="en-US"/>
              <a:pPr>
                <a:defRPr/>
              </a:pPr>
              <a:t>1/26/2022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85B59FB-209F-40BF-8890-A14CE18564B1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114130015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E15CB8A-F204-491A-9641-D8DD1EBBA050}" type="datetime1">
              <a:rPr lang="en-US"/>
              <a:pPr>
                <a:defRPr/>
              </a:pPr>
              <a:t>1/26/2022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78686D0-D48B-4713-9F7A-2DDA26E338AA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188563432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F1620F1-015C-4087-9EF9-FE02029D2B3D}" type="datetime1">
              <a:rPr lang="en-US"/>
              <a:pPr>
                <a:defRPr/>
              </a:pPr>
              <a:t>1/26/2022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D7A968E-C975-4176-99FF-DED58DA453C6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32922421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13398A2-22FD-498F-B562-1031D0434926}" type="datetime1">
              <a:rPr lang="en-US"/>
              <a:pPr>
                <a:defRPr/>
              </a:pPr>
              <a:t>1/26/2022</a:t>
            </a:fld>
            <a:endParaRPr lang="en-US" dirty="0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5FB436C-F543-40AE-947E-518B024E8046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302283235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46B9916-4B94-4B33-A0F4-39BC820EA18E}" type="datetime1">
              <a:rPr lang="en-US"/>
              <a:pPr>
                <a:defRPr/>
              </a:pPr>
              <a:t>1/26/2022</a:t>
            </a:fld>
            <a:endParaRPr lang="en-US" dirty="0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EF76B37-8C30-46B7-A381-9893FD0023AD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305355925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7A0615B-D63C-400A-B4B5-89EA19BD767D}" type="datetime1">
              <a:rPr lang="en-US"/>
              <a:pPr>
                <a:defRPr/>
              </a:pPr>
              <a:t>1/26/2022</a:t>
            </a:fld>
            <a:endParaRPr lang="en-US" dirty="0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C22DD41-78FA-4063-9582-80023C39CA6A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363179694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BB84CB2-FAB1-49B8-A106-B701E8680D5C}" type="datetime1">
              <a:rPr lang="en-US"/>
              <a:pPr>
                <a:defRPr/>
              </a:pPr>
              <a:t>1/26/2022</a:t>
            </a:fld>
            <a:endParaRPr lang="en-US" dirty="0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12A16DA-89A9-49A3-9358-492369D26C95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182304933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630869E-DAE1-41E9-BEB8-864CD44DEDB9}" type="datetime1">
              <a:rPr lang="en-US"/>
              <a:pPr>
                <a:defRPr/>
              </a:pPr>
              <a:t>1/26/2022</a:t>
            </a:fld>
            <a:endParaRPr lang="en-US" dirty="0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160AED8-90F3-450E-8A46-A694476E1DD8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94172992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9E8C2E9-240F-4186-8951-0DE1D0891D76}" type="datetime1">
              <a:rPr lang="en-US"/>
              <a:pPr>
                <a:defRPr/>
              </a:pPr>
              <a:t>1/26/2022</a:t>
            </a:fld>
            <a:endParaRPr lang="en-US" dirty="0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3A0C458-9226-4537-97C2-44F931DDCEC9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427517243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BB893D5-A923-4D90-853D-28C9414C0458}" type="datetime1">
              <a:rPr lang="en-US"/>
              <a:pPr>
                <a:defRPr/>
              </a:pPr>
              <a:t>1/26/2022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AEDF172-3052-4F94-86E9-CF66047CFE91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223591871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539F0BE-1698-48E4-8787-C7059FB04B9D}" type="datetime1">
              <a:rPr lang="en-US"/>
              <a:pPr>
                <a:defRPr/>
              </a:pPr>
              <a:t>1/26/2022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5A10D62-2C61-44CC-8560-E33970B37382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114299833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EECE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title style</a:t>
            </a:r>
          </a:p>
        </p:txBody>
      </p:sp>
      <p:sp>
        <p:nvSpPr>
          <p:cNvPr id="1027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text styles</a:t>
            </a:r>
          </a:p>
          <a:p>
            <a:pPr lvl="1"/>
            <a:r>
              <a:rPr lang="en-US" altLang="en-US"/>
              <a:t>Second level</a:t>
            </a:r>
          </a:p>
          <a:p>
            <a:pPr lvl="2"/>
            <a:r>
              <a:rPr lang="en-US" altLang="en-US"/>
              <a:t>Third level</a:t>
            </a:r>
          </a:p>
          <a:p>
            <a:pPr lvl="3"/>
            <a:r>
              <a:rPr lang="en-US" altLang="en-US"/>
              <a:t>Fourth level</a:t>
            </a:r>
          </a:p>
          <a:p>
            <a:pPr lvl="4"/>
            <a:r>
              <a:rPr lang="en-US" alt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eaLnBrk="1" fontAlgn="auto" hangingPunct="1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  <a:cs typeface="+mn-cs"/>
              </a:defRPr>
            </a:lvl1pPr>
          </a:lstStyle>
          <a:p>
            <a:pPr>
              <a:defRPr/>
            </a:pPr>
            <a:fld id="{2BF24076-5DEC-46B8-9DD8-762226075D52}" type="datetime1">
              <a:rPr lang="en-US"/>
              <a:pPr>
                <a:defRPr/>
              </a:pPr>
              <a:t>1/26/2022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eaLnBrk="1" fontAlgn="auto" hangingPunct="1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 eaLnBrk="1" hangingPunct="1">
              <a:defRPr sz="1200">
                <a:solidFill>
                  <a:srgbClr val="898989"/>
                </a:solidFill>
              </a:defRPr>
            </a:lvl1pPr>
          </a:lstStyle>
          <a:p>
            <a:pPr>
              <a:defRPr/>
            </a:pPr>
            <a:fld id="{91BB7AB8-A09F-489B-AB9B-66E4A569912D}" type="slidenum">
              <a:rPr lang="en-US" altLang="en-US"/>
              <a:pPr>
                <a:defRPr/>
              </a:pPr>
              <a:t>‹#›</a:t>
            </a:fld>
            <a:endParaRPr lang="en-US" alt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hdr="0" ftr="0" dt="0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jpe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4.emf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slideLayout" Target="../slideLayouts/slideLayout2.xml"/><Relationship Id="rId1" Type="http://schemas.openxmlformats.org/officeDocument/2006/relationships/themeOverride" Target="../theme/themeOverride1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hyperlink" Target="http://www.tribalselfgov.org/" TargetMode="External"/><Relationship Id="rId2" Type="http://schemas.openxmlformats.org/officeDocument/2006/relationships/hyperlink" Target="http://osgdb.org/OSG/" TargetMode="Externa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5.png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7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75" y="23813"/>
            <a:ext cx="4191000" cy="9699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100" name="Picture 4" descr="https://services2.geolearning.com/courseware/show/14/14181/v1.zip/file/SCO_01_Self-Governance/media/building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876" t="3392" r="9744" b="4259"/>
          <a:stretch>
            <a:fillRect/>
          </a:stretch>
        </p:blipFill>
        <p:spPr bwMode="auto">
          <a:xfrm>
            <a:off x="1219200" y="2278536"/>
            <a:ext cx="6858000" cy="42343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101" name="Slide Number Placeholder 1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9D9D83D2-D83F-4D2C-B993-706C836F577A}" type="slidenum">
              <a:rPr lang="en-US" altLang="en-US" sz="1200" smtClean="0"/>
              <a:pPr>
                <a:spcBef>
                  <a:spcPct val="0"/>
                </a:spcBef>
                <a:buFontTx/>
                <a:buNone/>
              </a:pPr>
              <a:t>1</a:t>
            </a:fld>
            <a:endParaRPr lang="en-US" altLang="en-US" sz="1200"/>
          </a:p>
        </p:txBody>
      </p:sp>
      <p:sp>
        <p:nvSpPr>
          <p:cNvPr id="6" name="Title 1">
            <a:extLst>
              <a:ext uri="{FF2B5EF4-FFF2-40B4-BE49-F238E27FC236}">
                <a16:creationId xmlns:a16="http://schemas.microsoft.com/office/drawing/2014/main" id="{C37178BE-BFA3-4BCF-BA72-0CDA68D38A38}"/>
              </a:ext>
            </a:extLst>
          </p:cNvPr>
          <p:cNvSpPr txBox="1">
            <a:spLocks/>
          </p:cNvSpPr>
          <p:nvPr/>
        </p:nvSpPr>
        <p:spPr bwMode="auto">
          <a:xfrm>
            <a:off x="457200" y="626836"/>
            <a:ext cx="8229600" cy="188640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 rtl="0" eaLnBrk="0" fontAlgn="base" hangingPunct="0">
              <a:spcBef>
                <a:spcPct val="0"/>
              </a:spcBef>
              <a:spcAft>
                <a:spcPct val="0"/>
              </a:spcAft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  <a:lvl2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2pPr>
            <a:lvl3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3pPr>
            <a:lvl4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4pPr>
            <a:lvl5pPr algn="ctr" rtl="0" eaLnBrk="0" fontAlgn="base" hangingPunct="0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r>
              <a:rPr lang="en-US" altLang="en-US" sz="4000" b="1" dirty="0">
                <a:latin typeface="Arial" panose="020B0604020202020204" pitchFamily="34" charset="0"/>
                <a:cs typeface="Arial" panose="020B0604020202020204" pitchFamily="34" charset="0"/>
              </a:rPr>
              <a:t>Non-BIA Federal Register Notice </a:t>
            </a:r>
            <a:br>
              <a:rPr lang="en-US" altLang="en-US" sz="4000" b="1" dirty="0"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US" altLang="en-US" sz="4000" b="1" dirty="0">
                <a:latin typeface="Arial" panose="020B0604020202020204" pitchFamily="34" charset="0"/>
                <a:cs typeface="Arial" panose="020B0604020202020204" pitchFamily="34" charset="0"/>
              </a:rPr>
              <a:t>Virtual Consultation Session</a:t>
            </a: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Title 1"/>
          <p:cNvSpPr>
            <a:spLocks noGrp="1"/>
          </p:cNvSpPr>
          <p:nvPr>
            <p:ph type="title"/>
          </p:nvPr>
        </p:nvSpPr>
        <p:spPr>
          <a:xfrm>
            <a:off x="427495" y="1161596"/>
            <a:ext cx="8229600" cy="1886404"/>
          </a:xfrm>
        </p:spPr>
        <p:txBody>
          <a:bodyPr/>
          <a:lstStyle/>
          <a:p>
            <a:r>
              <a:rPr lang="en-US" altLang="en-US" sz="4000" b="1" dirty="0">
                <a:latin typeface="Arial" panose="020B0604020202020204" pitchFamily="34" charset="0"/>
                <a:cs typeface="Arial" panose="020B0604020202020204" pitchFamily="34" charset="0"/>
              </a:rPr>
              <a:t>Non-BIA Federal Register Notice </a:t>
            </a:r>
            <a:br>
              <a:rPr lang="en-US" altLang="en-US" sz="4000" b="1" dirty="0"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US" altLang="en-US" sz="4000" b="1" dirty="0">
                <a:latin typeface="Arial" panose="020B0604020202020204" pitchFamily="34" charset="0"/>
                <a:cs typeface="Arial" panose="020B0604020202020204" pitchFamily="34" charset="0"/>
              </a:rPr>
              <a:t>Virtual Consultation Session</a:t>
            </a:r>
          </a:p>
        </p:txBody>
      </p:sp>
      <p:sp>
        <p:nvSpPr>
          <p:cNvPr id="8195" name="Content Placeholder 1"/>
          <p:cNvSpPr>
            <a:spLocks noGrp="1"/>
          </p:cNvSpPr>
          <p:nvPr>
            <p:ph idx="1"/>
          </p:nvPr>
        </p:nvSpPr>
        <p:spPr>
          <a:xfrm>
            <a:off x="457200" y="3200400"/>
            <a:ext cx="8229600" cy="3155950"/>
          </a:xfrm>
        </p:spPr>
        <p:txBody>
          <a:bodyPr/>
          <a:lstStyle/>
          <a:p>
            <a:pPr marL="457200" lvl="1" indent="0" algn="ctr">
              <a:buNone/>
            </a:pPr>
            <a:endParaRPr lang="en-US" altLang="en-US" sz="3600" dirty="0"/>
          </a:p>
          <a:p>
            <a:pPr marL="457200" lvl="1" indent="0" algn="ctr">
              <a:buNone/>
            </a:pPr>
            <a:r>
              <a:rPr lang="en-US" altLang="en-US" sz="3600" dirty="0">
                <a:latin typeface="Arial" panose="020B0604020202020204" pitchFamily="34" charset="0"/>
                <a:cs typeface="Arial" panose="020B0604020202020204" pitchFamily="34" charset="0"/>
              </a:rPr>
              <a:t>Thursday, January 27, 2022</a:t>
            </a:r>
          </a:p>
          <a:p>
            <a:pPr marL="457200" lvl="1" indent="0" algn="ctr">
              <a:buNone/>
            </a:pPr>
            <a:r>
              <a:rPr lang="en-US" altLang="en-US" sz="3600" dirty="0">
                <a:latin typeface="Arial" panose="020B0604020202020204" pitchFamily="34" charset="0"/>
                <a:cs typeface="Arial" panose="020B0604020202020204" pitchFamily="34" charset="0"/>
              </a:rPr>
              <a:t>2:00 p.m. to 3:30 p.m. Eastern Time</a:t>
            </a:r>
          </a:p>
        </p:txBody>
      </p:sp>
      <p:sp>
        <p:nvSpPr>
          <p:cNvPr id="8196" name="Slide Number Placeholder 3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A4EAB27F-C969-4DD6-8E85-BF392ED13DB7}" type="slidenum">
              <a:rPr lang="en-US" altLang="en-US" sz="1200" smtClean="0">
                <a:solidFill>
                  <a:srgbClr val="898989"/>
                </a:solidFill>
              </a:rPr>
              <a:pPr>
                <a:spcBef>
                  <a:spcPct val="0"/>
                </a:spcBef>
                <a:buFontTx/>
                <a:buNone/>
              </a:pPr>
              <a:t>2</a:t>
            </a:fld>
            <a:endParaRPr lang="en-US" altLang="en-US" sz="1200" dirty="0">
              <a:solidFill>
                <a:srgbClr val="898989"/>
              </a:solidFill>
            </a:endParaRPr>
          </a:p>
        </p:txBody>
      </p:sp>
      <p:pic>
        <p:nvPicPr>
          <p:cNvPr id="8197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75" y="0"/>
            <a:ext cx="4111625" cy="95159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9" name="Rectangle 6"/>
          <p:cNvSpPr>
            <a:spLocks noChangeArrowheads="1"/>
          </p:cNvSpPr>
          <p:nvPr/>
        </p:nvSpPr>
        <p:spPr bwMode="auto">
          <a:xfrm>
            <a:off x="3614738" y="2106613"/>
            <a:ext cx="209550" cy="23018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en-US" altLang="en-US" sz="9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Arial" panose="020B0604020202020204" pitchFamily="34" charset="0"/>
              </a:rPr>
              <a:t> </a:t>
            </a:r>
            <a:endParaRPr kumimoji="0" lang="en-US" altLang="en-US" sz="135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45059" name="Slide Number Placeholder 1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557213" indent="-214313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857250" indent="-17145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200150" indent="-17145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1543050" indent="-17145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0002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4574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29146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3718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marL="0" marR="0" lvl="0" indent="0" algn="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fld id="{78F9EEB9-BF63-41BB-A9A6-A7FFBA0AF479}" type="slidenum">
              <a:rPr kumimoji="0" lang="en-US" altLang="en-US" sz="900" b="0" i="0" u="none" strike="noStrike" kern="1200" cap="none" spc="0" normalizeH="0" baseline="0" noProof="0" smtClean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Arial" panose="020B0604020202020204" pitchFamily="34" charset="0"/>
              </a:rPr>
              <a:pPr marL="0" marR="0" lvl="0" indent="0" algn="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 typeface="Arial" panose="020B0604020202020204" pitchFamily="34" charset="0"/>
                <a:buNone/>
                <a:tabLst/>
                <a:defRPr/>
              </a:pPr>
              <a:t>3</a:t>
            </a:fld>
            <a:endParaRPr kumimoji="0" lang="en-US" altLang="en-US" sz="900" b="0" i="0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6" name="TextBox 3"/>
          <p:cNvSpPr txBox="1">
            <a:spLocks noChangeArrowheads="1"/>
          </p:cNvSpPr>
          <p:nvPr/>
        </p:nvSpPr>
        <p:spPr bwMode="auto">
          <a:xfrm>
            <a:off x="685800" y="970642"/>
            <a:ext cx="7772400" cy="707116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br>
              <a:rPr kumimoji="0" lang="en-US" altLang="en-US" sz="135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Arial" panose="020B0604020202020204" pitchFamily="34" charset="0"/>
              </a:rPr>
            </a:br>
            <a:r>
              <a:rPr kumimoji="0" lang="en-US" altLang="en-US" sz="40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Arial" panose="020B0604020202020204" pitchFamily="34" charset="0"/>
              </a:rPr>
              <a:t>Hosted by</a:t>
            </a:r>
          </a:p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endParaRPr kumimoji="0" lang="en-US" altLang="en-US" sz="4000" b="1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Arial" panose="020B0604020202020204" pitchFamily="34" charset="0"/>
            </a:endParaRPr>
          </a:p>
          <a:p>
            <a:pPr algn="ctr">
              <a:spcBef>
                <a:spcPct val="0"/>
              </a:spcBef>
              <a:buNone/>
              <a:defRPr/>
            </a:pPr>
            <a:r>
              <a:rPr lang="en-US" sz="3600" b="1" i="0" dirty="0">
                <a:solidFill>
                  <a:srgbClr val="3A3A3A"/>
                </a:solidFill>
                <a:effectLst/>
                <a:latin typeface="Arial" panose="020B0604020202020204" pitchFamily="34" charset="0"/>
              </a:rPr>
              <a:t>Self-Governance </a:t>
            </a:r>
          </a:p>
          <a:p>
            <a:pPr algn="ctr">
              <a:spcBef>
                <a:spcPct val="0"/>
              </a:spcBef>
              <a:buNone/>
              <a:defRPr/>
            </a:pPr>
            <a:r>
              <a:rPr lang="en-US" sz="3600" b="1" i="0" dirty="0">
                <a:solidFill>
                  <a:srgbClr val="3A3A3A"/>
                </a:solidFill>
                <a:effectLst/>
                <a:latin typeface="Arial" panose="020B0604020202020204" pitchFamily="34" charset="0"/>
              </a:rPr>
              <a:t>Communication and Education Tribal Consortium </a:t>
            </a:r>
          </a:p>
          <a:p>
            <a:pPr algn="ctr">
              <a:spcBef>
                <a:spcPct val="0"/>
              </a:spcBef>
              <a:buNone/>
              <a:defRPr/>
            </a:pPr>
            <a:r>
              <a:rPr lang="en-US" sz="3600" b="1" i="0" dirty="0">
                <a:solidFill>
                  <a:srgbClr val="3A3A3A"/>
                </a:solidFill>
                <a:effectLst/>
                <a:latin typeface="Arial" panose="020B0604020202020204" pitchFamily="34" charset="0"/>
              </a:rPr>
              <a:t>(SGCETC)</a:t>
            </a:r>
            <a:endParaRPr lang="en-US" sz="3600" b="1" dirty="0">
              <a:latin typeface="Arial" panose="020B0604020202020204" pitchFamily="34" charset="0"/>
            </a:endParaRPr>
          </a:p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endParaRPr kumimoji="0" lang="en-US" altLang="en-US" sz="5400" b="1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Arial" panose="020B0604020202020204" pitchFamily="34" charset="0"/>
            </a:endParaRPr>
          </a:p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endParaRPr kumimoji="0" lang="en-US" altLang="en-US" sz="5400" b="1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Arial" panose="020B0604020202020204" pitchFamily="34" charset="0"/>
            </a:endParaRPr>
          </a:p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endParaRPr lang="en-US" altLang="en-US" sz="5400" b="1" dirty="0">
              <a:solidFill>
                <a:prstClr val="black"/>
              </a:solidFill>
            </a:endParaRPr>
          </a:p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en-US" altLang="en-US" sz="54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Arial" panose="020B0604020202020204" pitchFamily="34" charset="0"/>
              </a:rPr>
              <a:t> </a:t>
            </a:r>
            <a:endParaRPr kumimoji="0" lang="en-US" altLang="en-US" sz="1350" b="1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Arial" panose="020B0604020202020204" pitchFamily="34" charset="0"/>
            </a:endParaRPr>
          </a:p>
        </p:txBody>
      </p:sp>
      <p:pic>
        <p:nvPicPr>
          <p:cNvPr id="45061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75" y="0"/>
            <a:ext cx="4111625" cy="95159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FE7B3E01-7DD2-4F48-8884-0A4FA8D205DD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719513" y="4719637"/>
            <a:ext cx="1819275" cy="18192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01533092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9" name="Rectangle 6"/>
          <p:cNvSpPr>
            <a:spLocks noChangeArrowheads="1"/>
          </p:cNvSpPr>
          <p:nvPr/>
        </p:nvSpPr>
        <p:spPr bwMode="auto">
          <a:xfrm>
            <a:off x="3614738" y="2106613"/>
            <a:ext cx="209550" cy="23018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 typeface="Arial" panose="020B0604020202020204" pitchFamily="34" charset="0"/>
              <a:buNone/>
              <a:defRPr/>
            </a:pPr>
            <a:r>
              <a:rPr lang="en-US" altLang="en-US" sz="900" dirty="0">
                <a:solidFill>
                  <a:prstClr val="black"/>
                </a:solidFill>
              </a:rPr>
              <a:t> </a:t>
            </a:r>
            <a:endParaRPr lang="en-US" altLang="en-US" sz="1350" dirty="0">
              <a:solidFill>
                <a:prstClr val="black"/>
              </a:solidFill>
            </a:endParaRPr>
          </a:p>
        </p:txBody>
      </p:sp>
      <p:sp>
        <p:nvSpPr>
          <p:cNvPr id="45059" name="Slide Number Placeholder 1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557213" indent="-214313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857250" indent="-17145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200150" indent="-17145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1543050" indent="-17145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0002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4574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29146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3718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 typeface="Arial" panose="020B0604020202020204" pitchFamily="34" charset="0"/>
              <a:buNone/>
            </a:pPr>
            <a:fld id="{78F9EEB9-BF63-41BB-A9A6-A7FFBA0AF479}" type="slidenum">
              <a:rPr lang="en-US" altLang="en-US" sz="900" smtClean="0">
                <a:solidFill>
                  <a:srgbClr val="000000"/>
                </a:solidFill>
              </a:rPr>
              <a:pPr>
                <a:spcBef>
                  <a:spcPct val="0"/>
                </a:spcBef>
                <a:buFont typeface="Arial" panose="020B0604020202020204" pitchFamily="34" charset="0"/>
                <a:buNone/>
              </a:pPr>
              <a:t>4</a:t>
            </a:fld>
            <a:endParaRPr lang="en-US" altLang="en-US" sz="900">
              <a:solidFill>
                <a:srgbClr val="000000"/>
              </a:solidFill>
            </a:endParaRPr>
          </a:p>
        </p:txBody>
      </p:sp>
      <p:sp>
        <p:nvSpPr>
          <p:cNvPr id="6" name="TextBox 3"/>
          <p:cNvSpPr txBox="1">
            <a:spLocks noChangeArrowheads="1"/>
          </p:cNvSpPr>
          <p:nvPr/>
        </p:nvSpPr>
        <p:spPr bwMode="auto">
          <a:xfrm>
            <a:off x="1828800" y="2667000"/>
            <a:ext cx="5029200" cy="1130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spcBef>
                <a:spcPct val="0"/>
              </a:spcBef>
              <a:buFont typeface="Arial" panose="020B0604020202020204" pitchFamily="34" charset="0"/>
              <a:buNone/>
              <a:defRPr/>
            </a:pPr>
            <a:br>
              <a:rPr lang="en-US" altLang="en-US" sz="1350" dirty="0">
                <a:solidFill>
                  <a:prstClr val="black"/>
                </a:solidFill>
              </a:rPr>
            </a:br>
            <a:r>
              <a:rPr lang="en-US" altLang="en-US" sz="5400" b="1" dirty="0">
                <a:solidFill>
                  <a:prstClr val="black"/>
                </a:solidFill>
              </a:rPr>
              <a:t>Announcements </a:t>
            </a:r>
            <a:endParaRPr lang="en-US" altLang="en-US" sz="1350" b="1" dirty="0">
              <a:solidFill>
                <a:prstClr val="black"/>
              </a:solidFill>
            </a:endParaRPr>
          </a:p>
        </p:txBody>
      </p:sp>
      <p:pic>
        <p:nvPicPr>
          <p:cNvPr id="45061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75" y="0"/>
            <a:ext cx="4111625" cy="95159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828458002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9" name="Rectangle 6"/>
          <p:cNvSpPr>
            <a:spLocks noChangeArrowheads="1"/>
          </p:cNvSpPr>
          <p:nvPr/>
        </p:nvSpPr>
        <p:spPr bwMode="auto">
          <a:xfrm>
            <a:off x="3614738" y="2106613"/>
            <a:ext cx="209550" cy="23018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en-US" altLang="en-US" sz="9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Arial" panose="020B0604020202020204" pitchFamily="34" charset="0"/>
              </a:rPr>
              <a:t> </a:t>
            </a:r>
            <a:endParaRPr kumimoji="0" lang="en-US" altLang="en-US" sz="135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45059" name="Slide Number Placeholder 1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557213" indent="-214313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857250" indent="-17145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200150" indent="-17145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1543050" indent="-17145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0002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4574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29146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3718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marL="0" marR="0" lvl="0" indent="0" algn="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fld id="{78F9EEB9-BF63-41BB-A9A6-A7FFBA0AF479}" type="slidenum">
              <a:rPr kumimoji="0" lang="en-US" altLang="en-US" sz="900" b="0" i="0" u="none" strike="noStrike" kern="1200" cap="none" spc="0" normalizeH="0" baseline="0" noProof="0" smtClean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Arial" panose="020B0604020202020204" pitchFamily="34" charset="0"/>
              </a:rPr>
              <a:pPr marL="0" marR="0" lvl="0" indent="0" algn="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 typeface="Arial" panose="020B0604020202020204" pitchFamily="34" charset="0"/>
                <a:buNone/>
                <a:tabLst/>
                <a:defRPr/>
              </a:pPr>
              <a:t>5</a:t>
            </a:fld>
            <a:endParaRPr kumimoji="0" lang="en-US" altLang="en-US" sz="9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6" name="TextBox 3"/>
          <p:cNvSpPr txBox="1">
            <a:spLocks noChangeArrowheads="1"/>
          </p:cNvSpPr>
          <p:nvPr/>
        </p:nvSpPr>
        <p:spPr bwMode="auto">
          <a:xfrm>
            <a:off x="2058987" y="1004888"/>
            <a:ext cx="5029200" cy="1130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br>
              <a:rPr kumimoji="0" lang="en-US" altLang="en-US" sz="135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Arial" panose="020B0604020202020204" pitchFamily="34" charset="0"/>
              </a:rPr>
            </a:br>
            <a:r>
              <a:rPr kumimoji="0" lang="en-US" altLang="en-US" sz="54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Arial" panose="020B0604020202020204" pitchFamily="34" charset="0"/>
              </a:rPr>
              <a:t>Introductions </a:t>
            </a:r>
            <a:endParaRPr kumimoji="0" lang="en-US" altLang="en-US" sz="1350" b="1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Arial" panose="020B0604020202020204" pitchFamily="34" charset="0"/>
            </a:endParaRPr>
          </a:p>
        </p:txBody>
      </p:sp>
      <p:pic>
        <p:nvPicPr>
          <p:cNvPr id="45061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75" y="0"/>
            <a:ext cx="4111625" cy="95159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AD2DB947-6CA8-4879-9696-0C4B4F5C6598}"/>
              </a:ext>
            </a:extLst>
          </p:cNvPr>
          <p:cNvSpPr txBox="1"/>
          <p:nvPr/>
        </p:nvSpPr>
        <p:spPr>
          <a:xfrm>
            <a:off x="990600" y="2590800"/>
            <a:ext cx="7086600" cy="350520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DE4E759E-7602-4B79-AE4F-61587EA72CD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90600" y="2744787"/>
            <a:ext cx="7334426" cy="30702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43154416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Title 1"/>
          <p:cNvSpPr>
            <a:spLocks noGrp="1"/>
          </p:cNvSpPr>
          <p:nvPr>
            <p:ph type="title"/>
          </p:nvPr>
        </p:nvSpPr>
        <p:spPr>
          <a:xfrm>
            <a:off x="387458" y="1089916"/>
            <a:ext cx="8229600" cy="1542596"/>
          </a:xfrm>
        </p:spPr>
        <p:txBody>
          <a:bodyPr/>
          <a:lstStyle/>
          <a:p>
            <a:r>
              <a:rPr lang="en-US" altLang="en-US" sz="4000" dirty="0">
                <a:latin typeface="Arial" panose="020B0604020202020204" pitchFamily="34" charset="0"/>
                <a:cs typeface="Arial" panose="020B0604020202020204" pitchFamily="34" charset="0"/>
              </a:rPr>
              <a:t>Annual Publication of</a:t>
            </a:r>
            <a:br>
              <a:rPr lang="en-US" altLang="en-US" sz="4000" dirty="0"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US" altLang="en-US" sz="4000" dirty="0">
                <a:latin typeface="Arial" panose="020B0604020202020204" pitchFamily="34" charset="0"/>
                <a:cs typeface="Arial" panose="020B0604020202020204" pitchFamily="34" charset="0"/>
              </a:rPr>
              <a:t>Federal Register Notice</a:t>
            </a:r>
            <a:endParaRPr lang="en-US" altLang="en-US" sz="4000" b="1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8195" name="Content Placeholder 1"/>
          <p:cNvSpPr>
            <a:spLocks noGrp="1"/>
          </p:cNvSpPr>
          <p:nvPr>
            <p:ph idx="1"/>
          </p:nvPr>
        </p:nvSpPr>
        <p:spPr>
          <a:xfrm>
            <a:off x="457200" y="2837996"/>
            <a:ext cx="8229600" cy="3518354"/>
          </a:xfrm>
        </p:spPr>
        <p:txBody>
          <a:bodyPr/>
          <a:lstStyle/>
          <a:p>
            <a:pPr marL="0" indent="0" eaLnBrk="1" hangingPunct="1">
              <a:lnSpc>
                <a:spcPct val="90000"/>
              </a:lnSpc>
              <a:buNone/>
            </a:pPr>
            <a:r>
              <a:rPr lang="en-US" altLang="en-US" sz="2800" dirty="0">
                <a:latin typeface="Arial" charset="0"/>
                <a:cs typeface="Arial" charset="0"/>
              </a:rPr>
              <a:t>Under 25 U.S.C. § 405(c), the Secretary of the Interior is required to publish annually:  </a:t>
            </a:r>
          </a:p>
          <a:p>
            <a:pPr marL="514350" indent="-514350" eaLnBrk="1" hangingPunct="1">
              <a:lnSpc>
                <a:spcPct val="90000"/>
              </a:lnSpc>
              <a:buAutoNum type="arabicParenBoth"/>
            </a:pPr>
            <a:r>
              <a:rPr lang="en-US" altLang="en-US" sz="2800" dirty="0">
                <a:latin typeface="Arial" charset="0"/>
                <a:cs typeface="Arial" charset="0"/>
              </a:rPr>
              <a:t>a list of non-BIA programs, services, functions, and activities (PSFAs) that are eligible for inclusion in Funding Agreements negotiated under the Self-Governance Program; and </a:t>
            </a:r>
          </a:p>
          <a:p>
            <a:pPr marL="514350" indent="-514350" eaLnBrk="1" hangingPunct="1">
              <a:lnSpc>
                <a:spcPct val="90000"/>
              </a:lnSpc>
              <a:buAutoNum type="arabicParenBoth"/>
            </a:pPr>
            <a:r>
              <a:rPr lang="en-US" altLang="en-US" sz="2800" dirty="0">
                <a:latin typeface="Arial" charset="0"/>
                <a:cs typeface="Arial" charset="0"/>
              </a:rPr>
              <a:t>programmatic targets for these Bureaus. </a:t>
            </a:r>
            <a:endParaRPr lang="en-US" altLang="en-US" sz="2800" dirty="0"/>
          </a:p>
        </p:txBody>
      </p:sp>
      <p:pic>
        <p:nvPicPr>
          <p:cNvPr id="8197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75" y="0"/>
            <a:ext cx="4111625" cy="95159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" name="Slide Number Placeholder 3">
            <a:extLst>
              <a:ext uri="{FF2B5EF4-FFF2-40B4-BE49-F238E27FC236}">
                <a16:creationId xmlns:a16="http://schemas.microsoft.com/office/drawing/2014/main" id="{A93DECB0-FF60-4374-AA65-0394741A0B8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 bwMode="auto">
          <a:xfrm>
            <a:off x="6553200" y="6356350"/>
            <a:ext cx="2133600" cy="365125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A4EAB27F-C969-4DD6-8E85-BF392ED13DB7}" type="slidenum">
              <a:rPr lang="en-US" altLang="en-US" sz="1200" smtClean="0">
                <a:solidFill>
                  <a:srgbClr val="898989"/>
                </a:solidFill>
              </a:rPr>
              <a:pPr>
                <a:spcBef>
                  <a:spcPct val="0"/>
                </a:spcBef>
                <a:buFontTx/>
                <a:buNone/>
              </a:pPr>
              <a:t>6</a:t>
            </a:fld>
            <a:endParaRPr lang="en-US" altLang="en-US" sz="1200" dirty="0">
              <a:solidFill>
                <a:srgbClr val="898989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69200962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EECE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Title 1"/>
          <p:cNvSpPr>
            <a:spLocks noGrp="1"/>
          </p:cNvSpPr>
          <p:nvPr>
            <p:ph type="title"/>
          </p:nvPr>
        </p:nvSpPr>
        <p:spPr>
          <a:xfrm>
            <a:off x="457200" y="990600"/>
            <a:ext cx="8229600" cy="1139825"/>
          </a:xfrm>
        </p:spPr>
        <p:txBody>
          <a:bodyPr/>
          <a:lstStyle/>
          <a:p>
            <a:pPr algn="ctr" eaLnBrk="1" hangingPunct="1"/>
            <a:r>
              <a:rPr lang="en-US" altLang="en-US" sz="4000" dirty="0">
                <a:latin typeface="Arial" panose="020B0604020202020204" pitchFamily="34" charset="0"/>
                <a:cs typeface="Arial" panose="020B0604020202020204" pitchFamily="34" charset="0"/>
              </a:rPr>
              <a:t>Non-BIA</a:t>
            </a:r>
            <a:r>
              <a:rPr lang="en-US" altLang="en-US" sz="4000" dirty="0"/>
              <a:t> Bureaus</a:t>
            </a:r>
          </a:p>
        </p:txBody>
      </p:sp>
      <p:sp>
        <p:nvSpPr>
          <p:cNvPr id="5123" name="Content Placeholder 2"/>
          <p:cNvSpPr>
            <a:spLocks noGrp="1"/>
          </p:cNvSpPr>
          <p:nvPr>
            <p:ph idx="1"/>
          </p:nvPr>
        </p:nvSpPr>
        <p:spPr>
          <a:xfrm>
            <a:off x="397790" y="2130425"/>
            <a:ext cx="8289010" cy="4422775"/>
          </a:xfrm>
        </p:spPr>
        <p:txBody>
          <a:bodyPr/>
          <a:lstStyle/>
          <a:p>
            <a:pPr lvl="1" eaLnBrk="1" hangingPunct="1">
              <a:buFont typeface="Arial" panose="020B0604020202020204" pitchFamily="34" charset="0"/>
              <a:buChar char="•"/>
            </a:pPr>
            <a:r>
              <a:rPr lang="en-US" altLang="en-US" dirty="0">
                <a:latin typeface="Arial" charset="0"/>
                <a:cs typeface="Arial" charset="0"/>
              </a:rPr>
              <a:t>Bureau of Land Management</a:t>
            </a:r>
          </a:p>
          <a:p>
            <a:pPr lvl="1" eaLnBrk="1" hangingPunct="1">
              <a:buFont typeface="Arial" panose="020B0604020202020204" pitchFamily="34" charset="0"/>
              <a:buChar char="•"/>
            </a:pPr>
            <a:r>
              <a:rPr lang="en-US" altLang="en-US" dirty="0">
                <a:latin typeface="Arial" charset="0"/>
                <a:cs typeface="Arial" charset="0"/>
              </a:rPr>
              <a:t>Bureau of Reclamation</a:t>
            </a:r>
          </a:p>
          <a:p>
            <a:pPr lvl="1" eaLnBrk="1" hangingPunct="1">
              <a:buFont typeface="Arial" panose="020B0604020202020204" pitchFamily="34" charset="0"/>
              <a:buChar char="•"/>
            </a:pPr>
            <a:r>
              <a:rPr lang="en-US" altLang="en-US" dirty="0">
                <a:latin typeface="Arial" charset="0"/>
                <a:cs typeface="Arial" charset="0"/>
              </a:rPr>
              <a:t>Office of Natural Resources Revenue</a:t>
            </a:r>
          </a:p>
          <a:p>
            <a:pPr lvl="1" eaLnBrk="1" hangingPunct="1">
              <a:buFont typeface="Arial" panose="020B0604020202020204" pitchFamily="34" charset="0"/>
              <a:buChar char="•"/>
            </a:pPr>
            <a:r>
              <a:rPr lang="en-US" altLang="en-US" dirty="0">
                <a:latin typeface="Arial" charset="0"/>
                <a:cs typeface="Arial" charset="0"/>
              </a:rPr>
              <a:t>National Park Service</a:t>
            </a:r>
          </a:p>
          <a:p>
            <a:pPr lvl="1" eaLnBrk="1" hangingPunct="1">
              <a:buFont typeface="Arial" panose="020B0604020202020204" pitchFamily="34" charset="0"/>
              <a:buChar char="•"/>
            </a:pPr>
            <a:r>
              <a:rPr lang="en-US" altLang="en-US" dirty="0">
                <a:latin typeface="Arial" charset="0"/>
                <a:cs typeface="Arial" charset="0"/>
              </a:rPr>
              <a:t>Fish and Wildlife Services</a:t>
            </a:r>
          </a:p>
          <a:p>
            <a:pPr lvl="1" eaLnBrk="1" hangingPunct="1">
              <a:buFont typeface="Arial" panose="020B0604020202020204" pitchFamily="34" charset="0"/>
              <a:buChar char="•"/>
            </a:pPr>
            <a:r>
              <a:rPr lang="en-US" altLang="en-US" dirty="0">
                <a:latin typeface="Arial" charset="0"/>
                <a:cs typeface="Arial" charset="0"/>
              </a:rPr>
              <a:t>U.S. Geological Survey</a:t>
            </a:r>
          </a:p>
          <a:p>
            <a:pPr lvl="1" eaLnBrk="1" hangingPunct="1">
              <a:buFont typeface="Arial" panose="020B0604020202020204" pitchFamily="34" charset="0"/>
              <a:buChar char="•"/>
            </a:pPr>
            <a:r>
              <a:rPr lang="en-US" altLang="en-US" dirty="0">
                <a:latin typeface="Arial" charset="0"/>
                <a:cs typeface="Arial" charset="0"/>
              </a:rPr>
              <a:t>Bureau of Trust Funds Administration </a:t>
            </a:r>
          </a:p>
          <a:p>
            <a:pPr marL="400050" lvl="1" indent="0" eaLnBrk="1" hangingPunct="1">
              <a:buNone/>
            </a:pPr>
            <a:r>
              <a:rPr lang="en-US" altLang="en-US" dirty="0">
                <a:latin typeface="Arial" charset="0"/>
                <a:cs typeface="Arial" charset="0"/>
              </a:rPr>
              <a:t>     (formerly OST)</a:t>
            </a:r>
          </a:p>
          <a:p>
            <a:pPr eaLnBrk="1" hangingPunct="1"/>
            <a:endParaRPr lang="en-US" altLang="en-US" dirty="0"/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6AE4A050-3089-4945-87BB-BD13D69B3A0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39542"/>
            <a:ext cx="4109060" cy="951058"/>
          </a:xfrm>
          <a:prstGeom prst="rect">
            <a:avLst/>
          </a:prstGeom>
        </p:spPr>
      </p:pic>
      <p:sp>
        <p:nvSpPr>
          <p:cNvPr id="6" name="Slide Number Placeholder 3">
            <a:extLst>
              <a:ext uri="{FF2B5EF4-FFF2-40B4-BE49-F238E27FC236}">
                <a16:creationId xmlns:a16="http://schemas.microsoft.com/office/drawing/2014/main" id="{460BBC30-759F-43EA-A37C-8192D6C90F9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 bwMode="auto">
          <a:xfrm>
            <a:off x="6553200" y="6356350"/>
            <a:ext cx="2133600" cy="365125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A4EAB27F-C969-4DD6-8E85-BF392ED13DB7}" type="slidenum">
              <a:rPr lang="en-US" altLang="en-US" sz="1200" smtClean="0">
                <a:solidFill>
                  <a:srgbClr val="898989"/>
                </a:solidFill>
              </a:rPr>
              <a:pPr>
                <a:spcBef>
                  <a:spcPct val="0"/>
                </a:spcBef>
                <a:buFontTx/>
                <a:buNone/>
              </a:pPr>
              <a:t>7</a:t>
            </a:fld>
            <a:endParaRPr lang="en-US" altLang="en-US" sz="1200" dirty="0">
              <a:solidFill>
                <a:srgbClr val="898989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74305691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7" name="Rectangle 2"/>
          <p:cNvSpPr>
            <a:spLocks noGrp="1" noChangeArrowheads="1"/>
          </p:cNvSpPr>
          <p:nvPr>
            <p:ph type="title"/>
          </p:nvPr>
        </p:nvSpPr>
        <p:spPr>
          <a:xfrm>
            <a:off x="304800" y="1066800"/>
            <a:ext cx="8229600" cy="1143000"/>
          </a:xfrm>
        </p:spPr>
        <p:txBody>
          <a:bodyPr/>
          <a:lstStyle/>
          <a:p>
            <a:pPr algn="ctr" eaLnBrk="1" hangingPunct="1"/>
            <a:r>
              <a:rPr lang="en-US" altLang="en-US" sz="4000" dirty="0">
                <a:latin typeface="Arial" panose="020B0604020202020204" pitchFamily="34" charset="0"/>
                <a:cs typeface="Arial" panose="020B0604020202020204" pitchFamily="34" charset="0"/>
              </a:rPr>
              <a:t>Eligible Categories </a:t>
            </a:r>
            <a:br>
              <a:rPr lang="en-US" altLang="en-US" sz="4000" dirty="0"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US" altLang="en-US" sz="4000" dirty="0">
                <a:latin typeface="Arial" panose="020B0604020202020204" pitchFamily="34" charset="0"/>
                <a:cs typeface="Arial" panose="020B0604020202020204" pitchFamily="34" charset="0"/>
              </a:rPr>
              <a:t>of Non-BIA Programs</a:t>
            </a:r>
          </a:p>
        </p:txBody>
      </p:sp>
      <p:sp>
        <p:nvSpPr>
          <p:cNvPr id="6148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09600" y="2541494"/>
            <a:ext cx="8229600" cy="4068763"/>
          </a:xfrm>
        </p:spPr>
        <p:txBody>
          <a:bodyPr/>
          <a:lstStyle/>
          <a:p>
            <a:pPr marL="514350" indent="-514350" eaLnBrk="1" hangingPunct="1">
              <a:lnSpc>
                <a:spcPct val="90000"/>
              </a:lnSpc>
              <a:buAutoNum type="arabicParenBoth"/>
            </a:pPr>
            <a:r>
              <a:rPr lang="en-US" altLang="en-US" sz="2800" dirty="0">
                <a:latin typeface="Arial" charset="0"/>
                <a:cs typeface="Arial" charset="0"/>
              </a:rPr>
              <a:t>Under 25 U.S.C. §403(b)(2), any non-BIA PSFA administered by Interior that is otherwise available to Indian Tribes or Indians can be administered by a Tribal Government through a Self-Governance Funding Agreement; and</a:t>
            </a:r>
          </a:p>
          <a:p>
            <a:pPr marL="514350" indent="-514350" eaLnBrk="1" hangingPunct="1">
              <a:lnSpc>
                <a:spcPct val="90000"/>
              </a:lnSpc>
              <a:buAutoNum type="arabicParenBoth"/>
            </a:pPr>
            <a:r>
              <a:rPr lang="en-US" altLang="en-US" sz="2800" dirty="0">
                <a:latin typeface="Arial" charset="0"/>
                <a:cs typeface="Arial" charset="0"/>
              </a:rPr>
              <a:t>Under 25 U.S.C. §403(c), the Secretary may include other PSFAs that are of special geographic, historical, or cultural significance to a self-governance tribe.</a:t>
            </a:r>
          </a:p>
          <a:p>
            <a:pPr eaLnBrk="1" hangingPunct="1">
              <a:lnSpc>
                <a:spcPct val="90000"/>
              </a:lnSpc>
            </a:pPr>
            <a:endParaRPr lang="en-US" altLang="en-US" sz="2800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CCE38A9D-CA49-4627-BC4F-439F73B7AB4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39542"/>
            <a:ext cx="4109060" cy="951058"/>
          </a:xfrm>
          <a:prstGeom prst="rect">
            <a:avLst/>
          </a:prstGeom>
        </p:spPr>
      </p:pic>
      <p:sp>
        <p:nvSpPr>
          <p:cNvPr id="6" name="Slide Number Placeholder 3">
            <a:extLst>
              <a:ext uri="{FF2B5EF4-FFF2-40B4-BE49-F238E27FC236}">
                <a16:creationId xmlns:a16="http://schemas.microsoft.com/office/drawing/2014/main" id="{24048EB7-F648-4B91-80E7-66A8712484A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 bwMode="auto">
          <a:xfrm>
            <a:off x="6553200" y="6356350"/>
            <a:ext cx="2133600" cy="365125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A4EAB27F-C969-4DD6-8E85-BF392ED13DB7}" type="slidenum">
              <a:rPr lang="en-US" altLang="en-US" sz="1200" smtClean="0">
                <a:solidFill>
                  <a:srgbClr val="898989"/>
                </a:solidFill>
              </a:rPr>
              <a:pPr>
                <a:spcBef>
                  <a:spcPct val="0"/>
                </a:spcBef>
                <a:buFontTx/>
                <a:buNone/>
              </a:pPr>
              <a:t>8</a:t>
            </a:fld>
            <a:endParaRPr lang="en-US" altLang="en-US" sz="1200" dirty="0">
              <a:solidFill>
                <a:srgbClr val="898989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77494709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Title 1"/>
          <p:cNvSpPr>
            <a:spLocks noGrp="1"/>
          </p:cNvSpPr>
          <p:nvPr>
            <p:ph type="title"/>
          </p:nvPr>
        </p:nvSpPr>
        <p:spPr>
          <a:xfrm>
            <a:off x="304800" y="1066800"/>
            <a:ext cx="8229600" cy="1143000"/>
          </a:xfrm>
        </p:spPr>
        <p:txBody>
          <a:bodyPr/>
          <a:lstStyle/>
          <a:p>
            <a:pPr algn="ctr"/>
            <a:r>
              <a:rPr lang="en-US" altLang="en-US" sz="4000" dirty="0">
                <a:latin typeface="Arial" panose="020B0604020202020204" pitchFamily="34" charset="0"/>
                <a:cs typeface="Arial" panose="020B0604020202020204" pitchFamily="34" charset="0"/>
              </a:rPr>
              <a:t>Selection to Negotiate</a:t>
            </a:r>
          </a:p>
        </p:txBody>
      </p:sp>
      <p:sp>
        <p:nvSpPr>
          <p:cNvPr id="7171" name="Content Placeholder 2"/>
          <p:cNvSpPr>
            <a:spLocks noGrp="1"/>
          </p:cNvSpPr>
          <p:nvPr>
            <p:ph idx="1"/>
          </p:nvPr>
        </p:nvSpPr>
        <p:spPr>
          <a:xfrm>
            <a:off x="430078" y="2514600"/>
            <a:ext cx="8229600" cy="3962400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altLang="en-US" dirty="0">
                <a:latin typeface="Arial" panose="020B0604020202020204" pitchFamily="34" charset="0"/>
                <a:cs typeface="Arial" panose="020B0604020202020204" pitchFamily="34" charset="0"/>
              </a:rPr>
              <a:t>Pursuant to 25 CFR §1000.30, </a:t>
            </a:r>
          </a:p>
          <a:p>
            <a:pPr marL="0" indent="0">
              <a:buNone/>
            </a:pPr>
            <a:r>
              <a:rPr lang="en-US" altLang="en-US" dirty="0">
                <a:latin typeface="Arial" panose="020B0604020202020204" pitchFamily="34" charset="0"/>
                <a:cs typeface="Arial" panose="020B0604020202020204" pitchFamily="34" charset="0"/>
              </a:rPr>
              <a:t>a Tribe may be </a:t>
            </a:r>
            <a:r>
              <a:rPr lang="en-US" altLang="en-US" u="sng" dirty="0">
                <a:latin typeface="Arial" panose="020B0604020202020204" pitchFamily="34" charset="0"/>
                <a:cs typeface="Arial" panose="020B0604020202020204" pitchFamily="34" charset="0"/>
              </a:rPr>
              <a:t>selected</a:t>
            </a:r>
            <a:r>
              <a:rPr lang="en-US" altLang="en-US" dirty="0">
                <a:latin typeface="Arial" panose="020B0604020202020204" pitchFamily="34" charset="0"/>
                <a:cs typeface="Arial" panose="020B0604020202020204" pitchFamily="34" charset="0"/>
              </a:rPr>
              <a:t> to negotiate a Funding Agreement with a non-BIA Bureau under 25 U.S.C. §403(b)(2) without having or negotiating a Funding Agreement with the BIA under 25 U.S.C. §403(b)(1). 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3398F57F-C7B0-40DD-AB63-6F26FCE4751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39542"/>
            <a:ext cx="4109060" cy="951058"/>
          </a:xfrm>
          <a:prstGeom prst="rect">
            <a:avLst/>
          </a:prstGeom>
        </p:spPr>
      </p:pic>
      <p:sp>
        <p:nvSpPr>
          <p:cNvPr id="6" name="Slide Number Placeholder 3">
            <a:extLst>
              <a:ext uri="{FF2B5EF4-FFF2-40B4-BE49-F238E27FC236}">
                <a16:creationId xmlns:a16="http://schemas.microsoft.com/office/drawing/2014/main" id="{06F61C24-3904-4EE0-8CB1-DFB237D1237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 bwMode="auto">
          <a:xfrm>
            <a:off x="6553200" y="6356350"/>
            <a:ext cx="2133600" cy="365125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A4EAB27F-C969-4DD6-8E85-BF392ED13DB7}" type="slidenum">
              <a:rPr lang="en-US" altLang="en-US" sz="1200" smtClean="0">
                <a:solidFill>
                  <a:srgbClr val="898989"/>
                </a:solidFill>
              </a:rPr>
              <a:pPr>
                <a:spcBef>
                  <a:spcPct val="0"/>
                </a:spcBef>
                <a:buFontTx/>
                <a:buNone/>
              </a:pPr>
              <a:t>9</a:t>
            </a:fld>
            <a:endParaRPr lang="en-US" altLang="en-US" sz="1200" dirty="0">
              <a:solidFill>
                <a:srgbClr val="898989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03654860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Title 1"/>
          <p:cNvSpPr>
            <a:spLocks noGrp="1"/>
          </p:cNvSpPr>
          <p:nvPr>
            <p:ph type="title"/>
          </p:nvPr>
        </p:nvSpPr>
        <p:spPr>
          <a:xfrm>
            <a:off x="304800" y="1033866"/>
            <a:ext cx="8229600" cy="1143000"/>
          </a:xfrm>
        </p:spPr>
        <p:txBody>
          <a:bodyPr/>
          <a:lstStyle/>
          <a:p>
            <a:pPr algn="ctr"/>
            <a:r>
              <a:rPr lang="en-US" altLang="en-US" sz="4000" dirty="0">
                <a:latin typeface="Arial" panose="020B0604020202020204" pitchFamily="34" charset="0"/>
                <a:cs typeface="Arial" panose="020B0604020202020204" pitchFamily="34" charset="0"/>
              </a:rPr>
              <a:t>Selection to Negotiate</a:t>
            </a:r>
          </a:p>
        </p:txBody>
      </p:sp>
      <p:sp>
        <p:nvSpPr>
          <p:cNvPr id="8195" name="Content Placeholder 2"/>
          <p:cNvSpPr>
            <a:spLocks noGrp="1"/>
          </p:cNvSpPr>
          <p:nvPr>
            <p:ph idx="1"/>
          </p:nvPr>
        </p:nvSpPr>
        <p:spPr>
          <a:xfrm>
            <a:off x="457200" y="2438400"/>
            <a:ext cx="8229600" cy="3687763"/>
          </a:xfrm>
        </p:spPr>
        <p:txBody>
          <a:bodyPr>
            <a:normAutofit fontScale="92500"/>
          </a:bodyPr>
          <a:lstStyle/>
          <a:p>
            <a:pPr marL="0" indent="0">
              <a:buNone/>
            </a:pPr>
            <a:r>
              <a:rPr lang="en-US" altLang="en-US" dirty="0">
                <a:latin typeface="Arial" panose="020B0604020202020204" pitchFamily="34" charset="0"/>
                <a:cs typeface="Arial" panose="020B0604020202020204" pitchFamily="34" charset="0"/>
              </a:rPr>
              <a:t>Pursuant to 25 CFR §1000.31, </a:t>
            </a:r>
          </a:p>
          <a:p>
            <a:pPr marL="0" indent="0">
              <a:buNone/>
            </a:pPr>
            <a:r>
              <a:rPr lang="en-US" altLang="en-US" dirty="0">
                <a:latin typeface="Arial" panose="020B0604020202020204" pitchFamily="34" charset="0"/>
                <a:cs typeface="Arial" panose="020B0604020202020204" pitchFamily="34" charset="0"/>
              </a:rPr>
              <a:t>a Tribe may be </a:t>
            </a:r>
            <a:r>
              <a:rPr lang="en-US" altLang="en-US" u="sng" dirty="0">
                <a:latin typeface="Arial" panose="020B0604020202020204" pitchFamily="34" charset="0"/>
                <a:cs typeface="Arial" panose="020B0604020202020204" pitchFamily="34" charset="0"/>
              </a:rPr>
              <a:t>selected</a:t>
            </a:r>
            <a:r>
              <a:rPr lang="en-US" altLang="en-US" dirty="0">
                <a:latin typeface="Arial" panose="020B0604020202020204" pitchFamily="34" charset="0"/>
                <a:cs typeface="Arial" panose="020B0604020202020204" pitchFamily="34" charset="0"/>
              </a:rPr>
              <a:t> to negotiate a Funding Agreement with special geographic, historical, or cultural significance at the same time that it negotiates a Funding Agreement with BIA under 25 U.S.C. §403(b)(1) and/or a non-BIA Bureau under 25 U.S.C. §403(b)(2).  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8BF18D20-1D70-4156-9D5F-090628498AB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39542"/>
            <a:ext cx="4109060" cy="951058"/>
          </a:xfrm>
          <a:prstGeom prst="rect">
            <a:avLst/>
          </a:prstGeom>
        </p:spPr>
      </p:pic>
      <p:sp>
        <p:nvSpPr>
          <p:cNvPr id="6" name="Slide Number Placeholder 3">
            <a:extLst>
              <a:ext uri="{FF2B5EF4-FFF2-40B4-BE49-F238E27FC236}">
                <a16:creationId xmlns:a16="http://schemas.microsoft.com/office/drawing/2014/main" id="{662849FA-A688-4F76-9D69-49012936578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 bwMode="auto">
          <a:xfrm>
            <a:off x="6553200" y="6356350"/>
            <a:ext cx="2133600" cy="365125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A4EAB27F-C969-4DD6-8E85-BF392ED13DB7}" type="slidenum">
              <a:rPr lang="en-US" altLang="en-US" sz="1200" smtClean="0">
                <a:solidFill>
                  <a:srgbClr val="898989"/>
                </a:solidFill>
              </a:rPr>
              <a:pPr>
                <a:spcBef>
                  <a:spcPct val="0"/>
                </a:spcBef>
                <a:buFontTx/>
                <a:buNone/>
              </a:pPr>
              <a:t>10</a:t>
            </a:fld>
            <a:endParaRPr lang="en-US" altLang="en-US" sz="1200" dirty="0">
              <a:solidFill>
                <a:srgbClr val="898989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50563839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Title 1"/>
          <p:cNvSpPr>
            <a:spLocks noGrp="1"/>
          </p:cNvSpPr>
          <p:nvPr>
            <p:ph type="title"/>
          </p:nvPr>
        </p:nvSpPr>
        <p:spPr>
          <a:xfrm>
            <a:off x="457200" y="990600"/>
            <a:ext cx="8229600" cy="1066800"/>
          </a:xfrm>
        </p:spPr>
        <p:txBody>
          <a:bodyPr/>
          <a:lstStyle/>
          <a:p>
            <a:pPr algn="ctr" eaLnBrk="1" hangingPunct="1"/>
            <a:r>
              <a:rPr lang="en-US" altLang="en-US" sz="4000" dirty="0">
                <a:latin typeface="Arial" panose="020B0604020202020204" pitchFamily="34" charset="0"/>
                <a:cs typeface="Arial" panose="020B0604020202020204" pitchFamily="34" charset="0"/>
              </a:rPr>
              <a:t>Geographic</a:t>
            </a:r>
          </a:p>
        </p:txBody>
      </p:sp>
      <p:sp>
        <p:nvSpPr>
          <p:cNvPr id="9219" name="Content Placeholder 2"/>
          <p:cNvSpPr>
            <a:spLocks noGrp="1"/>
          </p:cNvSpPr>
          <p:nvPr>
            <p:ph idx="1"/>
          </p:nvPr>
        </p:nvSpPr>
        <p:spPr>
          <a:xfrm>
            <a:off x="494654" y="2362200"/>
            <a:ext cx="8229600" cy="3992563"/>
          </a:xfrm>
        </p:spPr>
        <p:txBody>
          <a:bodyPr/>
          <a:lstStyle/>
          <a:p>
            <a:pPr marL="0" indent="0" eaLnBrk="1" hangingPunct="1">
              <a:buNone/>
            </a:pPr>
            <a:r>
              <a:rPr lang="en-US" altLang="en-US" i="1" dirty="0">
                <a:latin typeface="Arial" panose="020B0604020202020204" pitchFamily="34" charset="0"/>
                <a:cs typeface="Arial" panose="020B0604020202020204" pitchFamily="34" charset="0"/>
              </a:rPr>
              <a:t>“</a:t>
            </a:r>
            <a:r>
              <a:rPr lang="en-US" altLang="en-US" dirty="0">
                <a:latin typeface="Arial" panose="020B0604020202020204" pitchFamily="34" charset="0"/>
                <a:cs typeface="Arial" panose="020B0604020202020204" pitchFamily="34" charset="0"/>
              </a:rPr>
              <a:t>Geographic” generally refers to</a:t>
            </a:r>
          </a:p>
          <a:p>
            <a:pPr marL="0" indent="0" eaLnBrk="1" hangingPunct="1">
              <a:buNone/>
            </a:pPr>
            <a:endParaRPr lang="en-US" altLang="en-US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lvl="1" eaLnBrk="1" hangingPunct="1">
              <a:buFont typeface="Arial" panose="020B0604020202020204" pitchFamily="34" charset="0"/>
              <a:buChar char="•"/>
            </a:pPr>
            <a:r>
              <a:rPr lang="en-US" altLang="en-US" sz="3200" dirty="0">
                <a:latin typeface="Arial" panose="020B0604020202020204" pitchFamily="34" charset="0"/>
                <a:cs typeface="Arial" panose="020B0604020202020204" pitchFamily="34" charset="0"/>
              </a:rPr>
              <a:t>all lands presently “on or near” an Indian Reservation, and </a:t>
            </a:r>
          </a:p>
          <a:p>
            <a:pPr lvl="1" eaLnBrk="1" hangingPunct="1">
              <a:buFont typeface="Arial" panose="020B0604020202020204" pitchFamily="34" charset="0"/>
              <a:buChar char="•"/>
            </a:pPr>
            <a:r>
              <a:rPr lang="en-US" altLang="en-US" sz="3200" dirty="0">
                <a:latin typeface="Arial" panose="020B0604020202020204" pitchFamily="34" charset="0"/>
                <a:cs typeface="Arial" panose="020B0604020202020204" pitchFamily="34" charset="0"/>
              </a:rPr>
              <a:t>all other lands within “Indian Country,” as defined by 18 U.S.C. 1151.</a:t>
            </a:r>
          </a:p>
          <a:p>
            <a:pPr marL="0" indent="0" eaLnBrk="1" hangingPunct="1">
              <a:buNone/>
            </a:pPr>
            <a:endParaRPr lang="en-US" altLang="en-US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E6CADCA7-616B-4BA6-9D6B-DB45008C005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39542"/>
            <a:ext cx="4109060" cy="951058"/>
          </a:xfrm>
          <a:prstGeom prst="rect">
            <a:avLst/>
          </a:prstGeom>
        </p:spPr>
      </p:pic>
      <p:sp>
        <p:nvSpPr>
          <p:cNvPr id="6" name="Slide Number Placeholder 3">
            <a:extLst>
              <a:ext uri="{FF2B5EF4-FFF2-40B4-BE49-F238E27FC236}">
                <a16:creationId xmlns:a16="http://schemas.microsoft.com/office/drawing/2014/main" id="{BAFC8400-4F61-40F8-B5B2-FCCE4C0E841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 bwMode="auto">
          <a:xfrm>
            <a:off x="6553200" y="6356350"/>
            <a:ext cx="2133600" cy="365125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A4EAB27F-C969-4DD6-8E85-BF392ED13DB7}" type="slidenum">
              <a:rPr lang="en-US" altLang="en-US" sz="1200" smtClean="0">
                <a:solidFill>
                  <a:srgbClr val="898989"/>
                </a:solidFill>
              </a:rPr>
              <a:pPr>
                <a:spcBef>
                  <a:spcPct val="0"/>
                </a:spcBef>
                <a:buFontTx/>
                <a:buNone/>
              </a:pPr>
              <a:t>11</a:t>
            </a:fld>
            <a:endParaRPr lang="en-US" altLang="en-US" sz="1200" dirty="0">
              <a:solidFill>
                <a:srgbClr val="898989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5569055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Title 1"/>
          <p:cNvSpPr>
            <a:spLocks noGrp="1"/>
          </p:cNvSpPr>
          <p:nvPr>
            <p:ph type="title"/>
          </p:nvPr>
        </p:nvSpPr>
        <p:spPr>
          <a:xfrm>
            <a:off x="457200" y="838200"/>
            <a:ext cx="8229600" cy="1066800"/>
          </a:xfrm>
        </p:spPr>
        <p:txBody>
          <a:bodyPr/>
          <a:lstStyle/>
          <a:p>
            <a:pPr algn="ctr" eaLnBrk="1" hangingPunct="1"/>
            <a:r>
              <a:rPr lang="en-US" altLang="en-US" sz="4000" dirty="0">
                <a:latin typeface="Arial" panose="020B0604020202020204" pitchFamily="34" charset="0"/>
                <a:cs typeface="Arial" panose="020B0604020202020204" pitchFamily="34" charset="0"/>
              </a:rPr>
              <a:t>Geographic</a:t>
            </a:r>
          </a:p>
        </p:txBody>
      </p:sp>
      <p:sp>
        <p:nvSpPr>
          <p:cNvPr id="9219" name="Content Placeholder 2"/>
          <p:cNvSpPr>
            <a:spLocks noGrp="1"/>
          </p:cNvSpPr>
          <p:nvPr>
            <p:ph idx="1"/>
          </p:nvPr>
        </p:nvSpPr>
        <p:spPr>
          <a:xfrm>
            <a:off x="609600" y="1905000"/>
            <a:ext cx="8229600" cy="4648200"/>
          </a:xfrm>
        </p:spPr>
        <p:txBody>
          <a:bodyPr/>
          <a:lstStyle/>
          <a:p>
            <a:pPr marL="0" indent="0" eaLnBrk="1" hangingPunct="1">
              <a:buNone/>
            </a:pPr>
            <a:r>
              <a:rPr lang="en-US" altLang="en-US" sz="2800" dirty="0">
                <a:latin typeface="Arial" panose="020B0604020202020204" pitchFamily="34" charset="0"/>
                <a:cs typeface="Arial" panose="020B0604020202020204" pitchFamily="34" charset="0"/>
              </a:rPr>
              <a:t>In addition, “geographic” includes:  </a:t>
            </a:r>
          </a:p>
          <a:p>
            <a:pPr marL="514350" indent="-514350" eaLnBrk="1" hangingPunct="1">
              <a:lnSpc>
                <a:spcPct val="80000"/>
              </a:lnSpc>
              <a:buFont typeface="+mj-lt"/>
              <a:buAutoNum type="arabicParenR"/>
            </a:pPr>
            <a:r>
              <a:rPr lang="en-US" altLang="en-US" sz="2800" dirty="0">
                <a:latin typeface="Arial" panose="020B0604020202020204" pitchFamily="34" charset="0"/>
                <a:cs typeface="Arial" panose="020B0604020202020204" pitchFamily="34" charset="0"/>
              </a:rPr>
              <a:t>Lands of former Reservations</a:t>
            </a:r>
            <a:r>
              <a:rPr lang="en-US" altLang="en-US" sz="2800" dirty="0"/>
              <a:t> </a:t>
            </a:r>
          </a:p>
          <a:p>
            <a:pPr marL="514350" indent="-514350" eaLnBrk="1" hangingPunct="1">
              <a:lnSpc>
                <a:spcPct val="80000"/>
              </a:lnSpc>
              <a:buFont typeface="+mj-lt"/>
              <a:buAutoNum type="arabicParenR"/>
            </a:pPr>
            <a:r>
              <a:rPr lang="en-US" altLang="en-US" sz="2800" dirty="0">
                <a:latin typeface="Arial" charset="0"/>
                <a:cs typeface="Arial" charset="0"/>
              </a:rPr>
              <a:t>Lands on or near those conveyed or to be conveyed under the Alaska Native Claims Settlement Act;</a:t>
            </a:r>
          </a:p>
          <a:p>
            <a:pPr marL="514350" indent="-514350" eaLnBrk="1" hangingPunct="1">
              <a:lnSpc>
                <a:spcPct val="80000"/>
              </a:lnSpc>
              <a:buFont typeface="+mj-lt"/>
              <a:buAutoNum type="arabicParenR"/>
            </a:pPr>
            <a:r>
              <a:rPr lang="en-US" altLang="en-US" sz="2800" dirty="0">
                <a:latin typeface="Arial" charset="0"/>
                <a:cs typeface="Arial" charset="0"/>
              </a:rPr>
              <a:t>Judicially established aboriginal lands of a Tribe or a Consortium member or as verified by the Secretary; and</a:t>
            </a:r>
          </a:p>
          <a:p>
            <a:pPr marL="514350" indent="-514350" eaLnBrk="1" hangingPunct="1">
              <a:lnSpc>
                <a:spcPct val="80000"/>
              </a:lnSpc>
              <a:buFont typeface="+mj-lt"/>
              <a:buAutoNum type="arabicParenR"/>
            </a:pPr>
            <a:r>
              <a:rPr lang="en-US" altLang="en-US" sz="2800" dirty="0">
                <a:latin typeface="Arial" charset="0"/>
                <a:cs typeface="Arial" charset="0"/>
              </a:rPr>
              <a:t>Lands and waters pertaining to Indian rights to natural resources, hunting, fishing, gathering, and subsistence activities, provided or protected by treaty or other applicable law.</a:t>
            </a:r>
            <a:endParaRPr lang="en-US" altLang="en-US" sz="28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eaLnBrk="1" hangingPunct="1"/>
            <a:endParaRPr lang="en-US" altLang="en-US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E6CADCA7-616B-4BA6-9D6B-DB45008C005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39542"/>
            <a:ext cx="4109060" cy="951058"/>
          </a:xfrm>
          <a:prstGeom prst="rect">
            <a:avLst/>
          </a:prstGeom>
        </p:spPr>
      </p:pic>
      <p:sp>
        <p:nvSpPr>
          <p:cNvPr id="6" name="Slide Number Placeholder 3">
            <a:extLst>
              <a:ext uri="{FF2B5EF4-FFF2-40B4-BE49-F238E27FC236}">
                <a16:creationId xmlns:a16="http://schemas.microsoft.com/office/drawing/2014/main" id="{BAFC8400-4F61-40F8-B5B2-FCCE4C0E841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 bwMode="auto">
          <a:xfrm>
            <a:off x="6553200" y="6356350"/>
            <a:ext cx="2133600" cy="365125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A4EAB27F-C969-4DD6-8E85-BF392ED13DB7}" type="slidenum">
              <a:rPr lang="en-US" altLang="en-US" sz="1200" smtClean="0">
                <a:solidFill>
                  <a:srgbClr val="898989"/>
                </a:solidFill>
              </a:rPr>
              <a:pPr>
                <a:spcBef>
                  <a:spcPct val="0"/>
                </a:spcBef>
                <a:buFontTx/>
                <a:buNone/>
              </a:pPr>
              <a:t>12</a:t>
            </a:fld>
            <a:endParaRPr lang="en-US" altLang="en-US" sz="1200" dirty="0">
              <a:solidFill>
                <a:srgbClr val="898989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47284833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7" name="Rectangle 2"/>
          <p:cNvSpPr>
            <a:spLocks noGrp="1" noChangeArrowheads="1"/>
          </p:cNvSpPr>
          <p:nvPr>
            <p:ph type="title"/>
          </p:nvPr>
        </p:nvSpPr>
        <p:spPr>
          <a:xfrm>
            <a:off x="406400" y="1016431"/>
            <a:ext cx="8229600" cy="1143000"/>
          </a:xfrm>
        </p:spPr>
        <p:txBody>
          <a:bodyPr/>
          <a:lstStyle/>
          <a:p>
            <a:pPr algn="ctr" eaLnBrk="1" hangingPunct="1"/>
            <a:r>
              <a:rPr lang="en-US" altLang="en-US" sz="4000" dirty="0">
                <a:latin typeface="Arial" panose="020B0604020202020204" pitchFamily="34" charset="0"/>
                <a:cs typeface="Arial" panose="020B0604020202020204" pitchFamily="34" charset="0"/>
              </a:rPr>
              <a:t>Historical</a:t>
            </a:r>
          </a:p>
        </p:txBody>
      </p:sp>
      <p:sp>
        <p:nvSpPr>
          <p:cNvPr id="11268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2362200"/>
            <a:ext cx="8178800" cy="3810000"/>
          </a:xfrm>
        </p:spPr>
        <p:txBody>
          <a:bodyPr/>
          <a:lstStyle/>
          <a:p>
            <a:pPr marL="0" indent="0" eaLnBrk="1" hangingPunct="1">
              <a:lnSpc>
                <a:spcPct val="90000"/>
              </a:lnSpc>
              <a:buNone/>
            </a:pPr>
            <a:r>
              <a:rPr lang="en-US" altLang="en-US" dirty="0">
                <a:latin typeface="Arial" panose="020B0604020202020204" pitchFamily="34" charset="0"/>
                <a:cs typeface="Arial" panose="020B0604020202020204" pitchFamily="34" charset="0"/>
              </a:rPr>
              <a:t>“Historical” generally relates to programs or lands having a particular history that is relevant to the Tribe.  </a:t>
            </a:r>
          </a:p>
          <a:p>
            <a:pPr marL="0" indent="0" eaLnBrk="1" hangingPunct="1">
              <a:lnSpc>
                <a:spcPct val="90000"/>
              </a:lnSpc>
              <a:buNone/>
            </a:pPr>
            <a:endParaRPr lang="en-US" altLang="en-US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0" indent="0" eaLnBrk="1" hangingPunct="1">
              <a:lnSpc>
                <a:spcPct val="90000"/>
              </a:lnSpc>
              <a:buNone/>
            </a:pPr>
            <a:r>
              <a:rPr lang="en-US" altLang="en-US" dirty="0">
                <a:latin typeface="Arial" panose="020B0604020202020204" pitchFamily="34" charset="0"/>
                <a:cs typeface="Arial" panose="020B0604020202020204" pitchFamily="34" charset="0"/>
              </a:rPr>
              <a:t>For example, particular trails, forts, significant sites, or educational activities that relate to the history of a particular Tribe.</a:t>
            </a:r>
          </a:p>
        </p:txBody>
      </p:sp>
      <p:sp>
        <p:nvSpPr>
          <p:cNvPr id="5" name="Slide Number Placeholder 3">
            <a:extLst>
              <a:ext uri="{FF2B5EF4-FFF2-40B4-BE49-F238E27FC236}">
                <a16:creationId xmlns:a16="http://schemas.microsoft.com/office/drawing/2014/main" id="{01C43A2E-1563-4C03-B361-37968304DD00}"/>
              </a:ext>
            </a:extLst>
          </p:cNvPr>
          <p:cNvSpPr txBox="1">
            <a:spLocks/>
          </p:cNvSpPr>
          <p:nvPr/>
        </p:nvSpPr>
        <p:spPr bwMode="auto">
          <a:xfrm>
            <a:off x="6553200" y="6356350"/>
            <a:ext cx="2133600" cy="3651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defPPr>
              <a:defRPr lang="en-US"/>
            </a:defPPr>
            <a:lvl1pPr algn="r" rtl="0" eaLnBrk="1" fontAlgn="base" hangingPunct="1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 sz="3200" kern="1200">
                <a:solidFill>
                  <a:schemeClr val="tx1"/>
                </a:solidFill>
                <a:latin typeface="Calibri" panose="020F0502020204030204" pitchFamily="34" charset="0"/>
                <a:ea typeface="+mn-ea"/>
                <a:cs typeface="Arial" panose="020B0604020202020204" pitchFamily="34" charset="0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–"/>
              <a:defRPr sz="2800" kern="1200">
                <a:solidFill>
                  <a:schemeClr val="tx1"/>
                </a:solidFill>
                <a:latin typeface="Calibri" panose="020F0502020204030204" pitchFamily="34" charset="0"/>
                <a:ea typeface="+mn-ea"/>
                <a:cs typeface="Arial" panose="020B0604020202020204" pitchFamily="34" charset="0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Calibri" panose="020F0502020204030204" pitchFamily="34" charset="0"/>
                <a:ea typeface="+mn-ea"/>
                <a:cs typeface="Arial" panose="020B0604020202020204" pitchFamily="34" charset="0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–"/>
              <a:defRPr sz="2000" kern="1200">
                <a:solidFill>
                  <a:schemeClr val="tx1"/>
                </a:solidFill>
                <a:latin typeface="Calibri" panose="020F0502020204030204" pitchFamily="34" charset="0"/>
                <a:ea typeface="+mn-ea"/>
                <a:cs typeface="Arial" panose="020B0604020202020204" pitchFamily="34" charset="0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 kern="1200">
                <a:solidFill>
                  <a:schemeClr val="tx1"/>
                </a:solidFill>
                <a:latin typeface="Calibri" panose="020F0502020204030204" pitchFamily="34" charset="0"/>
                <a:ea typeface="+mn-ea"/>
                <a:cs typeface="Arial" panose="020B0604020202020204" pitchFamily="34" charset="0"/>
              </a:defRPr>
            </a:lvl5pPr>
            <a:lvl6pPr marL="2514600" indent="-228600" algn="l" defTabSz="914400" rtl="0" eaLnBrk="0" fontAlgn="base" latinLnBrk="0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 kern="1200">
                <a:solidFill>
                  <a:schemeClr val="tx1"/>
                </a:solidFill>
                <a:latin typeface="Calibri" panose="020F0502020204030204" pitchFamily="34" charset="0"/>
                <a:ea typeface="+mn-ea"/>
                <a:cs typeface="Arial" panose="020B0604020202020204" pitchFamily="34" charset="0"/>
              </a:defRPr>
            </a:lvl6pPr>
            <a:lvl7pPr marL="2971800" indent="-228600" algn="l" defTabSz="914400" rtl="0" eaLnBrk="0" fontAlgn="base" latinLnBrk="0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 kern="1200">
                <a:solidFill>
                  <a:schemeClr val="tx1"/>
                </a:solidFill>
                <a:latin typeface="Calibri" panose="020F0502020204030204" pitchFamily="34" charset="0"/>
                <a:ea typeface="+mn-ea"/>
                <a:cs typeface="Arial" panose="020B0604020202020204" pitchFamily="34" charset="0"/>
              </a:defRPr>
            </a:lvl7pPr>
            <a:lvl8pPr marL="3429000" indent="-228600" algn="l" defTabSz="914400" rtl="0" eaLnBrk="0" fontAlgn="base" latinLnBrk="0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 kern="1200">
                <a:solidFill>
                  <a:schemeClr val="tx1"/>
                </a:solidFill>
                <a:latin typeface="Calibri" panose="020F0502020204030204" pitchFamily="34" charset="0"/>
                <a:ea typeface="+mn-ea"/>
                <a:cs typeface="Arial" panose="020B0604020202020204" pitchFamily="34" charset="0"/>
              </a:defRPr>
            </a:lvl8pPr>
            <a:lvl9pPr marL="3886200" indent="-228600" algn="l" defTabSz="914400" rtl="0" eaLnBrk="0" fontAlgn="base" latinLnBrk="0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 kern="1200">
                <a:solidFill>
                  <a:schemeClr val="tx1"/>
                </a:solidFill>
                <a:latin typeface="Calibri" panose="020F0502020204030204" pitchFamily="34" charset="0"/>
                <a:ea typeface="+mn-ea"/>
                <a:cs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A4EAB27F-C969-4DD6-8E85-BF392ED13DB7}" type="slidenum">
              <a:rPr lang="en-US" altLang="en-US" sz="1200" smtClean="0">
                <a:solidFill>
                  <a:srgbClr val="898989"/>
                </a:solidFill>
              </a:rPr>
              <a:pPr>
                <a:spcBef>
                  <a:spcPct val="0"/>
                </a:spcBef>
                <a:buFontTx/>
                <a:buNone/>
              </a:pPr>
              <a:t>13</a:t>
            </a:fld>
            <a:endParaRPr lang="en-US" altLang="en-US" sz="1200" dirty="0">
              <a:solidFill>
                <a:srgbClr val="898989"/>
              </a:solidFill>
            </a:endParaRP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7C604D74-98C3-428A-AE1E-504B0D722D1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39542"/>
            <a:ext cx="4109060" cy="95105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10042570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1" name="Rectangle 2"/>
          <p:cNvSpPr>
            <a:spLocks noGrp="1" noChangeArrowheads="1"/>
          </p:cNvSpPr>
          <p:nvPr>
            <p:ph type="title"/>
          </p:nvPr>
        </p:nvSpPr>
        <p:spPr>
          <a:xfrm>
            <a:off x="408698" y="797752"/>
            <a:ext cx="8229600" cy="1143000"/>
          </a:xfrm>
        </p:spPr>
        <p:txBody>
          <a:bodyPr/>
          <a:lstStyle/>
          <a:p>
            <a:pPr algn="ctr" eaLnBrk="1" hangingPunct="1"/>
            <a:r>
              <a:rPr lang="en-US" altLang="en-US" sz="4000" dirty="0">
                <a:latin typeface="Arial" panose="020B0604020202020204" pitchFamily="34" charset="0"/>
                <a:cs typeface="Arial" panose="020B0604020202020204" pitchFamily="34" charset="0"/>
              </a:rPr>
              <a:t>Cultural</a:t>
            </a:r>
          </a:p>
        </p:txBody>
      </p:sp>
      <p:sp>
        <p:nvSpPr>
          <p:cNvPr id="12292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508000" y="2012950"/>
            <a:ext cx="8178800" cy="4343400"/>
          </a:xfrm>
        </p:spPr>
        <p:txBody>
          <a:bodyPr/>
          <a:lstStyle/>
          <a:p>
            <a:pPr marL="0" indent="0" eaLnBrk="1" hangingPunct="1">
              <a:buNone/>
            </a:pPr>
            <a:r>
              <a:rPr lang="en-US" altLang="en-US" sz="2800" dirty="0">
                <a:latin typeface="Arial" panose="020B0604020202020204" pitchFamily="34" charset="0"/>
                <a:cs typeface="Arial" panose="020B0604020202020204" pitchFamily="34" charset="0"/>
              </a:rPr>
              <a:t>“Cultural” refers to programs, sites, or activities as defined by individual Tribal traditions and may include, for example:  </a:t>
            </a:r>
          </a:p>
          <a:p>
            <a:pPr marL="514350" indent="-514350" eaLnBrk="1" hangingPunct="1">
              <a:buFont typeface="+mj-lt"/>
              <a:buAutoNum type="arabicParenR"/>
            </a:pPr>
            <a:r>
              <a:rPr lang="en-US" altLang="en-US" sz="2800" dirty="0">
                <a:latin typeface="Arial" panose="020B0604020202020204" pitchFamily="34" charset="0"/>
                <a:cs typeface="Arial" panose="020B0604020202020204" pitchFamily="34" charset="0"/>
              </a:rPr>
              <a:t>Sacred and medicinal sites;</a:t>
            </a:r>
          </a:p>
          <a:p>
            <a:pPr marL="514350" indent="-514350" eaLnBrk="1" hangingPunct="1">
              <a:buFont typeface="+mj-lt"/>
              <a:buAutoNum type="arabicParenR"/>
            </a:pPr>
            <a:r>
              <a:rPr lang="en-US" altLang="en-US" sz="2800" dirty="0">
                <a:latin typeface="Arial" panose="020B0604020202020204" pitchFamily="34" charset="0"/>
                <a:cs typeface="Arial" panose="020B0604020202020204" pitchFamily="34" charset="0"/>
              </a:rPr>
              <a:t>Gathering of medicines or materials such as grasses for basket weaving; or </a:t>
            </a:r>
          </a:p>
          <a:p>
            <a:pPr marL="514350" indent="-514350" eaLnBrk="1" hangingPunct="1">
              <a:buFont typeface="+mj-lt"/>
              <a:buAutoNum type="arabicParenR"/>
            </a:pPr>
            <a:r>
              <a:rPr lang="en-US" altLang="en-US" sz="2800" dirty="0">
                <a:latin typeface="Arial" panose="020B0604020202020204" pitchFamily="34" charset="0"/>
                <a:cs typeface="Arial" panose="020B0604020202020204" pitchFamily="34" charset="0"/>
              </a:rPr>
              <a:t>Other traditional activities, including, but not limited to subsistence hunting, fishing, and gathering.</a:t>
            </a:r>
          </a:p>
          <a:p>
            <a:pPr eaLnBrk="1" hangingPunct="1">
              <a:buFont typeface="Wingdings" pitchFamily="2" charset="2"/>
              <a:buNone/>
            </a:pPr>
            <a:endParaRPr lang="en-US" altLang="en-US" dirty="0"/>
          </a:p>
        </p:txBody>
      </p:sp>
      <p:sp>
        <p:nvSpPr>
          <p:cNvPr id="5" name="Slide Number Placeholder 3">
            <a:extLst>
              <a:ext uri="{FF2B5EF4-FFF2-40B4-BE49-F238E27FC236}">
                <a16:creationId xmlns:a16="http://schemas.microsoft.com/office/drawing/2014/main" id="{79BA2CE1-0FC8-46D1-B720-C39666D615CA}"/>
              </a:ext>
            </a:extLst>
          </p:cNvPr>
          <p:cNvSpPr txBox="1">
            <a:spLocks/>
          </p:cNvSpPr>
          <p:nvPr/>
        </p:nvSpPr>
        <p:spPr bwMode="auto">
          <a:xfrm>
            <a:off x="6553200" y="6356350"/>
            <a:ext cx="2133600" cy="3651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defPPr>
              <a:defRPr lang="en-US"/>
            </a:defPPr>
            <a:lvl1pPr algn="r" rtl="0" eaLnBrk="1" fontAlgn="base" hangingPunct="1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 sz="3200" kern="1200">
                <a:solidFill>
                  <a:schemeClr val="tx1"/>
                </a:solidFill>
                <a:latin typeface="Calibri" panose="020F0502020204030204" pitchFamily="34" charset="0"/>
                <a:ea typeface="+mn-ea"/>
                <a:cs typeface="Arial" panose="020B0604020202020204" pitchFamily="34" charset="0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–"/>
              <a:defRPr sz="2800" kern="1200">
                <a:solidFill>
                  <a:schemeClr val="tx1"/>
                </a:solidFill>
                <a:latin typeface="Calibri" panose="020F0502020204030204" pitchFamily="34" charset="0"/>
                <a:ea typeface="+mn-ea"/>
                <a:cs typeface="Arial" panose="020B0604020202020204" pitchFamily="34" charset="0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Calibri" panose="020F0502020204030204" pitchFamily="34" charset="0"/>
                <a:ea typeface="+mn-ea"/>
                <a:cs typeface="Arial" panose="020B0604020202020204" pitchFamily="34" charset="0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–"/>
              <a:defRPr sz="2000" kern="1200">
                <a:solidFill>
                  <a:schemeClr val="tx1"/>
                </a:solidFill>
                <a:latin typeface="Calibri" panose="020F0502020204030204" pitchFamily="34" charset="0"/>
                <a:ea typeface="+mn-ea"/>
                <a:cs typeface="Arial" panose="020B0604020202020204" pitchFamily="34" charset="0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 kern="1200">
                <a:solidFill>
                  <a:schemeClr val="tx1"/>
                </a:solidFill>
                <a:latin typeface="Calibri" panose="020F0502020204030204" pitchFamily="34" charset="0"/>
                <a:ea typeface="+mn-ea"/>
                <a:cs typeface="Arial" panose="020B0604020202020204" pitchFamily="34" charset="0"/>
              </a:defRPr>
            </a:lvl5pPr>
            <a:lvl6pPr marL="2514600" indent="-228600" algn="l" defTabSz="914400" rtl="0" eaLnBrk="0" fontAlgn="base" latinLnBrk="0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 kern="1200">
                <a:solidFill>
                  <a:schemeClr val="tx1"/>
                </a:solidFill>
                <a:latin typeface="Calibri" panose="020F0502020204030204" pitchFamily="34" charset="0"/>
                <a:ea typeface="+mn-ea"/>
                <a:cs typeface="Arial" panose="020B0604020202020204" pitchFamily="34" charset="0"/>
              </a:defRPr>
            </a:lvl6pPr>
            <a:lvl7pPr marL="2971800" indent="-228600" algn="l" defTabSz="914400" rtl="0" eaLnBrk="0" fontAlgn="base" latinLnBrk="0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 kern="1200">
                <a:solidFill>
                  <a:schemeClr val="tx1"/>
                </a:solidFill>
                <a:latin typeface="Calibri" panose="020F0502020204030204" pitchFamily="34" charset="0"/>
                <a:ea typeface="+mn-ea"/>
                <a:cs typeface="Arial" panose="020B0604020202020204" pitchFamily="34" charset="0"/>
              </a:defRPr>
            </a:lvl7pPr>
            <a:lvl8pPr marL="3429000" indent="-228600" algn="l" defTabSz="914400" rtl="0" eaLnBrk="0" fontAlgn="base" latinLnBrk="0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 kern="1200">
                <a:solidFill>
                  <a:schemeClr val="tx1"/>
                </a:solidFill>
                <a:latin typeface="Calibri" panose="020F0502020204030204" pitchFamily="34" charset="0"/>
                <a:ea typeface="+mn-ea"/>
                <a:cs typeface="Arial" panose="020B0604020202020204" pitchFamily="34" charset="0"/>
              </a:defRPr>
            </a:lvl8pPr>
            <a:lvl9pPr marL="3886200" indent="-228600" algn="l" defTabSz="914400" rtl="0" eaLnBrk="0" fontAlgn="base" latinLnBrk="0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 kern="1200">
                <a:solidFill>
                  <a:schemeClr val="tx1"/>
                </a:solidFill>
                <a:latin typeface="Calibri" panose="020F0502020204030204" pitchFamily="34" charset="0"/>
                <a:ea typeface="+mn-ea"/>
                <a:cs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A4EAB27F-C969-4DD6-8E85-BF392ED13DB7}" type="slidenum">
              <a:rPr lang="en-US" altLang="en-US" sz="1200" smtClean="0">
                <a:solidFill>
                  <a:srgbClr val="898989"/>
                </a:solidFill>
              </a:rPr>
              <a:pPr>
                <a:spcBef>
                  <a:spcPct val="0"/>
                </a:spcBef>
                <a:buFontTx/>
                <a:buNone/>
              </a:pPr>
              <a:t>14</a:t>
            </a:fld>
            <a:endParaRPr lang="en-US" altLang="en-US" sz="1200" dirty="0">
              <a:solidFill>
                <a:srgbClr val="898989"/>
              </a:solidFill>
            </a:endParaRP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5FD869DE-6666-42C0-A2B7-B0456DF7A22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39542"/>
            <a:ext cx="4109060" cy="95105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72048947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5" name="Rectangle 2"/>
          <p:cNvSpPr>
            <a:spLocks noGrp="1" noChangeArrowheads="1"/>
          </p:cNvSpPr>
          <p:nvPr>
            <p:ph type="title"/>
          </p:nvPr>
        </p:nvSpPr>
        <p:spPr>
          <a:xfrm>
            <a:off x="528664" y="990600"/>
            <a:ext cx="8229600" cy="1143000"/>
          </a:xfrm>
        </p:spPr>
        <p:txBody>
          <a:bodyPr/>
          <a:lstStyle/>
          <a:p>
            <a:pPr algn="ctr" eaLnBrk="1" hangingPunct="1"/>
            <a:r>
              <a:rPr lang="en-US" altLang="en-US" sz="4000" dirty="0">
                <a:latin typeface="Arial" panose="020B0604020202020204" pitchFamily="34" charset="0"/>
                <a:cs typeface="Arial" panose="020B0604020202020204" pitchFamily="34" charset="0"/>
              </a:rPr>
              <a:t>Non-Competitive Awards &amp; Contracting Preference</a:t>
            </a:r>
          </a:p>
        </p:txBody>
      </p:sp>
      <p:sp>
        <p:nvSpPr>
          <p:cNvPr id="13316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2362200"/>
            <a:ext cx="8178800" cy="4038600"/>
          </a:xfrm>
        </p:spPr>
        <p:txBody>
          <a:bodyPr/>
          <a:lstStyle/>
          <a:p>
            <a:pPr eaLnBrk="1" hangingPunct="1"/>
            <a:r>
              <a:rPr lang="en-US" altLang="en-US" sz="2700" dirty="0">
                <a:latin typeface="Arial" charset="0"/>
                <a:cs typeface="Arial" charset="0"/>
              </a:rPr>
              <a:t>PSFAs eligible for Self-Governance Funding Agreements must be awarded non-competitively.</a:t>
            </a:r>
          </a:p>
          <a:p>
            <a:pPr eaLnBrk="1" hangingPunct="1"/>
            <a:r>
              <a:rPr lang="en-US" altLang="en-US" sz="2700" dirty="0">
                <a:latin typeface="Arial" charset="0"/>
                <a:cs typeface="Arial" charset="0"/>
              </a:rPr>
              <a:t>There is contracting preference if there is a special geographic, historical, or cultural significance to the PSFA administered by the non-BIA Bureau.  </a:t>
            </a:r>
          </a:p>
          <a:p>
            <a:pPr eaLnBrk="1" hangingPunct="1"/>
            <a:r>
              <a:rPr lang="en-US" altLang="en-US" sz="2700" dirty="0">
                <a:latin typeface="Arial" charset="0"/>
                <a:cs typeface="Arial" charset="0"/>
              </a:rPr>
              <a:t>The non-BIA Bureau has discretion to include the PSFAs in a Funding Agreement on a non-competitive basis.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4DAB1E00-E704-4D2A-A8AB-08CA43ADB2B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39542"/>
            <a:ext cx="4109060" cy="951058"/>
          </a:xfrm>
          <a:prstGeom prst="rect">
            <a:avLst/>
          </a:prstGeom>
        </p:spPr>
      </p:pic>
      <p:sp>
        <p:nvSpPr>
          <p:cNvPr id="6" name="Slide Number Placeholder 1">
            <a:extLst>
              <a:ext uri="{FF2B5EF4-FFF2-40B4-BE49-F238E27FC236}">
                <a16:creationId xmlns:a16="http://schemas.microsoft.com/office/drawing/2014/main" id="{2CFC0ED3-14E3-4AE6-9E83-45B29D7D0F4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 bwMode="auto">
          <a:xfrm>
            <a:off x="6553200" y="6356350"/>
            <a:ext cx="2133600" cy="365125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557213" indent="-214313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857250" indent="-17145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200150" indent="-17145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1543050" indent="-17145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0002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4574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29146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3718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marL="0" marR="0" lvl="0" indent="0" algn="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fld id="{78F9EEB9-BF63-41BB-A9A6-A7FFBA0AF479}" type="slidenum">
              <a:rPr kumimoji="0" lang="en-US" altLang="en-US" sz="900" b="0" i="0" u="none" strike="noStrike" kern="1200" cap="none" spc="0" normalizeH="0" baseline="0" noProof="0" smtClean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Arial" panose="020B0604020202020204" pitchFamily="34" charset="0"/>
              </a:rPr>
              <a:pPr marL="0" marR="0" lvl="0" indent="0" algn="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 typeface="Arial" panose="020B0604020202020204" pitchFamily="34" charset="0"/>
                <a:buNone/>
                <a:tabLst/>
                <a:defRPr/>
              </a:pPr>
              <a:t>15</a:t>
            </a:fld>
            <a:endParaRPr kumimoji="0" lang="en-US" altLang="en-US" sz="9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939372955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3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1143000"/>
            <a:ext cx="8229600" cy="1143000"/>
          </a:xfrm>
        </p:spPr>
        <p:txBody>
          <a:bodyPr/>
          <a:lstStyle/>
          <a:p>
            <a:pPr algn="ctr" eaLnBrk="1" hangingPunct="1"/>
            <a:r>
              <a:rPr lang="en-US" altLang="en-US" sz="4000" dirty="0">
                <a:latin typeface="Arial" panose="020B0604020202020204" pitchFamily="34" charset="0"/>
                <a:cs typeface="Arial" panose="020B0604020202020204" pitchFamily="34" charset="0"/>
              </a:rPr>
              <a:t>PSFAs Not Included in a </a:t>
            </a:r>
            <a:br>
              <a:rPr lang="en-US" altLang="en-US" sz="4000" dirty="0"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US" altLang="en-US" sz="4000" dirty="0">
                <a:latin typeface="Arial" panose="020B0604020202020204" pitchFamily="34" charset="0"/>
                <a:cs typeface="Arial" panose="020B0604020202020204" pitchFamily="34" charset="0"/>
              </a:rPr>
              <a:t>Funding Agreement</a:t>
            </a:r>
          </a:p>
        </p:txBody>
      </p:sp>
      <p:sp>
        <p:nvSpPr>
          <p:cNvPr id="15364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2743200"/>
            <a:ext cx="8229600" cy="3382963"/>
          </a:xfrm>
        </p:spPr>
        <p:txBody>
          <a:bodyPr/>
          <a:lstStyle/>
          <a:p>
            <a:pPr marL="0" indent="0" eaLnBrk="1" hangingPunct="1">
              <a:buNone/>
            </a:pPr>
            <a:r>
              <a:rPr lang="en-US" altLang="en-US" sz="2800" dirty="0">
                <a:latin typeface="Arial" panose="020B0604020202020204" pitchFamily="34" charset="0"/>
                <a:cs typeface="Arial" panose="020B0604020202020204" pitchFamily="34" charset="0"/>
              </a:rPr>
              <a:t>25 U.S.C. §403(k) excludes from PSFAs:</a:t>
            </a:r>
          </a:p>
          <a:p>
            <a:pPr marL="0" indent="0" eaLnBrk="1" hangingPunct="1">
              <a:buNone/>
            </a:pPr>
            <a:endParaRPr lang="en-US" altLang="en-US" sz="28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914400" lvl="1" indent="-514350" eaLnBrk="1" hangingPunct="1">
              <a:buFont typeface="+mj-lt"/>
              <a:buAutoNum type="alphaLcParenR"/>
            </a:pPr>
            <a:r>
              <a:rPr lang="en-US" altLang="en-US" dirty="0">
                <a:latin typeface="Arial" panose="020B0604020202020204" pitchFamily="34" charset="0"/>
                <a:cs typeface="Arial" panose="020B0604020202020204" pitchFamily="34" charset="0"/>
              </a:rPr>
              <a:t>Inherently Federal Functions; and</a:t>
            </a:r>
          </a:p>
          <a:p>
            <a:pPr marL="914400" lvl="1" indent="-514350" eaLnBrk="1" hangingPunct="1">
              <a:buFont typeface="+mj-lt"/>
              <a:buAutoNum type="alphaLcParenR"/>
            </a:pPr>
            <a:r>
              <a:rPr lang="en-US" altLang="en-US" dirty="0">
                <a:latin typeface="Arial" panose="020B0604020202020204" pitchFamily="34" charset="0"/>
                <a:cs typeface="Arial" panose="020B0604020202020204" pitchFamily="34" charset="0"/>
              </a:rPr>
              <a:t>PSFAs where the statute establishing the existing PSFAs does not authorize the type of participation sought by the Tribe.</a:t>
            </a:r>
          </a:p>
          <a:p>
            <a:pPr eaLnBrk="1" hangingPunct="1">
              <a:buFont typeface="Monotype Sorts" pitchFamily="2" charset="2"/>
              <a:buNone/>
            </a:pPr>
            <a:r>
              <a:rPr lang="en-US" altLang="en-US" sz="2800" dirty="0"/>
              <a:t>	</a:t>
            </a:r>
          </a:p>
          <a:p>
            <a:pPr eaLnBrk="1" hangingPunct="1">
              <a:buFont typeface="Monotype Sorts" pitchFamily="2" charset="2"/>
              <a:buNone/>
            </a:pPr>
            <a:endParaRPr lang="en-US" altLang="en-US" sz="2800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2CC6906E-5D39-4187-99F8-F47EFA17AFD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39542"/>
            <a:ext cx="4109060" cy="951058"/>
          </a:xfrm>
          <a:prstGeom prst="rect">
            <a:avLst/>
          </a:prstGeom>
        </p:spPr>
      </p:pic>
      <p:sp>
        <p:nvSpPr>
          <p:cNvPr id="6" name="Slide Number Placeholder 1">
            <a:extLst>
              <a:ext uri="{FF2B5EF4-FFF2-40B4-BE49-F238E27FC236}">
                <a16:creationId xmlns:a16="http://schemas.microsoft.com/office/drawing/2014/main" id="{C1F4E0DA-8044-47F8-8BF2-1610E6B345D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 bwMode="auto">
          <a:xfrm>
            <a:off x="6553200" y="6356350"/>
            <a:ext cx="2133600" cy="365125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557213" indent="-214313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857250" indent="-17145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200150" indent="-17145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1543050" indent="-17145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0002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4574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29146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3718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marL="0" marR="0" lvl="0" indent="0" algn="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fld id="{78F9EEB9-BF63-41BB-A9A6-A7FFBA0AF479}" type="slidenum">
              <a:rPr kumimoji="0" lang="en-US" altLang="en-US" sz="900" b="0" i="0" u="none" strike="noStrike" kern="1200" cap="none" spc="0" normalizeH="0" baseline="0" noProof="0" smtClean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Arial" panose="020B0604020202020204" pitchFamily="34" charset="0"/>
              </a:rPr>
              <a:pPr marL="0" marR="0" lvl="0" indent="0" algn="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 typeface="Arial" panose="020B0604020202020204" pitchFamily="34" charset="0"/>
                <a:buNone/>
                <a:tabLst/>
                <a:defRPr/>
              </a:pPr>
              <a:t>16</a:t>
            </a:fld>
            <a:endParaRPr kumimoji="0" lang="en-US" altLang="en-US" sz="9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224753580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7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990600"/>
            <a:ext cx="8229600" cy="1143000"/>
          </a:xfrm>
        </p:spPr>
        <p:txBody>
          <a:bodyPr/>
          <a:lstStyle/>
          <a:p>
            <a:pPr algn="ctr" eaLnBrk="1" hangingPunct="1"/>
            <a:r>
              <a:rPr lang="en-US" altLang="en-US" sz="4000" dirty="0">
                <a:latin typeface="Arial" panose="020B0604020202020204" pitchFamily="34" charset="0"/>
                <a:cs typeface="Arial" panose="020B0604020202020204" pitchFamily="34" charset="0"/>
              </a:rPr>
              <a:t>PSFAs Not On Annual</a:t>
            </a:r>
            <a:br>
              <a:rPr lang="en-US" altLang="en-US" sz="4000" dirty="0"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US" altLang="en-US" sz="4000" dirty="0">
                <a:latin typeface="Arial" panose="020B0604020202020204" pitchFamily="34" charset="0"/>
                <a:cs typeface="Arial" panose="020B0604020202020204" pitchFamily="34" charset="0"/>
              </a:rPr>
              <a:t>25 U.S.C. § 405(c) List </a:t>
            </a:r>
          </a:p>
        </p:txBody>
      </p:sp>
      <p:sp>
        <p:nvSpPr>
          <p:cNvPr id="16388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2438400"/>
            <a:ext cx="8229600" cy="4038600"/>
          </a:xfrm>
        </p:spPr>
        <p:txBody>
          <a:bodyPr/>
          <a:lstStyle/>
          <a:p>
            <a:pPr eaLnBrk="1" hangingPunct="1"/>
            <a:r>
              <a:rPr lang="en-US" altLang="en-US" sz="2800" dirty="0">
                <a:latin typeface="Arial" charset="0"/>
                <a:cs typeface="Arial" charset="0"/>
              </a:rPr>
              <a:t>As specified in the 25 U.S.C. §405(c) annual list, a non-BIA Bureau may negotiate with a Tribe for PSFAs not specifically included on the list if they are eligible under 25 U.S.C. 403(b)(2) or 25 U.S.C. 403(c).</a:t>
            </a:r>
          </a:p>
          <a:p>
            <a:pPr eaLnBrk="1" hangingPunct="1"/>
            <a:r>
              <a:rPr lang="en-US" altLang="en-US" sz="2800" dirty="0">
                <a:latin typeface="Arial" charset="0"/>
                <a:cs typeface="Arial" charset="0"/>
              </a:rPr>
              <a:t>Tribes with an interest in such potential Funding Agreements are encouraged to begin discussions with the appropriate non-BIA Bureau. </a:t>
            </a:r>
          </a:p>
          <a:p>
            <a:pPr eaLnBrk="1" hangingPunct="1"/>
            <a:endParaRPr lang="en-US" altLang="en-US" sz="2800" dirty="0">
              <a:latin typeface="Arial" charset="0"/>
              <a:cs typeface="Arial" charset="0"/>
            </a:endParaRP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3D33D6D7-A196-4F8B-A50F-DECAE5F22F9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39542"/>
            <a:ext cx="4109060" cy="951058"/>
          </a:xfrm>
          <a:prstGeom prst="rect">
            <a:avLst/>
          </a:prstGeom>
        </p:spPr>
      </p:pic>
      <p:sp>
        <p:nvSpPr>
          <p:cNvPr id="6" name="Slide Number Placeholder 1">
            <a:extLst>
              <a:ext uri="{FF2B5EF4-FFF2-40B4-BE49-F238E27FC236}">
                <a16:creationId xmlns:a16="http://schemas.microsoft.com/office/drawing/2014/main" id="{E2916D49-181B-419A-B7B3-51511E868CE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 bwMode="auto">
          <a:xfrm>
            <a:off x="6553200" y="6356350"/>
            <a:ext cx="2133600" cy="365125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557213" indent="-214313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857250" indent="-17145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200150" indent="-17145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1543050" indent="-17145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0002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4574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29146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3718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marL="0" marR="0" lvl="0" indent="0" algn="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fld id="{78F9EEB9-BF63-41BB-A9A6-A7FFBA0AF479}" type="slidenum">
              <a:rPr kumimoji="0" lang="en-US" altLang="en-US" sz="900" b="0" i="0" u="none" strike="noStrike" kern="1200" cap="none" spc="0" normalizeH="0" baseline="0" noProof="0" smtClean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Arial" panose="020B0604020202020204" pitchFamily="34" charset="0"/>
              </a:rPr>
              <a:pPr marL="0" marR="0" lvl="0" indent="0" algn="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 typeface="Arial" panose="020B0604020202020204" pitchFamily="34" charset="0"/>
                <a:buNone/>
                <a:tabLst/>
                <a:defRPr/>
              </a:pPr>
              <a:t>17</a:t>
            </a:fld>
            <a:endParaRPr kumimoji="0" lang="en-US" altLang="en-US" sz="9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508633416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1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762000"/>
            <a:ext cx="8229600" cy="1143000"/>
          </a:xfrm>
        </p:spPr>
        <p:txBody>
          <a:bodyPr/>
          <a:lstStyle/>
          <a:p>
            <a:pPr algn="ctr" eaLnBrk="1" hangingPunct="1"/>
            <a:r>
              <a:rPr lang="en-US" altLang="en-US" sz="4000" dirty="0">
                <a:latin typeface="Arial" panose="020B0604020202020204" pitchFamily="34" charset="0"/>
                <a:cs typeface="Arial" panose="020B0604020202020204" pitchFamily="34" charset="0"/>
              </a:rPr>
              <a:t>Consultation Process</a:t>
            </a:r>
          </a:p>
        </p:txBody>
      </p:sp>
      <p:sp>
        <p:nvSpPr>
          <p:cNvPr id="17412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304800" y="1905000"/>
            <a:ext cx="8178800" cy="4191000"/>
          </a:xfrm>
        </p:spPr>
        <p:txBody>
          <a:bodyPr/>
          <a:lstStyle/>
          <a:p>
            <a:pPr marL="0" indent="0" eaLnBrk="1" hangingPunct="1">
              <a:buNone/>
            </a:pPr>
            <a:r>
              <a:rPr lang="en-US" altLang="en-US" sz="2700" dirty="0">
                <a:latin typeface="Arial" charset="0"/>
                <a:cs typeface="Arial" charset="0"/>
              </a:rPr>
              <a:t>Each year, the Secretary must distribute to each participating Self-Governance Tribe the previous year’s list of available programs in accordance with 25 U.S.C. § 405(c).  </a:t>
            </a:r>
          </a:p>
          <a:p>
            <a:pPr marL="0" indent="0" eaLnBrk="1" hangingPunct="1">
              <a:buNone/>
            </a:pPr>
            <a:r>
              <a:rPr lang="en-US" altLang="en-US" sz="2700" dirty="0">
                <a:latin typeface="Arial" charset="0"/>
                <a:cs typeface="Arial" charset="0"/>
              </a:rPr>
              <a:t>The list must include: </a:t>
            </a:r>
          </a:p>
          <a:p>
            <a:pPr marL="514350" indent="-514350" eaLnBrk="1" hangingPunct="1">
              <a:buFont typeface="+mj-lt"/>
              <a:buAutoNum type="arabicParenR"/>
            </a:pPr>
            <a:r>
              <a:rPr lang="en-US" altLang="en-US" sz="2700" dirty="0">
                <a:latin typeface="Arial" charset="0"/>
                <a:cs typeface="Arial" charset="0"/>
              </a:rPr>
              <a:t>All of the Secretary’s proposed additions and revisions for the coming year with an explanation; and</a:t>
            </a:r>
          </a:p>
          <a:p>
            <a:pPr marL="514350" indent="-514350" eaLnBrk="1" hangingPunct="1">
              <a:buFont typeface="+mj-lt"/>
              <a:buAutoNum type="arabicParenR"/>
            </a:pPr>
            <a:r>
              <a:rPr lang="en-US" altLang="en-US" sz="2700" dirty="0">
                <a:latin typeface="Arial" charset="0"/>
                <a:cs typeface="Arial" charset="0"/>
              </a:rPr>
              <a:t>Programmatic targets and an initial point of contact for each non-BIA Bureau.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43882046-000E-4AE3-BE54-86FADC0246E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39542"/>
            <a:ext cx="4109060" cy="951058"/>
          </a:xfrm>
          <a:prstGeom prst="rect">
            <a:avLst/>
          </a:prstGeom>
        </p:spPr>
      </p:pic>
      <p:sp>
        <p:nvSpPr>
          <p:cNvPr id="6" name="Slide Number Placeholder 1">
            <a:extLst>
              <a:ext uri="{FF2B5EF4-FFF2-40B4-BE49-F238E27FC236}">
                <a16:creationId xmlns:a16="http://schemas.microsoft.com/office/drawing/2014/main" id="{BBF6AF6A-C137-4456-B146-31DE7340081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 bwMode="auto">
          <a:xfrm>
            <a:off x="6553200" y="6356350"/>
            <a:ext cx="2133600" cy="365125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557213" indent="-214313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857250" indent="-17145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200150" indent="-17145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1543050" indent="-17145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0002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4574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29146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3718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marL="0" marR="0" lvl="0" indent="0" algn="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fld id="{78F9EEB9-BF63-41BB-A9A6-A7FFBA0AF479}" type="slidenum">
              <a:rPr kumimoji="0" lang="en-US" altLang="en-US" sz="900" b="0" i="0" u="none" strike="noStrike" kern="1200" cap="none" spc="0" normalizeH="0" baseline="0" noProof="0" smtClean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Arial" panose="020B0604020202020204" pitchFamily="34" charset="0"/>
              </a:rPr>
              <a:pPr marL="0" marR="0" lvl="0" indent="0" algn="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 typeface="Arial" panose="020B0604020202020204" pitchFamily="34" charset="0"/>
                <a:buNone/>
                <a:tabLst/>
                <a:defRPr/>
              </a:pPr>
              <a:t>18</a:t>
            </a:fld>
            <a:endParaRPr kumimoji="0" lang="en-US" altLang="en-US" sz="9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765212756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3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685800"/>
            <a:ext cx="8229600" cy="1143000"/>
          </a:xfrm>
        </p:spPr>
        <p:txBody>
          <a:bodyPr/>
          <a:lstStyle/>
          <a:p>
            <a:pPr algn="ctr" eaLnBrk="1" hangingPunct="1"/>
            <a:r>
              <a:rPr lang="en-US" altLang="en-US" sz="4000" dirty="0">
                <a:latin typeface="Arial" panose="020B0604020202020204" pitchFamily="34" charset="0"/>
                <a:cs typeface="Arial" panose="020B0604020202020204" pitchFamily="34" charset="0"/>
              </a:rPr>
              <a:t>Consultation Process</a:t>
            </a:r>
          </a:p>
        </p:txBody>
      </p:sp>
      <p:sp>
        <p:nvSpPr>
          <p:cNvPr id="20484" name="Content Placeholder 5"/>
          <p:cNvSpPr>
            <a:spLocks noGrp="1"/>
          </p:cNvSpPr>
          <p:nvPr>
            <p:ph idx="1"/>
          </p:nvPr>
        </p:nvSpPr>
        <p:spPr>
          <a:xfrm>
            <a:off x="495300" y="2379808"/>
            <a:ext cx="8229600" cy="3773342"/>
          </a:xfrm>
        </p:spPr>
        <p:txBody>
          <a:bodyPr/>
          <a:lstStyle/>
          <a:p>
            <a:pPr marL="0" indent="0">
              <a:buNone/>
            </a:pPr>
            <a:r>
              <a:rPr lang="en-US" altLang="en-US" sz="2800" dirty="0">
                <a:latin typeface="Arial" charset="0"/>
                <a:cs typeface="Arial" charset="0"/>
              </a:rPr>
              <a:t>Draft of the non-BIA Federal Register Notice is posted on the </a:t>
            </a:r>
          </a:p>
          <a:p>
            <a:pPr marL="0" indent="0">
              <a:buNone/>
            </a:pPr>
            <a:endParaRPr lang="en-US" altLang="en-US" sz="2800" dirty="0">
              <a:latin typeface="Arial" charset="0"/>
              <a:cs typeface="Arial" charset="0"/>
            </a:endParaRPr>
          </a:p>
          <a:p>
            <a:r>
              <a:rPr lang="en-US" altLang="en-US" sz="2800" dirty="0">
                <a:latin typeface="Arial" charset="0"/>
                <a:cs typeface="Arial" charset="0"/>
              </a:rPr>
              <a:t>OSG website (</a:t>
            </a:r>
            <a:r>
              <a:rPr lang="en-US" altLang="en-US" sz="2800" dirty="0">
                <a:latin typeface="Arial" charset="0"/>
                <a:cs typeface="Arial" charset="0"/>
                <a:hlinkClick r:id="rId2"/>
              </a:rPr>
              <a:t>http://osgdb.org/OSG/</a:t>
            </a:r>
            <a:r>
              <a:rPr lang="en-US" altLang="en-US" sz="2800" dirty="0">
                <a:latin typeface="Arial" charset="0"/>
                <a:cs typeface="Arial" charset="0"/>
              </a:rPr>
              <a:t>) and </a:t>
            </a:r>
          </a:p>
          <a:p>
            <a:r>
              <a:rPr lang="en-US" altLang="en-US" sz="2800" dirty="0">
                <a:latin typeface="Arial" charset="0"/>
                <a:cs typeface="Arial" charset="0"/>
              </a:rPr>
              <a:t>Self-Governance Communication and Education Tribal Consortium website (</a:t>
            </a:r>
            <a:r>
              <a:rPr lang="en-US" altLang="en-US" sz="2800" dirty="0">
                <a:latin typeface="Arial" charset="0"/>
                <a:cs typeface="Arial" charset="0"/>
                <a:hlinkClick r:id="rId3"/>
              </a:rPr>
              <a:t>http://www.tribalselfgov.org</a:t>
            </a:r>
            <a:r>
              <a:rPr lang="en-US" altLang="en-US" sz="2800" dirty="0">
                <a:latin typeface="Arial" charset="0"/>
                <a:cs typeface="Arial" charset="0"/>
              </a:rPr>
              <a:t>).  </a:t>
            </a:r>
          </a:p>
          <a:p>
            <a:endParaRPr lang="en-US" altLang="en-US" dirty="0"/>
          </a:p>
          <a:p>
            <a:endParaRPr lang="en-US" altLang="en-US" dirty="0"/>
          </a:p>
          <a:p>
            <a:endParaRPr lang="en-US" altLang="en-US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E449AC53-4D30-4EBA-9BCE-725E5D9AB90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0" y="39542"/>
            <a:ext cx="4109060" cy="951058"/>
          </a:xfrm>
          <a:prstGeom prst="rect">
            <a:avLst/>
          </a:prstGeom>
        </p:spPr>
      </p:pic>
      <p:sp>
        <p:nvSpPr>
          <p:cNvPr id="6" name="Slide Number Placeholder 1">
            <a:extLst>
              <a:ext uri="{FF2B5EF4-FFF2-40B4-BE49-F238E27FC236}">
                <a16:creationId xmlns:a16="http://schemas.microsoft.com/office/drawing/2014/main" id="{3F4B14B2-24F6-4711-9F07-CC4C901CFE1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 bwMode="auto">
          <a:xfrm>
            <a:off x="6553200" y="6356350"/>
            <a:ext cx="2133600" cy="365125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557213" indent="-214313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857250" indent="-17145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200150" indent="-17145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1543050" indent="-17145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0002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4574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29146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3718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marL="0" marR="0" lvl="0" indent="0" algn="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fld id="{78F9EEB9-BF63-41BB-A9A6-A7FFBA0AF479}" type="slidenum">
              <a:rPr kumimoji="0" lang="en-US" altLang="en-US" sz="900" b="0" i="0" u="none" strike="noStrike" kern="1200" cap="none" spc="0" normalizeH="0" baseline="0" noProof="0" smtClean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Arial" panose="020B0604020202020204" pitchFamily="34" charset="0"/>
              </a:rPr>
              <a:pPr marL="0" marR="0" lvl="0" indent="0" algn="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 typeface="Arial" panose="020B0604020202020204" pitchFamily="34" charset="0"/>
                <a:buNone/>
                <a:tabLst/>
                <a:defRPr/>
              </a:pPr>
              <a:t>19</a:t>
            </a:fld>
            <a:endParaRPr kumimoji="0" lang="en-US" altLang="en-US" sz="9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52940051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7" name="Content Placeholder 2"/>
          <p:cNvSpPr>
            <a:spLocks noGrp="1"/>
          </p:cNvSpPr>
          <p:nvPr>
            <p:ph idx="1"/>
          </p:nvPr>
        </p:nvSpPr>
        <p:spPr>
          <a:xfrm>
            <a:off x="990599" y="1371600"/>
            <a:ext cx="7616825" cy="5105400"/>
          </a:xfrm>
        </p:spPr>
        <p:txBody>
          <a:bodyPr/>
          <a:lstStyle/>
          <a:p>
            <a:pPr marL="0" indent="0">
              <a:buNone/>
            </a:pPr>
            <a:endParaRPr lang="en-US" altLang="en-US" sz="2800" dirty="0">
              <a:latin typeface="Arial" charset="0"/>
              <a:cs typeface="Arial" charset="0"/>
            </a:endParaRPr>
          </a:p>
          <a:p>
            <a:pPr marL="0" indent="0">
              <a:buNone/>
            </a:pPr>
            <a:r>
              <a:rPr lang="en-US" sz="2400" b="1" dirty="0">
                <a:effectLst/>
                <a:latin typeface="Arial" panose="020B0604020202020204" pitchFamily="34" charset="0"/>
                <a:ea typeface="Times New Roman" panose="02020603050405020304" pitchFamily="18" charset="0"/>
                <a:cs typeface="Arial" panose="020B0604020202020204" pitchFamily="34" charset="0"/>
              </a:rPr>
              <a:t>For further information:  </a:t>
            </a:r>
          </a:p>
          <a:p>
            <a:pPr marL="0" indent="0">
              <a:buNone/>
            </a:pPr>
            <a:endParaRPr lang="en-US" sz="2400" b="1" dirty="0">
              <a:effectLst/>
              <a:latin typeface="Arial" panose="020B0604020202020204" pitchFamily="34" charset="0"/>
              <a:ea typeface="Times New Roman" panose="02020603050405020304" pitchFamily="18" charset="0"/>
              <a:cs typeface="Arial" panose="020B0604020202020204" pitchFamily="34" charset="0"/>
            </a:endParaRPr>
          </a:p>
          <a:p>
            <a:pPr marL="0" indent="0">
              <a:buNone/>
            </a:pPr>
            <a:r>
              <a:rPr lang="en-US" sz="2400" dirty="0">
                <a:latin typeface="Arial" panose="020B0604020202020204" pitchFamily="34" charset="0"/>
                <a:ea typeface="Times New Roman" panose="02020603050405020304" pitchFamily="18" charset="0"/>
                <a:cs typeface="Arial" panose="020B0604020202020204" pitchFamily="34" charset="0"/>
              </a:rPr>
              <a:t>Office of Self-Governance</a:t>
            </a:r>
          </a:p>
          <a:p>
            <a:pPr marL="400050" lvl="1" indent="0">
              <a:buNone/>
            </a:pPr>
            <a:r>
              <a:rPr lang="en-US" sz="2400" dirty="0">
                <a:latin typeface="Arial" panose="020B0604020202020204" pitchFamily="34" charset="0"/>
                <a:ea typeface="Times New Roman" panose="02020603050405020304" pitchFamily="18" charset="0"/>
                <a:cs typeface="Arial" panose="020B0604020202020204" pitchFamily="34" charset="0"/>
              </a:rPr>
              <a:t>Dr</a:t>
            </a:r>
            <a:r>
              <a:rPr lang="en-US" sz="2400" dirty="0">
                <a:effectLst/>
                <a:latin typeface="Arial" panose="020B0604020202020204" pitchFamily="34" charset="0"/>
                <a:ea typeface="Times New Roman" panose="02020603050405020304" pitchFamily="18" charset="0"/>
                <a:cs typeface="Arial" panose="020B0604020202020204" pitchFamily="34" charset="0"/>
              </a:rPr>
              <a:t>. Kenneth D. </a:t>
            </a:r>
            <a:r>
              <a:rPr lang="en-US" sz="2400" dirty="0" err="1">
                <a:effectLst/>
                <a:latin typeface="Arial" panose="020B0604020202020204" pitchFamily="34" charset="0"/>
                <a:ea typeface="Times New Roman" panose="02020603050405020304" pitchFamily="18" charset="0"/>
                <a:cs typeface="Arial" panose="020B0604020202020204" pitchFamily="34" charset="0"/>
              </a:rPr>
              <a:t>Reinfeld</a:t>
            </a:r>
            <a:r>
              <a:rPr lang="en-US" sz="2400" dirty="0">
                <a:latin typeface="Arial" panose="020B0604020202020204" pitchFamily="34" charset="0"/>
                <a:ea typeface="Times New Roman" panose="02020603050405020304" pitchFamily="18" charset="0"/>
                <a:cs typeface="Arial" panose="020B0604020202020204" pitchFamily="34" charset="0"/>
              </a:rPr>
              <a:t>    </a:t>
            </a:r>
            <a:r>
              <a:rPr lang="en-US" sz="2400" dirty="0">
                <a:effectLst/>
                <a:latin typeface="Arial" panose="020B0604020202020204" pitchFamily="34" charset="0"/>
                <a:ea typeface="Times New Roman" panose="02020603050405020304" pitchFamily="18" charset="0"/>
                <a:cs typeface="Arial" panose="020B0604020202020204" pitchFamily="34" charset="0"/>
              </a:rPr>
              <a:t>(202) 821-7107 </a:t>
            </a:r>
            <a:endParaRPr lang="en-US" sz="2400" dirty="0">
              <a:latin typeface="Arial" panose="020B0604020202020204" pitchFamily="34" charset="0"/>
              <a:ea typeface="Times New Roman" panose="02020603050405020304" pitchFamily="18" charset="0"/>
              <a:cs typeface="Arial" panose="020B0604020202020204" pitchFamily="34" charset="0"/>
            </a:endParaRPr>
          </a:p>
          <a:p>
            <a:pPr marL="400050" lvl="1" indent="0">
              <a:buNone/>
            </a:pPr>
            <a:r>
              <a:rPr lang="en-US" sz="2400" dirty="0">
                <a:effectLst/>
                <a:latin typeface="Arial" panose="020B0604020202020204" pitchFamily="34" charset="0"/>
                <a:ea typeface="Times New Roman" panose="02020603050405020304" pitchFamily="18" charset="0"/>
                <a:cs typeface="Arial" panose="020B0604020202020204" pitchFamily="34" charset="0"/>
              </a:rPr>
              <a:t>Vickie Hanvey                   (918) 931-0745</a:t>
            </a:r>
          </a:p>
          <a:p>
            <a:pPr marL="0" indent="0">
              <a:buNone/>
            </a:pPr>
            <a:endParaRPr lang="en-US" altLang="en-US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F212AF7E-D59E-48ED-A9E5-5E10E95EB40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39542"/>
            <a:ext cx="4109060" cy="951058"/>
          </a:xfrm>
          <a:prstGeom prst="rect">
            <a:avLst/>
          </a:prstGeom>
        </p:spPr>
      </p:pic>
      <p:sp>
        <p:nvSpPr>
          <p:cNvPr id="7" name="Slide Number Placeholder 1">
            <a:extLst>
              <a:ext uri="{FF2B5EF4-FFF2-40B4-BE49-F238E27FC236}">
                <a16:creationId xmlns:a16="http://schemas.microsoft.com/office/drawing/2014/main" id="{64DBDC18-3DDB-4102-A31F-478F9124EDC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 bwMode="auto">
          <a:xfrm>
            <a:off x="6553200" y="6356350"/>
            <a:ext cx="2133600" cy="365125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557213" indent="-214313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857250" indent="-17145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200150" indent="-17145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1543050" indent="-17145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0002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4574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29146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371850" indent="-17145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marL="0" marR="0" lvl="0" indent="0" algn="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fld id="{78F9EEB9-BF63-41BB-A9A6-A7FFBA0AF479}" type="slidenum">
              <a:rPr kumimoji="0" lang="en-US" altLang="en-US" sz="900" b="0" i="0" u="none" strike="noStrike" kern="1200" cap="none" spc="0" normalizeH="0" baseline="0" noProof="0" smtClean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Arial" panose="020B0604020202020204" pitchFamily="34" charset="0"/>
              </a:rPr>
              <a:pPr marL="0" marR="0" lvl="0" indent="0" algn="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 typeface="Arial" panose="020B0604020202020204" pitchFamily="34" charset="0"/>
                <a:buNone/>
                <a:tabLst/>
                <a:defRPr/>
              </a:pPr>
              <a:t>20</a:t>
            </a:fld>
            <a:endParaRPr kumimoji="0" lang="en-US" altLang="en-US" sz="9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58260524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3010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75" y="0"/>
            <a:ext cx="4111625" cy="95159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3011" name="Rectangle 6"/>
          <p:cNvSpPr>
            <a:spLocks noChangeArrowheads="1"/>
          </p:cNvSpPr>
          <p:nvPr/>
        </p:nvSpPr>
        <p:spPr bwMode="auto">
          <a:xfrm>
            <a:off x="3295650" y="1590675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r>
              <a:rPr lang="en-US" altLang="en-US" sz="1200"/>
              <a:t> </a:t>
            </a:r>
            <a:endParaRPr lang="en-US" altLang="en-US" sz="1800"/>
          </a:p>
        </p:txBody>
      </p:sp>
      <p:sp>
        <p:nvSpPr>
          <p:cNvPr id="43012" name="Slide Number Placeholder 1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2C61AFE1-4189-4313-9320-15C672559464}" type="slidenum">
              <a:rPr lang="en-US" altLang="en-US" sz="1200" smtClean="0"/>
              <a:pPr>
                <a:spcBef>
                  <a:spcPct val="0"/>
                </a:spcBef>
                <a:buFontTx/>
                <a:buNone/>
              </a:pPr>
              <a:t>21</a:t>
            </a:fld>
            <a:endParaRPr lang="en-US" altLang="en-US" sz="1200"/>
          </a:p>
        </p:txBody>
      </p:sp>
      <p:sp>
        <p:nvSpPr>
          <p:cNvPr id="43013" name="TextBox 3"/>
          <p:cNvSpPr txBox="1">
            <a:spLocks noChangeArrowheads="1"/>
          </p:cNvSpPr>
          <p:nvPr/>
        </p:nvSpPr>
        <p:spPr bwMode="auto">
          <a:xfrm>
            <a:off x="304800" y="951592"/>
            <a:ext cx="8229600" cy="406265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None/>
            </a:pPr>
            <a:br>
              <a:rPr lang="en-US" altLang="en-US" sz="4000" dirty="0">
                <a:latin typeface="Arial" panose="020B0604020202020204" pitchFamily="34" charset="0"/>
              </a:rPr>
            </a:br>
            <a:r>
              <a:rPr lang="en-US" altLang="en-US" sz="4000" b="1" dirty="0">
                <a:latin typeface="Arial" panose="020B0604020202020204" pitchFamily="34" charset="0"/>
              </a:rPr>
              <a:t>Non-BIA Federal Register Notice </a:t>
            </a:r>
            <a:br>
              <a:rPr lang="en-US" altLang="en-US" sz="4000" b="1" dirty="0">
                <a:latin typeface="Arial" panose="020B0604020202020204" pitchFamily="34" charset="0"/>
              </a:rPr>
            </a:br>
            <a:r>
              <a:rPr lang="en-US" altLang="en-US" sz="4000" b="1" dirty="0">
                <a:latin typeface="Arial" panose="020B0604020202020204" pitchFamily="34" charset="0"/>
              </a:rPr>
              <a:t>Virtual Consultation Session</a:t>
            </a:r>
          </a:p>
          <a:p>
            <a:pPr algn="ctr" eaLnBrk="1" hangingPunct="1">
              <a:spcBef>
                <a:spcPct val="0"/>
              </a:spcBef>
              <a:buNone/>
            </a:pPr>
            <a:endParaRPr lang="en-US" altLang="en-US" sz="4000" b="1" dirty="0">
              <a:latin typeface="Arial" panose="020B0604020202020204" pitchFamily="34" charset="0"/>
            </a:endParaRPr>
          </a:p>
          <a:p>
            <a:pPr algn="ctr" eaLnBrk="1" hangingPunct="1">
              <a:spcBef>
                <a:spcPct val="0"/>
              </a:spcBef>
              <a:buNone/>
            </a:pPr>
            <a:endParaRPr lang="en-US" altLang="en-US" sz="4000" b="1" dirty="0">
              <a:latin typeface="Arial" panose="020B0604020202020204" pitchFamily="34" charset="0"/>
            </a:endParaRPr>
          </a:p>
          <a:p>
            <a:pPr algn="ctr" eaLnBrk="1" hangingPunct="1">
              <a:spcBef>
                <a:spcPct val="0"/>
              </a:spcBef>
              <a:buNone/>
            </a:pPr>
            <a:r>
              <a:rPr lang="en-US" altLang="en-US" sz="4000" b="1" dirty="0">
                <a:latin typeface="Arial" panose="020B0604020202020204" pitchFamily="34" charset="0"/>
              </a:rPr>
              <a:t>Bureau Updates</a:t>
            </a:r>
          </a:p>
          <a:p>
            <a:pPr algn="ctr" eaLnBrk="1" hangingPunct="1">
              <a:spcBef>
                <a:spcPct val="0"/>
              </a:spcBef>
              <a:buFontTx/>
              <a:buNone/>
            </a:pPr>
            <a:endParaRPr lang="en-US" altLang="en-US" sz="1800" b="1" dirty="0"/>
          </a:p>
        </p:txBody>
      </p:sp>
    </p:spTree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3010" name="Picture 2" descr="https://services2.geolearning.com/courseware/show/14/14181/v1.zip/file/media/self_governance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75" y="0"/>
            <a:ext cx="4111625" cy="95159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3011" name="Rectangle 6"/>
          <p:cNvSpPr>
            <a:spLocks noChangeArrowheads="1"/>
          </p:cNvSpPr>
          <p:nvPr/>
        </p:nvSpPr>
        <p:spPr bwMode="auto">
          <a:xfrm>
            <a:off x="3295650" y="1590675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r>
              <a:rPr lang="en-US" altLang="en-US" sz="1200"/>
              <a:t> </a:t>
            </a:r>
            <a:endParaRPr lang="en-US" altLang="en-US" sz="1800"/>
          </a:p>
        </p:txBody>
      </p:sp>
      <p:sp>
        <p:nvSpPr>
          <p:cNvPr id="43012" name="Slide Number Placeholder 1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2C61AFE1-4189-4313-9320-15C672559464}" type="slidenum">
              <a:rPr lang="en-US" altLang="en-US" sz="1200" smtClean="0"/>
              <a:pPr>
                <a:spcBef>
                  <a:spcPct val="0"/>
                </a:spcBef>
                <a:buFontTx/>
                <a:buNone/>
              </a:pPr>
              <a:t>22</a:t>
            </a:fld>
            <a:endParaRPr lang="en-US" altLang="en-US" sz="1200"/>
          </a:p>
        </p:txBody>
      </p:sp>
      <p:sp>
        <p:nvSpPr>
          <p:cNvPr id="43013" name="TextBox 3"/>
          <p:cNvSpPr txBox="1">
            <a:spLocks noChangeArrowheads="1"/>
          </p:cNvSpPr>
          <p:nvPr/>
        </p:nvSpPr>
        <p:spPr bwMode="auto">
          <a:xfrm>
            <a:off x="304800" y="951592"/>
            <a:ext cx="8229600" cy="406265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3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None/>
            </a:pPr>
            <a:br>
              <a:rPr lang="en-US" altLang="en-US" sz="4000" dirty="0">
                <a:latin typeface="Arial" panose="020B0604020202020204" pitchFamily="34" charset="0"/>
              </a:rPr>
            </a:br>
            <a:r>
              <a:rPr lang="en-US" altLang="en-US" sz="4000" b="1" dirty="0">
                <a:latin typeface="Arial" panose="020B0604020202020204" pitchFamily="34" charset="0"/>
              </a:rPr>
              <a:t>Non-BIA Federal Register Notice </a:t>
            </a:r>
            <a:br>
              <a:rPr lang="en-US" altLang="en-US" sz="4000" b="1" dirty="0">
                <a:latin typeface="Arial" panose="020B0604020202020204" pitchFamily="34" charset="0"/>
              </a:rPr>
            </a:br>
            <a:r>
              <a:rPr lang="en-US" altLang="en-US" sz="4000" b="1" dirty="0">
                <a:latin typeface="Arial" panose="020B0604020202020204" pitchFamily="34" charset="0"/>
              </a:rPr>
              <a:t>Virtual Consultation Session</a:t>
            </a:r>
          </a:p>
          <a:p>
            <a:pPr algn="ctr" eaLnBrk="1" hangingPunct="1">
              <a:spcBef>
                <a:spcPct val="0"/>
              </a:spcBef>
              <a:buNone/>
            </a:pPr>
            <a:endParaRPr lang="en-US" altLang="en-US" sz="4000" b="1" dirty="0">
              <a:latin typeface="Arial" panose="020B0604020202020204" pitchFamily="34" charset="0"/>
            </a:endParaRPr>
          </a:p>
          <a:p>
            <a:pPr algn="ctr" eaLnBrk="1" hangingPunct="1">
              <a:spcBef>
                <a:spcPct val="0"/>
              </a:spcBef>
              <a:buNone/>
            </a:pPr>
            <a:endParaRPr lang="en-US" altLang="en-US" sz="4000" b="1" dirty="0">
              <a:latin typeface="Arial" panose="020B0604020202020204" pitchFamily="34" charset="0"/>
            </a:endParaRPr>
          </a:p>
          <a:p>
            <a:pPr algn="ctr" eaLnBrk="1" hangingPunct="1">
              <a:spcBef>
                <a:spcPct val="0"/>
              </a:spcBef>
              <a:buNone/>
            </a:pPr>
            <a:r>
              <a:rPr lang="en-US" altLang="en-US" sz="4000" b="1" dirty="0">
                <a:latin typeface="Arial" panose="020B0604020202020204" pitchFamily="34" charset="0"/>
              </a:rPr>
              <a:t>Q&amp;A Discussion</a:t>
            </a:r>
          </a:p>
          <a:p>
            <a:pPr algn="ctr" eaLnBrk="1" hangingPunct="1">
              <a:spcBef>
                <a:spcPct val="0"/>
              </a:spcBef>
              <a:buFontTx/>
              <a:buNone/>
            </a:pPr>
            <a:endParaRPr lang="en-US" altLang="en-US" sz="1800" b="1" dirty="0"/>
          </a:p>
        </p:txBody>
      </p:sp>
    </p:spTree>
    <p:extLst>
      <p:ext uri="{BB962C8B-B14F-4D97-AF65-F5344CB8AC3E}">
        <p14:creationId xmlns:p14="http://schemas.microsoft.com/office/powerpoint/2010/main" val="1109887558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Override1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1F497D"/>
    </a:dk2>
    <a:lt2>
      <a:srgbClr val="EEECE1"/>
    </a:lt2>
    <a:accent1>
      <a:srgbClr val="4F81BD"/>
    </a:accent1>
    <a:accent2>
      <a:srgbClr val="C0504D"/>
    </a:accent2>
    <a:accent3>
      <a:srgbClr val="9BBB59"/>
    </a:accent3>
    <a:accent4>
      <a:srgbClr val="8064A2"/>
    </a:accent4>
    <a:accent5>
      <a:srgbClr val="4BACC6"/>
    </a:accent5>
    <a:accent6>
      <a:srgbClr val="F79646"/>
    </a:accent6>
    <a:hlink>
      <a:srgbClr val="0000FF"/>
    </a:hlink>
    <a:folHlink>
      <a:srgbClr val="800080"/>
    </a:folHlink>
  </a:clrScheme>
</a:themeOverrid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44773</TotalTime>
  <Words>1014</Words>
  <Application>Microsoft Office PowerPoint</Application>
  <PresentationFormat>On-screen Show (4:3)</PresentationFormat>
  <Paragraphs>130</Paragraphs>
  <Slides>22</Slides>
  <Notes>7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22</vt:i4>
      </vt:variant>
    </vt:vector>
  </HeadingPairs>
  <TitlesOfParts>
    <vt:vector size="28" baseType="lpstr">
      <vt:lpstr>Arial</vt:lpstr>
      <vt:lpstr>Calibri</vt:lpstr>
      <vt:lpstr>Monotype Sorts</vt:lpstr>
      <vt:lpstr>Times New Roman</vt:lpstr>
      <vt:lpstr>Wingdings</vt:lpstr>
      <vt:lpstr>Office Theme</vt:lpstr>
      <vt:lpstr>PowerPoint Presentation</vt:lpstr>
      <vt:lpstr>Non-BIA Federal Register Notice  Virtual Consultation Session</vt:lpstr>
      <vt:lpstr>PowerPoint Presentation</vt:lpstr>
      <vt:lpstr>PowerPoint Presentation</vt:lpstr>
      <vt:lpstr>PowerPoint Presentation</vt:lpstr>
      <vt:lpstr>Annual Publication of Federal Register Notice</vt:lpstr>
      <vt:lpstr>Non-BIA Bureaus</vt:lpstr>
      <vt:lpstr>Eligible Categories  of Non-BIA Programs</vt:lpstr>
      <vt:lpstr>Selection to Negotiate</vt:lpstr>
      <vt:lpstr>Selection to Negotiate</vt:lpstr>
      <vt:lpstr>Geographic</vt:lpstr>
      <vt:lpstr>Geographic</vt:lpstr>
      <vt:lpstr>Historical</vt:lpstr>
      <vt:lpstr>Cultural</vt:lpstr>
      <vt:lpstr>Non-Competitive Awards &amp; Contracting Preference</vt:lpstr>
      <vt:lpstr>PSFAs Not Included in a  Funding Agreement</vt:lpstr>
      <vt:lpstr>PSFAs Not On Annual 25 U.S.C. § 405(c) List </vt:lpstr>
      <vt:lpstr>Consultation Process</vt:lpstr>
      <vt:lpstr>Consultation Process</vt:lpstr>
      <vt:lpstr>PowerPoint Presentation</vt:lpstr>
      <vt:lpstr>PowerPoint Presentation</vt:lpstr>
      <vt:lpstr>PowerPoint Presentation</vt:lpstr>
    </vt:vector>
  </TitlesOfParts>
  <Company>Bureau of Indian Affairs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Theodore Zachary Scribner</dc:creator>
  <cp:lastModifiedBy>Hanvey, Vickie L</cp:lastModifiedBy>
  <cp:revision>950</cp:revision>
  <cp:lastPrinted>2020-01-15T23:51:14Z</cp:lastPrinted>
  <dcterms:created xsi:type="dcterms:W3CDTF">2014-01-23T17:26:37Z</dcterms:created>
  <dcterms:modified xsi:type="dcterms:W3CDTF">2022-01-26T22:42:23Z</dcterms:modified>
</cp:coreProperties>
</file>