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60" r:id="rId1"/>
    <p:sldMasterId id="2147483672" r:id="rId2"/>
  </p:sldMasterIdLst>
  <p:notesMasterIdLst>
    <p:notesMasterId r:id="rId22"/>
  </p:notesMasterIdLst>
  <p:handoutMasterIdLst>
    <p:handoutMasterId r:id="rId23"/>
  </p:handoutMasterIdLst>
  <p:sldIdLst>
    <p:sldId id="285" r:id="rId3"/>
    <p:sldId id="310" r:id="rId4"/>
    <p:sldId id="299" r:id="rId5"/>
    <p:sldId id="300" r:id="rId6"/>
    <p:sldId id="301" r:id="rId7"/>
    <p:sldId id="302" r:id="rId8"/>
    <p:sldId id="303" r:id="rId9"/>
    <p:sldId id="308" r:id="rId10"/>
    <p:sldId id="311" r:id="rId11"/>
    <p:sldId id="307" r:id="rId12"/>
    <p:sldId id="309" r:id="rId13"/>
    <p:sldId id="304" r:id="rId14"/>
    <p:sldId id="312" r:id="rId15"/>
    <p:sldId id="298" r:id="rId16"/>
    <p:sldId id="313" r:id="rId17"/>
    <p:sldId id="305" r:id="rId18"/>
    <p:sldId id="314" r:id="rId19"/>
    <p:sldId id="291" r:id="rId20"/>
    <p:sldId id="276" r:id="rId21"/>
  </p:sldIdLst>
  <p:sldSz cx="12192000" cy="6858000"/>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73722" autoAdjust="0"/>
  </p:normalViewPr>
  <p:slideViewPr>
    <p:cSldViewPr snapToGrid="0">
      <p:cViewPr varScale="1">
        <p:scale>
          <a:sx n="81" d="100"/>
          <a:sy n="81" d="100"/>
        </p:scale>
        <p:origin x="1668" y="9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theme" Target="theme/theme1.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presProps" Target="pres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handoutMaster" Target="handoutMasters/handoutMaster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notesMaster" Target="notesMasters/notesMaster1.xml"/><Relationship Id="rId27"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169920" cy="481727"/>
          </a:xfrm>
          <a:prstGeom prst="rect">
            <a:avLst/>
          </a:prstGeom>
        </p:spPr>
        <p:txBody>
          <a:bodyPr vert="horz" lIns="95894" tIns="47947" rIns="95894" bIns="47947" rtlCol="0"/>
          <a:lstStyle>
            <a:lvl1pPr algn="l">
              <a:defRPr sz="1200"/>
            </a:lvl1pPr>
          </a:lstStyle>
          <a:p>
            <a:endParaRPr lang="en-US" dirty="0"/>
          </a:p>
        </p:txBody>
      </p:sp>
      <p:sp>
        <p:nvSpPr>
          <p:cNvPr id="3" name="Date Placeholder 2"/>
          <p:cNvSpPr>
            <a:spLocks noGrp="1"/>
          </p:cNvSpPr>
          <p:nvPr>
            <p:ph type="dt" sz="quarter" idx="1"/>
          </p:nvPr>
        </p:nvSpPr>
        <p:spPr>
          <a:xfrm>
            <a:off x="4143589" y="0"/>
            <a:ext cx="3169920" cy="481727"/>
          </a:xfrm>
          <a:prstGeom prst="rect">
            <a:avLst/>
          </a:prstGeom>
        </p:spPr>
        <p:txBody>
          <a:bodyPr vert="horz" lIns="95894" tIns="47947" rIns="95894" bIns="47947" rtlCol="0"/>
          <a:lstStyle>
            <a:lvl1pPr algn="r">
              <a:defRPr sz="1200"/>
            </a:lvl1pPr>
          </a:lstStyle>
          <a:p>
            <a:fld id="{8C4B67C4-FD42-4312-8236-2581922EDDD5}" type="datetimeFigureOut">
              <a:rPr lang="en-US" smtClean="0"/>
              <a:t>2/8/2022</a:t>
            </a:fld>
            <a:endParaRPr lang="en-US" dirty="0"/>
          </a:p>
        </p:txBody>
      </p:sp>
      <p:sp>
        <p:nvSpPr>
          <p:cNvPr id="4" name="Footer Placeholder 3"/>
          <p:cNvSpPr>
            <a:spLocks noGrp="1"/>
          </p:cNvSpPr>
          <p:nvPr>
            <p:ph type="ftr" sz="quarter" idx="2"/>
          </p:nvPr>
        </p:nvSpPr>
        <p:spPr>
          <a:xfrm>
            <a:off x="1" y="9119476"/>
            <a:ext cx="3169920" cy="481726"/>
          </a:xfrm>
          <a:prstGeom prst="rect">
            <a:avLst/>
          </a:prstGeom>
        </p:spPr>
        <p:txBody>
          <a:bodyPr vert="horz" lIns="95894" tIns="47947" rIns="95894" bIns="47947" rtlCol="0" anchor="b"/>
          <a:lstStyle>
            <a:lvl1pPr algn="l">
              <a:defRPr sz="1200"/>
            </a:lvl1pPr>
          </a:lstStyle>
          <a:p>
            <a:endParaRPr lang="en-US" dirty="0"/>
          </a:p>
        </p:txBody>
      </p:sp>
      <p:sp>
        <p:nvSpPr>
          <p:cNvPr id="5" name="Slide Number Placeholder 4"/>
          <p:cNvSpPr>
            <a:spLocks noGrp="1"/>
          </p:cNvSpPr>
          <p:nvPr>
            <p:ph type="sldNum" sz="quarter" idx="3"/>
          </p:nvPr>
        </p:nvSpPr>
        <p:spPr>
          <a:xfrm>
            <a:off x="4143589" y="9119476"/>
            <a:ext cx="3169920" cy="481726"/>
          </a:xfrm>
          <a:prstGeom prst="rect">
            <a:avLst/>
          </a:prstGeom>
        </p:spPr>
        <p:txBody>
          <a:bodyPr vert="horz" lIns="95894" tIns="47947" rIns="95894" bIns="47947" rtlCol="0" anchor="b"/>
          <a:lstStyle>
            <a:lvl1pPr algn="r">
              <a:defRPr sz="1200"/>
            </a:lvl1pPr>
          </a:lstStyle>
          <a:p>
            <a:fld id="{6B95DC10-6699-4F4F-8334-3A9531137BFE}" type="slidenum">
              <a:rPr lang="en-US" smtClean="0"/>
              <a:t>‹#›</a:t>
            </a:fld>
            <a:endParaRPr lang="en-US" dirty="0"/>
          </a:p>
        </p:txBody>
      </p:sp>
    </p:spTree>
    <p:extLst>
      <p:ext uri="{BB962C8B-B14F-4D97-AF65-F5344CB8AC3E}">
        <p14:creationId xmlns:p14="http://schemas.microsoft.com/office/powerpoint/2010/main" val="363014821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2"/>
            <a:ext cx="3170764" cy="482027"/>
          </a:xfrm>
          <a:prstGeom prst="rect">
            <a:avLst/>
          </a:prstGeom>
        </p:spPr>
        <p:txBody>
          <a:bodyPr vert="horz" lIns="94851" tIns="47425" rIns="94851" bIns="47425" rtlCol="0"/>
          <a:lstStyle>
            <a:lvl1pPr algn="l">
              <a:defRPr sz="1200"/>
            </a:lvl1pPr>
          </a:lstStyle>
          <a:p>
            <a:endParaRPr lang="en-US" dirty="0"/>
          </a:p>
        </p:txBody>
      </p:sp>
      <p:sp>
        <p:nvSpPr>
          <p:cNvPr id="3" name="Date Placeholder 2"/>
          <p:cNvSpPr>
            <a:spLocks noGrp="1"/>
          </p:cNvSpPr>
          <p:nvPr>
            <p:ph type="dt" idx="1"/>
          </p:nvPr>
        </p:nvSpPr>
        <p:spPr>
          <a:xfrm>
            <a:off x="4142749" y="2"/>
            <a:ext cx="3170763" cy="482027"/>
          </a:xfrm>
          <a:prstGeom prst="rect">
            <a:avLst/>
          </a:prstGeom>
        </p:spPr>
        <p:txBody>
          <a:bodyPr vert="horz" lIns="94851" tIns="47425" rIns="94851" bIns="47425" rtlCol="0"/>
          <a:lstStyle>
            <a:lvl1pPr algn="r">
              <a:defRPr sz="1200"/>
            </a:lvl1pPr>
          </a:lstStyle>
          <a:p>
            <a:fld id="{92D039DD-5872-41D4-B43A-5A44ADE8E54A}" type="datetimeFigureOut">
              <a:rPr lang="en-US" smtClean="0"/>
              <a:t>2/8/2022</a:t>
            </a:fld>
            <a:endParaRPr lang="en-US" dirty="0"/>
          </a:p>
        </p:txBody>
      </p:sp>
      <p:sp>
        <p:nvSpPr>
          <p:cNvPr id="4" name="Slide Image Placeholder 3"/>
          <p:cNvSpPr>
            <a:spLocks noGrp="1" noRot="1" noChangeAspect="1"/>
          </p:cNvSpPr>
          <p:nvPr>
            <p:ph type="sldImg" idx="2"/>
          </p:nvPr>
        </p:nvSpPr>
        <p:spPr>
          <a:xfrm>
            <a:off x="777875" y="1200150"/>
            <a:ext cx="5761038" cy="3240088"/>
          </a:xfrm>
          <a:prstGeom prst="rect">
            <a:avLst/>
          </a:prstGeom>
          <a:noFill/>
          <a:ln w="12700">
            <a:solidFill>
              <a:prstClr val="black"/>
            </a:solidFill>
          </a:ln>
        </p:spPr>
        <p:txBody>
          <a:bodyPr vert="horz" lIns="94851" tIns="47425" rIns="94851" bIns="47425" rtlCol="0" anchor="ctr"/>
          <a:lstStyle/>
          <a:p>
            <a:endParaRPr lang="en-US" dirty="0"/>
          </a:p>
        </p:txBody>
      </p:sp>
      <p:sp>
        <p:nvSpPr>
          <p:cNvPr id="5" name="Notes Placeholder 4"/>
          <p:cNvSpPr>
            <a:spLocks noGrp="1"/>
          </p:cNvSpPr>
          <p:nvPr>
            <p:ph type="body" sz="quarter" idx="3"/>
          </p:nvPr>
        </p:nvSpPr>
        <p:spPr>
          <a:xfrm>
            <a:off x="732363" y="4620251"/>
            <a:ext cx="5852160" cy="3780800"/>
          </a:xfrm>
          <a:prstGeom prst="rect">
            <a:avLst/>
          </a:prstGeom>
        </p:spPr>
        <p:txBody>
          <a:bodyPr vert="horz" lIns="94851" tIns="47425" rIns="94851" bIns="47425"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1" y="9119174"/>
            <a:ext cx="3170764" cy="482027"/>
          </a:xfrm>
          <a:prstGeom prst="rect">
            <a:avLst/>
          </a:prstGeom>
        </p:spPr>
        <p:txBody>
          <a:bodyPr vert="horz" lIns="94851" tIns="47425" rIns="94851" bIns="47425" rtlCol="0" anchor="b"/>
          <a:lstStyle>
            <a:lvl1pPr algn="l">
              <a:defRPr sz="1200"/>
            </a:lvl1pPr>
          </a:lstStyle>
          <a:p>
            <a:endParaRPr lang="en-US" dirty="0"/>
          </a:p>
        </p:txBody>
      </p:sp>
      <p:sp>
        <p:nvSpPr>
          <p:cNvPr id="7" name="Slide Number Placeholder 6"/>
          <p:cNvSpPr>
            <a:spLocks noGrp="1"/>
          </p:cNvSpPr>
          <p:nvPr>
            <p:ph type="sldNum" sz="quarter" idx="5"/>
          </p:nvPr>
        </p:nvSpPr>
        <p:spPr>
          <a:xfrm>
            <a:off x="4142749" y="9119174"/>
            <a:ext cx="3170763" cy="482027"/>
          </a:xfrm>
          <a:prstGeom prst="rect">
            <a:avLst/>
          </a:prstGeom>
        </p:spPr>
        <p:txBody>
          <a:bodyPr vert="horz" lIns="94851" tIns="47425" rIns="94851" bIns="47425" rtlCol="0" anchor="b"/>
          <a:lstStyle>
            <a:lvl1pPr algn="r">
              <a:defRPr sz="1200"/>
            </a:lvl1pPr>
          </a:lstStyle>
          <a:p>
            <a:fld id="{86794309-8A9C-4A5C-A94D-9C330FC563CE}" type="slidenum">
              <a:rPr lang="en-US" smtClean="0"/>
              <a:t>‹#›</a:t>
            </a:fld>
            <a:endParaRPr lang="en-US" dirty="0"/>
          </a:p>
        </p:txBody>
      </p:sp>
    </p:spTree>
    <p:extLst>
      <p:ext uri="{BB962C8B-B14F-4D97-AF65-F5344CB8AC3E}">
        <p14:creationId xmlns:p14="http://schemas.microsoft.com/office/powerpoint/2010/main" val="10167151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5760288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888051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1037142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4330994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869798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6887825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6100957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9732519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8456249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3675569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1356253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0870837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1280451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845086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2411540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1512315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0930107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Tx/>
              <a:buNone/>
            </a:pP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6422783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19</a:t>
            </a:fld>
            <a:endParaRPr lang="en-US" dirty="0"/>
          </a:p>
        </p:txBody>
      </p:sp>
    </p:spTree>
    <p:extLst>
      <p:ext uri="{BB962C8B-B14F-4D97-AF65-F5344CB8AC3E}">
        <p14:creationId xmlns:p14="http://schemas.microsoft.com/office/powerpoint/2010/main" val="33916546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59F150-C966-4301-920D-48E5FAB8A8E4}" type="datetime1">
              <a:rPr lang="en-US" smtClean="0"/>
              <a:t>2/8/2022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785784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AF0EDF2-93D2-4BAA-934F-4334C12711C1}" type="datetime1">
              <a:rPr lang="en-US" smtClean="0"/>
              <a:t>2/8/2022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9611151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234A5BD-B9ED-4929-A2F3-F1D80C0A1F7C}" type="datetime1">
              <a:rPr lang="en-US" smtClean="0"/>
              <a:t>2/8/2022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750833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7A04E782-AA69-402C-865C-20DCB7333209}" type="datetime1">
              <a:rPr lang="en-US" smtClean="0"/>
              <a:t>2/8/2022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9444307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E05FD304-6593-4B88-9906-F795A774EF37}" type="datetime1">
              <a:rPr lang="en-US" smtClean="0"/>
              <a:t>2/8/2022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20468192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296A056-5D64-4DAE-99B3-AB96D152A562}" type="datetime1">
              <a:rPr lang="en-US" smtClean="0"/>
              <a:t>2/8/2022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54952497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28805BE7-063B-4DBA-8402-4154DB773379}" type="datetime1">
              <a:rPr lang="en-US" smtClean="0"/>
              <a:t>2/8/2022</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28019159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E2889C0B-4586-4182-9D4E-1528F83D0D93}" type="datetime1">
              <a:rPr lang="en-US" smtClean="0"/>
              <a:t>2/8/2022</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dirty="0"/>
          </a:p>
        </p:txBody>
      </p:sp>
    </p:spTree>
    <p:extLst>
      <p:ext uri="{BB962C8B-B14F-4D97-AF65-F5344CB8AC3E}">
        <p14:creationId xmlns:p14="http://schemas.microsoft.com/office/powerpoint/2010/main" val="38719973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73621F4-A3B9-4C02-B18D-22817D0AFD21}" type="datetime1">
              <a:rPr lang="en-US" smtClean="0"/>
              <a:t>2/8/2022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6554441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9B7552-00D5-4CE3-9DEC-F0AC942EC011}" type="datetime1">
              <a:rPr lang="en-US" smtClean="0"/>
              <a:t>2/8/2022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185914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A22D58-9A25-4581-BF64-87B05F4DCC04}" type="datetime1">
              <a:rPr lang="en-US" smtClean="0"/>
              <a:t>2/8/2022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64702950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6123585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37518287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7EA3165-5C6C-4D56-B540-5171FCE1066C}" type="datetimeFigureOut">
              <a:rPr lang="en-US" smtClean="0"/>
              <a:t>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8337824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07EA3165-5C6C-4D56-B540-5171FCE1066C}" type="datetimeFigureOut">
              <a:rPr lang="en-US" smtClean="0"/>
              <a:t>2/8/2022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46381884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07EA3165-5C6C-4D56-B540-5171FCE1066C}" type="datetimeFigureOut">
              <a:rPr lang="en-US" smtClean="0"/>
              <a:t>2/8/2022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348240575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07EA3165-5C6C-4D56-B540-5171FCE1066C}" type="datetimeFigureOut">
              <a:rPr lang="en-US" smtClean="0"/>
              <a:t>2/8/2022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23964581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07EA3165-5C6C-4D56-B540-5171FCE1066C}" type="datetimeFigureOut">
              <a:rPr lang="en-US" smtClean="0"/>
              <a:t>2/8/2022</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421367647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07EA3165-5C6C-4D56-B540-5171FCE1066C}" type="datetimeFigureOut">
              <a:rPr lang="en-US" smtClean="0"/>
              <a:t>2/8/2022</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a:p>
        </p:txBody>
      </p:sp>
    </p:spTree>
    <p:extLst>
      <p:ext uri="{BB962C8B-B14F-4D97-AF65-F5344CB8AC3E}">
        <p14:creationId xmlns:p14="http://schemas.microsoft.com/office/powerpoint/2010/main" val="383082462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7EA3165-5C6C-4D56-B540-5171FCE1066C}" type="datetimeFigureOut">
              <a:rPr lang="en-US" smtClean="0"/>
              <a:t>2/8/2022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274930165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88749238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41789154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44A428EF-AB87-4366-A96C-2E5DFDE6C35A}" type="datetime1">
              <a:rPr lang="en-US" smtClean="0"/>
              <a:t>2/8/2022</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3807674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07EA3165-5C6C-4D56-B540-5171FCE1066C}" type="datetimeFigureOut">
              <a:rPr lang="en-US" smtClean="0"/>
              <a:t>2/8/2022</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8528127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9.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3.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5.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Budget Update</a:t>
            </a:r>
            <a:endParaRPr lang="en-US" sz="6000" dirty="0">
              <a:solidFill>
                <a:schemeClr val="accent1">
                  <a:lumMod val="75000"/>
                </a:schemeClr>
              </a:solidFill>
            </a:endParaRPr>
          </a:p>
        </p:txBody>
      </p:sp>
      <p:sp>
        <p:nvSpPr>
          <p:cNvPr id="3" name="Subtitle 2"/>
          <p:cNvSpPr>
            <a:spLocks noGrp="1"/>
          </p:cNvSpPr>
          <p:nvPr>
            <p:ph type="subTitle" idx="1"/>
          </p:nvPr>
        </p:nvSpPr>
        <p:spPr>
          <a:xfrm>
            <a:off x="1100051" y="4455620"/>
            <a:ext cx="10058400" cy="1773730"/>
          </a:xfrm>
        </p:spPr>
        <p:txBody>
          <a:bodyPr>
            <a:normAutofit/>
          </a:bodyPr>
          <a:lstStyle/>
          <a:p>
            <a:r>
              <a:rPr lang="en-US" dirty="0" smtClean="0"/>
              <a:t>Tribal Self-Governance Advisory Committee</a:t>
            </a:r>
            <a:endParaRPr lang="en-US" dirty="0" smtClean="0"/>
          </a:p>
          <a:p>
            <a:r>
              <a:rPr lang="en-US" dirty="0" smtClean="0"/>
              <a:t>February 9, 2022</a:t>
            </a:r>
            <a:endParaRPr lang="en-US" dirty="0" smtClean="0"/>
          </a:p>
          <a:p>
            <a:endParaRPr lang="en-US" sz="1600" dirty="0" smtClean="0"/>
          </a:p>
          <a:p>
            <a:r>
              <a:rPr lang="en-US" sz="1800" dirty="0" smtClean="0"/>
              <a:t>Jillian Curtis, Chief Financial Officer, </a:t>
            </a:r>
            <a:r>
              <a:rPr lang="en-US" sz="1800" dirty="0" smtClean="0"/>
              <a:t>IHS</a:t>
            </a:r>
            <a:endParaRPr lang="en-US" sz="1800" dirty="0"/>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Tree>
    <p:extLst>
      <p:ext uri="{BB962C8B-B14F-4D97-AF65-F5344CB8AC3E}">
        <p14:creationId xmlns:p14="http://schemas.microsoft.com/office/powerpoint/2010/main" val="34213833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Infrastructure Investment and Jobs Act </a:t>
            </a:r>
            <a:r>
              <a:rPr lang="en-US" sz="4800" dirty="0" smtClean="0"/>
              <a:t/>
            </a:r>
            <a:br>
              <a:rPr lang="en-US" sz="4800" dirty="0" smtClean="0"/>
            </a:br>
            <a:r>
              <a:rPr lang="en-US" sz="4800" dirty="0" smtClean="0">
                <a:solidFill>
                  <a:schemeClr val="accent1">
                    <a:lumMod val="75000"/>
                  </a:schemeClr>
                </a:solidFill>
              </a:rPr>
              <a:t>Consultation 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2</a:t>
            </a:fld>
            <a:endParaRPr lang="en-US" dirty="0"/>
          </a:p>
        </p:txBody>
      </p:sp>
    </p:spTree>
    <p:extLst>
      <p:ext uri="{BB962C8B-B14F-4D97-AF65-F5344CB8AC3E}">
        <p14:creationId xmlns:p14="http://schemas.microsoft.com/office/powerpoint/2010/main" val="277066101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Infrastructure Investment and Jobs Act (2021)</a:t>
            </a:r>
            <a:endParaRPr lang="en-US" sz="40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The </a:t>
            </a:r>
            <a:r>
              <a:rPr lang="en-US" sz="2600" dirty="0"/>
              <a:t>IHS provided a virtual learning session on the Infrastructure Investment and Jobs Act (IIJA) funding on December 9, 2021 at the monthly IHS Tribal and Urban Indian Leader call.  </a:t>
            </a:r>
            <a:endParaRPr lang="en-US" sz="2600" dirty="0" smtClean="0"/>
          </a:p>
          <a:p>
            <a:pPr marL="0" indent="0">
              <a:buNone/>
            </a:pPr>
            <a:endParaRPr lang="en-US" sz="1400" dirty="0" smtClean="0"/>
          </a:p>
          <a:p>
            <a:pPr marL="457200" indent="-457200">
              <a:buFont typeface="Wingdings" panose="05000000000000000000" pitchFamily="2" charset="2"/>
              <a:buChar char="q"/>
            </a:pPr>
            <a:r>
              <a:rPr lang="en-US" sz="2600" dirty="0" smtClean="0"/>
              <a:t>The </a:t>
            </a:r>
            <a:r>
              <a:rPr lang="en-US" sz="2600" dirty="0"/>
              <a:t>IHS then conducted virtual Tribal Consultations on the IIJA on December 14 and 22, 2021, </a:t>
            </a:r>
            <a:r>
              <a:rPr lang="en-US" sz="2600" dirty="0" smtClean="0"/>
              <a:t>and January </a:t>
            </a:r>
            <a:r>
              <a:rPr lang="en-US" sz="2600" dirty="0"/>
              <a:t>5, 2022.  </a:t>
            </a:r>
            <a:endParaRPr lang="en-US" sz="2600" dirty="0" smtClean="0"/>
          </a:p>
          <a:p>
            <a:pPr marL="0" indent="0">
              <a:buNone/>
            </a:pPr>
            <a:endParaRPr lang="en-US" sz="1400" dirty="0" smtClean="0"/>
          </a:p>
          <a:p>
            <a:pPr marL="457200" indent="-457200">
              <a:buFont typeface="Wingdings" panose="05000000000000000000" pitchFamily="2" charset="2"/>
              <a:buChar char="q"/>
            </a:pPr>
            <a:r>
              <a:rPr lang="en-US" sz="2600" dirty="0" smtClean="0"/>
              <a:t>The </a:t>
            </a:r>
            <a:r>
              <a:rPr lang="en-US" sz="2600" dirty="0"/>
              <a:t>IHS accepted written comments through January 21, </a:t>
            </a:r>
            <a:r>
              <a:rPr lang="en-US" sz="2600" dirty="0" smtClean="0"/>
              <a:t>2022 and </a:t>
            </a:r>
            <a:r>
              <a:rPr lang="en-US" sz="2600" dirty="0"/>
              <a:t>received 26 written submissions for the IIJA consultation. </a:t>
            </a:r>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3</a:t>
            </a:fld>
            <a:endParaRPr lang="en-US" dirty="0"/>
          </a:p>
        </p:txBody>
      </p:sp>
    </p:spTree>
    <p:extLst>
      <p:ext uri="{BB962C8B-B14F-4D97-AF65-F5344CB8AC3E}">
        <p14:creationId xmlns:p14="http://schemas.microsoft.com/office/powerpoint/2010/main" val="165039783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Common Themes</a:t>
            </a:r>
            <a:endParaRPr lang="en-US" sz="40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Common themes from Tribal Consultation noted that the IHS should:</a:t>
            </a:r>
          </a:p>
          <a:p>
            <a:pPr marL="0" indent="0">
              <a:buNone/>
            </a:pPr>
            <a:endParaRPr lang="en-US" sz="1000" dirty="0" smtClean="0"/>
          </a:p>
          <a:p>
            <a:pPr marL="749808" lvl="1" indent="-457200">
              <a:buFont typeface="Wingdings" panose="05000000000000000000" pitchFamily="2" charset="2"/>
              <a:buChar char="§"/>
            </a:pPr>
            <a:r>
              <a:rPr lang="en-US" sz="2000" dirty="0" smtClean="0"/>
              <a:t>Use the data in the SDS to allocate funds, and follow the direction of the IIJA by providing support for economically feasible projects,</a:t>
            </a:r>
          </a:p>
          <a:p>
            <a:pPr marL="292608" lvl="1" indent="0">
              <a:buNone/>
            </a:pPr>
            <a:endParaRPr lang="en-US" sz="2000" dirty="0"/>
          </a:p>
          <a:p>
            <a:pPr marL="749808" lvl="1" indent="-457200">
              <a:buFont typeface="Wingdings" panose="05000000000000000000" pitchFamily="2" charset="2"/>
              <a:buChar char="§"/>
            </a:pPr>
            <a:r>
              <a:rPr lang="en-US" sz="2000" dirty="0"/>
              <a:t>Prioritize allocation of funds where the majority can be used to immediately construct projects</a:t>
            </a:r>
            <a:r>
              <a:rPr lang="en-US" sz="2000" dirty="0" smtClean="0"/>
              <a:t>,</a:t>
            </a:r>
          </a:p>
          <a:p>
            <a:pPr marL="292608" lvl="1" indent="0">
              <a:buNone/>
            </a:pPr>
            <a:endParaRPr lang="en-US" sz="2000" dirty="0"/>
          </a:p>
          <a:p>
            <a:pPr marL="749808" lvl="1" indent="-457200">
              <a:buFont typeface="Wingdings" panose="05000000000000000000" pitchFamily="2" charset="2"/>
              <a:buChar char="§"/>
            </a:pPr>
            <a:r>
              <a:rPr lang="en-US" sz="2000" dirty="0"/>
              <a:t>Provide </a:t>
            </a:r>
            <a:r>
              <a:rPr lang="en-US" sz="2000" dirty="0" smtClean="0"/>
              <a:t>sufficient </a:t>
            </a:r>
            <a:r>
              <a:rPr lang="en-US" sz="2000" dirty="0"/>
              <a:t>funding for planning and design activities to get projects ready to fund, and weigh these resources toward projects that address higher </a:t>
            </a:r>
            <a:r>
              <a:rPr lang="en-US" sz="2000" dirty="0" smtClean="0"/>
              <a:t>deficiencies,</a:t>
            </a:r>
          </a:p>
          <a:p>
            <a:pPr marL="292608" lvl="1" indent="0">
              <a:buNone/>
            </a:pPr>
            <a:endParaRPr lang="en-US" sz="20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4</a:t>
            </a:fld>
            <a:endParaRPr lang="en-US" dirty="0"/>
          </a:p>
        </p:txBody>
      </p:sp>
    </p:spTree>
    <p:extLst>
      <p:ext uri="{BB962C8B-B14F-4D97-AF65-F5344CB8AC3E}">
        <p14:creationId xmlns:p14="http://schemas.microsoft.com/office/powerpoint/2010/main" val="266901367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Common Themes </a:t>
            </a:r>
            <a:r>
              <a:rPr lang="en-US" sz="4000" i="1" dirty="0" smtClean="0"/>
              <a:t>(continued)</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Common themes from Tribal Consultation noted that the IHS should:</a:t>
            </a:r>
          </a:p>
          <a:p>
            <a:pPr marL="0" indent="0">
              <a:buNone/>
            </a:pPr>
            <a:endParaRPr lang="en-US" sz="1000" dirty="0" smtClean="0"/>
          </a:p>
          <a:p>
            <a:pPr marL="749808" lvl="1" indent="-457200">
              <a:buFont typeface="Wingdings" panose="05000000000000000000" pitchFamily="2" charset="2"/>
              <a:buChar char="§"/>
            </a:pPr>
            <a:r>
              <a:rPr lang="en-US" sz="2000" dirty="0"/>
              <a:t>Coordinate with Tribes and other federal Agencies like USDA and EPA to develop a plan to address ineligible costs and discuss how to maximize community benefit of the projects,</a:t>
            </a:r>
          </a:p>
          <a:p>
            <a:pPr marL="292608" lvl="1" indent="0">
              <a:buNone/>
            </a:pPr>
            <a:endParaRPr lang="en-US" sz="2000" dirty="0" smtClean="0"/>
          </a:p>
          <a:p>
            <a:pPr marL="749808" lvl="1" indent="-457200">
              <a:buFont typeface="Wingdings" panose="05000000000000000000" pitchFamily="2" charset="2"/>
              <a:buChar char="§"/>
            </a:pPr>
            <a:r>
              <a:rPr lang="en-US" sz="2000" dirty="0" smtClean="0"/>
              <a:t>Create a plan to address the full need for SFC projects in Tribal Communities, and remove any unnecessary limitations that were previously used to allocate limited funding, and</a:t>
            </a:r>
          </a:p>
          <a:p>
            <a:pPr marL="292608" lvl="1" indent="0">
              <a:buNone/>
            </a:pPr>
            <a:endParaRPr lang="en-US" sz="2000" dirty="0"/>
          </a:p>
          <a:p>
            <a:pPr marL="749808" lvl="1" indent="-457200">
              <a:buFont typeface="Wingdings" panose="05000000000000000000" pitchFamily="2" charset="2"/>
              <a:buChar char="§"/>
            </a:pPr>
            <a:r>
              <a:rPr lang="en-US" sz="2000" dirty="0" smtClean="0"/>
              <a:t>Continue to seek annual, ongoing funding to address the full scope of SFC needs, including requesting any additional administrative costs necessary to implement the IIJA funds.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5</a:t>
            </a:fld>
            <a:endParaRPr lang="en-US" dirty="0"/>
          </a:p>
        </p:txBody>
      </p:sp>
    </p:spTree>
    <p:extLst>
      <p:ext uri="{BB962C8B-B14F-4D97-AF65-F5344CB8AC3E}">
        <p14:creationId xmlns:p14="http://schemas.microsoft.com/office/powerpoint/2010/main" val="367333517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Limited Concerns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Concerns about exiting legal, regulatory, or policy aspects of the SFC program:</a:t>
            </a:r>
          </a:p>
          <a:p>
            <a:pPr marL="0" indent="0">
              <a:buNone/>
            </a:pPr>
            <a:endParaRPr lang="en-US" sz="1000" dirty="0" smtClean="0"/>
          </a:p>
          <a:p>
            <a:pPr marL="749808" lvl="1" indent="-457200">
              <a:buFont typeface="Wingdings" panose="05000000000000000000" pitchFamily="2" charset="2"/>
              <a:buChar char="§"/>
            </a:pPr>
            <a:r>
              <a:rPr lang="en-US" sz="2000" dirty="0" smtClean="0"/>
              <a:t>Reduce regulatory barriers that are preventing homes and communities from being served,</a:t>
            </a:r>
            <a:endParaRPr lang="en-US" sz="2000" dirty="0"/>
          </a:p>
          <a:p>
            <a:pPr marL="292608" lvl="1" indent="0">
              <a:buNone/>
            </a:pPr>
            <a:endParaRPr lang="en-US" sz="1000" dirty="0" smtClean="0"/>
          </a:p>
          <a:p>
            <a:pPr marL="749808" lvl="1" indent="-457200">
              <a:buFont typeface="Wingdings" panose="05000000000000000000" pitchFamily="2" charset="2"/>
              <a:buChar char="§"/>
            </a:pPr>
            <a:r>
              <a:rPr lang="en-US" sz="2000" dirty="0" smtClean="0"/>
              <a:t>Remove cost caps and include economically infeasible projects, </a:t>
            </a:r>
          </a:p>
          <a:p>
            <a:pPr marL="292608" lvl="1" indent="0">
              <a:buNone/>
            </a:pPr>
            <a:endParaRPr lang="en-US" sz="1000" dirty="0"/>
          </a:p>
          <a:p>
            <a:pPr marL="749808" lvl="1" indent="-457200">
              <a:buFont typeface="Wingdings" panose="05000000000000000000" pitchFamily="2" charset="2"/>
              <a:buChar char="§"/>
            </a:pPr>
            <a:r>
              <a:rPr lang="en-US" sz="2000" dirty="0" smtClean="0"/>
              <a:t>Prioritize projects that address the highest existing deficiencies, not satisfy expediency, and do not pass over larger more complex projects regardless of cost,</a:t>
            </a:r>
          </a:p>
          <a:p>
            <a:pPr marL="749808" lvl="1" indent="-457200">
              <a:buFont typeface="Wingdings" panose="05000000000000000000" pitchFamily="2" charset="2"/>
              <a:buChar char="§"/>
            </a:pPr>
            <a:endParaRPr lang="en-US" sz="1000" dirty="0" smtClean="0"/>
          </a:p>
          <a:p>
            <a:pPr marL="749808" lvl="1" indent="-457200">
              <a:buFont typeface="Wingdings" panose="05000000000000000000" pitchFamily="2" charset="2"/>
              <a:buChar char="§"/>
            </a:pPr>
            <a:r>
              <a:rPr lang="en-US" sz="2000" dirty="0" smtClean="0"/>
              <a:t>Permit IIJA funding to support ineligible costs and fund all sanitation needs beyond eligible homes,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6</a:t>
            </a:fld>
            <a:endParaRPr lang="en-US" dirty="0"/>
          </a:p>
        </p:txBody>
      </p:sp>
    </p:spTree>
    <p:extLst>
      <p:ext uri="{BB962C8B-B14F-4D97-AF65-F5344CB8AC3E}">
        <p14:creationId xmlns:p14="http://schemas.microsoft.com/office/powerpoint/2010/main" val="283872896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Limited Concerns </a:t>
            </a:r>
            <a:r>
              <a:rPr lang="en-US" sz="4000" i="1" dirty="0" smtClean="0"/>
              <a:t>(Continued)</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Concerns about exiting legal, regulatory, or policy aspects of the SFC program:</a:t>
            </a:r>
          </a:p>
          <a:p>
            <a:pPr marL="0" indent="0">
              <a:buNone/>
            </a:pPr>
            <a:endParaRPr lang="en-US" sz="1000" dirty="0" smtClean="0"/>
          </a:p>
          <a:p>
            <a:pPr marL="749808" lvl="1" indent="-457200">
              <a:buFont typeface="Wingdings" panose="05000000000000000000" pitchFamily="2" charset="2"/>
              <a:buChar char="§"/>
            </a:pPr>
            <a:r>
              <a:rPr lang="en-US" sz="2000" dirty="0" smtClean="0"/>
              <a:t>Eliminate the use of the Best Practice Score in the Sanitation Deficiency System,</a:t>
            </a:r>
            <a:endParaRPr lang="en-US" sz="2000" dirty="0"/>
          </a:p>
          <a:p>
            <a:pPr marL="292608" lvl="1" indent="0">
              <a:buNone/>
            </a:pPr>
            <a:endParaRPr lang="en-US" sz="1000" dirty="0" smtClean="0"/>
          </a:p>
          <a:p>
            <a:pPr marL="749808" lvl="1" indent="-457200">
              <a:buFont typeface="Wingdings" panose="05000000000000000000" pitchFamily="2" charset="2"/>
              <a:buChar char="§"/>
            </a:pPr>
            <a:r>
              <a:rPr lang="en-US" sz="2000" dirty="0" smtClean="0"/>
              <a:t>Do not fund projects sequentially from the Sanitation Deficiency System, </a:t>
            </a:r>
          </a:p>
          <a:p>
            <a:pPr marL="292608" lvl="1" indent="0">
              <a:buNone/>
            </a:pPr>
            <a:endParaRPr lang="en-US" sz="1000" dirty="0"/>
          </a:p>
          <a:p>
            <a:pPr marL="749808" lvl="1" indent="-457200">
              <a:buFont typeface="Wingdings" panose="05000000000000000000" pitchFamily="2" charset="2"/>
              <a:buChar char="§"/>
            </a:pPr>
            <a:r>
              <a:rPr lang="en-US" sz="2000" dirty="0" smtClean="0"/>
              <a:t>Do not create a grandfathered list for SFC like the 1993 Health Care Facilities Construction Priority List, and open up funding to all projects, not just those currently in the SDS, and</a:t>
            </a:r>
          </a:p>
          <a:p>
            <a:pPr marL="749808" lvl="1" indent="-457200">
              <a:buFont typeface="Wingdings" panose="05000000000000000000" pitchFamily="2" charset="2"/>
              <a:buChar char="§"/>
            </a:pPr>
            <a:endParaRPr lang="en-US" sz="1000" dirty="0" smtClean="0"/>
          </a:p>
          <a:p>
            <a:pPr marL="749808" lvl="1" indent="-457200">
              <a:buFont typeface="Wingdings" panose="05000000000000000000" pitchFamily="2" charset="2"/>
              <a:buChar char="§"/>
            </a:pPr>
            <a:r>
              <a:rPr lang="en-US" sz="2000" dirty="0" smtClean="0"/>
              <a:t>Do not pass over projects in any given year if they do not have matching contributions to cover ineligible costs or if they are facing construction supply chain or labor shortages.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7</a:t>
            </a:fld>
            <a:endParaRPr lang="en-US" dirty="0"/>
          </a:p>
        </p:txBody>
      </p:sp>
    </p:spTree>
    <p:extLst>
      <p:ext uri="{BB962C8B-B14F-4D97-AF65-F5344CB8AC3E}">
        <p14:creationId xmlns:p14="http://schemas.microsoft.com/office/powerpoint/2010/main" val="3054320839"/>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Next Steps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457200" indent="0">
              <a:buNone/>
            </a:pPr>
            <a:endParaRPr lang="en-US" sz="800" dirty="0" smtClean="0"/>
          </a:p>
          <a:p>
            <a:pPr marL="914400" indent="-457200">
              <a:buFont typeface="Wingdings" panose="05000000000000000000" pitchFamily="2" charset="2"/>
              <a:buChar char="q"/>
            </a:pPr>
            <a:r>
              <a:rPr lang="en-US" sz="2600" dirty="0" smtClean="0"/>
              <a:t>IHS is reviewing and preparing responses to comments from Tribal Consultation.</a:t>
            </a:r>
          </a:p>
          <a:p>
            <a:pPr marL="457200" indent="0">
              <a:buNone/>
            </a:pPr>
            <a:endParaRPr lang="en-US" sz="1200" dirty="0" smtClean="0"/>
          </a:p>
          <a:p>
            <a:pPr marL="914400" indent="-457200">
              <a:buFont typeface="Wingdings" panose="05000000000000000000" pitchFamily="2" charset="2"/>
              <a:buChar char="q"/>
            </a:pPr>
            <a:r>
              <a:rPr lang="en-US" sz="2600" dirty="0" smtClean="0"/>
              <a:t>IHS will use the recommendations provided in Tribal Consultation to finalize an allocation methodology.</a:t>
            </a:r>
          </a:p>
          <a:p>
            <a:pPr marL="457200" indent="0">
              <a:buNone/>
            </a:pPr>
            <a:endParaRPr lang="en-US" sz="1200" dirty="0" smtClean="0"/>
          </a:p>
          <a:p>
            <a:pPr marL="914400" indent="-457200">
              <a:buFont typeface="Wingdings" panose="05000000000000000000" pitchFamily="2" charset="2"/>
              <a:buChar char="q"/>
            </a:pPr>
            <a:r>
              <a:rPr lang="en-US" sz="2600" dirty="0" smtClean="0"/>
              <a:t>IHS will announce its decisions via Dear Tribal Leader Letter.</a:t>
            </a:r>
          </a:p>
          <a:p>
            <a:pPr marL="0" indent="0">
              <a:buNone/>
            </a:pPr>
            <a:endParaRPr lang="en-US" sz="2000" dirty="0" smtClean="0"/>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8</a:t>
            </a:fld>
            <a:endParaRPr lang="en-US" dirty="0"/>
          </a:p>
        </p:txBody>
      </p:sp>
    </p:spTree>
    <p:extLst>
      <p:ext uri="{BB962C8B-B14F-4D97-AF65-F5344CB8AC3E}">
        <p14:creationId xmlns:p14="http://schemas.microsoft.com/office/powerpoint/2010/main" val="310108663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Mandatory Funding</a:t>
            </a:r>
            <a:r>
              <a:rPr lang="en-US" sz="4800" dirty="0" smtClean="0"/>
              <a:t/>
            </a:r>
            <a:br>
              <a:rPr lang="en-US" sz="4800" dirty="0" smtClean="0"/>
            </a:br>
            <a:r>
              <a:rPr lang="en-US" sz="4800" dirty="0" smtClean="0">
                <a:solidFill>
                  <a:schemeClr val="accent1">
                    <a:lumMod val="75000"/>
                  </a:schemeClr>
                </a:solidFill>
              </a:rPr>
              <a:t>Consultation 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9</a:t>
            </a:fld>
            <a:endParaRPr lang="en-US" dirty="0"/>
          </a:p>
        </p:txBody>
      </p:sp>
    </p:spTree>
    <p:extLst>
      <p:ext uri="{BB962C8B-B14F-4D97-AF65-F5344CB8AC3E}">
        <p14:creationId xmlns:p14="http://schemas.microsoft.com/office/powerpoint/2010/main" val="222887725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Mandatory Funding Consultation/Confer</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845734"/>
            <a:ext cx="10058400" cy="4290906"/>
          </a:xfrm>
        </p:spPr>
        <p:txBody>
          <a:bodyPr>
            <a:noAutofit/>
          </a:bodyPr>
          <a:lstStyle/>
          <a:p>
            <a:pPr marL="0" indent="0">
              <a:buNone/>
            </a:pPr>
            <a:r>
              <a:rPr lang="en-US" sz="3000" dirty="0" smtClean="0"/>
              <a:t>HHS and IHS conducted Tribal Consultation and Urban Confer on mandatory funding proposals for the IHS on from August 25 through September 3.</a:t>
            </a:r>
          </a:p>
          <a:p>
            <a:pPr marL="403225" indent="-403225">
              <a:buFont typeface="Wingdings" panose="05000000000000000000" pitchFamily="2" charset="2"/>
              <a:buChar char="§"/>
            </a:pPr>
            <a:r>
              <a:rPr lang="en-US" sz="2800" dirty="0" smtClean="0"/>
              <a:t>This consultation and confer will inform future President’s Budgets, which are the official statement of the Administration’s policies.</a:t>
            </a:r>
          </a:p>
          <a:p>
            <a:pPr marL="403225" indent="-403225">
              <a:buFont typeface="Wingdings" panose="05000000000000000000" pitchFamily="2" charset="2"/>
              <a:buChar char="§"/>
            </a:pPr>
            <a:r>
              <a:rPr lang="en-US" sz="2800" dirty="0" smtClean="0"/>
              <a:t>The IHS and HHS are reviewing comments from the consultation and confer sessions, as well as </a:t>
            </a:r>
            <a:r>
              <a:rPr lang="en-US" sz="2800" dirty="0" smtClean="0"/>
              <a:t>42 written comment submissions, </a:t>
            </a:r>
            <a:r>
              <a:rPr lang="en-US" sz="2800" dirty="0" smtClean="0"/>
              <a:t>to identify next steps.</a:t>
            </a:r>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10</a:t>
            </a:fld>
            <a:endParaRPr lang="en-US" dirty="0"/>
          </a:p>
        </p:txBody>
      </p:sp>
    </p:spTree>
    <p:extLst>
      <p:ext uri="{BB962C8B-B14F-4D97-AF65-F5344CB8AC3E}">
        <p14:creationId xmlns:p14="http://schemas.microsoft.com/office/powerpoint/2010/main" val="166382567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Mandatory Funding </a:t>
            </a:r>
            <a:r>
              <a:rPr lang="en-US" dirty="0" smtClean="0"/>
              <a:t>Common Themes</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845734"/>
            <a:ext cx="10058400" cy="4290906"/>
          </a:xfrm>
        </p:spPr>
        <p:txBody>
          <a:bodyPr>
            <a:noAutofit/>
          </a:bodyPr>
          <a:lstStyle/>
          <a:p>
            <a:pPr marL="0" indent="0">
              <a:buNone/>
            </a:pPr>
            <a:r>
              <a:rPr lang="en-US" sz="3000" dirty="0" smtClean="0"/>
              <a:t>Common themes from Consultation and Confer comments include:</a:t>
            </a:r>
            <a:endParaRPr lang="en-US" sz="3000" dirty="0" smtClean="0"/>
          </a:p>
          <a:p>
            <a:pPr marL="914400" indent="-403225">
              <a:buFont typeface="Wingdings" panose="05000000000000000000" pitchFamily="2" charset="2"/>
              <a:buChar char="§"/>
            </a:pPr>
            <a:r>
              <a:rPr lang="en-US" sz="2800" dirty="0" smtClean="0"/>
              <a:t>A Tribal Workgroup on mandatory funding approaches,</a:t>
            </a:r>
          </a:p>
          <a:p>
            <a:pPr marL="914400" indent="-403225">
              <a:buNone/>
            </a:pPr>
            <a:endParaRPr lang="en-US" sz="800" dirty="0" smtClean="0"/>
          </a:p>
          <a:p>
            <a:pPr marL="914400" indent="-403225">
              <a:buFont typeface="Wingdings" panose="05000000000000000000" pitchFamily="2" charset="2"/>
              <a:buChar char="§"/>
            </a:pPr>
            <a:r>
              <a:rPr lang="en-US" sz="2800" dirty="0" smtClean="0"/>
              <a:t>Mandatory funding provided through an authorizing bill with </a:t>
            </a:r>
            <a:br>
              <a:rPr lang="en-US" sz="2800" dirty="0" smtClean="0"/>
            </a:br>
            <a:r>
              <a:rPr lang="en-US" sz="2800" dirty="0" smtClean="0"/>
              <a:t>a multi-year appropriation, and</a:t>
            </a:r>
          </a:p>
          <a:p>
            <a:pPr marL="914400" indent="-403225">
              <a:buNone/>
            </a:pPr>
            <a:endParaRPr lang="en-US" sz="800" dirty="0" smtClean="0"/>
          </a:p>
          <a:p>
            <a:pPr marL="914400" indent="-403225">
              <a:buFont typeface="Wingdings" panose="05000000000000000000" pitchFamily="2" charset="2"/>
              <a:buChar char="§"/>
            </a:pPr>
            <a:r>
              <a:rPr lang="en-US" sz="2800" dirty="0" smtClean="0"/>
              <a:t>Support for acting fast in light of curren</a:t>
            </a:r>
            <a:r>
              <a:rPr lang="en-US" sz="2800" dirty="0" smtClean="0"/>
              <a:t>t opportunities, balanced with refining analyses and proposals over time.</a:t>
            </a:r>
            <a:endParaRPr lang="en-US" sz="28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11</a:t>
            </a:fld>
            <a:endParaRPr lang="en-US" dirty="0"/>
          </a:p>
        </p:txBody>
      </p:sp>
    </p:spTree>
    <p:extLst>
      <p:ext uri="{BB962C8B-B14F-4D97-AF65-F5344CB8AC3E}">
        <p14:creationId xmlns:p14="http://schemas.microsoft.com/office/powerpoint/2010/main" val="92868824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Mandatory Consultation/Confer Next Steps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457200" indent="0">
              <a:buNone/>
            </a:pPr>
            <a:endParaRPr lang="en-US" sz="800" dirty="0" smtClean="0"/>
          </a:p>
          <a:p>
            <a:pPr marL="914400" indent="-457200">
              <a:buFont typeface="Wingdings" panose="05000000000000000000" pitchFamily="2" charset="2"/>
              <a:buChar char="q"/>
            </a:pPr>
            <a:r>
              <a:rPr lang="en-US" sz="2600" dirty="0" smtClean="0"/>
              <a:t>IHS sought volunteers from the National Tribal Budget Formulation Workgroup for a Mandatory Funding Policy sub-work group.</a:t>
            </a:r>
          </a:p>
          <a:p>
            <a:pPr marL="457200" indent="0">
              <a:buNone/>
            </a:pPr>
            <a:endParaRPr lang="en-US" sz="1400" dirty="0" smtClean="0"/>
          </a:p>
          <a:p>
            <a:pPr marL="1207008" lvl="1" indent="-457200">
              <a:buFont typeface="Wingdings" panose="05000000000000000000" pitchFamily="2" charset="2"/>
              <a:buChar char="§"/>
            </a:pPr>
            <a:r>
              <a:rPr lang="en-US" sz="2400" dirty="0" smtClean="0"/>
              <a:t>The purpose of this workgroup is to identify key questions and areas for additional analysis to inform recommendations regarding mandatory funding for the IHS</a:t>
            </a:r>
          </a:p>
          <a:p>
            <a:pPr marL="457200" indent="0">
              <a:buNone/>
            </a:pPr>
            <a:endParaRPr lang="en-US" sz="1200" dirty="0" smtClean="0"/>
          </a:p>
          <a:p>
            <a:pPr marL="914400" indent="-457200">
              <a:buFont typeface="Wingdings" panose="05000000000000000000" pitchFamily="2" charset="2"/>
              <a:buChar char="q"/>
            </a:pPr>
            <a:r>
              <a:rPr lang="en-US" sz="2600" dirty="0" smtClean="0"/>
              <a:t>IHS will summarize comments from consultation and confer via Dear Tribal Leader Letter.</a:t>
            </a:r>
          </a:p>
          <a:p>
            <a:pPr marL="457200" indent="0">
              <a:buNone/>
            </a:pPr>
            <a:endParaRPr lang="en-US" sz="1200" dirty="0" smtClean="0"/>
          </a:p>
          <a:p>
            <a:pPr marL="0" indent="0">
              <a:buNone/>
            </a:pPr>
            <a:endParaRPr lang="en-US" sz="2000" dirty="0" smtClean="0"/>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12</a:t>
            </a:fld>
            <a:endParaRPr lang="en-US" dirty="0"/>
          </a:p>
        </p:txBody>
      </p:sp>
    </p:spTree>
    <p:extLst>
      <p:ext uri="{BB962C8B-B14F-4D97-AF65-F5344CB8AC3E}">
        <p14:creationId xmlns:p14="http://schemas.microsoft.com/office/powerpoint/2010/main" val="3982169972"/>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FY 2022</a:t>
            </a:r>
            <a:r>
              <a:rPr lang="en-US" sz="4800" dirty="0" smtClean="0"/>
              <a:t/>
            </a:r>
            <a:br>
              <a:rPr lang="en-US" sz="4800" dirty="0" smtClean="0"/>
            </a:br>
            <a:r>
              <a:rPr lang="en-US" sz="4800" dirty="0" smtClean="0">
                <a:solidFill>
                  <a:schemeClr val="accent1">
                    <a:lumMod val="75000"/>
                  </a:schemeClr>
                </a:solidFill>
              </a:rPr>
              <a:t>Congressional Action</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13</a:t>
            </a:fld>
            <a:endParaRPr lang="en-US" dirty="0"/>
          </a:p>
        </p:txBody>
      </p:sp>
    </p:spTree>
    <p:extLst>
      <p:ext uri="{BB962C8B-B14F-4D97-AF65-F5344CB8AC3E}">
        <p14:creationId xmlns:p14="http://schemas.microsoft.com/office/powerpoint/2010/main" val="3536880427"/>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2022 Hill Action</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59"/>
            <a:ext cx="10058400" cy="4571355"/>
          </a:xfrm>
        </p:spPr>
        <p:txBody>
          <a:bodyPr>
            <a:noAutofit/>
          </a:bodyPr>
          <a:lstStyle/>
          <a:p>
            <a:pPr marL="0" indent="0">
              <a:buNone/>
            </a:pPr>
            <a:r>
              <a:rPr lang="en-US" sz="3200" dirty="0" smtClean="0"/>
              <a:t>The current Continuing Resolution expires on February 18</a:t>
            </a:r>
            <a:r>
              <a:rPr lang="en-US" sz="3200" baseline="30000" dirty="0" smtClean="0"/>
              <a:t>th</a:t>
            </a:r>
            <a:r>
              <a:rPr lang="en-US" sz="3200" dirty="0" smtClean="0"/>
              <a:t>.  Congress is considering an extension through March 11</a:t>
            </a:r>
            <a:r>
              <a:rPr lang="en-US" sz="3200" baseline="30000" dirty="0" smtClean="0"/>
              <a:t>th</a:t>
            </a:r>
            <a:r>
              <a:rPr lang="en-US" sz="3200" dirty="0" smtClean="0"/>
              <a:t>.</a:t>
            </a:r>
            <a:endParaRPr lang="en-US" sz="3200" dirty="0" smtClean="0"/>
          </a:p>
          <a:p>
            <a:pPr marL="403225" indent="-403225">
              <a:buFont typeface="Wingdings" panose="05000000000000000000" pitchFamily="2" charset="2"/>
              <a:buChar char="§"/>
            </a:pPr>
            <a:r>
              <a:rPr lang="en-US" sz="2800" b="1" dirty="0" smtClean="0"/>
              <a:t>FY 2022 House Bill</a:t>
            </a:r>
            <a:r>
              <a:rPr lang="en-US" sz="2800" dirty="0" smtClean="0"/>
              <a:t>: Provides +$1.8 billion above FY 2021.  Does not include advance appropriations.  Silent on reclassification of Contract Support Costs and Tribal Lease Payments to mandatory.</a:t>
            </a:r>
            <a:endParaRPr lang="en-US" sz="2800" dirty="0" smtClean="0"/>
          </a:p>
          <a:p>
            <a:pPr marL="403225" indent="-403225">
              <a:buFont typeface="Wingdings" panose="05000000000000000000" pitchFamily="2" charset="2"/>
              <a:buChar char="§"/>
            </a:pPr>
            <a:r>
              <a:rPr lang="en-US" sz="2800" b="1" dirty="0" smtClean="0"/>
              <a:t>FY 2022 Senate Bill</a:t>
            </a:r>
            <a:r>
              <a:rPr lang="en-US" sz="2800" dirty="0"/>
              <a:t>: Provides +$1.4 billion above FY 2021</a:t>
            </a:r>
            <a:r>
              <a:rPr lang="en-US" sz="2800" dirty="0" smtClean="0"/>
              <a:t>.  Includes Advance Appropriations.  Report Language supports reclassification of Contract Support Costs and Tribal Lease Payments to mandatory.</a:t>
            </a:r>
            <a:endParaRPr lang="en-US" sz="2800" dirty="0"/>
          </a:p>
          <a:p>
            <a:pPr marL="0" indent="0">
              <a:buNone/>
            </a:pPr>
            <a:endParaRPr lang="en-US" sz="2800" dirty="0" smtClean="0"/>
          </a:p>
          <a:p>
            <a:pPr marL="447675" indent="0">
              <a:buNone/>
            </a:pPr>
            <a:endParaRPr lang="en-US" sz="2400" dirty="0" smtClean="0"/>
          </a:p>
          <a:p>
            <a:pPr marL="403225" indent="-403225">
              <a:buFont typeface="Wingdings" panose="05000000000000000000" pitchFamily="2" charset="2"/>
              <a:buChar char="§"/>
            </a:pPr>
            <a:endParaRPr lang="en-US" sz="2800" dirty="0"/>
          </a:p>
          <a:p>
            <a:pPr marL="403225" indent="-403225">
              <a:buFont typeface="Wingdings" panose="05000000000000000000" pitchFamily="2" charset="2"/>
              <a:buChar char="§"/>
            </a:pPr>
            <a:endParaRPr lang="en-US" sz="28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14</a:t>
            </a:fld>
            <a:endParaRPr lang="en-US" dirty="0"/>
          </a:p>
        </p:txBody>
      </p:sp>
    </p:spTree>
    <p:extLst>
      <p:ext uri="{BB962C8B-B14F-4D97-AF65-F5344CB8AC3E}">
        <p14:creationId xmlns:p14="http://schemas.microsoft.com/office/powerpoint/2010/main" val="2383480842"/>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FY 2023 &amp; FY 2024</a:t>
            </a:r>
            <a:r>
              <a:rPr lang="en-US" sz="4800" dirty="0" smtClean="0"/>
              <a:t/>
            </a:r>
            <a:br>
              <a:rPr lang="en-US" sz="4800" dirty="0" smtClean="0"/>
            </a:br>
            <a:r>
              <a:rPr lang="en-US" sz="4800" dirty="0" smtClean="0">
                <a:solidFill>
                  <a:schemeClr val="accent1">
                    <a:lumMod val="75000"/>
                  </a:schemeClr>
                </a:solidFill>
              </a:rPr>
              <a:t>Budget Formulation</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15</a:t>
            </a:fld>
            <a:endParaRPr lang="en-US" dirty="0"/>
          </a:p>
        </p:txBody>
      </p:sp>
    </p:spTree>
    <p:extLst>
      <p:ext uri="{BB962C8B-B14F-4D97-AF65-F5344CB8AC3E}">
        <p14:creationId xmlns:p14="http://schemas.microsoft.com/office/powerpoint/2010/main" val="3013870597"/>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a:t>
            </a:r>
            <a:r>
              <a:rPr lang="en-US" dirty="0" smtClean="0"/>
              <a:t>2023 and FY 2024 Budget Formulation</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59"/>
            <a:ext cx="10058400" cy="4571355"/>
          </a:xfrm>
        </p:spPr>
        <p:txBody>
          <a:bodyPr>
            <a:noAutofit/>
          </a:bodyPr>
          <a:lstStyle/>
          <a:p>
            <a:pPr marL="914400" indent="-457200">
              <a:buFont typeface="Wingdings" panose="05000000000000000000" pitchFamily="2" charset="2"/>
              <a:buChar char="q"/>
            </a:pPr>
            <a:endParaRPr lang="en-US" sz="3200" dirty="0" smtClean="0"/>
          </a:p>
          <a:p>
            <a:pPr marL="914400" indent="-457200">
              <a:buFont typeface="Wingdings" panose="05000000000000000000" pitchFamily="2" charset="2"/>
              <a:buChar char="q"/>
            </a:pPr>
            <a:r>
              <a:rPr lang="en-US" sz="3200" dirty="0" smtClean="0"/>
              <a:t>FY 2023 President’s Budget</a:t>
            </a:r>
          </a:p>
          <a:p>
            <a:pPr marL="1309688" indent="-395288">
              <a:buFont typeface="Wingdings" panose="05000000000000000000" pitchFamily="2" charset="2"/>
              <a:buChar char="§"/>
            </a:pPr>
            <a:r>
              <a:rPr lang="en-US" sz="2800" dirty="0" smtClean="0"/>
              <a:t>The FY 2023 President’s Budget is still under development.</a:t>
            </a:r>
            <a:endParaRPr lang="en-US" sz="2800" dirty="0"/>
          </a:p>
          <a:p>
            <a:pPr marL="457200" indent="0">
              <a:buNone/>
            </a:pPr>
            <a:endParaRPr lang="en-US" sz="1400" dirty="0"/>
          </a:p>
          <a:p>
            <a:pPr marL="914400" indent="-457200">
              <a:buFont typeface="Wingdings" panose="05000000000000000000" pitchFamily="2" charset="2"/>
              <a:buChar char="q"/>
            </a:pPr>
            <a:r>
              <a:rPr lang="en-US" sz="3200" dirty="0"/>
              <a:t>FY </a:t>
            </a:r>
            <a:r>
              <a:rPr lang="en-US" sz="3200" dirty="0" smtClean="0"/>
              <a:t>2024 National Tribal Budget Formulation</a:t>
            </a:r>
          </a:p>
          <a:p>
            <a:pPr marL="1309688" lvl="1" indent="-395288">
              <a:spcBef>
                <a:spcPts val="1200"/>
              </a:spcBef>
              <a:spcAft>
                <a:spcPts val="200"/>
              </a:spcAft>
              <a:buSzPct val="100000"/>
              <a:buFont typeface="Wingdings" panose="05000000000000000000" pitchFamily="2" charset="2"/>
              <a:buChar char="§"/>
            </a:pPr>
            <a:r>
              <a:rPr lang="en-US" sz="2800" dirty="0"/>
              <a:t>National Work Session February 10 &amp; </a:t>
            </a:r>
            <a:r>
              <a:rPr lang="en-US" sz="2800" dirty="0" smtClean="0"/>
              <a:t>11, 2022 </a:t>
            </a:r>
            <a:r>
              <a:rPr lang="en-US" sz="2800" dirty="0"/>
              <a:t>(Zoom)</a:t>
            </a:r>
          </a:p>
          <a:p>
            <a:pPr marL="1207008" lvl="1" indent="-457200">
              <a:buFont typeface="Wingdings" panose="05000000000000000000" pitchFamily="2" charset="2"/>
              <a:buChar char="q"/>
            </a:pPr>
            <a:endParaRPr lang="en-US" sz="3000" dirty="0"/>
          </a:p>
          <a:p>
            <a:pPr marL="0" indent="0">
              <a:buNone/>
            </a:pPr>
            <a:endParaRPr lang="en-US" sz="2800" dirty="0" smtClean="0"/>
          </a:p>
          <a:p>
            <a:pPr marL="447675" indent="0">
              <a:buNone/>
            </a:pPr>
            <a:endParaRPr lang="en-US" sz="2400" dirty="0" smtClean="0"/>
          </a:p>
          <a:p>
            <a:pPr marL="403225" indent="-403225">
              <a:buFont typeface="Wingdings" panose="05000000000000000000" pitchFamily="2" charset="2"/>
              <a:buChar char="§"/>
            </a:pPr>
            <a:endParaRPr lang="en-US" sz="2800" dirty="0"/>
          </a:p>
          <a:p>
            <a:pPr marL="403225" indent="-403225">
              <a:buFont typeface="Wingdings" panose="05000000000000000000" pitchFamily="2" charset="2"/>
              <a:buChar char="§"/>
            </a:pPr>
            <a:endParaRPr lang="en-US" sz="28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16</a:t>
            </a:fld>
            <a:endParaRPr lang="en-US" dirty="0"/>
          </a:p>
        </p:txBody>
      </p:sp>
    </p:spTree>
    <p:extLst>
      <p:ext uri="{BB962C8B-B14F-4D97-AF65-F5344CB8AC3E}">
        <p14:creationId xmlns:p14="http://schemas.microsoft.com/office/powerpoint/2010/main" val="346567442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Supplemental Funding</a:t>
            </a:r>
            <a:r>
              <a:rPr lang="en-US" sz="4800" dirty="0" smtClean="0"/>
              <a:t/>
            </a:r>
            <a:br>
              <a:rPr lang="en-US" sz="4800" dirty="0" smtClean="0"/>
            </a:br>
            <a:r>
              <a:rPr lang="en-US" sz="4800" dirty="0">
                <a:solidFill>
                  <a:schemeClr val="accent1">
                    <a:lumMod val="75000"/>
                  </a:schemeClr>
                </a:solidFill>
              </a:rPr>
              <a:t>IDC Rates </a:t>
            </a:r>
            <a:r>
              <a:rPr lang="en-US" sz="4800" dirty="0" smtClean="0">
                <a:solidFill>
                  <a:schemeClr val="accent1">
                    <a:lumMod val="75000"/>
                  </a:schemeClr>
                </a:solidFill>
              </a:rPr>
              <a:t>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17</a:t>
            </a:fld>
            <a:endParaRPr lang="en-US" dirty="0"/>
          </a:p>
        </p:txBody>
      </p:sp>
    </p:spTree>
    <p:extLst>
      <p:ext uri="{BB962C8B-B14F-4D97-AF65-F5344CB8AC3E}">
        <p14:creationId xmlns:p14="http://schemas.microsoft.com/office/powerpoint/2010/main" val="162999120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Supplemental Funds and IDC Rates</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r>
              <a:rPr lang="en-US" sz="2800" dirty="0" smtClean="0"/>
              <a:t>At the Contract Support Cost Advisory Group meeting on January 28, we discussed supplemental funding and IDC Rates with representatives from the Interior Business Center.  OMB was unable to join, and IHS will relay key questions from the conversation to OMB.</a:t>
            </a:r>
          </a:p>
          <a:p>
            <a:pPr marL="914400" indent="-519113">
              <a:buFont typeface="Wingdings" panose="05000000000000000000" pitchFamily="2" charset="2"/>
              <a:buChar char="q"/>
            </a:pPr>
            <a:r>
              <a:rPr lang="en-US" sz="2800" dirty="0" smtClean="0"/>
              <a:t>Key Question for OMB:</a:t>
            </a:r>
          </a:p>
          <a:p>
            <a:pPr marL="395287" indent="0">
              <a:buNone/>
            </a:pPr>
            <a:endParaRPr lang="en-US" sz="800" dirty="0" smtClean="0"/>
          </a:p>
          <a:p>
            <a:pPr marL="1207008" lvl="1" indent="-519113">
              <a:buFont typeface="Wingdings" panose="05000000000000000000" pitchFamily="2" charset="2"/>
              <a:buChar char="§"/>
            </a:pPr>
            <a:r>
              <a:rPr lang="en-US" sz="2600" dirty="0" smtClean="0"/>
              <a:t>Is there a pla</a:t>
            </a:r>
            <a:r>
              <a:rPr lang="en-US" sz="2600" dirty="0" smtClean="0"/>
              <a:t>n to address IDC rates for supplemental funding beyond the CARES Act?</a:t>
            </a:r>
          </a:p>
          <a:p>
            <a:pPr marL="1207008" lvl="1" indent="-519113">
              <a:buFont typeface="Wingdings" panose="05000000000000000000" pitchFamily="2" charset="2"/>
              <a:buChar char="q"/>
            </a:pPr>
            <a:endParaRPr lang="en-US" sz="2600" dirty="0" smtClean="0"/>
          </a:p>
          <a:p>
            <a:pPr marL="403225" indent="-403225">
              <a:buFont typeface="Wingdings" panose="05000000000000000000" pitchFamily="2" charset="2"/>
              <a:buChar char="§"/>
            </a:pPr>
            <a:endParaRPr lang="en-US" sz="800" dirty="0" smtClean="0"/>
          </a:p>
          <a:p>
            <a:pPr marL="403225" indent="-403225">
              <a:buFont typeface="Wingdings" panose="05000000000000000000" pitchFamily="2" charset="2"/>
              <a:buChar char="§"/>
            </a:pPr>
            <a:endParaRPr lang="en-US" sz="26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18</a:t>
            </a:fld>
            <a:endParaRPr lang="en-US" dirty="0"/>
          </a:p>
        </p:txBody>
      </p:sp>
    </p:spTree>
    <p:extLst>
      <p:ext uri="{BB962C8B-B14F-4D97-AF65-F5344CB8AC3E}">
        <p14:creationId xmlns:p14="http://schemas.microsoft.com/office/powerpoint/2010/main" val="2624353425"/>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4FAB73BC-B049-4115-A692-8D63A059BFB8}" type="slidenum">
              <a:rPr lang="en-US" smtClean="0"/>
              <a:pPr/>
              <a:t>19</a:t>
            </a:fld>
            <a:endParaRPr lang="en-US" dirty="0"/>
          </a:p>
        </p:txBody>
      </p:sp>
    </p:spTree>
    <p:extLst>
      <p:ext uri="{BB962C8B-B14F-4D97-AF65-F5344CB8AC3E}">
        <p14:creationId xmlns:p14="http://schemas.microsoft.com/office/powerpoint/2010/main" val="4278204717"/>
      </p:ext>
    </p:extLst>
  </p:cSld>
  <p:clrMapOvr>
    <a:masterClrMapping/>
  </p:clrMapOvr>
  <p:timing>
    <p:tnLst>
      <p:par>
        <p:cTn id="1" dur="indefinite" restart="never" nodeType="tmRoot"/>
      </p:par>
    </p:tnLst>
  </p:timing>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1_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Retrospect</Template>
  <TotalTime>3832</TotalTime>
  <Words>1384</Words>
  <Application>Microsoft Office PowerPoint</Application>
  <PresentationFormat>Widescreen</PresentationFormat>
  <Paragraphs>154</Paragraphs>
  <Slides>19</Slides>
  <Notes>19</Notes>
  <HiddenSlides>0</HiddenSlides>
  <MMClips>0</MMClips>
  <ScaleCrop>false</ScaleCrop>
  <HeadingPairs>
    <vt:vector size="6" baseType="variant">
      <vt:variant>
        <vt:lpstr>Fonts Used</vt:lpstr>
      </vt:variant>
      <vt:variant>
        <vt:i4>3</vt:i4>
      </vt:variant>
      <vt:variant>
        <vt:lpstr>Theme</vt:lpstr>
      </vt:variant>
      <vt:variant>
        <vt:i4>2</vt:i4>
      </vt:variant>
      <vt:variant>
        <vt:lpstr>Slide Titles</vt:lpstr>
      </vt:variant>
      <vt:variant>
        <vt:i4>19</vt:i4>
      </vt:variant>
    </vt:vector>
  </HeadingPairs>
  <TitlesOfParts>
    <vt:vector size="24" baseType="lpstr">
      <vt:lpstr>Calibri</vt:lpstr>
      <vt:lpstr>Calibri Light</vt:lpstr>
      <vt:lpstr>Wingdings</vt:lpstr>
      <vt:lpstr>Retrospect</vt:lpstr>
      <vt:lpstr>1_Retrospect</vt:lpstr>
      <vt:lpstr>Indian Health Service Budget Update</vt:lpstr>
      <vt:lpstr>Infrastructure Investment and Jobs Act  Consultation Update</vt:lpstr>
      <vt:lpstr>Infrastructure Investment and Jobs Act (2021)</vt:lpstr>
      <vt:lpstr>IIJA Consultation Common Themes</vt:lpstr>
      <vt:lpstr>IIJA Consultation Common Themes (continued)</vt:lpstr>
      <vt:lpstr>IIJA Consultation Limited Concerns</vt:lpstr>
      <vt:lpstr>IIJA Consultation Limited Concerns (Continued)</vt:lpstr>
      <vt:lpstr>IIJA Next Steps</vt:lpstr>
      <vt:lpstr>Mandatory Funding Consultation Update</vt:lpstr>
      <vt:lpstr>Mandatory Funding Consultation/Confer</vt:lpstr>
      <vt:lpstr>Mandatory Funding Common Themes</vt:lpstr>
      <vt:lpstr>Mandatory Consultation/Confer Next Steps</vt:lpstr>
      <vt:lpstr>FY 2022 Congressional Action</vt:lpstr>
      <vt:lpstr>FY 2022 Hill Action</vt:lpstr>
      <vt:lpstr>FY 2023 &amp; FY 2024 Budget Formulation</vt:lpstr>
      <vt:lpstr>FY 2023 and FY 2024 Budget Formulation</vt:lpstr>
      <vt:lpstr>Supplemental Funding IDC Rates Update</vt:lpstr>
      <vt:lpstr>Supplemental Funds and IDC Rates</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Budget 101</dc:title>
  <dc:creator>Fowler, Elizabeth A. (IHS/HQ)</dc:creator>
  <cp:lastModifiedBy>Curtis, Jillian (IHS/HQ)</cp:lastModifiedBy>
  <cp:revision>186</cp:revision>
  <cp:lastPrinted>2018-04-30T21:42:41Z</cp:lastPrinted>
  <dcterms:created xsi:type="dcterms:W3CDTF">2017-03-05T02:03:59Z</dcterms:created>
  <dcterms:modified xsi:type="dcterms:W3CDTF">2022-02-09T17:20:16Z</dcterms:modified>
</cp:coreProperties>
</file>