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theme/themeOverride1.xml" ContentType="application/vnd.openxmlformats-officedocument.themeOverr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theme/themeOverride2.xml" ContentType="application/vnd.openxmlformats-officedocument.themeOverr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4"/>
  </p:notesMasterIdLst>
  <p:handoutMasterIdLst>
    <p:handoutMasterId r:id="rId35"/>
  </p:handoutMasterIdLst>
  <p:sldIdLst>
    <p:sldId id="256" r:id="rId2"/>
    <p:sldId id="566" r:id="rId3"/>
    <p:sldId id="656" r:id="rId4"/>
    <p:sldId id="650" r:id="rId5"/>
    <p:sldId id="653" r:id="rId6"/>
    <p:sldId id="499" r:id="rId7"/>
    <p:sldId id="659" r:id="rId8"/>
    <p:sldId id="555" r:id="rId9"/>
    <p:sldId id="588" r:id="rId10"/>
    <p:sldId id="620" r:id="rId11"/>
    <p:sldId id="654" r:id="rId12"/>
    <p:sldId id="655" r:id="rId13"/>
    <p:sldId id="621" r:id="rId14"/>
    <p:sldId id="622" r:id="rId15"/>
    <p:sldId id="612" r:id="rId16"/>
    <p:sldId id="628" r:id="rId17"/>
    <p:sldId id="616" r:id="rId18"/>
    <p:sldId id="615" r:id="rId19"/>
    <p:sldId id="660" r:id="rId20"/>
    <p:sldId id="661" r:id="rId21"/>
    <p:sldId id="611" r:id="rId22"/>
    <p:sldId id="651" r:id="rId23"/>
    <p:sldId id="625" r:id="rId24"/>
    <p:sldId id="636" r:id="rId25"/>
    <p:sldId id="638" r:id="rId26"/>
    <p:sldId id="583" r:id="rId27"/>
    <p:sldId id="630" r:id="rId28"/>
    <p:sldId id="658" r:id="rId29"/>
    <p:sldId id="663" r:id="rId30"/>
    <p:sldId id="662" r:id="rId31"/>
    <p:sldId id="664" r:id="rId32"/>
    <p:sldId id="355" r:id="rId33"/>
  </p:sldIdLst>
  <p:sldSz cx="9144000" cy="6858000" type="screen4x3"/>
  <p:notesSz cx="6881813" cy="9296400"/>
  <p:defaultTex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B9CDE5"/>
    <a:srgbClr val="EEECE1"/>
    <a:srgbClr val="1106F4"/>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616DA210-FB5B-4158-B5E0-FEB733F419BA}" styleName="Light Style 3">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band1H>
      <a:tcStyle>
        <a:tcBdr/>
        <a:fill>
          <a:solidFill>
            <a:schemeClr val="tx1">
              <a:alpha val="20000"/>
            </a:schemeClr>
          </a:solidFill>
        </a:fill>
      </a:tcStyle>
    </a:band1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50800" cmpd="dbl">
              <a:solidFill>
                <a:schemeClr val="tx1"/>
              </a:solidFill>
            </a:ln>
          </a:top>
        </a:tcBdr>
        <a:fill>
          <a:noFill/>
        </a:fill>
      </a:tcStyle>
    </a:lastRow>
    <a:firstRow>
      <a:tcTxStyle b="on"/>
      <a:tcStyle>
        <a:tcBdr>
          <a:bottom>
            <a:ln w="25400" cmpd="sng">
              <a:solidFill>
                <a:schemeClr val="tx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33960" autoAdjust="0"/>
    <p:restoredTop sz="94673" autoAdjust="0"/>
  </p:normalViewPr>
  <p:slideViewPr>
    <p:cSldViewPr>
      <p:cViewPr varScale="1">
        <p:scale>
          <a:sx n="63" d="100"/>
          <a:sy n="63" d="100"/>
        </p:scale>
        <p:origin x="608" y="6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handoutMaster" Target="handoutMasters/handoutMaster1.xml"/><Relationship Id="rId8" Type="http://schemas.openxmlformats.org/officeDocument/2006/relationships/slide" Target="slides/slide7.xml"/><Relationship Id="rId3" Type="http://schemas.openxmlformats.org/officeDocument/2006/relationships/slide" Target="slides/slide2.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913" cy="465138"/>
          </a:xfrm>
          <a:prstGeom prst="rect">
            <a:avLst/>
          </a:prstGeom>
        </p:spPr>
        <p:txBody>
          <a:bodyPr vert="horz" lIns="89630" tIns="44815" rIns="89630" bIns="44815" rtlCol="0"/>
          <a:lstStyle>
            <a:lvl1pPr algn="l" eaLnBrk="1" hangingPunct="1">
              <a:defRPr sz="1200">
                <a:cs typeface="Arial" charset="0"/>
              </a:defRPr>
            </a:lvl1pPr>
          </a:lstStyle>
          <a:p>
            <a:pPr>
              <a:defRPr/>
            </a:pPr>
            <a:endParaRPr lang="en-US" dirty="0"/>
          </a:p>
        </p:txBody>
      </p:sp>
      <p:sp>
        <p:nvSpPr>
          <p:cNvPr id="3" name="Date Placeholder 2"/>
          <p:cNvSpPr>
            <a:spLocks noGrp="1"/>
          </p:cNvSpPr>
          <p:nvPr>
            <p:ph type="dt" sz="quarter" idx="1"/>
          </p:nvPr>
        </p:nvSpPr>
        <p:spPr>
          <a:xfrm>
            <a:off x="3897313" y="0"/>
            <a:ext cx="2982912" cy="465138"/>
          </a:xfrm>
          <a:prstGeom prst="rect">
            <a:avLst/>
          </a:prstGeom>
        </p:spPr>
        <p:txBody>
          <a:bodyPr vert="horz" lIns="89630" tIns="44815" rIns="89630" bIns="44815" rtlCol="0"/>
          <a:lstStyle>
            <a:lvl1pPr algn="r" eaLnBrk="1" hangingPunct="1">
              <a:defRPr sz="1200">
                <a:cs typeface="Arial" charset="0"/>
              </a:defRPr>
            </a:lvl1pPr>
          </a:lstStyle>
          <a:p>
            <a:pPr>
              <a:defRPr/>
            </a:pPr>
            <a:fld id="{A853847B-CDB4-4D5D-837F-B8FC1C175566}" type="datetimeFigureOut">
              <a:rPr lang="en-US"/>
              <a:pPr>
                <a:defRPr/>
              </a:pPr>
              <a:t>2/1/2022</a:t>
            </a:fld>
            <a:endParaRPr lang="en-US" dirty="0"/>
          </a:p>
        </p:txBody>
      </p:sp>
      <p:sp>
        <p:nvSpPr>
          <p:cNvPr id="4" name="Footer Placeholder 3"/>
          <p:cNvSpPr>
            <a:spLocks noGrp="1"/>
          </p:cNvSpPr>
          <p:nvPr>
            <p:ph type="ftr" sz="quarter" idx="2"/>
          </p:nvPr>
        </p:nvSpPr>
        <p:spPr>
          <a:xfrm>
            <a:off x="0" y="8829675"/>
            <a:ext cx="2982913" cy="465138"/>
          </a:xfrm>
          <a:prstGeom prst="rect">
            <a:avLst/>
          </a:prstGeom>
        </p:spPr>
        <p:txBody>
          <a:bodyPr vert="horz" lIns="89630" tIns="44815" rIns="89630" bIns="44815" rtlCol="0" anchor="b"/>
          <a:lstStyle>
            <a:lvl1pPr algn="l" eaLnBrk="1" hangingPunct="1">
              <a:defRPr sz="1200">
                <a:cs typeface="Arial" charset="0"/>
              </a:defRPr>
            </a:lvl1pPr>
          </a:lstStyle>
          <a:p>
            <a:pPr>
              <a:defRPr/>
            </a:pPr>
            <a:endParaRPr lang="en-US" dirty="0"/>
          </a:p>
        </p:txBody>
      </p:sp>
      <p:sp>
        <p:nvSpPr>
          <p:cNvPr id="5" name="Slide Number Placeholder 4"/>
          <p:cNvSpPr>
            <a:spLocks noGrp="1"/>
          </p:cNvSpPr>
          <p:nvPr>
            <p:ph type="sldNum" sz="quarter" idx="3"/>
          </p:nvPr>
        </p:nvSpPr>
        <p:spPr>
          <a:xfrm>
            <a:off x="3897313" y="8829675"/>
            <a:ext cx="2982912" cy="465138"/>
          </a:xfrm>
          <a:prstGeom prst="rect">
            <a:avLst/>
          </a:prstGeom>
        </p:spPr>
        <p:txBody>
          <a:bodyPr vert="horz" wrap="square" lIns="89630" tIns="44815" rIns="89630" bIns="44815" numCol="1" anchor="b" anchorCtr="0" compatLnSpc="1">
            <a:prstTxWarp prst="textNoShape">
              <a:avLst/>
            </a:prstTxWarp>
          </a:bodyPr>
          <a:lstStyle>
            <a:lvl1pPr algn="r" eaLnBrk="1" hangingPunct="1">
              <a:defRPr sz="1200"/>
            </a:lvl1pPr>
          </a:lstStyle>
          <a:p>
            <a:pPr>
              <a:defRPr/>
            </a:pPr>
            <a:fld id="{99CF4C4E-FD9E-4921-B3CF-9E1752E72165}" type="slidenum">
              <a:rPr lang="en-US" altLang="en-US"/>
              <a:pPr>
                <a:defRPr/>
              </a:pPr>
              <a:t>‹#›</a:t>
            </a:fld>
            <a:endParaRPr lang="en-US" altLang="en-US" dirty="0"/>
          </a:p>
        </p:txBody>
      </p:sp>
    </p:spTree>
    <p:extLst>
      <p:ext uri="{BB962C8B-B14F-4D97-AF65-F5344CB8AC3E}">
        <p14:creationId xmlns:p14="http://schemas.microsoft.com/office/powerpoint/2010/main" val="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913" cy="465138"/>
          </a:xfrm>
          <a:prstGeom prst="rect">
            <a:avLst/>
          </a:prstGeom>
        </p:spPr>
        <p:txBody>
          <a:bodyPr vert="horz" lIns="90964" tIns="45483" rIns="90964" bIns="45483" rtlCol="0"/>
          <a:lstStyle>
            <a:lvl1pPr algn="l" eaLnBrk="1" hangingPunct="1">
              <a:defRPr sz="1200">
                <a:cs typeface="Arial" charset="0"/>
              </a:defRPr>
            </a:lvl1pPr>
          </a:lstStyle>
          <a:p>
            <a:pPr>
              <a:defRPr/>
            </a:pPr>
            <a:endParaRPr lang="en-US" dirty="0"/>
          </a:p>
        </p:txBody>
      </p:sp>
      <p:sp>
        <p:nvSpPr>
          <p:cNvPr id="3" name="Date Placeholder 2"/>
          <p:cNvSpPr>
            <a:spLocks noGrp="1"/>
          </p:cNvSpPr>
          <p:nvPr>
            <p:ph type="dt" idx="1"/>
          </p:nvPr>
        </p:nvSpPr>
        <p:spPr>
          <a:xfrm>
            <a:off x="3897313" y="0"/>
            <a:ext cx="2982912" cy="465138"/>
          </a:xfrm>
          <a:prstGeom prst="rect">
            <a:avLst/>
          </a:prstGeom>
        </p:spPr>
        <p:txBody>
          <a:bodyPr vert="horz" lIns="90964" tIns="45483" rIns="90964" bIns="45483" rtlCol="0"/>
          <a:lstStyle>
            <a:lvl1pPr algn="r" eaLnBrk="1" hangingPunct="1">
              <a:defRPr sz="1200">
                <a:cs typeface="Arial" charset="0"/>
              </a:defRPr>
            </a:lvl1pPr>
          </a:lstStyle>
          <a:p>
            <a:pPr>
              <a:defRPr/>
            </a:pPr>
            <a:fld id="{AA4A6240-BD63-46C9-9541-BBC0CF054268}" type="datetimeFigureOut">
              <a:rPr lang="en-US"/>
              <a:pPr>
                <a:defRPr/>
              </a:pPr>
              <a:t>2/1/2022</a:t>
            </a:fld>
            <a:endParaRPr lang="en-US" dirty="0"/>
          </a:p>
        </p:txBody>
      </p:sp>
      <p:sp>
        <p:nvSpPr>
          <p:cNvPr id="4" name="Slide Image Placeholder 3"/>
          <p:cNvSpPr>
            <a:spLocks noGrp="1" noRot="1" noChangeAspect="1"/>
          </p:cNvSpPr>
          <p:nvPr>
            <p:ph type="sldImg" idx="2"/>
          </p:nvPr>
        </p:nvSpPr>
        <p:spPr>
          <a:xfrm>
            <a:off x="1125538" y="696913"/>
            <a:ext cx="4649787" cy="3486150"/>
          </a:xfrm>
          <a:prstGeom prst="rect">
            <a:avLst/>
          </a:prstGeom>
          <a:noFill/>
          <a:ln w="12700">
            <a:solidFill>
              <a:prstClr val="black"/>
            </a:solidFill>
          </a:ln>
        </p:spPr>
        <p:txBody>
          <a:bodyPr vert="horz" lIns="90964" tIns="45483" rIns="90964" bIns="45483" rtlCol="0" anchor="ctr"/>
          <a:lstStyle/>
          <a:p>
            <a:pPr lvl="0"/>
            <a:endParaRPr lang="en-US" noProof="0" dirty="0"/>
          </a:p>
        </p:txBody>
      </p:sp>
      <p:sp>
        <p:nvSpPr>
          <p:cNvPr id="5" name="Notes Placeholder 4"/>
          <p:cNvSpPr>
            <a:spLocks noGrp="1"/>
          </p:cNvSpPr>
          <p:nvPr>
            <p:ph type="body" sz="quarter" idx="3"/>
          </p:nvPr>
        </p:nvSpPr>
        <p:spPr>
          <a:xfrm>
            <a:off x="687388" y="4416425"/>
            <a:ext cx="5508625" cy="4183063"/>
          </a:xfrm>
          <a:prstGeom prst="rect">
            <a:avLst/>
          </a:prstGeom>
        </p:spPr>
        <p:txBody>
          <a:bodyPr vert="horz" lIns="90964" tIns="45483" rIns="90964" bIns="45483"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829675"/>
            <a:ext cx="2982913" cy="465138"/>
          </a:xfrm>
          <a:prstGeom prst="rect">
            <a:avLst/>
          </a:prstGeom>
        </p:spPr>
        <p:txBody>
          <a:bodyPr vert="horz" lIns="90964" tIns="45483" rIns="90964" bIns="45483" rtlCol="0" anchor="b"/>
          <a:lstStyle>
            <a:lvl1pPr algn="l" eaLnBrk="1" hangingPunct="1">
              <a:defRPr sz="1200">
                <a:cs typeface="Arial" charset="0"/>
              </a:defRPr>
            </a:lvl1pPr>
          </a:lstStyle>
          <a:p>
            <a:pPr>
              <a:defRPr/>
            </a:pPr>
            <a:endParaRPr lang="en-US" dirty="0"/>
          </a:p>
        </p:txBody>
      </p:sp>
      <p:sp>
        <p:nvSpPr>
          <p:cNvPr id="7" name="Slide Number Placeholder 6"/>
          <p:cNvSpPr>
            <a:spLocks noGrp="1"/>
          </p:cNvSpPr>
          <p:nvPr>
            <p:ph type="sldNum" sz="quarter" idx="5"/>
          </p:nvPr>
        </p:nvSpPr>
        <p:spPr>
          <a:xfrm>
            <a:off x="3897313" y="8829675"/>
            <a:ext cx="2982912" cy="465138"/>
          </a:xfrm>
          <a:prstGeom prst="rect">
            <a:avLst/>
          </a:prstGeom>
        </p:spPr>
        <p:txBody>
          <a:bodyPr vert="horz" wrap="square" lIns="90964" tIns="45483" rIns="90964" bIns="45483" numCol="1" anchor="b" anchorCtr="0" compatLnSpc="1">
            <a:prstTxWarp prst="textNoShape">
              <a:avLst/>
            </a:prstTxWarp>
          </a:bodyPr>
          <a:lstStyle>
            <a:lvl1pPr algn="r" eaLnBrk="1" hangingPunct="1">
              <a:defRPr sz="1200"/>
            </a:lvl1pPr>
          </a:lstStyle>
          <a:p>
            <a:pPr>
              <a:defRPr/>
            </a:pPr>
            <a:fld id="{E463B4D4-5057-4D43-95F5-C72F36B3791A}" type="slidenum">
              <a:rPr lang="en-US" altLang="en-US"/>
              <a:pPr>
                <a:defRPr/>
              </a:pPr>
              <a:t>‹#›</a:t>
            </a:fld>
            <a:endParaRPr lang="en-US" altLang="en-US" dirty="0"/>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51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44D46BE3-F6E8-4CE2-95E1-A8A6B14A4B8E}" type="slidenum">
              <a:rPr lang="en-US" altLang="en-US" smtClean="0"/>
              <a:pPr>
                <a:spcBef>
                  <a:spcPct val="0"/>
                </a:spcBef>
              </a:pPr>
              <a:t>1</a:t>
            </a:fld>
            <a:endParaRPr lang="en-US" alt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2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b="1" dirty="0"/>
          </a:p>
        </p:txBody>
      </p:sp>
      <p:sp>
        <p:nvSpPr>
          <p:cNvPr id="102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2474" tIns="46236" rIns="92474" bIns="46236"/>
          <a:lstStyle>
            <a:lvl1pPr>
              <a:spcBef>
                <a:spcPct val="30000"/>
              </a:spcBef>
              <a:defRPr sz="1200">
                <a:solidFill>
                  <a:schemeClr val="tx1"/>
                </a:solidFill>
                <a:latin typeface="Calibri" panose="020F0502020204030204" pitchFamily="34" charset="0"/>
              </a:defRPr>
            </a:lvl1pPr>
            <a:lvl2pPr marL="755650" indent="-290513">
              <a:spcBef>
                <a:spcPct val="30000"/>
              </a:spcBef>
              <a:defRPr sz="1200">
                <a:solidFill>
                  <a:schemeClr val="tx1"/>
                </a:solidFill>
                <a:latin typeface="Calibri" panose="020F0502020204030204" pitchFamily="34" charset="0"/>
              </a:defRPr>
            </a:lvl2pPr>
            <a:lvl3pPr marL="1163638" indent="-231775">
              <a:spcBef>
                <a:spcPct val="30000"/>
              </a:spcBef>
              <a:defRPr sz="1200">
                <a:solidFill>
                  <a:schemeClr val="tx1"/>
                </a:solidFill>
                <a:latin typeface="Calibri" panose="020F0502020204030204" pitchFamily="34" charset="0"/>
              </a:defRPr>
            </a:lvl3pPr>
            <a:lvl4pPr marL="1630363" indent="-231775">
              <a:spcBef>
                <a:spcPct val="30000"/>
              </a:spcBef>
              <a:defRPr sz="1200">
                <a:solidFill>
                  <a:schemeClr val="tx1"/>
                </a:solidFill>
                <a:latin typeface="Calibri" panose="020F0502020204030204" pitchFamily="34" charset="0"/>
              </a:defRPr>
            </a:lvl4pPr>
            <a:lvl5pPr marL="2095500" indent="-231775">
              <a:spcBef>
                <a:spcPct val="30000"/>
              </a:spcBef>
              <a:defRPr sz="1200">
                <a:solidFill>
                  <a:schemeClr val="tx1"/>
                </a:solidFill>
                <a:latin typeface="Calibri" panose="020F0502020204030204" pitchFamily="34" charset="0"/>
              </a:defRPr>
            </a:lvl5pPr>
            <a:lvl6pPr marL="2552700" indent="-231775" eaLnBrk="0" fontAlgn="base" hangingPunct="0">
              <a:spcBef>
                <a:spcPct val="30000"/>
              </a:spcBef>
              <a:spcAft>
                <a:spcPct val="0"/>
              </a:spcAft>
              <a:defRPr sz="1200">
                <a:solidFill>
                  <a:schemeClr val="tx1"/>
                </a:solidFill>
                <a:latin typeface="Calibri" panose="020F0502020204030204" pitchFamily="34" charset="0"/>
              </a:defRPr>
            </a:lvl6pPr>
            <a:lvl7pPr marL="3009900" indent="-231775" eaLnBrk="0" fontAlgn="base" hangingPunct="0">
              <a:spcBef>
                <a:spcPct val="30000"/>
              </a:spcBef>
              <a:spcAft>
                <a:spcPct val="0"/>
              </a:spcAft>
              <a:defRPr sz="1200">
                <a:solidFill>
                  <a:schemeClr val="tx1"/>
                </a:solidFill>
                <a:latin typeface="Calibri" panose="020F0502020204030204" pitchFamily="34" charset="0"/>
              </a:defRPr>
            </a:lvl7pPr>
            <a:lvl8pPr marL="3467100" indent="-231775" eaLnBrk="0" fontAlgn="base" hangingPunct="0">
              <a:spcBef>
                <a:spcPct val="30000"/>
              </a:spcBef>
              <a:spcAft>
                <a:spcPct val="0"/>
              </a:spcAft>
              <a:defRPr sz="1200">
                <a:solidFill>
                  <a:schemeClr val="tx1"/>
                </a:solidFill>
                <a:latin typeface="Calibri" panose="020F0502020204030204" pitchFamily="34" charset="0"/>
              </a:defRPr>
            </a:lvl8pPr>
            <a:lvl9pPr marL="3924300" indent="-231775"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0E1850FE-BD8A-4957-A8CB-05A8168C5FEF}" type="slidenum">
              <a:rPr lang="en-US" altLang="en-US" smtClean="0"/>
              <a:pPr>
                <a:spcBef>
                  <a:spcPct val="0"/>
                </a:spcBef>
              </a:pPr>
              <a:t>6</a:t>
            </a:fld>
            <a:endParaRPr lang="en-US" altLang="en-US" dirty="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2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122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44EF76E7-BF83-4DDA-80DB-F8E87B24FF9E}" type="slidenum">
              <a:rPr lang="en-US" altLang="en-US" smtClean="0">
                <a:solidFill>
                  <a:srgbClr val="000000"/>
                </a:solidFill>
              </a:rPr>
              <a:pPr>
                <a:spcBef>
                  <a:spcPct val="0"/>
                </a:spcBef>
              </a:pPr>
              <a:t>8</a:t>
            </a:fld>
            <a:endParaRPr lang="en-US" altLang="en-US" dirty="0">
              <a:solidFill>
                <a:srgbClr val="000000"/>
              </a:solidFil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04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C4DEBC1F-5628-46E3-857E-DCDAE191E4C6}" type="slidenum">
              <a:rPr lang="en-US" altLang="en-US" smtClean="0"/>
              <a:pPr>
                <a:spcBef>
                  <a:spcPct val="0"/>
                </a:spcBef>
              </a:pPr>
              <a:t>10</a:t>
            </a:fld>
            <a:endParaRPr lang="en-US" altLang="en-US" dirty="0"/>
          </a:p>
        </p:txBody>
      </p:sp>
    </p:spTree>
    <p:extLst>
      <p:ext uri="{BB962C8B-B14F-4D97-AF65-F5344CB8AC3E}">
        <p14:creationId xmlns:p14="http://schemas.microsoft.com/office/powerpoint/2010/main" val="234407199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04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C4DEBC1F-5628-46E3-857E-DCDAE191E4C6}" type="slidenum">
              <a:rPr lang="en-US" altLang="en-US" smtClean="0"/>
              <a:pPr>
                <a:spcBef>
                  <a:spcPct val="0"/>
                </a:spcBef>
              </a:pPr>
              <a:t>11</a:t>
            </a:fld>
            <a:endParaRPr lang="en-US" altLang="en-US" dirty="0"/>
          </a:p>
        </p:txBody>
      </p:sp>
    </p:spTree>
    <p:extLst>
      <p:ext uri="{BB962C8B-B14F-4D97-AF65-F5344CB8AC3E}">
        <p14:creationId xmlns:p14="http://schemas.microsoft.com/office/powerpoint/2010/main" val="9724637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04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C4DEBC1F-5628-46E3-857E-DCDAE191E4C6}" type="slidenum">
              <a:rPr lang="en-US" altLang="en-US" smtClean="0"/>
              <a:pPr>
                <a:spcBef>
                  <a:spcPct val="0"/>
                </a:spcBef>
              </a:pPr>
              <a:t>12</a:t>
            </a:fld>
            <a:endParaRPr lang="en-US" altLang="en-US" dirty="0"/>
          </a:p>
        </p:txBody>
      </p:sp>
    </p:spTree>
    <p:extLst>
      <p:ext uri="{BB962C8B-B14F-4D97-AF65-F5344CB8AC3E}">
        <p14:creationId xmlns:p14="http://schemas.microsoft.com/office/powerpoint/2010/main" val="262958570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25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25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27075" indent="-277813">
              <a:spcBef>
                <a:spcPct val="30000"/>
              </a:spcBef>
              <a:defRPr sz="1200">
                <a:solidFill>
                  <a:schemeClr val="tx1"/>
                </a:solidFill>
                <a:latin typeface="Calibri" panose="020F0502020204030204" pitchFamily="34" charset="0"/>
              </a:defRPr>
            </a:lvl2pPr>
            <a:lvl3pPr marL="1119188" indent="-222250">
              <a:spcBef>
                <a:spcPct val="30000"/>
              </a:spcBef>
              <a:defRPr sz="1200">
                <a:solidFill>
                  <a:schemeClr val="tx1"/>
                </a:solidFill>
                <a:latin typeface="Calibri" panose="020F0502020204030204" pitchFamily="34" charset="0"/>
              </a:defRPr>
            </a:lvl3pPr>
            <a:lvl4pPr marL="1568450" indent="-222250">
              <a:spcBef>
                <a:spcPct val="30000"/>
              </a:spcBef>
              <a:defRPr sz="1200">
                <a:solidFill>
                  <a:schemeClr val="tx1"/>
                </a:solidFill>
                <a:latin typeface="Calibri" panose="020F0502020204030204" pitchFamily="34" charset="0"/>
              </a:defRPr>
            </a:lvl4pPr>
            <a:lvl5pPr marL="2016125" indent="-222250">
              <a:spcBef>
                <a:spcPct val="30000"/>
              </a:spcBef>
              <a:defRPr sz="1200">
                <a:solidFill>
                  <a:schemeClr val="tx1"/>
                </a:solidFill>
                <a:latin typeface="Calibri" panose="020F0502020204030204" pitchFamily="34" charset="0"/>
              </a:defRPr>
            </a:lvl5pPr>
            <a:lvl6pPr marL="2473325" indent="-222250" eaLnBrk="0" fontAlgn="base" hangingPunct="0">
              <a:spcBef>
                <a:spcPct val="30000"/>
              </a:spcBef>
              <a:spcAft>
                <a:spcPct val="0"/>
              </a:spcAft>
              <a:defRPr sz="1200">
                <a:solidFill>
                  <a:schemeClr val="tx1"/>
                </a:solidFill>
                <a:latin typeface="Calibri" panose="020F0502020204030204" pitchFamily="34" charset="0"/>
              </a:defRPr>
            </a:lvl6pPr>
            <a:lvl7pPr marL="2930525" indent="-222250" eaLnBrk="0" fontAlgn="base" hangingPunct="0">
              <a:spcBef>
                <a:spcPct val="30000"/>
              </a:spcBef>
              <a:spcAft>
                <a:spcPct val="0"/>
              </a:spcAft>
              <a:defRPr sz="1200">
                <a:solidFill>
                  <a:schemeClr val="tx1"/>
                </a:solidFill>
                <a:latin typeface="Calibri" panose="020F0502020204030204" pitchFamily="34" charset="0"/>
              </a:defRPr>
            </a:lvl7pPr>
            <a:lvl8pPr marL="3387725" indent="-222250" eaLnBrk="0" fontAlgn="base" hangingPunct="0">
              <a:spcBef>
                <a:spcPct val="30000"/>
              </a:spcBef>
              <a:spcAft>
                <a:spcPct val="0"/>
              </a:spcAft>
              <a:defRPr sz="1200">
                <a:solidFill>
                  <a:schemeClr val="tx1"/>
                </a:solidFill>
                <a:latin typeface="Calibri" panose="020F0502020204030204" pitchFamily="34" charset="0"/>
              </a:defRPr>
            </a:lvl8pPr>
            <a:lvl9pPr marL="3844925" indent="-22225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2DB40105-C9AB-4800-9D72-34810C5C4FF5}" type="slidenum">
              <a:rPr lang="en-US" altLang="en-US" smtClean="0"/>
              <a:pPr>
                <a:spcBef>
                  <a:spcPct val="0"/>
                </a:spcBef>
              </a:pPr>
              <a:t>13</a:t>
            </a:fld>
            <a:endParaRPr lang="en-US" altLang="en-US" dirty="0"/>
          </a:p>
        </p:txBody>
      </p:sp>
    </p:spTree>
    <p:extLst>
      <p:ext uri="{BB962C8B-B14F-4D97-AF65-F5344CB8AC3E}">
        <p14:creationId xmlns:p14="http://schemas.microsoft.com/office/powerpoint/2010/main" val="367434836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45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45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3300B353-8B02-468E-BEA7-24DD834735F7}" type="slidenum">
              <a:rPr lang="en-US" altLang="en-US" smtClean="0"/>
              <a:pPr>
                <a:spcBef>
                  <a:spcPct val="0"/>
                </a:spcBef>
              </a:pPr>
              <a:t>14</a:t>
            </a:fld>
            <a:endParaRPr lang="en-US" altLang="en-US" dirty="0"/>
          </a:p>
        </p:txBody>
      </p:sp>
    </p:spTree>
    <p:extLst>
      <p:ext uri="{BB962C8B-B14F-4D97-AF65-F5344CB8AC3E}">
        <p14:creationId xmlns:p14="http://schemas.microsoft.com/office/powerpoint/2010/main" val="307726135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07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307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27075" indent="-277813">
              <a:spcBef>
                <a:spcPct val="30000"/>
              </a:spcBef>
              <a:defRPr sz="1200">
                <a:solidFill>
                  <a:schemeClr val="tx1"/>
                </a:solidFill>
                <a:latin typeface="Calibri" panose="020F0502020204030204" pitchFamily="34" charset="0"/>
              </a:defRPr>
            </a:lvl2pPr>
            <a:lvl3pPr marL="1119188" indent="-222250">
              <a:spcBef>
                <a:spcPct val="30000"/>
              </a:spcBef>
              <a:defRPr sz="1200">
                <a:solidFill>
                  <a:schemeClr val="tx1"/>
                </a:solidFill>
                <a:latin typeface="Calibri" panose="020F0502020204030204" pitchFamily="34" charset="0"/>
              </a:defRPr>
            </a:lvl3pPr>
            <a:lvl4pPr marL="1568450" indent="-222250">
              <a:spcBef>
                <a:spcPct val="30000"/>
              </a:spcBef>
              <a:defRPr sz="1200">
                <a:solidFill>
                  <a:schemeClr val="tx1"/>
                </a:solidFill>
                <a:latin typeface="Calibri" panose="020F0502020204030204" pitchFamily="34" charset="0"/>
              </a:defRPr>
            </a:lvl4pPr>
            <a:lvl5pPr marL="2016125" indent="-222250">
              <a:spcBef>
                <a:spcPct val="30000"/>
              </a:spcBef>
              <a:defRPr sz="1200">
                <a:solidFill>
                  <a:schemeClr val="tx1"/>
                </a:solidFill>
                <a:latin typeface="Calibri" panose="020F0502020204030204" pitchFamily="34" charset="0"/>
              </a:defRPr>
            </a:lvl5pPr>
            <a:lvl6pPr marL="2473325" indent="-222250" eaLnBrk="0" fontAlgn="base" hangingPunct="0">
              <a:spcBef>
                <a:spcPct val="30000"/>
              </a:spcBef>
              <a:spcAft>
                <a:spcPct val="0"/>
              </a:spcAft>
              <a:defRPr sz="1200">
                <a:solidFill>
                  <a:schemeClr val="tx1"/>
                </a:solidFill>
                <a:latin typeface="Calibri" panose="020F0502020204030204" pitchFamily="34" charset="0"/>
              </a:defRPr>
            </a:lvl6pPr>
            <a:lvl7pPr marL="2930525" indent="-222250" eaLnBrk="0" fontAlgn="base" hangingPunct="0">
              <a:spcBef>
                <a:spcPct val="30000"/>
              </a:spcBef>
              <a:spcAft>
                <a:spcPct val="0"/>
              </a:spcAft>
              <a:defRPr sz="1200">
                <a:solidFill>
                  <a:schemeClr val="tx1"/>
                </a:solidFill>
                <a:latin typeface="Calibri" panose="020F0502020204030204" pitchFamily="34" charset="0"/>
              </a:defRPr>
            </a:lvl7pPr>
            <a:lvl8pPr marL="3387725" indent="-222250" eaLnBrk="0" fontAlgn="base" hangingPunct="0">
              <a:spcBef>
                <a:spcPct val="30000"/>
              </a:spcBef>
              <a:spcAft>
                <a:spcPct val="0"/>
              </a:spcAft>
              <a:defRPr sz="1200">
                <a:solidFill>
                  <a:schemeClr val="tx1"/>
                </a:solidFill>
                <a:latin typeface="Calibri" panose="020F0502020204030204" pitchFamily="34" charset="0"/>
              </a:defRPr>
            </a:lvl8pPr>
            <a:lvl9pPr marL="3844925" indent="-22225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19979D3E-1CAB-4652-AAB7-2745D5EB8222}" type="slidenum">
              <a:rPr lang="en-US" altLang="en-US" smtClean="0"/>
              <a:pPr>
                <a:spcBef>
                  <a:spcPct val="0"/>
                </a:spcBef>
              </a:pPr>
              <a:t>15</a:t>
            </a:fld>
            <a:endParaRPr lang="en-US" altLang="en-US" dirty="0"/>
          </a:p>
        </p:txBody>
      </p:sp>
    </p:spTree>
    <p:extLst>
      <p:ext uri="{BB962C8B-B14F-4D97-AF65-F5344CB8AC3E}">
        <p14:creationId xmlns:p14="http://schemas.microsoft.com/office/powerpoint/2010/main" val="84200407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16</a:t>
            </a:fld>
            <a:endParaRPr lang="en-US" altLang="en-US" dirty="0"/>
          </a:p>
        </p:txBody>
      </p:sp>
    </p:spTree>
    <p:extLst>
      <p:ext uri="{BB962C8B-B14F-4D97-AF65-F5344CB8AC3E}">
        <p14:creationId xmlns:p14="http://schemas.microsoft.com/office/powerpoint/2010/main" val="152394565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17</a:t>
            </a:fld>
            <a:endParaRPr lang="en-US" altLang="en-US" dirty="0"/>
          </a:p>
        </p:txBody>
      </p:sp>
    </p:spTree>
    <p:extLst>
      <p:ext uri="{BB962C8B-B14F-4D97-AF65-F5344CB8AC3E}">
        <p14:creationId xmlns:p14="http://schemas.microsoft.com/office/powerpoint/2010/main" val="278878499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18</a:t>
            </a:fld>
            <a:endParaRPr lang="en-US" altLang="en-US" dirty="0"/>
          </a:p>
        </p:txBody>
      </p:sp>
    </p:spTree>
    <p:extLst>
      <p:ext uri="{BB962C8B-B14F-4D97-AF65-F5344CB8AC3E}">
        <p14:creationId xmlns:p14="http://schemas.microsoft.com/office/powerpoint/2010/main" val="2208776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19</a:t>
            </a:fld>
            <a:endParaRPr lang="en-US" altLang="en-US" dirty="0"/>
          </a:p>
        </p:txBody>
      </p:sp>
    </p:spTree>
    <p:extLst>
      <p:ext uri="{BB962C8B-B14F-4D97-AF65-F5344CB8AC3E}">
        <p14:creationId xmlns:p14="http://schemas.microsoft.com/office/powerpoint/2010/main" val="279806814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20</a:t>
            </a:fld>
            <a:endParaRPr lang="en-US" altLang="en-US" dirty="0"/>
          </a:p>
        </p:txBody>
      </p:sp>
    </p:spTree>
    <p:extLst>
      <p:ext uri="{BB962C8B-B14F-4D97-AF65-F5344CB8AC3E}">
        <p14:creationId xmlns:p14="http://schemas.microsoft.com/office/powerpoint/2010/main" val="136001665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21</a:t>
            </a:fld>
            <a:endParaRPr lang="en-US" altLang="en-US" dirty="0"/>
          </a:p>
        </p:txBody>
      </p:sp>
    </p:spTree>
    <p:extLst>
      <p:ext uri="{BB962C8B-B14F-4D97-AF65-F5344CB8AC3E}">
        <p14:creationId xmlns:p14="http://schemas.microsoft.com/office/powerpoint/2010/main" val="152394565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22</a:t>
            </a:fld>
            <a:endParaRPr lang="en-US" altLang="en-US" dirty="0"/>
          </a:p>
        </p:txBody>
      </p:sp>
    </p:spTree>
    <p:extLst>
      <p:ext uri="{BB962C8B-B14F-4D97-AF65-F5344CB8AC3E}">
        <p14:creationId xmlns:p14="http://schemas.microsoft.com/office/powerpoint/2010/main" val="252822714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19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419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D34E70F5-6D66-4AF0-B948-6A73D9194B15}" type="slidenum">
              <a:rPr lang="en-US" altLang="en-US" smtClean="0"/>
              <a:pPr>
                <a:spcBef>
                  <a:spcPct val="0"/>
                </a:spcBef>
              </a:pPr>
              <a:t>23</a:t>
            </a:fld>
            <a:endParaRPr lang="en-US" altLang="en-US" dirty="0"/>
          </a:p>
        </p:txBody>
      </p:sp>
    </p:spTree>
    <p:extLst>
      <p:ext uri="{BB962C8B-B14F-4D97-AF65-F5344CB8AC3E}">
        <p14:creationId xmlns:p14="http://schemas.microsoft.com/office/powerpoint/2010/main" val="161198759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19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419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D34E70F5-6D66-4AF0-B948-6A73D9194B15}" type="slidenum">
              <a:rPr lang="en-US" altLang="en-US" smtClean="0"/>
              <a:pPr>
                <a:spcBef>
                  <a:spcPct val="0"/>
                </a:spcBef>
              </a:pPr>
              <a:t>24</a:t>
            </a:fld>
            <a:endParaRPr lang="en-US" altLang="en-US" dirty="0"/>
          </a:p>
        </p:txBody>
      </p:sp>
    </p:spTree>
    <p:extLst>
      <p:ext uri="{BB962C8B-B14F-4D97-AF65-F5344CB8AC3E}">
        <p14:creationId xmlns:p14="http://schemas.microsoft.com/office/powerpoint/2010/main" val="348197615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60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460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E95677C-CC1E-4865-BE6D-4F7AEA1602DA}" type="slidenum">
              <a:rPr lang="en-US" altLang="en-US" smtClean="0">
                <a:solidFill>
                  <a:srgbClr val="000000"/>
                </a:solidFill>
              </a:rPr>
              <a:pPr>
                <a:spcBef>
                  <a:spcPct val="0"/>
                </a:spcBef>
              </a:pPr>
              <a:t>26</a:t>
            </a:fld>
            <a:endParaRPr lang="en-US" altLang="en-US" dirty="0">
              <a:solidFill>
                <a:srgbClr val="000000"/>
              </a:solidFill>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40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p>
        </p:txBody>
      </p:sp>
      <p:sp>
        <p:nvSpPr>
          <p:cNvPr id="440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8123A27-80C8-4111-B01C-F9E6BAA2206E}" type="slidenum">
              <a:rPr lang="en-US" altLang="en-US" smtClean="0"/>
              <a:pPr>
                <a:spcBef>
                  <a:spcPct val="0"/>
                </a:spcBef>
              </a:pPr>
              <a:t>32</a:t>
            </a:fld>
            <a:endParaRPr lang="en-US" altLang="en-US" dirty="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23AAA676-E3FD-4248-A4E8-061D401F4974}" type="datetime1">
              <a:rPr lang="en-US"/>
              <a:pPr>
                <a:defRPr/>
              </a:pPr>
              <a:t>2/1/2022</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A85B59FB-209F-40BF-8890-A14CE18564B1}" type="slidenum">
              <a:rPr lang="en-US" altLang="en-US"/>
              <a:pPr>
                <a:defRPr/>
              </a:pPr>
              <a:t>‹#›</a:t>
            </a:fld>
            <a:endParaRPr lang="en-US" altLang="en-US" dirty="0"/>
          </a:p>
        </p:txBody>
      </p:sp>
    </p:spTree>
    <p:extLst>
      <p:ext uri="{BB962C8B-B14F-4D97-AF65-F5344CB8AC3E}">
        <p14:creationId xmlns:p14="http://schemas.microsoft.com/office/powerpoint/2010/main" val="114130015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CE15CB8A-F204-491A-9641-D8DD1EBBA050}" type="datetime1">
              <a:rPr lang="en-US"/>
              <a:pPr>
                <a:defRPr/>
              </a:pPr>
              <a:t>2/1/2022</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C78686D0-D48B-4713-9F7A-2DDA26E338AA}" type="slidenum">
              <a:rPr lang="en-US" altLang="en-US"/>
              <a:pPr>
                <a:defRPr/>
              </a:pPr>
              <a:t>‹#›</a:t>
            </a:fld>
            <a:endParaRPr lang="en-US" altLang="en-US" dirty="0"/>
          </a:p>
        </p:txBody>
      </p:sp>
    </p:spTree>
    <p:extLst>
      <p:ext uri="{BB962C8B-B14F-4D97-AF65-F5344CB8AC3E}">
        <p14:creationId xmlns:p14="http://schemas.microsoft.com/office/powerpoint/2010/main" val="188563432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0F1620F1-015C-4087-9EF9-FE02029D2B3D}" type="datetime1">
              <a:rPr lang="en-US"/>
              <a:pPr>
                <a:defRPr/>
              </a:pPr>
              <a:t>2/1/2022</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3D7A968E-C975-4176-99FF-DED58DA453C6}" type="slidenum">
              <a:rPr lang="en-US" altLang="en-US"/>
              <a:pPr>
                <a:defRPr/>
              </a:pPr>
              <a:t>‹#›</a:t>
            </a:fld>
            <a:endParaRPr lang="en-US" altLang="en-US" dirty="0"/>
          </a:p>
        </p:txBody>
      </p:sp>
    </p:spTree>
    <p:extLst>
      <p:ext uri="{BB962C8B-B14F-4D97-AF65-F5344CB8AC3E}">
        <p14:creationId xmlns:p14="http://schemas.microsoft.com/office/powerpoint/2010/main" val="3292242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C13398A2-22FD-498F-B562-1031D0434926}" type="datetime1">
              <a:rPr lang="en-US"/>
              <a:pPr>
                <a:defRPr/>
              </a:pPr>
              <a:t>2/1/2022</a:t>
            </a:fld>
            <a:endParaRPr lang="en-US" dirty="0"/>
          </a:p>
        </p:txBody>
      </p:sp>
      <p:sp>
        <p:nvSpPr>
          <p:cNvPr id="6" name="Footer Placeholder 4"/>
          <p:cNvSpPr>
            <a:spLocks noGrp="1"/>
          </p:cNvSpPr>
          <p:nvPr>
            <p:ph type="ftr" sz="quarter" idx="11"/>
          </p:nvPr>
        </p:nvSpPr>
        <p:spPr/>
        <p:txBody>
          <a:bodyPr/>
          <a:lstStyle>
            <a:lvl1pPr>
              <a:defRPr/>
            </a:lvl1pPr>
          </a:lstStyle>
          <a:p>
            <a:pPr>
              <a:defRPr/>
            </a:pPr>
            <a:endParaRPr lang="en-US" dirty="0"/>
          </a:p>
        </p:txBody>
      </p:sp>
      <p:sp>
        <p:nvSpPr>
          <p:cNvPr id="7" name="Slide Number Placeholder 5"/>
          <p:cNvSpPr>
            <a:spLocks noGrp="1"/>
          </p:cNvSpPr>
          <p:nvPr>
            <p:ph type="sldNum" sz="quarter" idx="12"/>
          </p:nvPr>
        </p:nvSpPr>
        <p:spPr/>
        <p:txBody>
          <a:bodyPr/>
          <a:lstStyle>
            <a:lvl1pPr>
              <a:defRPr/>
            </a:lvl1pPr>
          </a:lstStyle>
          <a:p>
            <a:pPr>
              <a:defRPr/>
            </a:pPr>
            <a:fld id="{B5FB436C-F543-40AE-947E-518B024E8046}" type="slidenum">
              <a:rPr lang="en-US" altLang="en-US"/>
              <a:pPr>
                <a:defRPr/>
              </a:pPr>
              <a:t>‹#›</a:t>
            </a:fld>
            <a:endParaRPr lang="en-US" altLang="en-US" dirty="0"/>
          </a:p>
        </p:txBody>
      </p:sp>
    </p:spTree>
    <p:extLst>
      <p:ext uri="{BB962C8B-B14F-4D97-AF65-F5344CB8AC3E}">
        <p14:creationId xmlns:p14="http://schemas.microsoft.com/office/powerpoint/2010/main" val="30228323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F46B9916-4B94-4B33-A0F4-39BC820EA18E}" type="datetime1">
              <a:rPr lang="en-US"/>
              <a:pPr>
                <a:defRPr/>
              </a:pPr>
              <a:t>2/1/2022</a:t>
            </a:fld>
            <a:endParaRPr lang="en-US" dirty="0"/>
          </a:p>
        </p:txBody>
      </p:sp>
      <p:sp>
        <p:nvSpPr>
          <p:cNvPr id="8" name="Footer Placeholder 4"/>
          <p:cNvSpPr>
            <a:spLocks noGrp="1"/>
          </p:cNvSpPr>
          <p:nvPr>
            <p:ph type="ftr" sz="quarter" idx="11"/>
          </p:nvPr>
        </p:nvSpPr>
        <p:spPr/>
        <p:txBody>
          <a:bodyPr/>
          <a:lstStyle>
            <a:lvl1pPr>
              <a:defRPr/>
            </a:lvl1pPr>
          </a:lstStyle>
          <a:p>
            <a:pPr>
              <a:defRPr/>
            </a:pPr>
            <a:endParaRPr lang="en-US" dirty="0"/>
          </a:p>
        </p:txBody>
      </p:sp>
      <p:sp>
        <p:nvSpPr>
          <p:cNvPr id="9" name="Slide Number Placeholder 5"/>
          <p:cNvSpPr>
            <a:spLocks noGrp="1"/>
          </p:cNvSpPr>
          <p:nvPr>
            <p:ph type="sldNum" sz="quarter" idx="12"/>
          </p:nvPr>
        </p:nvSpPr>
        <p:spPr/>
        <p:txBody>
          <a:bodyPr/>
          <a:lstStyle>
            <a:lvl1pPr>
              <a:defRPr/>
            </a:lvl1pPr>
          </a:lstStyle>
          <a:p>
            <a:pPr>
              <a:defRPr/>
            </a:pPr>
            <a:fld id="{6EF76B37-8C30-46B7-A381-9893FD0023AD}" type="slidenum">
              <a:rPr lang="en-US" altLang="en-US"/>
              <a:pPr>
                <a:defRPr/>
              </a:pPr>
              <a:t>‹#›</a:t>
            </a:fld>
            <a:endParaRPr lang="en-US" altLang="en-US" dirty="0"/>
          </a:p>
        </p:txBody>
      </p:sp>
    </p:spTree>
    <p:extLst>
      <p:ext uri="{BB962C8B-B14F-4D97-AF65-F5344CB8AC3E}">
        <p14:creationId xmlns:p14="http://schemas.microsoft.com/office/powerpoint/2010/main" val="30535592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57A0615B-D63C-400A-B4B5-89EA19BD767D}" type="datetime1">
              <a:rPr lang="en-US"/>
              <a:pPr>
                <a:defRPr/>
              </a:pPr>
              <a:t>2/1/2022</a:t>
            </a:fld>
            <a:endParaRPr lang="en-US" dirty="0"/>
          </a:p>
        </p:txBody>
      </p:sp>
      <p:sp>
        <p:nvSpPr>
          <p:cNvPr id="4" name="Footer Placeholder 4"/>
          <p:cNvSpPr>
            <a:spLocks noGrp="1"/>
          </p:cNvSpPr>
          <p:nvPr>
            <p:ph type="ftr" sz="quarter" idx="11"/>
          </p:nvPr>
        </p:nvSpPr>
        <p:spPr/>
        <p:txBody>
          <a:bodyPr/>
          <a:lstStyle>
            <a:lvl1pPr>
              <a:defRPr/>
            </a:lvl1pPr>
          </a:lstStyle>
          <a:p>
            <a:pPr>
              <a:defRPr/>
            </a:pPr>
            <a:endParaRPr lang="en-US" dirty="0"/>
          </a:p>
        </p:txBody>
      </p:sp>
      <p:sp>
        <p:nvSpPr>
          <p:cNvPr id="5" name="Slide Number Placeholder 5"/>
          <p:cNvSpPr>
            <a:spLocks noGrp="1"/>
          </p:cNvSpPr>
          <p:nvPr>
            <p:ph type="sldNum" sz="quarter" idx="12"/>
          </p:nvPr>
        </p:nvSpPr>
        <p:spPr/>
        <p:txBody>
          <a:bodyPr/>
          <a:lstStyle>
            <a:lvl1pPr>
              <a:defRPr/>
            </a:lvl1pPr>
          </a:lstStyle>
          <a:p>
            <a:pPr>
              <a:defRPr/>
            </a:pPr>
            <a:fld id="{FC22DD41-78FA-4063-9582-80023C39CA6A}" type="slidenum">
              <a:rPr lang="en-US" altLang="en-US"/>
              <a:pPr>
                <a:defRPr/>
              </a:pPr>
              <a:t>‹#›</a:t>
            </a:fld>
            <a:endParaRPr lang="en-US" altLang="en-US" dirty="0"/>
          </a:p>
        </p:txBody>
      </p:sp>
    </p:spTree>
    <p:extLst>
      <p:ext uri="{BB962C8B-B14F-4D97-AF65-F5344CB8AC3E}">
        <p14:creationId xmlns:p14="http://schemas.microsoft.com/office/powerpoint/2010/main" val="363179694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2BB84CB2-FAB1-49B8-A106-B701E8680D5C}" type="datetime1">
              <a:rPr lang="en-US"/>
              <a:pPr>
                <a:defRPr/>
              </a:pPr>
              <a:t>2/1/2022</a:t>
            </a:fld>
            <a:endParaRPr lang="en-US" dirty="0"/>
          </a:p>
        </p:txBody>
      </p:sp>
      <p:sp>
        <p:nvSpPr>
          <p:cNvPr id="3" name="Footer Placeholder 4"/>
          <p:cNvSpPr>
            <a:spLocks noGrp="1"/>
          </p:cNvSpPr>
          <p:nvPr>
            <p:ph type="ftr" sz="quarter" idx="11"/>
          </p:nvPr>
        </p:nvSpPr>
        <p:spPr/>
        <p:txBody>
          <a:bodyPr/>
          <a:lstStyle>
            <a:lvl1pPr>
              <a:defRPr/>
            </a:lvl1pPr>
          </a:lstStyle>
          <a:p>
            <a:pPr>
              <a:defRPr/>
            </a:pPr>
            <a:endParaRPr lang="en-US" dirty="0"/>
          </a:p>
        </p:txBody>
      </p:sp>
      <p:sp>
        <p:nvSpPr>
          <p:cNvPr id="4" name="Slide Number Placeholder 5"/>
          <p:cNvSpPr>
            <a:spLocks noGrp="1"/>
          </p:cNvSpPr>
          <p:nvPr>
            <p:ph type="sldNum" sz="quarter" idx="12"/>
          </p:nvPr>
        </p:nvSpPr>
        <p:spPr/>
        <p:txBody>
          <a:bodyPr/>
          <a:lstStyle>
            <a:lvl1pPr>
              <a:defRPr/>
            </a:lvl1pPr>
          </a:lstStyle>
          <a:p>
            <a:pPr>
              <a:defRPr/>
            </a:pPr>
            <a:fld id="{F12A16DA-89A9-49A3-9358-492369D26C95}" type="slidenum">
              <a:rPr lang="en-US" altLang="en-US"/>
              <a:pPr>
                <a:defRPr/>
              </a:pPr>
              <a:t>‹#›</a:t>
            </a:fld>
            <a:endParaRPr lang="en-US" altLang="en-US" dirty="0"/>
          </a:p>
        </p:txBody>
      </p:sp>
    </p:spTree>
    <p:extLst>
      <p:ext uri="{BB962C8B-B14F-4D97-AF65-F5344CB8AC3E}">
        <p14:creationId xmlns:p14="http://schemas.microsoft.com/office/powerpoint/2010/main" val="182304933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4630869E-DAE1-41E9-BEB8-864CD44DEDB9}" type="datetime1">
              <a:rPr lang="en-US"/>
              <a:pPr>
                <a:defRPr/>
              </a:pPr>
              <a:t>2/1/2022</a:t>
            </a:fld>
            <a:endParaRPr lang="en-US" dirty="0"/>
          </a:p>
        </p:txBody>
      </p:sp>
      <p:sp>
        <p:nvSpPr>
          <p:cNvPr id="6" name="Footer Placeholder 4"/>
          <p:cNvSpPr>
            <a:spLocks noGrp="1"/>
          </p:cNvSpPr>
          <p:nvPr>
            <p:ph type="ftr" sz="quarter" idx="11"/>
          </p:nvPr>
        </p:nvSpPr>
        <p:spPr/>
        <p:txBody>
          <a:bodyPr/>
          <a:lstStyle>
            <a:lvl1pPr>
              <a:defRPr/>
            </a:lvl1pPr>
          </a:lstStyle>
          <a:p>
            <a:pPr>
              <a:defRPr/>
            </a:pPr>
            <a:endParaRPr lang="en-US" dirty="0"/>
          </a:p>
        </p:txBody>
      </p:sp>
      <p:sp>
        <p:nvSpPr>
          <p:cNvPr id="7" name="Slide Number Placeholder 5"/>
          <p:cNvSpPr>
            <a:spLocks noGrp="1"/>
          </p:cNvSpPr>
          <p:nvPr>
            <p:ph type="sldNum" sz="quarter" idx="12"/>
          </p:nvPr>
        </p:nvSpPr>
        <p:spPr/>
        <p:txBody>
          <a:bodyPr/>
          <a:lstStyle>
            <a:lvl1pPr>
              <a:defRPr/>
            </a:lvl1pPr>
          </a:lstStyle>
          <a:p>
            <a:pPr>
              <a:defRPr/>
            </a:pPr>
            <a:fld id="{E160AED8-90F3-450E-8A46-A694476E1DD8}" type="slidenum">
              <a:rPr lang="en-US" altLang="en-US"/>
              <a:pPr>
                <a:defRPr/>
              </a:pPr>
              <a:t>‹#›</a:t>
            </a:fld>
            <a:endParaRPr lang="en-US" altLang="en-US" dirty="0"/>
          </a:p>
        </p:txBody>
      </p:sp>
    </p:spTree>
    <p:extLst>
      <p:ext uri="{BB962C8B-B14F-4D97-AF65-F5344CB8AC3E}">
        <p14:creationId xmlns:p14="http://schemas.microsoft.com/office/powerpoint/2010/main" val="94172992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A9E8C2E9-240F-4186-8951-0DE1D0891D76}" type="datetime1">
              <a:rPr lang="en-US"/>
              <a:pPr>
                <a:defRPr/>
              </a:pPr>
              <a:t>2/1/2022</a:t>
            </a:fld>
            <a:endParaRPr lang="en-US" dirty="0"/>
          </a:p>
        </p:txBody>
      </p:sp>
      <p:sp>
        <p:nvSpPr>
          <p:cNvPr id="6" name="Footer Placeholder 4"/>
          <p:cNvSpPr>
            <a:spLocks noGrp="1"/>
          </p:cNvSpPr>
          <p:nvPr>
            <p:ph type="ftr" sz="quarter" idx="11"/>
          </p:nvPr>
        </p:nvSpPr>
        <p:spPr/>
        <p:txBody>
          <a:bodyPr/>
          <a:lstStyle>
            <a:lvl1pPr>
              <a:defRPr/>
            </a:lvl1pPr>
          </a:lstStyle>
          <a:p>
            <a:pPr>
              <a:defRPr/>
            </a:pPr>
            <a:endParaRPr lang="en-US" dirty="0"/>
          </a:p>
        </p:txBody>
      </p:sp>
      <p:sp>
        <p:nvSpPr>
          <p:cNvPr id="7" name="Slide Number Placeholder 5"/>
          <p:cNvSpPr>
            <a:spLocks noGrp="1"/>
          </p:cNvSpPr>
          <p:nvPr>
            <p:ph type="sldNum" sz="quarter" idx="12"/>
          </p:nvPr>
        </p:nvSpPr>
        <p:spPr/>
        <p:txBody>
          <a:bodyPr/>
          <a:lstStyle>
            <a:lvl1pPr>
              <a:defRPr/>
            </a:lvl1pPr>
          </a:lstStyle>
          <a:p>
            <a:pPr>
              <a:defRPr/>
            </a:pPr>
            <a:fld id="{B3A0C458-9226-4537-97C2-44F931DDCEC9}" type="slidenum">
              <a:rPr lang="en-US" altLang="en-US"/>
              <a:pPr>
                <a:defRPr/>
              </a:pPr>
              <a:t>‹#›</a:t>
            </a:fld>
            <a:endParaRPr lang="en-US" altLang="en-US" dirty="0"/>
          </a:p>
        </p:txBody>
      </p:sp>
    </p:spTree>
    <p:extLst>
      <p:ext uri="{BB962C8B-B14F-4D97-AF65-F5344CB8AC3E}">
        <p14:creationId xmlns:p14="http://schemas.microsoft.com/office/powerpoint/2010/main" val="427517243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8BB893D5-A923-4D90-853D-28C9414C0458}" type="datetime1">
              <a:rPr lang="en-US"/>
              <a:pPr>
                <a:defRPr/>
              </a:pPr>
              <a:t>2/1/2022</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AAEDF172-3052-4F94-86E9-CF66047CFE91}" type="slidenum">
              <a:rPr lang="en-US" altLang="en-US"/>
              <a:pPr>
                <a:defRPr/>
              </a:pPr>
              <a:t>‹#›</a:t>
            </a:fld>
            <a:endParaRPr lang="en-US" altLang="en-US" dirty="0"/>
          </a:p>
        </p:txBody>
      </p:sp>
    </p:spTree>
    <p:extLst>
      <p:ext uri="{BB962C8B-B14F-4D97-AF65-F5344CB8AC3E}">
        <p14:creationId xmlns:p14="http://schemas.microsoft.com/office/powerpoint/2010/main" val="223591871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C539F0BE-1698-48E4-8787-C7059FB04B9D}" type="datetime1">
              <a:rPr lang="en-US"/>
              <a:pPr>
                <a:defRPr/>
              </a:pPr>
              <a:t>2/1/2022</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D5A10D62-2C61-44CC-8560-E33970B37382}" type="slidenum">
              <a:rPr lang="en-US" altLang="en-US"/>
              <a:pPr>
                <a:defRPr/>
              </a:pPr>
              <a:t>‹#›</a:t>
            </a:fld>
            <a:endParaRPr lang="en-US" altLang="en-US" dirty="0"/>
          </a:p>
        </p:txBody>
      </p:sp>
    </p:spTree>
    <p:extLst>
      <p:ext uri="{BB962C8B-B14F-4D97-AF65-F5344CB8AC3E}">
        <p14:creationId xmlns:p14="http://schemas.microsoft.com/office/powerpoint/2010/main" val="114299833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EEECE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eaLnBrk="1" fontAlgn="auto" hangingPunct="1">
              <a:spcBef>
                <a:spcPts val="0"/>
              </a:spcBef>
              <a:spcAft>
                <a:spcPts val="0"/>
              </a:spcAft>
              <a:defRPr sz="1200">
                <a:solidFill>
                  <a:schemeClr val="tx1">
                    <a:tint val="75000"/>
                  </a:schemeClr>
                </a:solidFill>
                <a:latin typeface="+mn-lt"/>
                <a:cs typeface="+mn-cs"/>
              </a:defRPr>
            </a:lvl1pPr>
          </a:lstStyle>
          <a:p>
            <a:pPr>
              <a:defRPr/>
            </a:pPr>
            <a:fld id="{2BF24076-5DEC-46B8-9DD8-762226075D52}" type="datetime1">
              <a:rPr lang="en-US"/>
              <a:pPr>
                <a:defRPr/>
              </a:pPr>
              <a:t>2/1/2022</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eaLnBrk="1" fontAlgn="auto" hangingPunct="1">
              <a:spcBef>
                <a:spcPts val="0"/>
              </a:spcBef>
              <a:spcAft>
                <a:spcPts val="0"/>
              </a:spcAft>
              <a:defRPr sz="1200">
                <a:solidFill>
                  <a:schemeClr val="tx1">
                    <a:tint val="75000"/>
                  </a:schemeClr>
                </a:solidFill>
                <a:latin typeface="+mn-lt"/>
                <a:cs typeface="+mn-cs"/>
              </a:defRPr>
            </a:lvl1pPr>
          </a:lstStyle>
          <a:p>
            <a:pPr>
              <a:defRPr/>
            </a:pPr>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defRPr>
            </a:lvl1pPr>
          </a:lstStyle>
          <a:p>
            <a:pPr>
              <a:defRPr/>
            </a:pPr>
            <a:fld id="{91BB7AB8-A09F-489B-AB9B-66E4A569912D}" type="slidenum">
              <a:rPr lang="en-US" altLang="en-US"/>
              <a:pPr>
                <a:defRPr/>
              </a:pPr>
              <a:t>‹#›</a:t>
            </a:fld>
            <a:endParaRPr lang="en-US" alt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1.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jpg"/><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7.xml"/><Relationship Id="rId1" Type="http://schemas.openxmlformats.org/officeDocument/2006/relationships/themeOverride" Target="../theme/themeOverride1.xml"/><Relationship Id="rId4" Type="http://schemas.openxmlformats.org/officeDocument/2006/relationships/image" Target="../media/image1.png"/></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hyperlink" Target="mailto:OSG-CSC@bia.gov" TargetMode="External"/></Relationships>
</file>

<file path=ppt/slides/_rels/slide2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6.xml"/><Relationship Id="rId1" Type="http://schemas.openxmlformats.org/officeDocument/2006/relationships/slideLayout" Target="../slideLayouts/slideLayout7.xml"/><Relationship Id="rId4" Type="http://schemas.openxmlformats.org/officeDocument/2006/relationships/hyperlink" Target="mailto:OSG-FASSR@bia.gov" TargetMode="External"/></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hyperlink" Target="mailto:Lance.Fisher@bia.gov" TargetMode="External"/><Relationship Id="rId2" Type="http://schemas.openxmlformats.org/officeDocument/2006/relationships/hyperlink" Target="mailto:Douglas.Dan@bia.gov" TargetMode="External"/><Relationship Id="rId1" Type="http://schemas.openxmlformats.org/officeDocument/2006/relationships/slideLayout" Target="../slideLayouts/slideLayout4.xml"/><Relationship Id="rId4" Type="http://schemas.openxmlformats.org/officeDocument/2006/relationships/image" Target="../media/image1.png"/></Relationships>
</file>

<file path=ppt/slides/_rels/slide26.xml.rels><?xml version="1.0" encoding="UTF-8" standalone="yes"?>
<Relationships xmlns="http://schemas.openxmlformats.org/package/2006/relationships"><Relationship Id="rId3" Type="http://schemas.openxmlformats.org/officeDocument/2006/relationships/notesSlide" Target="../notesSlides/notesSlide19.xml"/><Relationship Id="rId2" Type="http://schemas.openxmlformats.org/officeDocument/2006/relationships/slideLayout" Target="../slideLayouts/slideLayout7.xml"/><Relationship Id="rId1" Type="http://schemas.openxmlformats.org/officeDocument/2006/relationships/themeOverride" Target="../theme/themeOverride2.xml"/><Relationship Id="rId4" Type="http://schemas.openxmlformats.org/officeDocument/2006/relationships/image" Target="../media/image1.png"/></Relationships>
</file>

<file path=ppt/slides/_rels/slide2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s://www.bia.gov/sites/bia.gov/files/assets/as-ia/raca/DTLL_25-CFR-Part-2_Draft-Rule-with-Links_1-14-22_508.pdf" TargetMode="External"/><Relationship Id="rId1" Type="http://schemas.openxmlformats.org/officeDocument/2006/relationships/slideLayout" Target="../slideLayouts/slideLayout2.xml"/><Relationship Id="rId5" Type="http://schemas.openxmlformats.org/officeDocument/2006/relationships/hyperlink" Target="https://doitalent.zoomgov.com/meeting/register/vJItcOqvpjItEwolbCchRrYehp7kfjVpVBo" TargetMode="External"/><Relationship Id="rId4" Type="http://schemas.openxmlformats.org/officeDocument/2006/relationships/hyperlink" Target="https://doitalent.zoomgov.com/meeting/register/vJItcuisrTktHVSk1s0jP9hyMX4SdtmkSak" TargetMode="External"/></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s://www.bia.gov/whcnaa" TargetMode="External"/><Relationship Id="rId1" Type="http://schemas.openxmlformats.org/officeDocument/2006/relationships/slideLayout" Target="../slideLayouts/slideLayout2.xml"/><Relationship Id="rId5" Type="http://schemas.openxmlformats.org/officeDocument/2006/relationships/hyperlink" Target="https://noaanmfs-meets.webex.com/noaanmfs-meets/j.php?MTID=me79cde49151e47cba0e881541319a82e" TargetMode="External"/><Relationship Id="rId4" Type="http://schemas.openxmlformats.org/officeDocument/2006/relationships/hyperlink" Target="https://noaanmfs-meets.webex.com/noaanmfs-meets/j.php?MTID=m289215b4c9c78be16e5b1f9ef7155429" TargetMode="External"/></Relationships>
</file>

<file path=ppt/slides/_rels/slide29.xml.rels><?xml version="1.0" encoding="UTF-8" standalone="yes"?>
<Relationships xmlns="http://schemas.openxmlformats.org/package/2006/relationships"><Relationship Id="rId3" Type="http://schemas.openxmlformats.org/officeDocument/2006/relationships/hyperlink" Target="mailto:OTJ@usdoj.gov" TargetMode="External"/><Relationship Id="rId2" Type="http://schemas.openxmlformats.org/officeDocument/2006/relationships/hyperlink" Target="https://www.bia.gov/whcnaa" TargetMode="External"/><Relationship Id="rId1" Type="http://schemas.openxmlformats.org/officeDocument/2006/relationships/slideLayout" Target="../slideLayouts/slideLayout2.xml"/><Relationship Id="rId6" Type="http://schemas.openxmlformats.org/officeDocument/2006/relationships/image" Target="../media/image1.png"/><Relationship Id="rId5" Type="http://schemas.openxmlformats.org/officeDocument/2006/relationships/hyperlink" Target="https://dpregister.com/sreg/10163272/f0e56f1fd0" TargetMode="External"/><Relationship Id="rId4" Type="http://schemas.openxmlformats.org/officeDocument/2006/relationships/hyperlink" Target="https://dpregister.com/sreg/10163270/f0e4d0f036" TargetMode="External"/></Relationships>
</file>

<file path=ppt/slides/_rels/slide30.xml.rels><?xml version="1.0" encoding="UTF-8" standalone="yes"?>
<Relationships xmlns="http://schemas.openxmlformats.org/package/2006/relationships"><Relationship Id="rId3" Type="http://schemas.openxmlformats.org/officeDocument/2006/relationships/hyperlink" Target="mailto:OVW.TribalAffairs@usdoj.gov" TargetMode="External"/><Relationship Id="rId2" Type="http://schemas.openxmlformats.org/officeDocument/2006/relationships/hyperlink" Target="https://www.justice.gov/ovw/open-solicitations" TargetMode="External"/><Relationship Id="rId1" Type="http://schemas.openxmlformats.org/officeDocument/2006/relationships/slideLayout" Target="../slideLayouts/slideLayout2.xml"/><Relationship Id="rId4" Type="http://schemas.openxmlformats.org/officeDocument/2006/relationships/image" Target="../media/image1.png"/></Relationships>
</file>

<file path=ppt/slides/_rels/slide31.xml.rels><?xml version="1.0" encoding="UTF-8" standalone="yes"?>
<Relationships xmlns="http://schemas.openxmlformats.org/package/2006/relationships"><Relationship Id="rId3" Type="http://schemas.openxmlformats.org/officeDocument/2006/relationships/hyperlink" Target="https://gcc02.safelinks.protection.outlook.com/?url=https%3A%2F%2Fforms.office.com%2FPages%2FResponsePage.aspx%3Fid%3DurWTBhhLe02TQfMvQApUlD3WPstiK7lHo4UeuIbrUjtUM1JFSjZRSlIzOEs5QTM1TTdOWUVFQlFFOCQlQCN0PWcu&amp;data=04%7C01%7CEmma.Phillips%40bia.gov%7C8a0b029b0f1e43e5ae7108d9e4f15904%7C0693b5ba4b184d7b9341f32f400a5494%7C0%7C0%7C637792547491773331%7CUnknown%7CTWFpbGZsb3d8eyJWIjoiMC4wLjAwMDAiLCJQIjoiV2luMzIiLCJBTiI6Ik1haWwiLCJXVCI6Mn0%3D%7C3000&amp;sdata=MNlO7qhaJ9yeRndt%2BYlJgy%2Fj8WjZb%2BOr4tRr9Piu72Q%3D&amp;reserved=0" TargetMode="External"/><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9" name="Rectangle 3"/>
          <p:cNvSpPr>
            <a:spLocks noChangeArrowheads="1"/>
          </p:cNvSpPr>
          <p:nvPr/>
        </p:nvSpPr>
        <p:spPr bwMode="auto">
          <a:xfrm>
            <a:off x="152400" y="982663"/>
            <a:ext cx="8839200"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b="1" dirty="0"/>
              <a:t>Office of Self Governance Update  </a:t>
            </a:r>
          </a:p>
          <a:p>
            <a:pPr algn="ctr" eaLnBrk="1" hangingPunct="1">
              <a:spcBef>
                <a:spcPct val="0"/>
              </a:spcBef>
              <a:buFontTx/>
              <a:buNone/>
            </a:pPr>
            <a:r>
              <a:rPr lang="en-US" altLang="en-US" b="1" dirty="0"/>
              <a:t>February 1, 2022</a:t>
            </a:r>
          </a:p>
        </p:txBody>
      </p:sp>
      <p:pic>
        <p:nvPicPr>
          <p:cNvPr id="4100" name="Picture 4" descr="https://services2.geolearning.com/courseware/show/14/14181/v1.zip/file/SCO_01_Self-Governance/media/building.jpg"/>
          <p:cNvPicPr>
            <a:picLocks noChangeAspect="1" noChangeArrowheads="1"/>
          </p:cNvPicPr>
          <p:nvPr/>
        </p:nvPicPr>
        <p:blipFill>
          <a:blip r:embed="rId4">
            <a:extLst>
              <a:ext uri="{28A0092B-C50C-407E-A947-70E740481C1C}">
                <a14:useLocalDpi xmlns:a14="http://schemas.microsoft.com/office/drawing/2010/main" val="0"/>
              </a:ext>
            </a:extLst>
          </a:blip>
          <a:srcRect l="10876" t="3392" r="9744" b="4259"/>
          <a:stretch>
            <a:fillRect/>
          </a:stretch>
        </p:blipFill>
        <p:spPr bwMode="auto">
          <a:xfrm>
            <a:off x="977900" y="2146300"/>
            <a:ext cx="7137400" cy="4406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01"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9D9D83D2-D83F-4D2C-B993-706C836F577A}" type="slidenum">
              <a:rPr lang="en-US" altLang="en-US" sz="1200" smtClean="0"/>
              <a:pPr>
                <a:spcBef>
                  <a:spcPct val="0"/>
                </a:spcBef>
                <a:buFontTx/>
                <a:buNone/>
              </a:pPr>
              <a:t>1</a:t>
            </a:fld>
            <a:endParaRPr lang="en-US" altLang="en-US" sz="1200"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a:xfrm>
            <a:off x="457200" y="951592"/>
            <a:ext cx="8229600" cy="685800"/>
          </a:xfrm>
        </p:spPr>
        <p:txBody>
          <a:bodyPr/>
          <a:lstStyle/>
          <a:p>
            <a:r>
              <a:rPr lang="en-US" altLang="en-US" b="1" dirty="0"/>
              <a:t>Personnel Changes</a:t>
            </a:r>
          </a:p>
        </p:txBody>
      </p:sp>
      <p:sp>
        <p:nvSpPr>
          <p:cNvPr id="8195" name="Content Placeholder 1"/>
          <p:cNvSpPr>
            <a:spLocks noGrp="1"/>
          </p:cNvSpPr>
          <p:nvPr>
            <p:ph idx="1"/>
          </p:nvPr>
        </p:nvSpPr>
        <p:spPr>
          <a:xfrm>
            <a:off x="457200" y="1752600"/>
            <a:ext cx="8229600" cy="4603750"/>
          </a:xfrm>
        </p:spPr>
        <p:txBody>
          <a:bodyPr/>
          <a:lstStyle/>
          <a:p>
            <a:r>
              <a:rPr lang="en-US" sz="2400" dirty="0"/>
              <a:t>Wizipan Little Elk</a:t>
            </a:r>
          </a:p>
          <a:p>
            <a:pPr lvl="1"/>
            <a:r>
              <a:rPr lang="en-US" sz="2400" dirty="0"/>
              <a:t>Principal Deputy Assistant Secretary – Indian Affairs</a:t>
            </a:r>
          </a:p>
          <a:p>
            <a:r>
              <a:rPr lang="en-US" sz="2400" dirty="0"/>
              <a:t>Joaquin Gallegos</a:t>
            </a:r>
          </a:p>
          <a:p>
            <a:pPr lvl="1"/>
            <a:r>
              <a:rPr lang="en-US" sz="2400" dirty="0"/>
              <a:t>Special Assistant, Assistant Secretary – Indian Affairs</a:t>
            </a:r>
          </a:p>
          <a:p>
            <a:r>
              <a:rPr lang="en-US" sz="2400" dirty="0"/>
              <a:t>Liz Appel, Previously Director, Office of Regulatory Affairs and Collaborative Action (RACA)</a:t>
            </a:r>
          </a:p>
          <a:p>
            <a:pPr lvl="1"/>
            <a:r>
              <a:rPr lang="en-US" sz="2400" dirty="0"/>
              <a:t>No longer with DOI as of December 17, 2021. Steven Mullen is helping in her place. </a:t>
            </a:r>
          </a:p>
          <a:p>
            <a:r>
              <a:rPr lang="en-US" sz="2400" dirty="0"/>
              <a:t>Heidi Todacheene, Senior Advisor to the Secretary</a:t>
            </a:r>
          </a:p>
          <a:p>
            <a:pPr lvl="1"/>
            <a:r>
              <a:rPr lang="en-US" sz="2400" dirty="0"/>
              <a:t>Previously Senior Advisor in the Office of the Assistant Secretary for Indian Affairs</a:t>
            </a:r>
          </a:p>
          <a:p>
            <a:pPr marL="457200" lvl="1" indent="0">
              <a:buNone/>
            </a:pPr>
            <a:endParaRPr lang="en-US" altLang="en-US" sz="2400" dirty="0"/>
          </a:p>
        </p:txBody>
      </p:sp>
      <p:sp>
        <p:nvSpPr>
          <p:cNvPr id="8196"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A4EAB27F-C969-4DD6-8E85-BF392ED13DB7}" type="slidenum">
              <a:rPr lang="en-US" altLang="en-US" sz="1200" smtClean="0">
                <a:solidFill>
                  <a:srgbClr val="898989"/>
                </a:solidFill>
              </a:rPr>
              <a:pPr>
                <a:spcBef>
                  <a:spcPct val="0"/>
                </a:spcBef>
                <a:buFontTx/>
                <a:buNone/>
              </a:pPr>
              <a:t>2</a:t>
            </a:fld>
            <a:endParaRPr lang="en-US" altLang="en-US" sz="1200" dirty="0">
              <a:solidFill>
                <a:srgbClr val="898989"/>
              </a:solidFill>
            </a:endParaRPr>
          </a:p>
        </p:txBody>
      </p:sp>
      <p:pic>
        <p:nvPicPr>
          <p:cNvPr id="8197"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a:xfrm>
            <a:off x="457200" y="685800"/>
            <a:ext cx="8229600" cy="951592"/>
          </a:xfrm>
        </p:spPr>
        <p:txBody>
          <a:bodyPr/>
          <a:lstStyle/>
          <a:p>
            <a:r>
              <a:rPr lang="en-US" altLang="en-US" b="1" dirty="0"/>
              <a:t>Personnel Changes</a:t>
            </a:r>
          </a:p>
        </p:txBody>
      </p:sp>
      <p:sp>
        <p:nvSpPr>
          <p:cNvPr id="8195" name="Content Placeholder 1"/>
          <p:cNvSpPr>
            <a:spLocks noGrp="1"/>
          </p:cNvSpPr>
          <p:nvPr>
            <p:ph idx="1"/>
          </p:nvPr>
        </p:nvSpPr>
        <p:spPr>
          <a:xfrm>
            <a:off x="457200" y="1447800"/>
            <a:ext cx="8229600" cy="4603750"/>
          </a:xfrm>
        </p:spPr>
        <p:txBody>
          <a:bodyPr/>
          <a:lstStyle/>
          <a:p>
            <a:r>
              <a:rPr lang="en-US" sz="2400" dirty="0"/>
              <a:t>Jessie Durham</a:t>
            </a:r>
          </a:p>
          <a:p>
            <a:pPr lvl="1"/>
            <a:r>
              <a:rPr lang="en-US" sz="2400" dirty="0"/>
              <a:t>Acting BIA Western Regional Director</a:t>
            </a:r>
          </a:p>
          <a:p>
            <a:r>
              <a:rPr lang="en-US" sz="2400" dirty="0"/>
              <a:t>Catherine Wilson</a:t>
            </a:r>
          </a:p>
          <a:p>
            <a:pPr lvl="1"/>
            <a:r>
              <a:rPr lang="en-US" sz="2400" dirty="0"/>
              <a:t>Acting Deputy Director Indian Services &amp; Trust Services for BIA Eastern Oklahoma Region </a:t>
            </a:r>
          </a:p>
          <a:p>
            <a:r>
              <a:rPr lang="en-US" sz="2400" dirty="0"/>
              <a:t>Ann Marie Bledsoe-Downes</a:t>
            </a:r>
          </a:p>
          <a:p>
            <a:pPr lvl="1"/>
            <a:r>
              <a:rPr lang="en-US" sz="2400" dirty="0"/>
              <a:t>Principal Deputy Solicitor and Acting Deputy Solicitor Indian Affairs</a:t>
            </a:r>
          </a:p>
          <a:p>
            <a:r>
              <a:rPr lang="en-US" sz="2400" dirty="0"/>
              <a:t>Rose Petosky</a:t>
            </a:r>
          </a:p>
          <a:p>
            <a:pPr lvl="1"/>
            <a:r>
              <a:rPr lang="en-US" sz="2400" dirty="0"/>
              <a:t>Senior Counselor to the AS-IA</a:t>
            </a:r>
          </a:p>
          <a:p>
            <a:r>
              <a:rPr lang="en-US" sz="2400" dirty="0"/>
              <a:t>Clint Bowers</a:t>
            </a:r>
          </a:p>
          <a:p>
            <a:pPr lvl="1"/>
            <a:r>
              <a:rPr lang="en-US" sz="2400" dirty="0"/>
              <a:t>Acting Chief of Staff for the AS-IA</a:t>
            </a:r>
          </a:p>
          <a:p>
            <a:endParaRPr lang="en-US" sz="2400" dirty="0"/>
          </a:p>
          <a:p>
            <a:pPr lvl="1"/>
            <a:endParaRPr lang="en-US" sz="2000" dirty="0"/>
          </a:p>
          <a:p>
            <a:pPr lvl="1"/>
            <a:endParaRPr lang="en-US" sz="2000" dirty="0"/>
          </a:p>
          <a:p>
            <a:pPr lvl="1"/>
            <a:endParaRPr lang="en-US" sz="2000" dirty="0"/>
          </a:p>
          <a:p>
            <a:pPr marL="457200" lvl="1" indent="0">
              <a:buNone/>
            </a:pPr>
            <a:endParaRPr lang="en-US" altLang="en-US" sz="2400" dirty="0"/>
          </a:p>
        </p:txBody>
      </p:sp>
      <p:sp>
        <p:nvSpPr>
          <p:cNvPr id="8196"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A4EAB27F-C969-4DD6-8E85-BF392ED13DB7}" type="slidenum">
              <a:rPr lang="en-US" altLang="en-US" sz="1200" smtClean="0">
                <a:solidFill>
                  <a:srgbClr val="898989"/>
                </a:solidFill>
              </a:rPr>
              <a:pPr>
                <a:spcBef>
                  <a:spcPct val="0"/>
                </a:spcBef>
                <a:buFontTx/>
                <a:buNone/>
              </a:pPr>
              <a:t>3</a:t>
            </a:fld>
            <a:endParaRPr lang="en-US" altLang="en-US" sz="1200" dirty="0">
              <a:solidFill>
                <a:srgbClr val="898989"/>
              </a:solidFill>
            </a:endParaRPr>
          </a:p>
        </p:txBody>
      </p:sp>
      <p:pic>
        <p:nvPicPr>
          <p:cNvPr id="8197"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99531141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EEECE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2F57F5-60F0-4775-89E7-8BACDEF6B04D}"/>
              </a:ext>
            </a:extLst>
          </p:cNvPr>
          <p:cNvSpPr>
            <a:spLocks noGrp="1"/>
          </p:cNvSpPr>
          <p:nvPr>
            <p:ph type="title"/>
          </p:nvPr>
        </p:nvSpPr>
        <p:spPr>
          <a:xfrm>
            <a:off x="486696" y="951592"/>
            <a:ext cx="2629122" cy="1622321"/>
          </a:xfrm>
        </p:spPr>
        <p:txBody>
          <a:bodyPr vert="horz" lIns="91440" tIns="45720" rIns="91440" bIns="45720" rtlCol="0" anchor="ctr">
            <a:normAutofit/>
          </a:bodyPr>
          <a:lstStyle/>
          <a:p>
            <a:pPr algn="l" eaLnBrk="1" hangingPunct="1">
              <a:lnSpc>
                <a:spcPct val="90000"/>
              </a:lnSpc>
            </a:pPr>
            <a:r>
              <a:rPr lang="en-US" sz="4000" kern="1200" dirty="0">
                <a:solidFill>
                  <a:schemeClr val="tx1"/>
                </a:solidFill>
                <a:latin typeface="+mj-lt"/>
                <a:ea typeface="+mj-ea"/>
                <a:cs typeface="+mj-cs"/>
              </a:rPr>
              <a:t>Personnel Changes</a:t>
            </a:r>
          </a:p>
        </p:txBody>
      </p:sp>
      <p:sp>
        <p:nvSpPr>
          <p:cNvPr id="3" name="Content Placeholder 2">
            <a:extLst>
              <a:ext uri="{FF2B5EF4-FFF2-40B4-BE49-F238E27FC236}">
                <a16:creationId xmlns:a16="http://schemas.microsoft.com/office/drawing/2014/main" id="{739363D4-DD0A-43A1-AAF8-860F2E4B1AC5}"/>
              </a:ext>
            </a:extLst>
          </p:cNvPr>
          <p:cNvSpPr>
            <a:spLocks noGrp="1"/>
          </p:cNvSpPr>
          <p:nvPr>
            <p:ph sz="half" idx="1"/>
          </p:nvPr>
        </p:nvSpPr>
        <p:spPr>
          <a:xfrm>
            <a:off x="152399" y="2438400"/>
            <a:ext cx="3114947" cy="4419600"/>
          </a:xfrm>
        </p:spPr>
        <p:txBody>
          <a:bodyPr vert="horz" lIns="91440" tIns="45720" rIns="91440" bIns="45720" rtlCol="0">
            <a:normAutofit fontScale="92500"/>
          </a:bodyPr>
          <a:lstStyle/>
          <a:p>
            <a:pPr marL="0" indent="0">
              <a:spcBef>
                <a:spcPts val="768"/>
              </a:spcBef>
              <a:buNone/>
            </a:pPr>
            <a:r>
              <a:rPr lang="en-US" altLang="en-US" sz="2800" dirty="0"/>
              <a:t>Jacob Aguilar</a:t>
            </a:r>
          </a:p>
          <a:p>
            <a:pPr>
              <a:spcBef>
                <a:spcPts val="768"/>
              </a:spcBef>
            </a:pPr>
            <a:r>
              <a:rPr lang="en-US" altLang="en-US" sz="2400" dirty="0"/>
              <a:t>New Financial Specialist for the OSG NWFO</a:t>
            </a:r>
          </a:p>
          <a:p>
            <a:pPr>
              <a:spcBef>
                <a:spcPts val="768"/>
              </a:spcBef>
            </a:pPr>
            <a:r>
              <a:rPr lang="en-US" altLang="en-US" sz="2400" dirty="0"/>
              <a:t>Will be working on Contract Support</a:t>
            </a:r>
          </a:p>
          <a:p>
            <a:pPr>
              <a:spcBef>
                <a:spcPts val="768"/>
              </a:spcBef>
            </a:pPr>
            <a:r>
              <a:rPr lang="en-US" sz="2400" dirty="0"/>
              <a:t>11-years with the TSA in Anchorage, AK. </a:t>
            </a:r>
          </a:p>
          <a:p>
            <a:pPr>
              <a:spcBef>
                <a:spcPts val="768"/>
              </a:spcBef>
            </a:pPr>
            <a:r>
              <a:rPr lang="en-US" sz="2400" dirty="0"/>
              <a:t>Member of the Wichita and Affiliated Tribes</a:t>
            </a:r>
            <a:endParaRPr lang="en-US" altLang="en-US" sz="2400" dirty="0"/>
          </a:p>
          <a:p>
            <a:pPr indent="-228600" eaLnBrk="1" hangingPunct="1">
              <a:lnSpc>
                <a:spcPct val="90000"/>
              </a:lnSpc>
            </a:pPr>
            <a:endParaRPr lang="en-US" sz="1700" dirty="0"/>
          </a:p>
        </p:txBody>
      </p:sp>
      <p:sp>
        <p:nvSpPr>
          <p:cNvPr id="12" name="Rectangle 11">
            <a:extLst>
              <a:ext uri="{FF2B5EF4-FFF2-40B4-BE49-F238E27FC236}">
                <a16:creationId xmlns:a16="http://schemas.microsoft.com/office/drawing/2014/main" id="{5E39A796-BE83-48B1-B33F-35C4A32AAB5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79292" y="0"/>
            <a:ext cx="5664708" cy="6858000"/>
          </a:xfrm>
          <a:prstGeom prst="rect">
            <a:avLst/>
          </a:prstGeom>
          <a:solidFill>
            <a:srgbClr val="C8CAC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4" name="Rounded Rectangle 9">
            <a:extLst>
              <a:ext uri="{FF2B5EF4-FFF2-40B4-BE49-F238E27FC236}">
                <a16:creationId xmlns:a16="http://schemas.microsoft.com/office/drawing/2014/main" id="{72F84B47-E267-4194-8194-831DB7B5547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842766" y="557784"/>
            <a:ext cx="4938073" cy="5739187"/>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Slide Number Placeholder 3">
            <a:extLst>
              <a:ext uri="{FF2B5EF4-FFF2-40B4-BE49-F238E27FC236}">
                <a16:creationId xmlns:a16="http://schemas.microsoft.com/office/drawing/2014/main" id="{3246D6AD-A318-4C94-BFA6-A82C2580B946}"/>
              </a:ext>
            </a:extLst>
          </p:cNvPr>
          <p:cNvSpPr>
            <a:spLocks noGrp="1"/>
          </p:cNvSpPr>
          <p:nvPr>
            <p:ph type="sldNum" sz="quarter" idx="12"/>
          </p:nvPr>
        </p:nvSpPr>
        <p:spPr>
          <a:xfrm>
            <a:off x="6457950" y="6356350"/>
            <a:ext cx="2057400" cy="365125"/>
          </a:xfrm>
        </p:spPr>
        <p:txBody>
          <a:bodyPr vert="horz" lIns="91440" tIns="45720" rIns="91440" bIns="45720" rtlCol="0" anchor="ctr">
            <a:normAutofit/>
          </a:bodyPr>
          <a:lstStyle/>
          <a:p>
            <a:pPr>
              <a:spcAft>
                <a:spcPts val="600"/>
              </a:spcAft>
              <a:defRPr/>
            </a:pPr>
            <a:fld id="{C78686D0-D48B-4713-9F7A-2DDA26E338AA}" type="slidenum">
              <a:rPr lang="en-US" altLang="en-US">
                <a:solidFill>
                  <a:srgbClr val="303030"/>
                </a:solidFill>
                <a:latin typeface="+mn-lt"/>
                <a:cs typeface="+mn-cs"/>
              </a:rPr>
              <a:pPr>
                <a:spcAft>
                  <a:spcPts val="600"/>
                </a:spcAft>
                <a:defRPr/>
              </a:pPr>
              <a:t>4</a:t>
            </a:fld>
            <a:endParaRPr lang="en-US" altLang="en-US" dirty="0">
              <a:solidFill>
                <a:srgbClr val="303030"/>
              </a:solidFill>
              <a:latin typeface="+mn-lt"/>
              <a:cs typeface="+mn-cs"/>
            </a:endParaRPr>
          </a:p>
        </p:txBody>
      </p:sp>
      <p:pic>
        <p:nvPicPr>
          <p:cNvPr id="15" name="Picture 2" descr="https://services2.geolearning.com/courseware/show/14/14181/v1.zip/file/media/self_governance.png">
            <a:extLst>
              <a:ext uri="{FF2B5EF4-FFF2-40B4-BE49-F238E27FC236}">
                <a16:creationId xmlns:a16="http://schemas.microsoft.com/office/drawing/2014/main" id="{BD96F184-4EA7-4177-8838-90FB65E0902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 name="Content Placeholder 5" descr="A person wearing glasses&#10;&#10;Description automatically generated with medium confidence">
            <a:extLst>
              <a:ext uri="{FF2B5EF4-FFF2-40B4-BE49-F238E27FC236}">
                <a16:creationId xmlns:a16="http://schemas.microsoft.com/office/drawing/2014/main" id="{B3A91B5B-480F-4604-96B5-B4C9282434F2}"/>
              </a:ext>
            </a:extLst>
          </p:cNvPr>
          <p:cNvPicPr>
            <a:picLocks noGrp="1" noChangeAspect="1"/>
          </p:cNvPicPr>
          <p:nvPr>
            <p:ph sz="half" idx="2"/>
          </p:nvPr>
        </p:nvPicPr>
        <p:blipFill>
          <a:blip r:embed="rId3" cstate="print">
            <a:extLst>
              <a:ext uri="{28A0092B-C50C-407E-A947-70E740481C1C}">
                <a14:useLocalDpi xmlns:a14="http://schemas.microsoft.com/office/drawing/2010/main" val="0"/>
              </a:ext>
            </a:extLst>
          </a:blip>
          <a:stretch>
            <a:fillRect/>
          </a:stretch>
        </p:blipFill>
        <p:spPr>
          <a:xfrm>
            <a:off x="4572000" y="1164395"/>
            <a:ext cx="3542720" cy="4525963"/>
          </a:xfrm>
        </p:spPr>
      </p:pic>
    </p:spTree>
    <p:extLst>
      <p:ext uri="{BB962C8B-B14F-4D97-AF65-F5344CB8AC3E}">
        <p14:creationId xmlns:p14="http://schemas.microsoft.com/office/powerpoint/2010/main" val="257456086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EEECE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2F57F5-60F0-4775-89E7-8BACDEF6B04D}"/>
              </a:ext>
            </a:extLst>
          </p:cNvPr>
          <p:cNvSpPr>
            <a:spLocks noGrp="1"/>
          </p:cNvSpPr>
          <p:nvPr>
            <p:ph type="title"/>
          </p:nvPr>
        </p:nvSpPr>
        <p:spPr>
          <a:xfrm>
            <a:off x="486696" y="951592"/>
            <a:ext cx="2629122" cy="1622321"/>
          </a:xfrm>
        </p:spPr>
        <p:txBody>
          <a:bodyPr vert="horz" lIns="91440" tIns="45720" rIns="91440" bIns="45720" rtlCol="0" anchor="ctr">
            <a:normAutofit/>
          </a:bodyPr>
          <a:lstStyle/>
          <a:p>
            <a:pPr algn="l" eaLnBrk="1" hangingPunct="1">
              <a:lnSpc>
                <a:spcPct val="90000"/>
              </a:lnSpc>
            </a:pPr>
            <a:r>
              <a:rPr lang="en-US" sz="4000" kern="1200" dirty="0">
                <a:solidFill>
                  <a:schemeClr val="tx1"/>
                </a:solidFill>
                <a:latin typeface="+mj-lt"/>
                <a:ea typeface="+mj-ea"/>
                <a:cs typeface="+mj-cs"/>
              </a:rPr>
              <a:t>Personnel Changes</a:t>
            </a:r>
          </a:p>
        </p:txBody>
      </p:sp>
      <p:sp>
        <p:nvSpPr>
          <p:cNvPr id="3" name="Content Placeholder 2">
            <a:extLst>
              <a:ext uri="{FF2B5EF4-FFF2-40B4-BE49-F238E27FC236}">
                <a16:creationId xmlns:a16="http://schemas.microsoft.com/office/drawing/2014/main" id="{739363D4-DD0A-43A1-AAF8-860F2E4B1AC5}"/>
              </a:ext>
            </a:extLst>
          </p:cNvPr>
          <p:cNvSpPr>
            <a:spLocks noGrp="1"/>
          </p:cNvSpPr>
          <p:nvPr>
            <p:ph sz="half" idx="1"/>
          </p:nvPr>
        </p:nvSpPr>
        <p:spPr>
          <a:xfrm>
            <a:off x="152399" y="2438400"/>
            <a:ext cx="3114947" cy="4419600"/>
          </a:xfrm>
        </p:spPr>
        <p:txBody>
          <a:bodyPr vert="horz" lIns="91440" tIns="45720" rIns="91440" bIns="45720" rtlCol="0">
            <a:normAutofit fontScale="92500" lnSpcReduction="10000"/>
          </a:bodyPr>
          <a:lstStyle/>
          <a:p>
            <a:pPr marL="114300" indent="0" eaLnBrk="1" hangingPunct="1">
              <a:lnSpc>
                <a:spcPct val="90000"/>
              </a:lnSpc>
              <a:spcBef>
                <a:spcPts val="768"/>
              </a:spcBef>
              <a:buNone/>
            </a:pPr>
            <a:r>
              <a:rPr lang="en-US" altLang="en-US" sz="2400" dirty="0"/>
              <a:t>Cheryl Barnaby</a:t>
            </a:r>
          </a:p>
          <a:p>
            <a:pPr indent="-228600" eaLnBrk="1" hangingPunct="1">
              <a:lnSpc>
                <a:spcPct val="90000"/>
              </a:lnSpc>
              <a:spcBef>
                <a:spcPts val="768"/>
              </a:spcBef>
            </a:pPr>
            <a:r>
              <a:rPr lang="en-US" altLang="en-US" sz="2000" dirty="0"/>
              <a:t>New Financial Specialist for OSG NWFO</a:t>
            </a:r>
          </a:p>
          <a:p>
            <a:pPr indent="-228600" eaLnBrk="1" hangingPunct="1">
              <a:lnSpc>
                <a:spcPct val="90000"/>
              </a:lnSpc>
              <a:spcBef>
                <a:spcPts val="768"/>
              </a:spcBef>
            </a:pPr>
            <a:r>
              <a:rPr lang="en-US" altLang="en-US" sz="2000" dirty="0"/>
              <a:t>Will be working on Contract Support and Audit issues</a:t>
            </a:r>
          </a:p>
          <a:p>
            <a:pPr indent="-228600" eaLnBrk="1" hangingPunct="1">
              <a:lnSpc>
                <a:spcPct val="90000"/>
              </a:lnSpc>
              <a:spcBef>
                <a:spcPts val="768"/>
              </a:spcBef>
            </a:pPr>
            <a:r>
              <a:rPr lang="en-US" sz="2000" b="0" i="0" dirty="0">
                <a:solidFill>
                  <a:srgbClr val="000000"/>
                </a:solidFill>
                <a:effectLst/>
                <a:latin typeface="Calibri" panose="020F0502020204030204" pitchFamily="34" charset="0"/>
              </a:rPr>
              <a:t>Prior to OSG, Cheryl worked as an Indian Self Determination Specialist for the BIA Northwest Regional Office and BOR Missouri Basin Regional Office</a:t>
            </a:r>
          </a:p>
          <a:p>
            <a:pPr indent="-228600" eaLnBrk="1" hangingPunct="1">
              <a:lnSpc>
                <a:spcPct val="90000"/>
              </a:lnSpc>
              <a:spcBef>
                <a:spcPts val="768"/>
              </a:spcBef>
            </a:pPr>
            <a:r>
              <a:rPr lang="en-US" altLang="en-US" sz="2000" dirty="0">
                <a:solidFill>
                  <a:srgbClr val="000000"/>
                </a:solidFill>
                <a:latin typeface="Calibri" panose="020F0502020204030204" pitchFamily="34" charset="0"/>
              </a:rPr>
              <a:t>Member of the Confederated Tribes of the Colville Reservation</a:t>
            </a:r>
            <a:endParaRPr lang="en-US" altLang="en-US" sz="2000" dirty="0"/>
          </a:p>
          <a:p>
            <a:pPr indent="-228600" eaLnBrk="1" hangingPunct="1">
              <a:lnSpc>
                <a:spcPct val="90000"/>
              </a:lnSpc>
            </a:pPr>
            <a:endParaRPr lang="en-US" sz="1700" dirty="0"/>
          </a:p>
        </p:txBody>
      </p:sp>
      <p:sp>
        <p:nvSpPr>
          <p:cNvPr id="12" name="Rectangle 11">
            <a:extLst>
              <a:ext uri="{FF2B5EF4-FFF2-40B4-BE49-F238E27FC236}">
                <a16:creationId xmlns:a16="http://schemas.microsoft.com/office/drawing/2014/main" id="{5E39A796-BE83-48B1-B33F-35C4A32AAB5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79292" y="0"/>
            <a:ext cx="5664708" cy="6858000"/>
          </a:xfrm>
          <a:prstGeom prst="rect">
            <a:avLst/>
          </a:prstGeom>
          <a:solidFill>
            <a:srgbClr val="C8CAC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a:ea typeface="+mn-ea"/>
              <a:cs typeface="+mn-cs"/>
            </a:endParaRPr>
          </a:p>
        </p:txBody>
      </p:sp>
      <p:sp>
        <p:nvSpPr>
          <p:cNvPr id="14" name="Rounded Rectangle 9">
            <a:extLst>
              <a:ext uri="{FF2B5EF4-FFF2-40B4-BE49-F238E27FC236}">
                <a16:creationId xmlns:a16="http://schemas.microsoft.com/office/drawing/2014/main" id="{72F84B47-E267-4194-8194-831DB7B5547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842766" y="557784"/>
            <a:ext cx="4938073" cy="5739187"/>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a:ea typeface="+mn-ea"/>
              <a:cs typeface="+mn-cs"/>
            </a:endParaRPr>
          </a:p>
        </p:txBody>
      </p:sp>
      <p:pic>
        <p:nvPicPr>
          <p:cNvPr id="7" name="Content Placeholder 6" descr="A person smiling for the camera&#10;&#10;Description automatically generated with medium confidence">
            <a:extLst>
              <a:ext uri="{FF2B5EF4-FFF2-40B4-BE49-F238E27FC236}">
                <a16:creationId xmlns:a16="http://schemas.microsoft.com/office/drawing/2014/main" id="{61051114-7E6A-412A-8445-38FDC76592D6}"/>
              </a:ext>
            </a:extLst>
          </p:cNvPr>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4267200" y="1152498"/>
            <a:ext cx="4052173" cy="4553003"/>
          </a:xfrm>
          <a:prstGeom prst="rect">
            <a:avLst/>
          </a:prstGeom>
          <a:effectLst/>
        </p:spPr>
      </p:pic>
      <p:sp>
        <p:nvSpPr>
          <p:cNvPr id="4" name="Slide Number Placeholder 3">
            <a:extLst>
              <a:ext uri="{FF2B5EF4-FFF2-40B4-BE49-F238E27FC236}">
                <a16:creationId xmlns:a16="http://schemas.microsoft.com/office/drawing/2014/main" id="{3246D6AD-A318-4C94-BFA6-A82C2580B946}"/>
              </a:ext>
            </a:extLst>
          </p:cNvPr>
          <p:cNvSpPr>
            <a:spLocks noGrp="1"/>
          </p:cNvSpPr>
          <p:nvPr>
            <p:ph type="sldNum" sz="quarter" idx="12"/>
          </p:nvPr>
        </p:nvSpPr>
        <p:spPr>
          <a:xfrm>
            <a:off x="6457950" y="6356350"/>
            <a:ext cx="2057400" cy="365125"/>
          </a:xfrm>
        </p:spPr>
        <p:txBody>
          <a:bodyPr vert="horz" lIns="91440" tIns="45720" rIns="91440" bIns="45720" rtlCol="0" anchor="ctr">
            <a:normAutofit/>
          </a:bodyPr>
          <a:lstStyle/>
          <a:p>
            <a:pPr marL="0" marR="0" lvl="0" indent="0" algn="r" defTabSz="914400" rtl="0" eaLnBrk="1" fontAlgn="base" latinLnBrk="0" hangingPunct="1">
              <a:lnSpc>
                <a:spcPct val="100000"/>
              </a:lnSpc>
              <a:spcBef>
                <a:spcPct val="0"/>
              </a:spcBef>
              <a:spcAft>
                <a:spcPts val="600"/>
              </a:spcAft>
              <a:buClrTx/>
              <a:buSzTx/>
              <a:buFontTx/>
              <a:buNone/>
              <a:tabLst/>
              <a:defRPr/>
            </a:pPr>
            <a:fld id="{C78686D0-D48B-4713-9F7A-2DDA26E338AA}" type="slidenum">
              <a:rPr kumimoji="0" lang="en-US" altLang="en-US" sz="1200" b="0" i="0" u="none" strike="noStrike" kern="1200" cap="none" spc="0" normalizeH="0" baseline="0" noProof="0">
                <a:ln>
                  <a:noFill/>
                </a:ln>
                <a:solidFill>
                  <a:srgbClr val="303030"/>
                </a:solidFill>
                <a:effectLst/>
                <a:uLnTx/>
                <a:uFillTx/>
                <a:latin typeface="Calibri"/>
                <a:ea typeface="+mn-ea"/>
                <a:cs typeface="Arial" panose="020B0604020202020204" pitchFamily="34" charset="0"/>
              </a:rPr>
              <a:pPr marL="0" marR="0" lvl="0" indent="0" algn="r" defTabSz="914400" rtl="0" eaLnBrk="1" fontAlgn="base" latinLnBrk="0" hangingPunct="1">
                <a:lnSpc>
                  <a:spcPct val="100000"/>
                </a:lnSpc>
                <a:spcBef>
                  <a:spcPct val="0"/>
                </a:spcBef>
                <a:spcAft>
                  <a:spcPts val="600"/>
                </a:spcAft>
                <a:buClrTx/>
                <a:buSzTx/>
                <a:buFontTx/>
                <a:buNone/>
                <a:tabLst/>
                <a:defRPr/>
              </a:pPr>
              <a:t>5</a:t>
            </a:fld>
            <a:endParaRPr kumimoji="0" lang="en-US" altLang="en-US" sz="1200" b="0" i="0" u="none" strike="noStrike" kern="1200" cap="none" spc="0" normalizeH="0" baseline="0" noProof="0" dirty="0">
              <a:ln>
                <a:noFill/>
              </a:ln>
              <a:solidFill>
                <a:srgbClr val="303030"/>
              </a:solidFill>
              <a:effectLst/>
              <a:uLnTx/>
              <a:uFillTx/>
              <a:latin typeface="Calibri"/>
              <a:ea typeface="+mn-ea"/>
              <a:cs typeface="Arial" panose="020B0604020202020204" pitchFamily="34" charset="0"/>
            </a:endParaRPr>
          </a:p>
        </p:txBody>
      </p:sp>
      <p:pic>
        <p:nvPicPr>
          <p:cNvPr id="15" name="Picture 2" descr="https://services2.geolearning.com/courseware/show/14/14181/v1.zip/file/media/self_governance.png">
            <a:extLst>
              <a:ext uri="{FF2B5EF4-FFF2-40B4-BE49-F238E27FC236}">
                <a16:creationId xmlns:a16="http://schemas.microsoft.com/office/drawing/2014/main" id="{BD96F184-4EA7-4177-8838-90FB65E0902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70363556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3194050" y="1066800"/>
            <a:ext cx="2362200" cy="762000"/>
          </a:xfrm>
          <a:prstGeom prst="rect">
            <a:avLst/>
          </a:prstGeom>
          <a:solidFill>
            <a:schemeClr val="bg1"/>
          </a:solidFill>
          <a:ln>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dirty="0">
                <a:solidFill>
                  <a:schemeClr val="tx1"/>
                </a:solidFill>
                <a:latin typeface="Arial" pitchFamily="34" charset="0"/>
                <a:cs typeface="Arial" pitchFamily="34" charset="0"/>
              </a:rPr>
              <a:t>Director</a:t>
            </a:r>
          </a:p>
          <a:p>
            <a:pPr algn="ctr" eaLnBrk="1" hangingPunct="1">
              <a:defRPr/>
            </a:pPr>
            <a:r>
              <a:rPr lang="en-US" dirty="0">
                <a:solidFill>
                  <a:schemeClr val="tx1"/>
                </a:solidFill>
                <a:latin typeface="Arial" pitchFamily="34" charset="0"/>
                <a:cs typeface="Arial" pitchFamily="34" charset="0"/>
              </a:rPr>
              <a:t>Sharee Freeman</a:t>
            </a:r>
          </a:p>
        </p:txBody>
      </p:sp>
      <p:sp>
        <p:nvSpPr>
          <p:cNvPr id="6" name="Rectangle 5"/>
          <p:cNvSpPr/>
          <p:nvPr/>
        </p:nvSpPr>
        <p:spPr>
          <a:xfrm>
            <a:off x="6013450" y="1814513"/>
            <a:ext cx="2362200"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Administrative Specialist</a:t>
            </a:r>
          </a:p>
          <a:p>
            <a:pPr algn="ctr" eaLnBrk="1" hangingPunct="1">
              <a:defRPr/>
            </a:pPr>
            <a:r>
              <a:rPr lang="en-US" sz="1400" b="1" dirty="0">
                <a:solidFill>
                  <a:schemeClr val="tx1"/>
                </a:solidFill>
                <a:cs typeface="Arial" pitchFamily="34" charset="0"/>
              </a:rPr>
              <a:t>Emma Phillips</a:t>
            </a:r>
          </a:p>
        </p:txBody>
      </p:sp>
      <p:sp>
        <p:nvSpPr>
          <p:cNvPr id="8" name="Rectangle 7"/>
          <p:cNvSpPr/>
          <p:nvPr/>
        </p:nvSpPr>
        <p:spPr>
          <a:xfrm>
            <a:off x="3251200" y="3049588"/>
            <a:ext cx="2228850" cy="6683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Senior Policy Analyst</a:t>
            </a:r>
          </a:p>
          <a:p>
            <a:pPr algn="ctr" eaLnBrk="1" hangingPunct="1">
              <a:defRPr/>
            </a:pPr>
            <a:r>
              <a:rPr lang="en-US" sz="1400" b="1" dirty="0">
                <a:solidFill>
                  <a:schemeClr val="tx1"/>
                </a:solidFill>
                <a:cs typeface="Arial" pitchFamily="34" charset="0"/>
              </a:rPr>
              <a:t>Ken Reinfeld</a:t>
            </a:r>
          </a:p>
        </p:txBody>
      </p:sp>
      <p:sp>
        <p:nvSpPr>
          <p:cNvPr id="10" name="Rectangle 9"/>
          <p:cNvSpPr/>
          <p:nvPr/>
        </p:nvSpPr>
        <p:spPr>
          <a:xfrm>
            <a:off x="944880" y="3886200"/>
            <a:ext cx="1944370" cy="566738"/>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Celeste Engles</a:t>
            </a:r>
          </a:p>
        </p:txBody>
      </p:sp>
      <p:sp>
        <p:nvSpPr>
          <p:cNvPr id="11" name="Rectangle 10"/>
          <p:cNvSpPr/>
          <p:nvPr/>
        </p:nvSpPr>
        <p:spPr>
          <a:xfrm>
            <a:off x="911225" y="4648200"/>
            <a:ext cx="19812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Lance Fisher</a:t>
            </a:r>
          </a:p>
        </p:txBody>
      </p:sp>
      <p:sp>
        <p:nvSpPr>
          <p:cNvPr id="12" name="Rectangle 11"/>
          <p:cNvSpPr/>
          <p:nvPr/>
        </p:nvSpPr>
        <p:spPr>
          <a:xfrm>
            <a:off x="6546850" y="3938588"/>
            <a:ext cx="2209800" cy="5667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Compact Negotiator</a:t>
            </a:r>
          </a:p>
          <a:p>
            <a:pPr algn="ctr" eaLnBrk="1" hangingPunct="1">
              <a:defRPr/>
            </a:pPr>
            <a:r>
              <a:rPr lang="en-US" sz="1400" b="1" dirty="0">
                <a:solidFill>
                  <a:schemeClr val="tx1"/>
                </a:solidFill>
                <a:cs typeface="Arial" pitchFamily="34" charset="0"/>
              </a:rPr>
              <a:t>Gordon Smith</a:t>
            </a:r>
          </a:p>
        </p:txBody>
      </p:sp>
      <p:sp>
        <p:nvSpPr>
          <p:cNvPr id="13" name="Rectangle 12"/>
          <p:cNvSpPr/>
          <p:nvPr/>
        </p:nvSpPr>
        <p:spPr>
          <a:xfrm>
            <a:off x="6542088" y="4724400"/>
            <a:ext cx="22098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Compact Negotiator</a:t>
            </a:r>
          </a:p>
          <a:p>
            <a:pPr algn="ctr" eaLnBrk="1" hangingPunct="1">
              <a:defRPr/>
            </a:pPr>
            <a:r>
              <a:rPr lang="en-US" sz="1400" b="1" dirty="0">
                <a:solidFill>
                  <a:srgbClr val="FF0000"/>
                </a:solidFill>
                <a:cs typeface="Arial" pitchFamily="34" charset="0"/>
              </a:rPr>
              <a:t>(Vacant)</a:t>
            </a:r>
          </a:p>
        </p:txBody>
      </p:sp>
      <p:sp>
        <p:nvSpPr>
          <p:cNvPr id="14" name="Rectangle 13"/>
          <p:cNvSpPr/>
          <p:nvPr/>
        </p:nvSpPr>
        <p:spPr>
          <a:xfrm>
            <a:off x="929958" y="5383213"/>
            <a:ext cx="196596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Douglas Dan</a:t>
            </a:r>
          </a:p>
        </p:txBody>
      </p:sp>
      <p:cxnSp>
        <p:nvCxnSpPr>
          <p:cNvPr id="16" name="Elbow Connector 15"/>
          <p:cNvCxnSpPr/>
          <p:nvPr/>
        </p:nvCxnSpPr>
        <p:spPr>
          <a:xfrm rot="10800000">
            <a:off x="6248400" y="3657600"/>
            <a:ext cx="304800" cy="563563"/>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9" name="Elbow Connector 18"/>
          <p:cNvCxnSpPr>
            <a:cxnSpLocks/>
            <a:stCxn id="13" idx="1"/>
          </p:cNvCxnSpPr>
          <p:nvPr/>
        </p:nvCxnSpPr>
        <p:spPr>
          <a:xfrm rot="10800000">
            <a:off x="6248400" y="3727962"/>
            <a:ext cx="293688" cy="1296477"/>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0" name="Elbow Connector 29"/>
          <p:cNvCxnSpPr/>
          <p:nvPr/>
        </p:nvCxnSpPr>
        <p:spPr>
          <a:xfrm rot="16200000" flipH="1">
            <a:off x="3768725" y="2435225"/>
            <a:ext cx="1212850" cy="0"/>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Rectangle 25"/>
          <p:cNvSpPr/>
          <p:nvPr/>
        </p:nvSpPr>
        <p:spPr>
          <a:xfrm>
            <a:off x="908050" y="1828800"/>
            <a:ext cx="1981200"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Program Analyst</a:t>
            </a:r>
          </a:p>
          <a:p>
            <a:pPr algn="ctr" eaLnBrk="1" hangingPunct="1">
              <a:defRPr/>
            </a:pPr>
            <a:r>
              <a:rPr lang="en-US" sz="1400" b="1" dirty="0">
                <a:solidFill>
                  <a:schemeClr val="tx1"/>
                </a:solidFill>
                <a:cs typeface="Arial" pitchFamily="34" charset="0"/>
              </a:rPr>
              <a:t>Vickie Hanvey</a:t>
            </a:r>
          </a:p>
        </p:txBody>
      </p:sp>
      <p:sp>
        <p:nvSpPr>
          <p:cNvPr id="29" name="Rectangle 28"/>
          <p:cNvSpPr/>
          <p:nvPr/>
        </p:nvSpPr>
        <p:spPr>
          <a:xfrm>
            <a:off x="3810000" y="5481478"/>
            <a:ext cx="2163763" cy="59372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Miles Reader</a:t>
            </a:r>
          </a:p>
        </p:txBody>
      </p:sp>
      <p:sp>
        <p:nvSpPr>
          <p:cNvPr id="32" name="Rectangle 31"/>
          <p:cNvSpPr/>
          <p:nvPr/>
        </p:nvSpPr>
        <p:spPr>
          <a:xfrm>
            <a:off x="3810000" y="4724400"/>
            <a:ext cx="2144713"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a:t>
            </a:r>
            <a:r>
              <a:rPr lang="en-US" sz="1400" b="1" dirty="0">
                <a:solidFill>
                  <a:schemeClr val="tx1"/>
                </a:solidFill>
                <a:cs typeface="Arial" pitchFamily="34" charset="0"/>
              </a:rPr>
              <a:t> </a:t>
            </a:r>
            <a:r>
              <a:rPr lang="en-US" sz="1400" dirty="0">
                <a:solidFill>
                  <a:schemeClr val="tx1"/>
                </a:solidFill>
                <a:cs typeface="Arial" pitchFamily="34" charset="0"/>
              </a:rPr>
              <a:t>Specialist</a:t>
            </a:r>
            <a:r>
              <a:rPr lang="en-US" sz="1400" b="1" dirty="0">
                <a:solidFill>
                  <a:schemeClr val="tx1"/>
                </a:solidFill>
                <a:cs typeface="Arial" pitchFamily="34" charset="0"/>
              </a:rPr>
              <a:t> </a:t>
            </a:r>
          </a:p>
          <a:p>
            <a:pPr algn="ctr" eaLnBrk="1" hangingPunct="1">
              <a:defRPr/>
            </a:pPr>
            <a:r>
              <a:rPr lang="en-US" sz="1400" b="1" dirty="0">
                <a:solidFill>
                  <a:schemeClr val="tx1"/>
                </a:solidFill>
                <a:cs typeface="Arial" pitchFamily="34" charset="0"/>
              </a:rPr>
              <a:t>Jacob Aguilar</a:t>
            </a:r>
          </a:p>
        </p:txBody>
      </p:sp>
      <p:sp>
        <p:nvSpPr>
          <p:cNvPr id="9" name="Rectangle 8"/>
          <p:cNvSpPr/>
          <p:nvPr/>
        </p:nvSpPr>
        <p:spPr>
          <a:xfrm>
            <a:off x="6013450" y="3049588"/>
            <a:ext cx="2362200" cy="6683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NW Field Office Manager</a:t>
            </a:r>
          </a:p>
          <a:p>
            <a:pPr algn="ctr" eaLnBrk="1" hangingPunct="1">
              <a:defRPr/>
            </a:pPr>
            <a:r>
              <a:rPr lang="en-US" sz="1400" b="1" dirty="0">
                <a:solidFill>
                  <a:schemeClr val="tx1"/>
                </a:solidFill>
                <a:cs typeface="Arial" pitchFamily="34" charset="0"/>
              </a:rPr>
              <a:t>Matt Kallappa</a:t>
            </a:r>
          </a:p>
        </p:txBody>
      </p:sp>
      <p:sp>
        <p:nvSpPr>
          <p:cNvPr id="7" name="Rectangle 6"/>
          <p:cNvSpPr/>
          <p:nvPr/>
        </p:nvSpPr>
        <p:spPr>
          <a:xfrm>
            <a:off x="925513" y="3049588"/>
            <a:ext cx="1974850" cy="6683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Manager</a:t>
            </a:r>
          </a:p>
          <a:p>
            <a:pPr algn="ctr" eaLnBrk="1" hangingPunct="1">
              <a:defRPr/>
            </a:pPr>
            <a:r>
              <a:rPr lang="en-US" sz="1400" b="1" dirty="0">
                <a:solidFill>
                  <a:schemeClr val="tx1"/>
                </a:solidFill>
                <a:cs typeface="Arial" pitchFamily="34" charset="0"/>
              </a:rPr>
              <a:t>Rufina Villicana</a:t>
            </a:r>
            <a:endParaRPr lang="en-US" sz="1400" dirty="0">
              <a:solidFill>
                <a:schemeClr val="tx1"/>
              </a:solidFill>
              <a:cs typeface="Arial" pitchFamily="34" charset="0"/>
            </a:endParaRPr>
          </a:p>
        </p:txBody>
      </p:sp>
      <p:sp>
        <p:nvSpPr>
          <p:cNvPr id="9237" name="TextBox 36"/>
          <p:cNvSpPr txBox="1">
            <a:spLocks noChangeArrowheads="1"/>
          </p:cNvSpPr>
          <p:nvPr/>
        </p:nvSpPr>
        <p:spPr bwMode="auto">
          <a:xfrm>
            <a:off x="225425" y="228600"/>
            <a:ext cx="829945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Office of Self Governance</a:t>
            </a:r>
          </a:p>
        </p:txBody>
      </p:sp>
      <p:sp>
        <p:nvSpPr>
          <p:cNvPr id="31" name="Rectangle 30"/>
          <p:cNvSpPr/>
          <p:nvPr/>
        </p:nvSpPr>
        <p:spPr>
          <a:xfrm>
            <a:off x="3789363" y="3886200"/>
            <a:ext cx="216535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Program Assistant</a:t>
            </a:r>
          </a:p>
          <a:p>
            <a:pPr algn="ctr" eaLnBrk="1" hangingPunct="1">
              <a:defRPr/>
            </a:pPr>
            <a:r>
              <a:rPr lang="en-US" sz="1400" b="1" dirty="0">
                <a:solidFill>
                  <a:schemeClr val="tx1"/>
                </a:solidFill>
                <a:cs typeface="Arial" pitchFamily="34" charset="0"/>
              </a:rPr>
              <a:t>Maureen Marcellay</a:t>
            </a:r>
          </a:p>
        </p:txBody>
      </p:sp>
      <p:cxnSp>
        <p:nvCxnSpPr>
          <p:cNvPr id="49" name="Straight Connector 48"/>
          <p:cNvCxnSpPr>
            <a:cxnSpLocks/>
            <a:stCxn id="32" idx="3"/>
          </p:cNvCxnSpPr>
          <p:nvPr/>
        </p:nvCxnSpPr>
        <p:spPr>
          <a:xfrm>
            <a:off x="5954713" y="5024438"/>
            <a:ext cx="296861" cy="2"/>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 name="Elbow Connector 2"/>
          <p:cNvCxnSpPr>
            <a:stCxn id="0" idx="2"/>
            <a:endCxn id="7" idx="1"/>
          </p:cNvCxnSpPr>
          <p:nvPr/>
        </p:nvCxnSpPr>
        <p:spPr>
          <a:xfrm rot="5400000">
            <a:off x="1872457" y="881856"/>
            <a:ext cx="1555750" cy="3449637"/>
          </a:xfrm>
          <a:prstGeom prst="bentConnector4">
            <a:avLst>
              <a:gd name="adj1" fmla="val 57223"/>
              <a:gd name="adj2" fmla="val 107216"/>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0" name="Elbow Connector 19"/>
          <p:cNvCxnSpPr>
            <a:cxnSpLocks/>
            <a:stCxn id="10" idx="1"/>
            <a:endCxn id="7" idx="1"/>
          </p:cNvCxnSpPr>
          <p:nvPr/>
        </p:nvCxnSpPr>
        <p:spPr>
          <a:xfrm rot="10800000">
            <a:off x="925514" y="3383757"/>
            <a:ext cx="19367" cy="785812"/>
          </a:xfrm>
          <a:prstGeom prst="bentConnector3">
            <a:avLst>
              <a:gd name="adj1" fmla="val 1385279"/>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3" name="Elbow Connector 32"/>
          <p:cNvCxnSpPr>
            <a:cxnSpLocks/>
            <a:stCxn id="11" idx="1"/>
            <a:endCxn id="10" idx="1"/>
          </p:cNvCxnSpPr>
          <p:nvPr/>
        </p:nvCxnSpPr>
        <p:spPr>
          <a:xfrm rot="10800000" flipH="1">
            <a:off x="911224" y="4169570"/>
            <a:ext cx="33655" cy="778669"/>
          </a:xfrm>
          <a:prstGeom prst="bentConnector3">
            <a:avLst>
              <a:gd name="adj1" fmla="val -709434"/>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6" name="Elbow Connector 55"/>
          <p:cNvCxnSpPr>
            <a:stCxn id="26" idx="3"/>
            <a:endCxn id="0" idx="2"/>
          </p:cNvCxnSpPr>
          <p:nvPr/>
        </p:nvCxnSpPr>
        <p:spPr>
          <a:xfrm flipV="1">
            <a:off x="2889250" y="1828800"/>
            <a:ext cx="1485900" cy="381000"/>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0" name="Elbow Connector 59"/>
          <p:cNvCxnSpPr>
            <a:cxnSpLocks/>
          </p:cNvCxnSpPr>
          <p:nvPr/>
        </p:nvCxnSpPr>
        <p:spPr>
          <a:xfrm rot="10800000">
            <a:off x="4375150" y="1837531"/>
            <a:ext cx="1638300" cy="366713"/>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120" name="Elbow Connector 5119"/>
          <p:cNvCxnSpPr>
            <a:stCxn id="9" idx="0"/>
            <a:endCxn id="0" idx="2"/>
          </p:cNvCxnSpPr>
          <p:nvPr/>
        </p:nvCxnSpPr>
        <p:spPr>
          <a:xfrm rot="16200000" flipV="1">
            <a:off x="5174456" y="1029494"/>
            <a:ext cx="1220788" cy="2819400"/>
          </a:xfrm>
          <a:prstGeom prst="bentConnector3">
            <a:avLst>
              <a:gd name="adj1" fmla="val 2711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34" name="Rectangle 33"/>
          <p:cNvSpPr/>
          <p:nvPr/>
        </p:nvSpPr>
        <p:spPr>
          <a:xfrm>
            <a:off x="6537007" y="5480975"/>
            <a:ext cx="2209799" cy="61502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Specialist/Audits </a:t>
            </a:r>
          </a:p>
          <a:p>
            <a:pPr algn="ctr" eaLnBrk="1" hangingPunct="1">
              <a:defRPr/>
            </a:pPr>
            <a:r>
              <a:rPr lang="en-US" sz="1400" b="1" dirty="0">
                <a:solidFill>
                  <a:schemeClr val="tx1"/>
                </a:solidFill>
                <a:cs typeface="Arial" pitchFamily="34" charset="0"/>
              </a:rPr>
              <a:t>Cheryl Barnaby </a:t>
            </a:r>
          </a:p>
        </p:txBody>
      </p:sp>
      <p:cxnSp>
        <p:nvCxnSpPr>
          <p:cNvPr id="18" name="Straight Connector 17">
            <a:extLst>
              <a:ext uri="{FF2B5EF4-FFF2-40B4-BE49-F238E27FC236}">
                <a16:creationId xmlns:a16="http://schemas.microsoft.com/office/drawing/2014/main" id="{3F8CA0E2-671A-4D8C-A2A0-107CCC28E848}"/>
              </a:ext>
            </a:extLst>
          </p:cNvPr>
          <p:cNvCxnSpPr>
            <a:cxnSpLocks/>
          </p:cNvCxnSpPr>
          <p:nvPr/>
        </p:nvCxnSpPr>
        <p:spPr>
          <a:xfrm>
            <a:off x="5944393" y="4221163"/>
            <a:ext cx="304006" cy="0"/>
          </a:xfrm>
          <a:prstGeom prst="line">
            <a:avLst/>
          </a:prstGeom>
          <a:ln w="28575"/>
        </p:spPr>
        <p:style>
          <a:lnRef idx="1">
            <a:schemeClr val="dk1"/>
          </a:lnRef>
          <a:fillRef idx="0">
            <a:schemeClr val="dk1"/>
          </a:fillRef>
          <a:effectRef idx="0">
            <a:schemeClr val="dk1"/>
          </a:effectRef>
          <a:fontRef idx="minor">
            <a:schemeClr val="tx1"/>
          </a:fontRef>
        </p:style>
      </p:cxnSp>
      <p:sp>
        <p:nvSpPr>
          <p:cNvPr id="35" name="Rectangle 34">
            <a:extLst>
              <a:ext uri="{FF2B5EF4-FFF2-40B4-BE49-F238E27FC236}">
                <a16:creationId xmlns:a16="http://schemas.microsoft.com/office/drawing/2014/main" id="{4A18A311-54CD-49F9-AA11-F9874374FA4A}"/>
              </a:ext>
            </a:extLst>
          </p:cNvPr>
          <p:cNvSpPr/>
          <p:nvPr/>
        </p:nvSpPr>
        <p:spPr>
          <a:xfrm>
            <a:off x="929958" y="6075203"/>
            <a:ext cx="1959292"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rgbClr val="FF0000"/>
                </a:solidFill>
                <a:cs typeface="Arial" pitchFamily="34" charset="0"/>
              </a:rPr>
              <a:t>Vacant</a:t>
            </a:r>
          </a:p>
        </p:txBody>
      </p:sp>
      <p:cxnSp>
        <p:nvCxnSpPr>
          <p:cNvPr id="21" name="Connector: Elbow 20">
            <a:extLst>
              <a:ext uri="{FF2B5EF4-FFF2-40B4-BE49-F238E27FC236}">
                <a16:creationId xmlns:a16="http://schemas.microsoft.com/office/drawing/2014/main" id="{6A6BDBE6-6C56-442A-A692-3B6C9047463A}"/>
              </a:ext>
            </a:extLst>
          </p:cNvPr>
          <p:cNvCxnSpPr>
            <a:cxnSpLocks/>
          </p:cNvCxnSpPr>
          <p:nvPr/>
        </p:nvCxnSpPr>
        <p:spPr>
          <a:xfrm rot="16200000" flipH="1">
            <a:off x="420053" y="5172157"/>
            <a:ext cx="735011" cy="244156"/>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8" name="Connector: Elbow 37">
            <a:extLst>
              <a:ext uri="{FF2B5EF4-FFF2-40B4-BE49-F238E27FC236}">
                <a16:creationId xmlns:a16="http://schemas.microsoft.com/office/drawing/2014/main" id="{5537B883-698B-41F3-B02F-54A39E7624C8}"/>
              </a:ext>
            </a:extLst>
          </p:cNvPr>
          <p:cNvCxnSpPr>
            <a:cxnSpLocks/>
            <a:endCxn id="35" idx="1"/>
          </p:cNvCxnSpPr>
          <p:nvPr/>
        </p:nvCxnSpPr>
        <p:spPr>
          <a:xfrm rot="16200000" flipH="1">
            <a:off x="440969" y="5886252"/>
            <a:ext cx="713500" cy="264478"/>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6" name="Connector: Elbow 45">
            <a:extLst>
              <a:ext uri="{FF2B5EF4-FFF2-40B4-BE49-F238E27FC236}">
                <a16:creationId xmlns:a16="http://schemas.microsoft.com/office/drawing/2014/main" id="{EA086F7D-E296-44E4-8861-EAC201DECFA2}"/>
              </a:ext>
            </a:extLst>
          </p:cNvPr>
          <p:cNvCxnSpPr>
            <a:cxnSpLocks/>
          </p:cNvCxnSpPr>
          <p:nvPr/>
        </p:nvCxnSpPr>
        <p:spPr>
          <a:xfrm rot="16200000" flipH="1">
            <a:off x="5992323" y="5243804"/>
            <a:ext cx="785838" cy="303531"/>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1" name="Connector: Elbow 50">
            <a:extLst>
              <a:ext uri="{FF2B5EF4-FFF2-40B4-BE49-F238E27FC236}">
                <a16:creationId xmlns:a16="http://schemas.microsoft.com/office/drawing/2014/main" id="{702DD459-C68B-4ECE-92CF-1A1B6DCF1675}"/>
              </a:ext>
            </a:extLst>
          </p:cNvPr>
          <p:cNvCxnSpPr>
            <a:cxnSpLocks/>
            <a:endCxn id="29" idx="3"/>
          </p:cNvCxnSpPr>
          <p:nvPr/>
        </p:nvCxnSpPr>
        <p:spPr>
          <a:xfrm rot="5400000">
            <a:off x="5880181" y="5418059"/>
            <a:ext cx="453864" cy="266700"/>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Tree>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9" name="Content Placeholder 10"/>
          <p:cNvSpPr>
            <a:spLocks noGrp="1"/>
          </p:cNvSpPr>
          <p:nvPr>
            <p:ph idx="1"/>
          </p:nvPr>
        </p:nvSpPr>
        <p:spPr>
          <a:xfrm>
            <a:off x="457200" y="685801"/>
            <a:ext cx="8229600" cy="6007242"/>
          </a:xfrm>
        </p:spPr>
        <p:txBody>
          <a:bodyPr/>
          <a:lstStyle/>
          <a:p>
            <a:pPr marL="0" indent="0" algn="ctr">
              <a:lnSpc>
                <a:spcPct val="150000"/>
              </a:lnSpc>
              <a:buFont typeface="Arial" panose="020B0604020202020204" pitchFamily="34" charset="0"/>
              <a:buNone/>
              <a:defRPr/>
            </a:pPr>
            <a:r>
              <a:rPr lang="en-US" altLang="en-US" sz="3600" b="1" dirty="0"/>
              <a:t>OSG Operations </a:t>
            </a:r>
          </a:p>
          <a:p>
            <a:pPr>
              <a:defRPr/>
            </a:pPr>
            <a:r>
              <a:rPr lang="en-US" altLang="en-US" dirty="0"/>
              <a:t>We are all on Maximum Telework, our office phones are forwarded to our cell phones. Main phone number for Headquarters is answered, but please leave a message.</a:t>
            </a:r>
          </a:p>
          <a:p>
            <a:pPr>
              <a:defRPr/>
            </a:pPr>
            <a:r>
              <a:rPr lang="en-US" altLang="en-US" dirty="0"/>
              <a:t>Please note that updates, notices, and announcements are sent regularly to Tribalselfgov.org. </a:t>
            </a:r>
          </a:p>
        </p:txBody>
      </p:sp>
      <p:sp>
        <p:nvSpPr>
          <p:cNvPr id="13315" name="Slide Number Placeholder 4"/>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451A39F1-FA9A-4F38-9AEE-966B4201AFAE}" type="slidenum">
              <a:rPr lang="en-US" altLang="en-US" sz="1200" smtClean="0">
                <a:solidFill>
                  <a:srgbClr val="898989"/>
                </a:solidFill>
              </a:rPr>
              <a:pPr>
                <a:spcBef>
                  <a:spcPct val="0"/>
                </a:spcBef>
                <a:buFontTx/>
                <a:buNone/>
              </a:pPr>
              <a:t>7</a:t>
            </a:fld>
            <a:endParaRPr lang="en-US" altLang="en-US" sz="1200" dirty="0">
              <a:solidFill>
                <a:srgbClr val="898989"/>
              </a:solidFill>
            </a:endParaRPr>
          </a:p>
        </p:txBody>
      </p:sp>
      <p:pic>
        <p:nvPicPr>
          <p:cNvPr id="4"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2692233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1066800"/>
            <a:ext cx="8305800" cy="1143000"/>
          </a:xfrm>
        </p:spPr>
        <p:txBody>
          <a:bodyPr>
            <a:normAutofit fontScale="90000"/>
          </a:bodyPr>
          <a:lstStyle/>
          <a:p>
            <a:pPr>
              <a:defRPr/>
            </a:pPr>
            <a:r>
              <a:rPr lang="en-US" sz="3600" b="1" dirty="0">
                <a:ea typeface="+mn-ea"/>
                <a:cs typeface="Arial" charset="0"/>
              </a:rPr>
              <a:t>Number of SG Tribes (287)* by Region FY 2022</a:t>
            </a:r>
          </a:p>
        </p:txBody>
      </p:sp>
      <p:sp>
        <p:nvSpPr>
          <p:cNvPr id="11267" name="Content Placeholder 2"/>
          <p:cNvSpPr>
            <a:spLocks noGrp="1"/>
          </p:cNvSpPr>
          <p:nvPr>
            <p:ph sz="quarter" idx="1"/>
          </p:nvPr>
        </p:nvSpPr>
        <p:spPr>
          <a:xfrm>
            <a:off x="533400" y="2362200"/>
            <a:ext cx="4130675" cy="4572000"/>
          </a:xfrm>
        </p:spPr>
        <p:txBody>
          <a:bodyPr/>
          <a:lstStyle/>
          <a:p>
            <a:r>
              <a:rPr lang="en-US" altLang="en-US" dirty="0"/>
              <a:t>Alaska – 186 Tribes </a:t>
            </a:r>
          </a:p>
          <a:p>
            <a:pPr lvl="1"/>
            <a:r>
              <a:rPr lang="en-US" altLang="en-US" sz="2200" dirty="0"/>
              <a:t>35 Funding Agreements</a:t>
            </a:r>
          </a:p>
          <a:p>
            <a:pPr lvl="1"/>
            <a:r>
              <a:rPr lang="en-US" altLang="en-US" sz="2200" dirty="0"/>
              <a:t>11 Consortium Funding Agreements</a:t>
            </a:r>
          </a:p>
          <a:p>
            <a:r>
              <a:rPr lang="en-US" altLang="en-US" dirty="0"/>
              <a:t>Northwest – 27 Tribes</a:t>
            </a:r>
          </a:p>
          <a:p>
            <a:r>
              <a:rPr lang="en-US" altLang="en-US" dirty="0"/>
              <a:t>Pacific – 23 Tribes</a:t>
            </a:r>
          </a:p>
          <a:p>
            <a:r>
              <a:rPr lang="en-US" altLang="en-US" dirty="0"/>
              <a:t>Rocky Mountain – 1 Tribe</a:t>
            </a:r>
          </a:p>
          <a:p>
            <a:r>
              <a:rPr lang="en-US" altLang="en-US" dirty="0"/>
              <a:t>Western – 8 Tribes</a:t>
            </a:r>
          </a:p>
          <a:p>
            <a:endParaRPr lang="en-US" altLang="en-US" dirty="0"/>
          </a:p>
        </p:txBody>
      </p:sp>
      <p:sp>
        <p:nvSpPr>
          <p:cNvPr id="11268" name="Content Placeholder 3"/>
          <p:cNvSpPr>
            <a:spLocks noGrp="1"/>
          </p:cNvSpPr>
          <p:nvPr>
            <p:ph sz="quarter" idx="2"/>
          </p:nvPr>
        </p:nvSpPr>
        <p:spPr>
          <a:xfrm>
            <a:off x="4572000" y="2362200"/>
            <a:ext cx="4267200" cy="4572000"/>
          </a:xfrm>
        </p:spPr>
        <p:txBody>
          <a:bodyPr/>
          <a:lstStyle/>
          <a:p>
            <a:r>
              <a:rPr lang="en-US" altLang="en-US" dirty="0"/>
              <a:t>Eastern – 2 Tribes</a:t>
            </a:r>
          </a:p>
          <a:p>
            <a:r>
              <a:rPr lang="en-US" altLang="en-US" dirty="0"/>
              <a:t>Eastern Oklahoma – 12 Tribes</a:t>
            </a:r>
          </a:p>
          <a:p>
            <a:r>
              <a:rPr lang="en-US" altLang="en-US" dirty="0"/>
              <a:t>Midwest – 13 Tribes</a:t>
            </a:r>
          </a:p>
          <a:p>
            <a:r>
              <a:rPr lang="en-US" altLang="en-US" dirty="0"/>
              <a:t>Southern Plains – 9 Tribes</a:t>
            </a:r>
          </a:p>
          <a:p>
            <a:r>
              <a:rPr lang="en-US" altLang="en-US" dirty="0"/>
              <a:t>Southwest – 6 Tribes</a:t>
            </a:r>
          </a:p>
          <a:p>
            <a:endParaRPr lang="en-US" altLang="en-US" dirty="0"/>
          </a:p>
          <a:p>
            <a:endParaRPr lang="en-US" altLang="en-US" dirty="0"/>
          </a:p>
          <a:p>
            <a:r>
              <a:rPr lang="en-US" altLang="en-US" sz="2000" dirty="0"/>
              <a:t>*Possible Divorce adjustments</a:t>
            </a:r>
          </a:p>
        </p:txBody>
      </p:sp>
      <p:pic>
        <p:nvPicPr>
          <p:cNvPr id="11269"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9" name="Content Placeholder 10"/>
          <p:cNvSpPr>
            <a:spLocks noGrp="1"/>
          </p:cNvSpPr>
          <p:nvPr>
            <p:ph idx="1"/>
          </p:nvPr>
        </p:nvSpPr>
        <p:spPr>
          <a:xfrm>
            <a:off x="457200" y="685801"/>
            <a:ext cx="8229600" cy="6007242"/>
          </a:xfrm>
        </p:spPr>
        <p:txBody>
          <a:bodyPr/>
          <a:lstStyle/>
          <a:p>
            <a:pPr marL="0" indent="0" algn="ctr">
              <a:lnSpc>
                <a:spcPct val="150000"/>
              </a:lnSpc>
              <a:buFont typeface="Arial" panose="020B0604020202020204" pitchFamily="34" charset="0"/>
              <a:buNone/>
              <a:defRPr/>
            </a:pPr>
            <a:r>
              <a:rPr lang="en-US" altLang="en-US" sz="3600" b="1" dirty="0"/>
              <a:t>Fiscal Year 2022 OSG has:</a:t>
            </a:r>
          </a:p>
          <a:p>
            <a:pPr>
              <a:defRPr/>
            </a:pPr>
            <a:r>
              <a:rPr lang="en-US" altLang="en-US" dirty="0"/>
              <a:t>137 Funding Agreements </a:t>
            </a:r>
          </a:p>
          <a:p>
            <a:pPr>
              <a:defRPr/>
            </a:pPr>
            <a:r>
              <a:rPr lang="en-US" altLang="en-US" dirty="0"/>
              <a:t>11 Consortia</a:t>
            </a:r>
          </a:p>
          <a:p>
            <a:pPr lvl="1">
              <a:defRPr/>
            </a:pPr>
            <a:r>
              <a:rPr lang="en-US" altLang="en-US" dirty="0"/>
              <a:t>162 Tribes in Consortia </a:t>
            </a:r>
          </a:p>
          <a:p>
            <a:pPr>
              <a:defRPr/>
            </a:pPr>
            <a:r>
              <a:rPr lang="en-US" altLang="en-US" dirty="0"/>
              <a:t>New Tribes for Fiscal Year 2022: </a:t>
            </a:r>
          </a:p>
          <a:p>
            <a:pPr lvl="1">
              <a:defRPr/>
            </a:pPr>
            <a:r>
              <a:rPr lang="en-US" altLang="en-US" dirty="0"/>
              <a:t>Cowlitz Indian Tribe (Northwest) </a:t>
            </a:r>
          </a:p>
          <a:p>
            <a:pPr lvl="1">
              <a:defRPr/>
            </a:pPr>
            <a:r>
              <a:rPr lang="en-US" altLang="en-US" dirty="0"/>
              <a:t>Paiute Indian Tribe of Utah (Western)</a:t>
            </a:r>
          </a:p>
          <a:p>
            <a:pPr lvl="1">
              <a:defRPr/>
            </a:pPr>
            <a:r>
              <a:rPr lang="en-US" altLang="en-US" dirty="0"/>
              <a:t>Wichita and Affiliated Tribes (Midwest)</a:t>
            </a:r>
          </a:p>
          <a:p>
            <a:pPr lvl="1">
              <a:defRPr/>
            </a:pPr>
            <a:r>
              <a:rPr lang="en-US" altLang="en-US" dirty="0"/>
              <a:t>Igiugig Tribal Village Council (Alaska)</a:t>
            </a:r>
          </a:p>
        </p:txBody>
      </p:sp>
      <p:sp>
        <p:nvSpPr>
          <p:cNvPr id="13315" name="Slide Number Placeholder 4"/>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451A39F1-FA9A-4F38-9AEE-966B4201AFAE}" type="slidenum">
              <a:rPr lang="en-US" altLang="en-US" sz="1200" smtClean="0">
                <a:solidFill>
                  <a:srgbClr val="898989"/>
                </a:solidFill>
              </a:rPr>
              <a:pPr>
                <a:spcBef>
                  <a:spcPct val="0"/>
                </a:spcBef>
                <a:buFontTx/>
                <a:buNone/>
              </a:pPr>
              <a:t>9</a:t>
            </a:fld>
            <a:endParaRPr lang="en-US" altLang="en-US" sz="1200" dirty="0">
              <a:solidFill>
                <a:srgbClr val="898989"/>
              </a:solidFill>
            </a:endParaRPr>
          </a:p>
        </p:txBody>
      </p:sp>
      <p:pic>
        <p:nvPicPr>
          <p:cNvPr id="4"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1"/>
            <a:ext cx="4114800" cy="9523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59" name="Rectangle 2"/>
          <p:cNvSpPr>
            <a:spLocks noChangeArrowheads="1"/>
          </p:cNvSpPr>
          <p:nvPr/>
        </p:nvSpPr>
        <p:spPr bwMode="auto">
          <a:xfrm>
            <a:off x="1219200" y="1690558"/>
            <a:ext cx="6400800"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Office of Self Governance – Finance (2021) </a:t>
            </a:r>
            <a:endParaRPr lang="en-US" altLang="en-US" sz="3600" b="1" dirty="0">
              <a:highlight>
                <a:srgbClr val="FFFF00"/>
              </a:highlight>
            </a:endParaRPr>
          </a:p>
        </p:txBody>
      </p:sp>
      <p:sp>
        <p:nvSpPr>
          <p:cNvPr id="1946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1575">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35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125">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125">
                <a:solidFill>
                  <a:schemeClr val="tx1"/>
                </a:solidFill>
                <a:latin typeface="Calibri" panose="020F0502020204030204" pitchFamily="34" charset="0"/>
              </a:defRPr>
            </a:lvl5pPr>
            <a:lvl6pPr marL="1414463"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671638"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928813"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2185988"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pPr>
            <a:fld id="{BDC3FCA5-D5F1-4446-9400-1E0B0B85D580}" type="slidenum">
              <a:rPr lang="en-US" altLang="en-US" sz="675"/>
              <a:pPr>
                <a:spcBef>
                  <a:spcPct val="0"/>
                </a:spcBef>
                <a:buFontTx/>
                <a:buNone/>
              </a:pPr>
              <a:t>10</a:t>
            </a:fld>
            <a:endParaRPr lang="en-US" altLang="en-US" sz="675" dirty="0"/>
          </a:p>
        </p:txBody>
      </p:sp>
      <p:sp>
        <p:nvSpPr>
          <p:cNvPr id="6" name="Rectangle 7"/>
          <p:cNvSpPr>
            <a:spLocks noChangeArrowheads="1"/>
          </p:cNvSpPr>
          <p:nvPr/>
        </p:nvSpPr>
        <p:spPr bwMode="auto">
          <a:xfrm>
            <a:off x="457200" y="2999601"/>
            <a:ext cx="8077199" cy="28623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p>
            <a:pPr algn="ctr">
              <a:lnSpc>
                <a:spcPct val="150000"/>
              </a:lnSpc>
              <a:defRPr/>
            </a:pPr>
            <a:r>
              <a:rPr lang="en-US" altLang="en-US" sz="3200" dirty="0">
                <a:ea typeface="Calibri" pitchFamily="34" charset="0"/>
              </a:rPr>
              <a:t>To date, OSG has received and obligated approximately $1,392,845,364</a:t>
            </a:r>
            <a:r>
              <a:rPr lang="en-US" sz="3200" dirty="0"/>
              <a:t> </a:t>
            </a:r>
            <a:r>
              <a:rPr lang="en-US" altLang="en-US" sz="3200" dirty="0">
                <a:ea typeface="Calibri" pitchFamily="34" charset="0"/>
              </a:rPr>
              <a:t>in FY 2021 funding to Self Governance Tribes</a:t>
            </a:r>
          </a:p>
          <a:p>
            <a:pPr marL="192881" indent="-192881">
              <a:buFont typeface="Arial" panose="020B0604020202020204" pitchFamily="34" charset="0"/>
              <a:buChar char="•"/>
              <a:defRPr/>
            </a:pPr>
            <a:endParaRPr lang="en-US" altLang="en-US" b="1" dirty="0">
              <a:ea typeface="Calibri" pitchFamily="34" charset="0"/>
            </a:endParaRPr>
          </a:p>
          <a:p>
            <a:pPr>
              <a:defRPr/>
            </a:pPr>
            <a:endParaRPr lang="en-US" altLang="en-US" dirty="0"/>
          </a:p>
        </p:txBody>
      </p:sp>
    </p:spTree>
    <p:extLst>
      <p:ext uri="{BB962C8B-B14F-4D97-AF65-F5344CB8AC3E}">
        <p14:creationId xmlns:p14="http://schemas.microsoft.com/office/powerpoint/2010/main" val="401142216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1"/>
            <a:ext cx="4114800" cy="9523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59" name="Rectangle 2"/>
          <p:cNvSpPr>
            <a:spLocks noChangeArrowheads="1"/>
          </p:cNvSpPr>
          <p:nvPr/>
        </p:nvSpPr>
        <p:spPr bwMode="auto">
          <a:xfrm>
            <a:off x="1752600" y="1493976"/>
            <a:ext cx="6057900" cy="13234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Office of Self </a:t>
            </a:r>
            <a:r>
              <a:rPr lang="en-US" altLang="en-US" sz="4400" b="1" dirty="0"/>
              <a:t>Governance</a:t>
            </a:r>
            <a:r>
              <a:rPr lang="en-US" altLang="en-US" sz="3600" b="1" dirty="0"/>
              <a:t> – Finance (2022)</a:t>
            </a:r>
          </a:p>
        </p:txBody>
      </p:sp>
      <p:sp>
        <p:nvSpPr>
          <p:cNvPr id="1946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1575">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35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125">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125">
                <a:solidFill>
                  <a:schemeClr val="tx1"/>
                </a:solidFill>
                <a:latin typeface="Calibri" panose="020F0502020204030204" pitchFamily="34" charset="0"/>
              </a:defRPr>
            </a:lvl5pPr>
            <a:lvl6pPr marL="1414463"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671638"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928813"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2185988"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pPr>
            <a:fld id="{BDC3FCA5-D5F1-4446-9400-1E0B0B85D580}" type="slidenum">
              <a:rPr lang="en-US" altLang="en-US" sz="675"/>
              <a:pPr>
                <a:spcBef>
                  <a:spcPct val="0"/>
                </a:spcBef>
                <a:buFontTx/>
                <a:buNone/>
              </a:pPr>
              <a:t>11</a:t>
            </a:fld>
            <a:endParaRPr lang="en-US" altLang="en-US" sz="675" dirty="0"/>
          </a:p>
        </p:txBody>
      </p:sp>
      <p:sp>
        <p:nvSpPr>
          <p:cNvPr id="6" name="Rectangle 7"/>
          <p:cNvSpPr>
            <a:spLocks noChangeArrowheads="1"/>
          </p:cNvSpPr>
          <p:nvPr/>
        </p:nvSpPr>
        <p:spPr bwMode="auto">
          <a:xfrm>
            <a:off x="838200" y="3048000"/>
            <a:ext cx="7467600" cy="28623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p>
            <a:pPr algn="ctr">
              <a:lnSpc>
                <a:spcPct val="150000"/>
              </a:lnSpc>
              <a:defRPr/>
            </a:pPr>
            <a:r>
              <a:rPr lang="en-US" altLang="en-US" sz="3200" dirty="0">
                <a:ea typeface="Calibri" pitchFamily="34" charset="0"/>
              </a:rPr>
              <a:t>To date, OSG has </a:t>
            </a:r>
            <a:r>
              <a:rPr lang="en-US" altLang="en-US" sz="3200" u="sng" dirty="0">
                <a:ea typeface="Calibri" pitchFamily="34" charset="0"/>
              </a:rPr>
              <a:t>received</a:t>
            </a:r>
            <a:r>
              <a:rPr lang="en-US" altLang="en-US" sz="3200" dirty="0">
                <a:ea typeface="Calibri" pitchFamily="34" charset="0"/>
              </a:rPr>
              <a:t> approximately $380,634,321</a:t>
            </a:r>
            <a:r>
              <a:rPr lang="en-US" sz="3200" dirty="0"/>
              <a:t> </a:t>
            </a:r>
            <a:r>
              <a:rPr lang="en-US" altLang="en-US" sz="3200" dirty="0">
                <a:ea typeface="Calibri" pitchFamily="34" charset="0"/>
              </a:rPr>
              <a:t>in FY 2022 funding for Self Governance Tribes</a:t>
            </a:r>
          </a:p>
          <a:p>
            <a:pPr marL="192881" indent="-192881">
              <a:buFont typeface="Arial" panose="020B0604020202020204" pitchFamily="34" charset="0"/>
              <a:buChar char="•"/>
              <a:defRPr/>
            </a:pPr>
            <a:endParaRPr lang="en-US" altLang="en-US" b="1" dirty="0">
              <a:ea typeface="Calibri" pitchFamily="34" charset="0"/>
            </a:endParaRPr>
          </a:p>
          <a:p>
            <a:pPr>
              <a:defRPr/>
            </a:pPr>
            <a:endParaRPr lang="en-US" altLang="en-US" dirty="0"/>
          </a:p>
        </p:txBody>
      </p:sp>
    </p:spTree>
    <p:extLst>
      <p:ext uri="{BB962C8B-B14F-4D97-AF65-F5344CB8AC3E}">
        <p14:creationId xmlns:p14="http://schemas.microsoft.com/office/powerpoint/2010/main" val="272336456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20319"/>
            <a:ext cx="4114800" cy="9523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59" name="Rectangle 2"/>
          <p:cNvSpPr>
            <a:spLocks noChangeArrowheads="1"/>
          </p:cNvSpPr>
          <p:nvPr/>
        </p:nvSpPr>
        <p:spPr bwMode="auto">
          <a:xfrm>
            <a:off x="1600200" y="2105620"/>
            <a:ext cx="6057900"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Office of Self Governance – Finance (2022)</a:t>
            </a:r>
          </a:p>
        </p:txBody>
      </p:sp>
      <p:sp>
        <p:nvSpPr>
          <p:cNvPr id="1946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1575">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35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125">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125">
                <a:solidFill>
                  <a:schemeClr val="tx1"/>
                </a:solidFill>
                <a:latin typeface="Calibri" panose="020F0502020204030204" pitchFamily="34" charset="0"/>
              </a:defRPr>
            </a:lvl5pPr>
            <a:lvl6pPr marL="1414463"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671638"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928813"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2185988" indent="-128588"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pPr>
            <a:fld id="{BDC3FCA5-D5F1-4446-9400-1E0B0B85D580}" type="slidenum">
              <a:rPr lang="en-US" altLang="en-US" sz="675"/>
              <a:pPr>
                <a:spcBef>
                  <a:spcPct val="0"/>
                </a:spcBef>
                <a:buFontTx/>
                <a:buNone/>
              </a:pPr>
              <a:t>12</a:t>
            </a:fld>
            <a:endParaRPr lang="en-US" altLang="en-US" sz="675" dirty="0"/>
          </a:p>
        </p:txBody>
      </p:sp>
      <p:sp>
        <p:nvSpPr>
          <p:cNvPr id="6" name="Rectangle 7"/>
          <p:cNvSpPr>
            <a:spLocks noChangeArrowheads="1"/>
          </p:cNvSpPr>
          <p:nvPr/>
        </p:nvSpPr>
        <p:spPr bwMode="auto">
          <a:xfrm>
            <a:off x="838201" y="3254733"/>
            <a:ext cx="7239000" cy="28623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p>
            <a:pPr algn="ctr">
              <a:lnSpc>
                <a:spcPct val="150000"/>
              </a:lnSpc>
              <a:defRPr/>
            </a:pPr>
            <a:r>
              <a:rPr lang="en-US" altLang="en-US" sz="3200" dirty="0">
                <a:ea typeface="Calibri" pitchFamily="34" charset="0"/>
              </a:rPr>
              <a:t>To date, OSG has </a:t>
            </a:r>
            <a:r>
              <a:rPr lang="en-US" altLang="en-US" sz="3200" u="sng" dirty="0">
                <a:ea typeface="Calibri" pitchFamily="34" charset="0"/>
              </a:rPr>
              <a:t>obligated</a:t>
            </a:r>
            <a:r>
              <a:rPr lang="en-US" altLang="en-US" sz="3200" dirty="0">
                <a:ea typeface="Calibri" pitchFamily="34" charset="0"/>
              </a:rPr>
              <a:t> approximately $331,684,601</a:t>
            </a:r>
            <a:r>
              <a:rPr lang="en-US" sz="3200" dirty="0"/>
              <a:t> </a:t>
            </a:r>
            <a:r>
              <a:rPr lang="en-US" altLang="en-US" sz="3200" dirty="0">
                <a:ea typeface="Calibri" pitchFamily="34" charset="0"/>
              </a:rPr>
              <a:t>in FY 2022 funding to Self Governance Tribes</a:t>
            </a:r>
          </a:p>
          <a:p>
            <a:pPr marL="192881" indent="-192881">
              <a:buFont typeface="Arial" panose="020B0604020202020204" pitchFamily="34" charset="0"/>
              <a:buChar char="•"/>
              <a:defRPr/>
            </a:pPr>
            <a:endParaRPr lang="en-US" altLang="en-US" b="1" dirty="0">
              <a:ea typeface="Calibri" pitchFamily="34" charset="0"/>
            </a:endParaRPr>
          </a:p>
          <a:p>
            <a:pPr>
              <a:defRPr/>
            </a:pPr>
            <a:endParaRPr lang="en-US" altLang="en-US" dirty="0"/>
          </a:p>
        </p:txBody>
      </p:sp>
    </p:spTree>
    <p:extLst>
      <p:ext uri="{BB962C8B-B14F-4D97-AF65-F5344CB8AC3E}">
        <p14:creationId xmlns:p14="http://schemas.microsoft.com/office/powerpoint/2010/main" val="428318973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5080"/>
            <a:ext cx="4091584" cy="9460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07" name="Rectangle 2"/>
          <p:cNvSpPr>
            <a:spLocks noChangeArrowheads="1"/>
          </p:cNvSpPr>
          <p:nvPr/>
        </p:nvSpPr>
        <p:spPr bwMode="auto">
          <a:xfrm>
            <a:off x="1905000" y="1181120"/>
            <a:ext cx="5257799"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buFont typeface="Arial" panose="020B0604020202020204" pitchFamily="34" charset="0"/>
              <a:buNone/>
            </a:pPr>
            <a:r>
              <a:rPr lang="en-US" altLang="en-US" sz="3600" b="1" dirty="0"/>
              <a:t>OSG Finance - FY 2022</a:t>
            </a:r>
          </a:p>
        </p:txBody>
      </p:sp>
      <p:sp>
        <p:nvSpPr>
          <p:cNvPr id="21508"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313433" indent="-120551">
              <a:spcBef>
                <a:spcPct val="20000"/>
              </a:spcBef>
              <a:buFont typeface="Arial" panose="020B0604020202020204" pitchFamily="34" charset="0"/>
              <a:buChar char="–"/>
              <a:defRPr sz="1575">
                <a:solidFill>
                  <a:schemeClr val="tx1"/>
                </a:solidFill>
                <a:latin typeface="Calibri" panose="020F0502020204030204" pitchFamily="34" charset="0"/>
              </a:defRPr>
            </a:lvl2pPr>
            <a:lvl3pPr marL="482204" indent="-96441">
              <a:spcBef>
                <a:spcPct val="20000"/>
              </a:spcBef>
              <a:buFont typeface="Arial" panose="020B0604020202020204" pitchFamily="34" charset="0"/>
              <a:buChar char="•"/>
              <a:defRPr sz="1350">
                <a:solidFill>
                  <a:schemeClr val="tx1"/>
                </a:solidFill>
                <a:latin typeface="Calibri" panose="020F0502020204030204" pitchFamily="34" charset="0"/>
              </a:defRPr>
            </a:lvl3pPr>
            <a:lvl4pPr marL="675085" indent="-96441">
              <a:spcBef>
                <a:spcPct val="20000"/>
              </a:spcBef>
              <a:buFont typeface="Arial" panose="020B0604020202020204" pitchFamily="34" charset="0"/>
              <a:buChar char="–"/>
              <a:defRPr sz="1125">
                <a:solidFill>
                  <a:schemeClr val="tx1"/>
                </a:solidFill>
                <a:latin typeface="Calibri" panose="020F0502020204030204" pitchFamily="34" charset="0"/>
              </a:defRPr>
            </a:lvl4pPr>
            <a:lvl5pPr marL="867966" indent="-96441">
              <a:spcBef>
                <a:spcPct val="20000"/>
              </a:spcBef>
              <a:buFont typeface="Arial" panose="020B0604020202020204" pitchFamily="34" charset="0"/>
              <a:buChar char="»"/>
              <a:defRPr sz="1125">
                <a:solidFill>
                  <a:schemeClr val="tx1"/>
                </a:solidFill>
                <a:latin typeface="Calibri" panose="020F0502020204030204" pitchFamily="34" charset="0"/>
              </a:defRPr>
            </a:lvl5pPr>
            <a:lvl6pPr marL="1125141"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382316"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639491"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1896666"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pPr>
            <a:fld id="{DF64415E-182A-4D34-A6D7-C5D6E8B83D13}" type="slidenum">
              <a:rPr lang="en-US" altLang="en-US" sz="675"/>
              <a:pPr>
                <a:spcBef>
                  <a:spcPct val="0"/>
                </a:spcBef>
                <a:buFontTx/>
                <a:buNone/>
              </a:pPr>
              <a:t>13</a:t>
            </a:fld>
            <a:endParaRPr lang="en-US" altLang="en-US" sz="675" dirty="0"/>
          </a:p>
        </p:txBody>
      </p:sp>
      <p:sp>
        <p:nvSpPr>
          <p:cNvPr id="9221" name="Rectangle 91"/>
          <p:cNvSpPr>
            <a:spLocks noChangeArrowheads="1"/>
          </p:cNvSpPr>
          <p:nvPr/>
        </p:nvSpPr>
        <p:spPr bwMode="auto">
          <a:xfrm>
            <a:off x="4091584" y="2582072"/>
            <a:ext cx="184731" cy="150811"/>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defRPr/>
            </a:pPr>
            <a:r>
              <a:rPr lang="en-US" altLang="en-US" sz="380" dirty="0">
                <a:solidFill>
                  <a:srgbClr val="222222"/>
                </a:solidFill>
                <a:latin typeface="Verdana" panose="020B0604030504040204" pitchFamily="34" charset="0"/>
              </a:rPr>
              <a:t>​</a:t>
            </a:r>
            <a:endParaRPr lang="en-US" altLang="en-US" sz="760" dirty="0"/>
          </a:p>
        </p:txBody>
      </p:sp>
      <p:graphicFrame>
        <p:nvGraphicFramePr>
          <p:cNvPr id="8" name="Table 7"/>
          <p:cNvGraphicFramePr>
            <a:graphicFrameLocks noGrp="1"/>
          </p:cNvGraphicFramePr>
          <p:nvPr>
            <p:extLst>
              <p:ext uri="{D42A27DB-BD31-4B8C-83A1-F6EECF244321}">
                <p14:modId xmlns:p14="http://schemas.microsoft.com/office/powerpoint/2010/main" val="3535814684"/>
              </p:ext>
            </p:extLst>
          </p:nvPr>
        </p:nvGraphicFramePr>
        <p:xfrm>
          <a:off x="533400" y="2098156"/>
          <a:ext cx="7951304" cy="4097370"/>
        </p:xfrm>
        <a:graphic>
          <a:graphicData uri="http://schemas.openxmlformats.org/drawingml/2006/table">
            <a:tbl>
              <a:tblPr firstRow="1" bandRow="1">
                <a:tableStyleId>{5C22544A-7EE6-4342-B048-85BDC9FD1C3A}</a:tableStyleId>
              </a:tblPr>
              <a:tblGrid>
                <a:gridCol w="2770908">
                  <a:extLst>
                    <a:ext uri="{9D8B030D-6E8A-4147-A177-3AD203B41FA5}">
                      <a16:colId xmlns:a16="http://schemas.microsoft.com/office/drawing/2014/main" val="20000"/>
                    </a:ext>
                  </a:extLst>
                </a:gridCol>
                <a:gridCol w="2590198">
                  <a:extLst>
                    <a:ext uri="{9D8B030D-6E8A-4147-A177-3AD203B41FA5}">
                      <a16:colId xmlns:a16="http://schemas.microsoft.com/office/drawing/2014/main" val="20001"/>
                    </a:ext>
                  </a:extLst>
                </a:gridCol>
                <a:gridCol w="2590198">
                  <a:extLst>
                    <a:ext uri="{9D8B030D-6E8A-4147-A177-3AD203B41FA5}">
                      <a16:colId xmlns:a16="http://schemas.microsoft.com/office/drawing/2014/main" val="20002"/>
                    </a:ext>
                  </a:extLst>
                </a:gridCol>
              </a:tblGrid>
              <a:tr h="528821">
                <a:tc>
                  <a:txBody>
                    <a:bodyPr/>
                    <a:lstStyle/>
                    <a:p>
                      <a:pPr algn="ctr"/>
                      <a:r>
                        <a:rPr lang="en-US" sz="1800" dirty="0"/>
                        <a:t>Program</a:t>
                      </a:r>
                    </a:p>
                  </a:txBody>
                  <a:tcPr marL="38576" marR="38576" marT="19281" marB="19281"/>
                </a:tc>
                <a:tc>
                  <a:txBody>
                    <a:bodyPr/>
                    <a:lstStyle/>
                    <a:p>
                      <a:pPr algn="ctr"/>
                      <a:r>
                        <a:rPr lang="en-US" sz="1800" dirty="0"/>
                        <a:t>Description</a:t>
                      </a:r>
                    </a:p>
                  </a:txBody>
                  <a:tcPr marL="38576" marR="38576" marT="19281" marB="19281"/>
                </a:tc>
                <a:tc>
                  <a:txBody>
                    <a:bodyPr/>
                    <a:lstStyle/>
                    <a:p>
                      <a:pPr algn="ctr"/>
                      <a:r>
                        <a:rPr lang="en-US" sz="1800" dirty="0"/>
                        <a:t>Amount</a:t>
                      </a:r>
                    </a:p>
                  </a:txBody>
                  <a:tcPr marL="38576" marR="38576" marT="19281" marB="19281"/>
                </a:tc>
                <a:extLst>
                  <a:ext uri="{0D108BD9-81ED-4DB2-BD59-A6C34878D82A}">
                    <a16:rowId xmlns:a16="http://schemas.microsoft.com/office/drawing/2014/main" val="10000"/>
                  </a:ext>
                </a:extLst>
              </a:tr>
              <a:tr h="663770">
                <a:tc>
                  <a:txBody>
                    <a:bodyPr/>
                    <a:lstStyle/>
                    <a:p>
                      <a:r>
                        <a:rPr lang="en-US" sz="1800" dirty="0"/>
                        <a:t>Child Care Development Fund</a:t>
                      </a:r>
                    </a:p>
                  </a:txBody>
                  <a:tcPr marL="38576" marR="38576" marT="19281" marB="19281"/>
                </a:tc>
                <a:tc>
                  <a:txBody>
                    <a:bodyPr/>
                    <a:lstStyle/>
                    <a:p>
                      <a:r>
                        <a:rPr lang="en-US" sz="1800" dirty="0"/>
                        <a:t>Discretionary</a:t>
                      </a:r>
                    </a:p>
                  </a:txBody>
                  <a:tcPr marL="38576" marR="38576" marT="19281" marB="19281"/>
                </a:tc>
                <a:tc>
                  <a:txBody>
                    <a:bodyPr/>
                    <a:lstStyle/>
                    <a:p>
                      <a:r>
                        <a:rPr lang="en-US" sz="1800" dirty="0"/>
                        <a:t>    78,579,248</a:t>
                      </a:r>
                    </a:p>
                  </a:txBody>
                  <a:tcPr marL="38576" marR="38576" marT="19281" marB="19281"/>
                </a:tc>
                <a:extLst>
                  <a:ext uri="{0D108BD9-81ED-4DB2-BD59-A6C34878D82A}">
                    <a16:rowId xmlns:a16="http://schemas.microsoft.com/office/drawing/2014/main" val="10001"/>
                  </a:ext>
                </a:extLst>
              </a:tr>
              <a:tr h="645559">
                <a:tc>
                  <a:txBody>
                    <a:bodyPr/>
                    <a:lstStyle/>
                    <a:p>
                      <a:r>
                        <a:rPr lang="en-US" sz="1800" dirty="0"/>
                        <a:t>Child Care Development Fund</a:t>
                      </a:r>
                    </a:p>
                  </a:txBody>
                  <a:tcPr marL="38576" marR="38576" marT="19281" marB="19281"/>
                </a:tc>
                <a:tc>
                  <a:txBody>
                    <a:bodyPr/>
                    <a:lstStyle/>
                    <a:p>
                      <a:r>
                        <a:rPr lang="en-US" sz="1800" dirty="0"/>
                        <a:t>Mandatory</a:t>
                      </a:r>
                    </a:p>
                  </a:txBody>
                  <a:tcPr marL="38576" marR="38576" marT="19281" marB="19281"/>
                </a:tc>
                <a:tc>
                  <a:txBody>
                    <a:bodyPr/>
                    <a:lstStyle/>
                    <a:p>
                      <a:r>
                        <a:rPr lang="en-US" sz="1800" dirty="0"/>
                        <a:t>    26,998,039</a:t>
                      </a:r>
                    </a:p>
                  </a:txBody>
                  <a:tcPr marL="38576" marR="38576" marT="19281" marB="19281"/>
                </a:tc>
                <a:extLst>
                  <a:ext uri="{0D108BD9-81ED-4DB2-BD59-A6C34878D82A}">
                    <a16:rowId xmlns:a16="http://schemas.microsoft.com/office/drawing/2014/main" val="10003"/>
                  </a:ext>
                </a:extLst>
              </a:tr>
              <a:tr h="645559">
                <a:tc>
                  <a:txBody>
                    <a:bodyPr/>
                    <a:lstStyle/>
                    <a:p>
                      <a:r>
                        <a:rPr lang="en-US" sz="1800" dirty="0"/>
                        <a:t>Community Service Block Grant</a:t>
                      </a:r>
                    </a:p>
                  </a:txBody>
                  <a:tcPr marL="38576" marR="38576" marT="19281" marB="19281"/>
                </a:tc>
                <a:tc>
                  <a:txBody>
                    <a:bodyPr/>
                    <a:lstStyle/>
                    <a:p>
                      <a:r>
                        <a:rPr lang="en-US" sz="1800" dirty="0"/>
                        <a:t>Community Service Block Grant</a:t>
                      </a:r>
                    </a:p>
                  </a:txBody>
                  <a:tcPr marL="38576" marR="38576" marT="19281" marB="19281"/>
                </a:tc>
                <a:tc>
                  <a:txBody>
                    <a:bodyPr/>
                    <a:lstStyle/>
                    <a:p>
                      <a:r>
                        <a:rPr lang="en-US" sz="1800" dirty="0"/>
                        <a:t>          144,238</a:t>
                      </a:r>
                    </a:p>
                  </a:txBody>
                  <a:tcPr marL="38576" marR="38576" marT="19281" marB="19281"/>
                </a:tc>
                <a:extLst>
                  <a:ext uri="{0D108BD9-81ED-4DB2-BD59-A6C34878D82A}">
                    <a16:rowId xmlns:a16="http://schemas.microsoft.com/office/drawing/2014/main" val="1073080081"/>
                  </a:ext>
                </a:extLst>
              </a:tr>
              <a:tr h="968102">
                <a:tc>
                  <a:txBody>
                    <a:bodyPr/>
                    <a:lstStyle/>
                    <a:p>
                      <a:r>
                        <a:rPr lang="en-US" sz="1800" dirty="0"/>
                        <a:t>Temporary Assistance</a:t>
                      </a:r>
                      <a:r>
                        <a:rPr lang="en-US" sz="1800" baseline="0" dirty="0"/>
                        <a:t> for Needy Families/Native Employment Works</a:t>
                      </a:r>
                      <a:endParaRPr lang="en-US" sz="1800" dirty="0"/>
                    </a:p>
                  </a:txBody>
                  <a:tcPr marL="38576" marR="38576" marT="19281" marB="19281"/>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a:t>Temporary Assistance</a:t>
                      </a:r>
                      <a:r>
                        <a:rPr lang="en-US" sz="1800" baseline="0" dirty="0"/>
                        <a:t> for Needy Families/Native Employment Works</a:t>
                      </a:r>
                      <a:endParaRPr lang="en-US" sz="1800" dirty="0"/>
                    </a:p>
                  </a:txBody>
                  <a:tcPr marL="38576" marR="38576" marT="19281" marB="19281"/>
                </a:tc>
                <a:tc>
                  <a:txBody>
                    <a:bodyPr/>
                    <a:lstStyle/>
                    <a:p>
                      <a:r>
                        <a:rPr lang="en-US" sz="1800" dirty="0"/>
                        <a:t>      8,932,924</a:t>
                      </a:r>
                    </a:p>
                  </a:txBody>
                  <a:tcPr marL="38576" marR="38576" marT="19281" marB="19281"/>
                </a:tc>
                <a:extLst>
                  <a:ext uri="{0D108BD9-81ED-4DB2-BD59-A6C34878D82A}">
                    <a16:rowId xmlns:a16="http://schemas.microsoft.com/office/drawing/2014/main" val="10004"/>
                  </a:ext>
                </a:extLst>
              </a:tr>
              <a:tr h="645559">
                <a:tc>
                  <a:txBody>
                    <a:bodyPr/>
                    <a:lstStyle/>
                    <a:p>
                      <a:r>
                        <a:rPr lang="en-US" sz="1800" dirty="0"/>
                        <a:t>Operation of Indian Programs</a:t>
                      </a:r>
                    </a:p>
                  </a:txBody>
                  <a:tcPr marL="38576" marR="38576" marT="19281" marB="19281"/>
                </a:tc>
                <a:tc>
                  <a:txBody>
                    <a:bodyPr/>
                    <a:lstStyle/>
                    <a:p>
                      <a:r>
                        <a:rPr lang="en-US" sz="1800" dirty="0"/>
                        <a:t>2-year</a:t>
                      </a:r>
                    </a:p>
                  </a:txBody>
                  <a:tcPr marL="38576" marR="38576" marT="19281" marB="19281"/>
                </a:tc>
                <a:tc>
                  <a:txBody>
                    <a:bodyPr/>
                    <a:lstStyle/>
                    <a:p>
                      <a:r>
                        <a:rPr lang="en-US" sz="1800" dirty="0"/>
                        <a:t>   236,677,765</a:t>
                      </a:r>
                    </a:p>
                  </a:txBody>
                  <a:tcPr marL="38576" marR="38576" marT="19281" marB="19281"/>
                </a:tc>
                <a:extLst>
                  <a:ext uri="{0D108BD9-81ED-4DB2-BD59-A6C34878D82A}">
                    <a16:rowId xmlns:a16="http://schemas.microsoft.com/office/drawing/2014/main" val="10005"/>
                  </a:ext>
                </a:extLst>
              </a:tr>
            </a:tbl>
          </a:graphicData>
        </a:graphic>
      </p:graphicFrame>
    </p:spTree>
    <p:extLst>
      <p:ext uri="{BB962C8B-B14F-4D97-AF65-F5344CB8AC3E}">
        <p14:creationId xmlns:p14="http://schemas.microsoft.com/office/powerpoint/2010/main" val="233464544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1"/>
            <a:ext cx="4091584" cy="94744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55" name="Rectangle 2"/>
          <p:cNvSpPr>
            <a:spLocks noChangeArrowheads="1"/>
          </p:cNvSpPr>
          <p:nvPr/>
        </p:nvSpPr>
        <p:spPr bwMode="auto">
          <a:xfrm>
            <a:off x="1600200" y="1002075"/>
            <a:ext cx="5867400"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buFont typeface="Arial" panose="020B0604020202020204" pitchFamily="34" charset="0"/>
              <a:buNone/>
            </a:pPr>
            <a:r>
              <a:rPr lang="en-US" altLang="en-US" sz="3600" b="1" dirty="0"/>
              <a:t>OSG Finance - FY 2022</a:t>
            </a:r>
          </a:p>
        </p:txBody>
      </p:sp>
      <p:sp>
        <p:nvSpPr>
          <p:cNvPr id="23556"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313433" indent="-120551">
              <a:spcBef>
                <a:spcPct val="20000"/>
              </a:spcBef>
              <a:buFont typeface="Arial" panose="020B0604020202020204" pitchFamily="34" charset="0"/>
              <a:buChar char="–"/>
              <a:defRPr sz="1575">
                <a:solidFill>
                  <a:schemeClr val="tx1"/>
                </a:solidFill>
                <a:latin typeface="Calibri" panose="020F0502020204030204" pitchFamily="34" charset="0"/>
              </a:defRPr>
            </a:lvl2pPr>
            <a:lvl3pPr marL="482204" indent="-96441">
              <a:spcBef>
                <a:spcPct val="20000"/>
              </a:spcBef>
              <a:buFont typeface="Arial" panose="020B0604020202020204" pitchFamily="34" charset="0"/>
              <a:buChar char="•"/>
              <a:defRPr sz="1350">
                <a:solidFill>
                  <a:schemeClr val="tx1"/>
                </a:solidFill>
                <a:latin typeface="Calibri" panose="020F0502020204030204" pitchFamily="34" charset="0"/>
              </a:defRPr>
            </a:lvl3pPr>
            <a:lvl4pPr marL="675085" indent="-96441">
              <a:spcBef>
                <a:spcPct val="20000"/>
              </a:spcBef>
              <a:buFont typeface="Arial" panose="020B0604020202020204" pitchFamily="34" charset="0"/>
              <a:buChar char="–"/>
              <a:defRPr sz="1125">
                <a:solidFill>
                  <a:schemeClr val="tx1"/>
                </a:solidFill>
                <a:latin typeface="Calibri" panose="020F0502020204030204" pitchFamily="34" charset="0"/>
              </a:defRPr>
            </a:lvl4pPr>
            <a:lvl5pPr marL="867966" indent="-96441">
              <a:spcBef>
                <a:spcPct val="20000"/>
              </a:spcBef>
              <a:buFont typeface="Arial" panose="020B0604020202020204" pitchFamily="34" charset="0"/>
              <a:buChar char="»"/>
              <a:defRPr sz="1125">
                <a:solidFill>
                  <a:schemeClr val="tx1"/>
                </a:solidFill>
                <a:latin typeface="Calibri" panose="020F0502020204030204" pitchFamily="34" charset="0"/>
              </a:defRPr>
            </a:lvl5pPr>
            <a:lvl6pPr marL="1125141"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382316"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639491"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1896666" indent="-9644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pPr>
            <a:fld id="{674E2079-DF1B-410F-8146-66723FD195C2}" type="slidenum">
              <a:rPr lang="en-US" altLang="en-US" sz="675"/>
              <a:pPr>
                <a:spcBef>
                  <a:spcPct val="0"/>
                </a:spcBef>
                <a:buFontTx/>
                <a:buNone/>
              </a:pPr>
              <a:t>14</a:t>
            </a:fld>
            <a:endParaRPr lang="en-US" altLang="en-US" sz="675" dirty="0"/>
          </a:p>
        </p:txBody>
      </p:sp>
      <p:sp>
        <p:nvSpPr>
          <p:cNvPr id="10245" name="Rectangle 91"/>
          <p:cNvSpPr>
            <a:spLocks noChangeArrowheads="1"/>
          </p:cNvSpPr>
          <p:nvPr/>
        </p:nvSpPr>
        <p:spPr bwMode="auto">
          <a:xfrm>
            <a:off x="4091584" y="2582072"/>
            <a:ext cx="184731" cy="150811"/>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defRPr/>
            </a:pPr>
            <a:r>
              <a:rPr lang="en-US" altLang="en-US" sz="380" dirty="0">
                <a:solidFill>
                  <a:srgbClr val="222222"/>
                </a:solidFill>
                <a:latin typeface="Verdana" panose="020B0604030504040204" pitchFamily="34" charset="0"/>
              </a:rPr>
              <a:t>​</a:t>
            </a:r>
            <a:endParaRPr lang="en-US" altLang="en-US" sz="760" dirty="0"/>
          </a:p>
        </p:txBody>
      </p:sp>
      <p:graphicFrame>
        <p:nvGraphicFramePr>
          <p:cNvPr id="8" name="Table 7"/>
          <p:cNvGraphicFramePr>
            <a:graphicFrameLocks noGrp="1"/>
          </p:cNvGraphicFramePr>
          <p:nvPr>
            <p:extLst>
              <p:ext uri="{D42A27DB-BD31-4B8C-83A1-F6EECF244321}">
                <p14:modId xmlns:p14="http://schemas.microsoft.com/office/powerpoint/2010/main" val="2908923157"/>
              </p:ext>
            </p:extLst>
          </p:nvPr>
        </p:nvGraphicFramePr>
        <p:xfrm>
          <a:off x="685800" y="1703037"/>
          <a:ext cx="8001000" cy="4826715"/>
        </p:xfrm>
        <a:graphic>
          <a:graphicData uri="http://schemas.openxmlformats.org/drawingml/2006/table">
            <a:tbl>
              <a:tblPr firstRow="1" bandRow="1">
                <a:tableStyleId>{5C22544A-7EE6-4342-B048-85BDC9FD1C3A}</a:tableStyleId>
              </a:tblPr>
              <a:tblGrid>
                <a:gridCol w="3398827">
                  <a:extLst>
                    <a:ext uri="{9D8B030D-6E8A-4147-A177-3AD203B41FA5}">
                      <a16:colId xmlns:a16="http://schemas.microsoft.com/office/drawing/2014/main" val="20000"/>
                    </a:ext>
                  </a:extLst>
                </a:gridCol>
                <a:gridCol w="2467831">
                  <a:extLst>
                    <a:ext uri="{9D8B030D-6E8A-4147-A177-3AD203B41FA5}">
                      <a16:colId xmlns:a16="http://schemas.microsoft.com/office/drawing/2014/main" val="20001"/>
                    </a:ext>
                  </a:extLst>
                </a:gridCol>
                <a:gridCol w="2134342">
                  <a:extLst>
                    <a:ext uri="{9D8B030D-6E8A-4147-A177-3AD203B41FA5}">
                      <a16:colId xmlns:a16="http://schemas.microsoft.com/office/drawing/2014/main" val="20002"/>
                    </a:ext>
                  </a:extLst>
                </a:gridCol>
              </a:tblGrid>
              <a:tr h="371315">
                <a:tc>
                  <a:txBody>
                    <a:bodyPr/>
                    <a:lstStyle/>
                    <a:p>
                      <a:pPr algn="ctr"/>
                      <a:r>
                        <a:rPr lang="en-US" sz="1800" dirty="0"/>
                        <a:t>Program</a:t>
                      </a:r>
                    </a:p>
                  </a:txBody>
                  <a:tcPr marL="38576" marR="38576" marT="19282" marB="19282"/>
                </a:tc>
                <a:tc>
                  <a:txBody>
                    <a:bodyPr/>
                    <a:lstStyle/>
                    <a:p>
                      <a:pPr algn="ctr"/>
                      <a:r>
                        <a:rPr lang="en-US" sz="1800" dirty="0"/>
                        <a:t>Description</a:t>
                      </a:r>
                    </a:p>
                  </a:txBody>
                  <a:tcPr marL="38576" marR="38576" marT="19282" marB="19282"/>
                </a:tc>
                <a:tc>
                  <a:txBody>
                    <a:bodyPr/>
                    <a:lstStyle/>
                    <a:p>
                      <a:pPr algn="ctr"/>
                      <a:r>
                        <a:rPr lang="en-US" sz="1800" dirty="0"/>
                        <a:t>Amount</a:t>
                      </a:r>
                    </a:p>
                  </a:txBody>
                  <a:tcPr marL="38576" marR="38576" marT="19282" marB="19282"/>
                </a:tc>
                <a:extLst>
                  <a:ext uri="{0D108BD9-81ED-4DB2-BD59-A6C34878D82A}">
                    <a16:rowId xmlns:a16="http://schemas.microsoft.com/office/drawing/2014/main" val="10000"/>
                  </a:ext>
                </a:extLst>
              </a:tr>
              <a:tr h="528110">
                <a:tc>
                  <a:txBody>
                    <a:bodyPr/>
                    <a:lstStyle/>
                    <a:p>
                      <a:r>
                        <a:rPr lang="en-US" sz="1800" dirty="0"/>
                        <a:t>Operation of Indian Programs - Reimbursable</a:t>
                      </a:r>
                    </a:p>
                  </a:txBody>
                  <a:tcPr marL="38576" marR="38576" marT="19282" marB="19282"/>
                </a:tc>
                <a:tc>
                  <a:txBody>
                    <a:bodyPr/>
                    <a:lstStyle/>
                    <a:p>
                      <a:r>
                        <a:rPr lang="en-US" sz="1800" dirty="0"/>
                        <a:t>Trust-Natural Resources</a:t>
                      </a:r>
                    </a:p>
                  </a:txBody>
                  <a:tcPr marL="38576" marR="38576" marT="19282" marB="19282"/>
                </a:tc>
                <a:tc>
                  <a:txBody>
                    <a:bodyPr/>
                    <a:lstStyle/>
                    <a:p>
                      <a:r>
                        <a:rPr lang="en-US" sz="1800" dirty="0"/>
                        <a:t>         120,000</a:t>
                      </a:r>
                    </a:p>
                  </a:txBody>
                  <a:tcPr marL="38576" marR="38576" marT="19282" marB="19282"/>
                </a:tc>
                <a:extLst>
                  <a:ext uri="{0D108BD9-81ED-4DB2-BD59-A6C34878D82A}">
                    <a16:rowId xmlns:a16="http://schemas.microsoft.com/office/drawing/2014/main" val="4197755097"/>
                  </a:ext>
                </a:extLst>
              </a:tr>
              <a:tr h="442572">
                <a:tc>
                  <a:txBody>
                    <a:bodyPr/>
                    <a:lstStyle/>
                    <a:p>
                      <a:pPr algn="l"/>
                      <a:r>
                        <a:rPr lang="en-US" sz="1800" dirty="0"/>
                        <a:t>Contract Support Costs</a:t>
                      </a:r>
                    </a:p>
                  </a:txBody>
                  <a:tcPr marL="38576" marR="38576" marT="19282" marB="19282"/>
                </a:tc>
                <a:tc>
                  <a:txBody>
                    <a:bodyPr/>
                    <a:lstStyle/>
                    <a:p>
                      <a:r>
                        <a:rPr lang="en-US" sz="1800" dirty="0"/>
                        <a:t>Contract Support Costs</a:t>
                      </a:r>
                    </a:p>
                  </a:txBody>
                  <a:tcPr marL="38576" marR="38576" marT="19282" marB="19282"/>
                </a:tc>
                <a:tc>
                  <a:txBody>
                    <a:bodyPr/>
                    <a:lstStyle/>
                    <a:p>
                      <a:r>
                        <a:rPr lang="en-US" sz="1800" dirty="0"/>
                        <a:t>     27,464,438</a:t>
                      </a:r>
                    </a:p>
                  </a:txBody>
                  <a:tcPr marL="38576" marR="38576" marT="19282" marB="19282"/>
                </a:tc>
                <a:extLst>
                  <a:ext uri="{0D108BD9-81ED-4DB2-BD59-A6C34878D82A}">
                    <a16:rowId xmlns:a16="http://schemas.microsoft.com/office/drawing/2014/main" val="22278012"/>
                  </a:ext>
                </a:extLst>
              </a:tr>
              <a:tr h="1268251">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a:t>Wildland Fire</a:t>
                      </a:r>
                    </a:p>
                  </a:txBody>
                  <a:tcPr marL="38576" marR="38576" marT="19282" marB="19282"/>
                </a:tc>
                <a:tc>
                  <a:txBody>
                    <a:bodyPr/>
                    <a:lstStyle/>
                    <a:p>
                      <a:r>
                        <a:rPr lang="en-US" sz="1800" dirty="0"/>
                        <a:t>Preparedness, Emergency Stabilization, Hazardous Fuels Reduction</a:t>
                      </a:r>
                    </a:p>
                  </a:txBody>
                  <a:tcPr marL="38576" marR="38576" marT="19282" marB="19282"/>
                </a:tc>
                <a:tc>
                  <a:txBody>
                    <a:bodyPr/>
                    <a:lstStyle/>
                    <a:p>
                      <a:r>
                        <a:rPr lang="en-US" sz="1800" dirty="0"/>
                        <a:t>        1,326,023</a:t>
                      </a:r>
                    </a:p>
                  </a:txBody>
                  <a:tcPr marL="38576" marR="38576" marT="19282" marB="19282"/>
                </a:tc>
                <a:extLst>
                  <a:ext uri="{0D108BD9-81ED-4DB2-BD59-A6C34878D82A}">
                    <a16:rowId xmlns:a16="http://schemas.microsoft.com/office/drawing/2014/main" val="2636031931"/>
                  </a:ext>
                </a:extLst>
              </a:tr>
              <a:tr h="1021533">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a:t>Operation of Indian Programs – Annual, No-Year</a:t>
                      </a:r>
                    </a:p>
                  </a:txBody>
                  <a:tcPr marL="38576" marR="38576" marT="19282" marB="19282"/>
                </a:tc>
                <a:tc>
                  <a:txBody>
                    <a:bodyPr/>
                    <a:lstStyle/>
                    <a:p>
                      <a:r>
                        <a:rPr lang="en-US" sz="1800" dirty="0"/>
                        <a:t>Housing Improvement Program, Real Estate Appraisals, Road Maintenance</a:t>
                      </a:r>
                    </a:p>
                  </a:txBody>
                  <a:tcPr marL="38576" marR="38576" marT="19280" marB="19280"/>
                </a:tc>
                <a:tc>
                  <a:txBody>
                    <a:bodyPr/>
                    <a:lstStyle/>
                    <a:p>
                      <a:r>
                        <a:rPr lang="en-US" sz="1800" dirty="0"/>
                        <a:t>          391,645</a:t>
                      </a:r>
                    </a:p>
                  </a:txBody>
                  <a:tcPr marL="38576" marR="38576" marT="19280" marB="19280"/>
                </a:tc>
                <a:extLst>
                  <a:ext uri="{0D108BD9-81ED-4DB2-BD59-A6C34878D82A}">
                    <a16:rowId xmlns:a16="http://schemas.microsoft.com/office/drawing/2014/main" val="10002"/>
                  </a:ext>
                </a:extLst>
              </a:tr>
              <a:tr h="1021533">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800" dirty="0"/>
                    </a:p>
                  </a:txBody>
                  <a:tcPr marL="38576" marR="38576" marT="19282" marB="19282"/>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t>TOTAL </a:t>
                      </a:r>
                    </a:p>
                    <a:p>
                      <a:endParaRPr lang="en-US" sz="1800" dirty="0"/>
                    </a:p>
                  </a:txBody>
                  <a:tcPr marL="38576" marR="38576" marT="19280" marB="19280"/>
                </a:tc>
                <a:tc>
                  <a:txBody>
                    <a:bodyPr/>
                    <a:lstStyle/>
                    <a:p>
                      <a:r>
                        <a:rPr lang="en-US" altLang="en-US" sz="1800" dirty="0">
                          <a:ea typeface="Calibri" pitchFamily="34" charset="0"/>
                        </a:rPr>
                        <a:t>$ 380,634,321</a:t>
                      </a:r>
                      <a:endParaRPr lang="en-US" sz="1800" dirty="0"/>
                    </a:p>
                  </a:txBody>
                  <a:tcPr marL="38576" marR="38576" marT="19280" marB="19280"/>
                </a:tc>
                <a:extLst>
                  <a:ext uri="{0D108BD9-81ED-4DB2-BD59-A6C34878D82A}">
                    <a16:rowId xmlns:a16="http://schemas.microsoft.com/office/drawing/2014/main" val="387107363"/>
                  </a:ext>
                </a:extLst>
              </a:tr>
            </a:tbl>
          </a:graphicData>
        </a:graphic>
      </p:graphicFrame>
    </p:spTree>
    <p:extLst>
      <p:ext uri="{BB962C8B-B14F-4D97-AF65-F5344CB8AC3E}">
        <p14:creationId xmlns:p14="http://schemas.microsoft.com/office/powerpoint/2010/main" val="146486690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8207"/>
            <a:ext cx="4114800" cy="9519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699" name="Rectangle 2"/>
          <p:cNvSpPr>
            <a:spLocks noChangeArrowheads="1"/>
          </p:cNvSpPr>
          <p:nvPr/>
        </p:nvSpPr>
        <p:spPr bwMode="auto">
          <a:xfrm>
            <a:off x="-7034" y="1205185"/>
            <a:ext cx="9144000"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Contract Support Cost (CSC) </a:t>
            </a:r>
          </a:p>
          <a:p>
            <a:pPr algn="ctr" eaLnBrk="1" hangingPunct="1">
              <a:spcBef>
                <a:spcPct val="0"/>
              </a:spcBef>
              <a:buFontTx/>
              <a:buNone/>
            </a:pPr>
            <a:r>
              <a:rPr lang="en-US" altLang="en-US" sz="3600" b="1" dirty="0"/>
              <a:t>2019 Distributions</a:t>
            </a:r>
          </a:p>
        </p:txBody>
      </p:sp>
      <p:sp>
        <p:nvSpPr>
          <p:cNvPr id="2970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234851" indent="-90191">
              <a:spcBef>
                <a:spcPct val="20000"/>
              </a:spcBef>
              <a:buFont typeface="Arial" panose="020B0604020202020204" pitchFamily="34" charset="0"/>
              <a:buChar char="–"/>
              <a:defRPr sz="1575">
                <a:solidFill>
                  <a:schemeClr val="tx1"/>
                </a:solidFill>
                <a:latin typeface="Calibri" panose="020F0502020204030204" pitchFamily="34" charset="0"/>
              </a:defRPr>
            </a:lvl2pPr>
            <a:lvl3pPr marL="361653" indent="-72331">
              <a:spcBef>
                <a:spcPct val="20000"/>
              </a:spcBef>
              <a:buFont typeface="Arial" panose="020B0604020202020204" pitchFamily="34" charset="0"/>
              <a:buChar char="•"/>
              <a:defRPr sz="1350">
                <a:solidFill>
                  <a:schemeClr val="tx1"/>
                </a:solidFill>
                <a:latin typeface="Calibri" panose="020F0502020204030204" pitchFamily="34" charset="0"/>
              </a:defRPr>
            </a:lvl3pPr>
            <a:lvl4pPr marL="506314" indent="-72331">
              <a:spcBef>
                <a:spcPct val="20000"/>
              </a:spcBef>
              <a:buFont typeface="Arial" panose="020B0604020202020204" pitchFamily="34" charset="0"/>
              <a:buChar char="–"/>
              <a:defRPr sz="1125">
                <a:solidFill>
                  <a:schemeClr val="tx1"/>
                </a:solidFill>
                <a:latin typeface="Calibri" panose="020F0502020204030204" pitchFamily="34" charset="0"/>
              </a:defRPr>
            </a:lvl4pPr>
            <a:lvl5pPr marL="650975" indent="-72331">
              <a:spcBef>
                <a:spcPct val="20000"/>
              </a:spcBef>
              <a:buFont typeface="Arial" panose="020B0604020202020204" pitchFamily="34" charset="0"/>
              <a:buChar char="»"/>
              <a:defRPr sz="1125">
                <a:solidFill>
                  <a:schemeClr val="tx1"/>
                </a:solidFill>
                <a:latin typeface="Calibri" panose="020F0502020204030204" pitchFamily="34" charset="0"/>
              </a:defRPr>
            </a:lvl5pPr>
            <a:lvl6pPr marL="90815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16532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42250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167967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pPr>
            <a:fld id="{316776CB-9F73-4C01-8F14-07AE980D8119}" type="slidenum">
              <a:rPr lang="en-US" altLang="en-US" sz="506"/>
              <a:pPr>
                <a:spcBef>
                  <a:spcPct val="0"/>
                </a:spcBef>
                <a:buFontTx/>
                <a:buNone/>
              </a:pPr>
              <a:t>15</a:t>
            </a:fld>
            <a:endParaRPr lang="en-US" altLang="en-US" sz="506" dirty="0"/>
          </a:p>
        </p:txBody>
      </p:sp>
      <p:sp>
        <p:nvSpPr>
          <p:cNvPr id="29701" name="TextBox 3"/>
          <p:cNvSpPr txBox="1">
            <a:spLocks noChangeArrowheads="1"/>
          </p:cNvSpPr>
          <p:nvPr/>
        </p:nvSpPr>
        <p:spPr bwMode="auto">
          <a:xfrm>
            <a:off x="184562" y="2667000"/>
            <a:ext cx="8774875" cy="328724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800100" indent="-34290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380"/>
              </a:spcAft>
            </a:pPr>
            <a:r>
              <a:rPr lang="en-US" altLang="en-US" sz="2400" dirty="0"/>
              <a:t>FY 2019 paid to date: $108,522,309</a:t>
            </a:r>
          </a:p>
          <a:p>
            <a:pPr>
              <a:lnSpc>
                <a:spcPct val="150000"/>
              </a:lnSpc>
              <a:spcBef>
                <a:spcPct val="0"/>
              </a:spcBef>
              <a:spcAft>
                <a:spcPts val="380"/>
              </a:spcAft>
            </a:pPr>
            <a:r>
              <a:rPr lang="en-US" altLang="en-US" sz="2400" dirty="0"/>
              <a:t>Additional funds requested for remaining final payments.</a:t>
            </a:r>
          </a:p>
          <a:p>
            <a:pPr lvl="1">
              <a:lnSpc>
                <a:spcPct val="150000"/>
              </a:lnSpc>
              <a:spcBef>
                <a:spcPct val="0"/>
              </a:spcBef>
              <a:spcAft>
                <a:spcPts val="380"/>
              </a:spcAft>
            </a:pPr>
            <a:r>
              <a:rPr lang="en-US" altLang="en-US" sz="2000" dirty="0"/>
              <a:t>Requested in August 2020, January 2021, &amp; July 2021.</a:t>
            </a:r>
          </a:p>
          <a:p>
            <a:pPr lvl="1">
              <a:lnSpc>
                <a:spcPct val="150000"/>
              </a:lnSpc>
              <a:spcBef>
                <a:spcPct val="0"/>
              </a:spcBef>
              <a:spcAft>
                <a:spcPts val="380"/>
              </a:spcAft>
            </a:pPr>
            <a:r>
              <a:rPr lang="en-US" altLang="en-US" sz="2000" dirty="0"/>
              <a:t>Additional funds will primarily fund any outstanding Direct Contract Support Cost needs, with 97% of Indirect CSC previously funded.</a:t>
            </a:r>
          </a:p>
          <a:p>
            <a:pPr>
              <a:lnSpc>
                <a:spcPct val="150000"/>
              </a:lnSpc>
              <a:spcBef>
                <a:spcPct val="0"/>
              </a:spcBef>
              <a:spcAft>
                <a:spcPts val="380"/>
              </a:spcAft>
            </a:pPr>
            <a:r>
              <a:rPr lang="en-US" altLang="en-US" sz="2400" dirty="0"/>
              <a:t>6 Tribes remain unresponsive to OSG’s CSC 2019 data request</a:t>
            </a:r>
          </a:p>
        </p:txBody>
      </p:sp>
    </p:spTree>
    <p:extLst>
      <p:ext uri="{BB962C8B-B14F-4D97-AF65-F5344CB8AC3E}">
        <p14:creationId xmlns:p14="http://schemas.microsoft.com/office/powerpoint/2010/main" val="216752482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0"/>
            <a:ext cx="4277501"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381000" y="1225589"/>
            <a:ext cx="8610600"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Contract Support Cost (CSC) FY 2020 Update</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350">
                <a:solidFill>
                  <a:schemeClr val="tx1"/>
                </a:solidFill>
                <a:latin typeface="Calibri" panose="020F0502020204030204" pitchFamily="34" charset="0"/>
              </a:defRPr>
            </a:lvl1pPr>
            <a:lvl2pPr marL="176138" indent="-67643">
              <a:spcBef>
                <a:spcPct val="20000"/>
              </a:spcBef>
              <a:buFont typeface="Arial" panose="020B0604020202020204" pitchFamily="34" charset="0"/>
              <a:buChar char="–"/>
              <a:defRPr sz="1181">
                <a:solidFill>
                  <a:schemeClr val="tx1"/>
                </a:solidFill>
                <a:latin typeface="Calibri" panose="020F0502020204030204" pitchFamily="34" charset="0"/>
              </a:defRPr>
            </a:lvl2pPr>
            <a:lvl3pPr marL="271240" indent="-54248">
              <a:spcBef>
                <a:spcPct val="20000"/>
              </a:spcBef>
              <a:buFont typeface="Arial" panose="020B0604020202020204" pitchFamily="34" charset="0"/>
              <a:buChar char="•"/>
              <a:defRPr sz="1013">
                <a:solidFill>
                  <a:schemeClr val="tx1"/>
                </a:solidFill>
                <a:latin typeface="Calibri" panose="020F0502020204030204" pitchFamily="34" charset="0"/>
              </a:defRPr>
            </a:lvl3pPr>
            <a:lvl4pPr marL="379736" indent="-54248">
              <a:spcBef>
                <a:spcPct val="20000"/>
              </a:spcBef>
              <a:buFont typeface="Arial" panose="020B0604020202020204" pitchFamily="34" charset="0"/>
              <a:buChar char="–"/>
              <a:defRPr sz="844">
                <a:solidFill>
                  <a:schemeClr val="tx1"/>
                </a:solidFill>
                <a:latin typeface="Calibri" panose="020F0502020204030204" pitchFamily="34" charset="0"/>
              </a:defRPr>
            </a:lvl4pPr>
            <a:lvl5pPr marL="488231" indent="-54248">
              <a:spcBef>
                <a:spcPct val="20000"/>
              </a:spcBef>
              <a:buFont typeface="Arial" panose="020B0604020202020204" pitchFamily="34" charset="0"/>
              <a:buChar char="»"/>
              <a:defRPr sz="844">
                <a:solidFill>
                  <a:schemeClr val="tx1"/>
                </a:solidFill>
                <a:latin typeface="Calibri" panose="020F0502020204030204" pitchFamily="34" charset="0"/>
              </a:defRPr>
            </a:lvl5pPr>
            <a:lvl6pPr marL="681113"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6pPr>
            <a:lvl7pPr marL="873994"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7pPr>
            <a:lvl8pPr marL="1066875"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8pPr>
            <a:lvl9pPr marL="1259756"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380"/>
              <a:pPr>
                <a:spcBef>
                  <a:spcPct val="0"/>
                </a:spcBef>
                <a:buFontTx/>
                <a:buNone/>
                <a:defRPr/>
              </a:pPr>
              <a:t>16</a:t>
            </a:fld>
            <a:endParaRPr lang="en-US" altLang="en-US" sz="380" dirty="0"/>
          </a:p>
        </p:txBody>
      </p:sp>
      <p:sp>
        <p:nvSpPr>
          <p:cNvPr id="27653" name="TextBox 3"/>
          <p:cNvSpPr txBox="1">
            <a:spLocks noChangeArrowheads="1"/>
          </p:cNvSpPr>
          <p:nvPr/>
        </p:nvSpPr>
        <p:spPr bwMode="auto">
          <a:xfrm>
            <a:off x="381000" y="2228071"/>
            <a:ext cx="8610600" cy="323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281"/>
              </a:spcAft>
            </a:pPr>
            <a:r>
              <a:rPr lang="en-US" altLang="en-US" sz="2400" dirty="0"/>
              <a:t>FY 2020 Paid to Date: $115,203,893</a:t>
            </a:r>
          </a:p>
          <a:p>
            <a:pPr>
              <a:lnSpc>
                <a:spcPct val="150000"/>
              </a:lnSpc>
              <a:spcBef>
                <a:spcPct val="0"/>
              </a:spcBef>
              <a:spcAft>
                <a:spcPts val="281"/>
              </a:spcAft>
            </a:pPr>
            <a:r>
              <a:rPr lang="en-US" altLang="en-US" sz="2400" dirty="0"/>
              <a:t>Additional funds requested for remaining final payments.</a:t>
            </a:r>
          </a:p>
          <a:p>
            <a:pPr lvl="1">
              <a:lnSpc>
                <a:spcPct val="150000"/>
              </a:lnSpc>
              <a:spcBef>
                <a:spcPct val="0"/>
              </a:spcBef>
              <a:spcAft>
                <a:spcPts val="281"/>
              </a:spcAft>
            </a:pPr>
            <a:r>
              <a:rPr lang="en-US" altLang="en-US" sz="2000" dirty="0"/>
              <a:t>Request made in June 2021.</a:t>
            </a:r>
          </a:p>
          <a:p>
            <a:pPr lvl="1">
              <a:lnSpc>
                <a:spcPct val="150000"/>
              </a:lnSpc>
              <a:spcBef>
                <a:spcPct val="0"/>
              </a:spcBef>
              <a:spcAft>
                <a:spcPts val="281"/>
              </a:spcAft>
            </a:pPr>
            <a:r>
              <a:rPr lang="en-US" altLang="en-US" sz="2000" dirty="0"/>
              <a:t>Additional funds will primarily fund outstanding Direct Contract Support Cost needs, with 98% of Indirect CSC previously funded.</a:t>
            </a:r>
          </a:p>
          <a:p>
            <a:pPr>
              <a:lnSpc>
                <a:spcPct val="150000"/>
              </a:lnSpc>
              <a:spcBef>
                <a:spcPct val="0"/>
              </a:spcBef>
              <a:spcAft>
                <a:spcPts val="281"/>
              </a:spcAft>
            </a:pPr>
            <a:r>
              <a:rPr lang="en-US" altLang="en-US" sz="2400" dirty="0"/>
              <a:t>11 Tribes remain unresponsive to OSG’s CSC 2020 data request.</a:t>
            </a:r>
          </a:p>
        </p:txBody>
      </p:sp>
    </p:spTree>
    <p:extLst>
      <p:ext uri="{BB962C8B-B14F-4D97-AF65-F5344CB8AC3E}">
        <p14:creationId xmlns:p14="http://schemas.microsoft.com/office/powerpoint/2010/main" val="228786715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896" y="0"/>
            <a:ext cx="4127696" cy="9559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436419" y="931662"/>
            <a:ext cx="8097981"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Contract Support Cost (CSC) CARES Act  FY 2020 Update</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350">
                <a:solidFill>
                  <a:schemeClr val="tx1"/>
                </a:solidFill>
                <a:latin typeface="Calibri" panose="020F0502020204030204" pitchFamily="34" charset="0"/>
              </a:defRPr>
            </a:lvl1pPr>
            <a:lvl2pPr marL="176138" indent="-67643">
              <a:spcBef>
                <a:spcPct val="20000"/>
              </a:spcBef>
              <a:buFont typeface="Arial" panose="020B0604020202020204" pitchFamily="34" charset="0"/>
              <a:buChar char="–"/>
              <a:defRPr sz="1181">
                <a:solidFill>
                  <a:schemeClr val="tx1"/>
                </a:solidFill>
                <a:latin typeface="Calibri" panose="020F0502020204030204" pitchFamily="34" charset="0"/>
              </a:defRPr>
            </a:lvl2pPr>
            <a:lvl3pPr marL="271240" indent="-54248">
              <a:spcBef>
                <a:spcPct val="20000"/>
              </a:spcBef>
              <a:buFont typeface="Arial" panose="020B0604020202020204" pitchFamily="34" charset="0"/>
              <a:buChar char="•"/>
              <a:defRPr sz="1013">
                <a:solidFill>
                  <a:schemeClr val="tx1"/>
                </a:solidFill>
                <a:latin typeface="Calibri" panose="020F0502020204030204" pitchFamily="34" charset="0"/>
              </a:defRPr>
            </a:lvl3pPr>
            <a:lvl4pPr marL="379736" indent="-54248">
              <a:spcBef>
                <a:spcPct val="20000"/>
              </a:spcBef>
              <a:buFont typeface="Arial" panose="020B0604020202020204" pitchFamily="34" charset="0"/>
              <a:buChar char="–"/>
              <a:defRPr sz="844">
                <a:solidFill>
                  <a:schemeClr val="tx1"/>
                </a:solidFill>
                <a:latin typeface="Calibri" panose="020F0502020204030204" pitchFamily="34" charset="0"/>
              </a:defRPr>
            </a:lvl4pPr>
            <a:lvl5pPr marL="488231" indent="-54248">
              <a:spcBef>
                <a:spcPct val="20000"/>
              </a:spcBef>
              <a:buFont typeface="Arial" panose="020B0604020202020204" pitchFamily="34" charset="0"/>
              <a:buChar char="»"/>
              <a:defRPr sz="844">
                <a:solidFill>
                  <a:schemeClr val="tx1"/>
                </a:solidFill>
                <a:latin typeface="Calibri" panose="020F0502020204030204" pitchFamily="34" charset="0"/>
              </a:defRPr>
            </a:lvl5pPr>
            <a:lvl6pPr marL="681113"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6pPr>
            <a:lvl7pPr marL="873994"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7pPr>
            <a:lvl8pPr marL="1066875"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8pPr>
            <a:lvl9pPr marL="1259756"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380"/>
              <a:pPr>
                <a:spcBef>
                  <a:spcPct val="0"/>
                </a:spcBef>
                <a:buFontTx/>
                <a:buNone/>
                <a:defRPr/>
              </a:pPr>
              <a:t>17</a:t>
            </a:fld>
            <a:endParaRPr lang="en-US" altLang="en-US" sz="380" dirty="0"/>
          </a:p>
        </p:txBody>
      </p:sp>
      <p:sp>
        <p:nvSpPr>
          <p:cNvPr id="27653" name="TextBox 3"/>
          <p:cNvSpPr txBox="1">
            <a:spLocks noChangeArrowheads="1"/>
          </p:cNvSpPr>
          <p:nvPr/>
        </p:nvSpPr>
        <p:spPr bwMode="auto">
          <a:xfrm>
            <a:off x="404767" y="2468059"/>
            <a:ext cx="8372104" cy="29204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281"/>
              </a:spcAft>
            </a:pPr>
            <a:r>
              <a:rPr lang="en-US" altLang="en-US" sz="2400" dirty="0"/>
              <a:t>FY 2020 CARES CSC Paid to Date: $27,866,064</a:t>
            </a:r>
          </a:p>
          <a:p>
            <a:pPr>
              <a:lnSpc>
                <a:spcPct val="150000"/>
              </a:lnSpc>
              <a:spcBef>
                <a:spcPct val="0"/>
              </a:spcBef>
              <a:spcAft>
                <a:spcPts val="281"/>
              </a:spcAft>
            </a:pPr>
            <a:r>
              <a:rPr lang="en-US" altLang="en-US" sz="2400" dirty="0"/>
              <a:t>Additional funds being requested for remaining final payments.</a:t>
            </a:r>
          </a:p>
          <a:p>
            <a:pPr lvl="1">
              <a:lnSpc>
                <a:spcPct val="150000"/>
              </a:lnSpc>
              <a:spcBef>
                <a:spcPct val="0"/>
              </a:spcBef>
              <a:spcAft>
                <a:spcPts val="281"/>
              </a:spcAft>
            </a:pPr>
            <a:r>
              <a:rPr lang="en-US" altLang="en-US" sz="2000" dirty="0"/>
              <a:t>Paid to date represents 98% of CSC need being met.</a:t>
            </a:r>
          </a:p>
          <a:p>
            <a:pPr>
              <a:lnSpc>
                <a:spcPct val="150000"/>
              </a:lnSpc>
              <a:spcBef>
                <a:spcPct val="0"/>
              </a:spcBef>
              <a:spcAft>
                <a:spcPts val="281"/>
              </a:spcAft>
            </a:pPr>
            <a:r>
              <a:rPr lang="en-US" altLang="en-US" sz="2400" dirty="0"/>
              <a:t>39 Tribes remain unresponsive to OSG’s CSC 2020 CARES data request.</a:t>
            </a:r>
          </a:p>
        </p:txBody>
      </p:sp>
    </p:spTree>
    <p:extLst>
      <p:ext uri="{BB962C8B-B14F-4D97-AF65-F5344CB8AC3E}">
        <p14:creationId xmlns:p14="http://schemas.microsoft.com/office/powerpoint/2010/main" val="64612840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0"/>
            <a:ext cx="4114801" cy="952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304800" y="1246399"/>
            <a:ext cx="8534400" cy="13234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4000" b="1" dirty="0"/>
              <a:t>Contract Support Cost (CSC) FY 2021 Update</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350">
                <a:solidFill>
                  <a:schemeClr val="tx1"/>
                </a:solidFill>
                <a:latin typeface="Calibri" panose="020F0502020204030204" pitchFamily="34" charset="0"/>
              </a:defRPr>
            </a:lvl1pPr>
            <a:lvl2pPr marL="176138" indent="-67643">
              <a:spcBef>
                <a:spcPct val="20000"/>
              </a:spcBef>
              <a:buFont typeface="Arial" panose="020B0604020202020204" pitchFamily="34" charset="0"/>
              <a:buChar char="–"/>
              <a:defRPr sz="1181">
                <a:solidFill>
                  <a:schemeClr val="tx1"/>
                </a:solidFill>
                <a:latin typeface="Calibri" panose="020F0502020204030204" pitchFamily="34" charset="0"/>
              </a:defRPr>
            </a:lvl2pPr>
            <a:lvl3pPr marL="271240" indent="-54248">
              <a:spcBef>
                <a:spcPct val="20000"/>
              </a:spcBef>
              <a:buFont typeface="Arial" panose="020B0604020202020204" pitchFamily="34" charset="0"/>
              <a:buChar char="•"/>
              <a:defRPr sz="1013">
                <a:solidFill>
                  <a:schemeClr val="tx1"/>
                </a:solidFill>
                <a:latin typeface="Calibri" panose="020F0502020204030204" pitchFamily="34" charset="0"/>
              </a:defRPr>
            </a:lvl3pPr>
            <a:lvl4pPr marL="379736" indent="-54248">
              <a:spcBef>
                <a:spcPct val="20000"/>
              </a:spcBef>
              <a:buFont typeface="Arial" panose="020B0604020202020204" pitchFamily="34" charset="0"/>
              <a:buChar char="–"/>
              <a:defRPr sz="844">
                <a:solidFill>
                  <a:schemeClr val="tx1"/>
                </a:solidFill>
                <a:latin typeface="Calibri" panose="020F0502020204030204" pitchFamily="34" charset="0"/>
              </a:defRPr>
            </a:lvl4pPr>
            <a:lvl5pPr marL="488231" indent="-54248">
              <a:spcBef>
                <a:spcPct val="20000"/>
              </a:spcBef>
              <a:buFont typeface="Arial" panose="020B0604020202020204" pitchFamily="34" charset="0"/>
              <a:buChar char="»"/>
              <a:defRPr sz="844">
                <a:solidFill>
                  <a:schemeClr val="tx1"/>
                </a:solidFill>
                <a:latin typeface="Calibri" panose="020F0502020204030204" pitchFamily="34" charset="0"/>
              </a:defRPr>
            </a:lvl5pPr>
            <a:lvl6pPr marL="681113"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6pPr>
            <a:lvl7pPr marL="873994"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7pPr>
            <a:lvl8pPr marL="1066875"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8pPr>
            <a:lvl9pPr marL="1259756"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380"/>
              <a:pPr>
                <a:spcBef>
                  <a:spcPct val="0"/>
                </a:spcBef>
                <a:buFontTx/>
                <a:buNone/>
                <a:defRPr/>
              </a:pPr>
              <a:t>18</a:t>
            </a:fld>
            <a:endParaRPr lang="en-US" altLang="en-US" sz="380" dirty="0"/>
          </a:p>
        </p:txBody>
      </p:sp>
      <p:sp>
        <p:nvSpPr>
          <p:cNvPr id="27653" name="TextBox 3"/>
          <p:cNvSpPr txBox="1">
            <a:spLocks noChangeArrowheads="1"/>
          </p:cNvSpPr>
          <p:nvPr/>
        </p:nvSpPr>
        <p:spPr bwMode="auto">
          <a:xfrm>
            <a:off x="533400" y="2538848"/>
            <a:ext cx="8077200" cy="4028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281"/>
              </a:spcAft>
            </a:pPr>
            <a:r>
              <a:rPr lang="en-US" altLang="en-US" sz="2400" dirty="0"/>
              <a:t>FY 2021 Paid to Date: $99,912,399</a:t>
            </a:r>
          </a:p>
          <a:p>
            <a:pPr>
              <a:lnSpc>
                <a:spcPct val="150000"/>
              </a:lnSpc>
              <a:spcBef>
                <a:spcPct val="0"/>
              </a:spcBef>
              <a:spcAft>
                <a:spcPts val="281"/>
              </a:spcAft>
            </a:pPr>
            <a:r>
              <a:rPr lang="en-US" altLang="en-US" sz="2400" dirty="0"/>
              <a:t>Additional funds being requested for remaining final payments.</a:t>
            </a:r>
          </a:p>
          <a:p>
            <a:pPr>
              <a:lnSpc>
                <a:spcPct val="150000"/>
              </a:lnSpc>
              <a:spcBef>
                <a:spcPct val="0"/>
              </a:spcBef>
              <a:spcAft>
                <a:spcPts val="281"/>
              </a:spcAft>
            </a:pPr>
            <a:r>
              <a:rPr lang="en-US" altLang="en-US" sz="2400" dirty="0"/>
              <a:t>65 Tribes remain unresponsive to OSG’s CSC 2021 data request dated July 9, 2021.</a:t>
            </a:r>
          </a:p>
          <a:p>
            <a:pPr>
              <a:lnSpc>
                <a:spcPct val="150000"/>
              </a:lnSpc>
              <a:spcBef>
                <a:spcPct val="0"/>
              </a:spcBef>
              <a:spcAft>
                <a:spcPts val="281"/>
              </a:spcAft>
            </a:pPr>
            <a:r>
              <a:rPr lang="en-US" altLang="en-US" sz="2400" dirty="0"/>
              <a:t>OSG </a:t>
            </a:r>
            <a:r>
              <a:rPr lang="en-US" altLang="en-US" sz="2400" u="sng" dirty="0"/>
              <a:t>cannot</a:t>
            </a:r>
            <a:r>
              <a:rPr lang="en-US" altLang="en-US" sz="2400" dirty="0"/>
              <a:t> pay unresponsive Tribes CSC without FY 2021 data.</a:t>
            </a:r>
          </a:p>
        </p:txBody>
      </p:sp>
    </p:spTree>
    <p:extLst>
      <p:ext uri="{BB962C8B-B14F-4D97-AF65-F5344CB8AC3E}">
        <p14:creationId xmlns:p14="http://schemas.microsoft.com/office/powerpoint/2010/main" val="8069189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0"/>
            <a:ext cx="4114801" cy="952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304800" y="957276"/>
            <a:ext cx="8534400" cy="19389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4000" b="1" dirty="0"/>
              <a:t>Contract Support Cost (CSC) American Rescue Plan Act (ARPA)  FY 2021 Update</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350">
                <a:solidFill>
                  <a:schemeClr val="tx1"/>
                </a:solidFill>
                <a:latin typeface="Calibri" panose="020F0502020204030204" pitchFamily="34" charset="0"/>
              </a:defRPr>
            </a:lvl1pPr>
            <a:lvl2pPr marL="176138" indent="-67643">
              <a:spcBef>
                <a:spcPct val="20000"/>
              </a:spcBef>
              <a:buFont typeface="Arial" panose="020B0604020202020204" pitchFamily="34" charset="0"/>
              <a:buChar char="–"/>
              <a:defRPr sz="1181">
                <a:solidFill>
                  <a:schemeClr val="tx1"/>
                </a:solidFill>
                <a:latin typeface="Calibri" panose="020F0502020204030204" pitchFamily="34" charset="0"/>
              </a:defRPr>
            </a:lvl2pPr>
            <a:lvl3pPr marL="271240" indent="-54248">
              <a:spcBef>
                <a:spcPct val="20000"/>
              </a:spcBef>
              <a:buFont typeface="Arial" panose="020B0604020202020204" pitchFamily="34" charset="0"/>
              <a:buChar char="•"/>
              <a:defRPr sz="1013">
                <a:solidFill>
                  <a:schemeClr val="tx1"/>
                </a:solidFill>
                <a:latin typeface="Calibri" panose="020F0502020204030204" pitchFamily="34" charset="0"/>
              </a:defRPr>
            </a:lvl3pPr>
            <a:lvl4pPr marL="379736" indent="-54248">
              <a:spcBef>
                <a:spcPct val="20000"/>
              </a:spcBef>
              <a:buFont typeface="Arial" panose="020B0604020202020204" pitchFamily="34" charset="0"/>
              <a:buChar char="–"/>
              <a:defRPr sz="844">
                <a:solidFill>
                  <a:schemeClr val="tx1"/>
                </a:solidFill>
                <a:latin typeface="Calibri" panose="020F0502020204030204" pitchFamily="34" charset="0"/>
              </a:defRPr>
            </a:lvl4pPr>
            <a:lvl5pPr marL="488231" indent="-54248">
              <a:spcBef>
                <a:spcPct val="20000"/>
              </a:spcBef>
              <a:buFont typeface="Arial" panose="020B0604020202020204" pitchFamily="34" charset="0"/>
              <a:buChar char="»"/>
              <a:defRPr sz="844">
                <a:solidFill>
                  <a:schemeClr val="tx1"/>
                </a:solidFill>
                <a:latin typeface="Calibri" panose="020F0502020204030204" pitchFamily="34" charset="0"/>
              </a:defRPr>
            </a:lvl5pPr>
            <a:lvl6pPr marL="681113"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6pPr>
            <a:lvl7pPr marL="873994"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7pPr>
            <a:lvl8pPr marL="1066875"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8pPr>
            <a:lvl9pPr marL="1259756"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380"/>
              <a:pPr>
                <a:spcBef>
                  <a:spcPct val="0"/>
                </a:spcBef>
                <a:buFontTx/>
                <a:buNone/>
                <a:defRPr/>
              </a:pPr>
              <a:t>19</a:t>
            </a:fld>
            <a:endParaRPr lang="en-US" altLang="en-US" sz="380" dirty="0"/>
          </a:p>
        </p:txBody>
      </p:sp>
      <p:sp>
        <p:nvSpPr>
          <p:cNvPr id="27653" name="TextBox 3"/>
          <p:cNvSpPr txBox="1">
            <a:spLocks noChangeArrowheads="1"/>
          </p:cNvSpPr>
          <p:nvPr/>
        </p:nvSpPr>
        <p:spPr bwMode="auto">
          <a:xfrm>
            <a:off x="533400" y="3018717"/>
            <a:ext cx="8077200" cy="28820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281"/>
              </a:spcAft>
            </a:pPr>
            <a:r>
              <a:rPr lang="en-US" altLang="en-US" sz="2400" dirty="0"/>
              <a:t>Data request sent to Self Governance Tribes on October 28, 2021.</a:t>
            </a:r>
          </a:p>
          <a:p>
            <a:pPr>
              <a:lnSpc>
                <a:spcPct val="150000"/>
              </a:lnSpc>
              <a:spcBef>
                <a:spcPct val="0"/>
              </a:spcBef>
              <a:spcAft>
                <a:spcPts val="281"/>
              </a:spcAft>
            </a:pPr>
            <a:r>
              <a:rPr lang="en-US" altLang="en-US" sz="2400" dirty="0"/>
              <a:t>41 Tribes have not responded to the data request </a:t>
            </a:r>
          </a:p>
          <a:p>
            <a:pPr>
              <a:lnSpc>
                <a:spcPct val="150000"/>
              </a:lnSpc>
              <a:spcBef>
                <a:spcPct val="0"/>
              </a:spcBef>
              <a:spcAft>
                <a:spcPts val="281"/>
              </a:spcAft>
            </a:pPr>
            <a:r>
              <a:rPr lang="en-US" altLang="en-US" sz="2400" dirty="0"/>
              <a:t>Funds have been requested by OSG to pay CSC to Tribes who have submitted ARPA CSC data. </a:t>
            </a:r>
          </a:p>
        </p:txBody>
      </p:sp>
    </p:spTree>
    <p:extLst>
      <p:ext uri="{BB962C8B-B14F-4D97-AF65-F5344CB8AC3E}">
        <p14:creationId xmlns:p14="http://schemas.microsoft.com/office/powerpoint/2010/main" val="236829534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rgbClr val="EEECE1"/>
        </a:solidFill>
        <a:effectLst/>
      </p:bgPr>
    </p:bg>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 y="0"/>
            <a:ext cx="4114801" cy="952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304800" y="957276"/>
            <a:ext cx="8534400" cy="13234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4000" b="1" dirty="0"/>
              <a:t>Contract Support Cost (CSC) FY 2022 Update</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350">
                <a:solidFill>
                  <a:schemeClr val="tx1"/>
                </a:solidFill>
                <a:latin typeface="Calibri" panose="020F0502020204030204" pitchFamily="34" charset="0"/>
              </a:defRPr>
            </a:lvl1pPr>
            <a:lvl2pPr marL="176138" indent="-67643">
              <a:spcBef>
                <a:spcPct val="20000"/>
              </a:spcBef>
              <a:buFont typeface="Arial" panose="020B0604020202020204" pitchFamily="34" charset="0"/>
              <a:buChar char="–"/>
              <a:defRPr sz="1181">
                <a:solidFill>
                  <a:schemeClr val="tx1"/>
                </a:solidFill>
                <a:latin typeface="Calibri" panose="020F0502020204030204" pitchFamily="34" charset="0"/>
              </a:defRPr>
            </a:lvl2pPr>
            <a:lvl3pPr marL="271240" indent="-54248">
              <a:spcBef>
                <a:spcPct val="20000"/>
              </a:spcBef>
              <a:buFont typeface="Arial" panose="020B0604020202020204" pitchFamily="34" charset="0"/>
              <a:buChar char="•"/>
              <a:defRPr sz="1013">
                <a:solidFill>
                  <a:schemeClr val="tx1"/>
                </a:solidFill>
                <a:latin typeface="Calibri" panose="020F0502020204030204" pitchFamily="34" charset="0"/>
              </a:defRPr>
            </a:lvl3pPr>
            <a:lvl4pPr marL="379736" indent="-54248">
              <a:spcBef>
                <a:spcPct val="20000"/>
              </a:spcBef>
              <a:buFont typeface="Arial" panose="020B0604020202020204" pitchFamily="34" charset="0"/>
              <a:buChar char="–"/>
              <a:defRPr sz="844">
                <a:solidFill>
                  <a:schemeClr val="tx1"/>
                </a:solidFill>
                <a:latin typeface="Calibri" panose="020F0502020204030204" pitchFamily="34" charset="0"/>
              </a:defRPr>
            </a:lvl4pPr>
            <a:lvl5pPr marL="488231" indent="-54248">
              <a:spcBef>
                <a:spcPct val="20000"/>
              </a:spcBef>
              <a:buFont typeface="Arial" panose="020B0604020202020204" pitchFamily="34" charset="0"/>
              <a:buChar char="»"/>
              <a:defRPr sz="844">
                <a:solidFill>
                  <a:schemeClr val="tx1"/>
                </a:solidFill>
                <a:latin typeface="Calibri" panose="020F0502020204030204" pitchFamily="34" charset="0"/>
              </a:defRPr>
            </a:lvl5pPr>
            <a:lvl6pPr marL="681113"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6pPr>
            <a:lvl7pPr marL="873994"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7pPr>
            <a:lvl8pPr marL="1066875"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8pPr>
            <a:lvl9pPr marL="1259756" indent="-54248" eaLnBrk="0" fontAlgn="base" hangingPunct="0">
              <a:spcBef>
                <a:spcPct val="20000"/>
              </a:spcBef>
              <a:spcAft>
                <a:spcPct val="0"/>
              </a:spcAft>
              <a:buFont typeface="Arial" panose="020B0604020202020204" pitchFamily="34" charset="0"/>
              <a:buChar char="»"/>
              <a:defRPr sz="844">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380"/>
              <a:pPr>
                <a:spcBef>
                  <a:spcPct val="0"/>
                </a:spcBef>
                <a:buFontTx/>
                <a:buNone/>
                <a:defRPr/>
              </a:pPr>
              <a:t>20</a:t>
            </a:fld>
            <a:endParaRPr lang="en-US" altLang="en-US" sz="380" dirty="0"/>
          </a:p>
        </p:txBody>
      </p:sp>
      <p:sp>
        <p:nvSpPr>
          <p:cNvPr id="27653" name="TextBox 3"/>
          <p:cNvSpPr txBox="1">
            <a:spLocks noChangeArrowheads="1"/>
          </p:cNvSpPr>
          <p:nvPr/>
        </p:nvSpPr>
        <p:spPr bwMode="auto">
          <a:xfrm>
            <a:off x="581297" y="2438947"/>
            <a:ext cx="8077200" cy="28820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300"/>
              </a:spcAft>
            </a:pPr>
            <a:r>
              <a:rPr lang="en-US" altLang="en-US" sz="2400" dirty="0"/>
              <a:t>FY 2022 CSC received by OSG to Date: $27,464,000</a:t>
            </a:r>
          </a:p>
          <a:p>
            <a:pPr>
              <a:lnSpc>
                <a:spcPct val="150000"/>
              </a:lnSpc>
              <a:spcBef>
                <a:spcPct val="0"/>
              </a:spcBef>
              <a:spcAft>
                <a:spcPts val="300"/>
              </a:spcAft>
            </a:pPr>
            <a:r>
              <a:rPr lang="en-US" altLang="en-US" sz="2400" dirty="0"/>
              <a:t>OSG is starting to review data to provide initial CSC payments to Tribes.</a:t>
            </a:r>
          </a:p>
          <a:p>
            <a:pPr>
              <a:lnSpc>
                <a:spcPct val="150000"/>
              </a:lnSpc>
              <a:spcBef>
                <a:spcPct val="0"/>
              </a:spcBef>
              <a:spcAft>
                <a:spcPts val="300"/>
              </a:spcAft>
            </a:pPr>
            <a:r>
              <a:rPr lang="en-US" altLang="en-US" sz="2400" dirty="0"/>
              <a:t>OSG cannot provide initial CSC to Tribes if FY 2021 data has not been received.</a:t>
            </a:r>
          </a:p>
        </p:txBody>
      </p:sp>
    </p:spTree>
    <p:extLst>
      <p:ext uri="{BB962C8B-B14F-4D97-AF65-F5344CB8AC3E}">
        <p14:creationId xmlns:p14="http://schemas.microsoft.com/office/powerpoint/2010/main" val="951271588"/>
      </p:ext>
    </p:extLst>
  </p:cSld>
  <p:clrMapOvr>
    <a:overrideClrMapping bg1="lt1" tx1="dk1" bg2="lt2" tx2="dk2" accent1="accent1" accent2="accent2" accent3="accent3" accent4="accent4" accent5="accent5" accent6="accent6" hlink="hlink" folHlink="folHlink"/>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95" y="0"/>
            <a:ext cx="4122295" cy="9546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863928" y="1330322"/>
            <a:ext cx="7365672"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New Contract Support Email </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234851" indent="-90191">
              <a:spcBef>
                <a:spcPct val="20000"/>
              </a:spcBef>
              <a:buFont typeface="Arial" panose="020B0604020202020204" pitchFamily="34" charset="0"/>
              <a:buChar char="–"/>
              <a:defRPr sz="1575">
                <a:solidFill>
                  <a:schemeClr val="tx1"/>
                </a:solidFill>
                <a:latin typeface="Calibri" panose="020F0502020204030204" pitchFamily="34" charset="0"/>
              </a:defRPr>
            </a:lvl2pPr>
            <a:lvl3pPr marL="361653" indent="-72331">
              <a:spcBef>
                <a:spcPct val="20000"/>
              </a:spcBef>
              <a:buFont typeface="Arial" panose="020B0604020202020204" pitchFamily="34" charset="0"/>
              <a:buChar char="•"/>
              <a:defRPr sz="1350">
                <a:solidFill>
                  <a:schemeClr val="tx1"/>
                </a:solidFill>
                <a:latin typeface="Calibri" panose="020F0502020204030204" pitchFamily="34" charset="0"/>
              </a:defRPr>
            </a:lvl3pPr>
            <a:lvl4pPr marL="506314" indent="-72331">
              <a:spcBef>
                <a:spcPct val="20000"/>
              </a:spcBef>
              <a:buFont typeface="Arial" panose="020B0604020202020204" pitchFamily="34" charset="0"/>
              <a:buChar char="–"/>
              <a:defRPr sz="1125">
                <a:solidFill>
                  <a:schemeClr val="tx1"/>
                </a:solidFill>
                <a:latin typeface="Calibri" panose="020F0502020204030204" pitchFamily="34" charset="0"/>
              </a:defRPr>
            </a:lvl4pPr>
            <a:lvl5pPr marL="650975" indent="-72331">
              <a:spcBef>
                <a:spcPct val="20000"/>
              </a:spcBef>
              <a:buFont typeface="Arial" panose="020B0604020202020204" pitchFamily="34" charset="0"/>
              <a:buChar char="»"/>
              <a:defRPr sz="1125">
                <a:solidFill>
                  <a:schemeClr val="tx1"/>
                </a:solidFill>
                <a:latin typeface="Calibri" panose="020F0502020204030204" pitchFamily="34" charset="0"/>
              </a:defRPr>
            </a:lvl5pPr>
            <a:lvl6pPr marL="90815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16532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42250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167967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506"/>
              <a:pPr>
                <a:spcBef>
                  <a:spcPct val="0"/>
                </a:spcBef>
                <a:buFontTx/>
                <a:buNone/>
                <a:defRPr/>
              </a:pPr>
              <a:t>21</a:t>
            </a:fld>
            <a:endParaRPr lang="en-US" altLang="en-US" sz="506" dirty="0"/>
          </a:p>
        </p:txBody>
      </p:sp>
      <p:sp>
        <p:nvSpPr>
          <p:cNvPr id="27653" name="TextBox 3"/>
          <p:cNvSpPr txBox="1">
            <a:spLocks noChangeArrowheads="1"/>
          </p:cNvSpPr>
          <p:nvPr/>
        </p:nvSpPr>
        <p:spPr bwMode="auto">
          <a:xfrm>
            <a:off x="721053" y="2530651"/>
            <a:ext cx="7651421" cy="41796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indent="0" algn="ctr">
              <a:buNone/>
            </a:pPr>
            <a:r>
              <a:rPr lang="en-US" b="1" dirty="0">
                <a:hlinkClick r:id="rId4"/>
              </a:rPr>
              <a:t>OSG-CSC@bia.gov</a:t>
            </a:r>
            <a:endParaRPr lang="en-US" b="1" dirty="0"/>
          </a:p>
          <a:p>
            <a:pPr marL="0" indent="0" algn="ctr">
              <a:buNone/>
            </a:pPr>
            <a:endParaRPr lang="en-US" dirty="0"/>
          </a:p>
          <a:p>
            <a:pPr marL="0" indent="0" algn="ctr">
              <a:buNone/>
            </a:pPr>
            <a:r>
              <a:rPr lang="en-US" dirty="0"/>
              <a:t>Tribes are requested to please email all correspondence and documentation regarding Self Governance Contract Support to this email address, including the 2021/2022 CSC Data.</a:t>
            </a:r>
          </a:p>
          <a:p>
            <a:pPr marL="0" indent="0">
              <a:buNone/>
            </a:pPr>
            <a:endParaRPr lang="en-US" altLang="en-US" sz="2400" dirty="0"/>
          </a:p>
        </p:txBody>
      </p:sp>
    </p:spTree>
    <p:extLst>
      <p:ext uri="{BB962C8B-B14F-4D97-AF65-F5344CB8AC3E}">
        <p14:creationId xmlns:p14="http://schemas.microsoft.com/office/powerpoint/2010/main" val="289942913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95" y="0"/>
            <a:ext cx="4122295" cy="9546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863928" y="1330322"/>
            <a:ext cx="7365672"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New FASSR Group Email </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234851" indent="-90191">
              <a:spcBef>
                <a:spcPct val="20000"/>
              </a:spcBef>
              <a:buFont typeface="Arial" panose="020B0604020202020204" pitchFamily="34" charset="0"/>
              <a:buChar char="–"/>
              <a:defRPr sz="1575">
                <a:solidFill>
                  <a:schemeClr val="tx1"/>
                </a:solidFill>
                <a:latin typeface="Calibri" panose="020F0502020204030204" pitchFamily="34" charset="0"/>
              </a:defRPr>
            </a:lvl2pPr>
            <a:lvl3pPr marL="361653" indent="-72331">
              <a:spcBef>
                <a:spcPct val="20000"/>
              </a:spcBef>
              <a:buFont typeface="Arial" panose="020B0604020202020204" pitchFamily="34" charset="0"/>
              <a:buChar char="•"/>
              <a:defRPr sz="1350">
                <a:solidFill>
                  <a:schemeClr val="tx1"/>
                </a:solidFill>
                <a:latin typeface="Calibri" panose="020F0502020204030204" pitchFamily="34" charset="0"/>
              </a:defRPr>
            </a:lvl3pPr>
            <a:lvl4pPr marL="506314" indent="-72331">
              <a:spcBef>
                <a:spcPct val="20000"/>
              </a:spcBef>
              <a:buFont typeface="Arial" panose="020B0604020202020204" pitchFamily="34" charset="0"/>
              <a:buChar char="–"/>
              <a:defRPr sz="1125">
                <a:solidFill>
                  <a:schemeClr val="tx1"/>
                </a:solidFill>
                <a:latin typeface="Calibri" panose="020F0502020204030204" pitchFamily="34" charset="0"/>
              </a:defRPr>
            </a:lvl4pPr>
            <a:lvl5pPr marL="650975" indent="-72331">
              <a:spcBef>
                <a:spcPct val="20000"/>
              </a:spcBef>
              <a:buFont typeface="Arial" panose="020B0604020202020204" pitchFamily="34" charset="0"/>
              <a:buChar char="»"/>
              <a:defRPr sz="1125">
                <a:solidFill>
                  <a:schemeClr val="tx1"/>
                </a:solidFill>
                <a:latin typeface="Calibri" panose="020F0502020204030204" pitchFamily="34" charset="0"/>
              </a:defRPr>
            </a:lvl5pPr>
            <a:lvl6pPr marL="90815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16532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42250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167967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506"/>
              <a:pPr>
                <a:spcBef>
                  <a:spcPct val="0"/>
                </a:spcBef>
                <a:buFontTx/>
                <a:buNone/>
                <a:defRPr/>
              </a:pPr>
              <a:t>22</a:t>
            </a:fld>
            <a:endParaRPr lang="en-US" altLang="en-US" sz="506" dirty="0"/>
          </a:p>
        </p:txBody>
      </p:sp>
      <p:sp>
        <p:nvSpPr>
          <p:cNvPr id="27653" name="TextBox 3"/>
          <p:cNvSpPr txBox="1">
            <a:spLocks noChangeArrowheads="1"/>
          </p:cNvSpPr>
          <p:nvPr/>
        </p:nvSpPr>
        <p:spPr bwMode="auto">
          <a:xfrm>
            <a:off x="721053" y="2530651"/>
            <a:ext cx="7651421" cy="3588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indent="0" algn="ctr">
              <a:buNone/>
            </a:pPr>
            <a:r>
              <a:rPr lang="en-US" b="1" dirty="0">
                <a:hlinkClick r:id="rId4"/>
              </a:rPr>
              <a:t>OSG-FASSR@bia.gov</a:t>
            </a:r>
            <a:r>
              <a:rPr lang="en-US" b="1" dirty="0"/>
              <a:t> </a:t>
            </a:r>
            <a:endParaRPr lang="en-US" dirty="0"/>
          </a:p>
          <a:p>
            <a:pPr marL="0" indent="0" algn="ctr">
              <a:buNone/>
            </a:pPr>
            <a:r>
              <a:rPr lang="en-US" dirty="0"/>
              <a:t>Tribes are requested to please email all correspondence and documentation regarding Self Governance Financial Assistance &amp; Social Services Report (FASSR) to this email address</a:t>
            </a:r>
          </a:p>
          <a:p>
            <a:pPr marL="0" indent="0">
              <a:buNone/>
            </a:pPr>
            <a:endParaRPr lang="en-US" altLang="en-US" sz="2400" dirty="0"/>
          </a:p>
        </p:txBody>
      </p:sp>
    </p:spTree>
    <p:extLst>
      <p:ext uri="{BB962C8B-B14F-4D97-AF65-F5344CB8AC3E}">
        <p14:creationId xmlns:p14="http://schemas.microsoft.com/office/powerpoint/2010/main" val="170367757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114800" cy="9537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63" name="Title 3"/>
          <p:cNvSpPr>
            <a:spLocks noGrp="1"/>
          </p:cNvSpPr>
          <p:nvPr>
            <p:ph type="title"/>
          </p:nvPr>
        </p:nvSpPr>
        <p:spPr>
          <a:xfrm>
            <a:off x="152400" y="1355643"/>
            <a:ext cx="8686800" cy="733640"/>
          </a:xfrm>
        </p:spPr>
        <p:txBody>
          <a:bodyPr/>
          <a:lstStyle/>
          <a:p>
            <a:r>
              <a:rPr lang="en-US" sz="4000" b="1" dirty="0"/>
              <a:t>PROGRESS Act Negotiated Rulemaking Update</a:t>
            </a:r>
            <a:endParaRPr lang="en-US" altLang="en-US" sz="2800" dirty="0"/>
          </a:p>
        </p:txBody>
      </p:sp>
      <p:sp>
        <p:nvSpPr>
          <p:cNvPr id="40964" name="Content Placeholder 4"/>
          <p:cNvSpPr>
            <a:spLocks noGrp="1"/>
          </p:cNvSpPr>
          <p:nvPr>
            <p:ph idx="1"/>
          </p:nvPr>
        </p:nvSpPr>
        <p:spPr>
          <a:xfrm>
            <a:off x="457200" y="2514600"/>
            <a:ext cx="8382000" cy="4206875"/>
          </a:xfrm>
        </p:spPr>
        <p:txBody>
          <a:bodyPr/>
          <a:lstStyle/>
          <a:p>
            <a:r>
              <a:rPr lang="en-US" altLang="en-US" sz="2400" dirty="0"/>
              <a:t>The Negotiated Rulemaking Charter has been drafted and reviewed by Office of the Executive Secretariat and DOI FACA attorney. </a:t>
            </a:r>
          </a:p>
          <a:p>
            <a:r>
              <a:rPr lang="en-US" sz="2400" dirty="0">
                <a:solidFill>
                  <a:srgbClr val="000000"/>
                </a:solidFill>
                <a:latin typeface="inherit"/>
              </a:rPr>
              <a:t>The Committee cannot officially meet until the Charter is signed by the Secretary and filed with GSA.</a:t>
            </a:r>
            <a:r>
              <a:rPr lang="en-US" sz="2400" dirty="0">
                <a:solidFill>
                  <a:srgbClr val="000000"/>
                </a:solidFill>
                <a:latin typeface="Calibri" panose="020F0502020204030204" pitchFamily="34" charset="0"/>
              </a:rPr>
              <a:t> </a:t>
            </a:r>
          </a:p>
          <a:p>
            <a:r>
              <a:rPr lang="en-US" altLang="en-US" sz="2400" dirty="0"/>
              <a:t>Appointment letters for Tribal and Federal Committee members have been drafted and are ready for distribution. </a:t>
            </a:r>
          </a:p>
          <a:p>
            <a:r>
              <a:rPr lang="en-US" altLang="en-US" sz="2400" dirty="0"/>
              <a:t>Per RACA, all DOI Advisory Committees will meet virtually in 2022.</a:t>
            </a:r>
          </a:p>
          <a:p>
            <a:r>
              <a:rPr lang="en-US" altLang="en-US" sz="2400" dirty="0"/>
              <a:t>Negotiated rulemaking website has been requested and is in the process of being created.</a:t>
            </a:r>
          </a:p>
          <a:p>
            <a:pPr marL="0" indent="0">
              <a:buNone/>
            </a:pPr>
            <a:endParaRPr lang="en-US" altLang="en-US" sz="2400" dirty="0"/>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417513" indent="-160338">
              <a:spcBef>
                <a:spcPct val="20000"/>
              </a:spcBef>
              <a:buFont typeface="Arial" panose="020B0604020202020204" pitchFamily="34" charset="0"/>
              <a:buChar char="–"/>
              <a:defRPr sz="28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24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20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2000">
                <a:solidFill>
                  <a:schemeClr val="tx1"/>
                </a:solidFill>
                <a:latin typeface="Calibri" panose="020F0502020204030204" pitchFamily="34" charset="0"/>
              </a:defRPr>
            </a:lvl5pPr>
            <a:lvl6pPr marL="16144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0716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5288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9860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78D5B3E1-E268-4658-8E99-446C4710DA1C}" type="slidenum">
              <a:rPr lang="en-US" altLang="en-US" sz="900" smtClean="0"/>
              <a:pPr>
                <a:spcBef>
                  <a:spcPct val="0"/>
                </a:spcBef>
                <a:buFontTx/>
                <a:buNone/>
              </a:pPr>
              <a:t>23</a:t>
            </a:fld>
            <a:endParaRPr lang="en-US" altLang="en-US" sz="900" dirty="0"/>
          </a:p>
        </p:txBody>
      </p:sp>
    </p:spTree>
    <p:extLst>
      <p:ext uri="{BB962C8B-B14F-4D97-AF65-F5344CB8AC3E}">
        <p14:creationId xmlns:p14="http://schemas.microsoft.com/office/powerpoint/2010/main" val="427456137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114800" cy="9537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63" name="Title 3"/>
          <p:cNvSpPr>
            <a:spLocks noGrp="1"/>
          </p:cNvSpPr>
          <p:nvPr>
            <p:ph type="title"/>
          </p:nvPr>
        </p:nvSpPr>
        <p:spPr>
          <a:xfrm>
            <a:off x="474133" y="953772"/>
            <a:ext cx="8229600" cy="1408428"/>
          </a:xfrm>
        </p:spPr>
        <p:txBody>
          <a:bodyPr/>
          <a:lstStyle/>
          <a:p>
            <a:r>
              <a:rPr lang="en-US" sz="4000" b="1" dirty="0"/>
              <a:t>PROGRESS Act Federal Rulemaking Update</a:t>
            </a:r>
            <a:endParaRPr lang="en-US" altLang="en-US" sz="2800" dirty="0"/>
          </a:p>
        </p:txBody>
      </p:sp>
      <p:sp>
        <p:nvSpPr>
          <p:cNvPr id="40964" name="Content Placeholder 4"/>
          <p:cNvSpPr>
            <a:spLocks noGrp="1"/>
          </p:cNvSpPr>
          <p:nvPr>
            <p:ph idx="1"/>
          </p:nvPr>
        </p:nvSpPr>
        <p:spPr>
          <a:xfrm>
            <a:off x="169333" y="2455655"/>
            <a:ext cx="8839199" cy="4080291"/>
          </a:xfrm>
        </p:spPr>
        <p:txBody>
          <a:bodyPr/>
          <a:lstStyle/>
          <a:p>
            <a:r>
              <a:rPr lang="en-US" sz="2800" dirty="0"/>
              <a:t>Before the Committee can convene, next steps are:</a:t>
            </a:r>
          </a:p>
          <a:p>
            <a:pPr lvl="1"/>
            <a:r>
              <a:rPr lang="en-US" sz="2400" dirty="0"/>
              <a:t>Federal Register Notice for Establishing Negotiated Rulemaking Committee with a 15-day comment period drafted for publication</a:t>
            </a:r>
          </a:p>
          <a:p>
            <a:pPr lvl="1"/>
            <a:r>
              <a:rPr lang="en-US" sz="2400" dirty="0"/>
              <a:t>After the comment period has expired, IA/OSG can seek the Secretary's signature on the Charter and file with GSA to make the Committee official. (Committee cannot convene until Charter is filed).</a:t>
            </a:r>
          </a:p>
          <a:p>
            <a:pPr lvl="1"/>
            <a:r>
              <a:rPr lang="en-US" sz="2400" dirty="0"/>
              <a:t>Federal Advisory Committee Act requires announcements of public meetings by Federal Register Notice. </a:t>
            </a:r>
          </a:p>
          <a:p>
            <a:endParaRPr lang="en-US" sz="2200" dirty="0"/>
          </a:p>
          <a:p>
            <a:pPr>
              <a:lnSpc>
                <a:spcPct val="150000"/>
              </a:lnSpc>
            </a:pPr>
            <a:endParaRPr lang="en-US" altLang="en-US" sz="2800" dirty="0"/>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417513" indent="-160338">
              <a:spcBef>
                <a:spcPct val="20000"/>
              </a:spcBef>
              <a:buFont typeface="Arial" panose="020B0604020202020204" pitchFamily="34" charset="0"/>
              <a:buChar char="–"/>
              <a:defRPr sz="28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24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20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2000">
                <a:solidFill>
                  <a:schemeClr val="tx1"/>
                </a:solidFill>
                <a:latin typeface="Calibri" panose="020F0502020204030204" pitchFamily="34" charset="0"/>
              </a:defRPr>
            </a:lvl5pPr>
            <a:lvl6pPr marL="16144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0716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5288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9860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78D5B3E1-E268-4658-8E99-446C4710DA1C}" type="slidenum">
              <a:rPr lang="en-US" altLang="en-US" sz="900" smtClean="0"/>
              <a:pPr>
                <a:spcBef>
                  <a:spcPct val="0"/>
                </a:spcBef>
                <a:buFontTx/>
                <a:buNone/>
              </a:pPr>
              <a:t>24</a:t>
            </a:fld>
            <a:endParaRPr lang="en-US" altLang="en-US" sz="900" dirty="0"/>
          </a:p>
        </p:txBody>
      </p:sp>
    </p:spTree>
    <p:extLst>
      <p:ext uri="{BB962C8B-B14F-4D97-AF65-F5344CB8AC3E}">
        <p14:creationId xmlns:p14="http://schemas.microsoft.com/office/powerpoint/2010/main" val="256505817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itle 1"/>
          <p:cNvSpPr>
            <a:spLocks noGrp="1"/>
          </p:cNvSpPr>
          <p:nvPr>
            <p:ph type="title"/>
          </p:nvPr>
        </p:nvSpPr>
        <p:spPr>
          <a:xfrm>
            <a:off x="457200" y="1173162"/>
            <a:ext cx="8229600" cy="808038"/>
          </a:xfrm>
        </p:spPr>
        <p:txBody>
          <a:bodyPr/>
          <a:lstStyle/>
          <a:p>
            <a:r>
              <a:rPr lang="en-US" altLang="en-US" dirty="0"/>
              <a:t>ATO Information</a:t>
            </a:r>
          </a:p>
        </p:txBody>
      </p:sp>
      <p:sp>
        <p:nvSpPr>
          <p:cNvPr id="38915" name="Content Placeholder 2"/>
          <p:cNvSpPr>
            <a:spLocks noGrp="1"/>
          </p:cNvSpPr>
          <p:nvPr>
            <p:ph sz="half" idx="1"/>
          </p:nvPr>
        </p:nvSpPr>
        <p:spPr>
          <a:xfrm>
            <a:off x="361950" y="2057400"/>
            <a:ext cx="8420100" cy="4259695"/>
          </a:xfrm>
        </p:spPr>
        <p:txBody>
          <a:bodyPr/>
          <a:lstStyle/>
          <a:p>
            <a:pPr>
              <a:lnSpc>
                <a:spcPct val="150000"/>
              </a:lnSpc>
              <a:defRPr/>
            </a:pPr>
            <a:r>
              <a:rPr lang="en-US" altLang="en-US" sz="2400" dirty="0"/>
              <a:t>If a tribe is awaiting an ATO, please contact:</a:t>
            </a:r>
          </a:p>
          <a:p>
            <a:pPr lvl="1">
              <a:lnSpc>
                <a:spcPct val="150000"/>
              </a:lnSpc>
              <a:defRPr/>
            </a:pPr>
            <a:r>
              <a:rPr lang="en-US" altLang="en-US" dirty="0"/>
              <a:t>Doug Dan by email </a:t>
            </a:r>
            <a:r>
              <a:rPr lang="en-US" altLang="en-US" dirty="0">
                <a:hlinkClick r:id="rId2"/>
              </a:rPr>
              <a:t>Douglas.Dan@bia.gov</a:t>
            </a:r>
            <a:r>
              <a:rPr lang="en-US" altLang="en-US" dirty="0"/>
              <a:t> or </a:t>
            </a:r>
          </a:p>
          <a:p>
            <a:pPr lvl="1">
              <a:lnSpc>
                <a:spcPct val="150000"/>
              </a:lnSpc>
              <a:defRPr/>
            </a:pPr>
            <a:r>
              <a:rPr lang="en-US" altLang="en-US" dirty="0"/>
              <a:t>Lance Fisher by email at </a:t>
            </a:r>
            <a:r>
              <a:rPr lang="en-US" altLang="en-US" dirty="0">
                <a:hlinkClick r:id="rId3"/>
              </a:rPr>
              <a:t>Lance.Fisher@bia.gov</a:t>
            </a:r>
            <a:endParaRPr lang="en-US" altLang="en-US" dirty="0"/>
          </a:p>
          <a:p>
            <a:pPr>
              <a:lnSpc>
                <a:spcPct val="150000"/>
              </a:lnSpc>
              <a:defRPr/>
            </a:pPr>
            <a:r>
              <a:rPr lang="en-US" altLang="en-US" sz="2400" dirty="0"/>
              <a:t>Once contacted, a FBMS print screen and a SGDB print screen  with information on the pending payments in ASAP can be provided. If funding is in ASAP, it is available for tribal drawdown.</a:t>
            </a:r>
          </a:p>
          <a:p>
            <a:pPr marL="0" indent="0">
              <a:buNone/>
              <a:defRPr/>
            </a:pPr>
            <a:endParaRPr lang="en-US" altLang="en-US" sz="2400" dirty="0">
              <a:highlight>
                <a:srgbClr val="FFFF00"/>
              </a:highlight>
            </a:endParaRPr>
          </a:p>
        </p:txBody>
      </p:sp>
      <p:sp>
        <p:nvSpPr>
          <p:cNvPr id="39940"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6FB9D2B3-4555-4DB1-BEEF-DE4B36210C84}" type="slidenum">
              <a:rPr lang="en-US" altLang="en-US" sz="1200" smtClean="0">
                <a:solidFill>
                  <a:srgbClr val="898989"/>
                </a:solidFill>
              </a:rPr>
              <a:pPr>
                <a:spcBef>
                  <a:spcPct val="0"/>
                </a:spcBef>
                <a:buFontTx/>
                <a:buNone/>
              </a:pPr>
              <a:t>25</a:t>
            </a:fld>
            <a:endParaRPr lang="en-US" altLang="en-US" sz="1200" dirty="0">
              <a:solidFill>
                <a:srgbClr val="898989"/>
              </a:solidFill>
            </a:endParaRPr>
          </a:p>
        </p:txBody>
      </p:sp>
      <p:pic>
        <p:nvPicPr>
          <p:cNvPr id="39941" name="Picture 2" descr="https://services2.geolearning.com/courseware/show/14/14181/v1.zip/file/media/self_governanc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4114800" cy="953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68169349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accent1">
            <a:lumMod val="40000"/>
            <a:lumOff val="60000"/>
          </a:schemeClr>
        </a:solidFill>
        <a:effectLst/>
      </p:bgPr>
    </p:bg>
    <p:spTree>
      <p:nvGrpSpPr>
        <p:cNvPr id="1" name=""/>
        <p:cNvGrpSpPr/>
        <p:nvPr/>
      </p:nvGrpSpPr>
      <p:grpSpPr>
        <a:xfrm>
          <a:off x="0" y="0"/>
          <a:ext cx="0" cy="0"/>
          <a:chOff x="0" y="0"/>
          <a:chExt cx="0" cy="0"/>
        </a:xfrm>
      </p:grpSpPr>
      <p:sp>
        <p:nvSpPr>
          <p:cNvPr id="29699" name="Rectangle 6"/>
          <p:cNvSpPr>
            <a:spLocks noChangeArrowheads="1"/>
          </p:cNvSpPr>
          <p:nvPr/>
        </p:nvSpPr>
        <p:spPr bwMode="auto">
          <a:xfrm>
            <a:off x="3614738" y="2106613"/>
            <a:ext cx="209550" cy="2301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 typeface="Arial" panose="020B0604020202020204" pitchFamily="34" charset="0"/>
              <a:buNone/>
              <a:defRPr/>
            </a:pPr>
            <a:r>
              <a:rPr lang="en-US" altLang="en-US" sz="900" dirty="0">
                <a:solidFill>
                  <a:prstClr val="black"/>
                </a:solidFill>
              </a:rPr>
              <a:t> </a:t>
            </a:r>
            <a:endParaRPr lang="en-US" altLang="en-US" sz="1350" dirty="0">
              <a:solidFill>
                <a:prstClr val="black"/>
              </a:solidFill>
            </a:endParaRPr>
          </a:p>
        </p:txBody>
      </p:sp>
      <p:sp>
        <p:nvSpPr>
          <p:cNvPr id="45059"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557213" indent="-214313">
              <a:spcBef>
                <a:spcPct val="20000"/>
              </a:spcBef>
              <a:buFont typeface="Arial" panose="020B0604020202020204" pitchFamily="34" charset="0"/>
              <a:buChar char="–"/>
              <a:defRPr sz="2800">
                <a:solidFill>
                  <a:schemeClr val="tx1"/>
                </a:solidFill>
                <a:latin typeface="Calibri" panose="020F0502020204030204" pitchFamily="34" charset="0"/>
              </a:defRPr>
            </a:lvl2pPr>
            <a:lvl3pPr marL="857250" indent="-171450">
              <a:spcBef>
                <a:spcPct val="20000"/>
              </a:spcBef>
              <a:buFont typeface="Arial" panose="020B0604020202020204" pitchFamily="34" charset="0"/>
              <a:buChar char="•"/>
              <a:defRPr sz="2400">
                <a:solidFill>
                  <a:schemeClr val="tx1"/>
                </a:solidFill>
                <a:latin typeface="Calibri" panose="020F0502020204030204" pitchFamily="34" charset="0"/>
              </a:defRPr>
            </a:lvl3pPr>
            <a:lvl4pPr marL="1200150" indent="-171450">
              <a:spcBef>
                <a:spcPct val="20000"/>
              </a:spcBef>
              <a:buFont typeface="Arial" panose="020B0604020202020204" pitchFamily="34" charset="0"/>
              <a:buChar char="–"/>
              <a:defRPr sz="2000">
                <a:solidFill>
                  <a:schemeClr val="tx1"/>
                </a:solidFill>
                <a:latin typeface="Calibri" panose="020F0502020204030204" pitchFamily="34" charset="0"/>
              </a:defRPr>
            </a:lvl4pPr>
            <a:lvl5pPr marL="1543050" indent="-171450">
              <a:spcBef>
                <a:spcPct val="20000"/>
              </a:spcBef>
              <a:buFont typeface="Arial" panose="020B0604020202020204" pitchFamily="34" charset="0"/>
              <a:buChar char="»"/>
              <a:defRPr sz="2000">
                <a:solidFill>
                  <a:schemeClr val="tx1"/>
                </a:solidFill>
                <a:latin typeface="Calibri" panose="020F0502020204030204" pitchFamily="34" charset="0"/>
              </a:defRPr>
            </a:lvl5pPr>
            <a:lvl6pPr marL="20002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4574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9146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3718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 typeface="Arial" panose="020B0604020202020204" pitchFamily="34" charset="0"/>
              <a:buNone/>
            </a:pPr>
            <a:fld id="{78F9EEB9-BF63-41BB-A9A6-A7FFBA0AF479}" type="slidenum">
              <a:rPr lang="en-US" altLang="en-US" sz="900" smtClean="0">
                <a:solidFill>
                  <a:srgbClr val="000000"/>
                </a:solidFill>
              </a:rPr>
              <a:pPr>
                <a:spcBef>
                  <a:spcPct val="0"/>
                </a:spcBef>
                <a:buFont typeface="Arial" panose="020B0604020202020204" pitchFamily="34" charset="0"/>
                <a:buNone/>
              </a:pPr>
              <a:t>26</a:t>
            </a:fld>
            <a:endParaRPr lang="en-US" altLang="en-US" sz="900" dirty="0">
              <a:solidFill>
                <a:srgbClr val="000000"/>
              </a:solidFill>
            </a:endParaRPr>
          </a:p>
        </p:txBody>
      </p:sp>
      <p:sp>
        <p:nvSpPr>
          <p:cNvPr id="6" name="TextBox 3"/>
          <p:cNvSpPr txBox="1">
            <a:spLocks noChangeArrowheads="1"/>
          </p:cNvSpPr>
          <p:nvPr/>
        </p:nvSpPr>
        <p:spPr bwMode="auto">
          <a:xfrm>
            <a:off x="1828800" y="2667000"/>
            <a:ext cx="5029200" cy="113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a:spcBef>
                <a:spcPct val="0"/>
              </a:spcBef>
              <a:buFont typeface="Arial" panose="020B0604020202020204" pitchFamily="34" charset="0"/>
              <a:buNone/>
              <a:defRPr/>
            </a:pPr>
            <a:br>
              <a:rPr lang="en-US" altLang="en-US" sz="1350" dirty="0">
                <a:solidFill>
                  <a:prstClr val="black"/>
                </a:solidFill>
              </a:rPr>
            </a:br>
            <a:r>
              <a:rPr lang="en-US" altLang="en-US" sz="5400" b="1" dirty="0">
                <a:solidFill>
                  <a:prstClr val="black"/>
                </a:solidFill>
              </a:rPr>
              <a:t>Announcements </a:t>
            </a:r>
            <a:endParaRPr lang="en-US" altLang="en-US" sz="1350" b="1" dirty="0">
              <a:solidFill>
                <a:prstClr val="black"/>
              </a:solidFill>
            </a:endParaRPr>
          </a:p>
        </p:txBody>
      </p:sp>
      <p:pic>
        <p:nvPicPr>
          <p:cNvPr id="45061" name="Picture 2" descr="https://services2.geolearning.com/courseware/show/14/14181/v1.zip/file/media/self_governanc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overrideClrMapping bg1="lt1" tx1="dk1" bg2="lt2" tx2="dk2" accent1="accent1" accent2="accent2" accent3="accent3" accent4="accent4" accent5="accent5" accent6="accent6" hlink="hlink" folHlink="folHlink"/>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228600" y="990599"/>
            <a:ext cx="8763000" cy="1235075"/>
          </a:xfrm>
        </p:spPr>
        <p:txBody>
          <a:bodyPr/>
          <a:lstStyle/>
          <a:p>
            <a:pPr>
              <a:defRPr/>
            </a:pPr>
            <a:r>
              <a:rPr lang="en-US" b="1" dirty="0">
                <a:ea typeface="+mn-ea"/>
                <a:cs typeface="Arial" charset="0"/>
              </a:rPr>
              <a:t>25 CFR Part 2 Administrative Appeals Consultation</a:t>
            </a:r>
          </a:p>
        </p:txBody>
      </p:sp>
      <p:sp>
        <p:nvSpPr>
          <p:cNvPr id="49155" name="Content Placeholder 2"/>
          <p:cNvSpPr>
            <a:spLocks noGrp="1"/>
          </p:cNvSpPr>
          <p:nvPr>
            <p:ph idx="1"/>
          </p:nvPr>
        </p:nvSpPr>
        <p:spPr>
          <a:xfrm>
            <a:off x="381000" y="2362200"/>
            <a:ext cx="8534400" cy="4495800"/>
          </a:xfrm>
        </p:spPr>
        <p:txBody>
          <a:bodyPr/>
          <a:lstStyle/>
          <a:p>
            <a:r>
              <a:rPr lang="en-US" sz="2400" dirty="0"/>
              <a:t>The Department is proposing to update its regulations at 25 CFR Part 2 which governs administrative appeals of decisions issued by Indian Affairs officials</a:t>
            </a:r>
          </a:p>
          <a:p>
            <a:r>
              <a:rPr lang="en-US" sz="2400" dirty="0"/>
              <a:t>More information can be found in the </a:t>
            </a:r>
            <a:r>
              <a:rPr lang="en-US" sz="2400" dirty="0">
                <a:hlinkClick r:id="rId2"/>
              </a:rPr>
              <a:t>DTLL</a:t>
            </a:r>
            <a:r>
              <a:rPr lang="en-US" sz="2400" dirty="0"/>
              <a:t>.</a:t>
            </a:r>
          </a:p>
          <a:p>
            <a:pPr marL="0" indent="0">
              <a:buNone/>
            </a:pPr>
            <a:endParaRPr lang="en-US" sz="2400" dirty="0"/>
          </a:p>
        </p:txBody>
      </p:sp>
      <p:sp>
        <p:nvSpPr>
          <p:cNvPr id="40964"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C943B8A5-65B4-437D-9326-DEA125F29462}" type="slidenum">
              <a:rPr lang="en-US" altLang="en-US" sz="675">
                <a:solidFill>
                  <a:srgbClr val="898989"/>
                </a:solidFill>
              </a:rPr>
              <a:pPr>
                <a:spcBef>
                  <a:spcPct val="0"/>
                </a:spcBef>
                <a:buFont typeface="Arial" panose="020B0604020202020204" pitchFamily="34" charset="0"/>
                <a:buNone/>
                <a:defRPr/>
              </a:pPr>
              <a:t>27</a:t>
            </a:fld>
            <a:endParaRPr lang="en-US" altLang="en-US" sz="675" dirty="0">
              <a:solidFill>
                <a:srgbClr val="898989"/>
              </a:solidFill>
            </a:endParaRPr>
          </a:p>
        </p:txBody>
      </p:sp>
      <p:pic>
        <p:nvPicPr>
          <p:cNvPr id="49157"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114800" cy="95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6" name="Table 5">
            <a:extLst>
              <a:ext uri="{FF2B5EF4-FFF2-40B4-BE49-F238E27FC236}">
                <a16:creationId xmlns:a16="http://schemas.microsoft.com/office/drawing/2014/main" id="{C304AEC5-94C2-48E4-B486-63D2D4DE950E}"/>
              </a:ext>
            </a:extLst>
          </p:cNvPr>
          <p:cNvGraphicFramePr>
            <a:graphicFrameLocks noGrp="1"/>
          </p:cNvGraphicFramePr>
          <p:nvPr>
            <p:extLst>
              <p:ext uri="{D42A27DB-BD31-4B8C-83A1-F6EECF244321}">
                <p14:modId xmlns:p14="http://schemas.microsoft.com/office/powerpoint/2010/main" val="50273077"/>
              </p:ext>
            </p:extLst>
          </p:nvPr>
        </p:nvGraphicFramePr>
        <p:xfrm>
          <a:off x="259080" y="4161247"/>
          <a:ext cx="8763000" cy="2469614"/>
        </p:xfrm>
        <a:graphic>
          <a:graphicData uri="http://schemas.openxmlformats.org/drawingml/2006/table">
            <a:tbl>
              <a:tblPr firstRow="1" firstCol="1" bandRow="1">
                <a:tableStyleId>{5C22544A-7EE6-4342-B048-85BDC9FD1C3A}</a:tableStyleId>
              </a:tblPr>
              <a:tblGrid>
                <a:gridCol w="1038861">
                  <a:extLst>
                    <a:ext uri="{9D8B030D-6E8A-4147-A177-3AD203B41FA5}">
                      <a16:colId xmlns:a16="http://schemas.microsoft.com/office/drawing/2014/main" val="251421058"/>
                    </a:ext>
                  </a:extLst>
                </a:gridCol>
                <a:gridCol w="1450339">
                  <a:extLst>
                    <a:ext uri="{9D8B030D-6E8A-4147-A177-3AD203B41FA5}">
                      <a16:colId xmlns:a16="http://schemas.microsoft.com/office/drawing/2014/main" val="1913964609"/>
                    </a:ext>
                  </a:extLst>
                </a:gridCol>
                <a:gridCol w="1371600">
                  <a:extLst>
                    <a:ext uri="{9D8B030D-6E8A-4147-A177-3AD203B41FA5}">
                      <a16:colId xmlns:a16="http://schemas.microsoft.com/office/drawing/2014/main" val="3499808807"/>
                    </a:ext>
                  </a:extLst>
                </a:gridCol>
                <a:gridCol w="4902200">
                  <a:extLst>
                    <a:ext uri="{9D8B030D-6E8A-4147-A177-3AD203B41FA5}">
                      <a16:colId xmlns:a16="http://schemas.microsoft.com/office/drawing/2014/main" val="4009053959"/>
                    </a:ext>
                  </a:extLst>
                </a:gridCol>
              </a:tblGrid>
              <a:tr h="215387">
                <a:tc>
                  <a:txBody>
                    <a:bodyPr/>
                    <a:lstStyle/>
                    <a:p>
                      <a:pPr marL="0" marR="0">
                        <a:lnSpc>
                          <a:spcPct val="107000"/>
                        </a:lnSpc>
                        <a:spcBef>
                          <a:spcPts val="0"/>
                        </a:spcBef>
                        <a:spcAft>
                          <a:spcPts val="0"/>
                        </a:spcAft>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Date</a:t>
                      </a:r>
                    </a:p>
                  </a:txBody>
                  <a:tcPr marL="62123" marR="62123" marT="0" marB="0"/>
                </a:tc>
                <a:tc>
                  <a:txBody>
                    <a:bodyPr/>
                    <a:lstStyle/>
                    <a:p>
                      <a:pPr marL="0" marR="0">
                        <a:lnSpc>
                          <a:spcPct val="107000"/>
                        </a:lnSpc>
                        <a:spcBef>
                          <a:spcPts val="0"/>
                        </a:spcBef>
                        <a:spcAft>
                          <a:spcPts val="0"/>
                        </a:spcAft>
                      </a:pPr>
                      <a:r>
                        <a:rPr lang="en-US" sz="1800" dirty="0">
                          <a:effectLst/>
                        </a:rPr>
                        <a:t>Time</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800" dirty="0">
                          <a:effectLst/>
                        </a:rPr>
                        <a:t>WebEx Link/Register</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extLst>
                  <a:ext uri="{0D108BD9-81ED-4DB2-BD59-A6C34878D82A}">
                    <a16:rowId xmlns:a16="http://schemas.microsoft.com/office/drawing/2014/main" val="645586023"/>
                  </a:ext>
                </a:extLst>
              </a:tr>
              <a:tr h="1028163">
                <a:tc>
                  <a:txBody>
                    <a:bodyPr/>
                    <a:lstStyle/>
                    <a:p>
                      <a:pPr marL="0" marR="0">
                        <a:lnSpc>
                          <a:spcPct val="107000"/>
                        </a:lnSpc>
                        <a:spcBef>
                          <a:spcPts val="0"/>
                        </a:spcBef>
                        <a:spcAft>
                          <a:spcPts val="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Session #1</a:t>
                      </a:r>
                    </a:p>
                  </a:txBody>
                  <a:tcPr marL="62123" marR="62123" marT="0" marB="0"/>
                </a:tc>
                <a:tc>
                  <a: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1800" dirty="0"/>
                        <a:t>Thursday, February 17</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1800" dirty="0">
                          <a:effectLst/>
                        </a:rPr>
                        <a:t>2:00 pm EST</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1800" dirty="0">
                        <a:effectLst/>
                      </a:endParaRPr>
                    </a:p>
                  </a:txBody>
                  <a:tcPr marL="62123" marR="62123" marT="0" marB="0"/>
                </a:tc>
                <a:tc>
                  <a:txBody>
                    <a:bodyPr/>
                    <a:lstStyle/>
                    <a:p>
                      <a:pPr marL="0" marR="0" lvl="0" indent="0" algn="l" defTabSz="914400" rtl="0" eaLnBrk="1" fontAlgn="auto" latinLnBrk="0" hangingPunct="1">
                        <a:lnSpc>
                          <a:spcPct val="107000"/>
                        </a:lnSpc>
                        <a:spcBef>
                          <a:spcPts val="0"/>
                        </a:spcBef>
                        <a:spcAft>
                          <a:spcPts val="0"/>
                        </a:spcAft>
                        <a:buClrTx/>
                        <a:buSzTx/>
                        <a:buFontTx/>
                        <a:buNone/>
                        <a:tabLst/>
                        <a:defRPr/>
                      </a:pPr>
                      <a:r>
                        <a:rPr lang="en-US" sz="1800" dirty="0">
                          <a:effectLst/>
                          <a:latin typeface="Calibri" panose="020F0502020204030204" pitchFamily="34" charset="0"/>
                          <a:ea typeface="Calibri" panose="020F0502020204030204" pitchFamily="34" charset="0"/>
                          <a:cs typeface="Times New Roman" panose="02020603050405020304" pitchFamily="18" charset="0"/>
                        </a:rPr>
                        <a:t>Registration Link: </a:t>
                      </a:r>
                      <a:r>
                        <a:rPr lang="en-US" sz="1800" dirty="0">
                          <a:hlinkClick r:id="rId4"/>
                        </a:rPr>
                        <a:t>https://doitalent.zoomgov.com/meeting/register/vJItcuisrTktHVSk1s0jP9hyMX4SdtmkSak</a:t>
                      </a:r>
                      <a:r>
                        <a:rPr lang="en-US" sz="1800" dirty="0"/>
                        <a:t> </a:t>
                      </a:r>
                    </a:p>
                    <a:p>
                      <a:pPr marL="0" marR="0">
                        <a:lnSpc>
                          <a:spcPct val="107000"/>
                        </a:lnSpc>
                        <a:spcBef>
                          <a:spcPts val="0"/>
                        </a:spcBef>
                        <a:spcAft>
                          <a:spcPts val="0"/>
                        </a:spcAft>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extLst>
                  <a:ext uri="{0D108BD9-81ED-4DB2-BD59-A6C34878D82A}">
                    <a16:rowId xmlns:a16="http://schemas.microsoft.com/office/drawing/2014/main" val="3676050626"/>
                  </a:ext>
                </a:extLst>
              </a:tr>
              <a:tr h="1028163">
                <a:tc>
                  <a:txBody>
                    <a:bodyPr/>
                    <a:lstStyle/>
                    <a:p>
                      <a:pPr marL="0" marR="0">
                        <a:lnSpc>
                          <a:spcPct val="107000"/>
                        </a:lnSpc>
                        <a:spcBef>
                          <a:spcPts val="0"/>
                        </a:spcBef>
                        <a:spcAft>
                          <a:spcPts val="0"/>
                        </a:spcAft>
                      </a:pPr>
                      <a:r>
                        <a:rPr lang="en-US" sz="1800" dirty="0">
                          <a:effectLst/>
                        </a:rPr>
                        <a:t>Session #2</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Tuesday, February 22</a:t>
                      </a:r>
                    </a:p>
                  </a:txBody>
                  <a:tcPr marL="62123" marR="62123" marT="0" marB="0"/>
                </a:tc>
                <a:tc>
                  <a:txBody>
                    <a:bodyPr/>
                    <a:lstStyle/>
                    <a:p>
                      <a:pPr marL="0" marR="0">
                        <a:lnSpc>
                          <a:spcPct val="107000"/>
                        </a:lnSpc>
                        <a:spcBef>
                          <a:spcPts val="0"/>
                        </a:spcBef>
                        <a:spcAft>
                          <a:spcPts val="0"/>
                        </a:spcAft>
                      </a:pPr>
                      <a:r>
                        <a:rPr lang="en-US" sz="1800" dirty="0">
                          <a:effectLst/>
                        </a:rPr>
                        <a:t>3:00 pm EST</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Registration Link: </a:t>
                      </a:r>
                      <a:r>
                        <a:rPr lang="en-US" sz="1800" dirty="0">
                          <a:hlinkClick r:id="rId5"/>
                        </a:rPr>
                        <a:t>https://doitalent.zoomgov.com/meeting/register/vJItcOqvpjItEwolbCchRrYehp7kfjVpVBo</a:t>
                      </a:r>
                      <a:r>
                        <a:rPr lang="en-US" sz="1800" dirty="0"/>
                        <a:t>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extLst>
                  <a:ext uri="{0D108BD9-81ED-4DB2-BD59-A6C34878D82A}">
                    <a16:rowId xmlns:a16="http://schemas.microsoft.com/office/drawing/2014/main" val="2452337664"/>
                  </a:ext>
                </a:extLst>
              </a:tr>
            </a:tbl>
          </a:graphicData>
        </a:graphic>
      </p:graphicFrame>
    </p:spTree>
    <p:extLst>
      <p:ext uri="{BB962C8B-B14F-4D97-AF65-F5344CB8AC3E}">
        <p14:creationId xmlns:p14="http://schemas.microsoft.com/office/powerpoint/2010/main" val="285248711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256539" y="923265"/>
            <a:ext cx="8763000" cy="1235075"/>
          </a:xfrm>
        </p:spPr>
        <p:txBody>
          <a:bodyPr/>
          <a:lstStyle/>
          <a:p>
            <a:pPr>
              <a:defRPr/>
            </a:pPr>
            <a:r>
              <a:rPr lang="en-US" sz="3600" b="1" dirty="0"/>
              <a:t>Infrastructure Investment and Jobs Act (IIJA)</a:t>
            </a:r>
            <a:br>
              <a:rPr lang="en-US" sz="3600" b="1" dirty="0"/>
            </a:br>
            <a:r>
              <a:rPr lang="en-US" sz="3600" b="1" dirty="0">
                <a:ea typeface="+mn-ea"/>
                <a:cs typeface="Arial" charset="0"/>
              </a:rPr>
              <a:t>Consultation</a:t>
            </a:r>
          </a:p>
        </p:txBody>
      </p:sp>
      <p:sp>
        <p:nvSpPr>
          <p:cNvPr id="49155" name="Content Placeholder 2"/>
          <p:cNvSpPr>
            <a:spLocks noGrp="1"/>
          </p:cNvSpPr>
          <p:nvPr>
            <p:ph idx="1"/>
          </p:nvPr>
        </p:nvSpPr>
        <p:spPr>
          <a:xfrm>
            <a:off x="381000" y="2178660"/>
            <a:ext cx="8305800" cy="4092464"/>
          </a:xfrm>
        </p:spPr>
        <p:txBody>
          <a:bodyPr/>
          <a:lstStyle/>
          <a:p>
            <a:r>
              <a:rPr lang="en-US" sz="2000" dirty="0"/>
              <a:t>On November  15, 2021,  President  Biden signed the  Infrastructure  Investment  and Jobs  Act (IIJA),  which provides  more  than $13 billion for  direct  investments  in tribal  communities  across the  country. </a:t>
            </a:r>
          </a:p>
          <a:p>
            <a:r>
              <a:rPr lang="en-US" sz="2000" dirty="0"/>
              <a:t>More information and the DTLL can be found here: </a:t>
            </a:r>
            <a:r>
              <a:rPr lang="en-US" sz="2000" dirty="0">
                <a:hlinkClick r:id="rId2"/>
              </a:rPr>
              <a:t>https://www.bia.gov/whcnaa</a:t>
            </a:r>
            <a:endParaRPr lang="en-US" sz="2000" dirty="0"/>
          </a:p>
          <a:p>
            <a:pPr marL="0" indent="0">
              <a:buNone/>
            </a:pPr>
            <a:endParaRPr lang="en-US" sz="2000" dirty="0"/>
          </a:p>
          <a:p>
            <a:endParaRPr lang="en-US" sz="2000" dirty="0"/>
          </a:p>
        </p:txBody>
      </p:sp>
      <p:sp>
        <p:nvSpPr>
          <p:cNvPr id="40964"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C943B8A5-65B4-437D-9326-DEA125F29462}" type="slidenum">
              <a:rPr lang="en-US" altLang="en-US" sz="675">
                <a:solidFill>
                  <a:srgbClr val="898989"/>
                </a:solidFill>
              </a:rPr>
              <a:pPr>
                <a:spcBef>
                  <a:spcPct val="0"/>
                </a:spcBef>
                <a:buFont typeface="Arial" panose="020B0604020202020204" pitchFamily="34" charset="0"/>
                <a:buNone/>
                <a:defRPr/>
              </a:pPr>
              <a:t>28</a:t>
            </a:fld>
            <a:endParaRPr lang="en-US" altLang="en-US" sz="675" dirty="0">
              <a:solidFill>
                <a:srgbClr val="898989"/>
              </a:solidFill>
            </a:endParaRPr>
          </a:p>
        </p:txBody>
      </p:sp>
      <p:pic>
        <p:nvPicPr>
          <p:cNvPr id="49157"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114800" cy="95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3" name="Table 2">
            <a:extLst>
              <a:ext uri="{FF2B5EF4-FFF2-40B4-BE49-F238E27FC236}">
                <a16:creationId xmlns:a16="http://schemas.microsoft.com/office/drawing/2014/main" id="{DEE388BE-EE4F-4DAF-8E04-DF8AE0D87638}"/>
              </a:ext>
            </a:extLst>
          </p:cNvPr>
          <p:cNvGraphicFramePr>
            <a:graphicFrameLocks noGrp="1"/>
          </p:cNvGraphicFramePr>
          <p:nvPr>
            <p:extLst>
              <p:ext uri="{D42A27DB-BD31-4B8C-83A1-F6EECF244321}">
                <p14:modId xmlns:p14="http://schemas.microsoft.com/office/powerpoint/2010/main" val="2667728865"/>
              </p:ext>
            </p:extLst>
          </p:nvPr>
        </p:nvGraphicFramePr>
        <p:xfrm>
          <a:off x="256539" y="4039284"/>
          <a:ext cx="8763000" cy="2499628"/>
        </p:xfrm>
        <a:graphic>
          <a:graphicData uri="http://schemas.openxmlformats.org/drawingml/2006/table">
            <a:tbl>
              <a:tblPr firstRow="1" firstCol="1" bandRow="1">
                <a:tableStyleId>{5C22544A-7EE6-4342-B048-85BDC9FD1C3A}</a:tableStyleId>
              </a:tblPr>
              <a:tblGrid>
                <a:gridCol w="1041400">
                  <a:extLst>
                    <a:ext uri="{9D8B030D-6E8A-4147-A177-3AD203B41FA5}">
                      <a16:colId xmlns:a16="http://schemas.microsoft.com/office/drawing/2014/main" val="251421058"/>
                    </a:ext>
                  </a:extLst>
                </a:gridCol>
                <a:gridCol w="1447800">
                  <a:extLst>
                    <a:ext uri="{9D8B030D-6E8A-4147-A177-3AD203B41FA5}">
                      <a16:colId xmlns:a16="http://schemas.microsoft.com/office/drawing/2014/main" val="1913964609"/>
                    </a:ext>
                  </a:extLst>
                </a:gridCol>
                <a:gridCol w="1371600">
                  <a:extLst>
                    <a:ext uri="{9D8B030D-6E8A-4147-A177-3AD203B41FA5}">
                      <a16:colId xmlns:a16="http://schemas.microsoft.com/office/drawing/2014/main" val="3499808807"/>
                    </a:ext>
                  </a:extLst>
                </a:gridCol>
                <a:gridCol w="4902200">
                  <a:extLst>
                    <a:ext uri="{9D8B030D-6E8A-4147-A177-3AD203B41FA5}">
                      <a16:colId xmlns:a16="http://schemas.microsoft.com/office/drawing/2014/main" val="4009053959"/>
                    </a:ext>
                  </a:extLst>
                </a:gridCol>
              </a:tblGrid>
              <a:tr h="236996">
                <a:tc>
                  <a:txBody>
                    <a:bodyPr/>
                    <a:lstStyle/>
                    <a:p>
                      <a:pPr marL="0" marR="0">
                        <a:lnSpc>
                          <a:spcPct val="107000"/>
                        </a:lnSpc>
                        <a:spcBef>
                          <a:spcPts val="0"/>
                        </a:spcBef>
                        <a:spcAft>
                          <a:spcPts val="0"/>
                        </a:spcAft>
                      </a:pPr>
                      <a:r>
                        <a:rPr lang="en-US" sz="1400" dirty="0">
                          <a:effectLst/>
                        </a:rPr>
                        <a:t>Date</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Time</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Audience</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WebEx Link/Register</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extLst>
                  <a:ext uri="{0D108BD9-81ED-4DB2-BD59-A6C34878D82A}">
                    <a16:rowId xmlns:a16="http://schemas.microsoft.com/office/drawing/2014/main" val="645586023"/>
                  </a:ext>
                </a:extLst>
              </a:tr>
              <a:tr h="879525">
                <a:tc>
                  <a:txBody>
                    <a:bodyPr/>
                    <a:lstStyle/>
                    <a:p>
                      <a:pPr marL="0" marR="0">
                        <a:lnSpc>
                          <a:spcPct val="107000"/>
                        </a:lnSpc>
                        <a:spcBef>
                          <a:spcPts val="0"/>
                        </a:spcBef>
                        <a:spcAft>
                          <a:spcPts val="0"/>
                        </a:spcAft>
                      </a:pPr>
                      <a:r>
                        <a:rPr lang="en-US" sz="1400" dirty="0">
                          <a:effectLst/>
                        </a:rPr>
                        <a:t>Tuesday, February 22</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9:30-11:30 am CT 10:30-12:30 pm ET</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Central</a:t>
                      </a:r>
                    </a:p>
                    <a:p>
                      <a:pPr marL="0" marR="0">
                        <a:lnSpc>
                          <a:spcPct val="107000"/>
                        </a:lnSpc>
                        <a:spcBef>
                          <a:spcPts val="0"/>
                        </a:spcBef>
                        <a:spcAft>
                          <a:spcPts val="0"/>
                        </a:spcAft>
                      </a:pPr>
                      <a:r>
                        <a:rPr lang="en-US" sz="1400" dirty="0">
                          <a:effectLst/>
                        </a:rPr>
                        <a:t>Eastern</a:t>
                      </a:r>
                    </a:p>
                    <a:p>
                      <a:pPr marL="0" marR="0">
                        <a:lnSpc>
                          <a:spcPct val="107000"/>
                        </a:lnSpc>
                        <a:spcBef>
                          <a:spcPts val="0"/>
                        </a:spcBef>
                        <a:spcAft>
                          <a:spcPts val="0"/>
                        </a:spcAft>
                      </a:pPr>
                      <a:r>
                        <a:rPr lang="en-US" sz="1400" dirty="0">
                          <a:effectLst/>
                        </a:rPr>
                        <a:t>Time Zone Tribes   </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Event Link:  </a:t>
                      </a:r>
                      <a:r>
                        <a:rPr lang="en-US" sz="1400" u="sng" dirty="0">
                          <a:effectLst/>
                          <a:hlinkClick r:id="rId4"/>
                        </a:rPr>
                        <a:t>https://noaanmfs-meets.webex.com/noaanmfs-meets/j.php?MTID=m289215b4c9c78be16e5b1f9ef7155429</a:t>
                      </a:r>
                      <a:r>
                        <a:rPr lang="en-US" sz="1400" dirty="0">
                          <a:effectLst/>
                        </a:rPr>
                        <a:t>   </a:t>
                      </a:r>
                    </a:p>
                    <a:p>
                      <a:pPr marL="0" marR="0">
                        <a:lnSpc>
                          <a:spcPct val="107000"/>
                        </a:lnSpc>
                        <a:spcBef>
                          <a:spcPts val="0"/>
                        </a:spcBef>
                        <a:spcAft>
                          <a:spcPts val="0"/>
                        </a:spcAft>
                      </a:pPr>
                      <a:r>
                        <a:rPr lang="en-US" sz="1400" dirty="0">
                          <a:effectLst/>
                        </a:rPr>
                        <a:t> </a:t>
                      </a:r>
                    </a:p>
                    <a:p>
                      <a:pPr marL="0" marR="0">
                        <a:lnSpc>
                          <a:spcPct val="107000"/>
                        </a:lnSpc>
                        <a:spcBef>
                          <a:spcPts val="0"/>
                        </a:spcBef>
                        <a:spcAft>
                          <a:spcPts val="0"/>
                        </a:spcAft>
                      </a:pPr>
                      <a:r>
                        <a:rPr lang="en-US" sz="1400" dirty="0">
                          <a:effectLst/>
                        </a:rPr>
                        <a:t>Join by phone: Toll Free Number:  (888) 455-9725 Participant Passcode:  9096248  *session will be recorded</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extLst>
                  <a:ext uri="{0D108BD9-81ED-4DB2-BD59-A6C34878D82A}">
                    <a16:rowId xmlns:a16="http://schemas.microsoft.com/office/drawing/2014/main" val="3676050626"/>
                  </a:ext>
                </a:extLst>
              </a:tr>
              <a:tr h="1120473">
                <a:tc>
                  <a:txBody>
                    <a:bodyPr/>
                    <a:lstStyle/>
                    <a:p>
                      <a:pPr marL="0" marR="0">
                        <a:lnSpc>
                          <a:spcPct val="107000"/>
                        </a:lnSpc>
                        <a:spcBef>
                          <a:spcPts val="0"/>
                        </a:spcBef>
                        <a:spcAft>
                          <a:spcPts val="0"/>
                        </a:spcAft>
                      </a:pPr>
                      <a:r>
                        <a:rPr lang="en-US" sz="1400" dirty="0">
                          <a:effectLst/>
                        </a:rPr>
                        <a:t>Wednesday, February 23</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11:30-1:30 pm AK 12:30-2:30 pm PT 1:30-3:30 pm MT 3:30-5:30 pm ET</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Alaska</a:t>
                      </a:r>
                    </a:p>
                    <a:p>
                      <a:pPr marL="0" marR="0">
                        <a:lnSpc>
                          <a:spcPct val="107000"/>
                        </a:lnSpc>
                        <a:spcBef>
                          <a:spcPts val="0"/>
                        </a:spcBef>
                        <a:spcAft>
                          <a:spcPts val="0"/>
                        </a:spcAft>
                      </a:pPr>
                      <a:r>
                        <a:rPr lang="en-US" sz="1400" dirty="0">
                          <a:effectLst/>
                        </a:rPr>
                        <a:t>Pacific</a:t>
                      </a:r>
                    </a:p>
                    <a:p>
                      <a:pPr marL="0" marR="0">
                        <a:lnSpc>
                          <a:spcPct val="107000"/>
                        </a:lnSpc>
                        <a:spcBef>
                          <a:spcPts val="0"/>
                        </a:spcBef>
                        <a:spcAft>
                          <a:spcPts val="0"/>
                        </a:spcAft>
                      </a:pPr>
                      <a:r>
                        <a:rPr lang="en-US" sz="1400" dirty="0">
                          <a:effectLst/>
                        </a:rPr>
                        <a:t>Mountain</a:t>
                      </a:r>
                    </a:p>
                    <a:p>
                      <a:pPr marL="0" marR="0">
                        <a:lnSpc>
                          <a:spcPct val="107000"/>
                        </a:lnSpc>
                        <a:spcBef>
                          <a:spcPts val="0"/>
                        </a:spcBef>
                        <a:spcAft>
                          <a:spcPts val="0"/>
                        </a:spcAft>
                      </a:pPr>
                      <a:r>
                        <a:rPr lang="en-US" sz="1400" dirty="0">
                          <a:effectLst/>
                        </a:rPr>
                        <a:t>Eastern</a:t>
                      </a:r>
                    </a:p>
                    <a:p>
                      <a:pPr marL="0" marR="0">
                        <a:lnSpc>
                          <a:spcPct val="107000"/>
                        </a:lnSpc>
                        <a:spcBef>
                          <a:spcPts val="0"/>
                        </a:spcBef>
                        <a:spcAft>
                          <a:spcPts val="0"/>
                        </a:spcAft>
                      </a:pPr>
                      <a:r>
                        <a:rPr lang="en-US" sz="1400" dirty="0">
                          <a:effectLst/>
                        </a:rPr>
                        <a:t>Time Zone Tribes</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tc>
                  <a:txBody>
                    <a:bodyPr/>
                    <a:lstStyle/>
                    <a:p>
                      <a:pPr marL="0" marR="0">
                        <a:lnSpc>
                          <a:spcPct val="107000"/>
                        </a:lnSpc>
                        <a:spcBef>
                          <a:spcPts val="0"/>
                        </a:spcBef>
                        <a:spcAft>
                          <a:spcPts val="0"/>
                        </a:spcAft>
                      </a:pPr>
                      <a:r>
                        <a:rPr lang="en-US" sz="1400" dirty="0">
                          <a:effectLst/>
                        </a:rPr>
                        <a:t>Event Link:  </a:t>
                      </a:r>
                      <a:r>
                        <a:rPr lang="en-US" sz="1400" u="sng" dirty="0">
                          <a:effectLst/>
                          <a:hlinkClick r:id="rId5"/>
                        </a:rPr>
                        <a:t>https://noaanmfs-meets.webex.com/noaanmfs-meets/j.php?MTID=me79cde49151e47cba0e881541319a82e</a:t>
                      </a:r>
                      <a:r>
                        <a:rPr lang="en-US" sz="1400" dirty="0">
                          <a:effectLst/>
                        </a:rPr>
                        <a:t>   </a:t>
                      </a:r>
                    </a:p>
                    <a:p>
                      <a:pPr marL="0" marR="0">
                        <a:lnSpc>
                          <a:spcPct val="107000"/>
                        </a:lnSpc>
                        <a:spcBef>
                          <a:spcPts val="0"/>
                        </a:spcBef>
                        <a:spcAft>
                          <a:spcPts val="0"/>
                        </a:spcAft>
                      </a:pPr>
                      <a:r>
                        <a:rPr lang="en-US" sz="1400" dirty="0">
                          <a:effectLst/>
                        </a:rPr>
                        <a:t> </a:t>
                      </a:r>
                    </a:p>
                    <a:p>
                      <a:pPr marL="0" marR="0">
                        <a:lnSpc>
                          <a:spcPct val="107000"/>
                        </a:lnSpc>
                        <a:spcBef>
                          <a:spcPts val="0"/>
                        </a:spcBef>
                        <a:spcAft>
                          <a:spcPts val="0"/>
                        </a:spcAft>
                      </a:pPr>
                      <a:r>
                        <a:rPr lang="en-US" sz="1400" dirty="0">
                          <a:effectLst/>
                        </a:rPr>
                        <a:t>Join by phone: Toll Free Number:  (888) 455-9725 Participant Passcode:  9096248  *session will be recorded</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62123" marR="62123" marT="0" marB="0"/>
                </a:tc>
                <a:extLst>
                  <a:ext uri="{0D108BD9-81ED-4DB2-BD59-A6C34878D82A}">
                    <a16:rowId xmlns:a16="http://schemas.microsoft.com/office/drawing/2014/main" val="2452337664"/>
                  </a:ext>
                </a:extLst>
              </a:tr>
            </a:tbl>
          </a:graphicData>
        </a:graphic>
      </p:graphicFrame>
    </p:spTree>
    <p:extLst>
      <p:ext uri="{BB962C8B-B14F-4D97-AF65-F5344CB8AC3E}">
        <p14:creationId xmlns:p14="http://schemas.microsoft.com/office/powerpoint/2010/main" val="82987788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A2A05AFF-3CD3-4D75-A1C0-713AF5991AB4}"/>
              </a:ext>
            </a:extLst>
          </p:cNvPr>
          <p:cNvSpPr>
            <a:spLocks noGrp="1"/>
          </p:cNvSpPr>
          <p:nvPr>
            <p:ph type="title"/>
          </p:nvPr>
        </p:nvSpPr>
        <p:spPr>
          <a:xfrm>
            <a:off x="457200" y="796970"/>
            <a:ext cx="8229600" cy="1143000"/>
          </a:xfrm>
        </p:spPr>
        <p:txBody>
          <a:bodyPr/>
          <a:lstStyle/>
          <a:p>
            <a:r>
              <a:rPr lang="en-US" sz="3600" b="1" dirty="0"/>
              <a:t>Addressing Crime and MMIP Consultation</a:t>
            </a:r>
          </a:p>
        </p:txBody>
      </p:sp>
      <p:sp>
        <p:nvSpPr>
          <p:cNvPr id="4" name="Content Placeholder 3">
            <a:extLst>
              <a:ext uri="{FF2B5EF4-FFF2-40B4-BE49-F238E27FC236}">
                <a16:creationId xmlns:a16="http://schemas.microsoft.com/office/drawing/2014/main" id="{9415391C-A7BE-4AD5-B9A2-8A176596092D}"/>
              </a:ext>
            </a:extLst>
          </p:cNvPr>
          <p:cNvSpPr>
            <a:spLocks noGrp="1"/>
          </p:cNvSpPr>
          <p:nvPr>
            <p:ph idx="1"/>
          </p:nvPr>
        </p:nvSpPr>
        <p:spPr>
          <a:xfrm>
            <a:off x="457200" y="1754073"/>
            <a:ext cx="8229600" cy="2514600"/>
          </a:xfrm>
        </p:spPr>
        <p:txBody>
          <a:bodyPr/>
          <a:lstStyle/>
          <a:p>
            <a:r>
              <a:rPr lang="en-US" sz="2000" dirty="0"/>
              <a:t>The Department of Justice efforts  to address  the  unacceptably high rate  of  violent crime  in  Native communities, including the  rates  of  missing or  murdered  indigenous  persons. </a:t>
            </a:r>
          </a:p>
          <a:p>
            <a:r>
              <a:rPr lang="en-US" sz="2000" dirty="0"/>
              <a:t>More information and the DTLL can be found here: </a:t>
            </a:r>
            <a:r>
              <a:rPr lang="en-US" sz="2000" dirty="0">
                <a:hlinkClick r:id="rId2"/>
              </a:rPr>
              <a:t>https://www.bia.gov/whcnaa</a:t>
            </a:r>
            <a:endParaRPr lang="en-US" sz="2000" dirty="0"/>
          </a:p>
          <a:p>
            <a:r>
              <a:rPr lang="en-US" sz="2000" dirty="0"/>
              <a:t>For questions, please  contact  the  Office  of  Tribal  Justice  at  (202)  514-8812  or  </a:t>
            </a:r>
            <a:r>
              <a:rPr lang="en-US" sz="2000" dirty="0">
                <a:hlinkClick r:id="rId3"/>
              </a:rPr>
              <a:t>OTJ@usdoj.gov</a:t>
            </a:r>
            <a:r>
              <a:rPr lang="en-US" sz="2000" dirty="0"/>
              <a:t> </a:t>
            </a:r>
          </a:p>
        </p:txBody>
      </p:sp>
      <p:sp>
        <p:nvSpPr>
          <p:cNvPr id="2" name="Slide Number Placeholder 1">
            <a:extLst>
              <a:ext uri="{FF2B5EF4-FFF2-40B4-BE49-F238E27FC236}">
                <a16:creationId xmlns:a16="http://schemas.microsoft.com/office/drawing/2014/main" id="{A9604488-48DB-4757-9430-137DD105E1E8}"/>
              </a:ext>
            </a:extLst>
          </p:cNvPr>
          <p:cNvSpPr>
            <a:spLocks noGrp="1"/>
          </p:cNvSpPr>
          <p:nvPr>
            <p:ph type="sldNum" sz="quarter" idx="12"/>
          </p:nvPr>
        </p:nvSpPr>
        <p:spPr/>
        <p:txBody>
          <a:bodyPr/>
          <a:lstStyle/>
          <a:p>
            <a:pPr>
              <a:defRPr/>
            </a:pPr>
            <a:fld id="{F12A16DA-89A9-49A3-9358-492369D26C95}" type="slidenum">
              <a:rPr lang="en-US" altLang="en-US" smtClean="0"/>
              <a:pPr>
                <a:defRPr/>
              </a:pPr>
              <a:t>29</a:t>
            </a:fld>
            <a:endParaRPr lang="en-US" altLang="en-US" dirty="0"/>
          </a:p>
        </p:txBody>
      </p:sp>
      <p:graphicFrame>
        <p:nvGraphicFramePr>
          <p:cNvPr id="9" name="Table 8">
            <a:extLst>
              <a:ext uri="{FF2B5EF4-FFF2-40B4-BE49-F238E27FC236}">
                <a16:creationId xmlns:a16="http://schemas.microsoft.com/office/drawing/2014/main" id="{876833E4-CC88-4149-A49C-FFDCC10F3F27}"/>
              </a:ext>
            </a:extLst>
          </p:cNvPr>
          <p:cNvGraphicFramePr>
            <a:graphicFrameLocks noGrp="1"/>
          </p:cNvGraphicFramePr>
          <p:nvPr>
            <p:extLst>
              <p:ext uri="{D42A27DB-BD31-4B8C-83A1-F6EECF244321}">
                <p14:modId xmlns:p14="http://schemas.microsoft.com/office/powerpoint/2010/main" val="3241388681"/>
              </p:ext>
            </p:extLst>
          </p:nvPr>
        </p:nvGraphicFramePr>
        <p:xfrm>
          <a:off x="381000" y="4297364"/>
          <a:ext cx="8534399" cy="2313433"/>
        </p:xfrm>
        <a:graphic>
          <a:graphicData uri="http://schemas.openxmlformats.org/drawingml/2006/table">
            <a:tbl>
              <a:tblPr firstRow="1" firstCol="1" bandRow="1">
                <a:tableStyleId>{5C22544A-7EE6-4342-B048-85BDC9FD1C3A}</a:tableStyleId>
              </a:tblPr>
              <a:tblGrid>
                <a:gridCol w="1359854">
                  <a:extLst>
                    <a:ext uri="{9D8B030D-6E8A-4147-A177-3AD203B41FA5}">
                      <a16:colId xmlns:a16="http://schemas.microsoft.com/office/drawing/2014/main" val="2090986734"/>
                    </a:ext>
                  </a:extLst>
                </a:gridCol>
                <a:gridCol w="1400062">
                  <a:extLst>
                    <a:ext uri="{9D8B030D-6E8A-4147-A177-3AD203B41FA5}">
                      <a16:colId xmlns:a16="http://schemas.microsoft.com/office/drawing/2014/main" val="1493774288"/>
                    </a:ext>
                  </a:extLst>
                </a:gridCol>
                <a:gridCol w="5774483">
                  <a:extLst>
                    <a:ext uri="{9D8B030D-6E8A-4147-A177-3AD203B41FA5}">
                      <a16:colId xmlns:a16="http://schemas.microsoft.com/office/drawing/2014/main" val="3629233991"/>
                    </a:ext>
                  </a:extLst>
                </a:gridCol>
              </a:tblGrid>
              <a:tr h="221926">
                <a:tc>
                  <a:txBody>
                    <a:bodyPr/>
                    <a:lstStyle/>
                    <a:p>
                      <a:pPr marL="0" marR="0">
                        <a:lnSpc>
                          <a:spcPct val="107000"/>
                        </a:lnSpc>
                        <a:spcBef>
                          <a:spcPts val="0"/>
                        </a:spcBef>
                        <a:spcAft>
                          <a:spcPts val="0"/>
                        </a:spcAft>
                      </a:pPr>
                      <a:r>
                        <a:rPr lang="en-US" sz="1600" dirty="0">
                          <a:effectLst/>
                        </a:rPr>
                        <a:t>Date</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Time</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WebEx Link/Register</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778288965"/>
                  </a:ext>
                </a:extLst>
              </a:tr>
              <a:tr h="918530">
                <a:tc>
                  <a:txBody>
                    <a:bodyPr/>
                    <a:lstStyle/>
                    <a:p>
                      <a:pPr marL="0" marR="0">
                        <a:lnSpc>
                          <a:spcPct val="107000"/>
                        </a:lnSpc>
                        <a:spcBef>
                          <a:spcPts val="0"/>
                        </a:spcBef>
                        <a:spcAft>
                          <a:spcPts val="0"/>
                        </a:spcAft>
                      </a:pPr>
                      <a:r>
                        <a:rPr lang="en-US" sz="1600" dirty="0">
                          <a:effectLst/>
                        </a:rPr>
                        <a:t>Wednesday, March 16, 2022</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3:00 4:30 p.m. ET</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Link to register: </a:t>
                      </a:r>
                      <a:r>
                        <a:rPr lang="en-US" sz="1600" u="sng" dirty="0">
                          <a:effectLst/>
                          <a:hlinkClick r:id="rId4"/>
                        </a:rPr>
                        <a:t>https://dpregister.com/sreg/10163270/f0e4d0f036</a:t>
                      </a:r>
                      <a:r>
                        <a:rPr lang="en-US" sz="1600" dirty="0">
                          <a:effectLst/>
                        </a:rPr>
                        <a:t> </a:t>
                      </a:r>
                    </a:p>
                    <a:p>
                      <a:pPr marL="0" marR="0">
                        <a:lnSpc>
                          <a:spcPct val="107000"/>
                        </a:lnSpc>
                        <a:spcBef>
                          <a:spcPts val="0"/>
                        </a:spcBef>
                        <a:spcAft>
                          <a:spcPts val="0"/>
                        </a:spcAft>
                      </a:pPr>
                      <a:r>
                        <a:rPr lang="en-US" sz="1600" dirty="0">
                          <a:effectLst/>
                        </a:rPr>
                        <a:t>Those unable to pre-register may  join  by  calling  1-844-845-4169 and asking to be joined  to  the  US  DOJ  Office  of  Tribal Justice  call</a:t>
                      </a:r>
                    </a:p>
                    <a:p>
                      <a:pPr marL="0" marR="0">
                        <a:lnSpc>
                          <a:spcPct val="107000"/>
                        </a:lnSpc>
                        <a:spcBef>
                          <a:spcPts val="0"/>
                        </a:spcBef>
                        <a:spcAft>
                          <a:spcPts val="0"/>
                        </a:spcAft>
                      </a:pPr>
                      <a:r>
                        <a:rPr lang="en-US" sz="1600" dirty="0">
                          <a:effectLst/>
                        </a:rPr>
                        <a:t> </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780770397"/>
                  </a:ext>
                </a:extLst>
              </a:tr>
              <a:tr h="918530">
                <a:tc>
                  <a:txBody>
                    <a:bodyPr/>
                    <a:lstStyle/>
                    <a:p>
                      <a:pPr marL="0" marR="0">
                        <a:lnSpc>
                          <a:spcPct val="107000"/>
                        </a:lnSpc>
                        <a:spcBef>
                          <a:spcPts val="0"/>
                        </a:spcBef>
                        <a:spcAft>
                          <a:spcPts val="0"/>
                        </a:spcAft>
                      </a:pPr>
                      <a:r>
                        <a:rPr lang="en-US" sz="1600" dirty="0">
                          <a:effectLst/>
                        </a:rPr>
                        <a:t>Thursday, March 17, 2022</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3:00 4:30 p.m. ET</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Link to register: </a:t>
                      </a:r>
                      <a:r>
                        <a:rPr lang="en-US" sz="1600" u="sng" dirty="0">
                          <a:effectLst/>
                          <a:hlinkClick r:id="rId5"/>
                        </a:rPr>
                        <a:t>https://dpregister.com/sreg/10163272/f0e56f1fd0</a:t>
                      </a:r>
                      <a:r>
                        <a:rPr lang="en-US" sz="1600" dirty="0">
                          <a:effectLst/>
                        </a:rPr>
                        <a:t> </a:t>
                      </a:r>
                    </a:p>
                    <a:p>
                      <a:pPr marL="0" marR="0">
                        <a:lnSpc>
                          <a:spcPct val="107000"/>
                        </a:lnSpc>
                        <a:spcBef>
                          <a:spcPts val="0"/>
                        </a:spcBef>
                        <a:spcAft>
                          <a:spcPts val="0"/>
                        </a:spcAft>
                      </a:pPr>
                      <a:r>
                        <a:rPr lang="en-US" sz="1600" dirty="0">
                          <a:effectLst/>
                        </a:rPr>
                        <a:t>Those unable to pre-register  may  join  by  calling  1-844-845-4169 and asking to be joined  to  the  US  DOJ  Office  of  Tribal Justice  call</a:t>
                      </a:r>
                    </a:p>
                    <a:p>
                      <a:pPr marL="0" marR="0">
                        <a:lnSpc>
                          <a:spcPct val="107000"/>
                        </a:lnSpc>
                        <a:spcBef>
                          <a:spcPts val="0"/>
                        </a:spcBef>
                        <a:spcAft>
                          <a:spcPts val="0"/>
                        </a:spcAft>
                      </a:pPr>
                      <a:r>
                        <a:rPr lang="en-US" sz="1600" dirty="0">
                          <a:effectLst/>
                        </a:rPr>
                        <a:t> </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584391947"/>
                  </a:ext>
                </a:extLst>
              </a:tr>
            </a:tbl>
          </a:graphicData>
        </a:graphic>
      </p:graphicFrame>
      <p:pic>
        <p:nvPicPr>
          <p:cNvPr id="6" name="Picture 2" descr="https://services2.geolearning.com/courseware/show/14/14181/v1.zip/file/media/self_governance.png">
            <a:extLst>
              <a:ext uri="{FF2B5EF4-FFF2-40B4-BE49-F238E27FC236}">
                <a16:creationId xmlns:a16="http://schemas.microsoft.com/office/drawing/2014/main" id="{5B0D81EC-20BE-4CA7-A565-453C5E2A4BE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0" y="0"/>
            <a:ext cx="4114800" cy="95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2469845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7DC11D-470B-495F-B2F8-430225432CD9}"/>
              </a:ext>
            </a:extLst>
          </p:cNvPr>
          <p:cNvSpPr>
            <a:spLocks noGrp="1"/>
          </p:cNvSpPr>
          <p:nvPr>
            <p:ph type="title"/>
          </p:nvPr>
        </p:nvSpPr>
        <p:spPr>
          <a:xfrm>
            <a:off x="152400" y="1200206"/>
            <a:ext cx="8839200" cy="1143000"/>
          </a:xfrm>
        </p:spPr>
        <p:txBody>
          <a:bodyPr/>
          <a:lstStyle/>
          <a:p>
            <a:r>
              <a:rPr lang="en-US" sz="3600" b="1" dirty="0"/>
              <a:t>Grant Opportunity For Tribal Governments to Exercise Special Domestic Violence Criminal Jurisdiction (SDVCJ)</a:t>
            </a:r>
          </a:p>
        </p:txBody>
      </p:sp>
      <p:sp>
        <p:nvSpPr>
          <p:cNvPr id="3" name="Content Placeholder 2">
            <a:extLst>
              <a:ext uri="{FF2B5EF4-FFF2-40B4-BE49-F238E27FC236}">
                <a16:creationId xmlns:a16="http://schemas.microsoft.com/office/drawing/2014/main" id="{E7AF563F-A063-41C3-92BF-D5B31AFE0684}"/>
              </a:ext>
            </a:extLst>
          </p:cNvPr>
          <p:cNvSpPr>
            <a:spLocks noGrp="1"/>
          </p:cNvSpPr>
          <p:nvPr>
            <p:ph idx="1"/>
          </p:nvPr>
        </p:nvSpPr>
        <p:spPr>
          <a:xfrm>
            <a:off x="452120" y="2667001"/>
            <a:ext cx="8534400" cy="4191000"/>
          </a:xfrm>
        </p:spPr>
        <p:txBody>
          <a:bodyPr/>
          <a:lstStyle/>
          <a:p>
            <a:r>
              <a:rPr lang="en-US" sz="2000" dirty="0"/>
              <a:t>Information can be found here: </a:t>
            </a:r>
            <a:r>
              <a:rPr lang="en-US" sz="2000" dirty="0">
                <a:hlinkClick r:id="rId2"/>
              </a:rPr>
              <a:t>https://www.justice.gov/ovw/open-solicitations</a:t>
            </a:r>
            <a:r>
              <a:rPr lang="en-US" sz="2000" dirty="0"/>
              <a:t> </a:t>
            </a:r>
          </a:p>
          <a:p>
            <a:r>
              <a:rPr lang="en-US" sz="2000" b="0" i="0" dirty="0">
                <a:solidFill>
                  <a:srgbClr val="201F1E"/>
                </a:solidFill>
                <a:effectLst/>
                <a:latin typeface="Calibri" panose="020F0502020204030204" pitchFamily="34" charset="0"/>
              </a:rPr>
              <a:t>Funds can be used to support activities focused on strengthening the tribal criminal justice system in order to exercise SDVCJ (e.g., law enforcement, prosecution, courts, probation, detention, batterer’s intervention, development or revision of criminal codes, rules, and procedures); providing indigent criminal defense; ensuring jurors are summoned, selected, and instructed appropriately; and according victim’s rights.</a:t>
            </a:r>
            <a:endParaRPr lang="en-US" sz="2000" dirty="0"/>
          </a:p>
          <a:p>
            <a:r>
              <a:rPr lang="en-US" sz="2000" dirty="0"/>
              <a:t>Key Solicitation Dates:</a:t>
            </a:r>
          </a:p>
          <a:p>
            <a:pPr lvl="1"/>
            <a:r>
              <a:rPr lang="en-US" sz="1600" dirty="0"/>
              <a:t>Register for DUNS, SAM.gov, and Grants.gov – by March 9, 2022</a:t>
            </a:r>
          </a:p>
          <a:p>
            <a:pPr lvl="1"/>
            <a:r>
              <a:rPr lang="en-US" sz="1600" dirty="0"/>
              <a:t>Grants.gov deadline – March 22, 2022</a:t>
            </a:r>
          </a:p>
          <a:p>
            <a:pPr lvl="1"/>
            <a:r>
              <a:rPr lang="en-US" sz="1600" dirty="0"/>
              <a:t>JustGrants deadline – March 24, 2022</a:t>
            </a:r>
          </a:p>
          <a:p>
            <a:r>
              <a:rPr lang="en-US" sz="2000" dirty="0"/>
              <a:t>Contact: </a:t>
            </a:r>
            <a:r>
              <a:rPr lang="en-US" sz="2000" dirty="0">
                <a:hlinkClick r:id="rId3"/>
              </a:rPr>
              <a:t>OVW.TribalAffairs@usdoj.gov</a:t>
            </a:r>
            <a:r>
              <a:rPr lang="en-US" sz="2000" dirty="0"/>
              <a:t> </a:t>
            </a:r>
          </a:p>
        </p:txBody>
      </p:sp>
      <p:sp>
        <p:nvSpPr>
          <p:cNvPr id="4" name="Slide Number Placeholder 3">
            <a:extLst>
              <a:ext uri="{FF2B5EF4-FFF2-40B4-BE49-F238E27FC236}">
                <a16:creationId xmlns:a16="http://schemas.microsoft.com/office/drawing/2014/main" id="{2E5073DA-811F-411E-A756-4A950791AF87}"/>
              </a:ext>
            </a:extLst>
          </p:cNvPr>
          <p:cNvSpPr>
            <a:spLocks noGrp="1"/>
          </p:cNvSpPr>
          <p:nvPr>
            <p:ph type="sldNum" sz="quarter" idx="12"/>
          </p:nvPr>
        </p:nvSpPr>
        <p:spPr/>
        <p:txBody>
          <a:bodyPr/>
          <a:lstStyle/>
          <a:p>
            <a:pPr>
              <a:defRPr/>
            </a:pPr>
            <a:fld id="{C78686D0-D48B-4713-9F7A-2DDA26E338AA}" type="slidenum">
              <a:rPr lang="en-US" altLang="en-US" smtClean="0"/>
              <a:pPr>
                <a:defRPr/>
              </a:pPr>
              <a:t>30</a:t>
            </a:fld>
            <a:endParaRPr lang="en-US" altLang="en-US" dirty="0"/>
          </a:p>
        </p:txBody>
      </p:sp>
      <p:pic>
        <p:nvPicPr>
          <p:cNvPr id="5" name="Picture 2" descr="https://services2.geolearning.com/courseware/show/14/14181/v1.zip/file/media/self_governance.png">
            <a:extLst>
              <a:ext uri="{FF2B5EF4-FFF2-40B4-BE49-F238E27FC236}">
                <a16:creationId xmlns:a16="http://schemas.microsoft.com/office/drawing/2014/main" id="{E974DF67-15FD-4611-9F8A-D49C427C23C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4114800" cy="95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3547051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7DC11D-470B-495F-B2F8-430225432CD9}"/>
              </a:ext>
            </a:extLst>
          </p:cNvPr>
          <p:cNvSpPr>
            <a:spLocks noGrp="1"/>
          </p:cNvSpPr>
          <p:nvPr>
            <p:ph type="title"/>
          </p:nvPr>
        </p:nvSpPr>
        <p:spPr>
          <a:xfrm>
            <a:off x="152400" y="1200206"/>
            <a:ext cx="8839200" cy="1143000"/>
          </a:xfrm>
        </p:spPr>
        <p:txBody>
          <a:bodyPr/>
          <a:lstStyle/>
          <a:p>
            <a:r>
              <a:rPr lang="en-US" sz="3600" b="1" dirty="0"/>
              <a:t>Office of Indian Services (OIS) Contract Support Training for Self Governance Tribes</a:t>
            </a:r>
          </a:p>
        </p:txBody>
      </p:sp>
      <p:sp>
        <p:nvSpPr>
          <p:cNvPr id="3" name="Content Placeholder 2">
            <a:extLst>
              <a:ext uri="{FF2B5EF4-FFF2-40B4-BE49-F238E27FC236}">
                <a16:creationId xmlns:a16="http://schemas.microsoft.com/office/drawing/2014/main" id="{E7AF563F-A063-41C3-92BF-D5B31AFE0684}"/>
              </a:ext>
            </a:extLst>
          </p:cNvPr>
          <p:cNvSpPr>
            <a:spLocks noGrp="1"/>
          </p:cNvSpPr>
          <p:nvPr>
            <p:ph idx="1"/>
          </p:nvPr>
        </p:nvSpPr>
        <p:spPr>
          <a:xfrm>
            <a:off x="452120" y="2667001"/>
            <a:ext cx="8534400" cy="4191000"/>
          </a:xfrm>
        </p:spPr>
        <p:txBody>
          <a:bodyPr/>
          <a:lstStyle/>
          <a:p>
            <a:pPr algn="l" fontAlgn="base"/>
            <a:r>
              <a:rPr lang="en-US" sz="1800" dirty="0">
                <a:solidFill>
                  <a:srgbClr val="000000"/>
                </a:solidFill>
                <a:latin typeface="+mj-lt"/>
              </a:rPr>
              <a:t>OIS is hosting two 2-day training sessions on Contract Support specifically for Self Governance Tribes</a:t>
            </a:r>
            <a:endParaRPr lang="en-US" sz="1800" b="0" i="0" dirty="0">
              <a:solidFill>
                <a:srgbClr val="000000"/>
              </a:solidFill>
              <a:effectLst/>
              <a:latin typeface="+mj-lt"/>
            </a:endParaRPr>
          </a:p>
          <a:p>
            <a:pPr algn="l" fontAlgn="base"/>
            <a:r>
              <a:rPr lang="en-US" sz="1800" b="0" i="0" dirty="0">
                <a:solidFill>
                  <a:srgbClr val="000000"/>
                </a:solidFill>
                <a:effectLst/>
                <a:latin typeface="+mj-lt"/>
              </a:rPr>
              <a:t>In order to participate, you must register by the registration close date</a:t>
            </a:r>
          </a:p>
        </p:txBody>
      </p:sp>
      <p:sp>
        <p:nvSpPr>
          <p:cNvPr id="4" name="Slide Number Placeholder 3">
            <a:extLst>
              <a:ext uri="{FF2B5EF4-FFF2-40B4-BE49-F238E27FC236}">
                <a16:creationId xmlns:a16="http://schemas.microsoft.com/office/drawing/2014/main" id="{2E5073DA-811F-411E-A756-4A950791AF87}"/>
              </a:ext>
            </a:extLst>
          </p:cNvPr>
          <p:cNvSpPr>
            <a:spLocks noGrp="1"/>
          </p:cNvSpPr>
          <p:nvPr>
            <p:ph type="sldNum" sz="quarter" idx="12"/>
          </p:nvPr>
        </p:nvSpPr>
        <p:spPr/>
        <p:txBody>
          <a:bodyPr/>
          <a:lstStyle/>
          <a:p>
            <a:pPr>
              <a:defRPr/>
            </a:pPr>
            <a:fld id="{C78686D0-D48B-4713-9F7A-2DDA26E338AA}" type="slidenum">
              <a:rPr lang="en-US" altLang="en-US" smtClean="0"/>
              <a:pPr>
                <a:defRPr/>
              </a:pPr>
              <a:t>31</a:t>
            </a:fld>
            <a:endParaRPr lang="en-US" altLang="en-US" dirty="0"/>
          </a:p>
        </p:txBody>
      </p:sp>
      <p:pic>
        <p:nvPicPr>
          <p:cNvPr id="5" name="Picture 2" descr="https://services2.geolearning.com/courseware/show/14/14181/v1.zip/file/media/self_governance.png">
            <a:extLst>
              <a:ext uri="{FF2B5EF4-FFF2-40B4-BE49-F238E27FC236}">
                <a16:creationId xmlns:a16="http://schemas.microsoft.com/office/drawing/2014/main" id="{E974DF67-15FD-4611-9F8A-D49C427C23C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4114800" cy="95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6" name="Table 6">
            <a:extLst>
              <a:ext uri="{FF2B5EF4-FFF2-40B4-BE49-F238E27FC236}">
                <a16:creationId xmlns:a16="http://schemas.microsoft.com/office/drawing/2014/main" id="{8DA632F2-2DBA-4B3F-804A-5C3CFD5B6FAC}"/>
              </a:ext>
            </a:extLst>
          </p:cNvPr>
          <p:cNvGraphicFramePr>
            <a:graphicFrameLocks noGrp="1"/>
          </p:cNvGraphicFramePr>
          <p:nvPr>
            <p:extLst>
              <p:ext uri="{D42A27DB-BD31-4B8C-83A1-F6EECF244321}">
                <p14:modId xmlns:p14="http://schemas.microsoft.com/office/powerpoint/2010/main" val="2414302550"/>
              </p:ext>
            </p:extLst>
          </p:nvPr>
        </p:nvGraphicFramePr>
        <p:xfrm>
          <a:off x="609600" y="3673475"/>
          <a:ext cx="7696200" cy="3017520"/>
        </p:xfrm>
        <a:graphic>
          <a:graphicData uri="http://schemas.openxmlformats.org/drawingml/2006/table">
            <a:tbl>
              <a:tblPr firstRow="1" bandRow="1">
                <a:tableStyleId>{5C22544A-7EE6-4342-B048-85BDC9FD1C3A}</a:tableStyleId>
              </a:tblPr>
              <a:tblGrid>
                <a:gridCol w="1924050">
                  <a:extLst>
                    <a:ext uri="{9D8B030D-6E8A-4147-A177-3AD203B41FA5}">
                      <a16:colId xmlns:a16="http://schemas.microsoft.com/office/drawing/2014/main" val="861228684"/>
                    </a:ext>
                  </a:extLst>
                </a:gridCol>
                <a:gridCol w="1924050">
                  <a:extLst>
                    <a:ext uri="{9D8B030D-6E8A-4147-A177-3AD203B41FA5}">
                      <a16:colId xmlns:a16="http://schemas.microsoft.com/office/drawing/2014/main" val="2275302028"/>
                    </a:ext>
                  </a:extLst>
                </a:gridCol>
                <a:gridCol w="1924050">
                  <a:extLst>
                    <a:ext uri="{9D8B030D-6E8A-4147-A177-3AD203B41FA5}">
                      <a16:colId xmlns:a16="http://schemas.microsoft.com/office/drawing/2014/main" val="4288389254"/>
                    </a:ext>
                  </a:extLst>
                </a:gridCol>
                <a:gridCol w="1924050">
                  <a:extLst>
                    <a:ext uri="{9D8B030D-6E8A-4147-A177-3AD203B41FA5}">
                      <a16:colId xmlns:a16="http://schemas.microsoft.com/office/drawing/2014/main" val="4209160167"/>
                    </a:ext>
                  </a:extLst>
                </a:gridCol>
              </a:tblGrid>
              <a:tr h="370840">
                <a:tc>
                  <a:txBody>
                    <a:bodyPr/>
                    <a:lstStyle/>
                    <a:p>
                      <a:r>
                        <a:rPr lang="en-US" dirty="0"/>
                        <a:t>Date</a:t>
                      </a:r>
                    </a:p>
                  </a:txBody>
                  <a:tcPr/>
                </a:tc>
                <a:tc>
                  <a:txBody>
                    <a:bodyPr/>
                    <a:lstStyle/>
                    <a:p>
                      <a:r>
                        <a:rPr lang="en-US" dirty="0"/>
                        <a:t>Time</a:t>
                      </a:r>
                    </a:p>
                  </a:txBody>
                  <a:tcPr/>
                </a:tc>
                <a:tc>
                  <a:txBody>
                    <a:bodyPr/>
                    <a:lstStyle/>
                    <a:p>
                      <a:r>
                        <a:rPr lang="en-US" dirty="0"/>
                        <a:t>Registration Closes</a:t>
                      </a:r>
                    </a:p>
                  </a:txBody>
                  <a:tcPr/>
                </a:tc>
                <a:tc>
                  <a:txBody>
                    <a:bodyPr/>
                    <a:lstStyle/>
                    <a:p>
                      <a:r>
                        <a:rPr lang="en-US" dirty="0"/>
                        <a:t>Registration Link</a:t>
                      </a:r>
                    </a:p>
                  </a:txBody>
                  <a:tcPr/>
                </a:tc>
                <a:extLst>
                  <a:ext uri="{0D108BD9-81ED-4DB2-BD59-A6C34878D82A}">
                    <a16:rowId xmlns:a16="http://schemas.microsoft.com/office/drawing/2014/main" val="3985043384"/>
                  </a:ext>
                </a:extLst>
              </a:tr>
              <a:tr h="370840">
                <a:tc>
                  <a:txBody>
                    <a:bodyPr/>
                    <a:lstStyle/>
                    <a:p>
                      <a:r>
                        <a:rPr lang="en-US" sz="1800" b="0" i="0" kern="1200" dirty="0">
                          <a:solidFill>
                            <a:srgbClr val="000000"/>
                          </a:solidFill>
                          <a:effectLst/>
                          <a:latin typeface="+mn-lt"/>
                          <a:ea typeface="+mn-ea"/>
                          <a:cs typeface="+mn-cs"/>
                        </a:rPr>
                        <a:t>February 8-9, 2022</a:t>
                      </a:r>
                      <a:endParaRPr lang="en-US" dirty="0"/>
                    </a:p>
                  </a:txBody>
                  <a:tcPr/>
                </a:tc>
                <a:tc>
                  <a:txBody>
                    <a:bodyPr/>
                    <a:lstStyle/>
                    <a:p>
                      <a:r>
                        <a:rPr lang="en-US" sz="1800" b="0" i="0" kern="1200" dirty="0">
                          <a:solidFill>
                            <a:srgbClr val="000000"/>
                          </a:solidFill>
                          <a:effectLst/>
                          <a:latin typeface="+mn-lt"/>
                          <a:ea typeface="+mn-ea"/>
                          <a:cs typeface="+mn-cs"/>
                        </a:rPr>
                        <a:t>8:30am - 4:30pm EST</a:t>
                      </a:r>
                      <a:endParaRPr lang="en-US"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i="0" kern="1200" dirty="0">
                          <a:solidFill>
                            <a:srgbClr val="000000"/>
                          </a:solidFill>
                          <a:effectLst/>
                          <a:latin typeface="+mn-lt"/>
                          <a:ea typeface="+mn-ea"/>
                          <a:cs typeface="+mn-cs"/>
                        </a:rPr>
                        <a:t>February 4, 2022</a:t>
                      </a:r>
                    </a:p>
                    <a:p>
                      <a:endParaRPr lang="en-US"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i="0" kern="1200" dirty="0">
                          <a:solidFill>
                            <a:srgbClr val="000000"/>
                          </a:solidFill>
                          <a:effectLst/>
                          <a:latin typeface="+mn-lt"/>
                          <a:ea typeface="+mn-ea"/>
                          <a:cs typeface="+mn-cs"/>
                          <a:hlinkClick r:id="rId3"/>
                        </a:rPr>
                        <a:t>February Training: Contract Support Funds 101</a:t>
                      </a:r>
                      <a:endParaRPr lang="en-US" sz="1800" b="0" i="0" kern="1200" dirty="0">
                        <a:solidFill>
                          <a:srgbClr val="000000"/>
                        </a:solidFill>
                        <a:effectLst/>
                        <a:latin typeface="+mn-lt"/>
                        <a:ea typeface="+mn-ea"/>
                        <a:cs typeface="+mn-cs"/>
                      </a:endParaRPr>
                    </a:p>
                    <a:p>
                      <a:endParaRPr lang="en-US" dirty="0"/>
                    </a:p>
                  </a:txBody>
                  <a:tcPr/>
                </a:tc>
                <a:extLst>
                  <a:ext uri="{0D108BD9-81ED-4DB2-BD59-A6C34878D82A}">
                    <a16:rowId xmlns:a16="http://schemas.microsoft.com/office/drawing/2014/main" val="3124596997"/>
                  </a:ext>
                </a:extLst>
              </a:tr>
              <a:tr h="370840">
                <a:tc>
                  <a:txBody>
                    <a:bodyPr/>
                    <a:lstStyle/>
                    <a:p>
                      <a:r>
                        <a:rPr lang="en-US" sz="1800" b="0" i="0" kern="1200" dirty="0">
                          <a:solidFill>
                            <a:srgbClr val="000000"/>
                          </a:solidFill>
                          <a:effectLst/>
                          <a:latin typeface="+mn-lt"/>
                          <a:ea typeface="+mn-ea"/>
                          <a:cs typeface="+mn-cs"/>
                        </a:rPr>
                        <a:t>February 24-25, 2022</a:t>
                      </a:r>
                      <a:endParaRPr lang="en-US"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i="0" kern="1200" dirty="0">
                          <a:solidFill>
                            <a:srgbClr val="000000"/>
                          </a:solidFill>
                          <a:effectLst/>
                          <a:latin typeface="+mn-lt"/>
                          <a:ea typeface="+mn-ea"/>
                          <a:cs typeface="+mn-cs"/>
                        </a:rPr>
                        <a:t>8:30 am - 4:30pm EST</a:t>
                      </a:r>
                    </a:p>
                    <a:p>
                      <a:endParaRPr lang="en-US"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i="0" kern="1200" dirty="0">
                          <a:solidFill>
                            <a:srgbClr val="000000"/>
                          </a:solidFill>
                          <a:effectLst/>
                          <a:latin typeface="+mn-lt"/>
                          <a:ea typeface="+mn-ea"/>
                          <a:cs typeface="+mn-cs"/>
                        </a:rPr>
                        <a:t>February 18, 2022</a:t>
                      </a:r>
                    </a:p>
                    <a:p>
                      <a:endParaRPr lang="en-US"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i="0" kern="1200" dirty="0">
                          <a:solidFill>
                            <a:srgbClr val="000000"/>
                          </a:solidFill>
                          <a:effectLst/>
                          <a:latin typeface="+mn-lt"/>
                          <a:ea typeface="+mn-ea"/>
                          <a:cs typeface="+mn-cs"/>
                          <a:hlinkClick r:id="rId3"/>
                        </a:rPr>
                        <a:t>February Training: Contract Support Funds 101</a:t>
                      </a:r>
                      <a:endParaRPr lang="en-US" sz="1800" b="0" i="0" kern="1200" dirty="0">
                        <a:solidFill>
                          <a:srgbClr val="000000"/>
                        </a:solidFill>
                        <a:effectLst/>
                        <a:latin typeface="+mn-lt"/>
                        <a:ea typeface="+mn-ea"/>
                        <a:cs typeface="+mn-cs"/>
                      </a:endParaRPr>
                    </a:p>
                    <a:p>
                      <a:endParaRPr lang="en-US" dirty="0"/>
                    </a:p>
                  </a:txBody>
                  <a:tcPr/>
                </a:tc>
                <a:extLst>
                  <a:ext uri="{0D108BD9-81ED-4DB2-BD59-A6C34878D82A}">
                    <a16:rowId xmlns:a16="http://schemas.microsoft.com/office/drawing/2014/main" val="13779352"/>
                  </a:ext>
                </a:extLst>
              </a:tr>
            </a:tbl>
          </a:graphicData>
        </a:graphic>
      </p:graphicFrame>
    </p:spTree>
    <p:extLst>
      <p:ext uri="{BB962C8B-B14F-4D97-AF65-F5344CB8AC3E}">
        <p14:creationId xmlns:p14="http://schemas.microsoft.com/office/powerpoint/2010/main" val="393100317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301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0"/>
            <a:ext cx="4111625" cy="9515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3011" name="Rectangle 6"/>
          <p:cNvSpPr>
            <a:spLocks noChangeArrowheads="1"/>
          </p:cNvSpPr>
          <p:nvPr/>
        </p:nvSpPr>
        <p:spPr bwMode="auto">
          <a:xfrm>
            <a:off x="3295650" y="1590675"/>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200" dirty="0"/>
              <a:t> </a:t>
            </a:r>
            <a:endParaRPr lang="en-US" altLang="en-US" sz="1800" dirty="0"/>
          </a:p>
        </p:txBody>
      </p:sp>
      <p:sp>
        <p:nvSpPr>
          <p:cNvPr id="43012"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2C61AFE1-4189-4313-9320-15C672559464}" type="slidenum">
              <a:rPr lang="en-US" altLang="en-US" sz="1200" smtClean="0"/>
              <a:pPr>
                <a:spcBef>
                  <a:spcPct val="0"/>
                </a:spcBef>
                <a:buFontTx/>
                <a:buNone/>
              </a:pPr>
              <a:t>32</a:t>
            </a:fld>
            <a:endParaRPr lang="en-US" altLang="en-US" sz="1200" dirty="0"/>
          </a:p>
        </p:txBody>
      </p:sp>
      <p:sp>
        <p:nvSpPr>
          <p:cNvPr id="43013" name="TextBox 3"/>
          <p:cNvSpPr txBox="1">
            <a:spLocks noChangeArrowheads="1"/>
          </p:cNvSpPr>
          <p:nvPr/>
        </p:nvSpPr>
        <p:spPr bwMode="auto">
          <a:xfrm>
            <a:off x="914400" y="2484438"/>
            <a:ext cx="6705600" cy="1477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br>
              <a:rPr lang="en-US" altLang="en-US" sz="1800" dirty="0"/>
            </a:br>
            <a:r>
              <a:rPr lang="en-US" altLang="en-US" sz="7200" b="1" dirty="0"/>
              <a:t>The End </a:t>
            </a:r>
            <a:endParaRPr lang="en-US" altLang="en-US" sz="1800" b="1" dirty="0"/>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themeOverride>
</file>

<file path=docProps/app.xml><?xml version="1.0" encoding="utf-8"?>
<Properties xmlns="http://schemas.openxmlformats.org/officeDocument/2006/extended-properties" xmlns:vt="http://schemas.openxmlformats.org/officeDocument/2006/docPropsVTypes">
  <Template/>
  <TotalTime>44146</TotalTime>
  <Words>2090</Words>
  <Application>Microsoft Office PowerPoint</Application>
  <PresentationFormat>On-screen Show (4:3)</PresentationFormat>
  <Paragraphs>330</Paragraphs>
  <Slides>32</Slides>
  <Notes>20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32</vt:i4>
      </vt:variant>
    </vt:vector>
  </HeadingPairs>
  <TitlesOfParts>
    <vt:vector size="37" baseType="lpstr">
      <vt:lpstr>Arial</vt:lpstr>
      <vt:lpstr>Calibri</vt:lpstr>
      <vt:lpstr>inherit</vt:lpstr>
      <vt:lpstr>Verdana</vt:lpstr>
      <vt:lpstr>Office Theme</vt:lpstr>
      <vt:lpstr>PowerPoint Presentation</vt:lpstr>
      <vt:lpstr>Personnel Changes</vt:lpstr>
      <vt:lpstr>Personnel Changes</vt:lpstr>
      <vt:lpstr>Personnel Changes</vt:lpstr>
      <vt:lpstr>Personnel Changes</vt:lpstr>
      <vt:lpstr>PowerPoint Presentation</vt:lpstr>
      <vt:lpstr>PowerPoint Presentation</vt:lpstr>
      <vt:lpstr>Number of SG Tribes (287)* by Region FY 2022</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PROGRESS Act Negotiated Rulemaking Update</vt:lpstr>
      <vt:lpstr>PROGRESS Act Federal Rulemaking Update</vt:lpstr>
      <vt:lpstr>ATO Information</vt:lpstr>
      <vt:lpstr>PowerPoint Presentation</vt:lpstr>
      <vt:lpstr>25 CFR Part 2 Administrative Appeals Consultation</vt:lpstr>
      <vt:lpstr>Infrastructure Investment and Jobs Act (IIJA) Consultation</vt:lpstr>
      <vt:lpstr>Addressing Crime and MMIP Consultation</vt:lpstr>
      <vt:lpstr>Grant Opportunity For Tribal Governments to Exercise Special Domestic Violence Criminal Jurisdiction (SDVCJ)</vt:lpstr>
      <vt:lpstr>Office of Indian Services (OIS) Contract Support Training for Self Governance Tribes</vt:lpstr>
      <vt:lpstr>PowerPoint Presentation</vt:lpstr>
    </vt:vector>
  </TitlesOfParts>
  <Company>Bureau of Indian Affairs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Theodore Zachary Scribner</dc:creator>
  <cp:lastModifiedBy>OSG</cp:lastModifiedBy>
  <cp:revision>950</cp:revision>
  <cp:lastPrinted>2020-01-15T23:51:14Z</cp:lastPrinted>
  <dcterms:created xsi:type="dcterms:W3CDTF">2014-01-23T17:26:37Z</dcterms:created>
  <dcterms:modified xsi:type="dcterms:W3CDTF">2022-02-01T15:12:07Z</dcterms:modified>
</cp:coreProperties>
</file>