
<file path=[Content_Types].xml><?xml version="1.0" encoding="utf-8"?>
<Types xmlns="http://schemas.openxmlformats.org/package/2006/content-types">
  <Default Extension="jpeg" ContentType="image/jpeg"/>
  <Default Extension="jp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4"/>
  </p:sldMasterIdLst>
  <p:notesMasterIdLst>
    <p:notesMasterId r:id="rId14"/>
  </p:notesMasterIdLst>
  <p:sldIdLst>
    <p:sldId id="261" r:id="rId5"/>
    <p:sldId id="266" r:id="rId6"/>
    <p:sldId id="262" r:id="rId7"/>
    <p:sldId id="257" r:id="rId8"/>
    <p:sldId id="260" r:id="rId9"/>
    <p:sldId id="265" r:id="rId10"/>
    <p:sldId id="263" r:id="rId11"/>
    <p:sldId id="264" r:id="rId12"/>
    <p:sldId id="258" r:id="rId13"/>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58EBC7A0-5C0B-4DAA-ABEA-E3E64B8C5620}">
          <p14:sldIdLst>
            <p14:sldId id="261"/>
            <p14:sldId id="266"/>
            <p14:sldId id="262"/>
            <p14:sldId id="257"/>
            <p14:sldId id="260"/>
            <p14:sldId id="265"/>
            <p14:sldId id="263"/>
            <p14:sldId id="264"/>
            <p14:sldId id="258"/>
          </p14:sldIdLst>
        </p14:section>
      </p14:sectionLst>
    </p:ex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6010" autoAdjust="0"/>
    <p:restoredTop sz="93792" autoAdjust="0"/>
  </p:normalViewPr>
  <p:slideViewPr>
    <p:cSldViewPr snapToGrid="0">
      <p:cViewPr varScale="1">
        <p:scale>
          <a:sx n="102" d="100"/>
          <a:sy n="102" d="100"/>
        </p:scale>
        <p:origin x="138" y="100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tableStyles" Target="tableStyles.xml"/><Relationship Id="rId3" Type="http://schemas.openxmlformats.org/officeDocument/2006/relationships/customXml" Target="../customXml/item3.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theme" Target="theme/theme1.xml"/><Relationship Id="rId2" Type="http://schemas.openxmlformats.org/officeDocument/2006/relationships/customXml" Target="../customXml/item2.xml"/><Relationship Id="rId16"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5" Type="http://schemas.openxmlformats.org/officeDocument/2006/relationships/slide" Target="slides/slide1.xml"/><Relationship Id="rId15" Type="http://schemas.openxmlformats.org/officeDocument/2006/relationships/presProps" Target="presProps.xml"/><Relationship Id="rId10" Type="http://schemas.openxmlformats.org/officeDocument/2006/relationships/slide" Target="slides/slide6.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271AA235-D76D-422D-8401-ACBDCF676FD6}" type="datetimeFigureOut">
              <a:rPr lang="en-US" smtClean="0"/>
              <a:t>1/24/2022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3A87A0F-058C-438A-954A-B8814C7CB3A0}" type="slidenum">
              <a:rPr lang="en-US" smtClean="0"/>
              <a:t>‹#›</a:t>
            </a:fld>
            <a:endParaRPr lang="en-US"/>
          </a:p>
        </p:txBody>
      </p:sp>
    </p:spTree>
    <p:extLst>
      <p:ext uri="{BB962C8B-B14F-4D97-AF65-F5344CB8AC3E}">
        <p14:creationId xmlns:p14="http://schemas.microsoft.com/office/powerpoint/2010/main" val="359705246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66451364-2937-4B4F-8EBF-736CBA71C8DD}" type="slidenum">
              <a:rPr lang="en-US" smtClean="0"/>
              <a:t>6</a:t>
            </a:fld>
            <a:endParaRPr lang="en-US"/>
          </a:p>
        </p:txBody>
      </p:sp>
    </p:spTree>
    <p:extLst>
      <p:ext uri="{BB962C8B-B14F-4D97-AF65-F5344CB8AC3E}">
        <p14:creationId xmlns:p14="http://schemas.microsoft.com/office/powerpoint/2010/main" val="182283624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effectLst/>
                <a:latin typeface="Times New Roman" panose="02020603050405020304" pitchFamily="18" charset="0"/>
                <a:ea typeface="Times New Roman" panose="02020603050405020304" pitchFamily="18" charset="0"/>
              </a:rPr>
              <a:t>The recent BIL funds provided for Community Relocation represent a vital investment to address the growing climate risks faced by many Tribes across the Nation. The Bipartisan Infrastructure Law provides a total of $216 million to the Bureau of Indian Affairs-Tribal Climate Resilience Program (TCRP).  Funding is provided as emergency appropriations and is available for obligation until expended.  The bill language directs that $130 million is provided for community relocation and $86 million is provided for Tribal climate resilience and adaptation projects, and $43.2 million will be available to spend each year.  The BIL provides record funding to BIA specific to climate adaptation as well as community relocation and importantly, can fund implementation activities whereas previous funding sources (annual appropriations) focused on capacity building, planning, and design and were not sufficient for costly implementation projects. </a:t>
            </a:r>
          </a:p>
          <a:p>
            <a:r>
              <a:rPr lang="en-US" sz="1200" dirty="0">
                <a:effectLst/>
                <a:latin typeface="Times New Roman" panose="02020603050405020304" pitchFamily="18" charset="0"/>
              </a:rPr>
              <a:t>The new funding is primarily expected to be distributed through the existing annual awards program. </a:t>
            </a:r>
            <a:r>
              <a:rPr lang="en-US" sz="1200">
                <a:effectLst/>
                <a:latin typeface="Times New Roman" panose="02020603050405020304" pitchFamily="18" charset="0"/>
              </a:rPr>
              <a:t>The proposal criteria will be based on quality of design, potential for implementation, incorporation of science (including TEK), risk level, capacity building features, budget, and supplemental factors like benefits and leveraging of resources.</a:t>
            </a:r>
            <a:endParaRPr lang="en-US"/>
          </a:p>
        </p:txBody>
      </p:sp>
      <p:sp>
        <p:nvSpPr>
          <p:cNvPr id="4" name="Slide Number Placeholder 3"/>
          <p:cNvSpPr>
            <a:spLocks noGrp="1"/>
          </p:cNvSpPr>
          <p:nvPr>
            <p:ph type="sldNum" sz="quarter" idx="5"/>
          </p:nvPr>
        </p:nvSpPr>
        <p:spPr/>
        <p:txBody>
          <a:bodyPr/>
          <a:lstStyle/>
          <a:p>
            <a:fld id="{EA2FFE6A-6CAA-4E06-8DFC-67D8B358393F}" type="slidenum">
              <a:rPr lang="en-US" smtClean="0"/>
              <a:t>7</a:t>
            </a:fld>
            <a:endParaRPr lang="en-US"/>
          </a:p>
        </p:txBody>
      </p:sp>
    </p:spTree>
    <p:extLst>
      <p:ext uri="{BB962C8B-B14F-4D97-AF65-F5344CB8AC3E}">
        <p14:creationId xmlns:p14="http://schemas.microsoft.com/office/powerpoint/2010/main" val="328740674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2021, we are expecting to support coordination for Tribes facing the highest risks around relocation, managed retreat, and protect-in-place issues. The work in these areas is inherently challenging due to its intersectoral nature and involvement of many federal agencies. A point of coordination can support the Tribe in working more efficiently and effectively with federal agencies as well as other involved entities such as the state level or with tribal compacts, tribal corporations, and others that may need to become involved.</a:t>
            </a:r>
          </a:p>
          <a:p>
            <a:r>
              <a:rPr lang="en-US" dirty="0"/>
              <a:t>The TCRP will continue to support training, capacity for scoping efforts, travel, and youth and intergenerational efforts to address climate within the existing awards program.</a:t>
            </a:r>
          </a:p>
          <a:p>
            <a:r>
              <a:rPr lang="en-US" dirty="0"/>
              <a:t>Notably, in 2021, the Program anticipates identifying a few demonstration projects supported by community relocation funding. We expect that these will be Tribal communities facing high risks, with existing plans or designs, and who have indicated a certain amount of community readiness. These pilots are hoped to yield lessons learned for other Tribes facing similar issues and should also reduce the risks faced by some of the most imminently threatened communities.</a:t>
            </a:r>
          </a:p>
          <a:p>
            <a:r>
              <a:rPr lang="en-US" dirty="0"/>
              <a:t>Below on this slide is a link to the recommendations from the 2021 Tribal Climate Listening Sessions. Many of these efforts reflect input from those sessions.</a:t>
            </a:r>
          </a:p>
        </p:txBody>
      </p:sp>
      <p:sp>
        <p:nvSpPr>
          <p:cNvPr id="4" name="Slide Number Placeholder 3"/>
          <p:cNvSpPr>
            <a:spLocks noGrp="1"/>
          </p:cNvSpPr>
          <p:nvPr>
            <p:ph type="sldNum" sz="quarter" idx="5"/>
          </p:nvPr>
        </p:nvSpPr>
        <p:spPr/>
        <p:txBody>
          <a:bodyPr/>
          <a:lstStyle/>
          <a:p>
            <a:fld id="{EA2FFE6A-6CAA-4E06-8DFC-67D8B358393F}" type="slidenum">
              <a:rPr lang="en-US" smtClean="0"/>
              <a:t>8</a:t>
            </a:fld>
            <a:endParaRPr lang="en-US"/>
          </a:p>
        </p:txBody>
      </p:sp>
    </p:spTree>
    <p:extLst>
      <p:ext uri="{BB962C8B-B14F-4D97-AF65-F5344CB8AC3E}">
        <p14:creationId xmlns:p14="http://schemas.microsoft.com/office/powerpoint/2010/main" val="2613770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B377DBA3-6BE7-45F8-8229-CEEC53115FA0}" type="datetimeFigureOut">
              <a:rPr lang="en-US" smtClean="0"/>
              <a:t>1/24/2022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873640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377DBA3-6BE7-45F8-8229-CEEC53115FA0}" type="datetimeFigureOut">
              <a:rPr lang="en-US" smtClean="0"/>
              <a:t>1/24/2022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77182790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377DBA3-6BE7-45F8-8229-CEEC53115FA0}" type="datetimeFigureOut">
              <a:rPr lang="en-US" smtClean="0"/>
              <a:t>1/24/2022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3520459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B377DBA3-6BE7-45F8-8229-CEEC53115FA0}" type="datetimeFigureOut">
              <a:rPr lang="en-US" smtClean="0"/>
              <a:t>1/24/2022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204295059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B377DBA3-6BE7-45F8-8229-CEEC53115FA0}" type="datetimeFigureOut">
              <a:rPr lang="en-US" smtClean="0"/>
              <a:t>1/24/2022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133057959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B377DBA3-6BE7-45F8-8229-CEEC53115FA0}" type="datetimeFigureOut">
              <a:rPr lang="en-US" smtClean="0"/>
              <a:t>1/24/2022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69858327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B377DBA3-6BE7-45F8-8229-CEEC53115FA0}" type="datetimeFigureOut">
              <a:rPr lang="en-US" smtClean="0"/>
              <a:t>1/24/2022</a:t>
            </a:fld>
            <a:endParaRPr lang="en-US"/>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a:p>
        </p:txBody>
      </p:sp>
      <p:sp>
        <p:nvSpPr>
          <p:cNvPr id="9" name="Slide Number Placeholder 8"/>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185952295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B377DBA3-6BE7-45F8-8229-CEEC53115FA0}" type="datetimeFigureOut">
              <a:rPr lang="en-US" smtClean="0"/>
              <a:t>1/24/2022</a:t>
            </a:fld>
            <a:endParaRPr lang="en-US"/>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E464D807-D402-49D2-92E9-D08D34491811}" type="slidenum">
              <a:rPr lang="en-US" smtClean="0"/>
              <a:t>‹#›</a:t>
            </a:fld>
            <a:endParaRPr lang="en-US"/>
          </a:p>
        </p:txBody>
      </p:sp>
    </p:spTree>
    <p:extLst>
      <p:ext uri="{BB962C8B-B14F-4D97-AF65-F5344CB8AC3E}">
        <p14:creationId xmlns:p14="http://schemas.microsoft.com/office/powerpoint/2010/main" val="138700556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B377DBA3-6BE7-45F8-8229-CEEC53115FA0}" type="datetimeFigureOut">
              <a:rPr lang="en-US" smtClean="0"/>
              <a:t>1/24/2022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348468920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377DBA3-6BE7-45F8-8229-CEEC53115FA0}" type="datetimeFigureOut">
              <a:rPr lang="en-US" smtClean="0"/>
              <a:t>1/24/2022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353019295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377DBA3-6BE7-45F8-8229-CEEC53115FA0}" type="datetimeFigureOut">
              <a:rPr lang="en-US" smtClean="0"/>
              <a:t>1/24/2022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286893976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B377DBA3-6BE7-45F8-8229-CEEC53115FA0}" type="datetimeFigureOut">
              <a:rPr lang="en-US" smtClean="0"/>
              <a:t>1/24/2022</a:t>
            </a:fld>
            <a:endParaRPr lang="en-US"/>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E464D807-D402-49D2-92E9-D08D34491811}" type="slidenum">
              <a:rPr lang="en-US" smtClean="0"/>
              <a:t>‹#›</a:t>
            </a:fld>
            <a:endParaRPr lang="en-US"/>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94140959"/>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hyperlink" Target="https://www.bia.gov/guide/tribal-climate-listening-sessions" TargetMode="External"/></Relationships>
</file>

<file path=ppt/slides/_rels/slide9.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954D5BFA-D84A-4DED-8525-1E9C265B604A}"/>
              </a:ext>
            </a:extLst>
          </p:cNvPr>
          <p:cNvSpPr txBox="1"/>
          <p:nvPr/>
        </p:nvSpPr>
        <p:spPr>
          <a:xfrm>
            <a:off x="2441542" y="2334078"/>
            <a:ext cx="8606671" cy="923330"/>
          </a:xfrm>
          <a:prstGeom prst="rect">
            <a:avLst/>
          </a:prstGeom>
          <a:noFill/>
        </p:spPr>
        <p:txBody>
          <a:bodyPr wrap="square">
            <a:spAutoFit/>
          </a:bodyPr>
          <a:lstStyle/>
          <a:p>
            <a:r>
              <a:rPr lang="en-US" sz="5400" dirty="0"/>
              <a:t>Office of Trust Services</a:t>
            </a:r>
          </a:p>
        </p:txBody>
      </p:sp>
      <p:sp>
        <p:nvSpPr>
          <p:cNvPr id="5" name="TextBox 4">
            <a:extLst>
              <a:ext uri="{FF2B5EF4-FFF2-40B4-BE49-F238E27FC236}">
                <a16:creationId xmlns:a16="http://schemas.microsoft.com/office/drawing/2014/main" id="{1A3D7598-39F8-4DD8-A2B5-B279AEB011A8}"/>
              </a:ext>
            </a:extLst>
          </p:cNvPr>
          <p:cNvSpPr txBox="1"/>
          <p:nvPr/>
        </p:nvSpPr>
        <p:spPr>
          <a:xfrm>
            <a:off x="4310407" y="3513841"/>
            <a:ext cx="6094428" cy="1200329"/>
          </a:xfrm>
          <a:prstGeom prst="rect">
            <a:avLst/>
          </a:prstGeom>
          <a:noFill/>
        </p:spPr>
        <p:txBody>
          <a:bodyPr wrap="square">
            <a:spAutoFit/>
          </a:bodyPr>
          <a:lstStyle/>
          <a:p>
            <a:r>
              <a:rPr lang="en-US" sz="3600" dirty="0"/>
              <a:t>Johnna </a:t>
            </a:r>
            <a:r>
              <a:rPr lang="en-US" sz="3600" dirty="0" err="1"/>
              <a:t>Blackhair</a:t>
            </a:r>
            <a:endParaRPr lang="en-US" sz="3600" dirty="0"/>
          </a:p>
          <a:p>
            <a:r>
              <a:rPr lang="en-US" sz="3600" dirty="0"/>
              <a:t>Deputy Bureau Director</a:t>
            </a:r>
          </a:p>
        </p:txBody>
      </p:sp>
      <p:pic>
        <p:nvPicPr>
          <p:cNvPr id="6" name="Content Placeholder 4">
            <a:extLst>
              <a:ext uri="{FF2B5EF4-FFF2-40B4-BE49-F238E27FC236}">
                <a16:creationId xmlns:a16="http://schemas.microsoft.com/office/drawing/2014/main" id="{F7A82385-FC60-41C3-A89B-F502499139D3}"/>
              </a:ext>
            </a:extLst>
          </p:cNvPr>
          <p:cNvPicPr>
            <a:picLocks noChangeAspect="1"/>
          </p:cNvPicPr>
          <p:nvPr/>
        </p:nvPicPr>
        <p:blipFill>
          <a:blip r:embed="rId2"/>
          <a:stretch>
            <a:fillRect/>
          </a:stretch>
        </p:blipFill>
        <p:spPr>
          <a:xfrm>
            <a:off x="9578490" y="779802"/>
            <a:ext cx="1652690" cy="1560874"/>
          </a:xfrm>
          <a:prstGeom prst="rect">
            <a:avLst/>
          </a:prstGeom>
        </p:spPr>
      </p:pic>
    </p:spTree>
    <p:extLst>
      <p:ext uri="{BB962C8B-B14F-4D97-AF65-F5344CB8AC3E}">
        <p14:creationId xmlns:p14="http://schemas.microsoft.com/office/powerpoint/2010/main" val="425843126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421620" cy="1450757"/>
          </a:xfrm>
        </p:spPr>
        <p:txBody>
          <a:bodyPr/>
          <a:lstStyle/>
          <a:p>
            <a:r>
              <a:rPr lang="en-US" dirty="0"/>
              <a:t>Division of Real Estate Services</a:t>
            </a: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2"/>
          <a:stretch>
            <a:fillRect/>
          </a:stretch>
        </p:blipFill>
        <p:spPr>
          <a:xfrm>
            <a:off x="9442030" y="176486"/>
            <a:ext cx="1652690" cy="1560874"/>
          </a:xfrm>
        </p:spPr>
      </p:pic>
      <p:sp>
        <p:nvSpPr>
          <p:cNvPr id="7" name="TextBox 6">
            <a:extLst>
              <a:ext uri="{FF2B5EF4-FFF2-40B4-BE49-F238E27FC236}">
                <a16:creationId xmlns:a16="http://schemas.microsoft.com/office/drawing/2014/main" id="{3142236E-150B-40BD-864B-5D6B0B263E61}"/>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sp>
        <p:nvSpPr>
          <p:cNvPr id="8" name="TextBox 7">
            <a:extLst>
              <a:ext uri="{FF2B5EF4-FFF2-40B4-BE49-F238E27FC236}">
                <a16:creationId xmlns:a16="http://schemas.microsoft.com/office/drawing/2014/main" id="{48F70B8F-A664-4DD1-892F-ADA2B79ABD01}"/>
              </a:ext>
            </a:extLst>
          </p:cNvPr>
          <p:cNvSpPr txBox="1"/>
          <p:nvPr/>
        </p:nvSpPr>
        <p:spPr>
          <a:xfrm>
            <a:off x="1097280" y="2338017"/>
            <a:ext cx="10655300" cy="3447098"/>
          </a:xfrm>
          <a:prstGeom prst="rect">
            <a:avLst/>
          </a:prstGeom>
          <a:noFill/>
        </p:spPr>
        <p:txBody>
          <a:bodyPr wrap="square" rtlCol="0">
            <a:spAutoFit/>
          </a:bodyPr>
          <a:lstStyle/>
          <a:p>
            <a:pPr marL="285750" indent="-285750" fontAlgn="base">
              <a:buFont typeface="Arial" panose="020B0604020202020204" pitchFamily="34" charset="0"/>
              <a:buChar char="•"/>
            </a:pPr>
            <a:r>
              <a:rPr lang="en-US" sz="4000" dirty="0"/>
              <a:t>BIA Nationwide FTT Strike Team </a:t>
            </a:r>
          </a:p>
          <a:p>
            <a:pPr marL="285750" indent="-285750" fontAlgn="base">
              <a:buFont typeface="Arial" panose="020B0604020202020204" pitchFamily="34" charset="0"/>
              <a:buChar char="•"/>
            </a:pPr>
            <a:r>
              <a:rPr lang="en-US" sz="4000" dirty="0"/>
              <a:t>Creation of Permanent Realty Strike Team to address high priority issues within </a:t>
            </a:r>
          </a:p>
          <a:p>
            <a:pPr marL="285750" indent="-285750" fontAlgn="base">
              <a:buFont typeface="Arial" panose="020B0604020202020204" pitchFamily="34" charset="0"/>
              <a:buChar char="•"/>
            </a:pPr>
            <a:r>
              <a:rPr lang="en-US" sz="4000" dirty="0"/>
              <a:t>25 CFR 151 (FTT) Regulation Team  </a:t>
            </a:r>
          </a:p>
          <a:p>
            <a:pPr marL="285750" indent="-285750" fontAlgn="base">
              <a:buFont typeface="Arial" panose="020B0604020202020204" pitchFamily="34" charset="0"/>
              <a:buChar char="•"/>
            </a:pPr>
            <a:r>
              <a:rPr lang="en-US" sz="4000" dirty="0"/>
              <a:t>Trainings (Procedural and TAAMS)</a:t>
            </a:r>
            <a:r>
              <a:rPr lang="en-US" sz="3600" dirty="0"/>
              <a:t> </a:t>
            </a:r>
          </a:p>
          <a:p>
            <a:pPr marL="285750" indent="-285750">
              <a:buFont typeface="Arial" panose="020B0604020202020204" pitchFamily="34" charset="0"/>
              <a:buChar char="•"/>
            </a:pPr>
            <a:endParaRPr lang="en-US" dirty="0"/>
          </a:p>
        </p:txBody>
      </p:sp>
    </p:spTree>
    <p:extLst>
      <p:ext uri="{BB962C8B-B14F-4D97-AF65-F5344CB8AC3E}">
        <p14:creationId xmlns:p14="http://schemas.microsoft.com/office/powerpoint/2010/main" val="292793015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421620" cy="1450757"/>
          </a:xfrm>
        </p:spPr>
        <p:txBody>
          <a:bodyPr/>
          <a:lstStyle/>
          <a:p>
            <a:r>
              <a:rPr lang="en-US" dirty="0"/>
              <a:t>Land Buy-Back/Acquisition Center</a:t>
            </a: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2"/>
          <a:stretch>
            <a:fillRect/>
          </a:stretch>
        </p:blipFill>
        <p:spPr>
          <a:xfrm>
            <a:off x="9442030" y="176486"/>
            <a:ext cx="1652690" cy="1560874"/>
          </a:xfrm>
        </p:spPr>
      </p:pic>
      <p:sp>
        <p:nvSpPr>
          <p:cNvPr id="7" name="TextBox 6">
            <a:extLst>
              <a:ext uri="{FF2B5EF4-FFF2-40B4-BE49-F238E27FC236}">
                <a16:creationId xmlns:a16="http://schemas.microsoft.com/office/drawing/2014/main" id="{3142236E-150B-40BD-864B-5D6B0B263E61}"/>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sp>
        <p:nvSpPr>
          <p:cNvPr id="8" name="TextBox 7">
            <a:extLst>
              <a:ext uri="{FF2B5EF4-FFF2-40B4-BE49-F238E27FC236}">
                <a16:creationId xmlns:a16="http://schemas.microsoft.com/office/drawing/2014/main" id="{48F70B8F-A664-4DD1-892F-ADA2B79ABD01}"/>
              </a:ext>
            </a:extLst>
          </p:cNvPr>
          <p:cNvSpPr txBox="1"/>
          <p:nvPr/>
        </p:nvSpPr>
        <p:spPr>
          <a:xfrm>
            <a:off x="1097280" y="2338017"/>
            <a:ext cx="10655300" cy="4001095"/>
          </a:xfrm>
          <a:prstGeom prst="rect">
            <a:avLst/>
          </a:prstGeom>
          <a:noFill/>
        </p:spPr>
        <p:txBody>
          <a:bodyPr wrap="square" rtlCol="0">
            <a:spAutoFit/>
          </a:bodyPr>
          <a:lstStyle/>
          <a:p>
            <a:pPr marL="285750" indent="-285750" fontAlgn="base">
              <a:buFont typeface="Arial" panose="020B0604020202020204" pitchFamily="34" charset="0"/>
              <a:buChar char="•"/>
            </a:pPr>
            <a:r>
              <a:rPr lang="en-US" sz="4000" dirty="0"/>
              <a:t>Buy-Back Program set to end in November 2022</a:t>
            </a:r>
          </a:p>
          <a:p>
            <a:pPr marL="285750" indent="-285750" fontAlgn="base">
              <a:buFont typeface="Arial" panose="020B0604020202020204" pitchFamily="34" charset="0"/>
              <a:buChar char="•"/>
            </a:pPr>
            <a:r>
              <a:rPr lang="en-US" sz="4000" dirty="0"/>
              <a:t>FY 2022 funding requested to re-establish an Indian Land Consolidation Program to continue efforts to reduce fractionation</a:t>
            </a:r>
          </a:p>
          <a:p>
            <a:pPr fontAlgn="base"/>
            <a:endParaRPr lang="en-US" sz="4000" dirty="0"/>
          </a:p>
          <a:p>
            <a:r>
              <a:rPr lang="en-US" sz="3600" dirty="0"/>
              <a:t> </a:t>
            </a:r>
          </a:p>
          <a:p>
            <a:pPr marL="285750" indent="-285750">
              <a:buFont typeface="Arial" panose="020B0604020202020204" pitchFamily="34" charset="0"/>
              <a:buChar char="•"/>
            </a:pPr>
            <a:endParaRPr lang="en-US" dirty="0"/>
          </a:p>
        </p:txBody>
      </p:sp>
    </p:spTree>
    <p:extLst>
      <p:ext uri="{BB962C8B-B14F-4D97-AF65-F5344CB8AC3E}">
        <p14:creationId xmlns:p14="http://schemas.microsoft.com/office/powerpoint/2010/main" val="111435884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3C1EF1-8220-4C85-A5C0-EE2371096F4A}"/>
              </a:ext>
            </a:extLst>
          </p:cNvPr>
          <p:cNvSpPr>
            <a:spLocks noGrp="1"/>
          </p:cNvSpPr>
          <p:nvPr>
            <p:ph type="title"/>
          </p:nvPr>
        </p:nvSpPr>
        <p:spPr>
          <a:xfrm>
            <a:off x="1066800" y="270212"/>
            <a:ext cx="10058400" cy="1450757"/>
          </a:xfrm>
        </p:spPr>
        <p:txBody>
          <a:bodyPr/>
          <a:lstStyle/>
          <a:p>
            <a:r>
              <a:rPr lang="en-US" dirty="0">
                <a:solidFill>
                  <a:schemeClr val="tx1"/>
                </a:solidFill>
              </a:rPr>
              <a:t>Dams and Water Projects</a:t>
            </a:r>
          </a:p>
        </p:txBody>
      </p:sp>
      <p:sp>
        <p:nvSpPr>
          <p:cNvPr id="3" name="Content Placeholder 2">
            <a:extLst>
              <a:ext uri="{FF2B5EF4-FFF2-40B4-BE49-F238E27FC236}">
                <a16:creationId xmlns:a16="http://schemas.microsoft.com/office/drawing/2014/main" id="{416BD5A0-99EA-42E6-8290-EFC2D162A43F}"/>
              </a:ext>
            </a:extLst>
          </p:cNvPr>
          <p:cNvSpPr>
            <a:spLocks noGrp="1"/>
          </p:cNvSpPr>
          <p:nvPr>
            <p:ph idx="1"/>
          </p:nvPr>
        </p:nvSpPr>
        <p:spPr>
          <a:xfrm>
            <a:off x="1066800" y="2163842"/>
            <a:ext cx="10434483" cy="4133264"/>
          </a:xfrm>
        </p:spPr>
        <p:txBody>
          <a:bodyPr vert="horz" lIns="91440" tIns="45720" rIns="91440" bIns="45720" rtlCol="0" anchor="t">
            <a:normAutofit lnSpcReduction="10000"/>
          </a:bodyPr>
          <a:lstStyle/>
          <a:p>
            <a:r>
              <a:rPr lang="en-US" sz="2400" dirty="0">
                <a:ea typeface="+mn-lt"/>
                <a:cs typeface="+mn-lt"/>
              </a:rPr>
              <a:t>At least $50 million must be used to address irrigation and power systems and ~$150 million will be used to address safety of dams.</a:t>
            </a:r>
          </a:p>
          <a:p>
            <a:r>
              <a:rPr lang="en-US" sz="2400" dirty="0">
                <a:ea typeface="+mn-lt"/>
                <a:cs typeface="+mn-lt"/>
              </a:rPr>
              <a:t>For irrigation and power systems, BIA is planning to prioritize funding of projects that reduce deferred maintenance and the risk of failure and align with Condition Assessments and </a:t>
            </a:r>
            <a:r>
              <a:rPr lang="en-US" sz="2400" dirty="0">
                <a:solidFill>
                  <a:schemeClr val="tx1"/>
                </a:solidFill>
                <a:ea typeface="+mn-lt"/>
                <a:cs typeface="+mn-lt"/>
              </a:rPr>
              <a:t>Modernization Studies to rehabilitate aging infrastructure.</a:t>
            </a:r>
          </a:p>
          <a:p>
            <a:pPr lvl="1"/>
            <a:r>
              <a:rPr lang="en-US" sz="2400" dirty="0">
                <a:solidFill>
                  <a:schemeClr val="tx1"/>
                </a:solidFill>
                <a:cs typeface="Calibri"/>
              </a:rPr>
              <a:t>BIA proposes to invest approximately $7M at Indian Irrigation Projects and $3M at BIA owned power utilities each year pending Consultation input</a:t>
            </a:r>
          </a:p>
          <a:p>
            <a:r>
              <a:rPr lang="en-US" sz="2400" dirty="0">
                <a:ea typeface="+mn-lt"/>
                <a:cs typeface="+mn-lt"/>
              </a:rPr>
              <a:t>For Safety of Dams projects, BIA will accelerate rehabilitation activities using the current prioritization methodology which is based on inspections and analysis of all high-hazard program dams to understand the risk each structure presents to downstream residents. </a:t>
            </a:r>
          </a:p>
          <a:p>
            <a:endParaRPr lang="en-US" dirty="0">
              <a:ea typeface="+mn-lt"/>
              <a:cs typeface="+mn-lt"/>
            </a:endParaRPr>
          </a:p>
        </p:txBody>
      </p:sp>
      <p:pic>
        <p:nvPicPr>
          <p:cNvPr id="4" name="Content Placeholder 4">
            <a:extLst>
              <a:ext uri="{FF2B5EF4-FFF2-40B4-BE49-F238E27FC236}">
                <a16:creationId xmlns:a16="http://schemas.microsoft.com/office/drawing/2014/main" id="{030AE793-C210-4F83-A4B9-A78DF8A86014}"/>
              </a:ext>
            </a:extLst>
          </p:cNvPr>
          <p:cNvPicPr>
            <a:picLocks noChangeAspect="1"/>
          </p:cNvPicPr>
          <p:nvPr/>
        </p:nvPicPr>
        <p:blipFill>
          <a:blip r:embed="rId2"/>
          <a:stretch>
            <a:fillRect/>
          </a:stretch>
        </p:blipFill>
        <p:spPr>
          <a:xfrm>
            <a:off x="9442030" y="176486"/>
            <a:ext cx="1652690" cy="1560874"/>
          </a:xfrm>
          <a:prstGeom prst="rect">
            <a:avLst/>
          </a:prstGeom>
        </p:spPr>
      </p:pic>
    </p:spTree>
    <p:extLst>
      <p:ext uri="{BB962C8B-B14F-4D97-AF65-F5344CB8AC3E}">
        <p14:creationId xmlns:p14="http://schemas.microsoft.com/office/powerpoint/2010/main" val="395496169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421620" cy="1450757"/>
          </a:xfrm>
        </p:spPr>
        <p:txBody>
          <a:bodyPr/>
          <a:lstStyle/>
          <a:p>
            <a:r>
              <a:rPr lang="en-US" dirty="0"/>
              <a:t>Indian Energy Service Center</a:t>
            </a: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2"/>
          <a:stretch>
            <a:fillRect/>
          </a:stretch>
        </p:blipFill>
        <p:spPr>
          <a:xfrm>
            <a:off x="9442030" y="176486"/>
            <a:ext cx="1652690" cy="1560874"/>
          </a:xfrm>
        </p:spPr>
      </p:pic>
      <p:sp>
        <p:nvSpPr>
          <p:cNvPr id="7" name="TextBox 6">
            <a:extLst>
              <a:ext uri="{FF2B5EF4-FFF2-40B4-BE49-F238E27FC236}">
                <a16:creationId xmlns:a16="http://schemas.microsoft.com/office/drawing/2014/main" id="{3142236E-150B-40BD-864B-5D6B0B263E61}"/>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sp>
        <p:nvSpPr>
          <p:cNvPr id="8" name="TextBox 7">
            <a:extLst>
              <a:ext uri="{FF2B5EF4-FFF2-40B4-BE49-F238E27FC236}">
                <a16:creationId xmlns:a16="http://schemas.microsoft.com/office/drawing/2014/main" id="{48F70B8F-A664-4DD1-892F-ADA2B79ABD01}"/>
              </a:ext>
            </a:extLst>
          </p:cNvPr>
          <p:cNvSpPr txBox="1"/>
          <p:nvPr/>
        </p:nvSpPr>
        <p:spPr>
          <a:xfrm>
            <a:off x="1097280" y="2338017"/>
            <a:ext cx="10655300" cy="2831544"/>
          </a:xfrm>
          <a:prstGeom prst="rect">
            <a:avLst/>
          </a:prstGeom>
          <a:noFill/>
        </p:spPr>
        <p:txBody>
          <a:bodyPr wrap="square" rtlCol="0">
            <a:spAutoFit/>
          </a:bodyPr>
          <a:lstStyle/>
          <a:p>
            <a:pPr marL="285750" indent="-285750" fontAlgn="base">
              <a:buFont typeface="Arial" panose="020B0604020202020204" pitchFamily="34" charset="0"/>
              <a:buChar char="•"/>
            </a:pPr>
            <a:r>
              <a:rPr lang="en-US" sz="4000" dirty="0"/>
              <a:t>Orphaned oil and gas wells</a:t>
            </a:r>
          </a:p>
          <a:p>
            <a:pPr marL="285750" indent="-285750" fontAlgn="base">
              <a:buFont typeface="Arial" panose="020B0604020202020204" pitchFamily="34" charset="0"/>
              <a:buChar char="•"/>
            </a:pPr>
            <a:r>
              <a:rPr lang="en-US" sz="4000" dirty="0"/>
              <a:t>$150 million to inventory, plug, and restore </a:t>
            </a:r>
          </a:p>
          <a:p>
            <a:pPr marL="285750" indent="-285750" fontAlgn="base">
              <a:buFont typeface="Arial" panose="020B0604020202020204" pitchFamily="34" charset="0"/>
              <a:buChar char="•"/>
            </a:pPr>
            <a:r>
              <a:rPr lang="en-US" sz="4000" dirty="0"/>
              <a:t>Direct grants to Tribes, or Department to perform “in-lieu-of” direct grant </a:t>
            </a:r>
          </a:p>
          <a:p>
            <a:pPr marL="285750" indent="-285750">
              <a:buFont typeface="Arial" panose="020B0604020202020204" pitchFamily="34" charset="0"/>
              <a:buChar char="•"/>
            </a:pPr>
            <a:endParaRPr lang="en-US" dirty="0"/>
          </a:p>
        </p:txBody>
      </p:sp>
    </p:spTree>
    <p:extLst>
      <p:ext uri="{BB962C8B-B14F-4D97-AF65-F5344CB8AC3E}">
        <p14:creationId xmlns:p14="http://schemas.microsoft.com/office/powerpoint/2010/main" val="41405238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421620" cy="1450757"/>
          </a:xfrm>
        </p:spPr>
        <p:txBody>
          <a:bodyPr/>
          <a:lstStyle/>
          <a:p>
            <a:r>
              <a:rPr lang="en-US" dirty="0"/>
              <a:t>Forestry/Wildland Fire</a:t>
            </a:r>
            <a:br>
              <a:rPr lang="en-US" dirty="0"/>
            </a:br>
            <a:r>
              <a:rPr lang="en-US" dirty="0"/>
              <a:t>Wildland Fire Management</a:t>
            </a: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3"/>
          <a:stretch>
            <a:fillRect/>
          </a:stretch>
        </p:blipFill>
        <p:spPr>
          <a:xfrm>
            <a:off x="9442030" y="176486"/>
            <a:ext cx="1652690" cy="1560874"/>
          </a:xfrm>
        </p:spPr>
      </p:pic>
      <p:sp>
        <p:nvSpPr>
          <p:cNvPr id="7" name="TextBox 6">
            <a:extLst>
              <a:ext uri="{FF2B5EF4-FFF2-40B4-BE49-F238E27FC236}">
                <a16:creationId xmlns:a16="http://schemas.microsoft.com/office/drawing/2014/main" id="{3142236E-150B-40BD-864B-5D6B0B263E61}"/>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sp>
        <p:nvSpPr>
          <p:cNvPr id="8" name="TextBox 7">
            <a:extLst>
              <a:ext uri="{FF2B5EF4-FFF2-40B4-BE49-F238E27FC236}">
                <a16:creationId xmlns:a16="http://schemas.microsoft.com/office/drawing/2014/main" id="{48F70B8F-A664-4DD1-892F-ADA2B79ABD01}"/>
              </a:ext>
            </a:extLst>
          </p:cNvPr>
          <p:cNvSpPr txBox="1"/>
          <p:nvPr/>
        </p:nvSpPr>
        <p:spPr>
          <a:xfrm>
            <a:off x="686941" y="2878003"/>
            <a:ext cx="11242297" cy="4893647"/>
          </a:xfrm>
          <a:prstGeom prst="rect">
            <a:avLst/>
          </a:prstGeom>
          <a:noFill/>
        </p:spPr>
        <p:txBody>
          <a:bodyPr wrap="square" rtlCol="0">
            <a:spAutoFit/>
          </a:bodyPr>
          <a:lstStyle/>
          <a:p>
            <a:endParaRPr lang="en-US" sz="1800" b="0" i="0" u="none" strike="noStrike" baseline="0" dirty="0">
              <a:solidFill>
                <a:srgbClr val="000000"/>
              </a:solidFill>
              <a:latin typeface="Times New Roman" panose="02020603050405020304" pitchFamily="18" charset="0"/>
            </a:endParaRPr>
          </a:p>
          <a:p>
            <a:pPr marL="285750" indent="-285750">
              <a:buFont typeface="Arial" panose="020B0604020202020204" pitchFamily="34" charset="0"/>
              <a:buChar char="•"/>
            </a:pPr>
            <a:r>
              <a:rPr lang="en-US" sz="4000" dirty="0"/>
              <a:t>$1.5B to DOI for Wildland Fire Management</a:t>
            </a:r>
            <a:endParaRPr lang="en-US" sz="4000" b="0" i="0" u="none" strike="noStrike" baseline="0" dirty="0">
              <a:solidFill>
                <a:srgbClr val="000000"/>
              </a:solidFill>
            </a:endParaRPr>
          </a:p>
          <a:p>
            <a:pPr marL="742950" lvl="1" indent="-285750">
              <a:buFont typeface="Arial" panose="020B0604020202020204" pitchFamily="34" charset="0"/>
              <a:buChar char="•"/>
            </a:pPr>
            <a:r>
              <a:rPr lang="en-US" sz="4000" dirty="0">
                <a:solidFill>
                  <a:srgbClr val="000000"/>
                </a:solidFill>
              </a:rPr>
              <a:t>Building Resilience to Effects of Wildfires</a:t>
            </a:r>
            <a:endParaRPr lang="en-US" sz="4000" b="0" i="0" u="none" strike="noStrike" baseline="0" dirty="0">
              <a:solidFill>
                <a:srgbClr val="000000"/>
              </a:solidFill>
            </a:endParaRPr>
          </a:p>
          <a:p>
            <a:pPr marL="742950" lvl="1" indent="-285750">
              <a:buFont typeface="Arial" panose="020B0604020202020204" pitchFamily="34" charset="0"/>
              <a:buChar char="•"/>
            </a:pPr>
            <a:r>
              <a:rPr lang="en-US" sz="4000" dirty="0">
                <a:solidFill>
                  <a:srgbClr val="000000"/>
                </a:solidFill>
              </a:rPr>
              <a:t>Proposed Plans </a:t>
            </a:r>
            <a:endParaRPr lang="en-US" sz="4000" b="0" i="0" u="none" strike="noStrike" baseline="0" dirty="0">
              <a:solidFill>
                <a:srgbClr val="000000"/>
              </a:solidFill>
            </a:endParaRPr>
          </a:p>
          <a:p>
            <a:endParaRPr lang="en-US" sz="4000" b="0" i="0" u="none" strike="noStrike" baseline="0" dirty="0">
              <a:solidFill>
                <a:srgbClr val="000000"/>
              </a:solidFill>
            </a:endParaRPr>
          </a:p>
          <a:p>
            <a:pPr fontAlgn="base"/>
            <a:endParaRPr lang="en-US" sz="4000" dirty="0"/>
          </a:p>
          <a:p>
            <a:pPr fontAlgn="base"/>
            <a:endParaRPr lang="en-US" sz="4000" dirty="0"/>
          </a:p>
          <a:p>
            <a:r>
              <a:rPr lang="en-US" sz="3600" dirty="0"/>
              <a:t> </a:t>
            </a:r>
          </a:p>
          <a:p>
            <a:pPr marL="285750" indent="-285750">
              <a:buFont typeface="Arial" panose="020B0604020202020204" pitchFamily="34" charset="0"/>
              <a:buChar char="•"/>
            </a:pPr>
            <a:endParaRPr lang="en-US" dirty="0"/>
          </a:p>
        </p:txBody>
      </p:sp>
    </p:spTree>
    <p:extLst>
      <p:ext uri="{BB962C8B-B14F-4D97-AF65-F5344CB8AC3E}">
        <p14:creationId xmlns:p14="http://schemas.microsoft.com/office/powerpoint/2010/main" val="283684057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421620" cy="1450757"/>
          </a:xfrm>
        </p:spPr>
        <p:txBody>
          <a:bodyPr/>
          <a:lstStyle/>
          <a:p>
            <a:r>
              <a:rPr lang="en-US" dirty="0"/>
              <a:t>Tribal Climate Resilience</a:t>
            </a: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3"/>
          <a:stretch>
            <a:fillRect/>
          </a:stretch>
        </p:blipFill>
        <p:spPr>
          <a:xfrm>
            <a:off x="9442030" y="176486"/>
            <a:ext cx="1652690" cy="1560874"/>
          </a:xfrm>
        </p:spPr>
      </p:pic>
      <p:sp>
        <p:nvSpPr>
          <p:cNvPr id="7" name="TextBox 6">
            <a:extLst>
              <a:ext uri="{FF2B5EF4-FFF2-40B4-BE49-F238E27FC236}">
                <a16:creationId xmlns:a16="http://schemas.microsoft.com/office/drawing/2014/main" id="{3142236E-150B-40BD-864B-5D6B0B263E61}"/>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sp>
        <p:nvSpPr>
          <p:cNvPr id="8" name="TextBox 7">
            <a:extLst>
              <a:ext uri="{FF2B5EF4-FFF2-40B4-BE49-F238E27FC236}">
                <a16:creationId xmlns:a16="http://schemas.microsoft.com/office/drawing/2014/main" id="{48F70B8F-A664-4DD1-892F-ADA2B79ABD01}"/>
              </a:ext>
            </a:extLst>
          </p:cNvPr>
          <p:cNvSpPr txBox="1"/>
          <p:nvPr/>
        </p:nvSpPr>
        <p:spPr>
          <a:xfrm>
            <a:off x="970591" y="2243749"/>
            <a:ext cx="11155421" cy="4062651"/>
          </a:xfrm>
          <a:prstGeom prst="rect">
            <a:avLst/>
          </a:prstGeom>
          <a:noFill/>
        </p:spPr>
        <p:txBody>
          <a:bodyPr wrap="square" rtlCol="0">
            <a:spAutoFit/>
          </a:bodyPr>
          <a:lstStyle/>
          <a:p>
            <a:pPr marL="285750" indent="-285750">
              <a:buFont typeface="Arial" panose="020B0604020202020204" pitchFamily="34" charset="0"/>
              <a:buChar char="•"/>
            </a:pPr>
            <a:r>
              <a:rPr lang="en-US" sz="2400" dirty="0">
                <a:ea typeface="+mn-lt"/>
                <a:cs typeface="+mn-lt"/>
              </a:rPr>
              <a:t>The BIL provides $216M for Tribal climate resilience, adaptation, and community relocation planning, design, and implementation of projects, divided as follows: </a:t>
            </a:r>
            <a:endParaRPr lang="en-US" sz="2400" dirty="0"/>
          </a:p>
          <a:p>
            <a:pPr marL="742950" lvl="1" indent="-285750">
              <a:buFont typeface="Arial" panose="020B0604020202020204" pitchFamily="34" charset="0"/>
              <a:buChar char="•"/>
            </a:pPr>
            <a:r>
              <a:rPr lang="en-US" sz="2400" dirty="0">
                <a:ea typeface="+mn-lt"/>
                <a:cs typeface="+mn-lt"/>
              </a:rPr>
              <a:t>$130 million is provided for community relocation</a:t>
            </a:r>
            <a:endParaRPr lang="en-US" sz="2400" dirty="0">
              <a:cs typeface="Calibri"/>
            </a:endParaRPr>
          </a:p>
          <a:p>
            <a:pPr marL="742950" lvl="1" indent="-285750">
              <a:buFont typeface="Arial" panose="020B0604020202020204" pitchFamily="34" charset="0"/>
              <a:buChar char="•"/>
            </a:pPr>
            <a:r>
              <a:rPr lang="en-US" sz="2400" dirty="0">
                <a:ea typeface="+mn-lt"/>
                <a:cs typeface="+mn-lt"/>
              </a:rPr>
              <a:t>$86 million is provided for Tribal climate resilience and adaptation projects. </a:t>
            </a:r>
          </a:p>
          <a:p>
            <a:pPr marL="742950" lvl="1" indent="-285750">
              <a:buFont typeface="Arial" panose="020B0604020202020204" pitchFamily="34" charset="0"/>
              <a:buChar char="•"/>
            </a:pPr>
            <a:r>
              <a:rPr lang="en-US" sz="2400" dirty="0">
                <a:ea typeface="+mn-lt"/>
                <a:cs typeface="+mn-lt"/>
              </a:rPr>
              <a:t>Of the total amount available, $43.2 million is available to spend each year. </a:t>
            </a:r>
            <a:endParaRPr lang="en-US" sz="2400" dirty="0">
              <a:cs typeface="Calibri"/>
            </a:endParaRPr>
          </a:p>
          <a:p>
            <a:pPr marL="285750" indent="-285750">
              <a:buFont typeface="Arial" panose="020B0604020202020204" pitchFamily="34" charset="0"/>
              <a:buChar char="•"/>
            </a:pPr>
            <a:r>
              <a:rPr lang="en-US" sz="2400" b="1" dirty="0">
                <a:ea typeface="+mn-lt"/>
                <a:cs typeface="+mn-lt"/>
              </a:rPr>
              <a:t>Community Relocation </a:t>
            </a:r>
            <a:r>
              <a:rPr lang="en-US" sz="2400" dirty="0">
                <a:ea typeface="+mn-lt"/>
                <a:cs typeface="+mn-lt"/>
              </a:rPr>
              <a:t>awards could be used to</a:t>
            </a:r>
            <a:r>
              <a:rPr lang="en-US" sz="2400" b="1" dirty="0">
                <a:ea typeface="+mn-lt"/>
                <a:cs typeface="+mn-lt"/>
              </a:rPr>
              <a:t> </a:t>
            </a:r>
            <a:r>
              <a:rPr lang="en-US" sz="2400" dirty="0">
                <a:ea typeface="+mn-lt"/>
                <a:cs typeface="+mn-lt"/>
              </a:rPr>
              <a:t>support: risk assessment, (2) planning, (3) implementation, and (4) capacity building.</a:t>
            </a:r>
            <a:endParaRPr lang="en-US" sz="2400" dirty="0">
              <a:cs typeface="Calibri"/>
            </a:endParaRPr>
          </a:p>
          <a:p>
            <a:pPr marL="285750" indent="-285750">
              <a:buFont typeface="Arial" panose="020B0604020202020204" pitchFamily="34" charset="0"/>
              <a:buChar char="•"/>
            </a:pPr>
            <a:r>
              <a:rPr lang="en-US" sz="2400" b="1" dirty="0">
                <a:ea typeface="+mn-lt"/>
                <a:cs typeface="+mn-lt"/>
              </a:rPr>
              <a:t>Climate Adaptation</a:t>
            </a:r>
            <a:r>
              <a:rPr lang="en-US" sz="2400" dirty="0">
                <a:ea typeface="+mn-lt"/>
                <a:cs typeface="+mn-lt"/>
              </a:rPr>
              <a:t> awards could be used to support: training and workshops, adaptation planning, youth engagement, implementation, travel, and capacity building. </a:t>
            </a:r>
            <a:endParaRPr lang="en-US" sz="2400" dirty="0">
              <a:cs typeface="Calibri"/>
            </a:endParaRPr>
          </a:p>
          <a:p>
            <a:pPr marL="285750" indent="-285750">
              <a:buFont typeface="Arial" panose="020B0604020202020204" pitchFamily="34" charset="0"/>
              <a:buChar char="•"/>
            </a:pPr>
            <a:endParaRPr lang="en-US" dirty="0"/>
          </a:p>
        </p:txBody>
      </p:sp>
    </p:spTree>
    <p:extLst>
      <p:ext uri="{BB962C8B-B14F-4D97-AF65-F5344CB8AC3E}">
        <p14:creationId xmlns:p14="http://schemas.microsoft.com/office/powerpoint/2010/main" val="95122707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421620" cy="1450757"/>
          </a:xfrm>
        </p:spPr>
        <p:txBody>
          <a:bodyPr/>
          <a:lstStyle/>
          <a:p>
            <a:r>
              <a:rPr lang="en-US" dirty="0"/>
              <a:t>Tribal Climate Resilience</a:t>
            </a: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3"/>
          <a:stretch>
            <a:fillRect/>
          </a:stretch>
        </p:blipFill>
        <p:spPr>
          <a:xfrm>
            <a:off x="9442030" y="176486"/>
            <a:ext cx="1652690" cy="1560874"/>
          </a:xfrm>
        </p:spPr>
      </p:pic>
      <p:sp>
        <p:nvSpPr>
          <p:cNvPr id="7" name="TextBox 6">
            <a:extLst>
              <a:ext uri="{FF2B5EF4-FFF2-40B4-BE49-F238E27FC236}">
                <a16:creationId xmlns:a16="http://schemas.microsoft.com/office/drawing/2014/main" id="{3142236E-150B-40BD-864B-5D6B0B263E61}"/>
              </a:ext>
            </a:extLst>
          </p:cNvPr>
          <p:cNvSpPr txBox="1"/>
          <p:nvPr/>
        </p:nvSpPr>
        <p:spPr>
          <a:xfrm>
            <a:off x="9099975" y="1740188"/>
            <a:ext cx="2336800" cy="368300"/>
          </a:xfrm>
          <a:prstGeom prst="rect">
            <a:avLst/>
          </a:prstGeom>
          <a:noFill/>
        </p:spPr>
        <p:txBody>
          <a:bodyPr wrap="square" rtlCol="0">
            <a:spAutoFit/>
          </a:bodyPr>
          <a:lstStyle/>
          <a:p>
            <a:r>
              <a:rPr lang="en-US" dirty="0"/>
              <a:t>Office of Trust Services</a:t>
            </a:r>
          </a:p>
        </p:txBody>
      </p:sp>
      <p:sp>
        <p:nvSpPr>
          <p:cNvPr id="8" name="TextBox 7">
            <a:extLst>
              <a:ext uri="{FF2B5EF4-FFF2-40B4-BE49-F238E27FC236}">
                <a16:creationId xmlns:a16="http://schemas.microsoft.com/office/drawing/2014/main" id="{48F70B8F-A664-4DD1-892F-ADA2B79ABD01}"/>
              </a:ext>
            </a:extLst>
          </p:cNvPr>
          <p:cNvSpPr txBox="1"/>
          <p:nvPr/>
        </p:nvSpPr>
        <p:spPr>
          <a:xfrm>
            <a:off x="534786" y="2108488"/>
            <a:ext cx="11122428" cy="4493538"/>
          </a:xfrm>
          <a:prstGeom prst="rect">
            <a:avLst/>
          </a:prstGeom>
          <a:noFill/>
        </p:spPr>
        <p:txBody>
          <a:bodyPr wrap="square" rtlCol="0">
            <a:spAutoFit/>
          </a:bodyPr>
          <a:lstStyle/>
          <a:p>
            <a:r>
              <a:rPr lang="en-US" sz="2200" u="sng" dirty="0"/>
              <a:t>Capacity Building</a:t>
            </a:r>
          </a:p>
          <a:p>
            <a:pPr marL="342900" indent="-342900">
              <a:buFont typeface="Arial" panose="020B0604020202020204" pitchFamily="34" charset="0"/>
              <a:buChar char="•"/>
            </a:pPr>
            <a:r>
              <a:rPr lang="en-US" sz="2200" dirty="0"/>
              <a:t>Coordination support to build capacity is anticipated for those Tribes facing highest risks. This should support improved intersectoral and interagency efforts around community-led relocation, managed retreat, and protect-in-place efforts.</a:t>
            </a:r>
          </a:p>
          <a:p>
            <a:pPr marL="342900" indent="-342900">
              <a:buFont typeface="Arial" panose="020B0604020202020204" pitchFamily="34" charset="0"/>
              <a:buChar char="•"/>
            </a:pPr>
            <a:r>
              <a:rPr lang="en-US" sz="2200" dirty="0"/>
              <a:t>Training, capacity for scoping efforts, travel to attend trainings and conferences, and youth and intergenerational efforts to address climate change will continue to be funded efforts within the awards program.</a:t>
            </a:r>
          </a:p>
          <a:p>
            <a:pPr marL="342900" indent="-342900">
              <a:buFont typeface="Arial" panose="020B0604020202020204" pitchFamily="34" charset="0"/>
              <a:buChar char="•"/>
            </a:pPr>
            <a:r>
              <a:rPr lang="en-US" sz="2200" dirty="0"/>
              <a:t>A few pilot demonstration projects are anticipated in 2021 for community relocation funding. Tribes will be selected based on factors such as risk level, community-readiness, existing plans or designs, and potential to yield lessons-learned for other Tribes facing similar issues. </a:t>
            </a:r>
          </a:p>
          <a:p>
            <a:pPr marL="285750" indent="-285750">
              <a:buFont typeface="Arial" panose="020B0604020202020204" pitchFamily="34" charset="0"/>
              <a:buChar char="•"/>
            </a:pPr>
            <a:r>
              <a:rPr lang="en-US" sz="2200" dirty="0">
                <a:ea typeface="+mn-lt"/>
                <a:cs typeface="+mn-lt"/>
              </a:rPr>
              <a:t>2021 Tribal Climate Listening Session: </a:t>
            </a:r>
            <a:r>
              <a:rPr lang="en-US" sz="2200" dirty="0">
                <a:ea typeface="+mn-lt"/>
                <a:cs typeface="+mn-lt"/>
                <a:hlinkClick r:id="rId4"/>
              </a:rPr>
              <a:t>https://www.bia.gov/guide/tribal-climate-listening-sessions</a:t>
            </a:r>
            <a:r>
              <a:rPr lang="en-US" sz="2200" dirty="0">
                <a:ea typeface="+mn-lt"/>
                <a:cs typeface="+mn-lt"/>
              </a:rPr>
              <a:t> </a:t>
            </a:r>
            <a:endParaRPr lang="en-US" sz="2200" dirty="0"/>
          </a:p>
          <a:p>
            <a:pPr marL="285750" indent="-285750">
              <a:buFont typeface="Arial" panose="020B0604020202020204" pitchFamily="34" charset="0"/>
              <a:buChar char="•"/>
            </a:pPr>
            <a:endParaRPr lang="en-US" sz="2200" dirty="0"/>
          </a:p>
        </p:txBody>
      </p:sp>
    </p:spTree>
    <p:extLst>
      <p:ext uri="{BB962C8B-B14F-4D97-AF65-F5344CB8AC3E}">
        <p14:creationId xmlns:p14="http://schemas.microsoft.com/office/powerpoint/2010/main" val="366682308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421620" cy="1450757"/>
          </a:xfrm>
        </p:spPr>
        <p:txBody>
          <a:bodyPr/>
          <a:lstStyle/>
          <a:p>
            <a:r>
              <a:rPr lang="en-US" dirty="0"/>
              <a:t>Office of Trust Services</a:t>
            </a: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2"/>
          <a:stretch>
            <a:fillRect/>
          </a:stretch>
        </p:blipFill>
        <p:spPr>
          <a:xfrm>
            <a:off x="9442030" y="176486"/>
            <a:ext cx="1652690" cy="1560874"/>
          </a:xfrm>
        </p:spPr>
      </p:pic>
      <p:sp>
        <p:nvSpPr>
          <p:cNvPr id="8" name="TextBox 7">
            <a:extLst>
              <a:ext uri="{FF2B5EF4-FFF2-40B4-BE49-F238E27FC236}">
                <a16:creationId xmlns:a16="http://schemas.microsoft.com/office/drawing/2014/main" id="{48F70B8F-A664-4DD1-892F-ADA2B79ABD01}"/>
              </a:ext>
            </a:extLst>
          </p:cNvPr>
          <p:cNvSpPr txBox="1"/>
          <p:nvPr/>
        </p:nvSpPr>
        <p:spPr>
          <a:xfrm>
            <a:off x="1097280" y="2100583"/>
            <a:ext cx="10655300" cy="4247317"/>
          </a:xfrm>
          <a:prstGeom prst="rect">
            <a:avLst/>
          </a:prstGeom>
          <a:noFill/>
        </p:spPr>
        <p:txBody>
          <a:bodyPr wrap="square" rtlCol="0">
            <a:spAutoFit/>
          </a:bodyPr>
          <a:lstStyle/>
          <a:p>
            <a:r>
              <a:rPr lang="en-US" sz="3600" dirty="0"/>
              <a:t>Johnna </a:t>
            </a:r>
            <a:r>
              <a:rPr lang="en-US" sz="3600" dirty="0" err="1"/>
              <a:t>Blackhair</a:t>
            </a:r>
            <a:endParaRPr lang="en-US" sz="3600" dirty="0"/>
          </a:p>
          <a:p>
            <a:r>
              <a:rPr lang="en-US" sz="3600" dirty="0"/>
              <a:t>Deputy Bureau Director</a:t>
            </a:r>
          </a:p>
          <a:p>
            <a:r>
              <a:rPr lang="en-US" sz="3600" dirty="0"/>
              <a:t>Johnna.blackhair@bia.gov </a:t>
            </a:r>
          </a:p>
          <a:p>
            <a:endParaRPr lang="en-US" sz="3600" dirty="0"/>
          </a:p>
          <a:p>
            <a:r>
              <a:rPr lang="en-US" sz="3600" dirty="0"/>
              <a:t>Rachael Novak</a:t>
            </a:r>
          </a:p>
          <a:p>
            <a:r>
              <a:rPr lang="en-US" sz="3600" dirty="0"/>
              <a:t>Tribal Climate Resilience Program Coordinator</a:t>
            </a:r>
          </a:p>
          <a:p>
            <a:r>
              <a:rPr lang="en-US" sz="3600" dirty="0"/>
              <a:t>Rachael.novak@bia.gov</a:t>
            </a:r>
          </a:p>
          <a:p>
            <a:pPr marL="285750" indent="-285750">
              <a:buFont typeface="Arial" panose="020B0604020202020204" pitchFamily="34" charset="0"/>
              <a:buChar char="•"/>
            </a:pPr>
            <a:endParaRPr lang="en-US" dirty="0"/>
          </a:p>
        </p:txBody>
      </p:sp>
    </p:spTree>
    <p:extLst>
      <p:ext uri="{BB962C8B-B14F-4D97-AF65-F5344CB8AC3E}">
        <p14:creationId xmlns:p14="http://schemas.microsoft.com/office/powerpoint/2010/main" val="2486254730"/>
      </p:ext>
    </p:extLst>
  </p:cSld>
  <p:clrMapOvr>
    <a:masterClrMapping/>
  </p:clrMapOvr>
</p:sld>
</file>

<file path=ppt/theme/theme1.xml><?xml version="1.0" encoding="utf-8"?>
<a:theme xmlns:a="http://schemas.openxmlformats.org/drawingml/2006/main" name="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3DEEC92223B53C4E969C8DE8A77D86DE" ma:contentTypeVersion="8" ma:contentTypeDescription="Create a new document." ma:contentTypeScope="" ma:versionID="d76ea144ffbafc44199844c835678ea9">
  <xsd:schema xmlns:xsd="http://www.w3.org/2001/XMLSchema" xmlns:xs="http://www.w3.org/2001/XMLSchema" xmlns:p="http://schemas.microsoft.com/office/2006/metadata/properties" xmlns:ns2="6bfbb0da-8dc3-48fc-9757-88c4215e2305" targetNamespace="http://schemas.microsoft.com/office/2006/metadata/properties" ma:root="true" ma:fieldsID="1a205dc536e7a06e2a9ba783cfda1b6b" ns2:_="">
    <xsd:import namespace="6bfbb0da-8dc3-48fc-9757-88c4215e2305"/>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AutoTags" minOccurs="0"/>
                <xsd:element ref="ns2:MediaServiceLocation" minOccurs="0"/>
                <xsd:element ref="ns2:MediaServiceGenerationTime" minOccurs="0"/>
                <xsd:element ref="ns2:MediaServiceEventHashCode" minOccurs="0"/>
                <xsd:element ref="ns2:MediaServiceOCR"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6bfbb0da-8dc3-48fc-9757-88c4215e2305"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AutoTags" ma:index="11" nillable="true" ma:displayName="Tags" ma:internalName="MediaServiceAutoTags" ma:readOnly="true">
      <xsd:simpleType>
        <xsd:restriction base="dms:Text"/>
      </xsd:simpleType>
    </xsd:element>
    <xsd:element name="MediaServiceLocation" ma:index="12" nillable="true" ma:displayName="Location" ma:internalName="MediaServiceLocation" ma:readOnly="true">
      <xsd:simpleType>
        <xsd:restriction base="dms:Text"/>
      </xsd:simpleType>
    </xsd:element>
    <xsd:element name="MediaServiceGenerationTime" ma:index="13" nillable="true" ma:displayName="MediaServiceGenerationTime" ma:hidden="true" ma:internalName="MediaServiceGenerationTime" ma:readOnly="true">
      <xsd:simpleType>
        <xsd:restriction base="dms:Text"/>
      </xsd:simpleType>
    </xsd:element>
    <xsd:element name="MediaServiceEventHashCode" ma:index="14" nillable="true" ma:displayName="MediaServiceEventHashCode" ma:hidden="true" ma:internalName="MediaServiceEventHashCode" ma:readOnly="true">
      <xsd:simpleType>
        <xsd:restriction base="dms:Text"/>
      </xsd:simpleType>
    </xsd:element>
    <xsd:element name="MediaServiceOCR" ma:index="15" nillable="true" ma:displayName="Extracted Text" ma:internalName="MediaServiceOCR"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C4ECD6E9-145E-495D-99AA-1FCEA10FE095}">
  <ds:schemaRefs>
    <ds:schemaRef ds:uri="http://schemas.microsoft.com/office/2006/metadata/properties"/>
    <ds:schemaRef ds:uri="http://schemas.microsoft.com/office/infopath/2007/PartnerControls"/>
  </ds:schemaRefs>
</ds:datastoreItem>
</file>

<file path=customXml/itemProps2.xml><?xml version="1.0" encoding="utf-8"?>
<ds:datastoreItem xmlns:ds="http://schemas.openxmlformats.org/officeDocument/2006/customXml" ds:itemID="{31F11F5B-BC1B-433D-B417-99BA3FEBF46B}">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6bfbb0da-8dc3-48fc-9757-88c4215e2305"/>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8DFF9615-9FC0-455A-83B4-8168F691BE90}">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Retrospect</Template>
  <TotalTime>412</TotalTime>
  <Words>1012</Words>
  <Application>Microsoft Office PowerPoint</Application>
  <PresentationFormat>Widescreen</PresentationFormat>
  <Paragraphs>67</Paragraphs>
  <Slides>9</Slides>
  <Notes>3</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9</vt:i4>
      </vt:variant>
    </vt:vector>
  </HeadingPairs>
  <TitlesOfParts>
    <vt:vector size="14" baseType="lpstr">
      <vt:lpstr>Arial</vt:lpstr>
      <vt:lpstr>Calibri</vt:lpstr>
      <vt:lpstr>Calibri Light</vt:lpstr>
      <vt:lpstr>Times New Roman</vt:lpstr>
      <vt:lpstr>Retrospect</vt:lpstr>
      <vt:lpstr>PowerPoint Presentation</vt:lpstr>
      <vt:lpstr>Division of Real Estate Services</vt:lpstr>
      <vt:lpstr>Land Buy-Back/Acquisition Center</vt:lpstr>
      <vt:lpstr>Dams and Water Projects</vt:lpstr>
      <vt:lpstr>Indian Energy Service Center</vt:lpstr>
      <vt:lpstr>Forestry/Wildland Fire Wildland Fire Management</vt:lpstr>
      <vt:lpstr>Tribal Climate Resilience</vt:lpstr>
      <vt:lpstr>Tribal Climate Resilience</vt:lpstr>
      <vt:lpstr>Office of Trust Services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UPDATES  Division of Name</dc:title>
  <dc:creator>Garcia, Velda M</dc:creator>
  <cp:lastModifiedBy>Locke, Trina</cp:lastModifiedBy>
  <cp:revision>30</cp:revision>
  <dcterms:created xsi:type="dcterms:W3CDTF">2021-04-13T14:36:59Z</dcterms:created>
  <dcterms:modified xsi:type="dcterms:W3CDTF">2022-01-25T01:44:12Z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0x0101003DEEC92223B53C4E969C8DE8A77D86DE</vt:lpwstr>
  </property>
</Properties>
</file>