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Default Extension="xlsx" ContentType="application/vnd.openxmlformats-officedocument.spreadsheetml.sheet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charts/chart1.xml" ContentType="application/vnd.openxmlformats-officedocument.drawingml.char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 bookmarkIdSeed="2">
  <p:sldMasterIdLst>
    <p:sldMasterId id="2147483648" r:id="rId1"/>
  </p:sldMasterIdLst>
  <p:notesMasterIdLst>
    <p:notesMasterId r:id="rId26"/>
  </p:notesMasterIdLst>
  <p:handoutMasterIdLst>
    <p:handoutMasterId r:id="rId27"/>
  </p:handoutMasterIdLst>
  <p:sldIdLst>
    <p:sldId id="256" r:id="rId2"/>
    <p:sldId id="677" r:id="rId3"/>
    <p:sldId id="679" r:id="rId4"/>
    <p:sldId id="680" r:id="rId5"/>
    <p:sldId id="681" r:id="rId6"/>
    <p:sldId id="684" r:id="rId7"/>
    <p:sldId id="685" r:id="rId8"/>
    <p:sldId id="686" r:id="rId9"/>
    <p:sldId id="687" r:id="rId10"/>
    <p:sldId id="688" r:id="rId11"/>
    <p:sldId id="689" r:id="rId12"/>
    <p:sldId id="690" r:id="rId13"/>
    <p:sldId id="691" r:id="rId14"/>
    <p:sldId id="692" r:id="rId15"/>
    <p:sldId id="693" r:id="rId16"/>
    <p:sldId id="694" r:id="rId17"/>
    <p:sldId id="695" r:id="rId18"/>
    <p:sldId id="696" r:id="rId19"/>
    <p:sldId id="697" r:id="rId20"/>
    <p:sldId id="698" r:id="rId21"/>
    <p:sldId id="699" r:id="rId22"/>
    <p:sldId id="682" r:id="rId23"/>
    <p:sldId id="683" r:id="rId24"/>
    <p:sldId id="701" r:id="rId25"/>
  </p:sldIdLst>
  <p:sldSz cx="9144000" cy="6858000" type="screen4x3"/>
  <p:notesSz cx="7010400" cy="92964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928">
          <p15:clr>
            <a:srgbClr val="A4A3A4"/>
          </p15:clr>
        </p15:guide>
        <p15:guide id="2" pos="2208">
          <p15:clr>
            <a:srgbClr val="A4A3A4"/>
          </p15:clr>
        </p15:guide>
      </p15:notes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2A24A2"/>
    <a:srgbClr val="3A8B96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21E4AEA4-8DFA-4A89-87EB-49C32662AFE0}" styleName="Medium Style 2 - Accent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2">
              <a:tint val="20000"/>
            </a:schemeClr>
          </a:solidFill>
        </a:fill>
      </a:tcStyle>
    </a:wholeTbl>
    <a:band1H>
      <a:tcStyle>
        <a:tcBdr/>
        <a:fill>
          <a:solidFill>
            <a:schemeClr val="accent2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2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2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2"/>
          </a:solidFill>
        </a:fill>
      </a:tcStyle>
    </a:firstRow>
  </a:tblStyle>
  <a:tblStyle styleId="{F5AB1C69-6EDB-4FF4-983F-18BD219EF322}" styleName="Medium Style 2 - Accent 3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3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3"/>
          </a:solidFill>
        </a:fill>
      </a:tcStyle>
    </a:firstRow>
  </a:tblStyle>
  <a:tblStyle styleId="{00A15C55-8517-42AA-B614-E9B94910E393}" styleName="Medium Style 2 - Accent 4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4">
              <a:tint val="20000"/>
            </a:schemeClr>
          </a:solidFill>
        </a:fill>
      </a:tcStyle>
    </a:wholeTbl>
    <a:band1H>
      <a:tcStyle>
        <a:tcBdr/>
        <a:fill>
          <a:solidFill>
            <a:schemeClr val="accent4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4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4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4"/>
          </a:solidFill>
        </a:fill>
      </a:tcStyle>
    </a:firstRow>
  </a:tblStyle>
  <a:tblStyle styleId="{7DF18680-E054-41AD-8BC1-D1AEF772440D}" styleName="Medium Style 2 - Accent 5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5">
              <a:tint val="20000"/>
            </a:schemeClr>
          </a:solidFill>
        </a:fill>
      </a:tcStyle>
    </a:wholeTbl>
    <a:band1H>
      <a:tcStyle>
        <a:tcBdr/>
        <a:fill>
          <a:solidFill>
            <a:schemeClr val="accent5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5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5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5"/>
          </a:solidFill>
        </a:fill>
      </a:tcStyle>
    </a:firstRow>
  </a:tblStyle>
  <a:tblStyle styleId="{08FB837D-C827-4EFA-A057-4D05807E0F7C}" styleName="Themed Style 1 - Accent 6">
    <a:tblBg>
      <a:fillRef idx="2">
        <a:schemeClr val="accent6"/>
      </a:fillRef>
      <a:effectRef idx="1">
        <a:schemeClr val="accent6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6"/>
            </a:lnRef>
          </a:left>
          <a:right>
            <a:lnRef idx="1">
              <a:schemeClr val="accent6"/>
            </a:lnRef>
          </a:right>
          <a:top>
            <a:lnRef idx="1">
              <a:schemeClr val="accent6"/>
            </a:lnRef>
          </a:top>
          <a:bottom>
            <a:lnRef idx="1">
              <a:schemeClr val="accent6"/>
            </a:lnRef>
          </a:bottom>
          <a:insideH>
            <a:lnRef idx="1">
              <a:schemeClr val="accent6"/>
            </a:lnRef>
          </a:insideH>
          <a:insideV>
            <a:lnRef idx="1">
              <a:schemeClr val="accent6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6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6"/>
            </a:lnRef>
          </a:top>
          <a:bottom>
            <a:lnRef idx="1">
              <a:schemeClr val="accent6"/>
            </a:lnRef>
          </a:bottom>
        </a:tcBdr>
        <a:fill>
          <a:solidFill>
            <a:schemeClr val="accent6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6"/>
            </a:lnRef>
          </a:left>
          <a:right>
            <a:lnRef idx="1">
              <a:schemeClr val="accent6"/>
            </a:lnRef>
          </a:right>
          <a:top>
            <a:lnRef idx="1">
              <a:schemeClr val="accent6"/>
            </a:lnRef>
          </a:top>
          <a:bottom>
            <a:lnRef idx="1">
              <a:schemeClr val="accent6"/>
            </a:lnRef>
          </a:bottom>
          <a:insideH>
            <a:lnRef idx="1">
              <a:schemeClr val="accent6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6"/>
            </a:lnRef>
          </a:left>
          <a:right>
            <a:lnRef idx="2">
              <a:schemeClr val="accent6"/>
            </a:lnRef>
          </a:right>
          <a:top>
            <a:lnRef idx="1">
              <a:schemeClr val="accent6"/>
            </a:lnRef>
          </a:top>
          <a:bottom>
            <a:lnRef idx="1">
              <a:schemeClr val="accent6"/>
            </a:lnRef>
          </a:bottom>
          <a:insideH>
            <a:lnRef idx="1">
              <a:schemeClr val="accent6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6"/>
            </a:lnRef>
          </a:left>
          <a:right>
            <a:lnRef idx="1">
              <a:schemeClr val="accent6"/>
            </a:lnRef>
          </a:right>
          <a:top>
            <a:lnRef idx="2">
              <a:schemeClr val="accent6"/>
            </a:lnRef>
          </a:top>
          <a:bottom>
            <a:lnRef idx="2">
              <a:schemeClr val="accent6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6"/>
            </a:lnRef>
          </a:left>
          <a:right>
            <a:lnRef idx="1">
              <a:schemeClr val="accent6"/>
            </a:lnRef>
          </a:right>
          <a:top>
            <a:lnRef idx="1">
              <a:schemeClr val="accent6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6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8907" autoAdjust="0"/>
    <p:restoredTop sz="86861" autoAdjust="0"/>
  </p:normalViewPr>
  <p:slideViewPr>
    <p:cSldViewPr>
      <p:cViewPr varScale="1">
        <p:scale>
          <a:sx n="96" d="100"/>
          <a:sy n="96" d="100"/>
        </p:scale>
        <p:origin x="240" y="90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-6942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70" d="100"/>
        <a:sy n="70" d="100"/>
      </p:scale>
      <p:origin x="0" y="0"/>
    </p:cViewPr>
  </p:sorterViewPr>
  <p:notesViewPr>
    <p:cSldViewPr>
      <p:cViewPr>
        <p:scale>
          <a:sx n="100" d="100"/>
          <a:sy n="100" d="100"/>
        </p:scale>
        <p:origin x="-1842" y="2550"/>
      </p:cViewPr>
      <p:guideLst>
        <p:guide orient="horz" pos="2928"/>
        <p:guide pos="2208"/>
      </p:guideLst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notesMaster" Target="notesMasters/notesMaster1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presProps" Target="pres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handoutMaster" Target="handoutMasters/handoutMaster1.xml"/><Relationship Id="rId30" Type="http://schemas.openxmlformats.org/officeDocument/2006/relationships/theme" Target="theme/theme1.xml"/></Relationships>
</file>

<file path=ppt/charts/_rels/chart1.xml.rels><?xml version="1.0" encoding="UTF-8" standalone="yes"?>
<Relationships xmlns="http://schemas.openxmlformats.org/package/2006/relationships"><Relationship Id="rId1" Type="http://schemas.openxmlformats.org/officeDocument/2006/relationships/package" Target="../embeddings/Microsoft_Excel_Worksheet.xlsx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>
        <c:manualLayout>
          <c:layoutTarget val="inner"/>
          <c:xMode val="edge"/>
          <c:yMode val="edge"/>
          <c:x val="4.5201710897248955E-2"/>
          <c:y val="1.5151515151515152E-2"/>
          <c:w val="0.5771604938271605"/>
          <c:h val="0.94444444444444442"/>
        </c:manualLayout>
      </c:layout>
      <c:doughnutChart>
        <c:varyColors val="1"/>
        <c:ser>
          <c:idx val="0"/>
          <c:order val="0"/>
          <c:tx>
            <c:strRef>
              <c:f>Sheet1!$B$1</c:f>
              <c:strCache>
                <c:ptCount val="1"/>
                <c:pt idx="0">
                  <c:v>Column1</c:v>
                </c:pt>
              </c:strCache>
            </c:strRef>
          </c:tx>
          <c:spPr>
            <a:ln>
              <a:solidFill>
                <a:srgbClr val="002060"/>
              </a:solidFill>
            </a:ln>
          </c:spPr>
          <c:dPt>
            <c:idx val="0"/>
            <c:bubble3D val="0"/>
            <c:spPr>
              <a:solidFill>
                <a:srgbClr val="C00000"/>
              </a:solidFill>
              <a:ln>
                <a:solidFill>
                  <a:srgbClr val="002060"/>
                </a:solidFill>
              </a:ln>
            </c:spPr>
            <c:extLst>
              <c:ext xmlns:c16="http://schemas.microsoft.com/office/drawing/2014/chart" uri="{C3380CC4-5D6E-409C-BE32-E72D297353CC}">
                <c16:uniqueId val="{00000000-0361-4AE2-B602-39728B326202}"/>
              </c:ext>
            </c:extLst>
          </c:dPt>
          <c:dPt>
            <c:idx val="1"/>
            <c:bubble3D val="0"/>
            <c:spPr>
              <a:solidFill>
                <a:srgbClr val="2A24A2"/>
              </a:solidFill>
              <a:ln>
                <a:solidFill>
                  <a:srgbClr val="002060"/>
                </a:solidFill>
              </a:ln>
            </c:spPr>
            <c:extLst>
              <c:ext xmlns:c16="http://schemas.microsoft.com/office/drawing/2014/chart" uri="{C3380CC4-5D6E-409C-BE32-E72D297353CC}">
                <c16:uniqueId val="{00000001-0361-4AE2-B602-39728B326202}"/>
              </c:ext>
            </c:extLst>
          </c:dPt>
          <c:dPt>
            <c:idx val="2"/>
            <c:bubble3D val="0"/>
            <c:spPr>
              <a:solidFill>
                <a:srgbClr val="3A8B96"/>
              </a:solidFill>
              <a:ln>
                <a:solidFill>
                  <a:srgbClr val="002060"/>
                </a:solidFill>
              </a:ln>
            </c:spPr>
            <c:extLst>
              <c:ext xmlns:c16="http://schemas.microsoft.com/office/drawing/2014/chart" uri="{C3380CC4-5D6E-409C-BE32-E72D297353CC}">
                <c16:uniqueId val="{00000002-0361-4AE2-B602-39728B326202}"/>
              </c:ext>
            </c:extLst>
          </c:dPt>
          <c:dPt>
            <c:idx val="3"/>
            <c:bubble3D val="0"/>
            <c:spPr>
              <a:solidFill>
                <a:schemeClr val="tx1"/>
              </a:solidFill>
              <a:ln>
                <a:solidFill>
                  <a:srgbClr val="002060"/>
                </a:solidFill>
              </a:ln>
            </c:spPr>
            <c:extLst>
              <c:ext xmlns:c16="http://schemas.microsoft.com/office/drawing/2014/chart" uri="{C3380CC4-5D6E-409C-BE32-E72D297353CC}">
                <c16:uniqueId val="{00000003-0361-4AE2-B602-39728B326202}"/>
              </c:ext>
            </c:extLst>
          </c:dPt>
          <c:dPt>
            <c:idx val="4"/>
            <c:bubble3D val="0"/>
            <c:spPr>
              <a:solidFill>
                <a:srgbClr val="FFC000"/>
              </a:solidFill>
              <a:ln>
                <a:solidFill>
                  <a:srgbClr val="002060"/>
                </a:solidFill>
              </a:ln>
            </c:spPr>
            <c:extLst>
              <c:ext xmlns:c16="http://schemas.microsoft.com/office/drawing/2014/chart" uri="{C3380CC4-5D6E-409C-BE32-E72D297353CC}">
                <c16:uniqueId val="{00000004-0361-4AE2-B602-39728B326202}"/>
              </c:ext>
            </c:extLst>
          </c:dPt>
          <c:dPt>
            <c:idx val="5"/>
            <c:bubble3D val="0"/>
            <c:extLst>
              <c:ext xmlns:c16="http://schemas.microsoft.com/office/drawing/2014/chart" uri="{C3380CC4-5D6E-409C-BE32-E72D297353CC}">
                <c16:uniqueId val="{00000005-0361-4AE2-B602-39728B326202}"/>
              </c:ext>
            </c:extLst>
          </c:dPt>
          <c:dPt>
            <c:idx val="6"/>
            <c:bubble3D val="0"/>
            <c:extLst>
              <c:ext xmlns:c16="http://schemas.microsoft.com/office/drawing/2014/chart" uri="{C3380CC4-5D6E-409C-BE32-E72D297353CC}">
                <c16:uniqueId val="{00000006-0361-4AE2-B602-39728B326202}"/>
              </c:ext>
            </c:extLst>
          </c:dPt>
          <c:dPt>
            <c:idx val="7"/>
            <c:bubble3D val="0"/>
            <c:extLst>
              <c:ext xmlns:c16="http://schemas.microsoft.com/office/drawing/2014/chart" uri="{C3380CC4-5D6E-409C-BE32-E72D297353CC}">
                <c16:uniqueId val="{00000007-0361-4AE2-B602-39728B326202}"/>
              </c:ext>
            </c:extLst>
          </c:dPt>
          <c:dPt>
            <c:idx val="8"/>
            <c:bubble3D val="0"/>
            <c:extLst>
              <c:ext xmlns:c16="http://schemas.microsoft.com/office/drawing/2014/chart" uri="{C3380CC4-5D6E-409C-BE32-E72D297353CC}">
                <c16:uniqueId val="{00000008-0361-4AE2-B602-39728B326202}"/>
              </c:ext>
            </c:extLst>
          </c:dPt>
          <c:cat>
            <c:strRef>
              <c:f>Sheet1!$A$2:$A$6</c:f>
              <c:strCache>
                <c:ptCount val="5"/>
                <c:pt idx="0">
                  <c:v>IHS Funding</c:v>
                </c:pt>
                <c:pt idx="1">
                  <c:v>Third-Party Revenues</c:v>
                </c:pt>
                <c:pt idx="2">
                  <c:v>Insurance and Premium Sponsorship</c:v>
                </c:pt>
                <c:pt idx="3">
                  <c:v>Medicare Like Rates</c:v>
                </c:pt>
                <c:pt idx="4">
                  <c:v>Non-Beneficiaries</c:v>
                </c:pt>
              </c:strCache>
            </c:strRef>
          </c:cat>
          <c:val>
            <c:numRef>
              <c:f>Sheet1!$B$2:$B$6</c:f>
              <c:numCache>
                <c:formatCode>General</c:formatCode>
                <c:ptCount val="5"/>
                <c:pt idx="0">
                  <c:v>4</c:v>
                </c:pt>
                <c:pt idx="1">
                  <c:v>13</c:v>
                </c:pt>
                <c:pt idx="2">
                  <c:v>3</c:v>
                </c:pt>
                <c:pt idx="3">
                  <c:v>1</c:v>
                </c:pt>
                <c:pt idx="4">
                  <c:v>1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9-0361-4AE2-B602-39728B326202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  <c:showLeaderLines val="1"/>
        </c:dLbls>
        <c:firstSliceAng val="0"/>
        <c:holeSize val="50"/>
      </c:doughnutChart>
      <c:spPr>
        <a:noFill/>
        <a:ln w="25392">
          <a:noFill/>
        </a:ln>
      </c:spPr>
    </c:plotArea>
    <c:legend>
      <c:legendPos val="r"/>
      <c:layout>
        <c:manualLayout>
          <c:xMode val="edge"/>
          <c:yMode val="edge"/>
          <c:x val="0.65740740740740744"/>
          <c:y val="5.5316508744154824E-4"/>
          <c:w val="0.33333333333333331"/>
          <c:h val="0.99944674757615115"/>
        </c:manualLayout>
      </c:layout>
      <c:overlay val="0"/>
      <c:txPr>
        <a:bodyPr/>
        <a:lstStyle/>
        <a:p>
          <a:pPr>
            <a:defRPr sz="1799">
              <a:latin typeface="Tempus Sans ITC" panose="04020404030D07020202" pitchFamily="82" charset="0"/>
            </a:defRPr>
          </a:pPr>
          <a:endParaRPr lang="en-US"/>
        </a:p>
      </c:txPr>
    </c:legend>
    <c:plotVisOnly val="1"/>
    <c:dispBlanksAs val="gap"/>
    <c:showDLblsOverMax val="0"/>
  </c:chart>
  <c:externalData r:id="rId1">
    <c:autoUpdate val="0"/>
  </c:externalData>
</c:chartSpace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970938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r">
              <a:defRPr sz="1200"/>
            </a:lvl1pPr>
          </a:lstStyle>
          <a:p>
            <a:fld id="{27232D30-2026-448E-83BE-53AE07C228A0}" type="datetimeFigureOut">
              <a:rPr lang="en-US" smtClean="0"/>
              <a:pPr/>
              <a:t>7/28/2022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970938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r">
              <a:defRPr sz="1200"/>
            </a:lvl1pPr>
          </a:lstStyle>
          <a:p>
            <a:fld id="{40B54E42-B201-43D7-A0B9-A2561897B516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38772970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70938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r">
              <a:defRPr sz="1200"/>
            </a:lvl1pPr>
          </a:lstStyle>
          <a:p>
            <a:fld id="{1E9D93AE-EB59-4C04-81BE-24823D581A30}" type="datetimeFigureOut">
              <a:rPr lang="en-US" smtClean="0"/>
              <a:pPr/>
              <a:t>7/28/2022</a:t>
            </a:fld>
            <a:endParaRPr lang="en-US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81100" y="696913"/>
            <a:ext cx="4648200" cy="348615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3177" tIns="46589" rIns="93177" bIns="46589" rtlCol="0" anchor="ctr"/>
          <a:lstStyle/>
          <a:p>
            <a:endParaRPr lang="en-US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01040" y="4415790"/>
            <a:ext cx="5608320" cy="4183380"/>
          </a:xfrm>
          <a:prstGeom prst="rect">
            <a:avLst/>
          </a:prstGeom>
        </p:spPr>
        <p:txBody>
          <a:bodyPr vert="horz" lIns="93177" tIns="46589" rIns="93177" bIns="46589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70938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r">
              <a:defRPr sz="1200"/>
            </a:lvl1pPr>
          </a:lstStyle>
          <a:p>
            <a:fld id="{6C7A3431-68FF-493E-9FCC-39941D0FF2E6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784281446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7A3431-68FF-493E-9FCC-39941D0FF2E6}" type="slidenum">
              <a:rPr lang="en-US" smtClean="0"/>
              <a:pPr/>
              <a:t>1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4090934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6330690-DB9F-4E0A-B48A-59157F5679D4}" type="datetime1">
              <a:rPr lang="en-US" smtClean="0"/>
              <a:pPr/>
              <a:t>7/28/2022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1AFDF4E-827F-427A-878E-6542E865605E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4BA2C66-EA93-49FA-B21C-697FD36DA64F}" type="datetime1">
              <a:rPr lang="en-US" smtClean="0"/>
              <a:pPr/>
              <a:t>7/28/2022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1AFDF4E-827F-427A-878E-6542E865605E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CEAA848-1D8F-478E-854A-4982F4D6B4BA}" type="datetime1">
              <a:rPr lang="en-US" smtClean="0"/>
              <a:pPr/>
              <a:t>7/28/2022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1AFDF4E-827F-427A-878E-6542E865605E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1E2C952-BCC6-4F14-BFB2-760655DB4A4B}" type="datetime1">
              <a:rPr lang="en-US" smtClean="0"/>
              <a:pPr/>
              <a:t>7/28/2022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1AFDF4E-827F-427A-878E-6542E865605E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9880D03-2C40-46D3-B332-C3F6CC6F7D09}" type="datetime1">
              <a:rPr lang="en-US" smtClean="0"/>
              <a:pPr/>
              <a:t>7/28/2022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1AFDF4E-827F-427A-878E-6542E865605E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E06132C-7102-4621-B92B-08708651EAC0}" type="datetime1">
              <a:rPr lang="en-US" smtClean="0"/>
              <a:pPr/>
              <a:t>7/28/2022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1AFDF4E-827F-427A-878E-6542E865605E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69D0D3-7036-4C52-B89C-11B746ECAE23}" type="datetime1">
              <a:rPr lang="en-US" smtClean="0"/>
              <a:pPr/>
              <a:t>7/28/2022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1AFDF4E-827F-427A-878E-6542E865605E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26215CD-E371-4251-8EAC-644655C353F2}" type="datetime1">
              <a:rPr lang="en-US" smtClean="0"/>
              <a:pPr/>
              <a:t>7/28/2022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1AFDF4E-827F-427A-878E-6542E865605E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031FA0-1FE5-486D-AC56-0E3B22675F1D}" type="datetime1">
              <a:rPr lang="en-US" smtClean="0"/>
              <a:pPr/>
              <a:t>7/28/2022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1AFDF4E-827F-427A-878E-6542E865605E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23C278E-1770-4DB9-B6DD-BCC8DA9519AE}" type="datetime1">
              <a:rPr lang="en-US" smtClean="0"/>
              <a:pPr/>
              <a:t>7/28/2022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1AFDF4E-827F-427A-878E-6542E865605E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2F7A37F-5252-48C3-A065-8F381740CD32}" type="datetime1">
              <a:rPr lang="en-US" smtClean="0"/>
              <a:pPr/>
              <a:t>7/28/2022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1AFDF4E-827F-427A-878E-6542E865605E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C48AA89-3594-43B7-8F8C-BDA1AA12FCB7}" type="datetime1">
              <a:rPr lang="en-US" smtClean="0"/>
              <a:pPr/>
              <a:t>7/28/2022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1AFDF4E-827F-427A-878E-6542E865605E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hf hdr="0" ftr="0" dt="0"/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chart" Target="../charts/chart1.xml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057400"/>
            <a:ext cx="7772400" cy="2209800"/>
          </a:xfrm>
        </p:spPr>
        <p:txBody>
          <a:bodyPr>
            <a:normAutofit/>
          </a:bodyPr>
          <a:lstStyle/>
          <a:p>
            <a:br>
              <a:rPr lang="en-US" b="1" dirty="0">
                <a:solidFill>
                  <a:schemeClr val="accent1">
                    <a:lumMod val="75000"/>
                  </a:schemeClr>
                </a:solidFill>
              </a:rPr>
            </a:br>
            <a:endParaRPr lang="en-US" b="1" dirty="0">
              <a:solidFill>
                <a:schemeClr val="accent1">
                  <a:lumMod val="75000"/>
                </a:schemeClr>
              </a:solidFill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762000" y="2362200"/>
            <a:ext cx="7848600" cy="4191000"/>
          </a:xfrm>
        </p:spPr>
        <p:txBody>
          <a:bodyPr>
            <a:normAutofit fontScale="92500"/>
          </a:bodyPr>
          <a:lstStyle/>
          <a:p>
            <a:endParaRPr lang="en-US" sz="1900" b="1" u="sng" dirty="0">
              <a:solidFill>
                <a:schemeClr val="tx1"/>
              </a:solidFill>
            </a:endParaRPr>
          </a:p>
          <a:p>
            <a:pPr>
              <a:spcBef>
                <a:spcPts val="0"/>
              </a:spcBef>
            </a:pPr>
            <a:r>
              <a:rPr lang="en-US" sz="4400" b="1" kern="0" dirty="0">
                <a:solidFill>
                  <a:srgbClr val="2A24A2"/>
                </a:solidFill>
                <a:latin typeface="Arial"/>
                <a:ea typeface="+mj-ea"/>
                <a:cs typeface="+mj-cs"/>
              </a:rPr>
              <a:t>Maximizing </a:t>
            </a:r>
            <a:br>
              <a:rPr lang="en-US" sz="4400" b="1" kern="0" dirty="0">
                <a:solidFill>
                  <a:srgbClr val="2A24A2"/>
                </a:solidFill>
                <a:latin typeface="Arial"/>
                <a:ea typeface="+mj-ea"/>
                <a:cs typeface="+mj-cs"/>
              </a:rPr>
            </a:br>
            <a:r>
              <a:rPr lang="en-US" sz="4400" b="1" kern="0" dirty="0">
                <a:solidFill>
                  <a:srgbClr val="2A24A2"/>
                </a:solidFill>
                <a:latin typeface="Arial"/>
                <a:ea typeface="+mj-ea"/>
                <a:cs typeface="+mj-cs"/>
              </a:rPr>
              <a:t>Indian Health Care Resources</a:t>
            </a:r>
          </a:p>
          <a:p>
            <a:pPr>
              <a:spcBef>
                <a:spcPts val="0"/>
              </a:spcBef>
            </a:pPr>
            <a:endParaRPr lang="en-US" sz="4400" b="1" i="1" kern="0" dirty="0">
              <a:solidFill>
                <a:srgbClr val="000000"/>
              </a:solidFill>
              <a:effectLst/>
              <a:latin typeface="Arial"/>
              <a:ea typeface="+mj-ea"/>
              <a:cs typeface="+mj-cs"/>
            </a:endParaRPr>
          </a:p>
          <a:p>
            <a:pPr lvl="0" fontAlgn="base">
              <a:spcAft>
                <a:spcPct val="0"/>
              </a:spcAft>
            </a:pPr>
            <a:r>
              <a:rPr lang="en-US" altLang="en-US" kern="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Starla Roels, Partner</a:t>
            </a:r>
          </a:p>
          <a:p>
            <a:pPr lvl="0" fontAlgn="base">
              <a:spcAft>
                <a:spcPct val="0"/>
              </a:spcAft>
            </a:pPr>
            <a:r>
              <a:rPr lang="en-US" altLang="en-US" kern="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Hobbs, Straus, Dean, &amp; Walker, LLP</a:t>
            </a:r>
          </a:p>
          <a:p>
            <a:pPr lvl="0" fontAlgn="base">
              <a:spcAft>
                <a:spcPct val="0"/>
              </a:spcAft>
            </a:pPr>
            <a:r>
              <a:rPr lang="en-US" altLang="en-US" kern="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August 3, 2022</a:t>
            </a:r>
          </a:p>
          <a:p>
            <a:pPr>
              <a:spcBef>
                <a:spcPts val="0"/>
              </a:spcBef>
            </a:pPr>
            <a:endParaRPr lang="en-US" sz="1400" i="1" dirty="0">
              <a:effectLst/>
              <a:ea typeface="Calibri" panose="020F0502020204030204" pitchFamily="34" charset="0"/>
            </a:endParaRPr>
          </a:p>
          <a:p>
            <a:endParaRPr lang="en-US" sz="1900" dirty="0">
              <a:solidFill>
                <a:schemeClr val="tx1"/>
              </a:solidFill>
            </a:endParaRP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58518" y="152400"/>
            <a:ext cx="7852082" cy="2133600"/>
          </a:xfrm>
          <a:prstGeom prst="rect">
            <a:avLst/>
          </a:prstGeom>
        </p:spPr>
      </p:pic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Title 1"/>
          <p:cNvSpPr>
            <a:spLocks noGrp="1"/>
          </p:cNvSpPr>
          <p:nvPr>
            <p:ph type="title"/>
          </p:nvPr>
        </p:nvSpPr>
        <p:spPr>
          <a:xfrm>
            <a:off x="451104" y="1066800"/>
            <a:ext cx="8229600" cy="609600"/>
          </a:xfrm>
        </p:spPr>
        <p:txBody>
          <a:bodyPr>
            <a:normAutofit fontScale="90000"/>
          </a:bodyPr>
          <a:lstStyle/>
          <a:p>
            <a:r>
              <a:rPr lang="en-US" altLang="en-US" sz="4800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libri" panose="020F0502020204030204" pitchFamily="34" charset="0"/>
                <a:cs typeface="Calibri" panose="020F0502020204030204" pitchFamily="34" charset="0"/>
              </a:rPr>
              <a:t>Primary Goals  </a:t>
            </a:r>
            <a:r>
              <a:rPr lang="en-US" altLang="en-US" sz="6000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libri" panose="020F0502020204030204" pitchFamily="34" charset="0"/>
                <a:cs typeface="Calibri" panose="020F0502020204030204" pitchFamily="34" charset="0"/>
                <a:sym typeface="Webdings" panose="05030102010509060703" pitchFamily="18" charset="2"/>
              </a:rPr>
              <a:t></a:t>
            </a:r>
            <a:endParaRPr lang="en-US" altLang="en-US" sz="60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2286000"/>
            <a:ext cx="8229600" cy="3962400"/>
          </a:xfrm>
        </p:spPr>
        <p:txBody>
          <a:bodyPr/>
          <a:lstStyle/>
          <a:p>
            <a:pPr>
              <a:defRPr/>
            </a:pPr>
            <a:r>
              <a:rPr lang="en-US" dirty="0"/>
              <a:t>Receive a general overview of Medicare, Medicaid and other third-party resources </a:t>
            </a:r>
          </a:p>
          <a:p>
            <a:pPr>
              <a:defRPr/>
            </a:pPr>
            <a:r>
              <a:rPr lang="en-US" dirty="0"/>
              <a:t>Gain an understanding of your ability to maximize third-party resources and achieve cost savings for your program</a:t>
            </a:r>
          </a:p>
          <a:p>
            <a:pPr>
              <a:defRPr/>
            </a:pPr>
            <a:r>
              <a:rPr lang="en-US" dirty="0"/>
              <a:t>Learn about Section 105(</a:t>
            </a:r>
            <a:r>
              <a:rPr lang="en-US" i="1" dirty="0"/>
              <a:t>l</a:t>
            </a:r>
            <a:r>
              <a:rPr lang="en-US" dirty="0"/>
              <a:t>) leases</a:t>
            </a:r>
          </a:p>
          <a:p>
            <a:pPr>
              <a:defRPr/>
            </a:pPr>
            <a:endParaRPr lang="en-US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E66E5122-57DC-4012-833C-2D8CB8CFBF97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730836" y="6019800"/>
            <a:ext cx="727363" cy="762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8030481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Title 1"/>
          <p:cNvSpPr>
            <a:spLocks noGrp="1"/>
          </p:cNvSpPr>
          <p:nvPr>
            <p:ph type="title"/>
          </p:nvPr>
        </p:nvSpPr>
        <p:spPr>
          <a:xfrm>
            <a:off x="457200" y="609599"/>
            <a:ext cx="8229600" cy="701677"/>
          </a:xfrm>
        </p:spPr>
        <p:txBody>
          <a:bodyPr>
            <a:normAutofit fontScale="90000"/>
          </a:bodyPr>
          <a:lstStyle/>
          <a:p>
            <a:r>
              <a:rPr lang="en-US" altLang="en-US" sz="6000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en-US" altLang="en-US" sz="6000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libri" panose="020F0502020204030204" pitchFamily="34" charset="0"/>
                <a:cs typeface="Calibri" panose="020F0502020204030204" pitchFamily="34" charset="0"/>
                <a:sym typeface="Webdings" panose="05030102010509060703" pitchFamily="18" charset="2"/>
              </a:rPr>
              <a:t> </a:t>
            </a:r>
            <a:r>
              <a:rPr lang="en-US" altLang="en-US" sz="4800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libri" panose="020F0502020204030204" pitchFamily="34" charset="0"/>
                <a:cs typeface="Calibri" panose="020F0502020204030204" pitchFamily="34" charset="0"/>
                <a:sym typeface="Webdings" panose="05030102010509060703" pitchFamily="18" charset="2"/>
              </a:rPr>
              <a:t>Funding Health Programs</a:t>
            </a:r>
            <a:endParaRPr lang="en-US" altLang="en-US" sz="48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9219" name="Content Placeholder 2"/>
          <p:cNvSpPr>
            <a:spLocks noGrp="1"/>
          </p:cNvSpPr>
          <p:nvPr>
            <p:ph idx="1"/>
          </p:nvPr>
        </p:nvSpPr>
        <p:spPr>
          <a:xfrm>
            <a:off x="457200" y="1844675"/>
            <a:ext cx="8229600" cy="4403726"/>
          </a:xfrm>
        </p:spPr>
        <p:txBody>
          <a:bodyPr>
            <a:normAutofit lnSpcReduction="10000"/>
          </a:bodyPr>
          <a:lstStyle/>
          <a:p>
            <a:r>
              <a:rPr lang="en-US" altLang="en-US" dirty="0">
                <a:solidFill>
                  <a:srgbClr val="00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Third-Party Reimbursements</a:t>
            </a:r>
          </a:p>
          <a:p>
            <a:pPr marL="457200" lvl="1" indent="0">
              <a:buNone/>
            </a:pPr>
            <a:r>
              <a:rPr lang="en-US" altLang="en-US" dirty="0">
                <a:solidFill>
                  <a:srgbClr val="996633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 Medicare		    * CHIP</a:t>
            </a:r>
          </a:p>
          <a:p>
            <a:pPr marL="457200" lvl="1" indent="0">
              <a:buNone/>
            </a:pPr>
            <a:r>
              <a:rPr lang="en-US" altLang="en-US" dirty="0">
                <a:solidFill>
                  <a:srgbClr val="996633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 Medicaid		    * Private Insurance</a:t>
            </a:r>
          </a:p>
          <a:p>
            <a:pPr marL="457200" lvl="1" indent="0">
              <a:buNone/>
            </a:pPr>
            <a:r>
              <a:rPr lang="en-US" altLang="en-US" dirty="0">
                <a:solidFill>
                  <a:srgbClr val="996633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 Veterans Affairs</a:t>
            </a:r>
          </a:p>
          <a:p>
            <a:pPr>
              <a:buFont typeface="Arial" panose="020B0604020202020204" pitchFamily="34" charset="0"/>
              <a:buChar char="•"/>
            </a:pPr>
            <a:r>
              <a:rPr lang="en-US" altLang="en-US" dirty="0">
                <a:solidFill>
                  <a:srgbClr val="00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Premium Sponsorship</a:t>
            </a:r>
          </a:p>
          <a:p>
            <a:pPr>
              <a:buFont typeface="Arial" panose="020B0604020202020204" pitchFamily="34" charset="0"/>
              <a:buChar char="•"/>
            </a:pPr>
            <a:r>
              <a:rPr lang="en-US" altLang="en-US" dirty="0">
                <a:solidFill>
                  <a:srgbClr val="00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Medicare Like Rates</a:t>
            </a:r>
          </a:p>
          <a:p>
            <a:r>
              <a:rPr lang="en-US" altLang="en-US" dirty="0">
                <a:solidFill>
                  <a:srgbClr val="00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Services to Non-Beneficiaries</a:t>
            </a:r>
          </a:p>
          <a:p>
            <a:r>
              <a:rPr lang="en-US" altLang="en-US" dirty="0">
                <a:solidFill>
                  <a:srgbClr val="00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IHS Funding, including CSC and 105(</a:t>
            </a:r>
            <a:r>
              <a:rPr lang="en-US" altLang="en-US" i="1" dirty="0">
                <a:solidFill>
                  <a:srgbClr val="00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l</a:t>
            </a:r>
            <a:r>
              <a:rPr lang="en-US" altLang="en-US" dirty="0">
                <a:solidFill>
                  <a:srgbClr val="00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) leases</a:t>
            </a:r>
          </a:p>
          <a:p>
            <a:pPr>
              <a:buFont typeface="Arial" panose="020B0604020202020204" pitchFamily="34" charset="0"/>
              <a:buChar char="•"/>
            </a:pPr>
            <a:endParaRPr lang="en-US" altLang="en-US" dirty="0">
              <a:solidFill>
                <a:srgbClr val="000000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E66E5122-57DC-4012-833C-2D8CB8CFBF97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730836" y="6019800"/>
            <a:ext cx="727363" cy="762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12159112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90" name="Title 1"/>
          <p:cNvSpPr>
            <a:spLocks noGrp="1"/>
          </p:cNvSpPr>
          <p:nvPr>
            <p:ph type="title"/>
          </p:nvPr>
        </p:nvSpPr>
        <p:spPr>
          <a:xfrm>
            <a:off x="457200" y="304800"/>
            <a:ext cx="8229600" cy="914400"/>
          </a:xfrm>
        </p:spPr>
        <p:txBody>
          <a:bodyPr>
            <a:normAutofit/>
          </a:bodyPr>
          <a:lstStyle/>
          <a:p>
            <a:r>
              <a:rPr lang="en-US" altLang="en-US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libri" panose="020F0502020204030204" pitchFamily="34" charset="0"/>
                <a:cs typeface="Calibri" panose="020F0502020204030204" pitchFamily="34" charset="0"/>
              </a:rPr>
              <a:t>This Training Session</a:t>
            </a:r>
          </a:p>
        </p:txBody>
      </p:sp>
      <p:graphicFrame>
        <p:nvGraphicFramePr>
          <p:cNvPr id="2" name="Content Placeholder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1815043621"/>
              </p:ext>
            </p:extLst>
          </p:nvPr>
        </p:nvGraphicFramePr>
        <p:xfrm>
          <a:off x="381000" y="1524000"/>
          <a:ext cx="8229600" cy="5029200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  <p:pic>
        <p:nvPicPr>
          <p:cNvPr id="4" name="Picture 3">
            <a:extLst>
              <a:ext uri="{FF2B5EF4-FFF2-40B4-BE49-F238E27FC236}">
                <a16:creationId xmlns:a16="http://schemas.microsoft.com/office/drawing/2014/main" id="{E66E5122-57DC-4012-833C-2D8CB8CFBF9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730836" y="6019800"/>
            <a:ext cx="727363" cy="762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15520596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en-US" sz="4800" dirty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libri" panose="020F0502020204030204" pitchFamily="34" charset="0"/>
                <a:cs typeface="Calibri" panose="020F0502020204030204" pitchFamily="34" charset="0"/>
              </a:rPr>
              <a:t>IHS Funding </a:t>
            </a:r>
            <a:r>
              <a:rPr lang="en-US" altLang="en-US" sz="6600" dirty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libri" panose="020F0502020204030204" pitchFamily="34" charset="0"/>
                <a:cs typeface="Calibri" panose="020F0502020204030204" pitchFamily="34" charset="0"/>
                <a:sym typeface="Webdings" panose="05030102010509060703" pitchFamily="18" charset="2"/>
              </a:rPr>
              <a:t></a:t>
            </a:r>
            <a:endParaRPr lang="en-US" altLang="en-US" sz="6600" dirty="0">
              <a:solidFill>
                <a:srgbClr val="C0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9219" name="Content Placeholder 2"/>
          <p:cNvSpPr>
            <a:spLocks noGrp="1"/>
          </p:cNvSpPr>
          <p:nvPr>
            <p:ph idx="1"/>
          </p:nvPr>
        </p:nvSpPr>
        <p:spPr>
          <a:xfrm>
            <a:off x="457200" y="1981200"/>
            <a:ext cx="8229600" cy="4267200"/>
          </a:xfrm>
        </p:spPr>
        <p:txBody>
          <a:bodyPr/>
          <a:lstStyle/>
          <a:p>
            <a:r>
              <a:rPr lang="en-US" altLang="en-US" dirty="0">
                <a:latin typeface="Calibri" panose="020F0502020204030204" pitchFamily="34" charset="0"/>
                <a:cs typeface="Calibri" panose="020F0502020204030204" pitchFamily="34" charset="0"/>
              </a:rPr>
              <a:t>IHS Budget increases</a:t>
            </a:r>
          </a:p>
          <a:p>
            <a:r>
              <a:rPr lang="en-US" altLang="en-US" dirty="0">
                <a:latin typeface="Calibri" panose="020F0502020204030204" pitchFamily="34" charset="0"/>
                <a:cs typeface="Calibri" panose="020F0502020204030204" pitchFamily="34" charset="0"/>
              </a:rPr>
              <a:t>Assume additional PSFAs retained by IHS</a:t>
            </a:r>
          </a:p>
          <a:p>
            <a:r>
              <a:rPr lang="en-US" altLang="en-US" dirty="0">
                <a:latin typeface="Calibri" panose="020F0502020204030204" pitchFamily="34" charset="0"/>
                <a:cs typeface="Calibri" panose="020F0502020204030204" pitchFamily="34" charset="0"/>
              </a:rPr>
              <a:t>Update CSC </a:t>
            </a:r>
          </a:p>
          <a:p>
            <a:pPr lvl="1"/>
            <a:r>
              <a:rPr lang="en-US" altLang="en-US" sz="3200" dirty="0">
                <a:latin typeface="Calibri" panose="020F0502020204030204" pitchFamily="34" charset="0"/>
                <a:cs typeface="Calibri" panose="020F0502020204030204" pitchFamily="34" charset="0"/>
              </a:rPr>
              <a:t>indirect cost rate</a:t>
            </a:r>
          </a:p>
          <a:p>
            <a:pPr lvl="1"/>
            <a:r>
              <a:rPr lang="en-US" altLang="en-US" sz="3200" dirty="0">
                <a:latin typeface="Calibri" panose="020F0502020204030204" pitchFamily="34" charset="0"/>
                <a:cs typeface="Calibri" panose="020F0502020204030204" pitchFamily="34" charset="0"/>
              </a:rPr>
              <a:t>Proper accounting of expenditure of IHS funds can result in increased CSC</a:t>
            </a:r>
          </a:p>
          <a:p>
            <a:r>
              <a:rPr lang="en-US" altLang="en-US" dirty="0">
                <a:latin typeface="Calibri" panose="020F0502020204030204" pitchFamily="34" charset="0"/>
                <a:cs typeface="Calibri" panose="020F0502020204030204" pitchFamily="34" charset="0"/>
              </a:rPr>
              <a:t>Section 105(</a:t>
            </a:r>
            <a:r>
              <a:rPr lang="en-US" altLang="en-US" i="1" dirty="0">
                <a:latin typeface="Calibri" panose="020F0502020204030204" pitchFamily="34" charset="0"/>
                <a:cs typeface="Calibri" panose="020F0502020204030204" pitchFamily="34" charset="0"/>
              </a:rPr>
              <a:t>l</a:t>
            </a:r>
            <a:r>
              <a:rPr lang="en-US" altLang="en-US" dirty="0">
                <a:latin typeface="Calibri" panose="020F0502020204030204" pitchFamily="34" charset="0"/>
                <a:cs typeface="Calibri" panose="020F0502020204030204" pitchFamily="34" charset="0"/>
              </a:rPr>
              <a:t>) leases (discuss at the end)</a:t>
            </a:r>
          </a:p>
          <a:p>
            <a:endParaRPr lang="en-US" altLang="en-US" sz="4400" dirty="0">
              <a:solidFill>
                <a:srgbClr val="FF0000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E66E5122-57DC-4012-833C-2D8CB8CFBF97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730836" y="6019800"/>
            <a:ext cx="727363" cy="762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83954736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Title 1"/>
          <p:cNvSpPr>
            <a:spLocks noGrp="1"/>
          </p:cNvSpPr>
          <p:nvPr>
            <p:ph type="title"/>
          </p:nvPr>
        </p:nvSpPr>
        <p:spPr>
          <a:xfrm>
            <a:off x="457200" y="609600"/>
            <a:ext cx="8229600" cy="1371600"/>
          </a:xfrm>
        </p:spPr>
        <p:txBody>
          <a:bodyPr>
            <a:normAutofit/>
          </a:bodyPr>
          <a:lstStyle/>
          <a:p>
            <a:r>
              <a:rPr lang="en-US" altLang="en-US" sz="4800" dirty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libri" panose="020F0502020204030204" pitchFamily="34" charset="0"/>
                <a:cs typeface="Calibri" panose="020F0502020204030204" pitchFamily="34" charset="0"/>
              </a:rPr>
              <a:t>IHS Funding </a:t>
            </a:r>
            <a:r>
              <a:rPr lang="en-US" altLang="en-US" sz="6000" dirty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libri" panose="020F0502020204030204" pitchFamily="34" charset="0"/>
                <a:cs typeface="Calibri" panose="020F0502020204030204" pitchFamily="34" charset="0"/>
                <a:sym typeface="Webdings" panose="05030102010509060703" pitchFamily="18" charset="2"/>
              </a:rPr>
              <a:t></a:t>
            </a:r>
            <a:endParaRPr lang="en-US" altLang="en-US" sz="6000" dirty="0">
              <a:solidFill>
                <a:srgbClr val="C0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9219" name="Content Placeholder 2"/>
          <p:cNvSpPr>
            <a:spLocks noGrp="1"/>
          </p:cNvSpPr>
          <p:nvPr>
            <p:ph idx="1"/>
          </p:nvPr>
        </p:nvSpPr>
        <p:spPr>
          <a:xfrm>
            <a:off x="457200" y="2209800"/>
            <a:ext cx="8229600" cy="4038600"/>
          </a:xfrm>
        </p:spPr>
        <p:txBody>
          <a:bodyPr/>
          <a:lstStyle/>
          <a:p>
            <a:r>
              <a:rPr lang="en-US" alt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Expand Scope of Work</a:t>
            </a:r>
          </a:p>
          <a:p>
            <a:pPr lvl="1"/>
            <a:r>
              <a:rPr lang="en-US" altLang="en-US" sz="3200" dirty="0">
                <a:latin typeface="Calibri" panose="020F0502020204030204" pitchFamily="34" charset="0"/>
                <a:cs typeface="Calibri" panose="020F0502020204030204" pitchFamily="34" charset="0"/>
              </a:rPr>
              <a:t>Not only important for FTCA </a:t>
            </a:r>
          </a:p>
          <a:p>
            <a:pPr lvl="1"/>
            <a:r>
              <a:rPr lang="en-US" altLang="en-US" sz="3200" dirty="0">
                <a:latin typeface="Calibri" panose="020F0502020204030204" pitchFamily="34" charset="0"/>
                <a:cs typeface="Calibri" panose="020F0502020204030204" pitchFamily="34" charset="0"/>
              </a:rPr>
              <a:t>Can add PSFAs even if IHS does not pay (e.g., long-term care)</a:t>
            </a:r>
          </a:p>
          <a:p>
            <a:pPr lvl="1"/>
            <a:r>
              <a:rPr lang="en-US" altLang="en-US" sz="3200" dirty="0">
                <a:latin typeface="Calibri" panose="020F0502020204030204" pitchFamily="34" charset="0"/>
                <a:cs typeface="Calibri" panose="020F0502020204030204" pitchFamily="34" charset="0"/>
              </a:rPr>
              <a:t>Use other sources of funding like M/M to pay for them, leverage other billing options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E66E5122-57DC-4012-833C-2D8CB8CFBF97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730836" y="6019800"/>
            <a:ext cx="727363" cy="762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4909315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en-US" sz="4800" dirty="0">
                <a:solidFill>
                  <a:srgbClr val="2A24A2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libri" panose="020F0502020204030204" pitchFamily="34" charset="0"/>
                <a:cs typeface="Calibri" panose="020F0502020204030204" pitchFamily="34" charset="0"/>
              </a:rPr>
              <a:t>Third-Party Revenues </a:t>
            </a:r>
            <a:r>
              <a:rPr lang="en-US" altLang="en-US" sz="6000" dirty="0">
                <a:solidFill>
                  <a:srgbClr val="2A24A2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libri" panose="020F0502020204030204" pitchFamily="34" charset="0"/>
                <a:cs typeface="Calibri" panose="020F0502020204030204" pitchFamily="34" charset="0"/>
                <a:sym typeface="Webdings" panose="05030102010509060703" pitchFamily="18" charset="2"/>
              </a:rPr>
              <a:t></a:t>
            </a:r>
            <a:endParaRPr lang="en-US" altLang="en-US" sz="6000" dirty="0">
              <a:solidFill>
                <a:srgbClr val="2A24A2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9219" name="Content Placeholder 2"/>
          <p:cNvSpPr>
            <a:spLocks noGrp="1"/>
          </p:cNvSpPr>
          <p:nvPr>
            <p:ph idx="1"/>
          </p:nvPr>
        </p:nvSpPr>
        <p:spPr>
          <a:xfrm>
            <a:off x="457200" y="1981200"/>
            <a:ext cx="8229600" cy="4267200"/>
          </a:xfrm>
        </p:spPr>
        <p:txBody>
          <a:bodyPr/>
          <a:lstStyle/>
          <a:p>
            <a:r>
              <a:rPr 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Enrolling patients in available third-party sources to pay for their care saves IHS resources</a:t>
            </a:r>
          </a:p>
          <a:p>
            <a:r>
              <a:rPr 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Payor of Last Resort rules</a:t>
            </a:r>
          </a:p>
          <a:p>
            <a:r>
              <a:rPr 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Use of third-party revenues for health care-related reasons—as program income to carry out ISDEAA scope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E66E5122-57DC-4012-833C-2D8CB8CFBF97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730836" y="6019800"/>
            <a:ext cx="727363" cy="762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66779928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en-US" sz="4800" dirty="0">
                <a:solidFill>
                  <a:srgbClr val="2A24A2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libri" panose="020F0502020204030204" pitchFamily="34" charset="0"/>
                <a:cs typeface="Calibri" panose="020F0502020204030204" pitchFamily="34" charset="0"/>
              </a:rPr>
              <a:t>Medicaid </a:t>
            </a:r>
            <a:r>
              <a:rPr lang="en-US" altLang="en-US" sz="6000" dirty="0">
                <a:solidFill>
                  <a:srgbClr val="2A24A2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libri" panose="020F0502020204030204" pitchFamily="34" charset="0"/>
                <a:cs typeface="Calibri" panose="020F0502020204030204" pitchFamily="34" charset="0"/>
                <a:sym typeface="Webdings" panose="05030102010509060703" pitchFamily="18" charset="2"/>
              </a:rPr>
              <a:t></a:t>
            </a:r>
            <a:endParaRPr lang="en-US" altLang="en-US" sz="6000" dirty="0">
              <a:solidFill>
                <a:srgbClr val="2A24A2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9219" name="Content Placeholder 2"/>
          <p:cNvSpPr>
            <a:spLocks noGrp="1"/>
          </p:cNvSpPr>
          <p:nvPr>
            <p:ph idx="1"/>
          </p:nvPr>
        </p:nvSpPr>
        <p:spPr>
          <a:xfrm>
            <a:off x="457200" y="1844675"/>
            <a:ext cx="8229600" cy="4403725"/>
          </a:xfrm>
        </p:spPr>
        <p:txBody>
          <a:bodyPr>
            <a:normAutofit/>
          </a:bodyPr>
          <a:lstStyle/>
          <a:p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Medicaid provides health coverage for lower income and disabled Americans</a:t>
            </a:r>
          </a:p>
          <a:p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The ACA allows States to expand Medicaid coverage to everyone up to 138 % of the Federal Poverty Line:</a:t>
            </a:r>
          </a:p>
          <a:p>
            <a:pPr lvl="1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$18,754 for an individual</a:t>
            </a:r>
          </a:p>
          <a:p>
            <a:pPr lvl="1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$38,295 for a family of four</a:t>
            </a:r>
          </a:p>
          <a:p>
            <a:pPr lvl="1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$51,322 for a family of six, etc.</a:t>
            </a:r>
          </a:p>
          <a:p>
            <a:pPr marL="0" indent="0">
              <a:buNone/>
            </a:pP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altLang="en-US" sz="4400" dirty="0">
              <a:solidFill>
                <a:srgbClr val="FF0000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E66E5122-57DC-4012-833C-2D8CB8CFBF97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730836" y="6019800"/>
            <a:ext cx="727363" cy="762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44765214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en-US" sz="4800" dirty="0">
                <a:solidFill>
                  <a:srgbClr val="2A24A2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libri" panose="020F0502020204030204" pitchFamily="34" charset="0"/>
                <a:cs typeface="Calibri" panose="020F0502020204030204" pitchFamily="34" charset="0"/>
              </a:rPr>
              <a:t>Medicaid| Tribal Provisions </a:t>
            </a:r>
            <a:r>
              <a:rPr lang="en-US" altLang="en-US" sz="6000" dirty="0">
                <a:solidFill>
                  <a:srgbClr val="2A24A2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libri" panose="020F0502020204030204" pitchFamily="34" charset="0"/>
                <a:cs typeface="Calibri" panose="020F0502020204030204" pitchFamily="34" charset="0"/>
                <a:sym typeface="Webdings" panose="05030102010509060703" pitchFamily="18" charset="2"/>
              </a:rPr>
              <a:t></a:t>
            </a:r>
            <a:endParaRPr lang="en-US" altLang="en-US" sz="6000" dirty="0">
              <a:solidFill>
                <a:srgbClr val="2A24A2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9219" name="Content Placeholder 2"/>
          <p:cNvSpPr>
            <a:spLocks noGrp="1"/>
          </p:cNvSpPr>
          <p:nvPr>
            <p:ph idx="1"/>
          </p:nvPr>
        </p:nvSpPr>
        <p:spPr>
          <a:xfrm>
            <a:off x="457200" y="1905000"/>
            <a:ext cx="8229600" cy="4343400"/>
          </a:xfrm>
        </p:spPr>
        <p:txBody>
          <a:bodyPr/>
          <a:lstStyle/>
          <a:p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AI/AN are exempt from premiums and cost-sharing in Medicaid</a:t>
            </a:r>
          </a:p>
          <a:p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Trust resources exempt from the calculation of income for purposes of determining Medicaid eligibility</a:t>
            </a:r>
          </a:p>
          <a:p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CMS reimburses States 100 percent of the cost of Medicaid services received through IHS/tribal facilities (100% FMAP)</a:t>
            </a:r>
          </a:p>
          <a:p>
            <a:endParaRPr lang="en-US" altLang="en-US" sz="4400" dirty="0">
              <a:solidFill>
                <a:srgbClr val="FF0000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E66E5122-57DC-4012-833C-2D8CB8CFBF97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730836" y="6019800"/>
            <a:ext cx="727363" cy="762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6551661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en-US" sz="4800" dirty="0">
                <a:solidFill>
                  <a:srgbClr val="2A24A2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libri" panose="020F0502020204030204" pitchFamily="34" charset="0"/>
                <a:cs typeface="Calibri" panose="020F0502020204030204" pitchFamily="34" charset="0"/>
              </a:rPr>
              <a:t>Medicaid| Tribal Provisions </a:t>
            </a:r>
            <a:r>
              <a:rPr lang="en-US" altLang="en-US" sz="6000" dirty="0">
                <a:solidFill>
                  <a:srgbClr val="2A24A2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libri" panose="020F0502020204030204" pitchFamily="34" charset="0"/>
                <a:cs typeface="Calibri" panose="020F0502020204030204" pitchFamily="34" charset="0"/>
                <a:sym typeface="Webdings" panose="05030102010509060703" pitchFamily="18" charset="2"/>
              </a:rPr>
              <a:t></a:t>
            </a:r>
            <a:endParaRPr lang="en-US" altLang="en-US" sz="6000" dirty="0">
              <a:solidFill>
                <a:srgbClr val="2A24A2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9219" name="Content Placeholder 2"/>
          <p:cNvSpPr>
            <a:spLocks noGrp="1"/>
          </p:cNvSpPr>
          <p:nvPr>
            <p:ph idx="1"/>
          </p:nvPr>
        </p:nvSpPr>
        <p:spPr>
          <a:xfrm>
            <a:off x="457200" y="1981200"/>
            <a:ext cx="8229600" cy="4267200"/>
          </a:xfrm>
        </p:spPr>
        <p:txBody>
          <a:bodyPr/>
          <a:lstStyle/>
          <a:p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Many tribal facilities are eligible to receive the IHS OMB rate for services provided to Indians</a:t>
            </a:r>
          </a:p>
          <a:p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IHS is the payor of last resort, so Medicaid pays first</a:t>
            </a:r>
          </a:p>
          <a:p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Special managed care protections for IHS/Tribal providers and Indians enrolled in Medicaid managed care plans</a:t>
            </a:r>
          </a:p>
          <a:p>
            <a:endParaRPr lang="en-US" altLang="en-US" sz="4400" dirty="0">
              <a:solidFill>
                <a:srgbClr val="FF0000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E66E5122-57DC-4012-833C-2D8CB8CFBF97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730836" y="6019800"/>
            <a:ext cx="727363" cy="762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46493755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en-US" sz="4800" dirty="0">
                <a:solidFill>
                  <a:srgbClr val="2A24A2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libri" panose="020F0502020204030204" pitchFamily="34" charset="0"/>
                <a:cs typeface="Calibri" panose="020F0502020204030204" pitchFamily="34" charset="0"/>
              </a:rPr>
              <a:t>Medicaid| Benefits </a:t>
            </a:r>
            <a:r>
              <a:rPr lang="en-US" altLang="en-US" sz="6000" dirty="0">
                <a:solidFill>
                  <a:srgbClr val="2A24A2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libri" panose="020F0502020204030204" pitchFamily="34" charset="0"/>
                <a:cs typeface="Calibri" panose="020F0502020204030204" pitchFamily="34" charset="0"/>
                <a:sym typeface="Webdings" panose="05030102010509060703" pitchFamily="18" charset="2"/>
              </a:rPr>
              <a:t></a:t>
            </a:r>
            <a:endParaRPr lang="en-US" altLang="en-US" sz="6000" dirty="0">
              <a:solidFill>
                <a:srgbClr val="2A24A2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9219" name="Content Placeholder 2"/>
          <p:cNvSpPr>
            <a:spLocks noGrp="1"/>
          </p:cNvSpPr>
          <p:nvPr>
            <p:ph idx="1"/>
          </p:nvPr>
        </p:nvSpPr>
        <p:spPr>
          <a:xfrm>
            <a:off x="457200" y="1752600"/>
            <a:ext cx="8229600" cy="4495800"/>
          </a:xfrm>
        </p:spPr>
        <p:txBody>
          <a:bodyPr/>
          <a:lstStyle/>
          <a:p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Every State’s Medicaid plan is different and covers different optional services</a:t>
            </a:r>
          </a:p>
          <a:p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Every Medicaid plan has special provisions for IHS and tribal providers.  Some are better than others</a:t>
            </a:r>
          </a:p>
          <a:p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The best plans generally allow IHS/tribal providers to bill for up to 5 encounters a day per patient at the IHS OMB encounter rates</a:t>
            </a:r>
          </a:p>
          <a:p>
            <a:endParaRPr lang="en-US" altLang="en-US" sz="4400" dirty="0">
              <a:solidFill>
                <a:srgbClr val="FF0000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E66E5122-57DC-4012-833C-2D8CB8CFBF97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730836" y="6019800"/>
            <a:ext cx="727363" cy="762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18036214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en-US" sz="4800" dirty="0">
                <a:solidFill>
                  <a:srgbClr val="2A24A2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libri" panose="020F0502020204030204" pitchFamily="34" charset="0"/>
                <a:cs typeface="Calibri" panose="020F0502020204030204" pitchFamily="34" charset="0"/>
              </a:rPr>
              <a:t>Medicaid| Benefits </a:t>
            </a:r>
            <a:r>
              <a:rPr lang="en-US" altLang="en-US" sz="6000" dirty="0">
                <a:solidFill>
                  <a:srgbClr val="2A24A2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libri" panose="020F0502020204030204" pitchFamily="34" charset="0"/>
                <a:cs typeface="Calibri" panose="020F0502020204030204" pitchFamily="34" charset="0"/>
                <a:sym typeface="Webdings" panose="05030102010509060703" pitchFamily="18" charset="2"/>
              </a:rPr>
              <a:t></a:t>
            </a:r>
            <a:endParaRPr lang="en-US" altLang="en-US" sz="6000" dirty="0">
              <a:solidFill>
                <a:srgbClr val="2A24A2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9219" name="Content Placeholder 2"/>
          <p:cNvSpPr>
            <a:spLocks noGrp="1"/>
          </p:cNvSpPr>
          <p:nvPr>
            <p:ph idx="1"/>
          </p:nvPr>
        </p:nvSpPr>
        <p:spPr>
          <a:xfrm>
            <a:off x="457200" y="1828800"/>
            <a:ext cx="8229600" cy="4419600"/>
          </a:xfrm>
        </p:spPr>
        <p:txBody>
          <a:bodyPr>
            <a:normAutofit fontScale="92500" lnSpcReduction="20000"/>
          </a:bodyPr>
          <a:lstStyle/>
          <a:p>
            <a:r>
              <a:rPr lang="en-US" sz="3500" dirty="0">
                <a:latin typeface="Calibri" panose="020F0502020204030204" pitchFamily="34" charset="0"/>
                <a:cs typeface="Calibri" panose="020F0502020204030204" pitchFamily="34" charset="0"/>
              </a:rPr>
              <a:t>The best plans allow IHS/tribal providers to bill telehealth and tele-behavioral health visits at the same IHS OMB rates</a:t>
            </a:r>
          </a:p>
          <a:p>
            <a:r>
              <a:rPr lang="en-US" sz="3500" dirty="0">
                <a:latin typeface="Calibri" panose="020F0502020204030204" pitchFamily="34" charset="0"/>
                <a:cs typeface="Calibri" panose="020F0502020204030204" pitchFamily="34" charset="0"/>
              </a:rPr>
              <a:t>Some plans have Tribal specific provisions that relax limitations on visits, etc. that apply elsewhere</a:t>
            </a:r>
          </a:p>
          <a:p>
            <a:r>
              <a:rPr lang="en-US" sz="3500" dirty="0">
                <a:latin typeface="Calibri" panose="020F0502020204030204" pitchFamily="34" charset="0"/>
                <a:cs typeface="Calibri" panose="020F0502020204030204" pitchFamily="34" charset="0"/>
              </a:rPr>
              <a:t>Some states allow cost savings from care coordination agreements with outside providers to be used for Tribal health programs</a:t>
            </a:r>
          </a:p>
          <a:p>
            <a:endParaRPr lang="en-US" altLang="en-US" sz="4400" dirty="0">
              <a:solidFill>
                <a:srgbClr val="FF0000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E66E5122-57DC-4012-833C-2D8CB8CFBF97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730836" y="6019800"/>
            <a:ext cx="727363" cy="762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20710686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en-US" sz="5400" dirty="0">
                <a:solidFill>
                  <a:srgbClr val="2A24A2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libri" panose="020F0502020204030204" pitchFamily="34" charset="0"/>
                <a:cs typeface="Calibri" panose="020F0502020204030204" pitchFamily="34" charset="0"/>
              </a:rPr>
              <a:t>Medicare</a:t>
            </a:r>
            <a:r>
              <a:rPr lang="en-US" altLang="en-US" sz="4800" dirty="0">
                <a:solidFill>
                  <a:srgbClr val="2A24A2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en-US" altLang="en-US" sz="6000" dirty="0">
                <a:solidFill>
                  <a:srgbClr val="2A24A2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libri" panose="020F0502020204030204" pitchFamily="34" charset="0"/>
                <a:cs typeface="Calibri" panose="020F0502020204030204" pitchFamily="34" charset="0"/>
                <a:sym typeface="Webdings" panose="05030102010509060703" pitchFamily="18" charset="2"/>
              </a:rPr>
              <a:t></a:t>
            </a:r>
            <a:endParaRPr lang="en-US" altLang="en-US" sz="6000" dirty="0">
              <a:solidFill>
                <a:srgbClr val="2A24A2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9219" name="Content Placeholder 2"/>
          <p:cNvSpPr>
            <a:spLocks noGrp="1"/>
          </p:cNvSpPr>
          <p:nvPr>
            <p:ph idx="1"/>
          </p:nvPr>
        </p:nvSpPr>
        <p:spPr>
          <a:xfrm>
            <a:off x="457200" y="1828800"/>
            <a:ext cx="8229600" cy="4038600"/>
          </a:xfrm>
        </p:spPr>
        <p:txBody>
          <a:bodyPr/>
          <a:lstStyle/>
          <a:p>
            <a:r>
              <a:rPr 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Medicare provides services to persons over 65 and disabled population</a:t>
            </a:r>
          </a:p>
          <a:p>
            <a:pPr lvl="1"/>
            <a:r>
              <a:rPr lang="en-US" sz="3200" dirty="0">
                <a:latin typeface="Calibri" panose="020F0502020204030204" pitchFamily="34" charset="0"/>
                <a:cs typeface="Calibri" panose="020F0502020204030204" pitchFamily="34" charset="0"/>
              </a:rPr>
              <a:t>Part A – Hospital Insurance</a:t>
            </a:r>
          </a:p>
          <a:p>
            <a:pPr lvl="1"/>
            <a:r>
              <a:rPr lang="en-US" sz="3200" dirty="0">
                <a:latin typeface="Calibri" panose="020F0502020204030204" pitchFamily="34" charset="0"/>
                <a:cs typeface="Calibri" panose="020F0502020204030204" pitchFamily="34" charset="0"/>
              </a:rPr>
              <a:t>Part B – Medical Insurance</a:t>
            </a:r>
          </a:p>
          <a:p>
            <a:pPr lvl="1"/>
            <a:r>
              <a:rPr lang="en-US" sz="3200" dirty="0">
                <a:latin typeface="Calibri" panose="020F0502020204030204" pitchFamily="34" charset="0"/>
                <a:cs typeface="Calibri" panose="020F0502020204030204" pitchFamily="34" charset="0"/>
              </a:rPr>
              <a:t>Part C – Medicare Advantage Plans</a:t>
            </a:r>
          </a:p>
          <a:p>
            <a:pPr lvl="1"/>
            <a:r>
              <a:rPr lang="en-US" sz="3200" dirty="0">
                <a:latin typeface="Calibri" panose="020F0502020204030204" pitchFamily="34" charset="0"/>
                <a:cs typeface="Calibri" panose="020F0502020204030204" pitchFamily="34" charset="0"/>
              </a:rPr>
              <a:t>Part D – Prescription Drugs</a:t>
            </a:r>
          </a:p>
          <a:p>
            <a:pPr marL="0" indent="0">
              <a:buNone/>
            </a:pPr>
            <a:endParaRPr lang="en-US" sz="12800" i="1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E66E5122-57DC-4012-833C-2D8CB8CFBF97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730836" y="6019800"/>
            <a:ext cx="727363" cy="762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49432224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Title 1"/>
          <p:cNvSpPr>
            <a:spLocks noGrp="1"/>
          </p:cNvSpPr>
          <p:nvPr>
            <p:ph type="title"/>
          </p:nvPr>
        </p:nvSpPr>
        <p:spPr>
          <a:xfrm>
            <a:off x="457200" y="906162"/>
            <a:ext cx="8229600" cy="1295400"/>
          </a:xfrm>
        </p:spPr>
        <p:txBody>
          <a:bodyPr>
            <a:normAutofit fontScale="90000"/>
          </a:bodyPr>
          <a:lstStyle/>
          <a:p>
            <a:r>
              <a:rPr lang="en-US" altLang="en-US" sz="4800" dirty="0">
                <a:solidFill>
                  <a:srgbClr val="2A24A2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libri" panose="020F0502020204030204" pitchFamily="34" charset="0"/>
                <a:cs typeface="Calibri" panose="020F0502020204030204" pitchFamily="34" charset="0"/>
              </a:rPr>
              <a:t>Medicare| Tribal Sponsorship Part B Plans </a:t>
            </a:r>
            <a:r>
              <a:rPr lang="en-US" altLang="en-US" sz="4800" dirty="0">
                <a:solidFill>
                  <a:srgbClr val="2A24A2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libri" panose="020F0502020204030204" pitchFamily="34" charset="0"/>
                <a:cs typeface="Calibri" panose="020F0502020204030204" pitchFamily="34" charset="0"/>
                <a:sym typeface="Webdings" panose="05030102010509060703" pitchFamily="18" charset="2"/>
              </a:rPr>
              <a:t></a:t>
            </a:r>
            <a:endParaRPr lang="en-US" altLang="en-US" sz="4800" dirty="0">
              <a:solidFill>
                <a:srgbClr val="2A24A2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9219" name="Content Placeholder 2"/>
          <p:cNvSpPr>
            <a:spLocks noGrp="1"/>
          </p:cNvSpPr>
          <p:nvPr>
            <p:ph idx="1"/>
          </p:nvPr>
        </p:nvSpPr>
        <p:spPr>
          <a:xfrm>
            <a:off x="457200" y="2209800"/>
            <a:ext cx="8229600" cy="4038600"/>
          </a:xfrm>
        </p:spPr>
        <p:txBody>
          <a:bodyPr>
            <a:normAutofit lnSpcReduction="10000"/>
          </a:bodyPr>
          <a:lstStyle/>
          <a:p>
            <a:r>
              <a:rPr lang="en-US" sz="2800" dirty="0">
                <a:latin typeface="Calibri" panose="020F0502020204030204" pitchFamily="34" charset="0"/>
                <a:cs typeface="Calibri" panose="020F0502020204030204" pitchFamily="34" charset="0"/>
              </a:rPr>
              <a:t>Tribes have the authority to sponsor (pay for) Medicare Part B premiums for their eligible patients.  The Affordable Care Act authorizes tribes to use federal funds to do so</a:t>
            </a:r>
          </a:p>
          <a:p>
            <a:r>
              <a:rPr lang="en-US" sz="2800" dirty="0">
                <a:latin typeface="Calibri" panose="020F0502020204030204" pitchFamily="34" charset="0"/>
                <a:cs typeface="Calibri" panose="020F0502020204030204" pitchFamily="34" charset="0"/>
              </a:rPr>
              <a:t>Tribes can then bill Medicare Part B for the cost of providing services to their members, which is more than the cost of the premiums</a:t>
            </a:r>
          </a:p>
          <a:p>
            <a:r>
              <a:rPr lang="en-US" sz="2800" dirty="0">
                <a:latin typeface="Calibri" panose="020F0502020204030204" pitchFamily="34" charset="0"/>
                <a:cs typeface="Calibri" panose="020F0502020204030204" pitchFamily="34" charset="0"/>
              </a:rPr>
              <a:t>Tribes must make each sponsorship payment separately</a:t>
            </a:r>
          </a:p>
          <a:p>
            <a:endParaRPr lang="en-US" altLang="en-US" sz="4400" dirty="0">
              <a:solidFill>
                <a:srgbClr val="FF0000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E66E5122-57DC-4012-833C-2D8CB8CFBF97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730836" y="6019800"/>
            <a:ext cx="727363" cy="762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59980175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8351F21-F341-43DA-999A-6AB1233D2F4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57200" y="914400"/>
            <a:ext cx="8229600" cy="1143000"/>
          </a:xfrm>
        </p:spPr>
        <p:txBody>
          <a:bodyPr>
            <a:normAutofit fontScale="90000"/>
          </a:bodyPr>
          <a:lstStyle/>
          <a:p>
            <a:r>
              <a:rPr lang="en-US" altLang="en-US" dirty="0">
                <a:solidFill>
                  <a:srgbClr val="2A24A2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libri" panose="020F0502020204030204" pitchFamily="34" charset="0"/>
                <a:cs typeface="Calibri" panose="020F0502020204030204" pitchFamily="34" charset="0"/>
              </a:rPr>
              <a:t>Medicare| Tribal Sponsorship </a:t>
            </a:r>
            <a:br>
              <a:rPr lang="en-US" altLang="en-US" dirty="0">
                <a:solidFill>
                  <a:srgbClr val="2A24A2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libri" panose="020F0502020204030204" pitchFamily="34" charset="0"/>
                <a:cs typeface="Calibri" panose="020F0502020204030204" pitchFamily="34" charset="0"/>
              </a:rPr>
            </a:br>
            <a:r>
              <a:rPr lang="en-US" altLang="en-US" dirty="0">
                <a:solidFill>
                  <a:srgbClr val="2A24A2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libri" panose="020F0502020204030204" pitchFamily="34" charset="0"/>
                <a:cs typeface="Calibri" panose="020F0502020204030204" pitchFamily="34" charset="0"/>
              </a:rPr>
              <a:t>Part D Plans </a:t>
            </a:r>
            <a:r>
              <a:rPr lang="en-US" altLang="en-US" dirty="0">
                <a:solidFill>
                  <a:srgbClr val="2A24A2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libri" panose="020F0502020204030204" pitchFamily="34" charset="0"/>
                <a:cs typeface="Calibri" panose="020F0502020204030204" pitchFamily="34" charset="0"/>
                <a:sym typeface="Webdings" panose="05030102010509060703" pitchFamily="18" charset="2"/>
              </a:rPr>
              <a:t></a:t>
            </a:r>
            <a:endParaRPr lang="en-US" dirty="0">
              <a:solidFill>
                <a:srgbClr val="2A24A2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5C315C7-4A47-4F4E-9641-85D4BE401FF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2209800"/>
            <a:ext cx="8229600" cy="4038600"/>
          </a:xfrm>
        </p:spPr>
        <p:txBody>
          <a:bodyPr>
            <a:normAutofit lnSpcReduction="10000"/>
          </a:bodyPr>
          <a:lstStyle/>
          <a:p>
            <a:r>
              <a:rPr lang="en-US" sz="2800" dirty="0">
                <a:latin typeface="Calibri" panose="020F0502020204030204" pitchFamily="34" charset="0"/>
                <a:cs typeface="Calibri" panose="020F0502020204030204" pitchFamily="34" charset="0"/>
              </a:rPr>
              <a:t>Tribes have the authority to sponsor (pay for) Medicare Part D premiums for their eligible patients</a:t>
            </a:r>
          </a:p>
          <a:p>
            <a:r>
              <a:rPr lang="en-US" sz="2800" dirty="0">
                <a:latin typeface="Calibri" panose="020F0502020204030204" pitchFamily="34" charset="0"/>
                <a:cs typeface="Calibri" panose="020F0502020204030204" pitchFamily="34" charset="0"/>
              </a:rPr>
              <a:t>Tribes can then bill Medicare Part D for the cost of pharmaceuticals, which is more than the cost of the premiums</a:t>
            </a:r>
          </a:p>
          <a:p>
            <a:r>
              <a:rPr lang="en-US" sz="2800" dirty="0">
                <a:latin typeface="Calibri" panose="020F0502020204030204" pitchFamily="34" charset="0"/>
                <a:cs typeface="Calibri" panose="020F0502020204030204" pitchFamily="34" charset="0"/>
              </a:rPr>
              <a:t>Tribes can enter into contracts with Part D providers to reimburse them for services.  The Part D providers are required to use an Indian-specific contract addendum that protects tribal rights</a:t>
            </a:r>
          </a:p>
          <a:p>
            <a:endParaRPr lang="en-US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E66E5122-57DC-4012-833C-2D8CB8CFBF97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730836" y="6019800"/>
            <a:ext cx="727363" cy="762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2774602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8351F21-F341-43DA-999A-6AB1233D2F4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57200" y="381000"/>
            <a:ext cx="8229600" cy="1295400"/>
          </a:xfrm>
        </p:spPr>
        <p:txBody>
          <a:bodyPr>
            <a:normAutofit fontScale="90000"/>
          </a:bodyPr>
          <a:lstStyle/>
          <a:p>
            <a:r>
              <a:rPr lang="en-US" dirty="0">
                <a:solidFill>
                  <a:srgbClr val="2A24A2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VA| Tribal </a:t>
            </a:r>
            <a:br>
              <a:rPr lang="en-US" dirty="0">
                <a:solidFill>
                  <a:srgbClr val="2A24A2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</a:br>
            <a:r>
              <a:rPr lang="en-US" dirty="0">
                <a:solidFill>
                  <a:srgbClr val="2A24A2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Reimbursement Agreements </a:t>
            </a:r>
            <a:r>
              <a:rPr lang="en-US" altLang="en-US" dirty="0">
                <a:solidFill>
                  <a:srgbClr val="2A24A2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libri" panose="020F0502020204030204" pitchFamily="34" charset="0"/>
                <a:cs typeface="Calibri" panose="020F0502020204030204" pitchFamily="34" charset="0"/>
                <a:sym typeface="Webdings" panose="05030102010509060703" pitchFamily="18" charset="2"/>
              </a:rPr>
              <a:t></a:t>
            </a:r>
            <a:endParaRPr lang="en-US" dirty="0">
              <a:solidFill>
                <a:srgbClr val="2A24A2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5C315C7-4A47-4F4E-9641-85D4BE401FF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2057400"/>
            <a:ext cx="8229600" cy="4191000"/>
          </a:xfrm>
        </p:spPr>
        <p:txBody>
          <a:bodyPr>
            <a:normAutofit/>
          </a:bodyPr>
          <a:lstStyle/>
          <a:p>
            <a:r>
              <a:rPr lang="en-US" sz="2400" dirty="0">
                <a:latin typeface="Calibri" panose="020F0502020204030204" pitchFamily="34" charset="0"/>
                <a:cs typeface="Calibri" panose="020F0502020204030204" pitchFamily="34" charset="0"/>
              </a:rPr>
              <a:t>The IHS and the VA have entered into a national MOU and a reimbursement agreement</a:t>
            </a:r>
          </a:p>
          <a:p>
            <a:r>
              <a:rPr lang="en-US" sz="2400" dirty="0">
                <a:latin typeface="Calibri" panose="020F0502020204030204" pitchFamily="34" charset="0"/>
                <a:cs typeface="Calibri" panose="020F0502020204030204" pitchFamily="34" charset="0"/>
              </a:rPr>
              <a:t>Section 405(c) of the IHCIA requires VA to pay for health care for AI/AN veterans, primary to IHS and T/TOs, for all services “provided through” the IHS or T/TO health programs</a:t>
            </a:r>
          </a:p>
          <a:p>
            <a:r>
              <a:rPr lang="en-US" sz="2400" dirty="0">
                <a:latin typeface="Calibri" panose="020F0502020204030204" pitchFamily="34" charset="0"/>
                <a:cs typeface="Calibri" panose="020F0502020204030204" pitchFamily="34" charset="0"/>
              </a:rPr>
              <a:t>Many T/TOs have entered into sharing/reimbursement agreements with the VA for direct care services</a:t>
            </a:r>
          </a:p>
          <a:p>
            <a:r>
              <a:rPr lang="en-US" sz="2400" dirty="0">
                <a:latin typeface="Calibri" panose="020F0502020204030204" pitchFamily="34" charset="0"/>
                <a:cs typeface="Calibri" panose="020F0502020204030204" pitchFamily="34" charset="0"/>
              </a:rPr>
              <a:t>“PRC for Native Veterans Act” (Jan. 2021) clarified that VA must also reimburse for PRC (and not just during the COVID-19 emergency)</a:t>
            </a:r>
            <a:endParaRPr lang="en-US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E66E5122-57DC-4012-833C-2D8CB8CFBF97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730836" y="6019800"/>
            <a:ext cx="727363" cy="762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32860447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8351F21-F341-43DA-999A-6AB1233D2F4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solidFill>
                  <a:srgbClr val="3A8B96"/>
                </a:solidFill>
                <a:effectLst>
                  <a:outerShdw blurRad="38100" dist="38100" dir="2700000" algn="tl">
                    <a:schemeClr val="tx1">
                      <a:alpha val="43000"/>
                    </a:schemeClr>
                  </a:outerShdw>
                </a:effectLst>
              </a:rPr>
              <a:t>Access to Federal Insurance </a:t>
            </a:r>
            <a:r>
              <a:rPr lang="en-US" sz="6000" dirty="0">
                <a:solidFill>
                  <a:srgbClr val="3A8B96"/>
                </a:solidFill>
                <a:effectLst>
                  <a:outerShdw blurRad="38100" dist="38100" dir="2700000" algn="tl">
                    <a:schemeClr val="tx1">
                      <a:alpha val="43000"/>
                    </a:schemeClr>
                  </a:outerShdw>
                </a:effectLst>
                <a:sym typeface="Webdings" panose="05030102010509060703" pitchFamily="18" charset="2"/>
              </a:rPr>
              <a:t></a:t>
            </a:r>
            <a:endParaRPr lang="en-US" sz="6000" dirty="0">
              <a:solidFill>
                <a:srgbClr val="3A8B96"/>
              </a:solidFill>
              <a:effectLst>
                <a:outerShdw blurRad="38100" dist="38100" dir="2700000" algn="tl">
                  <a:schemeClr val="tx1">
                    <a:alpha val="43000"/>
                  </a:schemeClr>
                </a:outerShdw>
              </a:effectLst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5C315C7-4A47-4F4E-9641-85D4BE401FF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sz="2800" dirty="0">
                <a:latin typeface="Calibri" panose="020F0502020204030204" pitchFamily="34" charset="0"/>
                <a:cs typeface="Calibri" panose="020F0502020204030204" pitchFamily="34" charset="0"/>
              </a:rPr>
              <a:t>The Affordable Care Act authorized Tribes to purchase the same lower cost insurance coverage for their employees as the federal government</a:t>
            </a:r>
          </a:p>
          <a:p>
            <a:r>
              <a:rPr lang="en-US" sz="2800" dirty="0">
                <a:latin typeface="Calibri" panose="020F0502020204030204" pitchFamily="34" charset="0"/>
                <a:cs typeface="Calibri" panose="020F0502020204030204" pitchFamily="34" charset="0"/>
              </a:rPr>
              <a:t>Tribes now have access to the Federal Employee Health Benefit program</a:t>
            </a:r>
          </a:p>
          <a:p>
            <a:r>
              <a:rPr lang="en-US" sz="2800" dirty="0">
                <a:latin typeface="Calibri" panose="020F0502020204030204" pitchFamily="34" charset="0"/>
                <a:cs typeface="Calibri" panose="020F0502020204030204" pitchFamily="34" charset="0"/>
              </a:rPr>
              <a:t>The program offers nationwide and local plans which may provide better coverage at lower cost to the Tribe</a:t>
            </a:r>
          </a:p>
          <a:p>
            <a:pPr marL="0" indent="0">
              <a:buNone/>
            </a:pPr>
            <a:endParaRPr lang="en-US" sz="9600" dirty="0"/>
          </a:p>
          <a:p>
            <a:endParaRPr lang="en-US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E66E5122-57DC-4012-833C-2D8CB8CFBF97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730836" y="6019800"/>
            <a:ext cx="727363" cy="762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23095602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8351F21-F341-43DA-999A-6AB1233D2F4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52400" y="990600"/>
            <a:ext cx="8839200" cy="854075"/>
          </a:xfrm>
        </p:spPr>
        <p:txBody>
          <a:bodyPr/>
          <a:lstStyle/>
          <a:p>
            <a:r>
              <a:rPr lang="en-US" dirty="0">
                <a:solidFill>
                  <a:srgbClr val="3A8B96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Insurance</a:t>
            </a:r>
            <a:r>
              <a:rPr lang="en-US" dirty="0">
                <a:solidFill>
                  <a:srgbClr val="3A8B96"/>
                </a:solidFill>
              </a:rPr>
              <a:t> | </a:t>
            </a:r>
            <a:r>
              <a:rPr lang="en-US" dirty="0">
                <a:solidFill>
                  <a:srgbClr val="3A8B96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Premium Sponsorship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5C315C7-4A47-4F4E-9641-85D4BE401FF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1981200"/>
            <a:ext cx="8229600" cy="4267200"/>
          </a:xfrm>
        </p:spPr>
        <p:txBody>
          <a:bodyPr>
            <a:normAutofit lnSpcReduction="10000"/>
          </a:bodyPr>
          <a:lstStyle/>
          <a:p>
            <a:r>
              <a:rPr lang="en-US" sz="2400" dirty="0">
                <a:latin typeface="Calibri" panose="020F0502020204030204" pitchFamily="34" charset="0"/>
                <a:cs typeface="Calibri" panose="020F0502020204030204" pitchFamily="34" charset="0"/>
              </a:rPr>
              <a:t>The ACA authorized tribes to use federal sources of funding (</a:t>
            </a:r>
            <a:r>
              <a:rPr lang="en-US" sz="2400" i="1" dirty="0">
                <a:latin typeface="Calibri" panose="020F0502020204030204" pitchFamily="34" charset="0"/>
                <a:cs typeface="Calibri" panose="020F0502020204030204" pitchFamily="34" charset="0"/>
              </a:rPr>
              <a:t>e.g.</a:t>
            </a:r>
            <a:r>
              <a:rPr lang="en-US" sz="2400" dirty="0">
                <a:latin typeface="Calibri" panose="020F0502020204030204" pitchFamily="34" charset="0"/>
                <a:cs typeface="Calibri" panose="020F0502020204030204" pitchFamily="34" charset="0"/>
              </a:rPr>
              <a:t>, PRC funding) to buy insurance coverage for their members in their service area</a:t>
            </a:r>
          </a:p>
          <a:p>
            <a:r>
              <a:rPr lang="en-US" sz="2400" dirty="0">
                <a:latin typeface="Calibri" panose="020F0502020204030204" pitchFamily="34" charset="0"/>
                <a:cs typeface="Calibri" panose="020F0502020204030204" pitchFamily="34" charset="0"/>
              </a:rPr>
              <a:t>Tribes can use this authority to buy coverage for their members on the private market, or through the ACA marketplace</a:t>
            </a:r>
          </a:p>
          <a:p>
            <a:r>
              <a:rPr lang="en-US" sz="2400" dirty="0">
                <a:latin typeface="Calibri" panose="020F0502020204030204" pitchFamily="34" charset="0"/>
                <a:cs typeface="Calibri" panose="020F0502020204030204" pitchFamily="34" charset="0"/>
              </a:rPr>
              <a:t>The idea is to leverage the existing federal funds to purchase coverage the Tribe can bill when providing services</a:t>
            </a:r>
          </a:p>
          <a:p>
            <a:r>
              <a:rPr lang="en-US" sz="2400" dirty="0">
                <a:latin typeface="Calibri" panose="020F0502020204030204" pitchFamily="34" charset="0"/>
                <a:cs typeface="Calibri" panose="020F0502020204030204" pitchFamily="34" charset="0"/>
              </a:rPr>
              <a:t>There are a number of Indian-specific cost sharing protections in the Marketplace rules that can make premium sponsorship Marketplace coverage a good idea for tribes</a:t>
            </a:r>
          </a:p>
          <a:p>
            <a:endParaRPr lang="en-US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E66E5122-57DC-4012-833C-2D8CB8CFBF97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730836" y="6019800"/>
            <a:ext cx="727363" cy="762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40643066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8351F21-F341-43DA-999A-6AB1233D2F4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04800" y="76201"/>
            <a:ext cx="8534400" cy="990600"/>
          </a:xfrm>
        </p:spPr>
        <p:txBody>
          <a:bodyPr/>
          <a:lstStyle/>
          <a:p>
            <a:r>
              <a:rPr lang="en-US" sz="4800" dirty="0">
                <a:solidFill>
                  <a:srgbClr val="3A8B96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Insurance</a:t>
            </a:r>
            <a:r>
              <a:rPr lang="en-US" sz="4800" dirty="0">
                <a:solidFill>
                  <a:srgbClr val="3A8B96"/>
                </a:solidFill>
              </a:rPr>
              <a:t>| </a:t>
            </a:r>
            <a:r>
              <a:rPr lang="en-US" sz="4800" dirty="0">
                <a:solidFill>
                  <a:srgbClr val="3A8B96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Marketplace Rules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5C315C7-4A47-4F4E-9641-85D4BE401FF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1066801"/>
            <a:ext cx="8229600" cy="5059363"/>
          </a:xfrm>
        </p:spPr>
        <p:txBody>
          <a:bodyPr>
            <a:noAutofit/>
          </a:bodyPr>
          <a:lstStyle/>
          <a:p>
            <a:r>
              <a:rPr lang="en-US" sz="2800" dirty="0">
                <a:latin typeface="Calibri" panose="020F0502020204030204" pitchFamily="34" charset="0"/>
                <a:cs typeface="Calibri" panose="020F0502020204030204" pitchFamily="34" charset="0"/>
              </a:rPr>
              <a:t>AI/AN have no cost sharing in the marketplace--do not have to pay co-pays or deductibles</a:t>
            </a:r>
          </a:p>
          <a:p>
            <a:r>
              <a:rPr lang="en-US" sz="2800" dirty="0">
                <a:latin typeface="Calibri" panose="020F0502020204030204" pitchFamily="34" charset="0"/>
                <a:cs typeface="Calibri" panose="020F0502020204030204" pitchFamily="34" charset="0"/>
              </a:rPr>
              <a:t>As a result, they can enroll in a plan with low premiums and high cost sharing (i.e. a bronze plan) and pay no cost sharing</a:t>
            </a:r>
          </a:p>
          <a:p>
            <a:r>
              <a:rPr lang="en-US" sz="2800" dirty="0">
                <a:latin typeface="Calibri" panose="020F0502020204030204" pitchFamily="34" charset="0"/>
                <a:cs typeface="Calibri" panose="020F0502020204030204" pitchFamily="34" charset="0"/>
              </a:rPr>
              <a:t>Individuals with incomes between 100-400 % of the federal poverty level (and over 400% for 2022), qualify for premium reductions called “premium assistance”  </a:t>
            </a:r>
          </a:p>
          <a:p>
            <a:r>
              <a:rPr lang="en-US" sz="2800" dirty="0">
                <a:latin typeface="Calibri" panose="020F0502020204030204" pitchFamily="34" charset="0"/>
                <a:cs typeface="Calibri" panose="020F0502020204030204" pitchFamily="34" charset="0"/>
              </a:rPr>
              <a:t>For 2022, 400 % of the federal poverty level for a family of four is $111,000 (higher in AK)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E66E5122-57DC-4012-833C-2D8CB8CFBF97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730836" y="6019800"/>
            <a:ext cx="727363" cy="762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59674421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8351F21-F341-43DA-999A-6AB1233D2F4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solidFill>
                  <a:srgbClr val="3A8B96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Medicare Like Rates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5C315C7-4A47-4F4E-9641-85D4BE401FF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28600" y="1524001"/>
            <a:ext cx="8686800" cy="4724400"/>
          </a:xfrm>
        </p:spPr>
        <p:txBody>
          <a:bodyPr/>
          <a:lstStyle/>
          <a:p>
            <a:r>
              <a:rPr lang="en-US" sz="2800" dirty="0"/>
              <a:t>Two types: Hospital and Non-Hospital</a:t>
            </a:r>
          </a:p>
          <a:p>
            <a:pPr lvl="1"/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MLR for hospital services applies automatically, and requires all hospital providers (inpatient, outpatient, etc.) to accept payment at Medicare-like rates for authorized PRC claims</a:t>
            </a:r>
          </a:p>
          <a:p>
            <a:pPr lvl="1"/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MLR for non-hospital and physician services must be implemented by adopting them through a Funding Agreement.  Non-hospital MLR is not binding on providers</a:t>
            </a:r>
          </a:p>
          <a:p>
            <a:r>
              <a:rPr lang="en-US" sz="2800" dirty="0">
                <a:latin typeface="Calibri" panose="020F0502020204030204" pitchFamily="34" charset="0"/>
                <a:cs typeface="Calibri" panose="020F0502020204030204" pitchFamily="34" charset="0"/>
              </a:rPr>
              <a:t>MLR can result in significant cost savings for PRC plans.</a:t>
            </a:r>
          </a:p>
          <a:p>
            <a:r>
              <a:rPr lang="en-US" sz="2800" dirty="0">
                <a:latin typeface="Calibri" panose="020F0502020204030204" pitchFamily="34" charset="0"/>
                <a:cs typeface="Calibri" panose="020F0502020204030204" pitchFamily="34" charset="0"/>
              </a:rPr>
              <a:t>PRC can be integrated into Self-Insured Plan to get the benefit of MLR for tribal members covered by tribal self-insurance.</a:t>
            </a:r>
          </a:p>
          <a:p>
            <a:endParaRPr lang="en-US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E66E5122-57DC-4012-833C-2D8CB8CFBF97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730836" y="6019800"/>
            <a:ext cx="727363" cy="762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8697611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8351F21-F341-43DA-999A-6AB1233D2F4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57200" y="228600"/>
            <a:ext cx="8534400" cy="1616075"/>
          </a:xfrm>
        </p:spPr>
        <p:txBody>
          <a:bodyPr>
            <a:normAutofit/>
          </a:bodyPr>
          <a:lstStyle/>
          <a:p>
            <a:r>
              <a:rPr lang="en-US" dirty="0">
                <a:solidFill>
                  <a:srgbClr val="FFC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Services to Non-Beneficiaries </a:t>
            </a:r>
            <a:r>
              <a:rPr lang="en-US" sz="6000" dirty="0">
                <a:solidFill>
                  <a:srgbClr val="FFC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sym typeface="Webdings" panose="05030102010509060703" pitchFamily="18" charset="2"/>
              </a:rPr>
              <a:t></a:t>
            </a:r>
            <a:endParaRPr lang="en-US" sz="6000" dirty="0">
              <a:solidFill>
                <a:srgbClr val="FFC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5C315C7-4A47-4F4E-9641-85D4BE401FF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sz="2800" dirty="0"/>
              <a:t>Section 813(c) of the IHCIA authorizes T/TOs to determine to serve non-eligible individuals if no denial or diminution of services to eligible beneficiaries</a:t>
            </a:r>
          </a:p>
          <a:p>
            <a:r>
              <a:rPr lang="en-US" sz="2800" dirty="0"/>
              <a:t>Must be on a fee-for-service basis (usually through third-party coverage like private insurance or Medicaid)</a:t>
            </a:r>
          </a:p>
          <a:p>
            <a:r>
              <a:rPr lang="en-US" sz="2800" dirty="0"/>
              <a:t>Opportunities for innovative partnerships with Non-IHS Providers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E66E5122-57DC-4012-833C-2D8CB8CFBF97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730836" y="6019800"/>
            <a:ext cx="727363" cy="762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78660287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en-US" sz="4800" dirty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libri" panose="020F0502020204030204" pitchFamily="34" charset="0"/>
                <a:cs typeface="Calibri" panose="020F0502020204030204" pitchFamily="34" charset="0"/>
              </a:rPr>
              <a:t>Section 105(</a:t>
            </a:r>
            <a:r>
              <a:rPr lang="en-US" altLang="en-US" sz="4800" i="1" dirty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libri" panose="020F0502020204030204" pitchFamily="34" charset="0"/>
                <a:cs typeface="Calibri" panose="020F0502020204030204" pitchFamily="34" charset="0"/>
              </a:rPr>
              <a:t>l</a:t>
            </a:r>
            <a:r>
              <a:rPr lang="en-US" altLang="en-US" sz="4800" dirty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libri" panose="020F0502020204030204" pitchFamily="34" charset="0"/>
                <a:cs typeface="Calibri" panose="020F0502020204030204" pitchFamily="34" charset="0"/>
              </a:rPr>
              <a:t>) Leases </a:t>
            </a:r>
            <a:r>
              <a:rPr lang="en-US" altLang="en-US" sz="4800" dirty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libri" panose="020F0502020204030204" pitchFamily="34" charset="0"/>
                <a:cs typeface="Calibri" panose="020F0502020204030204" pitchFamily="34" charset="0"/>
                <a:sym typeface="Webdings" panose="05030102010509060703" pitchFamily="18" charset="2"/>
              </a:rPr>
              <a:t></a:t>
            </a:r>
            <a:endParaRPr lang="en-US" altLang="en-US" sz="4800" dirty="0">
              <a:solidFill>
                <a:srgbClr val="C0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9219" name="Content Placeholder 2"/>
          <p:cNvSpPr>
            <a:spLocks noGrp="1"/>
          </p:cNvSpPr>
          <p:nvPr>
            <p:ph idx="1"/>
          </p:nvPr>
        </p:nvSpPr>
        <p:spPr>
          <a:xfrm>
            <a:off x="457200" y="1844675"/>
            <a:ext cx="8229600" cy="4403725"/>
          </a:xfrm>
        </p:spPr>
        <p:txBody>
          <a:bodyPr>
            <a:normAutofit lnSpcReduction="10000"/>
          </a:bodyPr>
          <a:lstStyle/>
          <a:p>
            <a:r>
              <a:rPr lang="en-US" sz="2800" dirty="0">
                <a:latin typeface="Calibri" panose="020F0502020204030204" pitchFamily="34" charset="0"/>
                <a:cs typeface="Calibri" panose="020F0502020204030204" pitchFamily="34" charset="0"/>
              </a:rPr>
              <a:t>Section 105(l) of the ISDEAA </a:t>
            </a:r>
            <a:r>
              <a:rPr lang="en-US" sz="2800" b="1" i="1" dirty="0">
                <a:latin typeface="Calibri" panose="020F0502020204030204" pitchFamily="34" charset="0"/>
                <a:cs typeface="Calibri" panose="020F0502020204030204" pitchFamily="34" charset="0"/>
              </a:rPr>
              <a:t>requires</a:t>
            </a:r>
            <a:r>
              <a:rPr lang="en-US" sz="2800" dirty="0">
                <a:latin typeface="Calibri" panose="020F0502020204030204" pitchFamily="34" charset="0"/>
                <a:cs typeface="Calibri" panose="020F0502020204030204" pitchFamily="34" charset="0"/>
              </a:rPr>
              <a:t> the IHS and BIA to enter a lease with a T/TO for any facility owned or leased by the program used to carry out the ISDEAA scope of work. </a:t>
            </a:r>
          </a:p>
          <a:p>
            <a:r>
              <a:rPr lang="en-US" sz="2800" dirty="0">
                <a:latin typeface="Calibri" panose="020F0502020204030204" pitchFamily="34" charset="0"/>
                <a:cs typeface="Calibri" panose="020F0502020204030204" pitchFamily="34" charset="0"/>
              </a:rPr>
              <a:t>Lease must fully compensate T/TO for reasonable, non-duplicative costs of operating and maintaining the facility. Options: </a:t>
            </a:r>
          </a:p>
          <a:p>
            <a:pPr lvl="1"/>
            <a:r>
              <a:rPr lang="en-US" sz="2400" dirty="0">
                <a:latin typeface="Calibri" panose="020F0502020204030204" pitchFamily="34" charset="0"/>
                <a:cs typeface="Calibri" panose="020F0502020204030204" pitchFamily="34" charset="0"/>
              </a:rPr>
              <a:t>Fair market rental</a:t>
            </a:r>
          </a:p>
          <a:p>
            <a:pPr lvl="1"/>
            <a:r>
              <a:rPr lang="en-US" sz="2400" dirty="0">
                <a:latin typeface="Calibri" panose="020F0502020204030204" pitchFamily="34" charset="0"/>
                <a:cs typeface="Calibri" panose="020F0502020204030204" pitchFamily="34" charset="0"/>
              </a:rPr>
              <a:t>Costs incurred, like rent, depreciation, O&amp;M, repairs, other </a:t>
            </a:r>
          </a:p>
          <a:p>
            <a:pPr lvl="1"/>
            <a:r>
              <a:rPr lang="en-US" sz="2400" dirty="0">
                <a:latin typeface="Calibri" panose="020F0502020204030204" pitchFamily="34" charset="0"/>
                <a:cs typeface="Calibri" panose="020F0502020204030204" pitchFamily="34" charset="0"/>
              </a:rPr>
              <a:t>Combination of both</a:t>
            </a:r>
            <a:endParaRPr lang="en-US" altLang="en-US" sz="4400" dirty="0">
              <a:solidFill>
                <a:srgbClr val="FF0000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E66E5122-57DC-4012-833C-2D8CB8CFBF97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730836" y="6019800"/>
            <a:ext cx="727363" cy="762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09850991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en-US" sz="4800" dirty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libri" panose="020F0502020204030204" pitchFamily="34" charset="0"/>
                <a:cs typeface="Calibri" panose="020F0502020204030204" pitchFamily="34" charset="0"/>
              </a:rPr>
              <a:t>Section 105(</a:t>
            </a:r>
            <a:r>
              <a:rPr lang="en-US" altLang="en-US" sz="4800" i="1" dirty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libri" panose="020F0502020204030204" pitchFamily="34" charset="0"/>
                <a:cs typeface="Calibri" panose="020F0502020204030204" pitchFamily="34" charset="0"/>
              </a:rPr>
              <a:t>l</a:t>
            </a:r>
            <a:r>
              <a:rPr lang="en-US" altLang="en-US" sz="4800" dirty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libri" panose="020F0502020204030204" pitchFamily="34" charset="0"/>
                <a:cs typeface="Calibri" panose="020F0502020204030204" pitchFamily="34" charset="0"/>
              </a:rPr>
              <a:t>) Leases </a:t>
            </a:r>
            <a:r>
              <a:rPr lang="en-US" altLang="en-US" sz="4800" dirty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libri" panose="020F0502020204030204" pitchFamily="34" charset="0"/>
                <a:cs typeface="Calibri" panose="020F0502020204030204" pitchFamily="34" charset="0"/>
                <a:sym typeface="Webdings" panose="05030102010509060703" pitchFamily="18" charset="2"/>
              </a:rPr>
              <a:t></a:t>
            </a:r>
            <a:endParaRPr lang="en-US" altLang="en-US" sz="4800" dirty="0">
              <a:solidFill>
                <a:srgbClr val="C0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9219" name="Content Placeholder 2"/>
          <p:cNvSpPr>
            <a:spLocks noGrp="1"/>
          </p:cNvSpPr>
          <p:nvPr>
            <p:ph idx="1"/>
          </p:nvPr>
        </p:nvSpPr>
        <p:spPr>
          <a:xfrm>
            <a:off x="457200" y="1844675"/>
            <a:ext cx="8229600" cy="4403725"/>
          </a:xfrm>
        </p:spPr>
        <p:txBody>
          <a:bodyPr/>
          <a:lstStyle/>
          <a:p>
            <a:r>
              <a:rPr lang="en-US" sz="2800" dirty="0">
                <a:latin typeface="Calibri" panose="020F0502020204030204" pitchFamily="34" charset="0"/>
                <a:cs typeface="Calibri" panose="020F0502020204030204" pitchFamily="34" charset="0"/>
              </a:rPr>
              <a:t>Tribes across the country are taking advantage of this opportunity. Set process with IHS.</a:t>
            </a:r>
          </a:p>
          <a:p>
            <a:r>
              <a:rPr lang="en-US" sz="2800" dirty="0">
                <a:latin typeface="Calibri" panose="020F0502020204030204" pitchFamily="34" charset="0"/>
                <a:cs typeface="Calibri" panose="020F0502020204030204" pitchFamily="34" charset="0"/>
              </a:rPr>
              <a:t>Leases must be fully funded, though IHS can decline unreasonable or duplicative costs.</a:t>
            </a:r>
          </a:p>
          <a:p>
            <a:r>
              <a:rPr lang="en-US" sz="2800" dirty="0">
                <a:latin typeface="Calibri" panose="020F0502020204030204" pitchFamily="34" charset="0"/>
                <a:cs typeface="Calibri" panose="020F0502020204030204" pitchFamily="34" charset="0"/>
              </a:rPr>
              <a:t>Congress has now guaranteed full funding of all Section 105(l) leases, providing “such sums as may be necessary” in an “indefinite discretionary” appropriation</a:t>
            </a:r>
          </a:p>
          <a:p>
            <a:pPr marL="0" indent="0">
              <a:buNone/>
            </a:pPr>
            <a:endParaRPr lang="en-US" sz="28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altLang="en-US" sz="4400" dirty="0">
              <a:solidFill>
                <a:srgbClr val="FF0000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E66E5122-57DC-4012-833C-2D8CB8CFBF97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730836" y="6019800"/>
            <a:ext cx="727363" cy="762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28319886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7523" name="Rectangle 3"/>
          <p:cNvSpPr>
            <a:spLocks noGrp="1" noChangeArrowheads="1"/>
          </p:cNvSpPr>
          <p:nvPr>
            <p:ph idx="1"/>
          </p:nvPr>
        </p:nvSpPr>
        <p:spPr>
          <a:xfrm>
            <a:off x="457200" y="1295400"/>
            <a:ext cx="8229600" cy="4953000"/>
          </a:xfrm>
        </p:spPr>
        <p:txBody>
          <a:bodyPr/>
          <a:lstStyle/>
          <a:p>
            <a:pPr algn="ctr">
              <a:buFontTx/>
              <a:buNone/>
            </a:pPr>
            <a:r>
              <a:rPr lang="en-US" altLang="en-US" sz="9600" dirty="0">
                <a:sym typeface="Webdings" pitchFamily="18" charset="2"/>
              </a:rPr>
              <a:t> </a:t>
            </a:r>
            <a:r>
              <a:rPr lang="en-US" altLang="en-US" sz="5400" b="1" i="1" dirty="0">
                <a:latin typeface="Times New Roman" pitchFamily="18" charset="0"/>
                <a:cs typeface="Times New Roman" pitchFamily="18" charset="0"/>
              </a:rPr>
              <a:t>Questions or Comments?</a:t>
            </a:r>
          </a:p>
          <a:p>
            <a:pPr algn="ctr">
              <a:buFontTx/>
              <a:buNone/>
            </a:pPr>
            <a:endParaRPr lang="en-US" altLang="en-US" sz="3500" dirty="0">
              <a:latin typeface="Times New Roman" pitchFamily="18" charset="0"/>
              <a:cs typeface="Times New Roman" pitchFamily="18" charset="0"/>
            </a:endParaRPr>
          </a:p>
          <a:p>
            <a:pPr algn="ctr">
              <a:buFontTx/>
              <a:buNone/>
            </a:pPr>
            <a:r>
              <a:rPr lang="en-US" altLang="en-US" sz="3500" dirty="0">
                <a:latin typeface="Times New Roman" pitchFamily="18" charset="0"/>
                <a:cs typeface="Times New Roman" pitchFamily="18" charset="0"/>
              </a:rPr>
              <a:t>Starla Roels</a:t>
            </a:r>
          </a:p>
          <a:p>
            <a:pPr algn="ctr">
              <a:buFontTx/>
              <a:buNone/>
            </a:pPr>
            <a:r>
              <a:rPr lang="en-US" altLang="en-US" u="sng" dirty="0">
                <a:latin typeface="Times New Roman" pitchFamily="18" charset="0"/>
                <a:cs typeface="Times New Roman" pitchFamily="18" charset="0"/>
              </a:rPr>
              <a:t>sroels@hobbsstraus.com </a:t>
            </a:r>
          </a:p>
          <a:p>
            <a:pPr algn="ctr">
              <a:buFontTx/>
              <a:buNone/>
            </a:pPr>
            <a:r>
              <a:rPr lang="en-US" altLang="en-US" dirty="0">
                <a:latin typeface="Times New Roman" pitchFamily="18" charset="0"/>
                <a:cs typeface="Times New Roman" pitchFamily="18" charset="0"/>
              </a:rPr>
              <a:t>503-242-1745</a:t>
            </a:r>
          </a:p>
          <a:p>
            <a:pPr algn="ctr">
              <a:buFontTx/>
              <a:buNone/>
            </a:pPr>
            <a:endParaRPr lang="en-US" altLang="en-US" b="1" i="1" dirty="0"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E66E5122-57DC-4012-833C-2D8CB8CFBF97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730836" y="6019800"/>
            <a:ext cx="727363" cy="762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22550559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19381</TotalTime>
  <Words>1394</Words>
  <Application>Microsoft Office PowerPoint</Application>
  <PresentationFormat>On-screen Show (4:3)</PresentationFormat>
  <Paragraphs>118</Paragraphs>
  <Slides>24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24</vt:i4>
      </vt:variant>
    </vt:vector>
  </HeadingPairs>
  <TitlesOfParts>
    <vt:vector size="29" baseType="lpstr">
      <vt:lpstr>Arial</vt:lpstr>
      <vt:lpstr>Calibri</vt:lpstr>
      <vt:lpstr>Times New Roman</vt:lpstr>
      <vt:lpstr>Webdings</vt:lpstr>
      <vt:lpstr>Office Theme</vt:lpstr>
      <vt:lpstr> </vt:lpstr>
      <vt:lpstr>Primary Goals  </vt:lpstr>
      <vt:lpstr>  Funding Health Programs</vt:lpstr>
      <vt:lpstr>This Training Session</vt:lpstr>
      <vt:lpstr>IHS Funding </vt:lpstr>
      <vt:lpstr>IHS Funding </vt:lpstr>
      <vt:lpstr>Third-Party Revenues </vt:lpstr>
      <vt:lpstr>Medicaid </vt:lpstr>
      <vt:lpstr>Medicaid| Tribal Provisions </vt:lpstr>
      <vt:lpstr>Medicaid| Tribal Provisions </vt:lpstr>
      <vt:lpstr>Medicaid| Benefits </vt:lpstr>
      <vt:lpstr>Medicaid| Benefits </vt:lpstr>
      <vt:lpstr>Medicare </vt:lpstr>
      <vt:lpstr>Medicare| Tribal Sponsorship Part B Plans </vt:lpstr>
      <vt:lpstr>Medicare| Tribal Sponsorship  Part D Plans </vt:lpstr>
      <vt:lpstr>VA| Tribal  Reimbursement Agreements </vt:lpstr>
      <vt:lpstr>Access to Federal Insurance </vt:lpstr>
      <vt:lpstr>Insurance | Premium Sponsorship</vt:lpstr>
      <vt:lpstr>Insurance| Marketplace Rules</vt:lpstr>
      <vt:lpstr>Medicare Like Rates</vt:lpstr>
      <vt:lpstr>Services to Non-Beneficiaries </vt:lpstr>
      <vt:lpstr>Section 105(l) Leases </vt:lpstr>
      <vt:lpstr>Section 105(l) Leases 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Training for Enrollment Assisters in Tribal Health Facilities</dc:title>
  <dc:creator>Doneg McDonough</dc:creator>
  <cp:lastModifiedBy>Starla K. Roels</cp:lastModifiedBy>
  <cp:revision>1959</cp:revision>
  <cp:lastPrinted>2015-10-28T00:34:06Z</cp:lastPrinted>
  <dcterms:created xsi:type="dcterms:W3CDTF">2013-11-02T12:53:17Z</dcterms:created>
  <dcterms:modified xsi:type="dcterms:W3CDTF">2022-07-28T16:19:01Z</dcterms:modified>
</cp:coreProperties>
</file>