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9" r:id="rId1"/>
  </p:sldMasterIdLst>
  <p:notesMasterIdLst>
    <p:notesMasterId r:id="rId15"/>
  </p:notesMasterIdLst>
  <p:sldIdLst>
    <p:sldId id="257" r:id="rId2"/>
    <p:sldId id="280" r:id="rId3"/>
    <p:sldId id="281" r:id="rId4"/>
    <p:sldId id="282" r:id="rId5"/>
    <p:sldId id="283" r:id="rId6"/>
    <p:sldId id="285" r:id="rId7"/>
    <p:sldId id="258" r:id="rId8"/>
    <p:sldId id="259" r:id="rId9"/>
    <p:sldId id="277" r:id="rId10"/>
    <p:sldId id="260" r:id="rId11"/>
    <p:sldId id="261" r:id="rId12"/>
    <p:sldId id="284" r:id="rId13"/>
    <p:sldId id="27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Front Matter" id="{15202A74-163D-4B71-BBA8-E2FCD164262F}">
          <p14:sldIdLst>
            <p14:sldId id="257"/>
            <p14:sldId id="280"/>
            <p14:sldId id="281"/>
            <p14:sldId id="282"/>
            <p14:sldId id="283"/>
            <p14:sldId id="285"/>
            <p14:sldId id="258"/>
            <p14:sldId id="259"/>
            <p14:sldId id="277"/>
            <p14:sldId id="260"/>
            <p14:sldId id="261"/>
            <p14:sldId id="284"/>
            <p14:sldId id="27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2865" autoAdjust="0"/>
  </p:normalViewPr>
  <p:slideViewPr>
    <p:cSldViewPr snapToGrid="0">
      <p:cViewPr varScale="1">
        <p:scale>
          <a:sx n="69" d="100"/>
          <a:sy n="69" d="100"/>
        </p:scale>
        <p:origin x="63" y="132"/>
      </p:cViewPr>
      <p:guideLst/>
    </p:cSldViewPr>
  </p:slideViewPr>
  <p:notesTextViewPr>
    <p:cViewPr>
      <p:scale>
        <a:sx n="1" d="1"/>
        <a:sy n="1" d="1"/>
      </p:scale>
      <p:origin x="0" y="0"/>
    </p:cViewPr>
  </p:notesTextViewPr>
  <p:sorterViewPr>
    <p:cViewPr>
      <p:scale>
        <a:sx n="100" d="100"/>
        <a:sy n="100" d="100"/>
      </p:scale>
      <p:origin x="0" y="-2166"/>
    </p:cViewPr>
  </p:sorterViewPr>
  <p:notesViewPr>
    <p:cSldViewPr snapToGrid="0">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775AAE-0936-40B9-ACF9-A981EEF95D23}" type="datetimeFigureOut">
              <a:rPr lang="en-US" smtClean="0"/>
              <a:t>7/26/2022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7B1F30-39B2-4CE2-8EF3-91F3179569A5}" type="slidenum">
              <a:rPr lang="en-US" smtClean="0"/>
              <a:t>‹#›</a:t>
            </a:fld>
            <a:endParaRPr lang="en-US"/>
          </a:p>
        </p:txBody>
      </p:sp>
    </p:spTree>
    <p:extLst>
      <p:ext uri="{BB962C8B-B14F-4D97-AF65-F5344CB8AC3E}">
        <p14:creationId xmlns:p14="http://schemas.microsoft.com/office/powerpoint/2010/main" val="3319242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law.cornell.edu/definitions/index.php?width=840&amp;height=800&amp;iframe=true&amp;def_id=ab5c814319c73d5622e189e8a7d07833&amp;term_occur=999&amp;term_src=Title:25:Chapter:VI:Part:1000:Subpart:O:Subjgrp:85:1000.355"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www.law.cornell.edu/definitions/index.php?width=840&amp;height=800&amp;iframe=true&amp;def_id=3355c7b1dabc9ec53c816d2ad9a33b63&amp;term_occur=999&amp;term_src=Title:25:Chapter:VI:Part:1000:Subpart:O:Subjgrp:85:1000.355"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We designed this template so that each member of the project team has a set of slides with its own theme. Members, here’s how you add a new slide to just your set: </a:t>
            </a:r>
          </a:p>
          <a:p>
            <a:br>
              <a:rPr lang="en-US" dirty="0"/>
            </a:br>
            <a:r>
              <a:rPr lang="en-US" dirty="0"/>
              <a:t>Mark where you want to add the slide: Select an existing one in the Thumbnails pane, click the New Slide button, then choose a layout. The new slide gets the same theme as the other slides in your set. </a:t>
            </a:r>
          </a:p>
          <a:p>
            <a:endParaRPr lang="en-US" dirty="0"/>
          </a:p>
          <a:p>
            <a:r>
              <a:rPr lang="en-US" dirty="0"/>
              <a:t>Careful! Don’t annoy your fellow presenters by accidentally changing their themes. That can happen if you choose a different theme from the Design tab, which changes all of the slides in the presentation to that look. </a:t>
            </a:r>
          </a:p>
        </p:txBody>
      </p:sp>
      <p:sp>
        <p:nvSpPr>
          <p:cNvPr id="4" name="Slide Number Placeholder 3"/>
          <p:cNvSpPr>
            <a:spLocks noGrp="1"/>
          </p:cNvSpPr>
          <p:nvPr>
            <p:ph type="sldNum" sz="quarter" idx="10"/>
          </p:nvPr>
        </p:nvSpPr>
        <p:spPr/>
        <p:txBody>
          <a:bodyPr/>
          <a:lstStyle/>
          <a:p>
            <a:fld id="{A7666ED7-631A-46AF-B451-227D0A8685A0}" type="slidenum">
              <a:rPr lang="en-US" smtClean="0"/>
              <a:pPr/>
              <a:t>1</a:t>
            </a:fld>
            <a:endParaRPr lang="en-US"/>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854613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dirty="0">
                <a:solidFill>
                  <a:srgbClr val="333333"/>
                </a:solidFill>
                <a:effectLst/>
                <a:latin typeface="Verdana" panose="020B0604030504040204" pitchFamily="34" charset="0"/>
              </a:rPr>
              <a:t>25 CFR 1000.355(d)</a:t>
            </a:r>
            <a:r>
              <a:rPr lang="en-US" b="0" i="0" dirty="0">
                <a:solidFill>
                  <a:srgbClr val="333333"/>
                </a:solidFill>
                <a:effectLst/>
                <a:latin typeface="Verdana" panose="020B0604030504040204" pitchFamily="34" charset="0"/>
              </a:rPr>
              <a:t> The </a:t>
            </a:r>
            <a:r>
              <a:rPr lang="en-US" b="0" i="0" u="none" strike="noStrike" dirty="0">
                <a:solidFill>
                  <a:srgbClr val="0068AC"/>
                </a:solidFill>
                <a:effectLst/>
                <a:latin typeface="Verdana" panose="020B0604030504040204" pitchFamily="34" charset="0"/>
                <a:hlinkClick r:id="rId3"/>
              </a:rPr>
              <a:t>Secretary</a:t>
            </a:r>
            <a:r>
              <a:rPr lang="en-US" b="0" i="0" dirty="0">
                <a:solidFill>
                  <a:srgbClr val="333333"/>
                </a:solidFill>
                <a:effectLst/>
                <a:latin typeface="Verdana" panose="020B0604030504040204" pitchFamily="34" charset="0"/>
              </a:rPr>
              <a:t>'s designated representative(s) will:</a:t>
            </a:r>
          </a:p>
          <a:p>
            <a:pPr algn="l"/>
            <a:r>
              <a:rPr lang="en-US" b="1" i="0" dirty="0">
                <a:solidFill>
                  <a:srgbClr val="333333"/>
                </a:solidFill>
                <a:effectLst/>
                <a:latin typeface="Verdana" panose="020B0604030504040204" pitchFamily="34" charset="0"/>
              </a:rPr>
              <a:t>(1)</a:t>
            </a:r>
            <a:r>
              <a:rPr lang="en-US" b="0" i="0" dirty="0">
                <a:solidFill>
                  <a:srgbClr val="333333"/>
                </a:solidFill>
                <a:effectLst/>
                <a:latin typeface="Verdana" panose="020B0604030504040204" pitchFamily="34" charset="0"/>
              </a:rPr>
              <a:t> Review trust transactions;</a:t>
            </a:r>
          </a:p>
          <a:p>
            <a:pPr algn="l"/>
            <a:r>
              <a:rPr lang="en-US" b="1" i="0" dirty="0">
                <a:solidFill>
                  <a:srgbClr val="333333"/>
                </a:solidFill>
                <a:effectLst/>
                <a:latin typeface="Verdana" panose="020B0604030504040204" pitchFamily="34" charset="0"/>
              </a:rPr>
              <a:t>(2)</a:t>
            </a:r>
            <a:r>
              <a:rPr lang="en-US" b="0" i="0" dirty="0">
                <a:solidFill>
                  <a:srgbClr val="333333"/>
                </a:solidFill>
                <a:effectLst/>
                <a:latin typeface="Verdana" panose="020B0604030504040204" pitchFamily="34" charset="0"/>
              </a:rPr>
              <a:t> Conduct on-site inspections of trust resources, as appropriate;</a:t>
            </a:r>
          </a:p>
          <a:p>
            <a:pPr algn="l"/>
            <a:r>
              <a:rPr lang="en-US" b="1" i="0" dirty="0">
                <a:solidFill>
                  <a:srgbClr val="333333"/>
                </a:solidFill>
                <a:effectLst/>
                <a:latin typeface="Verdana" panose="020B0604030504040204" pitchFamily="34" charset="0"/>
              </a:rPr>
              <a:t>(3)</a:t>
            </a:r>
            <a:r>
              <a:rPr lang="en-US" b="0" i="0" dirty="0">
                <a:solidFill>
                  <a:srgbClr val="333333"/>
                </a:solidFill>
                <a:effectLst/>
                <a:latin typeface="Verdana" panose="020B0604030504040204" pitchFamily="34" charset="0"/>
              </a:rPr>
              <a:t> Review compliance with applicable statutory and regulatory requirements;</a:t>
            </a:r>
          </a:p>
          <a:p>
            <a:pPr algn="l"/>
            <a:r>
              <a:rPr lang="en-US" b="1" i="0" dirty="0">
                <a:solidFill>
                  <a:srgbClr val="333333"/>
                </a:solidFill>
                <a:effectLst/>
                <a:latin typeface="Verdana" panose="020B0604030504040204" pitchFamily="34" charset="0"/>
              </a:rPr>
              <a:t>(4)</a:t>
            </a:r>
            <a:r>
              <a:rPr lang="en-US" b="0" i="0" dirty="0">
                <a:solidFill>
                  <a:srgbClr val="333333"/>
                </a:solidFill>
                <a:effectLst/>
                <a:latin typeface="Verdana" panose="020B0604030504040204" pitchFamily="34" charset="0"/>
              </a:rPr>
              <a:t> Review compliance with the trust provisions of the AFA;</a:t>
            </a:r>
          </a:p>
          <a:p>
            <a:pPr algn="l"/>
            <a:r>
              <a:rPr lang="en-US" b="1" i="0" dirty="0">
                <a:solidFill>
                  <a:srgbClr val="333333"/>
                </a:solidFill>
                <a:effectLst/>
                <a:latin typeface="Verdana" panose="020B0604030504040204" pitchFamily="34" charset="0"/>
              </a:rPr>
              <a:t>(5)</a:t>
            </a:r>
            <a:r>
              <a:rPr lang="en-US" b="0" i="0" dirty="0">
                <a:solidFill>
                  <a:srgbClr val="333333"/>
                </a:solidFill>
                <a:effectLst/>
                <a:latin typeface="Verdana" panose="020B0604030504040204" pitchFamily="34" charset="0"/>
              </a:rPr>
              <a:t> Ensure that the same level of trust services is provided to individual </a:t>
            </a:r>
            <a:r>
              <a:rPr lang="en-US" b="0" i="0" u="none" strike="noStrike" dirty="0">
                <a:solidFill>
                  <a:srgbClr val="0068AC"/>
                </a:solidFill>
                <a:effectLst/>
                <a:latin typeface="Verdana" panose="020B0604030504040204" pitchFamily="34" charset="0"/>
                <a:hlinkClick r:id="rId4"/>
              </a:rPr>
              <a:t>Indians</a:t>
            </a:r>
            <a:r>
              <a:rPr lang="en-US" b="0" i="0" dirty="0">
                <a:solidFill>
                  <a:srgbClr val="333333"/>
                </a:solidFill>
                <a:effectLst/>
                <a:latin typeface="Verdana" panose="020B0604030504040204" pitchFamily="34" charset="0"/>
              </a:rPr>
              <a:t> as would have been provided by the </a:t>
            </a:r>
            <a:r>
              <a:rPr lang="en-US" b="0" i="0" u="none" strike="noStrike" dirty="0">
                <a:solidFill>
                  <a:srgbClr val="0068AC"/>
                </a:solidFill>
                <a:effectLst/>
                <a:latin typeface="Verdana" panose="020B0604030504040204" pitchFamily="34" charset="0"/>
                <a:hlinkClick r:id="rId3"/>
              </a:rPr>
              <a:t>Secretary</a:t>
            </a:r>
            <a:r>
              <a:rPr lang="en-US" b="0" i="0" dirty="0">
                <a:solidFill>
                  <a:srgbClr val="333333"/>
                </a:solidFill>
                <a:effectLst/>
                <a:latin typeface="Verdana" panose="020B0604030504040204" pitchFamily="34" charset="0"/>
              </a:rPr>
              <a:t>;</a:t>
            </a:r>
          </a:p>
          <a:p>
            <a:pPr algn="l"/>
            <a:r>
              <a:rPr lang="en-US" b="1" i="0" dirty="0">
                <a:solidFill>
                  <a:srgbClr val="333333"/>
                </a:solidFill>
                <a:effectLst/>
                <a:latin typeface="Verdana" panose="020B0604030504040204" pitchFamily="34" charset="0"/>
              </a:rPr>
              <a:t>(6)</a:t>
            </a:r>
            <a:r>
              <a:rPr lang="en-US" b="0" i="0" dirty="0">
                <a:solidFill>
                  <a:srgbClr val="333333"/>
                </a:solidFill>
                <a:effectLst/>
                <a:latin typeface="Verdana" panose="020B0604030504040204" pitchFamily="34" charset="0"/>
              </a:rPr>
              <a:t> Document deficiencies in the performance of trust functions discovered during the review process; and</a:t>
            </a:r>
          </a:p>
          <a:p>
            <a:pPr algn="l"/>
            <a:r>
              <a:rPr lang="en-US" b="1" i="0" dirty="0">
                <a:solidFill>
                  <a:srgbClr val="333333"/>
                </a:solidFill>
                <a:effectLst/>
                <a:latin typeface="Verdana" panose="020B0604030504040204" pitchFamily="34" charset="0"/>
              </a:rPr>
              <a:t>(7)</a:t>
            </a:r>
            <a:r>
              <a:rPr lang="en-US" b="0" i="0" dirty="0">
                <a:solidFill>
                  <a:srgbClr val="333333"/>
                </a:solidFill>
                <a:effectLst/>
                <a:latin typeface="Verdana" panose="020B0604030504040204" pitchFamily="34" charset="0"/>
              </a:rPr>
              <a:t> Ensure the fulfillment of the </a:t>
            </a:r>
            <a:r>
              <a:rPr lang="en-US" b="0" i="0" u="none" strike="noStrike" dirty="0">
                <a:solidFill>
                  <a:srgbClr val="0068AC"/>
                </a:solidFill>
                <a:effectLst/>
                <a:latin typeface="Verdana" panose="020B0604030504040204" pitchFamily="34" charset="0"/>
                <a:hlinkClick r:id="rId3"/>
              </a:rPr>
              <a:t>Secretary</a:t>
            </a:r>
            <a:r>
              <a:rPr lang="en-US" b="0" i="0" dirty="0">
                <a:solidFill>
                  <a:srgbClr val="333333"/>
                </a:solidFill>
                <a:effectLst/>
                <a:latin typeface="Verdana" panose="020B0604030504040204" pitchFamily="34" charset="0"/>
              </a:rPr>
              <a:t>'s trust responsibility to Tribes and individual </a:t>
            </a:r>
            <a:r>
              <a:rPr lang="en-US" b="0" i="0" u="none" strike="noStrike" dirty="0">
                <a:solidFill>
                  <a:srgbClr val="0068AC"/>
                </a:solidFill>
                <a:effectLst/>
                <a:latin typeface="Verdana" panose="020B0604030504040204" pitchFamily="34" charset="0"/>
                <a:hlinkClick r:id="rId4"/>
              </a:rPr>
              <a:t>Indians</a:t>
            </a:r>
            <a:r>
              <a:rPr lang="en-US" b="0" i="0" dirty="0">
                <a:solidFill>
                  <a:srgbClr val="333333"/>
                </a:solidFill>
                <a:effectLst/>
                <a:latin typeface="Verdana" panose="020B0604030504040204" pitchFamily="34" charset="0"/>
              </a:rPr>
              <a:t> by documenting the existence of:</a:t>
            </a:r>
          </a:p>
          <a:p>
            <a:pPr algn="l"/>
            <a:r>
              <a:rPr lang="en-US" b="1" i="0" dirty="0">
                <a:solidFill>
                  <a:srgbClr val="333333"/>
                </a:solidFill>
                <a:effectLst/>
                <a:latin typeface="Verdana" panose="020B0604030504040204" pitchFamily="34" charset="0"/>
              </a:rPr>
              <a:t>(</a:t>
            </a:r>
            <a:r>
              <a:rPr lang="en-US" b="1" i="0" dirty="0" err="1">
                <a:solidFill>
                  <a:srgbClr val="333333"/>
                </a:solidFill>
                <a:effectLst/>
                <a:latin typeface="Verdana" panose="020B0604030504040204" pitchFamily="34" charset="0"/>
              </a:rPr>
              <a:t>i</a:t>
            </a:r>
            <a:r>
              <a:rPr lang="en-US" b="1" i="0" dirty="0">
                <a:solidFill>
                  <a:srgbClr val="333333"/>
                </a:solidFill>
                <a:effectLst/>
                <a:latin typeface="Verdana" panose="020B0604030504040204" pitchFamily="34" charset="0"/>
              </a:rPr>
              <a:t>)</a:t>
            </a:r>
            <a:r>
              <a:rPr lang="en-US" b="0" i="0" dirty="0">
                <a:solidFill>
                  <a:srgbClr val="333333"/>
                </a:solidFill>
                <a:effectLst/>
                <a:latin typeface="Verdana" panose="020B0604030504040204" pitchFamily="34" charset="0"/>
              </a:rPr>
              <a:t> Systems of internal controls;</a:t>
            </a:r>
          </a:p>
          <a:p>
            <a:pPr algn="l"/>
            <a:r>
              <a:rPr lang="en-US" b="1" i="0" dirty="0">
                <a:solidFill>
                  <a:srgbClr val="333333"/>
                </a:solidFill>
                <a:effectLst/>
                <a:latin typeface="Verdana" panose="020B0604030504040204" pitchFamily="34" charset="0"/>
              </a:rPr>
              <a:t>(ii)</a:t>
            </a:r>
            <a:r>
              <a:rPr lang="en-US" b="0" i="0" dirty="0">
                <a:solidFill>
                  <a:srgbClr val="333333"/>
                </a:solidFill>
                <a:effectLst/>
                <a:latin typeface="Verdana" panose="020B0604030504040204" pitchFamily="34" charset="0"/>
              </a:rPr>
              <a:t> Trust standards; and</a:t>
            </a:r>
          </a:p>
          <a:p>
            <a:pPr algn="l"/>
            <a:r>
              <a:rPr lang="en-US" b="1" i="0" dirty="0">
                <a:solidFill>
                  <a:srgbClr val="333333"/>
                </a:solidFill>
                <a:effectLst/>
                <a:latin typeface="Verdana" panose="020B0604030504040204" pitchFamily="34" charset="0"/>
              </a:rPr>
              <a:t>(iii)</a:t>
            </a:r>
            <a:r>
              <a:rPr lang="en-US" b="0" i="0" dirty="0">
                <a:solidFill>
                  <a:srgbClr val="333333"/>
                </a:solidFill>
                <a:effectLst/>
                <a:latin typeface="Verdana" panose="020B0604030504040204" pitchFamily="34" charset="0"/>
              </a:rPr>
              <a:t> Safeguards against conflicts of interest in the performance of trust functions.</a:t>
            </a:r>
          </a:p>
          <a:p>
            <a:endParaRPr lang="en-US" dirty="0"/>
          </a:p>
        </p:txBody>
      </p:sp>
      <p:sp>
        <p:nvSpPr>
          <p:cNvPr id="4" name="Slide Number Placeholder 3"/>
          <p:cNvSpPr>
            <a:spLocks noGrp="1"/>
          </p:cNvSpPr>
          <p:nvPr>
            <p:ph type="sldNum" sz="quarter" idx="5"/>
          </p:nvPr>
        </p:nvSpPr>
        <p:spPr/>
        <p:txBody>
          <a:bodyPr/>
          <a:lstStyle/>
          <a:p>
            <a:fld id="{B37B1F30-39B2-4CE2-8EF3-91F3179569A5}" type="slidenum">
              <a:rPr lang="en-US" smtClean="0"/>
              <a:t>3</a:t>
            </a:fld>
            <a:endParaRPr lang="en-US"/>
          </a:p>
        </p:txBody>
      </p:sp>
    </p:spTree>
    <p:extLst>
      <p:ext uri="{BB962C8B-B14F-4D97-AF65-F5344CB8AC3E}">
        <p14:creationId xmlns:p14="http://schemas.microsoft.com/office/powerpoint/2010/main" val="1301019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Times New Roman" panose="02020603050405020304" pitchFamily="18" charset="0"/>
                <a:ea typeface="Calibri" panose="020F0502020204030204" pitchFamily="34" charset="0"/>
              </a:rPr>
              <a:t>There are about 64 Hearth Act and 3 ITARA approved Tribes.  Not all are P.L. 93-638 Compact Tribes. For purposes of this issue, DTER is only discussing the Compact Tribes who are bound under Tribal Self-Governance law (25 CFR 1000.350 and 25 USC 5363) to be evaluated. Several Tribes have taken the position that leasing transactions processed by the Tribe under the HEARTH or ITARA ACT are not subject to the annual Tribal Self Governance requirement for trust evaluation</a:t>
            </a:r>
            <a:endParaRPr lang="en-US" dirty="0"/>
          </a:p>
        </p:txBody>
      </p:sp>
      <p:sp>
        <p:nvSpPr>
          <p:cNvPr id="4" name="Slide Number Placeholder 3"/>
          <p:cNvSpPr>
            <a:spLocks noGrp="1"/>
          </p:cNvSpPr>
          <p:nvPr>
            <p:ph type="sldNum" sz="quarter" idx="10"/>
          </p:nvPr>
        </p:nvSpPr>
        <p:spPr/>
        <p:txBody>
          <a:bodyPr/>
          <a:lstStyle/>
          <a:p>
            <a:fld id="{A7666ED7-631A-46AF-B451-227D0A8685A0}" type="slidenum">
              <a:rPr lang="en-US"/>
              <a:t>7</a:t>
            </a:fld>
            <a:endParaRPr lang="en-US"/>
          </a:p>
        </p:txBody>
      </p:sp>
    </p:spTree>
    <p:extLst>
      <p:ext uri="{BB962C8B-B14F-4D97-AF65-F5344CB8AC3E}">
        <p14:creationId xmlns:p14="http://schemas.microsoft.com/office/powerpoint/2010/main" val="3290616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8</a:t>
            </a:fld>
            <a:endParaRPr lang="en-US"/>
          </a:p>
        </p:txBody>
      </p:sp>
    </p:spTree>
    <p:extLst>
      <p:ext uri="{BB962C8B-B14F-4D97-AF65-F5344CB8AC3E}">
        <p14:creationId xmlns:p14="http://schemas.microsoft.com/office/powerpoint/2010/main" val="470722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666ED7-631A-46AF-B451-227D0A8685A0}" type="slidenum">
              <a:rPr lang="en-US"/>
              <a:t>9</a:t>
            </a:fld>
            <a:endParaRPr lang="en-US"/>
          </a:p>
        </p:txBody>
      </p:sp>
    </p:spTree>
    <p:extLst>
      <p:ext uri="{BB962C8B-B14F-4D97-AF65-F5344CB8AC3E}">
        <p14:creationId xmlns:p14="http://schemas.microsoft.com/office/powerpoint/2010/main" val="2157228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10</a:t>
            </a:fld>
            <a:endParaRPr lang="en-US"/>
          </a:p>
        </p:txBody>
      </p:sp>
    </p:spTree>
    <p:extLst>
      <p:ext uri="{BB962C8B-B14F-4D97-AF65-F5344CB8AC3E}">
        <p14:creationId xmlns:p14="http://schemas.microsoft.com/office/powerpoint/2010/main" val="2577236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11</a:t>
            </a:fld>
            <a:endParaRPr lang="en-US"/>
          </a:p>
        </p:txBody>
      </p:sp>
    </p:spTree>
    <p:extLst>
      <p:ext uri="{BB962C8B-B14F-4D97-AF65-F5344CB8AC3E}">
        <p14:creationId xmlns:p14="http://schemas.microsoft.com/office/powerpoint/2010/main" val="24655125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t>13</a:t>
            </a:fld>
            <a:endParaRPr lang="en-US"/>
          </a:p>
        </p:txBody>
      </p:sp>
    </p:spTree>
    <p:extLst>
      <p:ext uri="{BB962C8B-B14F-4D97-AF65-F5344CB8AC3E}">
        <p14:creationId xmlns:p14="http://schemas.microsoft.com/office/powerpoint/2010/main" val="2480161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55800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7/26/2022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5642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t>7/26/2022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09146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t>7/26/2022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12084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t>7/26/2022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95383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t>7/26/2022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21084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t>7/26/2022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02694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6116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t>7/26/2022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26978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47149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7/26/2022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50285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7/26/2022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06135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7/26/2022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08335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7/26/2022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52038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7/26/2022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3430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7/26/2022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23087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7/26/2022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17276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7/26/2022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41788485"/>
      </p:ext>
    </p:extLst>
  </p:cSld>
  <p:clrMap bg1="dk1" tx1="lt1" bg2="dk2" tx2="lt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 id="2147483772" r:id="rId13"/>
    <p:sldLayoutId id="2147483773" r:id="rId14"/>
    <p:sldLayoutId id="2147483774" r:id="rId15"/>
    <p:sldLayoutId id="2147483775" r:id="rId16"/>
    <p:sldLayoutId id="2147483776"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Jason_Bruno@btfa.gov"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mailto:Francine_Chavez-Piaso@btfa.gov" TargetMode="External"/><Relationship Id="rId4" Type="http://schemas.openxmlformats.org/officeDocument/2006/relationships/hyperlink" Target="mailto:Elizabeth_wellshollenberger@btfa.g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40510" y="2733709"/>
            <a:ext cx="7657792" cy="1373070"/>
          </a:xfrm>
        </p:spPr>
        <p:txBody>
          <a:bodyPr>
            <a:normAutofit/>
          </a:bodyPr>
          <a:lstStyle/>
          <a:p>
            <a:r>
              <a:rPr lang="en-US" sz="4600" dirty="0">
                <a:solidFill>
                  <a:srgbClr val="FFFFFF"/>
                </a:solidFill>
              </a:rPr>
              <a:t>TRIBAL COMPACTS AND  TRUST EVALUATIONS                 </a:t>
            </a:r>
          </a:p>
        </p:txBody>
      </p:sp>
      <p:sp>
        <p:nvSpPr>
          <p:cNvPr id="3" name="Subtitle 2"/>
          <p:cNvSpPr>
            <a:spLocks noGrp="1"/>
          </p:cNvSpPr>
          <p:nvPr>
            <p:ph type="subTitle" idx="1"/>
          </p:nvPr>
        </p:nvSpPr>
        <p:spPr>
          <a:xfrm>
            <a:off x="1194149" y="4394039"/>
            <a:ext cx="7304152" cy="1972125"/>
          </a:xfrm>
        </p:spPr>
        <p:txBody>
          <a:bodyPr>
            <a:normAutofit/>
          </a:bodyPr>
          <a:lstStyle/>
          <a:p>
            <a:r>
              <a:rPr lang="en-US" sz="2400" b="1" dirty="0"/>
              <a:t>BUREAU OF TRUST FUNDS ADMINISTRATION</a:t>
            </a:r>
          </a:p>
          <a:p>
            <a:r>
              <a:rPr lang="en-US" sz="1700" b="1" dirty="0"/>
              <a:t>OFFICE OF STRATEGIC OVERSIGHT AND PLANNING</a:t>
            </a:r>
          </a:p>
          <a:p>
            <a:endParaRPr lang="en-US" sz="1700" b="1" i="1" dirty="0"/>
          </a:p>
          <a:p>
            <a:r>
              <a:rPr lang="en-US" sz="1700" b="1" i="1" dirty="0"/>
              <a:t>DIVISION OF TRUST EVALUATION AND REVIEW</a:t>
            </a:r>
          </a:p>
        </p:txBody>
      </p:sp>
    </p:spTree>
    <p:extLst>
      <p:ext uri="{BB962C8B-B14F-4D97-AF65-F5344CB8AC3E}">
        <p14:creationId xmlns:p14="http://schemas.microsoft.com/office/powerpoint/2010/main" val="3289291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8"/>
            <a:ext cx="7461844" cy="1080938"/>
          </a:xfrm>
        </p:spPr>
        <p:txBody>
          <a:bodyPr>
            <a:normAutofit/>
          </a:bodyPr>
          <a:lstStyle/>
          <a:p>
            <a:r>
              <a:rPr lang="en-US" dirty="0">
                <a:solidFill>
                  <a:srgbClr val="FFFFFF"/>
                </a:solidFill>
              </a:rPr>
              <a:t>TRUST EVALUATION PROCESS FOR HEARTH ACT AND ITARA TRIBES</a:t>
            </a:r>
          </a:p>
        </p:txBody>
      </p:sp>
      <p:sp>
        <p:nvSpPr>
          <p:cNvPr id="3" name="Content Placeholder 2"/>
          <p:cNvSpPr>
            <a:spLocks noGrp="1"/>
          </p:cNvSpPr>
          <p:nvPr>
            <p:ph idx="1"/>
          </p:nvPr>
        </p:nvSpPr>
        <p:spPr>
          <a:xfrm>
            <a:off x="680320" y="2336873"/>
            <a:ext cx="10770461" cy="4209400"/>
          </a:xfrm>
        </p:spPr>
        <p:txBody>
          <a:bodyPr>
            <a:normAutofit lnSpcReduction="10000"/>
          </a:bodyPr>
          <a:lstStyle/>
          <a:p>
            <a:pPr marL="0" indent="0">
              <a:buNone/>
            </a:pPr>
            <a:r>
              <a:rPr lang="en-US" sz="1800" dirty="0">
                <a:solidFill>
                  <a:schemeClr val="bg1"/>
                </a:solidFill>
                <a:effectLst/>
                <a:latin typeface="Times New Roman" panose="02020603050405020304" pitchFamily="18" charset="0"/>
                <a:cs typeface="Times New Roman" panose="02020603050405020304" pitchFamily="18" charset="0"/>
              </a:rPr>
              <a:t>Trust evaluations are conducted in accordance with 25 CFR 1000.355(d) 1-7</a:t>
            </a:r>
          </a:p>
          <a:p>
            <a:endParaRPr lang="en-US" sz="1600" dirty="0">
              <a:solidFill>
                <a:schemeClr val="bg1"/>
              </a:solidFill>
              <a:latin typeface="Times New Roman" panose="02020603050405020304" pitchFamily="18" charset="0"/>
              <a:cs typeface="Times New Roman" panose="02020603050405020304" pitchFamily="18" charset="0"/>
            </a:endParaRPr>
          </a:p>
          <a:p>
            <a:pPr marL="0" marR="0" indent="0">
              <a:spcBef>
                <a:spcPts val="0"/>
              </a:spcBef>
              <a:spcAft>
                <a:spcPts val="800"/>
              </a:spcAft>
              <a:buNone/>
            </a:pPr>
            <a:r>
              <a:rPr lang="en-US" sz="16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Scope of the Trust Review Process for HEARTH /ITARA Tribes for leasing transactions:</a:t>
            </a:r>
          </a:p>
          <a:p>
            <a:pPr marL="0" marR="0">
              <a:spcBef>
                <a:spcPts val="0"/>
              </a:spcBef>
              <a:spcAft>
                <a:spcPts val="800"/>
              </a:spcAft>
            </a:pPr>
            <a:endParaRPr lang="en-US"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Tribal Leases will be reviewed for the following</a:t>
            </a:r>
            <a:r>
              <a:rPr lang="en-US"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342900" marR="0" lvl="0" indent="-342900">
              <a:spcBef>
                <a:spcPts val="0"/>
              </a:spcBef>
              <a:spcAft>
                <a:spcPts val="0"/>
              </a:spcAft>
              <a:buFont typeface="Times New Roman" panose="02020603050405020304" pitchFamily="18" charset="0"/>
              <a:buChar char="-"/>
            </a:pPr>
            <a:r>
              <a:rPr lang="en-US"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Compliance with 25 CFR 162 and/or 163 as required by both the ITARA and HEARTH Acts and the BIA requirements to include the mandatory lease provisions in all tribally approved leases as set out in 52 IAM 13(A) (1) a-j and (2) a-c.</a:t>
            </a:r>
          </a:p>
          <a:p>
            <a:pPr marL="342900" marR="0" lvl="0" indent="-342900">
              <a:spcBef>
                <a:spcPts val="0"/>
              </a:spcBef>
              <a:spcAft>
                <a:spcPts val="0"/>
              </a:spcAft>
              <a:buFont typeface="Times New Roman" panose="02020603050405020304" pitchFamily="18" charset="0"/>
              <a:buChar char="-"/>
            </a:pPr>
            <a:r>
              <a:rPr lang="en-US"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Compliance with the documentation requirements under the HEARTH ACT ( 25 USC 415(h) and ITARA (25 USC 5614,sec 205 (f) and BIA (52 IAM 13.F(2) )for providing leases and lease transaction copies to the BIA. </a:t>
            </a:r>
            <a:r>
              <a:rPr lang="en-US"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Note:</a:t>
            </a:r>
            <a:r>
              <a:rPr lang="en-US"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BIA will ensure lease transactions are encoded to TAAMS and recorded at the LTRO. The BIA will also provide TSR reports to the Tribe.</a:t>
            </a:r>
          </a:p>
          <a:p>
            <a:pPr marL="342900" marR="0" lvl="0" indent="-342900">
              <a:spcBef>
                <a:spcPts val="0"/>
              </a:spcBef>
              <a:spcAft>
                <a:spcPts val="0"/>
              </a:spcAft>
              <a:buFont typeface="Times New Roman" panose="02020603050405020304" pitchFamily="18" charset="0"/>
              <a:buChar char="-"/>
            </a:pPr>
            <a:r>
              <a:rPr lang="en-US"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Environmental Compliance</a:t>
            </a:r>
          </a:p>
          <a:p>
            <a:pPr marL="342900" marR="0" lvl="0" indent="-342900">
              <a:spcBef>
                <a:spcPts val="0"/>
              </a:spcBef>
              <a:spcAft>
                <a:spcPts val="0"/>
              </a:spcAft>
              <a:buFont typeface="Times New Roman" panose="02020603050405020304" pitchFamily="18" charset="0"/>
              <a:buChar char="-"/>
            </a:pPr>
            <a:endParaRPr lang="en-US"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Tribal Trust Evaluation </a:t>
            </a:r>
            <a:r>
              <a:rPr lang="en-US" sz="16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will not do</a:t>
            </a:r>
            <a:r>
              <a:rPr lang="en-US"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the following:</a:t>
            </a:r>
          </a:p>
          <a:p>
            <a:pPr marL="342900" marR="0" lvl="0" indent="-342900">
              <a:spcBef>
                <a:spcPts val="0"/>
              </a:spcBef>
              <a:spcAft>
                <a:spcPts val="0"/>
              </a:spcAft>
              <a:buFont typeface="Times New Roman" panose="02020603050405020304" pitchFamily="18" charset="0"/>
              <a:buChar char="-"/>
            </a:pPr>
            <a:r>
              <a:rPr lang="en-US"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Review approved Tribal Regulations or request a copy. </a:t>
            </a:r>
          </a:p>
          <a:p>
            <a:pPr marL="342900" marR="0" lvl="0" indent="-342900">
              <a:spcBef>
                <a:spcPts val="0"/>
              </a:spcBef>
              <a:spcAft>
                <a:spcPts val="0"/>
              </a:spcAft>
              <a:buFont typeface="Times New Roman" panose="02020603050405020304" pitchFamily="18" charset="0"/>
              <a:buChar char="-"/>
            </a:pPr>
            <a:r>
              <a:rPr lang="en-US"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Review approved Tribal Indian Trust Asset Management Plans ( ITAMP)  or request a copy.</a:t>
            </a:r>
          </a:p>
          <a:p>
            <a:pPr marL="0" marR="0" lvl="0" indent="0">
              <a:spcBef>
                <a:spcPts val="0"/>
              </a:spcBef>
              <a:spcAft>
                <a:spcPts val="800"/>
              </a:spcAft>
              <a:buNone/>
            </a:pPr>
            <a:endParaRPr lang="en-US"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800"/>
              </a:spcAft>
            </a:pP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a:t>
            </a:r>
          </a:p>
          <a:p>
            <a:endParaRPr lang="en-US" sz="1000" dirty="0"/>
          </a:p>
        </p:txBody>
      </p:sp>
    </p:spTree>
    <p:extLst>
      <p:ext uri="{BB962C8B-B14F-4D97-AF65-F5344CB8AC3E}">
        <p14:creationId xmlns:p14="http://schemas.microsoft.com/office/powerpoint/2010/main" val="1575721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8"/>
            <a:ext cx="7461844" cy="1080938"/>
          </a:xfrm>
        </p:spPr>
        <p:txBody>
          <a:bodyPr>
            <a:normAutofit/>
          </a:bodyPr>
          <a:lstStyle/>
          <a:p>
            <a:r>
              <a:rPr lang="en-US" dirty="0">
                <a:solidFill>
                  <a:srgbClr val="FFFFFF"/>
                </a:solidFill>
              </a:rPr>
              <a:t>ITARA/HEARTH ACT SUMMARY CONCLUSION</a:t>
            </a:r>
          </a:p>
        </p:txBody>
      </p:sp>
      <p:sp>
        <p:nvSpPr>
          <p:cNvPr id="3" name="Content Placeholder 2"/>
          <p:cNvSpPr>
            <a:spLocks noGrp="1"/>
          </p:cNvSpPr>
          <p:nvPr>
            <p:ph idx="1"/>
          </p:nvPr>
        </p:nvSpPr>
        <p:spPr>
          <a:xfrm>
            <a:off x="284018" y="2336873"/>
            <a:ext cx="11596255" cy="4174763"/>
          </a:xfrm>
        </p:spPr>
        <p:txBody>
          <a:bodyPr>
            <a:normAutofit lnSpcReduction="10000"/>
          </a:bodyPr>
          <a:lstStyle/>
          <a:p>
            <a:pPr marL="0" indent="0">
              <a:buNone/>
            </a:pPr>
            <a:r>
              <a:rPr lang="en-US" sz="1800" dirty="0">
                <a:solidFill>
                  <a:schemeClr val="bg1"/>
                </a:solidFill>
                <a:effectLst/>
              </a:rPr>
              <a:t>. </a:t>
            </a:r>
          </a:p>
          <a:p>
            <a:pPr>
              <a:buFont typeface="Wingdings" panose="05000000000000000000" pitchFamily="2" charset="2"/>
              <a:buChar char="Ø"/>
            </a:pPr>
            <a:r>
              <a:rPr lang="en-US" dirty="0">
                <a:solidFill>
                  <a:schemeClr val="bg1"/>
                </a:solidFill>
                <a:effectLst/>
                <a:latin typeface="Times New Roman" panose="02020603050405020304" pitchFamily="18" charset="0"/>
                <a:cs typeface="Times New Roman" panose="02020603050405020304" pitchFamily="18" charset="0"/>
              </a:rPr>
              <a:t>BTFA-DTER will not review approved Tribal Regulations or ITAMPS under the HEARTH/ITARA authority or request copies.  </a:t>
            </a:r>
          </a:p>
          <a:p>
            <a:pPr>
              <a:buFont typeface="Wingdings" panose="05000000000000000000" pitchFamily="2" charset="2"/>
              <a:buChar char="Ø"/>
            </a:pPr>
            <a:endParaRPr lang="en-US" dirty="0">
              <a:solidFill>
                <a:schemeClr val="bg1"/>
              </a:solidFill>
              <a:effectLst/>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solidFill>
                  <a:schemeClr val="bg1"/>
                </a:solidFill>
                <a:effectLst/>
                <a:latin typeface="Times New Roman" panose="02020603050405020304" pitchFamily="18" charset="0"/>
                <a:cs typeface="Times New Roman" panose="02020603050405020304" pitchFamily="18" charset="0"/>
              </a:rPr>
              <a:t>BTFA-DTER will review HEARTH/ITARA Tribal Leases under the authority for Tribal Self-Governance for Compacts in 25 CFR 1000.350 for compliance with federal leasing regulations. </a:t>
            </a:r>
          </a:p>
          <a:p>
            <a:pPr>
              <a:buFont typeface="Wingdings" panose="05000000000000000000" pitchFamily="2" charset="2"/>
              <a:buChar char="Ø"/>
            </a:pPr>
            <a:endParaRPr lang="en-US" dirty="0">
              <a:solidFill>
                <a:schemeClr val="bg1"/>
              </a:solidFill>
              <a:effectLst/>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solidFill>
                  <a:schemeClr val="bg1"/>
                </a:solidFill>
                <a:effectLst/>
                <a:latin typeface="Times New Roman" panose="02020603050405020304" pitchFamily="18" charset="0"/>
                <a:cs typeface="Times New Roman" panose="02020603050405020304" pitchFamily="18" charset="0"/>
              </a:rPr>
              <a:t>The review is limited to evaluating tribal leases for compliance with 25 CFR 162, and 163 as applicable, and 52 IAM to include verifying the documentation requirements under both the HEARTH/ITARA Acts and 52 IAM.</a:t>
            </a:r>
          </a:p>
          <a:p>
            <a:endParaRPr lang="en-US" sz="1800" dirty="0"/>
          </a:p>
        </p:txBody>
      </p:sp>
    </p:spTree>
    <p:extLst>
      <p:ext uri="{BB962C8B-B14F-4D97-AF65-F5344CB8AC3E}">
        <p14:creationId xmlns:p14="http://schemas.microsoft.com/office/powerpoint/2010/main" val="1003012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3AB62-1D54-51D8-E4FF-9CC38DCCA8DC}"/>
              </a:ext>
            </a:extLst>
          </p:cNvPr>
          <p:cNvSpPr>
            <a:spLocks noGrp="1"/>
          </p:cNvSpPr>
          <p:nvPr>
            <p:ph type="title"/>
          </p:nvPr>
        </p:nvSpPr>
        <p:spPr/>
        <p:txBody>
          <a:bodyPr/>
          <a:lstStyle/>
          <a:p>
            <a:r>
              <a:rPr lang="en-US" dirty="0"/>
              <a:t> QUESTIONS</a:t>
            </a:r>
          </a:p>
        </p:txBody>
      </p:sp>
      <p:sp>
        <p:nvSpPr>
          <p:cNvPr id="3" name="Content Placeholder 2">
            <a:extLst>
              <a:ext uri="{FF2B5EF4-FFF2-40B4-BE49-F238E27FC236}">
                <a16:creationId xmlns:a16="http://schemas.microsoft.com/office/drawing/2014/main" id="{A245B708-3117-7A70-9391-F5F034F73425}"/>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290865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8"/>
            <a:ext cx="7461844" cy="1080938"/>
          </a:xfrm>
        </p:spPr>
        <p:txBody>
          <a:bodyPr>
            <a:normAutofit/>
          </a:bodyPr>
          <a:lstStyle/>
          <a:p>
            <a:r>
              <a:rPr lang="en-US" dirty="0">
                <a:solidFill>
                  <a:srgbClr val="FFFFFF"/>
                </a:solidFill>
              </a:rPr>
              <a:t>CONTACTS</a:t>
            </a:r>
          </a:p>
        </p:txBody>
      </p:sp>
      <p:sp>
        <p:nvSpPr>
          <p:cNvPr id="3" name="Content Placeholder 2"/>
          <p:cNvSpPr>
            <a:spLocks noGrp="1"/>
          </p:cNvSpPr>
          <p:nvPr>
            <p:ph idx="1"/>
          </p:nvPr>
        </p:nvSpPr>
        <p:spPr>
          <a:xfrm>
            <a:off x="680320" y="2336873"/>
            <a:ext cx="9738297" cy="4521127"/>
          </a:xfrm>
        </p:spPr>
        <p:txBody>
          <a:bodyPr>
            <a:normAutofit/>
          </a:bodyPr>
          <a:lstStyle/>
          <a:p>
            <a:r>
              <a:rPr lang="en-US" sz="1800" dirty="0"/>
              <a:t>Jason Bruno, Director, Office of Strategic Oversight and Planning</a:t>
            </a:r>
          </a:p>
          <a:p>
            <a:r>
              <a:rPr lang="en-US" sz="1800" dirty="0"/>
              <a:t>Email: </a:t>
            </a:r>
            <a:r>
              <a:rPr lang="en-US" sz="1800" dirty="0">
                <a:hlinkClick r:id="rId3"/>
              </a:rPr>
              <a:t>Jason_Bruno@btfa.gov</a:t>
            </a:r>
            <a:endParaRPr lang="en-US" sz="1800" dirty="0"/>
          </a:p>
          <a:p>
            <a:r>
              <a:rPr lang="en-US" sz="1800" dirty="0"/>
              <a:t>Phone: 202-329-2956</a:t>
            </a:r>
          </a:p>
          <a:p>
            <a:endParaRPr lang="en-US" sz="1800" dirty="0"/>
          </a:p>
          <a:p>
            <a:r>
              <a:rPr lang="en-US" sz="1800" dirty="0"/>
              <a:t>Elizabeth Wells Shollenberger, Director, Division of Trust Evaluation and Review</a:t>
            </a:r>
          </a:p>
          <a:p>
            <a:r>
              <a:rPr lang="en-US" sz="1800" dirty="0"/>
              <a:t>Email: </a:t>
            </a:r>
            <a:r>
              <a:rPr lang="en-US" sz="1800" dirty="0">
                <a:hlinkClick r:id="rId4"/>
              </a:rPr>
              <a:t>Elizabeth_wellshollenberger@btfa.go</a:t>
            </a:r>
            <a:r>
              <a:rPr lang="en-US" sz="1800" dirty="0"/>
              <a:t>v</a:t>
            </a:r>
          </a:p>
          <a:p>
            <a:r>
              <a:rPr lang="en-US" sz="1800" dirty="0"/>
              <a:t>Phone: Office: 505-816-1286 or Cell: 505-270-3152</a:t>
            </a:r>
          </a:p>
          <a:p>
            <a:endParaRPr lang="en-US" sz="1800" dirty="0"/>
          </a:p>
          <a:p>
            <a:r>
              <a:rPr lang="en-US" sz="1800" dirty="0"/>
              <a:t>Francine Chavez-</a:t>
            </a:r>
            <a:r>
              <a:rPr lang="en-US" sz="1800" dirty="0" err="1"/>
              <a:t>Piaso</a:t>
            </a:r>
            <a:r>
              <a:rPr lang="en-US" sz="1800" dirty="0"/>
              <a:t>, Supervisory Auditor</a:t>
            </a:r>
          </a:p>
          <a:p>
            <a:r>
              <a:rPr lang="en-US" sz="1800" dirty="0"/>
              <a:t>Email: </a:t>
            </a:r>
            <a:r>
              <a:rPr lang="en-US" sz="1800" dirty="0">
                <a:hlinkClick r:id="rId5"/>
              </a:rPr>
              <a:t>Francine_Chavez-Piaso@btfa.gov</a:t>
            </a:r>
            <a:endParaRPr lang="en-US" sz="1800" dirty="0"/>
          </a:p>
          <a:p>
            <a:r>
              <a:rPr lang="en-US" sz="1800" dirty="0"/>
              <a:t>Phone: Cell: 505-</a:t>
            </a:r>
          </a:p>
        </p:txBody>
      </p:sp>
    </p:spTree>
    <p:extLst>
      <p:ext uri="{BB962C8B-B14F-4D97-AF65-F5344CB8AC3E}">
        <p14:creationId xmlns:p14="http://schemas.microsoft.com/office/powerpoint/2010/main" val="118736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31253-497B-D348-7461-F13397392797}"/>
              </a:ext>
            </a:extLst>
          </p:cNvPr>
          <p:cNvSpPr>
            <a:spLocks noGrp="1"/>
          </p:cNvSpPr>
          <p:nvPr>
            <p:ph type="title"/>
          </p:nvPr>
        </p:nvSpPr>
        <p:spPr/>
        <p:txBody>
          <a:bodyPr/>
          <a:lstStyle/>
          <a:p>
            <a:r>
              <a:rPr lang="en-US" dirty="0"/>
              <a:t>TRUST EVALUATION PROCESS</a:t>
            </a:r>
          </a:p>
        </p:txBody>
      </p:sp>
      <p:sp>
        <p:nvSpPr>
          <p:cNvPr id="3" name="Content Placeholder 2">
            <a:extLst>
              <a:ext uri="{FF2B5EF4-FFF2-40B4-BE49-F238E27FC236}">
                <a16:creationId xmlns:a16="http://schemas.microsoft.com/office/drawing/2014/main" id="{5C1DBFE2-E207-66DE-FB2C-92F16F7CC41A}"/>
              </a:ext>
            </a:extLst>
          </p:cNvPr>
          <p:cNvSpPr>
            <a:spLocks noGrp="1"/>
          </p:cNvSpPr>
          <p:nvPr>
            <p:ph idx="1"/>
          </p:nvPr>
        </p:nvSpPr>
        <p:spPr>
          <a:xfrm>
            <a:off x="680321" y="2182092"/>
            <a:ext cx="9613861" cy="4793672"/>
          </a:xfrm>
        </p:spPr>
        <p:txBody>
          <a:bodyPr/>
          <a:lstStyle/>
          <a:p>
            <a:pPr>
              <a:lnSpc>
                <a:spcPct val="100000"/>
              </a:lnSpc>
              <a:spcBef>
                <a:spcPts val="0"/>
              </a:spcBef>
            </a:pP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‘‘Trust Evaluations’’ are required under the </a:t>
            </a: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Tribal Self Governance Act</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(25 U.S.C. 5363(d)) for Tribes that compact trust programs.</a:t>
            </a:r>
          </a:p>
          <a:p>
            <a:pPr>
              <a:lnSpc>
                <a:spcPct val="100000"/>
              </a:lnSpc>
              <a:spcBef>
                <a:spcPts val="0"/>
              </a:spcBef>
            </a:pPr>
            <a:endPar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spcBef>
                <a:spcPts val="0"/>
              </a:spcBef>
            </a:pP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Bureau of Trust Funds Administration (BTFA), Division of Trust Evaluation and Review (DTER) performs the evaluations.</a:t>
            </a:r>
          </a:p>
          <a:p>
            <a:pPr marL="0" indent="0">
              <a:buNone/>
            </a:pPr>
            <a:endParaRPr lang="en-US" sz="2400" dirty="0">
              <a:solidFill>
                <a:schemeClr val="bg1"/>
              </a:solidFill>
            </a:endParaRPr>
          </a:p>
          <a:p>
            <a:pPr>
              <a:lnSpc>
                <a:spcPct val="100000"/>
              </a:lnSpc>
              <a:spcBef>
                <a:spcPts val="0"/>
              </a:spcBef>
            </a:pP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federal code of regulations prescribes the process for conducting the trust evaluations in 25 CFR 1000.350.</a:t>
            </a:r>
          </a:p>
          <a:p>
            <a:pPr marL="0" indent="0">
              <a:lnSpc>
                <a:spcPct val="100000"/>
              </a:lnSpc>
              <a:spcBef>
                <a:spcPts val="0"/>
              </a:spcBef>
              <a:buNone/>
            </a:pP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spcBef>
                <a:spcPts val="0"/>
              </a:spcBef>
            </a:pP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scope of the review is limited to trust programs and trust provisions as identified in the Tribal Funding Agreements or Compact.</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44997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43BD2-45F7-DA18-0051-9D5769ECF5D7}"/>
              </a:ext>
            </a:extLst>
          </p:cNvPr>
          <p:cNvSpPr>
            <a:spLocks noGrp="1"/>
          </p:cNvSpPr>
          <p:nvPr>
            <p:ph type="title"/>
          </p:nvPr>
        </p:nvSpPr>
        <p:spPr/>
        <p:txBody>
          <a:bodyPr/>
          <a:lstStyle/>
          <a:p>
            <a:r>
              <a:rPr lang="en-US" dirty="0"/>
              <a:t>TRUST EVALUATION PROCESS</a:t>
            </a:r>
          </a:p>
        </p:txBody>
      </p:sp>
      <p:sp>
        <p:nvSpPr>
          <p:cNvPr id="3" name="Content Placeholder 2">
            <a:extLst>
              <a:ext uri="{FF2B5EF4-FFF2-40B4-BE49-F238E27FC236}">
                <a16:creationId xmlns:a16="http://schemas.microsoft.com/office/drawing/2014/main" id="{7BC95A49-B4FE-71A1-6080-9D28A70E4235}"/>
              </a:ext>
            </a:extLst>
          </p:cNvPr>
          <p:cNvSpPr>
            <a:spLocks noGrp="1"/>
          </p:cNvSpPr>
          <p:nvPr>
            <p:ph idx="1"/>
          </p:nvPr>
        </p:nvSpPr>
        <p:spPr>
          <a:xfrm>
            <a:off x="228600" y="2177544"/>
            <a:ext cx="11734800" cy="4832855"/>
          </a:xfrm>
        </p:spPr>
        <p:txBody>
          <a:bodyPr>
            <a:normAutofit/>
          </a:bodyPr>
          <a:lstStyle/>
          <a:p>
            <a:pPr marL="0" indent="0">
              <a:lnSpc>
                <a:spcPct val="100000"/>
              </a:lnSpc>
              <a:spcBef>
                <a:spcPts val="0"/>
              </a:spcBef>
              <a:buNone/>
            </a:pPr>
            <a:r>
              <a:rPr lang="en-US"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SCOPE: </a:t>
            </a:r>
          </a:p>
          <a:p>
            <a:pPr marL="0" indent="0">
              <a:lnSpc>
                <a:spcPct val="100000"/>
              </a:lnSpc>
              <a:spcBef>
                <a:spcPts val="0"/>
              </a:spcBef>
              <a:buNone/>
            </a:pP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-Prior 2 years. </a:t>
            </a:r>
          </a:p>
          <a:p>
            <a:pPr marL="0" indent="0">
              <a:lnSpc>
                <a:spcPct val="100000"/>
              </a:lnSpc>
              <a:spcBef>
                <a:spcPts val="0"/>
              </a:spcBef>
              <a:buNone/>
            </a:pP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-Limited to trust programs and trust provisions in the AFA. </a:t>
            </a:r>
          </a:p>
          <a:p>
            <a:pPr marL="0" indent="0">
              <a:lnSpc>
                <a:spcPct val="100000"/>
              </a:lnSpc>
              <a:spcBef>
                <a:spcPts val="0"/>
              </a:spcBef>
              <a:buNone/>
            </a:pP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-Compliance with trust standards as defined by Federal laws</a:t>
            </a:r>
          </a:p>
          <a:p>
            <a:pPr marL="0" indent="0">
              <a:lnSpc>
                <a:spcPct val="100000"/>
              </a:lnSpc>
              <a:spcBef>
                <a:spcPts val="0"/>
              </a:spcBef>
              <a:buNone/>
            </a:pP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-Imminent Jeopardy of Trust Assets, as defined in 25 CFR 1000.302</a:t>
            </a:r>
          </a:p>
          <a:p>
            <a:pPr marL="0" indent="0">
              <a:lnSpc>
                <a:spcPct val="100000"/>
              </a:lnSpc>
              <a:spcBef>
                <a:spcPts val="0"/>
              </a:spcBef>
              <a:buNone/>
            </a:pP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-Secretarial Residual Trust Responsibilities as applicable </a:t>
            </a:r>
          </a:p>
          <a:p>
            <a:pPr marL="0" indent="0">
              <a:lnSpc>
                <a:spcPct val="100000"/>
              </a:lnSpc>
              <a:spcBef>
                <a:spcPts val="0"/>
              </a:spcBef>
              <a:buNone/>
            </a:pPr>
            <a:endPar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US"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PROCEDURES</a:t>
            </a:r>
            <a:r>
              <a:rPr lang="en-US" sz="24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nSpc>
                <a:spcPct val="100000"/>
              </a:lnSpc>
              <a:spcBef>
                <a:spcPts val="0"/>
              </a:spcBef>
              <a:buNone/>
            </a:pP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-Prescribed in 25 CFR 1000.355(d) 1-7.</a:t>
            </a:r>
          </a:p>
          <a:p>
            <a:pPr marL="0" indent="0">
              <a:lnSpc>
                <a:spcPct val="100000"/>
              </a:lnSpc>
              <a:spcBef>
                <a:spcPts val="0"/>
              </a:spcBef>
              <a:buNone/>
            </a:pPr>
            <a:endPar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b="1" dirty="0">
              <a:solidFill>
                <a:schemeClr val="bg1"/>
              </a:solidFill>
            </a:endParaRPr>
          </a:p>
        </p:txBody>
      </p:sp>
    </p:spTree>
    <p:extLst>
      <p:ext uri="{BB962C8B-B14F-4D97-AF65-F5344CB8AC3E}">
        <p14:creationId xmlns:p14="http://schemas.microsoft.com/office/powerpoint/2010/main" val="1377203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F177B-E6E3-2A2F-8BC2-040CDF1FA021}"/>
              </a:ext>
            </a:extLst>
          </p:cNvPr>
          <p:cNvSpPr>
            <a:spLocks noGrp="1"/>
          </p:cNvSpPr>
          <p:nvPr>
            <p:ph type="title"/>
          </p:nvPr>
        </p:nvSpPr>
        <p:spPr/>
        <p:txBody>
          <a:bodyPr/>
          <a:lstStyle/>
          <a:p>
            <a:r>
              <a:rPr lang="en-US" dirty="0"/>
              <a:t>TRUST EVALUATION PROCESS</a:t>
            </a:r>
          </a:p>
        </p:txBody>
      </p:sp>
      <p:sp>
        <p:nvSpPr>
          <p:cNvPr id="3" name="Content Placeholder 2">
            <a:extLst>
              <a:ext uri="{FF2B5EF4-FFF2-40B4-BE49-F238E27FC236}">
                <a16:creationId xmlns:a16="http://schemas.microsoft.com/office/drawing/2014/main" id="{2FBC0EDF-FD4B-E560-2D68-86D09A2398E5}"/>
              </a:ext>
            </a:extLst>
          </p:cNvPr>
          <p:cNvSpPr>
            <a:spLocks noGrp="1"/>
          </p:cNvSpPr>
          <p:nvPr>
            <p:ph idx="1"/>
          </p:nvPr>
        </p:nvSpPr>
        <p:spPr>
          <a:xfrm>
            <a:off x="152400" y="2336872"/>
            <a:ext cx="11693236" cy="4521127"/>
          </a:xfrm>
        </p:spPr>
        <p:txBody>
          <a:bodyPr/>
          <a:lstStyle/>
          <a:p>
            <a:pPr marL="0" indent="0">
              <a:lnSpc>
                <a:spcPct val="100000"/>
              </a:lnSpc>
              <a:spcBef>
                <a:spcPts val="0"/>
              </a:spcBef>
              <a:buNone/>
            </a:pPr>
            <a:r>
              <a:rPr lang="en-US" sz="24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METHODOLOGY: </a:t>
            </a:r>
          </a:p>
          <a:p>
            <a:pPr marL="457200" indent="-457200">
              <a:lnSpc>
                <a:spcPct val="100000"/>
              </a:lnSpc>
              <a:spcBef>
                <a:spcPts val="0"/>
              </a:spcBef>
              <a:buAutoNum type="arabicParenR"/>
            </a:pP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Trust questionnaires emailed to the Tribe or administered on-site</a:t>
            </a:r>
          </a:p>
          <a:p>
            <a:pPr marL="457200" indent="-457200">
              <a:lnSpc>
                <a:spcPct val="100000"/>
              </a:lnSpc>
              <a:spcBef>
                <a:spcPts val="0"/>
              </a:spcBef>
              <a:buAutoNum type="arabicParenR"/>
            </a:pP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Entrance Conference conducted by teleconference or on-site</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nSpc>
                <a:spcPct val="100000"/>
              </a:lnSpc>
              <a:spcBef>
                <a:spcPts val="0"/>
              </a:spcBef>
              <a:buAutoNum type="arabicParenR"/>
            </a:pP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Transaction testing and Internal control reviews conducted in-office by DTER </a:t>
            </a:r>
          </a:p>
          <a:p>
            <a:pPr marL="457200" indent="-457200">
              <a:lnSpc>
                <a:spcPct val="100000"/>
              </a:lnSpc>
              <a:spcBef>
                <a:spcPts val="0"/>
              </a:spcBef>
              <a:buAutoNum type="arabicParenR"/>
            </a:pP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Review for compliance with federal laws conducted in-office by DTER based on Tribal responses to the questionnaires</a:t>
            </a:r>
          </a:p>
          <a:p>
            <a:pPr marL="457200" indent="-457200">
              <a:lnSpc>
                <a:spcPct val="100000"/>
              </a:lnSpc>
              <a:spcBef>
                <a:spcPts val="0"/>
              </a:spcBef>
              <a:buAutoNum type="arabicParenR"/>
            </a:pP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Document requests may be required via email or on-site</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nSpc>
                <a:spcPct val="100000"/>
              </a:lnSpc>
              <a:spcBef>
                <a:spcPts val="0"/>
              </a:spcBef>
              <a:buAutoNum type="arabicParenR"/>
            </a:pP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Phone or on-site interviews may be required for follow-up clarification. </a:t>
            </a:r>
          </a:p>
          <a:p>
            <a:pPr marL="457200" indent="-457200">
              <a:lnSpc>
                <a:spcPct val="100000"/>
              </a:lnSpc>
              <a:spcBef>
                <a:spcPts val="0"/>
              </a:spcBef>
              <a:buAutoNum type="arabicParenR"/>
            </a:pP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Tribal Management Representation Letter</a:t>
            </a:r>
          </a:p>
          <a:p>
            <a:pPr marL="457200" indent="-457200">
              <a:lnSpc>
                <a:spcPct val="100000"/>
              </a:lnSpc>
              <a:spcBef>
                <a:spcPts val="0"/>
              </a:spcBef>
              <a:buAutoNum type="arabicParenR"/>
            </a:pP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Exit Conference via teleconference or in person if on-site</a:t>
            </a:r>
          </a:p>
          <a:p>
            <a:pPr marL="0" indent="0">
              <a:lnSpc>
                <a:spcPct val="100000"/>
              </a:lnSpc>
              <a:spcBef>
                <a:spcPts val="0"/>
              </a:spcBef>
              <a:buNone/>
            </a:pP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14065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F1604-4011-7B01-AA21-F4B5B65A036C}"/>
              </a:ext>
            </a:extLst>
          </p:cNvPr>
          <p:cNvSpPr>
            <a:spLocks noGrp="1"/>
          </p:cNvSpPr>
          <p:nvPr>
            <p:ph type="title"/>
          </p:nvPr>
        </p:nvSpPr>
        <p:spPr/>
        <p:txBody>
          <a:bodyPr/>
          <a:lstStyle/>
          <a:p>
            <a:r>
              <a:rPr lang="en-US" dirty="0"/>
              <a:t>TRUST EVALUATION PROCESS</a:t>
            </a:r>
          </a:p>
        </p:txBody>
      </p:sp>
      <p:sp>
        <p:nvSpPr>
          <p:cNvPr id="3" name="Content Placeholder 2">
            <a:extLst>
              <a:ext uri="{FF2B5EF4-FFF2-40B4-BE49-F238E27FC236}">
                <a16:creationId xmlns:a16="http://schemas.microsoft.com/office/drawing/2014/main" id="{AF3BA81A-F2C4-EEA4-3C24-8BB1F7BA2817}"/>
              </a:ext>
            </a:extLst>
          </p:cNvPr>
          <p:cNvSpPr>
            <a:spLocks noGrp="1"/>
          </p:cNvSpPr>
          <p:nvPr>
            <p:ph idx="1"/>
          </p:nvPr>
        </p:nvSpPr>
        <p:spPr>
          <a:xfrm>
            <a:off x="96982" y="2336873"/>
            <a:ext cx="11859491" cy="4223254"/>
          </a:xfrm>
        </p:spPr>
        <p:txBody>
          <a:bodyPr>
            <a:normAutofit/>
          </a:bodyPr>
          <a:lstStyle/>
          <a:p>
            <a:pPr marL="0" indent="0">
              <a:lnSpc>
                <a:spcPct val="100000"/>
              </a:lnSpc>
              <a:spcBef>
                <a:spcPts val="0"/>
              </a:spcBef>
              <a:buNone/>
            </a:pPr>
            <a:r>
              <a:rPr lang="en-US"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REPORTING</a:t>
            </a:r>
            <a:r>
              <a:rPr lang="en-US" sz="2400" b="1" u="sng"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457200" indent="-457200">
              <a:lnSpc>
                <a:spcPct val="100000"/>
              </a:lnSpc>
              <a:spcBef>
                <a:spcPts val="0"/>
              </a:spcBef>
              <a:buAutoNum type="arabicParenR"/>
            </a:pP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Draft Report is sent to the Tribe up to 30-60 days following the Exit Conference </a:t>
            </a:r>
          </a:p>
          <a:p>
            <a:pPr marL="457200" indent="-457200">
              <a:lnSpc>
                <a:spcPct val="100000"/>
              </a:lnSpc>
              <a:spcBef>
                <a:spcPts val="0"/>
              </a:spcBef>
              <a:buAutoNum type="arabicParenR"/>
            </a:pPr>
            <a:endPar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Note: </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Final Reports can be issued directly to the Tribe (no response required), where there      are no findings.</a:t>
            </a:r>
          </a:p>
          <a:p>
            <a:pPr marL="0" indent="0">
              <a:lnSpc>
                <a:spcPct val="100000"/>
              </a:lnSpc>
              <a:spcBef>
                <a:spcPts val="0"/>
              </a:spcBef>
              <a:buNone/>
            </a:pP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Note: </a:t>
            </a: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 Memo Report is issued in instances where the Tribe has little to no trust activity.</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3)  Draft reports require 21 days to respond to with a Corrective Action Response</a:t>
            </a:r>
          </a:p>
          <a:p>
            <a:pPr marL="0" indent="0">
              <a:lnSpc>
                <a:spcPct val="100000"/>
              </a:lnSpc>
              <a:spcBef>
                <a:spcPts val="0"/>
              </a:spcBef>
              <a:buNone/>
            </a:pPr>
            <a:endPar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4)  Tribal responses to a Draft report are reviewed and incorporated into the final report . </a:t>
            </a:r>
          </a:p>
        </p:txBody>
      </p:sp>
    </p:spTree>
    <p:extLst>
      <p:ext uri="{BB962C8B-B14F-4D97-AF65-F5344CB8AC3E}">
        <p14:creationId xmlns:p14="http://schemas.microsoft.com/office/powerpoint/2010/main" val="2309500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91161-4CA9-E543-0F62-626949114873}"/>
              </a:ext>
            </a:extLst>
          </p:cNvPr>
          <p:cNvSpPr>
            <a:spLocks noGrp="1"/>
          </p:cNvSpPr>
          <p:nvPr>
            <p:ph type="title"/>
          </p:nvPr>
        </p:nvSpPr>
        <p:spPr/>
        <p:txBody>
          <a:bodyPr/>
          <a:lstStyle/>
          <a:p>
            <a:r>
              <a:rPr lang="en-US" dirty="0"/>
              <a:t>QUESTIONS/TRUST EVALUATION PROCESS</a:t>
            </a:r>
          </a:p>
        </p:txBody>
      </p:sp>
      <p:sp>
        <p:nvSpPr>
          <p:cNvPr id="3" name="Content Placeholder 2">
            <a:extLst>
              <a:ext uri="{FF2B5EF4-FFF2-40B4-BE49-F238E27FC236}">
                <a16:creationId xmlns:a16="http://schemas.microsoft.com/office/drawing/2014/main" id="{377F035B-1FE7-A28D-FB28-ED2FA4EF2477}"/>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699426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8"/>
            <a:ext cx="7461844" cy="1080938"/>
          </a:xfrm>
        </p:spPr>
        <p:txBody>
          <a:bodyPr>
            <a:normAutofit/>
          </a:bodyPr>
          <a:lstStyle/>
          <a:p>
            <a:r>
              <a:rPr lang="en-US" dirty="0">
                <a:solidFill>
                  <a:srgbClr val="FFFFFF"/>
                </a:solidFill>
              </a:rPr>
              <a:t>HEARTH/ ITARA ACTs </a:t>
            </a:r>
            <a:br>
              <a:rPr lang="en-US" dirty="0">
                <a:solidFill>
                  <a:srgbClr val="FFFFFF"/>
                </a:solidFill>
              </a:rPr>
            </a:br>
            <a:r>
              <a:rPr lang="en-US" dirty="0">
                <a:solidFill>
                  <a:srgbClr val="FFFFFF"/>
                </a:solidFill>
              </a:rPr>
              <a:t>and TRUST EVALUATIONS</a:t>
            </a:r>
          </a:p>
        </p:txBody>
      </p:sp>
      <p:sp>
        <p:nvSpPr>
          <p:cNvPr id="3" name="Content Placeholder 2"/>
          <p:cNvSpPr>
            <a:spLocks noGrp="1"/>
          </p:cNvSpPr>
          <p:nvPr>
            <p:ph idx="1"/>
          </p:nvPr>
        </p:nvSpPr>
        <p:spPr>
          <a:xfrm>
            <a:off x="228600" y="2336873"/>
            <a:ext cx="11402291" cy="3953091"/>
          </a:xfrm>
        </p:spPr>
        <p:txBody>
          <a:bodyPr>
            <a:normAutofit/>
          </a:bodyPr>
          <a:lstStyle/>
          <a:p>
            <a:pPr marL="0" indent="0">
              <a:buNone/>
            </a:pPr>
            <a:endParaRPr lang="en-US" sz="1800" dirty="0"/>
          </a:p>
          <a:p>
            <a:r>
              <a:rPr lang="en-US" dirty="0">
                <a:solidFill>
                  <a:schemeClr val="bg1"/>
                </a:solidFill>
                <a:effectLst/>
                <a:latin typeface="Times New Roman" panose="02020603050405020304" pitchFamily="18" charset="0"/>
                <a:ea typeface="Calibri" panose="020F0502020204030204" pitchFamily="34" charset="0"/>
              </a:rPr>
              <a:t>What is the role of the Tribal Self Governance Evaluations and the P.L 93-638 Compact Tribes approved to administer and conduct leasing activities without Secretarial approval under the HEARTH Act or the ITARA Acts respectively? </a:t>
            </a:r>
          </a:p>
          <a:p>
            <a:pPr marL="0" indent="0">
              <a:buNone/>
            </a:pPr>
            <a:endParaRPr lang="en-US" dirty="0">
              <a:solidFill>
                <a:schemeClr val="bg1"/>
              </a:solidFill>
              <a:effectLst/>
              <a:latin typeface="Times New Roman" panose="02020603050405020304" pitchFamily="18" charset="0"/>
              <a:ea typeface="Calibri" panose="020F0502020204030204" pitchFamily="34" charset="0"/>
            </a:endParaRPr>
          </a:p>
          <a:p>
            <a:r>
              <a:rPr lang="en-US" dirty="0">
                <a:solidFill>
                  <a:schemeClr val="bg1"/>
                </a:solidFill>
                <a:effectLst/>
                <a:latin typeface="Times New Roman" panose="02020603050405020304" pitchFamily="18" charset="0"/>
                <a:ea typeface="Calibri" panose="020F0502020204030204" pitchFamily="34" charset="0"/>
              </a:rPr>
              <a:t>Several Self-Governance Tribes have taken the position that this authority prohibits the Secretary (BTFA-DTER) from reviewing tribally approved leases pursuant to this authority.</a:t>
            </a:r>
            <a:endParaRPr lang="en-US" dirty="0">
              <a:solidFill>
                <a:schemeClr val="bg1"/>
              </a:solidFill>
            </a:endParaRPr>
          </a:p>
          <a:p>
            <a:pPr marL="0" indent="0">
              <a:buNone/>
            </a:pPr>
            <a:endParaRPr lang="en-US" dirty="0">
              <a:solidFill>
                <a:schemeClr val="bg1"/>
              </a:solidFill>
            </a:endParaRPr>
          </a:p>
          <a:p>
            <a:pPr marL="0" indent="0">
              <a:buNone/>
            </a:pPr>
            <a:endParaRPr lang="en-US" sz="1800" dirty="0"/>
          </a:p>
          <a:p>
            <a:endParaRPr lang="en-US" sz="1800" dirty="0"/>
          </a:p>
        </p:txBody>
      </p:sp>
    </p:spTree>
    <p:extLst>
      <p:ext uri="{BB962C8B-B14F-4D97-AF65-F5344CB8AC3E}">
        <p14:creationId xmlns:p14="http://schemas.microsoft.com/office/powerpoint/2010/main" val="2772565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TRIBAL AUTHORITY/RESPONSIBILITIES UNDER HEARTH and ITARA ---OVERVIEW</a:t>
            </a:r>
          </a:p>
        </p:txBody>
      </p:sp>
      <p:sp>
        <p:nvSpPr>
          <p:cNvPr id="8" name="Text Placeholder 7"/>
          <p:cNvSpPr>
            <a:spLocks noGrp="1"/>
          </p:cNvSpPr>
          <p:nvPr>
            <p:ph type="body" idx="1"/>
          </p:nvPr>
        </p:nvSpPr>
        <p:spPr>
          <a:xfrm>
            <a:off x="539205" y="2121021"/>
            <a:ext cx="4472327" cy="693135"/>
          </a:xfrm>
        </p:spPr>
        <p:txBody>
          <a:bodyPr>
            <a:normAutofit fontScale="92500" lnSpcReduction="10000"/>
          </a:bodyPr>
          <a:lstStyle/>
          <a:p>
            <a:r>
              <a:rPr lang="en-US" dirty="0"/>
              <a:t>ITARA(2016)---Surface Leasing and Forestry Management </a:t>
            </a:r>
          </a:p>
        </p:txBody>
      </p:sp>
      <p:sp>
        <p:nvSpPr>
          <p:cNvPr id="3" name="Content Placeholder 2"/>
          <p:cNvSpPr>
            <a:spLocks noGrp="1"/>
          </p:cNvSpPr>
          <p:nvPr>
            <p:ph sz="half" idx="2"/>
          </p:nvPr>
        </p:nvSpPr>
        <p:spPr>
          <a:xfrm>
            <a:off x="169095" y="2865485"/>
            <a:ext cx="5330887" cy="4470498"/>
          </a:xfrm>
        </p:spPr>
        <p:txBody>
          <a:bodyPr>
            <a:normAutofit fontScale="77500" lnSpcReduction="20000"/>
          </a:bodyPr>
          <a:lstStyle/>
          <a:p>
            <a:r>
              <a:rPr lang="en-US" sz="2100" b="1" dirty="0">
                <a:solidFill>
                  <a:schemeClr val="bg1"/>
                </a:solidFill>
                <a:effectLst/>
                <a:latin typeface="Calibri" panose="020F0502020204030204" pitchFamily="34" charset="0"/>
                <a:cs typeface="Calibri" panose="020F0502020204030204" pitchFamily="34" charset="0"/>
              </a:rPr>
              <a:t>25 USC 5601-Demonstration Project participation upon approval of Indian Trust Asset Management Plan (ITAMP). ITAMP or tribal regulations must be consistent with the Indian Forestry Management Act at </a:t>
            </a:r>
            <a:r>
              <a:rPr lang="en-US" sz="2100" b="1" i="0" u="none" strike="noStrike" dirty="0">
                <a:solidFill>
                  <a:schemeClr val="bg1"/>
                </a:solidFill>
                <a:effectLst/>
                <a:latin typeface="Calibri" panose="020F0502020204030204" pitchFamily="34" charset="0"/>
                <a:cs typeface="Calibri" panose="020F0502020204030204" pitchFamily="34" charset="0"/>
              </a:rPr>
              <a:t>25 U.S.C. 3101 and 25 CFR 163</a:t>
            </a:r>
          </a:p>
          <a:p>
            <a:pPr algn="l"/>
            <a:r>
              <a:rPr lang="en-US" sz="2100" b="1" i="0" u="none" strike="noStrike" dirty="0">
                <a:solidFill>
                  <a:schemeClr val="bg1"/>
                </a:solidFill>
                <a:effectLst/>
                <a:latin typeface="Calibri" panose="020F0502020204030204" pitchFamily="34" charset="0"/>
                <a:cs typeface="Calibri" panose="020F0502020204030204" pitchFamily="34" charset="0"/>
              </a:rPr>
              <a:t>25 USC 5614,Sec.205(f) DOCUMENTATION—If an Indian tribe executes a surface leasing transaction or a forest land management activity pursuant to tribal regulations under subsection (b)(2), the Indian tribe shall provide to the Secretary(1) a copy of the surface leasing transaction or forest land management activity documents, including any amendments to, or renewals of, the applicable transaction; and(2) in the case of tribal regulations, a surface leasing transaction, or forest land management activities that allow payments to be made directly to the Indian tribe, documentation of the payments that is sufficient to enable the Secretary to discharge the trust responsibility of the United States under subsection (g); see 25 USC 5614,sec 205(f) and (g).</a:t>
            </a:r>
          </a:p>
          <a:p>
            <a:pPr algn="l"/>
            <a:r>
              <a:rPr lang="en-US" sz="2100" b="1" i="0" u="none" strike="noStrike" dirty="0">
                <a:solidFill>
                  <a:schemeClr val="bg1"/>
                </a:solidFill>
                <a:effectLst/>
                <a:latin typeface="Calibri" panose="020F0502020204030204" pitchFamily="34" charset="0"/>
                <a:cs typeface="Calibri" panose="020F0502020204030204" pitchFamily="34" charset="0"/>
              </a:rPr>
              <a:t>.</a:t>
            </a:r>
          </a:p>
          <a:p>
            <a:pPr marL="0" indent="0" algn="l">
              <a:buNone/>
            </a:pPr>
            <a:endParaRPr lang="en-US" dirty="0"/>
          </a:p>
        </p:txBody>
      </p:sp>
      <p:sp>
        <p:nvSpPr>
          <p:cNvPr id="9" name="Text Placeholder 8"/>
          <p:cNvSpPr>
            <a:spLocks noGrp="1"/>
          </p:cNvSpPr>
          <p:nvPr>
            <p:ph type="body" sz="quarter" idx="3"/>
          </p:nvPr>
        </p:nvSpPr>
        <p:spPr>
          <a:xfrm>
            <a:off x="5707138" y="2067116"/>
            <a:ext cx="4474028" cy="692076"/>
          </a:xfrm>
        </p:spPr>
        <p:txBody>
          <a:bodyPr>
            <a:normAutofit fontScale="92500" lnSpcReduction="10000"/>
          </a:bodyPr>
          <a:lstStyle/>
          <a:p>
            <a:r>
              <a:rPr lang="en-US" dirty="0"/>
              <a:t>HEARTH ACT(2012)—Agriculture/Business Leases</a:t>
            </a:r>
          </a:p>
        </p:txBody>
      </p:sp>
      <p:sp>
        <p:nvSpPr>
          <p:cNvPr id="4" name="Content Placeholder 3"/>
          <p:cNvSpPr>
            <a:spLocks noGrp="1"/>
          </p:cNvSpPr>
          <p:nvPr>
            <p:ph sz="quarter" idx="4"/>
          </p:nvPr>
        </p:nvSpPr>
        <p:spPr>
          <a:xfrm>
            <a:off x="5594123" y="3030008"/>
            <a:ext cx="4700059" cy="3578610"/>
          </a:xfrm>
        </p:spPr>
        <p:txBody>
          <a:bodyPr>
            <a:normAutofit fontScale="77500" lnSpcReduction="20000"/>
          </a:bodyPr>
          <a:lstStyle/>
          <a:p>
            <a:r>
              <a:rPr lang="en-US"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25 USC 415(h) Tribal approval authority is granted upon Secretarial approval of Tribal Regulations. Tribal Regulations must consistent with federal regulations and include a process for environmental review. See also 52 IAM 13 F.( 1.8), Tribal leasing regulations must be consistent with BIA regulations at 25 CFR 162.</a:t>
            </a:r>
          </a:p>
          <a:p>
            <a:r>
              <a:rPr lang="en-US" sz="2400" b="1" dirty="0">
                <a:solidFill>
                  <a:schemeClr val="bg1"/>
                </a:solidFill>
                <a:effectLst/>
                <a:latin typeface="Calibri" panose="020F0502020204030204" pitchFamily="34" charset="0"/>
                <a:cs typeface="Times New Roman" panose="02020603050405020304" pitchFamily="18" charset="0"/>
              </a:rPr>
              <a:t>25 USC 415(h) (6) DOCUMENTATION-- Tribes must provide a copy of each lease and documentation of lease payments if made directly to the tribe; see also 52 IAM 13.F(2).</a:t>
            </a:r>
          </a:p>
          <a:p>
            <a:endParaRPr lang="en-US" sz="2400" b="1" dirty="0">
              <a:solidFill>
                <a:schemeClr val="bg1"/>
              </a:solidFill>
              <a:effectLst/>
              <a:latin typeface="Calibri" panose="020F0502020204030204" pitchFamily="34" charset="0"/>
              <a:cs typeface="Times New Roman" panose="02020603050405020304" pitchFamily="18" charset="0"/>
            </a:endParaRPr>
          </a:p>
          <a:p>
            <a:endParaRPr lang="en-US" dirty="0">
              <a:solidFill>
                <a:schemeClr val="bg1"/>
              </a:solidFill>
            </a:endParaRPr>
          </a:p>
        </p:txBody>
      </p:sp>
    </p:spTree>
    <p:extLst>
      <p:ext uri="{BB962C8B-B14F-4D97-AF65-F5344CB8AC3E}">
        <p14:creationId xmlns:p14="http://schemas.microsoft.com/office/powerpoint/2010/main" val="3369225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94175" y="670101"/>
            <a:ext cx="7461844" cy="1080938"/>
          </a:xfrm>
        </p:spPr>
        <p:txBody>
          <a:bodyPr>
            <a:normAutofit/>
          </a:bodyPr>
          <a:lstStyle/>
          <a:p>
            <a:r>
              <a:rPr lang="en-US" dirty="0">
                <a:solidFill>
                  <a:srgbClr val="FFFFFF"/>
                </a:solidFill>
              </a:rPr>
              <a:t>SHORT ANSWER/HEARTH/ITARA</a:t>
            </a:r>
          </a:p>
        </p:txBody>
      </p:sp>
      <p:sp>
        <p:nvSpPr>
          <p:cNvPr id="3" name="Content Placeholder 2"/>
          <p:cNvSpPr>
            <a:spLocks noGrp="1"/>
          </p:cNvSpPr>
          <p:nvPr>
            <p:ph idx="1"/>
          </p:nvPr>
        </p:nvSpPr>
        <p:spPr>
          <a:xfrm>
            <a:off x="0" y="1953492"/>
            <a:ext cx="11866418" cy="5805054"/>
          </a:xfrm>
        </p:spPr>
        <p:txBody>
          <a:bodyPr>
            <a:normAutofit/>
          </a:bodyPr>
          <a:lstStyle/>
          <a:p>
            <a:pPr marL="0" indent="0">
              <a:buNone/>
            </a:pPr>
            <a:endParaRPr lang="en-US" sz="1400" dirty="0"/>
          </a:p>
          <a:p>
            <a:pPr>
              <a:lnSpc>
                <a:spcPct val="100000"/>
              </a:lnSpc>
              <a:spcBef>
                <a:spcPts val="0"/>
              </a:spcBef>
            </a:pP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ITARA/HEARTH Act(s) do not waive, cancel or preclude any requirements mandated in the Indian Self Determination Act (ISDEA) or the Tribal Self-Governance Act.</a:t>
            </a:r>
          </a:p>
          <a:p>
            <a:pPr marL="0" indent="0">
              <a:lnSpc>
                <a:spcPct val="100000"/>
              </a:lnSpc>
              <a:spcBef>
                <a:spcPts val="0"/>
              </a:spcBef>
              <a:buNone/>
            </a:pPr>
            <a:endPar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On March 25, 2021, in a joint meeting with several DOI Solicitors, BTFA-DTER and OSG, were advised that Tribes who have leasing authority pursuant to ITARA and  HEARTH ACTs are still bound by the requirements under the ISDEA, the Tribal Self-Governance Act, and the federal leasing regulations in 25 CFR 162 and 163.</a:t>
            </a:r>
          </a:p>
          <a:p>
            <a:endPar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DTER, therefore, will continue reviewing HEARTH ACT and/or ITARA tribal leases and leasing transactions as a part of the Annual Tribal Trust Evaluation requirement under the Self-Governance Act, 25 USC 5363 and 25 CFR 1000.350 .</a:t>
            </a:r>
          </a:p>
          <a:p>
            <a:endPar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dirty="0"/>
          </a:p>
        </p:txBody>
      </p:sp>
    </p:spTree>
    <p:extLst>
      <p:ext uri="{BB962C8B-B14F-4D97-AF65-F5344CB8AC3E}">
        <p14:creationId xmlns:p14="http://schemas.microsoft.com/office/powerpoint/2010/main" val="3160230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14306</TotalTime>
  <Words>1653</Words>
  <Application>Microsoft Office PowerPoint</Application>
  <PresentationFormat>Widescreen</PresentationFormat>
  <Paragraphs>128</Paragraphs>
  <Slides>13</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Times New Roman</vt:lpstr>
      <vt:lpstr>Trebuchet MS</vt:lpstr>
      <vt:lpstr>Verdana</vt:lpstr>
      <vt:lpstr>Wingdings</vt:lpstr>
      <vt:lpstr>Berlin</vt:lpstr>
      <vt:lpstr>TRIBAL COMPACTS AND  TRUST EVALUATIONS                 </vt:lpstr>
      <vt:lpstr>TRUST EVALUATION PROCESS</vt:lpstr>
      <vt:lpstr>TRUST EVALUATION PROCESS</vt:lpstr>
      <vt:lpstr>TRUST EVALUATION PROCESS</vt:lpstr>
      <vt:lpstr>TRUST EVALUATION PROCESS</vt:lpstr>
      <vt:lpstr>QUESTIONS/TRUST EVALUATION PROCESS</vt:lpstr>
      <vt:lpstr>HEARTH/ ITARA ACTs  and TRUST EVALUATIONS</vt:lpstr>
      <vt:lpstr>TRIBAL AUTHORITY/RESPONSIBILITIES UNDER HEARTH and ITARA ---OVERVIEW</vt:lpstr>
      <vt:lpstr>SHORT ANSWER/HEARTH/ITARA</vt:lpstr>
      <vt:lpstr>TRUST EVALUATION PROCESS FOR HEARTH ACT AND ITARA TRIBES</vt:lpstr>
      <vt:lpstr>ITARA/HEARTH ACT SUMMARY CONCLUSION</vt:lpstr>
      <vt:lpstr> QUESTIONS</vt:lpstr>
      <vt:lpstr>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name</dc:title>
  <dc:creator/>
  <cp:lastModifiedBy>Wells Shollenberger, Elizabeth L.</cp:lastModifiedBy>
  <cp:revision>95</cp:revision>
  <dcterms:created xsi:type="dcterms:W3CDTF">2014-04-17T23:07:25Z</dcterms:created>
  <dcterms:modified xsi:type="dcterms:W3CDTF">2022-07-27T19:16:26Z</dcterms:modified>
</cp:coreProperties>
</file>