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14"/>
  </p:notesMasterIdLst>
  <p:sldIdLst>
    <p:sldId id="266" r:id="rId5"/>
    <p:sldId id="272" r:id="rId6"/>
    <p:sldId id="257" r:id="rId7"/>
    <p:sldId id="268" r:id="rId8"/>
    <p:sldId id="263" r:id="rId9"/>
    <p:sldId id="264" r:id="rId10"/>
    <p:sldId id="260" r:id="rId11"/>
    <p:sldId id="258" r:id="rId12"/>
    <p:sldId id="269" r:id="rId1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58EBC7A0-5C0B-4DAA-ABEA-E3E64B8C5620}">
          <p14:sldIdLst>
            <p14:sldId id="266"/>
            <p14:sldId id="272"/>
            <p14:sldId id="257"/>
            <p14:sldId id="268"/>
            <p14:sldId id="263"/>
            <p14:sldId id="264"/>
            <p14:sldId id="260"/>
            <p14:sldId id="258"/>
            <p14:sldId id="269"/>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010" autoAdjust="0"/>
    <p:restoredTop sz="93792" autoAdjust="0"/>
  </p:normalViewPr>
  <p:slideViewPr>
    <p:cSldViewPr snapToGrid="0">
      <p:cViewPr varScale="1">
        <p:scale>
          <a:sx n="80" d="100"/>
          <a:sy n="80" d="100"/>
        </p:scale>
        <p:origin x="114" y="92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tableStyles" Target="tableStyles.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presProps" Target="presProps.xml"/><Relationship Id="rId10" Type="http://schemas.openxmlformats.org/officeDocument/2006/relationships/slide" Target="slides/slide6.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71AA235-D76D-422D-8401-ACBDCF676FD6}" type="datetimeFigureOut">
              <a:rPr lang="en-US" smtClean="0"/>
              <a:t>7/22/2022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3A87A0F-058C-438A-954A-B8814C7CB3A0}" type="slidenum">
              <a:rPr lang="en-US" smtClean="0"/>
              <a:t>‹#›</a:t>
            </a:fld>
            <a:endParaRPr lang="en-US"/>
          </a:p>
        </p:txBody>
      </p:sp>
    </p:spTree>
    <p:extLst>
      <p:ext uri="{BB962C8B-B14F-4D97-AF65-F5344CB8AC3E}">
        <p14:creationId xmlns:p14="http://schemas.microsoft.com/office/powerpoint/2010/main" val="359705246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effectLst/>
                <a:latin typeface="Times New Roman" panose="02020603050405020304" pitchFamily="18" charset="0"/>
                <a:ea typeface="Times New Roman" panose="02020603050405020304" pitchFamily="18" charset="0"/>
              </a:rPr>
              <a:t>The recent BIL funds provided for Community Relocation represent a vital investment to address the growing climate risks faced by many Tribes across the Nation. The Bipartisan Infrastructure Law provides a total of $216 million to the Bureau of Indian Affairs-Tribal Climate Resilience Program (TCRP).  Funding is provided as emergency appropriations and is available for obligation until expended.  The bill language directs that $130 million is provided for community relocation and $86 million is provided for Tribal climate resilience and adaptation projects, and $43.2 million will be available to spend each year.  The BIL provides record funding to BIA specific to climate adaptation as well as community relocation and importantly, can fund implementation activities whereas previous funding sources (annual appropriations) focused on capacity building, planning, and design and were not sufficient for costly implementation projects. </a:t>
            </a:r>
          </a:p>
          <a:p>
            <a:r>
              <a:rPr lang="en-US" sz="1200" dirty="0">
                <a:effectLst/>
                <a:latin typeface="Times New Roman" panose="02020603050405020304" pitchFamily="18" charset="0"/>
              </a:rPr>
              <a:t>The new funding is primarily expected to be distributed through the existing annual awards program. </a:t>
            </a:r>
            <a:r>
              <a:rPr lang="en-US" sz="1200">
                <a:effectLst/>
                <a:latin typeface="Times New Roman" panose="02020603050405020304" pitchFamily="18" charset="0"/>
              </a:rPr>
              <a:t>The proposal criteria will be based on quality of design, potential for implementation, incorporation of science (including TEK), risk level, capacity building features, budget, and supplemental factors like benefits and leveraging of resources.</a:t>
            </a:r>
            <a:endParaRPr lang="en-US"/>
          </a:p>
        </p:txBody>
      </p:sp>
      <p:sp>
        <p:nvSpPr>
          <p:cNvPr id="4" name="Slide Number Placeholder 3"/>
          <p:cNvSpPr>
            <a:spLocks noGrp="1"/>
          </p:cNvSpPr>
          <p:nvPr>
            <p:ph type="sldNum" sz="quarter" idx="5"/>
          </p:nvPr>
        </p:nvSpPr>
        <p:spPr/>
        <p:txBody>
          <a:bodyPr/>
          <a:lstStyle/>
          <a:p>
            <a:fld id="{EA2FFE6A-6CAA-4E06-8DFC-67D8B358393F}" type="slidenum">
              <a:rPr lang="en-US" smtClean="0"/>
              <a:t>5</a:t>
            </a:fld>
            <a:endParaRPr lang="en-US"/>
          </a:p>
        </p:txBody>
      </p:sp>
    </p:spTree>
    <p:extLst>
      <p:ext uri="{BB962C8B-B14F-4D97-AF65-F5344CB8AC3E}">
        <p14:creationId xmlns:p14="http://schemas.microsoft.com/office/powerpoint/2010/main" val="328740674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2021, we are expecting to support coordination for Tribes facing the highest risks around relocation, managed retreat, and protect-in-place issues. The work in these areas is inherently challenging due to its intersectoral nature and involvement of many federal agencies. A point of coordination can support the Tribe in working more efficiently and effectively with federal agencies as well as other involved entities such as the state level or with tribal compacts, tribal corporations, and others that may need to become involved.</a:t>
            </a:r>
          </a:p>
          <a:p>
            <a:r>
              <a:rPr lang="en-US" dirty="0"/>
              <a:t>The TCRP will continue to support training, capacity for scoping efforts, travel, and youth and intergenerational efforts to address climate within the existing awards program.</a:t>
            </a:r>
          </a:p>
          <a:p>
            <a:r>
              <a:rPr lang="en-US" dirty="0"/>
              <a:t>Notably, in 2021, the Program anticipates identifying a few demonstration projects supported by community relocation funding. We expect that these will be Tribal communities facing high risks, with existing plans or designs, and who have indicated a certain amount of community readiness. These pilots are hoped to yield lessons learned for other Tribes facing similar issues and should also reduce the risks faced by some of the most imminently threatened communities.</a:t>
            </a:r>
          </a:p>
          <a:p>
            <a:r>
              <a:rPr lang="en-US" dirty="0"/>
              <a:t>Below on this slide is a link to the recommendations from the 2021 Tribal Climate Listening Sessions. Many of these efforts reflect input from those sessions.</a:t>
            </a:r>
          </a:p>
        </p:txBody>
      </p:sp>
      <p:sp>
        <p:nvSpPr>
          <p:cNvPr id="4" name="Slide Number Placeholder 3"/>
          <p:cNvSpPr>
            <a:spLocks noGrp="1"/>
          </p:cNvSpPr>
          <p:nvPr>
            <p:ph type="sldNum" sz="quarter" idx="5"/>
          </p:nvPr>
        </p:nvSpPr>
        <p:spPr/>
        <p:txBody>
          <a:bodyPr/>
          <a:lstStyle/>
          <a:p>
            <a:fld id="{EA2FFE6A-6CAA-4E06-8DFC-67D8B358393F}" type="slidenum">
              <a:rPr lang="en-US" smtClean="0"/>
              <a:t>6</a:t>
            </a:fld>
            <a:endParaRPr lang="en-US"/>
          </a:p>
        </p:txBody>
      </p:sp>
    </p:spTree>
    <p:extLst>
      <p:ext uri="{BB962C8B-B14F-4D97-AF65-F5344CB8AC3E}">
        <p14:creationId xmlns:p14="http://schemas.microsoft.com/office/powerpoint/2010/main" val="2613770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7/22/2022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7364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7/22/2022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77182790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377DBA3-6BE7-45F8-8229-CEEC53115FA0}" type="datetimeFigureOut">
              <a:rPr lang="en-US" smtClean="0"/>
              <a:t>7/22/2022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352045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377DBA3-6BE7-45F8-8229-CEEC53115FA0}" type="datetimeFigureOut">
              <a:rPr lang="en-US" smtClean="0"/>
              <a:t>7/22/2022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04295059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377DBA3-6BE7-45F8-8229-CEEC53115FA0}" type="datetimeFigureOut">
              <a:rPr lang="en-US" smtClean="0"/>
              <a:t>7/22/2022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3305795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377DBA3-6BE7-45F8-8229-CEEC53115FA0}" type="datetimeFigureOut">
              <a:rPr lang="en-US" smtClean="0"/>
              <a:t>7/22/2022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69858327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B377DBA3-6BE7-45F8-8229-CEEC53115FA0}" type="datetimeFigureOut">
              <a:rPr lang="en-US" smtClean="0"/>
              <a:t>7/22/2022</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8595229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B377DBA3-6BE7-45F8-8229-CEEC53115FA0}" type="datetimeFigureOut">
              <a:rPr lang="en-US" smtClean="0"/>
              <a:t>7/22/2022</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E464D807-D402-49D2-92E9-D08D34491811}" type="slidenum">
              <a:rPr lang="en-US" smtClean="0"/>
              <a:t>‹#›</a:t>
            </a:fld>
            <a:endParaRPr lang="en-US"/>
          </a:p>
        </p:txBody>
      </p:sp>
    </p:spTree>
    <p:extLst>
      <p:ext uri="{BB962C8B-B14F-4D97-AF65-F5344CB8AC3E}">
        <p14:creationId xmlns:p14="http://schemas.microsoft.com/office/powerpoint/2010/main" val="13870055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377DBA3-6BE7-45F8-8229-CEEC53115FA0}" type="datetimeFigureOut">
              <a:rPr lang="en-US" smtClean="0"/>
              <a:t>7/22/2022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48468920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7/22/2022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530192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7/22/2022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8689397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B377DBA3-6BE7-45F8-8229-CEEC53115FA0}" type="datetimeFigureOut">
              <a:rPr lang="en-US" smtClean="0"/>
              <a:t>7/22/2022</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E464D807-D402-49D2-92E9-D08D34491811}"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9414095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Bipartisan Infrastructure Law</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6" name="TextBox 5">
            <a:extLst>
              <a:ext uri="{FF2B5EF4-FFF2-40B4-BE49-F238E27FC236}">
                <a16:creationId xmlns:a16="http://schemas.microsoft.com/office/drawing/2014/main" id="{646738D5-E504-48DF-B508-634950BA1D8A}"/>
              </a:ext>
            </a:extLst>
          </p:cNvPr>
          <p:cNvSpPr txBox="1"/>
          <p:nvPr/>
        </p:nvSpPr>
        <p:spPr>
          <a:xfrm>
            <a:off x="1015156" y="2421310"/>
            <a:ext cx="10421619" cy="3754874"/>
          </a:xfrm>
          <a:prstGeom prst="rect">
            <a:avLst/>
          </a:prstGeom>
          <a:noFill/>
        </p:spPr>
        <p:txBody>
          <a:bodyPr wrap="square">
            <a:spAutoFit/>
          </a:bodyPr>
          <a:lstStyle/>
          <a:p>
            <a:r>
              <a:rPr lang="en-US" sz="2200" dirty="0">
                <a:solidFill>
                  <a:srgbClr val="1B1B1B"/>
                </a:solidFill>
                <a:latin typeface="Public Sans Web"/>
              </a:rPr>
              <a:t>The Bipartisan Infrastructure Law (Law) or provides a total of $466 million to the Bureau of Indian Affairs, including $216 million for climate resilience programs and $250 million to support water and health infrastructure over five years through FY 2026. Funding is provided as emergency appropriations and is available for obligation until expended.</a:t>
            </a:r>
          </a:p>
          <a:p>
            <a:endParaRPr lang="en-US" sz="2200" dirty="0"/>
          </a:p>
          <a:p>
            <a:r>
              <a:rPr lang="en-US" sz="2200" b="0" i="0" dirty="0">
                <a:solidFill>
                  <a:srgbClr val="1B1B1B"/>
                </a:solidFill>
                <a:effectLst/>
                <a:latin typeface="Public Sans Web"/>
              </a:rPr>
              <a:t>The Bureau of Indian Affairs will invest directly in Tribal communities across the country to bolster community resilience, replace aging infrastructure and expand access to clean drinking water. The BIA participated in three Department-wide consultations with Tribes in the development of the submitted spend plan and to inform further program implementation.</a:t>
            </a:r>
          </a:p>
          <a:p>
            <a:endParaRPr lang="en-US" dirty="0">
              <a:solidFill>
                <a:srgbClr val="1B1B1B"/>
              </a:solidFill>
              <a:latin typeface="Public Sans Web"/>
            </a:endParaRPr>
          </a:p>
        </p:txBody>
      </p:sp>
    </p:spTree>
    <p:extLst>
      <p:ext uri="{BB962C8B-B14F-4D97-AF65-F5344CB8AC3E}">
        <p14:creationId xmlns:p14="http://schemas.microsoft.com/office/powerpoint/2010/main" val="292793015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3EC41E-8DDB-44B3-AB4E-D96C65151562}"/>
              </a:ext>
            </a:extLst>
          </p:cNvPr>
          <p:cNvSpPr>
            <a:spLocks noGrp="1"/>
          </p:cNvSpPr>
          <p:nvPr>
            <p:ph type="title"/>
          </p:nvPr>
        </p:nvSpPr>
        <p:spPr/>
        <p:txBody>
          <a:bodyPr/>
          <a:lstStyle/>
          <a:p>
            <a:r>
              <a:rPr lang="en-US" dirty="0"/>
              <a:t>Office of Trust Services</a:t>
            </a:r>
          </a:p>
        </p:txBody>
      </p:sp>
      <p:sp>
        <p:nvSpPr>
          <p:cNvPr id="3" name="Content Placeholder 2">
            <a:extLst>
              <a:ext uri="{FF2B5EF4-FFF2-40B4-BE49-F238E27FC236}">
                <a16:creationId xmlns:a16="http://schemas.microsoft.com/office/drawing/2014/main" id="{895C858F-8E82-403C-9E6D-717B31962577}"/>
              </a:ext>
            </a:extLst>
          </p:cNvPr>
          <p:cNvSpPr>
            <a:spLocks noGrp="1"/>
          </p:cNvSpPr>
          <p:nvPr>
            <p:ph idx="1"/>
          </p:nvPr>
        </p:nvSpPr>
        <p:spPr>
          <a:xfrm>
            <a:off x="902368" y="2337652"/>
            <a:ext cx="10253312" cy="4284833"/>
          </a:xfrm>
        </p:spPr>
        <p:txBody>
          <a:bodyPr>
            <a:normAutofit/>
          </a:bodyPr>
          <a:lstStyle/>
          <a:p>
            <a:r>
              <a:rPr lang="en-US" sz="2200" dirty="0">
                <a:solidFill>
                  <a:schemeClr val="tx1"/>
                </a:solidFill>
              </a:rPr>
              <a:t>The Office of Trust Services is responsible for the management of the following Bipartisan Infrastructure Law funded programs:</a:t>
            </a:r>
          </a:p>
          <a:p>
            <a:endParaRPr lang="en-US" sz="1000" dirty="0">
              <a:solidFill>
                <a:schemeClr val="tx1"/>
              </a:solidFill>
            </a:endParaRPr>
          </a:p>
          <a:p>
            <a:pPr marL="749808" lvl="4" indent="0">
              <a:buNone/>
            </a:pPr>
            <a:r>
              <a:rPr lang="en-US" sz="2200" dirty="0">
                <a:solidFill>
                  <a:schemeClr val="tx1"/>
                </a:solidFill>
              </a:rPr>
              <a:t>Irrigation and Power Projects</a:t>
            </a:r>
          </a:p>
          <a:p>
            <a:pPr marL="749808" lvl="4" indent="0">
              <a:buNone/>
            </a:pPr>
            <a:r>
              <a:rPr lang="en-US" sz="2200" dirty="0">
                <a:solidFill>
                  <a:schemeClr val="tx1"/>
                </a:solidFill>
              </a:rPr>
              <a:t>Safety of Dams</a:t>
            </a:r>
          </a:p>
          <a:p>
            <a:pPr marL="749808" lvl="4" indent="0">
              <a:buNone/>
            </a:pPr>
            <a:r>
              <a:rPr lang="en-US" sz="2200" dirty="0">
                <a:solidFill>
                  <a:schemeClr val="tx1"/>
                </a:solidFill>
              </a:rPr>
              <a:t>Tribal Climate Resilience</a:t>
            </a:r>
          </a:p>
          <a:p>
            <a:pPr lvl="7">
              <a:buFont typeface="Arial" panose="020B0604020202020204" pitchFamily="34" charset="0"/>
              <a:buChar char="•"/>
            </a:pPr>
            <a:r>
              <a:rPr lang="en-US" sz="2200" dirty="0">
                <a:solidFill>
                  <a:schemeClr val="tx1"/>
                </a:solidFill>
                <a:ea typeface="+mn-lt"/>
                <a:cs typeface="+mn-lt"/>
              </a:rPr>
              <a:t>Climate Adaptation</a:t>
            </a:r>
          </a:p>
          <a:p>
            <a:pPr lvl="7">
              <a:buFont typeface="Arial" panose="020B0604020202020204" pitchFamily="34" charset="0"/>
              <a:buChar char="•"/>
            </a:pPr>
            <a:r>
              <a:rPr lang="en-US" sz="2200" dirty="0">
                <a:solidFill>
                  <a:schemeClr val="tx1"/>
                </a:solidFill>
                <a:ea typeface="+mn-lt"/>
                <a:cs typeface="+mn-lt"/>
              </a:rPr>
              <a:t>Community Relocation</a:t>
            </a:r>
            <a:endParaRPr lang="en-US" sz="2200" dirty="0">
              <a:solidFill>
                <a:schemeClr val="tx1"/>
              </a:solidFill>
            </a:endParaRPr>
          </a:p>
          <a:p>
            <a:pPr marL="704088" lvl="4" indent="0">
              <a:buNone/>
            </a:pPr>
            <a:r>
              <a:rPr lang="en-US" sz="2200" dirty="0">
                <a:solidFill>
                  <a:schemeClr val="tx1"/>
                </a:solidFill>
              </a:rPr>
              <a:t>Orphaned Wells</a:t>
            </a:r>
          </a:p>
          <a:p>
            <a:pPr marL="704088" lvl="4" indent="0">
              <a:buNone/>
            </a:pPr>
            <a:r>
              <a:rPr lang="en-US" sz="2200" i="0" dirty="0">
                <a:solidFill>
                  <a:schemeClr val="tx1"/>
                </a:solidFill>
                <a:effectLst/>
              </a:rPr>
              <a:t>Ecosystem Restoration</a:t>
            </a:r>
            <a:endParaRPr lang="en-US" dirty="0"/>
          </a:p>
          <a:p>
            <a:endParaRPr lang="en-US" dirty="0"/>
          </a:p>
        </p:txBody>
      </p:sp>
      <p:pic>
        <p:nvPicPr>
          <p:cNvPr id="4" name="Content Placeholder 4">
            <a:extLst>
              <a:ext uri="{FF2B5EF4-FFF2-40B4-BE49-F238E27FC236}">
                <a16:creationId xmlns:a16="http://schemas.microsoft.com/office/drawing/2014/main" id="{03DFFC1E-3D7D-44AC-8C87-561155DA8CAD}"/>
              </a:ext>
            </a:extLst>
          </p:cNvPr>
          <p:cNvPicPr>
            <a:picLocks noChangeAspect="1"/>
          </p:cNvPicPr>
          <p:nvPr/>
        </p:nvPicPr>
        <p:blipFill>
          <a:blip r:embed="rId2"/>
          <a:stretch>
            <a:fillRect/>
          </a:stretch>
        </p:blipFill>
        <p:spPr>
          <a:xfrm>
            <a:off x="9442030" y="176486"/>
            <a:ext cx="1652690" cy="1560874"/>
          </a:xfrm>
          <a:prstGeom prst="rect">
            <a:avLst/>
          </a:prstGeom>
        </p:spPr>
      </p:pic>
      <p:sp>
        <p:nvSpPr>
          <p:cNvPr id="5" name="TextBox 4">
            <a:extLst>
              <a:ext uri="{FF2B5EF4-FFF2-40B4-BE49-F238E27FC236}">
                <a16:creationId xmlns:a16="http://schemas.microsoft.com/office/drawing/2014/main" id="{1BD3F865-3905-4F2D-B92E-6D39B7D31F24}"/>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Tree>
    <p:extLst>
      <p:ext uri="{BB962C8B-B14F-4D97-AF65-F5344CB8AC3E}">
        <p14:creationId xmlns:p14="http://schemas.microsoft.com/office/powerpoint/2010/main" val="105216569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3C1EF1-8220-4C85-A5C0-EE2371096F4A}"/>
              </a:ext>
            </a:extLst>
          </p:cNvPr>
          <p:cNvSpPr>
            <a:spLocks noGrp="1"/>
          </p:cNvSpPr>
          <p:nvPr>
            <p:ph type="title"/>
          </p:nvPr>
        </p:nvSpPr>
        <p:spPr>
          <a:xfrm>
            <a:off x="1066800" y="270212"/>
            <a:ext cx="10058400" cy="1450757"/>
          </a:xfrm>
        </p:spPr>
        <p:txBody>
          <a:bodyPr/>
          <a:lstStyle/>
          <a:p>
            <a:r>
              <a:rPr lang="en-US" dirty="0">
                <a:solidFill>
                  <a:schemeClr val="tx1"/>
                </a:solidFill>
              </a:rPr>
              <a:t>Irrigation and Power Projects</a:t>
            </a:r>
          </a:p>
        </p:txBody>
      </p:sp>
      <p:sp>
        <p:nvSpPr>
          <p:cNvPr id="3" name="Content Placeholder 2">
            <a:extLst>
              <a:ext uri="{FF2B5EF4-FFF2-40B4-BE49-F238E27FC236}">
                <a16:creationId xmlns:a16="http://schemas.microsoft.com/office/drawing/2014/main" id="{416BD5A0-99EA-42E6-8290-EFC2D162A43F}"/>
              </a:ext>
            </a:extLst>
          </p:cNvPr>
          <p:cNvSpPr>
            <a:spLocks noGrp="1"/>
          </p:cNvSpPr>
          <p:nvPr>
            <p:ph idx="1"/>
          </p:nvPr>
        </p:nvSpPr>
        <p:spPr>
          <a:xfrm>
            <a:off x="673768" y="2454524"/>
            <a:ext cx="10851579" cy="4133264"/>
          </a:xfrm>
        </p:spPr>
        <p:txBody>
          <a:bodyPr vert="horz" lIns="91440" tIns="45720" rIns="91440" bIns="45720" rtlCol="0" anchor="t">
            <a:normAutofit/>
          </a:bodyPr>
          <a:lstStyle/>
          <a:p>
            <a:r>
              <a:rPr lang="en-US" sz="2400" b="0" i="0" dirty="0">
                <a:solidFill>
                  <a:srgbClr val="1B1B1B"/>
                </a:solidFill>
                <a:effectLst/>
                <a:latin typeface="Public Sans Web"/>
              </a:rPr>
              <a:t>The BIL provides $50 million for irrigation and power projects allocated in equal $10 million amounts per year for FY 2022-2026, all of which is available until expended.</a:t>
            </a:r>
            <a:endParaRPr lang="en-US" sz="2400" dirty="0">
              <a:ea typeface="+mn-lt"/>
              <a:cs typeface="+mn-lt"/>
            </a:endParaRPr>
          </a:p>
          <a:p>
            <a:r>
              <a:rPr lang="en-US" sz="2400" dirty="0">
                <a:solidFill>
                  <a:srgbClr val="1B1B1B"/>
                </a:solidFill>
                <a:latin typeface="Public Sans Web"/>
              </a:rPr>
              <a:t>Funds will address deferred maintenance needs at 17 congressionally authorized irrigation projects located on Indian reservations across the Rocky Mountain, Northwest, Southwest, Navajo and Western Regions.</a:t>
            </a:r>
            <a:endParaRPr lang="en-US" sz="2400" dirty="0">
              <a:ea typeface="+mn-lt"/>
              <a:cs typeface="+mn-lt"/>
            </a:endParaRPr>
          </a:p>
          <a:p>
            <a:r>
              <a:rPr lang="en-US" sz="2400" dirty="0">
                <a:ea typeface="+mn-lt"/>
                <a:cs typeface="+mn-lt"/>
              </a:rPr>
              <a:t>BIA has prioritized funding of projects that reduce deferred maintenance and the risk of failure and align with Condition Assessments and </a:t>
            </a:r>
            <a:r>
              <a:rPr lang="en-US" sz="2400" dirty="0">
                <a:solidFill>
                  <a:schemeClr val="tx1"/>
                </a:solidFill>
                <a:ea typeface="+mn-lt"/>
                <a:cs typeface="+mn-lt"/>
              </a:rPr>
              <a:t>Modernization Studies to rehabilitate aging infrastructure.</a:t>
            </a:r>
          </a:p>
        </p:txBody>
      </p:sp>
      <p:pic>
        <p:nvPicPr>
          <p:cNvPr id="4" name="Content Placeholder 4">
            <a:extLst>
              <a:ext uri="{FF2B5EF4-FFF2-40B4-BE49-F238E27FC236}">
                <a16:creationId xmlns:a16="http://schemas.microsoft.com/office/drawing/2014/main" id="{030AE793-C210-4F83-A4B9-A78DF8A86014}"/>
              </a:ext>
            </a:extLst>
          </p:cNvPr>
          <p:cNvPicPr>
            <a:picLocks noChangeAspect="1"/>
          </p:cNvPicPr>
          <p:nvPr/>
        </p:nvPicPr>
        <p:blipFill>
          <a:blip r:embed="rId2"/>
          <a:stretch>
            <a:fillRect/>
          </a:stretch>
        </p:blipFill>
        <p:spPr>
          <a:xfrm>
            <a:off x="9442030" y="176486"/>
            <a:ext cx="1652690" cy="1560874"/>
          </a:xfrm>
          <a:prstGeom prst="rect">
            <a:avLst/>
          </a:prstGeom>
        </p:spPr>
      </p:pic>
    </p:spTree>
    <p:extLst>
      <p:ext uri="{BB962C8B-B14F-4D97-AF65-F5344CB8AC3E}">
        <p14:creationId xmlns:p14="http://schemas.microsoft.com/office/powerpoint/2010/main" val="395496169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A7C5FE-0FCB-4875-8A49-70214C20C919}"/>
              </a:ext>
            </a:extLst>
          </p:cNvPr>
          <p:cNvSpPr>
            <a:spLocks noGrp="1"/>
          </p:cNvSpPr>
          <p:nvPr>
            <p:ph type="title"/>
          </p:nvPr>
        </p:nvSpPr>
        <p:spPr/>
        <p:txBody>
          <a:bodyPr/>
          <a:lstStyle/>
          <a:p>
            <a:r>
              <a:rPr lang="en-US" dirty="0"/>
              <a:t>Safety of Dams</a:t>
            </a:r>
          </a:p>
        </p:txBody>
      </p:sp>
      <p:sp>
        <p:nvSpPr>
          <p:cNvPr id="3" name="Content Placeholder 2">
            <a:extLst>
              <a:ext uri="{FF2B5EF4-FFF2-40B4-BE49-F238E27FC236}">
                <a16:creationId xmlns:a16="http://schemas.microsoft.com/office/drawing/2014/main" id="{CBDF399B-6A44-4201-8CBF-6C12DD80B8EC}"/>
              </a:ext>
            </a:extLst>
          </p:cNvPr>
          <p:cNvSpPr>
            <a:spLocks noGrp="1"/>
          </p:cNvSpPr>
          <p:nvPr>
            <p:ph idx="1"/>
          </p:nvPr>
        </p:nvSpPr>
        <p:spPr>
          <a:xfrm>
            <a:off x="782053" y="2338842"/>
            <a:ext cx="10654722" cy="4023360"/>
          </a:xfrm>
        </p:spPr>
        <p:txBody>
          <a:bodyPr>
            <a:normAutofit fontScale="92500" lnSpcReduction="10000"/>
          </a:bodyPr>
          <a:lstStyle/>
          <a:p>
            <a:r>
              <a:rPr lang="en-US" sz="2600" b="0" i="0" dirty="0">
                <a:solidFill>
                  <a:srgbClr val="1B1B1B"/>
                </a:solidFill>
                <a:effectLst/>
              </a:rPr>
              <a:t>The BIL provides $200 million for Safety of Dams and Water Sanitation to be allocated in $50 million increments over FY 2022-2026. </a:t>
            </a:r>
          </a:p>
          <a:p>
            <a:r>
              <a:rPr lang="en-US" sz="2600" b="0" i="0" dirty="0">
                <a:solidFill>
                  <a:srgbClr val="1B1B1B"/>
                </a:solidFill>
                <a:effectLst/>
              </a:rPr>
              <a:t>In FY 2022, The BIA Safety of Dams program will utilize $29.1 million in FY 2022 to accelerate rehabilitation activities using the current prioritization methodology, based on inspections and analysis of all high-hazard program dams to understand the risk each structure presents to downstream residents. </a:t>
            </a:r>
          </a:p>
          <a:p>
            <a:r>
              <a:rPr lang="en-US" sz="2600" b="0" i="0" dirty="0">
                <a:solidFill>
                  <a:srgbClr val="1B1B1B"/>
                </a:solidFill>
                <a:effectLst/>
              </a:rPr>
              <a:t>In FY 2022, $10.65 million will be allocated for Water Sanitation purposes by the Office of Facilities </a:t>
            </a:r>
            <a:r>
              <a:rPr lang="en-US" sz="2600" dirty="0">
                <a:solidFill>
                  <a:srgbClr val="1B1B1B"/>
                </a:solidFill>
              </a:rPr>
              <a:t>and Property Management </a:t>
            </a:r>
            <a:r>
              <a:rPr lang="en-US" sz="2600" b="0" i="0" dirty="0">
                <a:solidFill>
                  <a:srgbClr val="1B1B1B"/>
                </a:solidFill>
                <a:effectLst/>
              </a:rPr>
              <a:t>to address Environment Protection Agency notice of violations, identify contamination issues, reduce system failure risk, reduce exposure to contaminants for Indian Affairs and Tribal staff and address critical gaps in water delivery. </a:t>
            </a:r>
            <a:endParaRPr lang="en-US" sz="2600" dirty="0">
              <a:ea typeface="+mn-lt"/>
              <a:cs typeface="+mn-lt"/>
            </a:endParaRPr>
          </a:p>
          <a:p>
            <a:endParaRPr lang="en-US" dirty="0"/>
          </a:p>
        </p:txBody>
      </p:sp>
      <p:sp>
        <p:nvSpPr>
          <p:cNvPr id="4" name="TextBox 3">
            <a:extLst>
              <a:ext uri="{FF2B5EF4-FFF2-40B4-BE49-F238E27FC236}">
                <a16:creationId xmlns:a16="http://schemas.microsoft.com/office/drawing/2014/main" id="{38C3EF43-3ADA-40BB-9FCA-4F4ECC300643}"/>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pic>
        <p:nvPicPr>
          <p:cNvPr id="5" name="Content Placeholder 4">
            <a:extLst>
              <a:ext uri="{FF2B5EF4-FFF2-40B4-BE49-F238E27FC236}">
                <a16:creationId xmlns:a16="http://schemas.microsoft.com/office/drawing/2014/main" id="{1692137A-83E2-4368-A3D5-D14376CE388B}"/>
              </a:ext>
            </a:extLst>
          </p:cNvPr>
          <p:cNvPicPr>
            <a:picLocks noChangeAspect="1"/>
          </p:cNvPicPr>
          <p:nvPr/>
        </p:nvPicPr>
        <p:blipFill>
          <a:blip r:embed="rId2"/>
          <a:stretch>
            <a:fillRect/>
          </a:stretch>
        </p:blipFill>
        <p:spPr>
          <a:xfrm>
            <a:off x="9442030" y="176486"/>
            <a:ext cx="1652690" cy="1560874"/>
          </a:xfrm>
          <a:prstGeom prst="rect">
            <a:avLst/>
          </a:prstGeom>
        </p:spPr>
      </p:pic>
    </p:spTree>
    <p:extLst>
      <p:ext uri="{BB962C8B-B14F-4D97-AF65-F5344CB8AC3E}">
        <p14:creationId xmlns:p14="http://schemas.microsoft.com/office/powerpoint/2010/main" val="335669671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Tribal Climate Resilience</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794084" y="2319887"/>
            <a:ext cx="10642691" cy="3877985"/>
          </a:xfrm>
          <a:prstGeom prst="rect">
            <a:avLst/>
          </a:prstGeom>
          <a:noFill/>
        </p:spPr>
        <p:txBody>
          <a:bodyPr wrap="square" rtlCol="0">
            <a:spAutoFit/>
          </a:bodyPr>
          <a:lstStyle/>
          <a:p>
            <a:r>
              <a:rPr lang="en-US" sz="2200" dirty="0">
                <a:ea typeface="+mn-lt"/>
                <a:cs typeface="+mn-lt"/>
              </a:rPr>
              <a:t>The law provides $216M over five years for Tribal climate resilience, adaptation, and community relocation planning, design, and implementation of projects, divided as follows: </a:t>
            </a:r>
          </a:p>
          <a:p>
            <a:endParaRPr lang="en-US" sz="1000" dirty="0"/>
          </a:p>
          <a:p>
            <a:pPr marL="742950" lvl="1" indent="-285750">
              <a:buFont typeface="Arial" panose="020B0604020202020204" pitchFamily="34" charset="0"/>
              <a:buChar char="•"/>
            </a:pPr>
            <a:r>
              <a:rPr lang="en-US" sz="2200" dirty="0">
                <a:ea typeface="+mn-lt"/>
                <a:cs typeface="+mn-lt"/>
              </a:rPr>
              <a:t>$130 million is provided for community relocation</a:t>
            </a:r>
            <a:endParaRPr lang="en-US" sz="2200" dirty="0">
              <a:cs typeface="Calibri"/>
            </a:endParaRPr>
          </a:p>
          <a:p>
            <a:pPr marL="742950" lvl="1" indent="-285750">
              <a:buFont typeface="Arial" panose="020B0604020202020204" pitchFamily="34" charset="0"/>
              <a:buChar char="•"/>
            </a:pPr>
            <a:r>
              <a:rPr lang="en-US" sz="2200" dirty="0">
                <a:ea typeface="+mn-lt"/>
                <a:cs typeface="+mn-lt"/>
              </a:rPr>
              <a:t>$86 million is provided for Tribal climate resilience and adaptation projects. </a:t>
            </a:r>
          </a:p>
          <a:p>
            <a:pPr marL="742950" lvl="1" indent="-285750">
              <a:buFont typeface="Arial" panose="020B0604020202020204" pitchFamily="34" charset="0"/>
              <a:buChar char="•"/>
            </a:pPr>
            <a:r>
              <a:rPr lang="en-US" sz="2200" dirty="0">
                <a:ea typeface="+mn-lt"/>
                <a:cs typeface="+mn-lt"/>
              </a:rPr>
              <a:t>Of the total amount available, $43.2 million is available to spend each year. </a:t>
            </a:r>
            <a:endParaRPr lang="en-US" sz="2200" dirty="0">
              <a:cs typeface="Calibri"/>
            </a:endParaRPr>
          </a:p>
          <a:p>
            <a:endParaRPr lang="en-US" sz="1000" b="1" dirty="0">
              <a:ea typeface="+mn-lt"/>
              <a:cs typeface="+mn-lt"/>
            </a:endParaRPr>
          </a:p>
          <a:p>
            <a:r>
              <a:rPr lang="en-US" sz="2200" b="1" dirty="0">
                <a:ea typeface="+mn-lt"/>
                <a:cs typeface="+mn-lt"/>
              </a:rPr>
              <a:t>Community Relocation </a:t>
            </a:r>
            <a:r>
              <a:rPr lang="en-US" sz="2200" dirty="0">
                <a:ea typeface="+mn-lt"/>
                <a:cs typeface="+mn-lt"/>
              </a:rPr>
              <a:t>awards could be used to</a:t>
            </a:r>
            <a:r>
              <a:rPr lang="en-US" sz="2200" b="1" dirty="0">
                <a:ea typeface="+mn-lt"/>
                <a:cs typeface="+mn-lt"/>
              </a:rPr>
              <a:t> </a:t>
            </a:r>
            <a:r>
              <a:rPr lang="en-US" sz="2200" dirty="0">
                <a:ea typeface="+mn-lt"/>
                <a:cs typeface="+mn-lt"/>
              </a:rPr>
              <a:t>support: risk assessment, (2) planning, (3) implementation, and (4) capacity building.</a:t>
            </a:r>
          </a:p>
          <a:p>
            <a:endParaRPr lang="en-US" sz="1000" dirty="0">
              <a:cs typeface="Calibri"/>
            </a:endParaRPr>
          </a:p>
          <a:p>
            <a:r>
              <a:rPr lang="en-US" sz="2200" b="1" dirty="0">
                <a:ea typeface="+mn-lt"/>
                <a:cs typeface="+mn-lt"/>
              </a:rPr>
              <a:t>Climate Adaptation</a:t>
            </a:r>
            <a:r>
              <a:rPr lang="en-US" sz="2200" dirty="0">
                <a:ea typeface="+mn-lt"/>
                <a:cs typeface="+mn-lt"/>
              </a:rPr>
              <a:t> awards could be used to support: training and workshops, adaptation planning, youth engagement, implementation, travel, and capacity building. </a:t>
            </a:r>
            <a:endParaRPr lang="en-US" sz="2200" dirty="0">
              <a:cs typeface="Calibri"/>
            </a:endParaRP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95122707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Tribal Climate Resilience Cont’d</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613611" y="2416413"/>
            <a:ext cx="11081084" cy="4154984"/>
          </a:xfrm>
          <a:prstGeom prst="rect">
            <a:avLst/>
          </a:prstGeom>
          <a:noFill/>
        </p:spPr>
        <p:txBody>
          <a:bodyPr wrap="square" rtlCol="0">
            <a:spAutoFit/>
          </a:bodyPr>
          <a:lstStyle/>
          <a:p>
            <a:r>
              <a:rPr lang="en-US" sz="2200" dirty="0"/>
              <a:t>Funding will support capacity building for those Tribes facing highest risks to support improved intersectoral and interagency efforts around community-led relocation, managed retreat, and protect-in-place efforts. It can provide for training, capacity for scoping efforts, travel to attend trainings and conferences, and youth and intergenerational efforts to address climate change will continue to be funded efforts within the awards program.</a:t>
            </a:r>
          </a:p>
          <a:p>
            <a:endParaRPr lang="en-US" sz="2200" dirty="0"/>
          </a:p>
          <a:p>
            <a:r>
              <a:rPr lang="en-US" sz="2200" dirty="0"/>
              <a:t>A few pilot demonstration projects are anticipated to be announced in late 2022 for community relocation funding. Tribes will be selected based on factors such as risk level, community-readiness, existing plans or designs, and potential to yield lessons-learned for other Tribes facing similar issues. </a:t>
            </a:r>
          </a:p>
          <a:p>
            <a:endParaRPr lang="en-US" sz="2200" dirty="0">
              <a:ea typeface="+mn-lt"/>
              <a:cs typeface="+mn-lt"/>
            </a:endParaRPr>
          </a:p>
          <a:p>
            <a:endParaRPr lang="en-US" sz="2200" dirty="0"/>
          </a:p>
        </p:txBody>
      </p:sp>
    </p:spTree>
    <p:extLst>
      <p:ext uri="{BB962C8B-B14F-4D97-AF65-F5344CB8AC3E}">
        <p14:creationId xmlns:p14="http://schemas.microsoft.com/office/powerpoint/2010/main" val="366682308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Orphaned Wells</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806116" y="2313356"/>
            <a:ext cx="10630659" cy="3323987"/>
          </a:xfrm>
          <a:prstGeom prst="rect">
            <a:avLst/>
          </a:prstGeom>
          <a:noFill/>
        </p:spPr>
        <p:txBody>
          <a:bodyPr wrap="square" rtlCol="0">
            <a:spAutoFit/>
          </a:bodyPr>
          <a:lstStyle/>
          <a:p>
            <a:pPr algn="l"/>
            <a:endParaRPr lang="en-US" sz="1800" b="0" i="0" u="none" strike="noStrike" baseline="0" dirty="0">
              <a:solidFill>
                <a:srgbClr val="000000"/>
              </a:solidFill>
              <a:latin typeface="Times New Roman" panose="02020603050405020304" pitchFamily="18" charset="0"/>
            </a:endParaRPr>
          </a:p>
          <a:p>
            <a:r>
              <a:rPr lang="en-US" sz="2400" b="0" i="0" u="none" strike="noStrike" baseline="0" dirty="0">
                <a:solidFill>
                  <a:srgbClr val="000000"/>
                </a:solidFill>
              </a:rPr>
              <a:t>The </a:t>
            </a:r>
            <a:r>
              <a:rPr lang="en-US" sz="2400" dirty="0">
                <a:solidFill>
                  <a:srgbClr val="000000"/>
                </a:solidFill>
              </a:rPr>
              <a:t>Law provides </a:t>
            </a:r>
            <a:r>
              <a:rPr lang="en-US" sz="2400" b="0" i="0" u="none" strike="noStrike" baseline="0" dirty="0">
                <a:solidFill>
                  <a:srgbClr val="000000"/>
                </a:solidFill>
              </a:rPr>
              <a:t>$150 million over five years to plug orphaned wells and to restore associated well sites on Tribal lands. Funds can be used to plug orphaned wells and to remediate and reclaim orphaned well sites on the Indian Tribe’s respective trust or restricted lands. </a:t>
            </a:r>
          </a:p>
          <a:p>
            <a:pPr algn="l"/>
            <a:endParaRPr lang="en-US" sz="2400" b="0" i="0" u="none" strike="noStrike" baseline="0" dirty="0">
              <a:solidFill>
                <a:srgbClr val="000000"/>
              </a:solidFill>
            </a:endParaRPr>
          </a:p>
          <a:p>
            <a:r>
              <a:rPr lang="en-US" sz="2400" b="0" i="0" u="none" strike="noStrike" baseline="0" dirty="0">
                <a:solidFill>
                  <a:srgbClr val="000000"/>
                </a:solidFill>
              </a:rPr>
              <a:t>Eligible Tribes may elect to directly receive grant funding or, in lieu of a grant, an Indian Tribe may request that the BIA administer and carry out plugging, remediation, and reclamation activities. </a:t>
            </a:r>
            <a:endParaRPr lang="en-US" sz="2400" dirty="0"/>
          </a:p>
        </p:txBody>
      </p:sp>
    </p:spTree>
    <p:extLst>
      <p:ext uri="{BB962C8B-B14F-4D97-AF65-F5344CB8AC3E}">
        <p14:creationId xmlns:p14="http://schemas.microsoft.com/office/powerpoint/2010/main" val="41405238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normAutofit/>
          </a:bodyPr>
          <a:lstStyle/>
          <a:p>
            <a:r>
              <a:rPr lang="en-US" sz="4800" i="0" dirty="0">
                <a:solidFill>
                  <a:srgbClr val="333333"/>
                </a:solidFill>
                <a:effectLst/>
              </a:rPr>
              <a:t>Ecosystem Restoration</a:t>
            </a:r>
            <a:endParaRPr lang="en-US" sz="4800" b="0" i="0" dirty="0">
              <a:solidFill>
                <a:srgbClr val="333333"/>
              </a:solidFill>
              <a:effectLst/>
            </a:endParaRP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8" name="TextBox 7">
            <a:extLst>
              <a:ext uri="{FF2B5EF4-FFF2-40B4-BE49-F238E27FC236}">
                <a16:creationId xmlns:a16="http://schemas.microsoft.com/office/drawing/2014/main" id="{48F70B8F-A664-4DD1-892F-ADA2B79ABD01}"/>
              </a:ext>
            </a:extLst>
          </p:cNvPr>
          <p:cNvSpPr txBox="1"/>
          <p:nvPr/>
        </p:nvSpPr>
        <p:spPr>
          <a:xfrm>
            <a:off x="770021" y="2232930"/>
            <a:ext cx="10924673" cy="4154984"/>
          </a:xfrm>
          <a:prstGeom prst="rect">
            <a:avLst/>
          </a:prstGeom>
          <a:noFill/>
        </p:spPr>
        <p:txBody>
          <a:bodyPr wrap="square" rtlCol="0">
            <a:spAutoFit/>
          </a:bodyPr>
          <a:lstStyle/>
          <a:p>
            <a:r>
              <a:rPr lang="en-US" sz="2200" i="0" dirty="0">
                <a:solidFill>
                  <a:srgbClr val="333333"/>
                </a:solidFill>
                <a:effectLst/>
                <a:latin typeface="Public Sans"/>
              </a:rPr>
              <a:t>The BIL provided an $4.8 Million Investment to the BIA in Ecosystem Restoration and Resilience. </a:t>
            </a:r>
            <a:r>
              <a:rPr lang="en-US" sz="2200" b="0" i="0" dirty="0">
                <a:solidFill>
                  <a:srgbClr val="333333"/>
                </a:solidFill>
                <a:effectLst/>
                <a:latin typeface="Public Sans"/>
              </a:rPr>
              <a:t>The Infrastructure Law makes a critical investment in the resilience and restoration of America's lands, including funding for stewardship contracts, ecosystem restoration projects, invasive species detection and prevention, and native vegetation restoration efforts. </a:t>
            </a:r>
          </a:p>
          <a:p>
            <a:endParaRPr lang="en-US" sz="1000" dirty="0">
              <a:solidFill>
                <a:srgbClr val="333333"/>
              </a:solidFill>
              <a:latin typeface="Public Sans"/>
            </a:endParaRPr>
          </a:p>
          <a:p>
            <a:r>
              <a:rPr lang="en-US" sz="2200" dirty="0">
                <a:latin typeface="Public Sans"/>
              </a:rPr>
              <a:t>OTS Programs are currently seeking project proposals for Fiscal Years 2023 to 2026. These projects must fit one of the following categories:</a:t>
            </a:r>
          </a:p>
          <a:p>
            <a:pPr marL="171450" indent="-171450">
              <a:buFont typeface="Arial" panose="020B0604020202020204" pitchFamily="34" charset="0"/>
              <a:buChar char="•"/>
            </a:pPr>
            <a:endParaRPr lang="en-US" sz="1000" dirty="0"/>
          </a:p>
          <a:p>
            <a:pPr marL="1257300" lvl="2" indent="-342900">
              <a:buFont typeface="Arial" panose="020B0604020202020204" pitchFamily="34" charset="0"/>
              <a:buChar char="•"/>
            </a:pPr>
            <a:r>
              <a:rPr lang="en-US" sz="2200" dirty="0"/>
              <a:t>Invasive Species</a:t>
            </a:r>
          </a:p>
          <a:p>
            <a:pPr marL="1257300" lvl="2" indent="-342900">
              <a:buFont typeface="Arial" panose="020B0604020202020204" pitchFamily="34" charset="0"/>
              <a:buChar char="•"/>
            </a:pPr>
            <a:r>
              <a:rPr lang="en-US" sz="2200" dirty="0"/>
              <a:t>Resilient Recreation Sites on Federal Lands</a:t>
            </a:r>
          </a:p>
          <a:p>
            <a:pPr marL="1257300" lvl="2" indent="-342900">
              <a:buFont typeface="Arial" panose="020B0604020202020204" pitchFamily="34" charset="0"/>
              <a:buChar char="•"/>
            </a:pPr>
            <a:r>
              <a:rPr lang="en-US" sz="2200" dirty="0"/>
              <a:t>Revegetation and Hazard Mitigation on Mined Lands</a:t>
            </a:r>
          </a:p>
          <a:p>
            <a:pPr marL="1257300" lvl="2" indent="-342900">
              <a:buFont typeface="Arial" panose="020B0604020202020204" pitchFamily="34" charset="0"/>
              <a:buChar char="•"/>
            </a:pPr>
            <a:r>
              <a:rPr lang="en-US" sz="2200" dirty="0"/>
              <a:t>National Revegetation Effort including National Seed Strategy</a:t>
            </a:r>
          </a:p>
          <a:p>
            <a:endParaRPr lang="en-US" sz="2400" dirty="0">
              <a:solidFill>
                <a:srgbClr val="333333"/>
              </a:solidFill>
              <a:latin typeface="Public Sans"/>
            </a:endParaRPr>
          </a:p>
        </p:txBody>
      </p:sp>
      <p:sp>
        <p:nvSpPr>
          <p:cNvPr id="6" name="TextBox 5">
            <a:extLst>
              <a:ext uri="{FF2B5EF4-FFF2-40B4-BE49-F238E27FC236}">
                <a16:creationId xmlns:a16="http://schemas.microsoft.com/office/drawing/2014/main" id="{DA8081CE-203C-4257-868C-F4E493FF8AD4}"/>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Tree>
    <p:extLst>
      <p:ext uri="{BB962C8B-B14F-4D97-AF65-F5344CB8AC3E}">
        <p14:creationId xmlns:p14="http://schemas.microsoft.com/office/powerpoint/2010/main" val="248625473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EB1836F0-F9E0-4D93-9BDD-7EEC6EA05F7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94320BF-BA80-4F40-8513-51FC6BB9F158}"/>
              </a:ext>
            </a:extLst>
          </p:cNvPr>
          <p:cNvSpPr>
            <a:spLocks noGrp="1"/>
          </p:cNvSpPr>
          <p:nvPr>
            <p:ph type="ctrTitle"/>
          </p:nvPr>
        </p:nvSpPr>
        <p:spPr>
          <a:xfrm>
            <a:off x="5289754" y="639097"/>
            <a:ext cx="6253317" cy="3686015"/>
          </a:xfrm>
        </p:spPr>
        <p:txBody>
          <a:bodyPr>
            <a:normAutofit/>
          </a:bodyPr>
          <a:lstStyle/>
          <a:p>
            <a:r>
              <a:rPr lang="en-US" dirty="0"/>
              <a:t>Questions?</a:t>
            </a:r>
          </a:p>
        </p:txBody>
      </p:sp>
      <p:pic>
        <p:nvPicPr>
          <p:cNvPr id="7" name="Graphic 6" descr="Question mark">
            <a:extLst>
              <a:ext uri="{FF2B5EF4-FFF2-40B4-BE49-F238E27FC236}">
                <a16:creationId xmlns:a16="http://schemas.microsoft.com/office/drawing/2014/main" id="{FEB88C58-55B2-4B1F-9015-1A8268B38404}"/>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644220" y="1328399"/>
            <a:ext cx="4001315" cy="4001315"/>
          </a:xfrm>
          <a:prstGeom prst="rect">
            <a:avLst/>
          </a:prstGeom>
        </p:spPr>
      </p:pic>
      <p:cxnSp>
        <p:nvCxnSpPr>
          <p:cNvPr id="12" name="Straight Connector 11">
            <a:extLst>
              <a:ext uri="{FF2B5EF4-FFF2-40B4-BE49-F238E27FC236}">
                <a16:creationId xmlns:a16="http://schemas.microsoft.com/office/drawing/2014/main" id="{7A49EFD3-A806-4D59-99F1-AA9AFAE4EF71}"/>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447071" y="4343400"/>
            <a:ext cx="5636107" cy="0"/>
          </a:xfrm>
          <a:prstGeom prst="line">
            <a:avLst/>
          </a:prstGeom>
          <a:ln w="6350">
            <a:solidFill>
              <a:schemeClr val="tx2">
                <a:alpha val="90000"/>
              </a:schemeClr>
            </a:solidFill>
          </a:ln>
        </p:spPr>
        <p:style>
          <a:lnRef idx="1">
            <a:schemeClr val="accent1"/>
          </a:lnRef>
          <a:fillRef idx="0">
            <a:schemeClr val="accent1"/>
          </a:fillRef>
          <a:effectRef idx="0">
            <a:schemeClr val="accent1"/>
          </a:effectRef>
          <a:fontRef idx="minor">
            <a:schemeClr val="tx1"/>
          </a:fontRef>
        </p:style>
      </p:cxnSp>
      <p:sp>
        <p:nvSpPr>
          <p:cNvPr id="14" name="Rectangle 13">
            <a:extLst>
              <a:ext uri="{FF2B5EF4-FFF2-40B4-BE49-F238E27FC236}">
                <a16:creationId xmlns:a16="http://schemas.microsoft.com/office/drawing/2014/main" id="{6D2F28D1-82F9-40FE-935C-85ECF7660D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6" name="Rectangle 15">
            <a:extLst>
              <a:ext uri="{FF2B5EF4-FFF2-40B4-BE49-F238E27FC236}">
                <a16:creationId xmlns:a16="http://schemas.microsoft.com/office/drawing/2014/main" id="{4B670E93-2F53-48FC-AB6C-E99E22D17F3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2965101275"/>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3DEEC92223B53C4E969C8DE8A77D86DE" ma:contentTypeVersion="8" ma:contentTypeDescription="Create a new document." ma:contentTypeScope="" ma:versionID="d76ea144ffbafc44199844c835678ea9">
  <xsd:schema xmlns:xsd="http://www.w3.org/2001/XMLSchema" xmlns:xs="http://www.w3.org/2001/XMLSchema" xmlns:p="http://schemas.microsoft.com/office/2006/metadata/properties" xmlns:ns2="6bfbb0da-8dc3-48fc-9757-88c4215e2305" targetNamespace="http://schemas.microsoft.com/office/2006/metadata/properties" ma:root="true" ma:fieldsID="1a205dc536e7a06e2a9ba783cfda1b6b" ns2:_="">
    <xsd:import namespace="6bfbb0da-8dc3-48fc-9757-88c4215e2305"/>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Location" minOccurs="0"/>
                <xsd:element ref="ns2:MediaServiceGenerationTime" minOccurs="0"/>
                <xsd:element ref="ns2:MediaServiceEventHashCode" minOccurs="0"/>
                <xsd:element ref="ns2: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fbb0da-8dc3-48fc-9757-88c4215e2305"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Location" ma:index="12" nillable="true" ma:displayName="Location" ma:internalName="MediaServiceLocation" ma:readOnly="true">
      <xsd:simpleType>
        <xsd:restriction base="dms:Text"/>
      </xsd:simpleType>
    </xsd:element>
    <xsd:element name="MediaServiceGenerationTime" ma:index="13" nillable="true" ma:displayName="MediaServiceGenerationTime" ma:hidden="true" ma:internalName="MediaServiceGenerationTime"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1F11F5B-BC1B-433D-B417-99BA3FEBF46B}">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fbb0da-8dc3-48fc-9757-88c4215e230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C4ECD6E9-145E-495D-99AA-1FCEA10FE095}">
  <ds:schemaRefs>
    <ds:schemaRef ds:uri="http://schemas.microsoft.com/office/2006/metadata/properties"/>
    <ds:schemaRef ds:uri="http://schemas.microsoft.com/office/infopath/2007/PartnerControls"/>
  </ds:schemaRefs>
</ds:datastoreItem>
</file>

<file path=customXml/itemProps3.xml><?xml version="1.0" encoding="utf-8"?>
<ds:datastoreItem xmlns:ds="http://schemas.openxmlformats.org/officeDocument/2006/customXml" ds:itemID="{8DFF9615-9FC0-455A-83B4-8168F691BE90}">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Retrospect</Template>
  <TotalTime>4445</TotalTime>
  <Words>1291</Words>
  <Application>Microsoft Office PowerPoint</Application>
  <PresentationFormat>Widescreen</PresentationFormat>
  <Paragraphs>66</Paragraphs>
  <Slides>9</Slides>
  <Notes>2</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9</vt:i4>
      </vt:variant>
    </vt:vector>
  </HeadingPairs>
  <TitlesOfParts>
    <vt:vector size="16" baseType="lpstr">
      <vt:lpstr>Arial</vt:lpstr>
      <vt:lpstr>Calibri</vt:lpstr>
      <vt:lpstr>Calibri Light</vt:lpstr>
      <vt:lpstr>Public Sans</vt:lpstr>
      <vt:lpstr>Public Sans Web</vt:lpstr>
      <vt:lpstr>Times New Roman</vt:lpstr>
      <vt:lpstr>Retrospect</vt:lpstr>
      <vt:lpstr>Bipartisan Infrastructure Law</vt:lpstr>
      <vt:lpstr>Office of Trust Services</vt:lpstr>
      <vt:lpstr>Irrigation and Power Projects</vt:lpstr>
      <vt:lpstr>Safety of Dams</vt:lpstr>
      <vt:lpstr>Tribal Climate Resilience</vt:lpstr>
      <vt:lpstr>Tribal Climate Resilience Cont’d</vt:lpstr>
      <vt:lpstr>Orphaned Wells</vt:lpstr>
      <vt:lpstr>Ecosystem Restoration</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UPDATES  Division of Name</dc:title>
  <dc:creator>Garcia, Velda M</dc:creator>
  <cp:lastModifiedBy>Locke, Trina</cp:lastModifiedBy>
  <cp:revision>53</cp:revision>
  <dcterms:created xsi:type="dcterms:W3CDTF">2021-04-13T14:36:59Z</dcterms:created>
  <dcterms:modified xsi:type="dcterms:W3CDTF">2022-07-24T23:01:57Z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0x0101003DEEC92223B53C4E969C8DE8A77D86DE</vt:lpwstr>
  </property>
</Properties>
</file>