
<file path=[Content_Types].xml><?xml version="1.0" encoding="utf-8"?>
<Types xmlns="http://schemas.openxmlformats.org/package/2006/content-types">
  <Default Extension="emf" ContentType="image/x-emf"/>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3"/>
  </p:notesMasterIdLst>
  <p:sldIdLst>
    <p:sldId id="256" r:id="rId2"/>
    <p:sldId id="257" r:id="rId3"/>
    <p:sldId id="291" r:id="rId4"/>
    <p:sldId id="289" r:id="rId5"/>
    <p:sldId id="299" r:id="rId6"/>
    <p:sldId id="309" r:id="rId7"/>
    <p:sldId id="302" r:id="rId8"/>
    <p:sldId id="319" r:id="rId9"/>
    <p:sldId id="285" r:id="rId10"/>
    <p:sldId id="321" r:id="rId11"/>
    <p:sldId id="271" r:id="rId12"/>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8968" autoAdjust="0"/>
    <p:restoredTop sz="94660"/>
  </p:normalViewPr>
  <p:slideViewPr>
    <p:cSldViewPr snapToGrid="0">
      <p:cViewPr varScale="1">
        <p:scale>
          <a:sx n="72" d="100"/>
          <a:sy n="72" d="100"/>
        </p:scale>
        <p:origin x="498" y="66"/>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notesMaster" Target="notesMasters/notesMaster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viewProps" Target="viewProp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27FEA351-F608-4621-BC4B-2E5ACF0DCF7B}" type="datetimeFigureOut">
              <a:rPr lang="en-US" smtClean="0"/>
              <a:t>7/26/2022</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0D4955AE-5C60-4947-B6B3-CDFC8D348AA3}" type="slidenum">
              <a:rPr lang="en-US" smtClean="0"/>
              <a:t>‹#›</a:t>
            </a:fld>
            <a:endParaRPr lang="en-US"/>
          </a:p>
        </p:txBody>
      </p:sp>
    </p:spTree>
    <p:extLst>
      <p:ext uri="{BB962C8B-B14F-4D97-AF65-F5344CB8AC3E}">
        <p14:creationId xmlns:p14="http://schemas.microsoft.com/office/powerpoint/2010/main" val="209730697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F6A33367-C7DD-4070-8A8A-4A94FB71ED67}" type="slidenum">
              <a:rPr lang="en-US" smtClean="0"/>
              <a:t>3</a:t>
            </a:fld>
            <a:endParaRPr lang="en-US"/>
          </a:p>
        </p:txBody>
      </p:sp>
    </p:spTree>
    <p:extLst>
      <p:ext uri="{BB962C8B-B14F-4D97-AF65-F5344CB8AC3E}">
        <p14:creationId xmlns:p14="http://schemas.microsoft.com/office/powerpoint/2010/main" val="219244258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cs typeface="Calibri" panose="020F0502020204030204"/>
            </a:endParaRPr>
          </a:p>
        </p:txBody>
      </p:sp>
      <p:sp>
        <p:nvSpPr>
          <p:cNvPr id="4" name="Slide Number Placeholder 3"/>
          <p:cNvSpPr>
            <a:spLocks noGrp="1"/>
          </p:cNvSpPr>
          <p:nvPr>
            <p:ph type="sldNum" sz="quarter" idx="5"/>
          </p:nvPr>
        </p:nvSpPr>
        <p:spPr/>
        <p:txBody>
          <a:bodyPr/>
          <a:lstStyle/>
          <a:p>
            <a:fld id="{F6A33367-C7DD-4070-8A8A-4A94FB71ED67}" type="slidenum">
              <a:rPr lang="en-US" smtClean="0"/>
              <a:t>4</a:t>
            </a:fld>
            <a:endParaRPr lang="en-US"/>
          </a:p>
        </p:txBody>
      </p:sp>
    </p:spTree>
    <p:extLst>
      <p:ext uri="{BB962C8B-B14F-4D97-AF65-F5344CB8AC3E}">
        <p14:creationId xmlns:p14="http://schemas.microsoft.com/office/powerpoint/2010/main" val="93599026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Font typeface="Arial" panose="020B0604020202020204" pitchFamily="34" charset="0"/>
              <a:buNone/>
            </a:pPr>
            <a:r>
              <a:rPr lang="en-US" b="0" i="0" dirty="0">
                <a:solidFill>
                  <a:srgbClr val="000000"/>
                </a:solidFill>
                <a:effectLst/>
                <a:latin typeface="Century Gothic" panose="020B0502020202020204" pitchFamily="34" charset="0"/>
              </a:rPr>
              <a:t>the decennial surveys are specific to being once every 10 years and include every HU and the people within them. Instead of PES talk  about the subject of Quality Control, saying a certain % are visited again to QC the census and also PES which independently verifies the quality of the count.  Also, ongoing surveys have QC processes as well.</a:t>
            </a:r>
            <a:endParaRPr lang="en-US" dirty="0"/>
          </a:p>
        </p:txBody>
      </p:sp>
      <p:sp>
        <p:nvSpPr>
          <p:cNvPr id="4" name="Slide Number Placeholder 3"/>
          <p:cNvSpPr>
            <a:spLocks noGrp="1"/>
          </p:cNvSpPr>
          <p:nvPr>
            <p:ph type="sldNum" sz="quarter" idx="5"/>
          </p:nvPr>
        </p:nvSpPr>
        <p:spPr/>
        <p:txBody>
          <a:bodyPr/>
          <a:lstStyle/>
          <a:p>
            <a:fld id="{F6A33367-C7DD-4070-8A8A-4A94FB71ED67}" type="slidenum">
              <a:rPr lang="en-US" smtClean="0"/>
              <a:t>5</a:t>
            </a:fld>
            <a:endParaRPr lang="en-US"/>
          </a:p>
        </p:txBody>
      </p:sp>
    </p:spTree>
    <p:extLst>
      <p:ext uri="{BB962C8B-B14F-4D97-AF65-F5344CB8AC3E}">
        <p14:creationId xmlns:p14="http://schemas.microsoft.com/office/powerpoint/2010/main" val="142130301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F6A33367-C7DD-4070-8A8A-4A94FB71ED67}" type="slidenum">
              <a:rPr lang="en-US" smtClean="0"/>
              <a:t>6</a:t>
            </a:fld>
            <a:endParaRPr lang="en-US"/>
          </a:p>
        </p:txBody>
      </p:sp>
    </p:spTree>
    <p:extLst>
      <p:ext uri="{BB962C8B-B14F-4D97-AF65-F5344CB8AC3E}">
        <p14:creationId xmlns:p14="http://schemas.microsoft.com/office/powerpoint/2010/main" val="96904977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        </a:t>
            </a:r>
          </a:p>
        </p:txBody>
      </p:sp>
      <p:sp>
        <p:nvSpPr>
          <p:cNvPr id="4" name="Slide Number Placeholder 3"/>
          <p:cNvSpPr>
            <a:spLocks noGrp="1"/>
          </p:cNvSpPr>
          <p:nvPr>
            <p:ph type="sldNum" sz="quarter" idx="5"/>
          </p:nvPr>
        </p:nvSpPr>
        <p:spPr/>
        <p:txBody>
          <a:bodyPr/>
          <a:lstStyle/>
          <a:p>
            <a:fld id="{F6A33367-C7DD-4070-8A8A-4A94FB71ED67}" type="slidenum">
              <a:rPr lang="en-US" smtClean="0"/>
              <a:t>7</a:t>
            </a:fld>
            <a:endParaRPr lang="en-US"/>
          </a:p>
        </p:txBody>
      </p:sp>
    </p:spTree>
    <p:extLst>
      <p:ext uri="{BB962C8B-B14F-4D97-AF65-F5344CB8AC3E}">
        <p14:creationId xmlns:p14="http://schemas.microsoft.com/office/powerpoint/2010/main" val="67786640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br>
              <a:rPr lang="en-US" sz="3200" b="0" i="0" dirty="0">
                <a:solidFill>
                  <a:srgbClr val="000000"/>
                </a:solidFill>
                <a:effectLst/>
                <a:latin typeface="Lora" panose="00000500000000000000" pitchFamily="2" charset="0"/>
              </a:rPr>
            </a:br>
            <a:br>
              <a:rPr lang="en-US" sz="3200" b="0" i="0" dirty="0">
                <a:solidFill>
                  <a:srgbClr val="000000"/>
                </a:solidFill>
                <a:effectLst/>
                <a:latin typeface="Lora" panose="00000500000000000000" pitchFamily="2" charset="0"/>
              </a:rPr>
            </a:br>
            <a:endParaRPr lang="en-US" dirty="0"/>
          </a:p>
        </p:txBody>
      </p:sp>
      <p:sp>
        <p:nvSpPr>
          <p:cNvPr id="4" name="Slide Number Placeholder 3"/>
          <p:cNvSpPr>
            <a:spLocks noGrp="1"/>
          </p:cNvSpPr>
          <p:nvPr>
            <p:ph type="sldNum" sz="quarter" idx="5"/>
          </p:nvPr>
        </p:nvSpPr>
        <p:spPr/>
        <p:txBody>
          <a:bodyPr/>
          <a:lstStyle/>
          <a:p>
            <a:fld id="{F6A33367-C7DD-4070-8A8A-4A94FB71ED67}" type="slidenum">
              <a:rPr lang="en-US" smtClean="0"/>
              <a:t>9</a:t>
            </a:fld>
            <a:endParaRPr lang="en-US"/>
          </a:p>
        </p:txBody>
      </p:sp>
    </p:spTree>
    <p:extLst>
      <p:ext uri="{BB962C8B-B14F-4D97-AF65-F5344CB8AC3E}">
        <p14:creationId xmlns:p14="http://schemas.microsoft.com/office/powerpoint/2010/main" val="3953099971"/>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F6A33367-C7DD-4070-8A8A-4A94FB71ED67}" type="slidenum">
              <a:rPr lang="en-US" smtClean="0"/>
              <a:t>11</a:t>
            </a:fld>
            <a:endParaRPr lang="en-US"/>
          </a:p>
        </p:txBody>
      </p:sp>
    </p:spTree>
    <p:extLst>
      <p:ext uri="{BB962C8B-B14F-4D97-AF65-F5344CB8AC3E}">
        <p14:creationId xmlns:p14="http://schemas.microsoft.com/office/powerpoint/2010/main" val="1096974298"/>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E827D64-E083-4555-98EA-9975462E24F4}"/>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76248B70-1763-4811-AD0C-1C4F53A68576}"/>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AE6E2475-CD8F-43D7-B490-018E53ECDD46}"/>
              </a:ext>
            </a:extLst>
          </p:cNvPr>
          <p:cNvSpPr>
            <a:spLocks noGrp="1"/>
          </p:cNvSpPr>
          <p:nvPr>
            <p:ph type="dt" sz="half" idx="10"/>
          </p:nvPr>
        </p:nvSpPr>
        <p:spPr>
          <a:xfrm>
            <a:off x="838200" y="6356350"/>
            <a:ext cx="2743200" cy="365125"/>
          </a:xfrm>
          <a:prstGeom prst="rect">
            <a:avLst/>
          </a:prstGeom>
        </p:spPr>
        <p:txBody>
          <a:bodyPr/>
          <a:lstStyle/>
          <a:p>
            <a:fld id="{1723A271-EF58-4B79-A2FE-D7AF43373302}" type="datetimeFigureOut">
              <a:rPr lang="en-US" smtClean="0"/>
              <a:t>7/26/2022</a:t>
            </a:fld>
            <a:endParaRPr lang="en-US"/>
          </a:p>
        </p:txBody>
      </p:sp>
      <p:sp>
        <p:nvSpPr>
          <p:cNvPr id="5" name="Footer Placeholder 4">
            <a:extLst>
              <a:ext uri="{FF2B5EF4-FFF2-40B4-BE49-F238E27FC236}">
                <a16:creationId xmlns:a16="http://schemas.microsoft.com/office/drawing/2014/main" id="{2A81091E-E16E-45AD-B260-D9AAFB28F895}"/>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72F82EB-0ED8-4075-A0C0-8FAB8D6DFE1F}"/>
              </a:ext>
            </a:extLst>
          </p:cNvPr>
          <p:cNvSpPr>
            <a:spLocks noGrp="1"/>
          </p:cNvSpPr>
          <p:nvPr>
            <p:ph type="sldNum" sz="quarter" idx="12"/>
          </p:nvPr>
        </p:nvSpPr>
        <p:spPr/>
        <p:txBody>
          <a:bodyPr/>
          <a:lstStyle/>
          <a:p>
            <a:fld id="{64F91421-236D-48C0-9EE3-5DD96B307F31}" type="slidenum">
              <a:rPr lang="en-US" smtClean="0"/>
              <a:t>‹#›</a:t>
            </a:fld>
            <a:endParaRPr lang="en-US"/>
          </a:p>
        </p:txBody>
      </p:sp>
    </p:spTree>
    <p:extLst>
      <p:ext uri="{BB962C8B-B14F-4D97-AF65-F5344CB8AC3E}">
        <p14:creationId xmlns:p14="http://schemas.microsoft.com/office/powerpoint/2010/main" val="243148102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39FF99A-7C59-4B99-B7EB-EA7B6E6DE67C}"/>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75E7DDE2-9491-4E6F-983B-A6637BE7272C}"/>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622B5694-E9B6-413C-922D-A73DC6C1E198}"/>
              </a:ext>
            </a:extLst>
          </p:cNvPr>
          <p:cNvSpPr>
            <a:spLocks noGrp="1"/>
          </p:cNvSpPr>
          <p:nvPr>
            <p:ph type="dt" sz="half" idx="10"/>
          </p:nvPr>
        </p:nvSpPr>
        <p:spPr>
          <a:xfrm>
            <a:off x="838200" y="6356350"/>
            <a:ext cx="2743200" cy="365125"/>
          </a:xfrm>
          <a:prstGeom prst="rect">
            <a:avLst/>
          </a:prstGeom>
        </p:spPr>
        <p:txBody>
          <a:bodyPr/>
          <a:lstStyle/>
          <a:p>
            <a:fld id="{1723A271-EF58-4B79-A2FE-D7AF43373302}" type="datetimeFigureOut">
              <a:rPr lang="en-US" smtClean="0"/>
              <a:t>7/26/2022</a:t>
            </a:fld>
            <a:endParaRPr lang="en-US"/>
          </a:p>
        </p:txBody>
      </p:sp>
      <p:sp>
        <p:nvSpPr>
          <p:cNvPr id="5" name="Footer Placeholder 4">
            <a:extLst>
              <a:ext uri="{FF2B5EF4-FFF2-40B4-BE49-F238E27FC236}">
                <a16:creationId xmlns:a16="http://schemas.microsoft.com/office/drawing/2014/main" id="{244B3B61-5677-49CF-9D6E-6EB22A1874CD}"/>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AE095FD1-0E5E-4ABE-B9CF-A21AC5BC2DA0}"/>
              </a:ext>
            </a:extLst>
          </p:cNvPr>
          <p:cNvSpPr>
            <a:spLocks noGrp="1"/>
          </p:cNvSpPr>
          <p:nvPr>
            <p:ph type="sldNum" sz="quarter" idx="12"/>
          </p:nvPr>
        </p:nvSpPr>
        <p:spPr/>
        <p:txBody>
          <a:bodyPr/>
          <a:lstStyle/>
          <a:p>
            <a:fld id="{64F91421-236D-48C0-9EE3-5DD96B307F31}" type="slidenum">
              <a:rPr lang="en-US" smtClean="0"/>
              <a:t>‹#›</a:t>
            </a:fld>
            <a:endParaRPr lang="en-US"/>
          </a:p>
        </p:txBody>
      </p:sp>
    </p:spTree>
    <p:extLst>
      <p:ext uri="{BB962C8B-B14F-4D97-AF65-F5344CB8AC3E}">
        <p14:creationId xmlns:p14="http://schemas.microsoft.com/office/powerpoint/2010/main" val="68788911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DD3A6DC-80A4-46EE-93F0-861CA9C71AF4}"/>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628D57B7-A48D-4E72-B6C5-4C22F0BCA5AF}"/>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3288EB66-50EC-4375-954C-9099627AE090}"/>
              </a:ext>
            </a:extLst>
          </p:cNvPr>
          <p:cNvSpPr>
            <a:spLocks noGrp="1"/>
          </p:cNvSpPr>
          <p:nvPr>
            <p:ph type="dt" sz="half" idx="10"/>
          </p:nvPr>
        </p:nvSpPr>
        <p:spPr>
          <a:xfrm>
            <a:off x="838200" y="6356350"/>
            <a:ext cx="2743200" cy="365125"/>
          </a:xfrm>
          <a:prstGeom prst="rect">
            <a:avLst/>
          </a:prstGeom>
        </p:spPr>
        <p:txBody>
          <a:bodyPr/>
          <a:lstStyle/>
          <a:p>
            <a:fld id="{1723A271-EF58-4B79-A2FE-D7AF43373302}" type="datetimeFigureOut">
              <a:rPr lang="en-US" smtClean="0"/>
              <a:t>7/26/2022</a:t>
            </a:fld>
            <a:endParaRPr lang="en-US"/>
          </a:p>
        </p:txBody>
      </p:sp>
      <p:sp>
        <p:nvSpPr>
          <p:cNvPr id="5" name="Footer Placeholder 4">
            <a:extLst>
              <a:ext uri="{FF2B5EF4-FFF2-40B4-BE49-F238E27FC236}">
                <a16:creationId xmlns:a16="http://schemas.microsoft.com/office/drawing/2014/main" id="{DC9DEDC6-A716-4A34-BE40-2E3021C1DC2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5AF36F7B-1AE8-4377-9733-5C26AA7724B1}"/>
              </a:ext>
            </a:extLst>
          </p:cNvPr>
          <p:cNvSpPr>
            <a:spLocks noGrp="1"/>
          </p:cNvSpPr>
          <p:nvPr>
            <p:ph type="sldNum" sz="quarter" idx="12"/>
          </p:nvPr>
        </p:nvSpPr>
        <p:spPr/>
        <p:txBody>
          <a:bodyPr/>
          <a:lstStyle/>
          <a:p>
            <a:fld id="{64F91421-236D-48C0-9EE3-5DD96B307F31}" type="slidenum">
              <a:rPr lang="en-US" smtClean="0"/>
              <a:t>‹#›</a:t>
            </a:fld>
            <a:endParaRPr lang="en-US"/>
          </a:p>
        </p:txBody>
      </p:sp>
    </p:spTree>
    <p:extLst>
      <p:ext uri="{BB962C8B-B14F-4D97-AF65-F5344CB8AC3E}">
        <p14:creationId xmlns:p14="http://schemas.microsoft.com/office/powerpoint/2010/main" val="159461743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191BFD3-2D44-4F54-9F14-F6F8A4FC16ED}"/>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ECF0CF00-FC5E-45C1-8FE7-4C3FFB91A3E2}"/>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621C6540-6C78-4737-BCCD-53A26089C68A}"/>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B0186D47-D179-456C-A7B5-8932646A5880}"/>
              </a:ext>
            </a:extLst>
          </p:cNvPr>
          <p:cNvSpPr>
            <a:spLocks noGrp="1"/>
          </p:cNvSpPr>
          <p:nvPr>
            <p:ph type="dt" sz="half" idx="10"/>
          </p:nvPr>
        </p:nvSpPr>
        <p:spPr>
          <a:xfrm>
            <a:off x="838200" y="6356350"/>
            <a:ext cx="2743200" cy="365125"/>
          </a:xfrm>
          <a:prstGeom prst="rect">
            <a:avLst/>
          </a:prstGeom>
        </p:spPr>
        <p:txBody>
          <a:bodyPr/>
          <a:lstStyle/>
          <a:p>
            <a:fld id="{1723A271-EF58-4B79-A2FE-D7AF43373302}" type="datetimeFigureOut">
              <a:rPr lang="en-US" smtClean="0"/>
              <a:t>7/26/2022</a:t>
            </a:fld>
            <a:endParaRPr lang="en-US"/>
          </a:p>
        </p:txBody>
      </p:sp>
      <p:sp>
        <p:nvSpPr>
          <p:cNvPr id="6" name="Footer Placeholder 5">
            <a:extLst>
              <a:ext uri="{FF2B5EF4-FFF2-40B4-BE49-F238E27FC236}">
                <a16:creationId xmlns:a16="http://schemas.microsoft.com/office/drawing/2014/main" id="{ED2FE154-4487-49AD-A6E7-CD442B6E338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260A54F8-892B-4A90-8B84-F005DA4C1AFD}"/>
              </a:ext>
            </a:extLst>
          </p:cNvPr>
          <p:cNvSpPr>
            <a:spLocks noGrp="1"/>
          </p:cNvSpPr>
          <p:nvPr>
            <p:ph type="sldNum" sz="quarter" idx="12"/>
          </p:nvPr>
        </p:nvSpPr>
        <p:spPr/>
        <p:txBody>
          <a:bodyPr/>
          <a:lstStyle/>
          <a:p>
            <a:fld id="{64F91421-236D-48C0-9EE3-5DD96B307F31}" type="slidenum">
              <a:rPr lang="en-US" smtClean="0"/>
              <a:t>‹#›</a:t>
            </a:fld>
            <a:endParaRPr lang="en-US"/>
          </a:p>
        </p:txBody>
      </p:sp>
    </p:spTree>
    <p:extLst>
      <p:ext uri="{BB962C8B-B14F-4D97-AF65-F5344CB8AC3E}">
        <p14:creationId xmlns:p14="http://schemas.microsoft.com/office/powerpoint/2010/main" val="215567495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112DAB2-F0D5-4D9C-A991-9A1CD304AC93}"/>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CA786E00-9CA1-409F-BD8F-4B12064EA218}"/>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36D12636-8C36-4C8F-89B8-A65EDE96E6BB}"/>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8A284D23-0C5D-4D77-BB6A-4170D222FA9E}"/>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7FA9BC26-4800-4E6B-B6FA-1913A0EF7AA9}"/>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FA6C08E6-0985-4CD0-B743-B37DD50A54C4}"/>
              </a:ext>
            </a:extLst>
          </p:cNvPr>
          <p:cNvSpPr>
            <a:spLocks noGrp="1"/>
          </p:cNvSpPr>
          <p:nvPr>
            <p:ph type="dt" sz="half" idx="10"/>
          </p:nvPr>
        </p:nvSpPr>
        <p:spPr>
          <a:xfrm>
            <a:off x="838200" y="6356350"/>
            <a:ext cx="2743200" cy="365125"/>
          </a:xfrm>
          <a:prstGeom prst="rect">
            <a:avLst/>
          </a:prstGeom>
        </p:spPr>
        <p:txBody>
          <a:bodyPr/>
          <a:lstStyle/>
          <a:p>
            <a:fld id="{1723A271-EF58-4B79-A2FE-D7AF43373302}" type="datetimeFigureOut">
              <a:rPr lang="en-US" smtClean="0"/>
              <a:t>7/26/2022</a:t>
            </a:fld>
            <a:endParaRPr lang="en-US"/>
          </a:p>
        </p:txBody>
      </p:sp>
      <p:sp>
        <p:nvSpPr>
          <p:cNvPr id="8" name="Footer Placeholder 7">
            <a:extLst>
              <a:ext uri="{FF2B5EF4-FFF2-40B4-BE49-F238E27FC236}">
                <a16:creationId xmlns:a16="http://schemas.microsoft.com/office/drawing/2014/main" id="{3123660B-6EFA-4E6F-9CB0-7770E22E550B}"/>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AD3257DB-ACE7-4EBC-B71E-1B727688E52D}"/>
              </a:ext>
            </a:extLst>
          </p:cNvPr>
          <p:cNvSpPr>
            <a:spLocks noGrp="1"/>
          </p:cNvSpPr>
          <p:nvPr>
            <p:ph type="sldNum" sz="quarter" idx="12"/>
          </p:nvPr>
        </p:nvSpPr>
        <p:spPr/>
        <p:txBody>
          <a:bodyPr/>
          <a:lstStyle/>
          <a:p>
            <a:fld id="{64F91421-236D-48C0-9EE3-5DD96B307F31}" type="slidenum">
              <a:rPr lang="en-US" smtClean="0"/>
              <a:t>‹#›</a:t>
            </a:fld>
            <a:endParaRPr lang="en-US"/>
          </a:p>
        </p:txBody>
      </p:sp>
    </p:spTree>
    <p:extLst>
      <p:ext uri="{BB962C8B-B14F-4D97-AF65-F5344CB8AC3E}">
        <p14:creationId xmlns:p14="http://schemas.microsoft.com/office/powerpoint/2010/main" val="78017000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56DE795-CCE7-41A2-A236-8BBC8C677AB6}"/>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4EF2AEB9-4F67-40BC-9964-F1F9433D4C7D}"/>
              </a:ext>
            </a:extLst>
          </p:cNvPr>
          <p:cNvSpPr>
            <a:spLocks noGrp="1"/>
          </p:cNvSpPr>
          <p:nvPr>
            <p:ph type="dt" sz="half" idx="10"/>
          </p:nvPr>
        </p:nvSpPr>
        <p:spPr>
          <a:xfrm>
            <a:off x="838200" y="6356350"/>
            <a:ext cx="2743200" cy="365125"/>
          </a:xfrm>
          <a:prstGeom prst="rect">
            <a:avLst/>
          </a:prstGeom>
        </p:spPr>
        <p:txBody>
          <a:bodyPr/>
          <a:lstStyle/>
          <a:p>
            <a:fld id="{1723A271-EF58-4B79-A2FE-D7AF43373302}" type="datetimeFigureOut">
              <a:rPr lang="en-US" smtClean="0"/>
              <a:t>7/26/2022</a:t>
            </a:fld>
            <a:endParaRPr lang="en-US"/>
          </a:p>
        </p:txBody>
      </p:sp>
      <p:sp>
        <p:nvSpPr>
          <p:cNvPr id="4" name="Footer Placeholder 3">
            <a:extLst>
              <a:ext uri="{FF2B5EF4-FFF2-40B4-BE49-F238E27FC236}">
                <a16:creationId xmlns:a16="http://schemas.microsoft.com/office/drawing/2014/main" id="{EC0682C3-BD7B-42DF-8A96-913534281CEF}"/>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9DBB102C-6D78-499F-872C-075F010AF862}"/>
              </a:ext>
            </a:extLst>
          </p:cNvPr>
          <p:cNvSpPr>
            <a:spLocks noGrp="1"/>
          </p:cNvSpPr>
          <p:nvPr>
            <p:ph type="sldNum" sz="quarter" idx="12"/>
          </p:nvPr>
        </p:nvSpPr>
        <p:spPr/>
        <p:txBody>
          <a:bodyPr/>
          <a:lstStyle/>
          <a:p>
            <a:fld id="{64F91421-236D-48C0-9EE3-5DD96B307F31}" type="slidenum">
              <a:rPr lang="en-US" smtClean="0"/>
              <a:t>‹#›</a:t>
            </a:fld>
            <a:endParaRPr lang="en-US"/>
          </a:p>
        </p:txBody>
      </p:sp>
    </p:spTree>
    <p:extLst>
      <p:ext uri="{BB962C8B-B14F-4D97-AF65-F5344CB8AC3E}">
        <p14:creationId xmlns:p14="http://schemas.microsoft.com/office/powerpoint/2010/main" val="216613256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395F6B14-8B9F-45BF-9301-302BBFCD4844}"/>
              </a:ext>
            </a:extLst>
          </p:cNvPr>
          <p:cNvSpPr>
            <a:spLocks noGrp="1"/>
          </p:cNvSpPr>
          <p:nvPr>
            <p:ph type="dt" sz="half" idx="10"/>
          </p:nvPr>
        </p:nvSpPr>
        <p:spPr>
          <a:xfrm>
            <a:off x="838200" y="6356350"/>
            <a:ext cx="2743200" cy="365125"/>
          </a:xfrm>
          <a:prstGeom prst="rect">
            <a:avLst/>
          </a:prstGeom>
        </p:spPr>
        <p:txBody>
          <a:bodyPr/>
          <a:lstStyle/>
          <a:p>
            <a:fld id="{1723A271-EF58-4B79-A2FE-D7AF43373302}" type="datetimeFigureOut">
              <a:rPr lang="en-US" smtClean="0"/>
              <a:t>7/26/2022</a:t>
            </a:fld>
            <a:endParaRPr lang="en-US"/>
          </a:p>
        </p:txBody>
      </p:sp>
      <p:sp>
        <p:nvSpPr>
          <p:cNvPr id="3" name="Footer Placeholder 2">
            <a:extLst>
              <a:ext uri="{FF2B5EF4-FFF2-40B4-BE49-F238E27FC236}">
                <a16:creationId xmlns:a16="http://schemas.microsoft.com/office/drawing/2014/main" id="{E1BF2039-7134-4A79-9741-D7949D98A9E3}"/>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792AAE02-71A9-4FCD-BE0A-9E8093B52696}"/>
              </a:ext>
            </a:extLst>
          </p:cNvPr>
          <p:cNvSpPr>
            <a:spLocks noGrp="1"/>
          </p:cNvSpPr>
          <p:nvPr>
            <p:ph type="sldNum" sz="quarter" idx="12"/>
          </p:nvPr>
        </p:nvSpPr>
        <p:spPr/>
        <p:txBody>
          <a:bodyPr/>
          <a:lstStyle/>
          <a:p>
            <a:fld id="{64F91421-236D-48C0-9EE3-5DD96B307F31}" type="slidenum">
              <a:rPr lang="en-US" smtClean="0"/>
              <a:t>‹#›</a:t>
            </a:fld>
            <a:endParaRPr lang="en-US"/>
          </a:p>
        </p:txBody>
      </p:sp>
    </p:spTree>
    <p:extLst>
      <p:ext uri="{BB962C8B-B14F-4D97-AF65-F5344CB8AC3E}">
        <p14:creationId xmlns:p14="http://schemas.microsoft.com/office/powerpoint/2010/main" val="374568158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A1B27B0-9B6B-41AA-B3A7-14F5ACF17291}"/>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6B6079A6-820A-43AA-BA39-456D5FB1FA6C}"/>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24A48CFA-8DB4-4E4B-9618-9360ACED268C}"/>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CB9634FB-4F95-424D-82CE-82CFDB130B44}"/>
              </a:ext>
            </a:extLst>
          </p:cNvPr>
          <p:cNvSpPr>
            <a:spLocks noGrp="1"/>
          </p:cNvSpPr>
          <p:nvPr>
            <p:ph type="dt" sz="half" idx="10"/>
          </p:nvPr>
        </p:nvSpPr>
        <p:spPr>
          <a:xfrm>
            <a:off x="838200" y="6356350"/>
            <a:ext cx="2743200" cy="365125"/>
          </a:xfrm>
          <a:prstGeom prst="rect">
            <a:avLst/>
          </a:prstGeom>
        </p:spPr>
        <p:txBody>
          <a:bodyPr/>
          <a:lstStyle/>
          <a:p>
            <a:fld id="{1723A271-EF58-4B79-A2FE-D7AF43373302}" type="datetimeFigureOut">
              <a:rPr lang="en-US" smtClean="0"/>
              <a:t>7/26/2022</a:t>
            </a:fld>
            <a:endParaRPr lang="en-US"/>
          </a:p>
        </p:txBody>
      </p:sp>
      <p:sp>
        <p:nvSpPr>
          <p:cNvPr id="6" name="Footer Placeholder 5">
            <a:extLst>
              <a:ext uri="{FF2B5EF4-FFF2-40B4-BE49-F238E27FC236}">
                <a16:creationId xmlns:a16="http://schemas.microsoft.com/office/drawing/2014/main" id="{C87AFB22-1760-4AC7-9B42-42F8A4AB7948}"/>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01436619-FCC7-4416-BFA4-583ED3F0A2FD}"/>
              </a:ext>
            </a:extLst>
          </p:cNvPr>
          <p:cNvSpPr>
            <a:spLocks noGrp="1"/>
          </p:cNvSpPr>
          <p:nvPr>
            <p:ph type="sldNum" sz="quarter" idx="12"/>
          </p:nvPr>
        </p:nvSpPr>
        <p:spPr/>
        <p:txBody>
          <a:bodyPr/>
          <a:lstStyle/>
          <a:p>
            <a:fld id="{64F91421-236D-48C0-9EE3-5DD96B307F31}" type="slidenum">
              <a:rPr lang="en-US" smtClean="0"/>
              <a:t>‹#›</a:t>
            </a:fld>
            <a:endParaRPr lang="en-US"/>
          </a:p>
        </p:txBody>
      </p:sp>
    </p:spTree>
    <p:extLst>
      <p:ext uri="{BB962C8B-B14F-4D97-AF65-F5344CB8AC3E}">
        <p14:creationId xmlns:p14="http://schemas.microsoft.com/office/powerpoint/2010/main" val="301342846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89ED27C-1E85-4345-8243-C225E321557B}"/>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81925D55-B052-4A81-99A0-4084BB0B096E}"/>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0209063A-8A05-455D-967B-E4C71A239880}"/>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38BA7ACC-29CE-42EC-A4C5-AF095260AB19}"/>
              </a:ext>
            </a:extLst>
          </p:cNvPr>
          <p:cNvSpPr>
            <a:spLocks noGrp="1"/>
          </p:cNvSpPr>
          <p:nvPr>
            <p:ph type="dt" sz="half" idx="10"/>
          </p:nvPr>
        </p:nvSpPr>
        <p:spPr>
          <a:xfrm>
            <a:off x="838200" y="6356350"/>
            <a:ext cx="2743200" cy="365125"/>
          </a:xfrm>
          <a:prstGeom prst="rect">
            <a:avLst/>
          </a:prstGeom>
        </p:spPr>
        <p:txBody>
          <a:bodyPr/>
          <a:lstStyle/>
          <a:p>
            <a:fld id="{1723A271-EF58-4B79-A2FE-D7AF43373302}" type="datetimeFigureOut">
              <a:rPr lang="en-US" smtClean="0"/>
              <a:t>7/26/2022</a:t>
            </a:fld>
            <a:endParaRPr lang="en-US"/>
          </a:p>
        </p:txBody>
      </p:sp>
      <p:sp>
        <p:nvSpPr>
          <p:cNvPr id="6" name="Footer Placeholder 5">
            <a:extLst>
              <a:ext uri="{FF2B5EF4-FFF2-40B4-BE49-F238E27FC236}">
                <a16:creationId xmlns:a16="http://schemas.microsoft.com/office/drawing/2014/main" id="{821B0BA1-9137-4734-970F-B4920C9AD579}"/>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7E954127-6B48-421F-815F-1CCA4F1E6CEC}"/>
              </a:ext>
            </a:extLst>
          </p:cNvPr>
          <p:cNvSpPr>
            <a:spLocks noGrp="1"/>
          </p:cNvSpPr>
          <p:nvPr>
            <p:ph type="sldNum" sz="quarter" idx="12"/>
          </p:nvPr>
        </p:nvSpPr>
        <p:spPr/>
        <p:txBody>
          <a:bodyPr/>
          <a:lstStyle/>
          <a:p>
            <a:fld id="{64F91421-236D-48C0-9EE3-5DD96B307F31}" type="slidenum">
              <a:rPr lang="en-US" smtClean="0"/>
              <a:t>‹#›</a:t>
            </a:fld>
            <a:endParaRPr lang="en-US"/>
          </a:p>
        </p:txBody>
      </p:sp>
    </p:spTree>
    <p:extLst>
      <p:ext uri="{BB962C8B-B14F-4D97-AF65-F5344CB8AC3E}">
        <p14:creationId xmlns:p14="http://schemas.microsoft.com/office/powerpoint/2010/main" val="299889692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2FDD1FD-2014-47F6-B2CA-80A01AC4CA84}"/>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FBA14E3C-C0D2-4FFA-A78D-3EA8BAD063A3}"/>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F2144628-11AF-4065-A9D7-12BF719CA930}"/>
              </a:ext>
            </a:extLst>
          </p:cNvPr>
          <p:cNvSpPr>
            <a:spLocks noGrp="1"/>
          </p:cNvSpPr>
          <p:nvPr>
            <p:ph type="dt" sz="half" idx="10"/>
          </p:nvPr>
        </p:nvSpPr>
        <p:spPr>
          <a:xfrm>
            <a:off x="838200" y="6356350"/>
            <a:ext cx="2743200" cy="365125"/>
          </a:xfrm>
          <a:prstGeom prst="rect">
            <a:avLst/>
          </a:prstGeom>
        </p:spPr>
        <p:txBody>
          <a:bodyPr/>
          <a:lstStyle/>
          <a:p>
            <a:fld id="{1723A271-EF58-4B79-A2FE-D7AF43373302}" type="datetimeFigureOut">
              <a:rPr lang="en-US" smtClean="0"/>
              <a:t>7/26/2022</a:t>
            </a:fld>
            <a:endParaRPr lang="en-US"/>
          </a:p>
        </p:txBody>
      </p:sp>
      <p:sp>
        <p:nvSpPr>
          <p:cNvPr id="5" name="Footer Placeholder 4">
            <a:extLst>
              <a:ext uri="{FF2B5EF4-FFF2-40B4-BE49-F238E27FC236}">
                <a16:creationId xmlns:a16="http://schemas.microsoft.com/office/drawing/2014/main" id="{29DD1827-8E21-401D-A59D-F07DCA4471A6}"/>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2816EFA-1000-4228-8AF1-3BAB9A97CCB3}"/>
              </a:ext>
            </a:extLst>
          </p:cNvPr>
          <p:cNvSpPr>
            <a:spLocks noGrp="1"/>
          </p:cNvSpPr>
          <p:nvPr>
            <p:ph type="sldNum" sz="quarter" idx="12"/>
          </p:nvPr>
        </p:nvSpPr>
        <p:spPr/>
        <p:txBody>
          <a:bodyPr/>
          <a:lstStyle/>
          <a:p>
            <a:fld id="{64F91421-236D-48C0-9EE3-5DD96B307F31}" type="slidenum">
              <a:rPr lang="en-US" smtClean="0"/>
              <a:t>‹#›</a:t>
            </a:fld>
            <a:endParaRPr lang="en-US"/>
          </a:p>
        </p:txBody>
      </p:sp>
    </p:spTree>
    <p:extLst>
      <p:ext uri="{BB962C8B-B14F-4D97-AF65-F5344CB8AC3E}">
        <p14:creationId xmlns:p14="http://schemas.microsoft.com/office/powerpoint/2010/main" val="95374393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F4D9346E-E514-48C6-B6D3-A0BDE9B84B3F}"/>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27F76B31-9408-48BB-B5E7-9DCE5BAC7804}"/>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FD156F95-D54A-4EE4-B380-DD6532399F25}"/>
              </a:ext>
            </a:extLst>
          </p:cNvPr>
          <p:cNvSpPr>
            <a:spLocks noGrp="1"/>
          </p:cNvSpPr>
          <p:nvPr>
            <p:ph type="dt" sz="half" idx="10"/>
          </p:nvPr>
        </p:nvSpPr>
        <p:spPr>
          <a:xfrm>
            <a:off x="838200" y="6356350"/>
            <a:ext cx="2743200" cy="365125"/>
          </a:xfrm>
          <a:prstGeom prst="rect">
            <a:avLst/>
          </a:prstGeom>
        </p:spPr>
        <p:txBody>
          <a:bodyPr/>
          <a:lstStyle/>
          <a:p>
            <a:fld id="{1723A271-EF58-4B79-A2FE-D7AF43373302}" type="datetimeFigureOut">
              <a:rPr lang="en-US" smtClean="0"/>
              <a:t>7/26/2022</a:t>
            </a:fld>
            <a:endParaRPr lang="en-US"/>
          </a:p>
        </p:txBody>
      </p:sp>
      <p:sp>
        <p:nvSpPr>
          <p:cNvPr id="5" name="Footer Placeholder 4">
            <a:extLst>
              <a:ext uri="{FF2B5EF4-FFF2-40B4-BE49-F238E27FC236}">
                <a16:creationId xmlns:a16="http://schemas.microsoft.com/office/drawing/2014/main" id="{E0CB64A7-8253-4D76-A77A-6277AF09619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6D35037B-D83B-4C3A-9147-4941AE9A544E}"/>
              </a:ext>
            </a:extLst>
          </p:cNvPr>
          <p:cNvSpPr>
            <a:spLocks noGrp="1"/>
          </p:cNvSpPr>
          <p:nvPr>
            <p:ph type="sldNum" sz="quarter" idx="12"/>
          </p:nvPr>
        </p:nvSpPr>
        <p:spPr/>
        <p:txBody>
          <a:bodyPr/>
          <a:lstStyle/>
          <a:p>
            <a:fld id="{64F91421-236D-48C0-9EE3-5DD96B307F31}" type="slidenum">
              <a:rPr lang="en-US" smtClean="0"/>
              <a:t>‹#›</a:t>
            </a:fld>
            <a:endParaRPr lang="en-US"/>
          </a:p>
        </p:txBody>
      </p:sp>
    </p:spTree>
    <p:extLst>
      <p:ext uri="{BB962C8B-B14F-4D97-AF65-F5344CB8AC3E}">
        <p14:creationId xmlns:p14="http://schemas.microsoft.com/office/powerpoint/2010/main" val="317827764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F553AAC2-7D23-487B-94EB-702907F1D30F}"/>
              </a:ext>
            </a:extLst>
          </p:cNvPr>
          <p:cNvPicPr>
            <a:picLocks noChangeAspect="1"/>
          </p:cNvPicPr>
          <p:nvPr userDrawn="1"/>
        </p:nvPicPr>
        <p:blipFill>
          <a:blip r:embed="rId13">
            <a:extLst>
              <a:ext uri="{28A0092B-C50C-407E-A947-70E740481C1C}">
                <a14:useLocalDpi xmlns:a14="http://schemas.microsoft.com/office/drawing/2010/main" val="0"/>
              </a:ext>
            </a:extLst>
          </a:blip>
          <a:srcRect/>
          <a:stretch/>
        </p:blipFill>
        <p:spPr>
          <a:xfrm>
            <a:off x="300566" y="5478105"/>
            <a:ext cx="1286955" cy="1306163"/>
          </a:xfrm>
          <a:prstGeom prst="rect">
            <a:avLst/>
          </a:prstGeom>
        </p:spPr>
      </p:pic>
      <p:sp>
        <p:nvSpPr>
          <p:cNvPr id="2" name="Title Placeholder 1">
            <a:extLst>
              <a:ext uri="{FF2B5EF4-FFF2-40B4-BE49-F238E27FC236}">
                <a16:creationId xmlns:a16="http://schemas.microsoft.com/office/drawing/2014/main" id="{5B33B6F6-A402-4A4B-B55A-70EA42DF989E}"/>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4A66971D-EEBA-4877-A9A7-FA1C6A9D5C5E}"/>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Footer Placeholder 4">
            <a:extLst>
              <a:ext uri="{FF2B5EF4-FFF2-40B4-BE49-F238E27FC236}">
                <a16:creationId xmlns:a16="http://schemas.microsoft.com/office/drawing/2014/main" id="{B38B814E-2450-4AC6-8053-D299A83E0D3D}"/>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C5A7C508-F9F4-419B-BDBA-D09E0B2FFDC8}"/>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64F91421-236D-48C0-9EE3-5DD96B307F31}" type="slidenum">
              <a:rPr lang="en-US" smtClean="0"/>
              <a:t>‹#›</a:t>
            </a:fld>
            <a:endParaRPr lang="en-US"/>
          </a:p>
        </p:txBody>
      </p:sp>
    </p:spTree>
    <p:extLst>
      <p:ext uri="{BB962C8B-B14F-4D97-AF65-F5344CB8AC3E}">
        <p14:creationId xmlns:p14="http://schemas.microsoft.com/office/powerpoint/2010/main" val="2689757634"/>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hyperlink" Target="https://www.ncai.org/policy-issues/economic-development-commerce/census" TargetMode="External"/><Relationship Id="rId2" Type="http://schemas.openxmlformats.org/officeDocument/2006/relationships/notesSlide" Target="../notesSlides/notesSlide1.xml"/><Relationship Id="rId1" Type="http://schemas.openxmlformats.org/officeDocument/2006/relationships/slideLayout" Target="../slideLayouts/slideLayout2.xml"/><Relationship Id="rId4" Type="http://schemas.openxmlformats.org/officeDocument/2006/relationships/image" Target="../media/image4.png"/></Relationships>
</file>

<file path=ppt/slides/_rels/slide4.xml.rels><?xml version="1.0" encoding="UTF-8" standalone="yes"?>
<Relationships xmlns="http://schemas.openxmlformats.org/package/2006/relationships"><Relationship Id="rId3" Type="http://schemas.openxmlformats.org/officeDocument/2006/relationships/hyperlink" Target="https://www2.census.gov/geo/pdfs/reference/geodiagram.pdf" TargetMode="External"/><Relationship Id="rId2" Type="http://schemas.openxmlformats.org/officeDocument/2006/relationships/notesSlide" Target="../notesSlides/notesSlide2.xml"/><Relationship Id="rId1" Type="http://schemas.openxmlformats.org/officeDocument/2006/relationships/slideLayout" Target="../slideLayouts/slideLayout5.xml"/><Relationship Id="rId4" Type="http://schemas.openxmlformats.org/officeDocument/2006/relationships/image" Target="../media/image5.png"/></Relationships>
</file>

<file path=ppt/slides/_rels/slide5.xml.rels><?xml version="1.0" encoding="UTF-8" standalone="yes"?>
<Relationships xmlns="http://schemas.openxmlformats.org/package/2006/relationships"><Relationship Id="rId3" Type="http://schemas.openxmlformats.org/officeDocument/2006/relationships/hyperlink" Target="https://www.census.gov/about/census-careers.html?msclkid=a3467f60b04911ec8d628a3b8547e822" TargetMode="External"/><Relationship Id="rId2" Type="http://schemas.openxmlformats.org/officeDocument/2006/relationships/notesSlide" Target="../notesSlides/notesSlide3.xml"/><Relationship Id="rId1" Type="http://schemas.openxmlformats.org/officeDocument/2006/relationships/slideLayout" Target="../slideLayouts/slideLayout2.xml"/><Relationship Id="rId5" Type="http://schemas.openxmlformats.org/officeDocument/2006/relationships/image" Target="../media/image6.jpeg"/><Relationship Id="rId4" Type="http://schemas.openxmlformats.org/officeDocument/2006/relationships/hyperlink" Target="https://www.census.gov/programs-surveys/surveys-programs.html" TargetMode="External"/></Relationships>
</file>

<file path=ppt/slides/_rels/slide6.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hyperlink" Target="https://www.census.gov/tribal/" TargetMode="External"/><Relationship Id="rId2" Type="http://schemas.openxmlformats.org/officeDocument/2006/relationships/notesSlide" Target="../notesSlides/notesSlide5.xml"/><Relationship Id="rId1" Type="http://schemas.openxmlformats.org/officeDocument/2006/relationships/slideLayout" Target="../slideLayouts/slideLayout7.xml"/><Relationship Id="rId4" Type="http://schemas.openxmlformats.org/officeDocument/2006/relationships/image" Target="../media/image8.png"/></Relationships>
</file>

<file path=ppt/slides/_rels/slide8.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hyperlink" Target="https://www.census.gov/programs-surveys/decennial-census/about/rdo/summary-files.html#P1" TargetMode="External"/><Relationship Id="rId1" Type="http://schemas.openxmlformats.org/officeDocument/2006/relationships/slideLayout" Target="../slideLayouts/slideLayout2.xml"/><Relationship Id="rId4" Type="http://schemas.openxmlformats.org/officeDocument/2006/relationships/hyperlink" Target="https://www.census.gov/library/visualizations/interactive/race-and-ethnicity-in-the-united-state-2010-and-2020-census.html" TargetMode="External"/></Relationships>
</file>

<file path=ppt/slides/_rels/slide9.xml.rels><?xml version="1.0" encoding="UTF-8" standalone="yes"?>
<Relationships xmlns="http://schemas.openxmlformats.org/package/2006/relationships"><Relationship Id="rId3" Type="http://schemas.openxmlformats.org/officeDocument/2006/relationships/hyperlink" Target="https://data.census.gov/" TargetMode="External"/><Relationship Id="rId2" Type="http://schemas.openxmlformats.org/officeDocument/2006/relationships/notesSlide" Target="../notesSlides/notesSlide6.xml"/><Relationship Id="rId1" Type="http://schemas.openxmlformats.org/officeDocument/2006/relationships/slideLayout" Target="../slideLayouts/slideLayout4.xml"/><Relationship Id="rId5" Type="http://schemas.openxmlformats.org/officeDocument/2006/relationships/image" Target="../media/image11.png"/><Relationship Id="rId4" Type="http://schemas.openxmlformats.org/officeDocument/2006/relationships/image" Target="../media/image10.pn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hyperlink" Target="mailto:Jessica.a.Imotichey@census.gov" TargetMode="External"/><Relationship Id="rId2" Type="http://schemas.openxmlformats.org/officeDocument/2006/relationships/notesSlide" Target="../notesSlides/notesSlide7.xml"/><Relationship Id="rId1" Type="http://schemas.openxmlformats.org/officeDocument/2006/relationships/slideLayout" Target="../slideLayouts/slideLayout1.xml"/><Relationship Id="rId4" Type="http://schemas.openxmlformats.org/officeDocument/2006/relationships/image" Target="../media/image12.emf"/></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9EA0BC5D-4916-4BCB-8663-85E2463E64CF}"/>
              </a:ext>
            </a:extLst>
          </p:cNvPr>
          <p:cNvSpPr txBox="1">
            <a:spLocks/>
          </p:cNvSpPr>
          <p:nvPr/>
        </p:nvSpPr>
        <p:spPr>
          <a:xfrm>
            <a:off x="6109498" y="908344"/>
            <a:ext cx="5244301" cy="1538130"/>
          </a:xfrm>
          <a:prstGeom prst="rect">
            <a:avLst/>
          </a:prstGeom>
        </p:spPr>
        <p:txBody>
          <a:bodyPr vert="horz" lIns="91440" tIns="45720" rIns="91440" bIns="45720" rtlCol="0" anchor="ctr">
            <a:normAutofit/>
          </a:bodyPr>
          <a:lstStyle>
            <a:lvl1pPr algn="ctr" defTabSz="914400" rtl="0" eaLnBrk="1" latinLnBrk="0" hangingPunct="1">
              <a:lnSpc>
                <a:spcPct val="90000"/>
              </a:lnSpc>
              <a:spcBef>
                <a:spcPct val="0"/>
              </a:spcBef>
              <a:buNone/>
              <a:defRPr sz="6000" kern="1200">
                <a:solidFill>
                  <a:schemeClr val="tx1"/>
                </a:solidFill>
                <a:latin typeface="+mj-lt"/>
                <a:ea typeface="+mj-ea"/>
                <a:cs typeface="+mj-cs"/>
              </a:defRPr>
            </a:lvl1pPr>
          </a:lstStyle>
          <a:p>
            <a:pPr algn="l">
              <a:spcAft>
                <a:spcPts val="600"/>
              </a:spcAft>
            </a:pPr>
            <a:r>
              <a:rPr lang="en-US" sz="4400" b="1" kern="1200">
                <a:solidFill>
                  <a:schemeClr val="tx1"/>
                </a:solidFill>
                <a:latin typeface="+mj-lt"/>
                <a:ea typeface="+mj-ea"/>
                <a:cs typeface="+mj-cs"/>
              </a:rPr>
              <a:t>Isn’t the Census Over? </a:t>
            </a:r>
          </a:p>
        </p:txBody>
      </p:sp>
      <p:sp>
        <p:nvSpPr>
          <p:cNvPr id="1031" name="Freeform 6">
            <a:extLst>
              <a:ext uri="{FF2B5EF4-FFF2-40B4-BE49-F238E27FC236}">
                <a16:creationId xmlns:a16="http://schemas.microsoft.com/office/drawing/2014/main" id="{B6C29DB0-17E9-42FF-986E-0B7F493F4D2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2199584" y="1685652"/>
            <a:ext cx="3275013" cy="4408488"/>
          </a:xfrm>
          <a:custGeom>
            <a:avLst/>
            <a:gdLst/>
            <a:ahLst/>
            <a:cxnLst/>
            <a:rect l="l" t="t" r="r" b="b"/>
            <a:pathLst>
              <a:path w="10000" h="10000">
                <a:moveTo>
                  <a:pt x="8761" y="0"/>
                </a:moveTo>
                <a:lnTo>
                  <a:pt x="10000" y="0"/>
                </a:lnTo>
                <a:lnTo>
                  <a:pt x="10000" y="10000"/>
                </a:lnTo>
                <a:lnTo>
                  <a:pt x="0" y="10000"/>
                </a:lnTo>
                <a:lnTo>
                  <a:pt x="0" y="9126"/>
                </a:lnTo>
                <a:lnTo>
                  <a:pt x="8761" y="9127"/>
                </a:lnTo>
                <a:lnTo>
                  <a:pt x="8761" y="0"/>
                </a:lnTo>
                <a:close/>
              </a:path>
            </a:pathLst>
          </a:custGeom>
          <a:solidFill>
            <a:srgbClr val="4C4C4C"/>
          </a:solidFill>
          <a:ln w="0">
            <a:noFill/>
            <a:prstDash val="solid"/>
            <a:round/>
            <a:headEnd/>
            <a:tailEnd/>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
        <p:nvSpPr>
          <p:cNvPr id="1033" name="Freeform 6">
            <a:extLst>
              <a:ext uri="{FF2B5EF4-FFF2-40B4-BE49-F238E27FC236}">
                <a16:creationId xmlns:a16="http://schemas.microsoft.com/office/drawing/2014/main" id="{115AD956-A5B6-4760-B8B2-11E2DF6B021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flipH="1" flipV="1">
            <a:off x="752858" y="744469"/>
            <a:ext cx="3275668" cy="4408488"/>
          </a:xfrm>
          <a:custGeom>
            <a:avLst/>
            <a:gdLst/>
            <a:ahLst/>
            <a:cxnLst/>
            <a:rect l="l" t="t" r="r" b="b"/>
            <a:pathLst>
              <a:path w="10002" h="10000">
                <a:moveTo>
                  <a:pt x="8763" y="0"/>
                </a:moveTo>
                <a:lnTo>
                  <a:pt x="10002" y="0"/>
                </a:lnTo>
                <a:lnTo>
                  <a:pt x="10002" y="10000"/>
                </a:lnTo>
                <a:lnTo>
                  <a:pt x="2" y="10000"/>
                </a:lnTo>
                <a:cubicBezTo>
                  <a:pt x="-2" y="9698"/>
                  <a:pt x="4" y="9427"/>
                  <a:pt x="0" y="9125"/>
                </a:cubicBezTo>
                <a:lnTo>
                  <a:pt x="8763" y="9128"/>
                </a:lnTo>
                <a:lnTo>
                  <a:pt x="8763" y="0"/>
                </a:lnTo>
                <a:close/>
              </a:path>
            </a:pathLst>
          </a:custGeom>
          <a:solidFill>
            <a:srgbClr val="4C4C4C"/>
          </a:solidFill>
          <a:ln w="0">
            <a:noFill/>
            <a:prstDash val="solid"/>
            <a:round/>
            <a:headEnd/>
            <a:tailEnd/>
          </a:ln>
        </p:spPr>
      </p:sp>
      <p:pic>
        <p:nvPicPr>
          <p:cNvPr id="1026" name="Picture 2" descr="Image result for cartoon person scratching head clip art">
            <a:extLst>
              <a:ext uri="{FF2B5EF4-FFF2-40B4-BE49-F238E27FC236}">
                <a16:creationId xmlns:a16="http://schemas.microsoft.com/office/drawing/2014/main" id="{651D672A-F9EF-4846-B22D-12D31C7DDFF2}"/>
              </a:ext>
            </a:extLst>
          </p:cNvPr>
          <p:cNvPicPr>
            <a:picLocks noChangeAspect="1" noChangeArrowheads="1"/>
          </p:cNvPicPr>
          <p:nvPr/>
        </p:nvPicPr>
        <p:blipFill>
          <a:blip r:embed="rId2">
            <a:extLst>
              <a:ext uri="{28A0092B-C50C-407E-A947-70E740481C1C}">
                <a14:useLocalDpi xmlns:a14="http://schemas.microsoft.com/office/drawing/2010/main" val="0"/>
              </a:ext>
            </a:extLst>
          </a:blip>
          <a:stretch>
            <a:fillRect/>
          </a:stretch>
        </p:blipFill>
        <p:spPr bwMode="auto">
          <a:xfrm>
            <a:off x="2017335" y="1450448"/>
            <a:ext cx="2193617" cy="3948511"/>
          </a:xfrm>
          <a:prstGeom prst="rect">
            <a:avLst/>
          </a:prstGeom>
          <a:noFill/>
          <a:extLst>
            <a:ext uri="{909E8E84-426E-40DD-AFC4-6F175D3DCCD1}">
              <a14:hiddenFill xmlns:a14="http://schemas.microsoft.com/office/drawing/2010/main">
                <a:solidFill>
                  <a:srgbClr val="FFFFFF"/>
                </a:solidFill>
              </a14:hiddenFill>
            </a:ext>
          </a:extLst>
        </p:spPr>
      </p:pic>
      <p:sp>
        <p:nvSpPr>
          <p:cNvPr id="3" name="Content Placeholder 2">
            <a:extLst>
              <a:ext uri="{FF2B5EF4-FFF2-40B4-BE49-F238E27FC236}">
                <a16:creationId xmlns:a16="http://schemas.microsoft.com/office/drawing/2014/main" id="{E6C996F1-A675-49F6-A56C-B8D8EF80E47D}"/>
              </a:ext>
            </a:extLst>
          </p:cNvPr>
          <p:cNvSpPr>
            <a:spLocks noGrp="1"/>
          </p:cNvSpPr>
          <p:nvPr>
            <p:ph type="subTitle" idx="4294967295"/>
          </p:nvPr>
        </p:nvSpPr>
        <p:spPr>
          <a:xfrm>
            <a:off x="5911158" y="2706865"/>
            <a:ext cx="5383652" cy="3470097"/>
          </a:xfrm>
        </p:spPr>
        <p:txBody>
          <a:bodyPr vert="horz" lIns="91440" tIns="45720" rIns="91440" bIns="45720" rtlCol="0">
            <a:normAutofit/>
          </a:bodyPr>
          <a:lstStyle/>
          <a:p>
            <a:r>
              <a:rPr lang="en-US" dirty="0"/>
              <a:t>Ongoing Surveys during non-Decennial years</a:t>
            </a:r>
          </a:p>
          <a:p>
            <a:r>
              <a:rPr lang="en-US" dirty="0"/>
              <a:t>5.64% undercount for AIAN in 2020 Decennial Census</a:t>
            </a:r>
          </a:p>
          <a:p>
            <a:r>
              <a:rPr lang="en-US" dirty="0"/>
              <a:t>So, what’s next….</a:t>
            </a:r>
          </a:p>
          <a:p>
            <a:endParaRPr lang="en-US" sz="2400" dirty="0"/>
          </a:p>
        </p:txBody>
      </p:sp>
      <p:sp>
        <p:nvSpPr>
          <p:cNvPr id="8" name="Subtitle 2">
            <a:extLst>
              <a:ext uri="{FF2B5EF4-FFF2-40B4-BE49-F238E27FC236}">
                <a16:creationId xmlns:a16="http://schemas.microsoft.com/office/drawing/2014/main" id="{96DF10F7-7A56-4831-9CF1-1A6D2B61C64F}"/>
              </a:ext>
            </a:extLst>
          </p:cNvPr>
          <p:cNvSpPr txBox="1">
            <a:spLocks/>
          </p:cNvSpPr>
          <p:nvPr/>
        </p:nvSpPr>
        <p:spPr>
          <a:xfrm>
            <a:off x="820881" y="1620199"/>
            <a:ext cx="10820134" cy="4229616"/>
          </a:xfrm>
          <a:prstGeom prst="rect">
            <a:avLst/>
          </a:prstGeom>
        </p:spPr>
        <p:txBody>
          <a:bodyPr vert="horz" lIns="91440" tIns="45720" rIns="91440" bIns="45720" numCol="3" spcCol="274320" rtlCol="0">
            <a:noAutofit/>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marR="2660" algn="l">
              <a:lnSpc>
                <a:spcPct val="100000"/>
              </a:lnSpc>
              <a:spcBef>
                <a:spcPts val="0"/>
              </a:spcBef>
              <a:spcAft>
                <a:spcPts val="1200"/>
              </a:spcAft>
            </a:pPr>
            <a:endParaRPr lang="en-US" sz="1400" b="1" dirty="0">
              <a:solidFill>
                <a:schemeClr val="accent5"/>
              </a:solidFill>
            </a:endParaRPr>
          </a:p>
          <a:p>
            <a:pPr marR="2660" algn="l">
              <a:lnSpc>
                <a:spcPct val="100000"/>
              </a:lnSpc>
              <a:spcBef>
                <a:spcPts val="0"/>
              </a:spcBef>
              <a:spcAft>
                <a:spcPts val="1200"/>
              </a:spcAft>
            </a:pPr>
            <a:br>
              <a:rPr lang="en-US" sz="1400" b="1" dirty="0">
                <a:solidFill>
                  <a:schemeClr val="accent5"/>
                </a:solidFill>
              </a:rPr>
            </a:br>
            <a:br>
              <a:rPr lang="en-US" sz="1400" b="1" dirty="0">
                <a:solidFill>
                  <a:schemeClr val="accent5"/>
                </a:solidFill>
              </a:rPr>
            </a:br>
            <a:br>
              <a:rPr lang="en-US" sz="1400" b="1" dirty="0">
                <a:solidFill>
                  <a:schemeClr val="accent5"/>
                </a:solidFill>
              </a:rPr>
            </a:br>
            <a:endParaRPr lang="en-US" sz="1400" b="1" dirty="0">
              <a:solidFill>
                <a:schemeClr val="accent5"/>
              </a:solidFill>
            </a:endParaRPr>
          </a:p>
          <a:p>
            <a:pPr marR="2660" algn="l">
              <a:lnSpc>
                <a:spcPct val="100000"/>
              </a:lnSpc>
              <a:spcBef>
                <a:spcPts val="0"/>
              </a:spcBef>
              <a:spcAft>
                <a:spcPts val="1200"/>
              </a:spcAft>
            </a:pPr>
            <a:endParaRPr lang="en-US" sz="1400" b="1" dirty="0">
              <a:solidFill>
                <a:schemeClr val="accent5"/>
              </a:solidFill>
            </a:endParaRPr>
          </a:p>
          <a:p>
            <a:pPr marR="2660" algn="l">
              <a:lnSpc>
                <a:spcPct val="100000"/>
              </a:lnSpc>
              <a:spcBef>
                <a:spcPts val="0"/>
              </a:spcBef>
              <a:spcAft>
                <a:spcPts val="1200"/>
              </a:spcAft>
            </a:pPr>
            <a:endParaRPr lang="en-US" sz="1400" b="1" dirty="0">
              <a:solidFill>
                <a:schemeClr val="accent5"/>
              </a:solidFill>
            </a:endParaRPr>
          </a:p>
          <a:p>
            <a:pPr marR="2660" algn="l">
              <a:lnSpc>
                <a:spcPct val="100000"/>
              </a:lnSpc>
              <a:spcBef>
                <a:spcPts val="0"/>
              </a:spcBef>
              <a:spcAft>
                <a:spcPts val="1200"/>
              </a:spcAft>
            </a:pPr>
            <a:endParaRPr lang="en-US" sz="1400" b="1" dirty="0">
              <a:solidFill>
                <a:schemeClr val="accent5"/>
              </a:solidFill>
            </a:endParaRPr>
          </a:p>
        </p:txBody>
      </p:sp>
    </p:spTree>
    <p:extLst>
      <p:ext uri="{BB962C8B-B14F-4D97-AF65-F5344CB8AC3E}">
        <p14:creationId xmlns:p14="http://schemas.microsoft.com/office/powerpoint/2010/main" val="426421410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4E8F170-8C8C-4DC1-AD7A-67EA5BDCBBDE}"/>
              </a:ext>
            </a:extLst>
          </p:cNvPr>
          <p:cNvSpPr>
            <a:spLocks noGrp="1"/>
          </p:cNvSpPr>
          <p:nvPr>
            <p:ph type="title"/>
          </p:nvPr>
        </p:nvSpPr>
        <p:spPr/>
        <p:txBody>
          <a:bodyPr/>
          <a:lstStyle/>
          <a:p>
            <a:r>
              <a:rPr lang="en-US" dirty="0"/>
              <a:t>Tribal Relations Team</a:t>
            </a:r>
          </a:p>
        </p:txBody>
      </p:sp>
      <p:pic>
        <p:nvPicPr>
          <p:cNvPr id="5" name="Content Placeholder 4" descr="Map&#10;&#10;Description automatically generated">
            <a:extLst>
              <a:ext uri="{FF2B5EF4-FFF2-40B4-BE49-F238E27FC236}">
                <a16:creationId xmlns:a16="http://schemas.microsoft.com/office/drawing/2014/main" id="{F11B6C49-C93A-4DE2-8700-7EAE0E692518}"/>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197511" y="1548581"/>
            <a:ext cx="7913502" cy="5203598"/>
          </a:xfrm>
        </p:spPr>
      </p:pic>
    </p:spTree>
    <p:extLst>
      <p:ext uri="{BB962C8B-B14F-4D97-AF65-F5344CB8AC3E}">
        <p14:creationId xmlns:p14="http://schemas.microsoft.com/office/powerpoint/2010/main" val="327465348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5277896-4469-4487-B895-95169F2916AD}"/>
              </a:ext>
            </a:extLst>
          </p:cNvPr>
          <p:cNvSpPr>
            <a:spLocks noGrp="1"/>
          </p:cNvSpPr>
          <p:nvPr>
            <p:ph type="title"/>
          </p:nvPr>
        </p:nvSpPr>
        <p:spPr/>
        <p:txBody>
          <a:bodyPr>
            <a:normAutofit/>
          </a:bodyPr>
          <a:lstStyle/>
          <a:p>
            <a:r>
              <a:rPr lang="en-US" sz="4000" b="1" dirty="0">
                <a:solidFill>
                  <a:srgbClr val="70767F"/>
                </a:solidFill>
                <a:latin typeface="Calibri" panose="020F0502020204030204" pitchFamily="34" charset="0"/>
                <a:cs typeface="Calibri" panose="020F0502020204030204" pitchFamily="34" charset="0"/>
              </a:rPr>
              <a:t>Why Census Data?</a:t>
            </a:r>
          </a:p>
        </p:txBody>
      </p:sp>
      <p:sp>
        <p:nvSpPr>
          <p:cNvPr id="3" name="Content Placeholder 2">
            <a:extLst>
              <a:ext uri="{FF2B5EF4-FFF2-40B4-BE49-F238E27FC236}">
                <a16:creationId xmlns:a16="http://schemas.microsoft.com/office/drawing/2014/main" id="{4F0C92AA-23AB-48A7-B806-0688D9D24C9C}"/>
              </a:ext>
            </a:extLst>
          </p:cNvPr>
          <p:cNvSpPr>
            <a:spLocks noGrp="1"/>
          </p:cNvSpPr>
          <p:nvPr>
            <p:ph idx="1"/>
          </p:nvPr>
        </p:nvSpPr>
        <p:spPr>
          <a:xfrm>
            <a:off x="838200" y="1825625"/>
            <a:ext cx="7435121" cy="3450913"/>
          </a:xfrm>
        </p:spPr>
        <p:txBody>
          <a:bodyPr vert="horz" lIns="91440" tIns="45720" rIns="91440" bIns="45720" rtlCol="0" anchor="t">
            <a:normAutofit lnSpcReduction="10000"/>
          </a:bodyPr>
          <a:lstStyle/>
          <a:p>
            <a:pPr marL="0" indent="0">
              <a:lnSpc>
                <a:spcPct val="110000"/>
              </a:lnSpc>
              <a:buNone/>
            </a:pPr>
            <a:r>
              <a:rPr lang="en-US" sz="2400" b="0" i="0" dirty="0">
                <a:solidFill>
                  <a:srgbClr val="5C739C"/>
                </a:solidFill>
                <a:effectLst/>
                <a:latin typeface="Calibri" panose="020F0502020204030204" pitchFamily="34" charset="0"/>
                <a:cs typeface="Calibri" panose="020F0502020204030204" pitchFamily="34" charset="0"/>
              </a:rPr>
              <a:t>…In addition to its use in fair voting representation, census data play a key role in the fair distribution of billions of dollars to tribes and AI/AN people across the nation. Federal funding for Indian schools, Indian education programs, Indian health programs, Indian housing programs, water and sewage projects, roads, and economic development are distributed based on data collected by the Census Bureau….</a:t>
            </a:r>
          </a:p>
          <a:p>
            <a:pPr marL="0" indent="0">
              <a:buNone/>
            </a:pPr>
            <a:r>
              <a:rPr lang="en-US" sz="1400" b="1" dirty="0">
                <a:solidFill>
                  <a:srgbClr val="5C739C"/>
                </a:solidFill>
                <a:effectLst/>
                <a:latin typeface="Calibri" panose="020F0502020204030204" pitchFamily="34" charset="0"/>
                <a:cs typeface="Calibri" panose="020F0502020204030204" pitchFamily="34" charset="0"/>
              </a:rPr>
              <a:t>National Congress of American Indians website</a:t>
            </a:r>
            <a:r>
              <a:rPr lang="en-US" sz="1400" b="1" dirty="0">
                <a:solidFill>
                  <a:srgbClr val="5C739C"/>
                </a:solidFill>
                <a:latin typeface="Calibri" panose="020F0502020204030204" pitchFamily="34" charset="0"/>
                <a:cs typeface="Calibri" panose="020F0502020204030204" pitchFamily="34" charset="0"/>
              </a:rPr>
              <a:t>  </a:t>
            </a:r>
            <a:endParaRPr lang="en-US" sz="1400" b="1" dirty="0">
              <a:solidFill>
                <a:srgbClr val="5C739C"/>
              </a:solidFill>
              <a:effectLst/>
              <a:latin typeface="Calibri" panose="020F0502020204030204" pitchFamily="34" charset="0"/>
              <a:cs typeface="Calibri" panose="020F0502020204030204" pitchFamily="34" charset="0"/>
            </a:endParaRPr>
          </a:p>
          <a:p>
            <a:pPr marL="0" indent="0">
              <a:buNone/>
            </a:pPr>
            <a:endParaRPr lang="en-US" dirty="0">
              <a:solidFill>
                <a:srgbClr val="251F14"/>
              </a:solidFill>
              <a:latin typeface="Lato"/>
            </a:endParaRPr>
          </a:p>
        </p:txBody>
      </p:sp>
      <p:sp>
        <p:nvSpPr>
          <p:cNvPr id="7" name="Footer Placeholder 6">
            <a:extLst>
              <a:ext uri="{FF2B5EF4-FFF2-40B4-BE49-F238E27FC236}">
                <a16:creationId xmlns:a16="http://schemas.microsoft.com/office/drawing/2014/main" id="{12667B1B-7B1F-4C04-B122-D9D1BC380BF1}"/>
              </a:ext>
            </a:extLst>
          </p:cNvPr>
          <p:cNvSpPr>
            <a:spLocks noGrp="1"/>
          </p:cNvSpPr>
          <p:nvPr>
            <p:ph type="ftr" sz="quarter" idx="11"/>
          </p:nvPr>
        </p:nvSpPr>
        <p:spPr/>
        <p:txBody>
          <a:bodyPr/>
          <a:lstStyle/>
          <a:p>
            <a:r>
              <a:rPr lang="en-US"/>
              <a:t>Cleared for Public Release</a:t>
            </a:r>
          </a:p>
        </p:txBody>
      </p:sp>
      <p:sp>
        <p:nvSpPr>
          <p:cNvPr id="5" name="TextBox 4">
            <a:extLst>
              <a:ext uri="{FF2B5EF4-FFF2-40B4-BE49-F238E27FC236}">
                <a16:creationId xmlns:a16="http://schemas.microsoft.com/office/drawing/2014/main" id="{3E52B7E3-4E27-4F3E-987C-37C8A216B92D}"/>
              </a:ext>
            </a:extLst>
          </p:cNvPr>
          <p:cNvSpPr txBox="1"/>
          <p:nvPr/>
        </p:nvSpPr>
        <p:spPr>
          <a:xfrm>
            <a:off x="2378439" y="6063962"/>
            <a:ext cx="7435121" cy="584775"/>
          </a:xfrm>
          <a:prstGeom prst="rect">
            <a:avLst/>
          </a:prstGeom>
          <a:noFill/>
        </p:spPr>
        <p:txBody>
          <a:bodyPr wrap="square" rtlCol="0">
            <a:spAutoFit/>
          </a:bodyPr>
          <a:lstStyle/>
          <a:p>
            <a:r>
              <a:rPr lang="en-US" sz="1400">
                <a:latin typeface="Century Gothic" panose="020B0502020202020204" pitchFamily="34" charset="0"/>
                <a:hlinkClick r:id="rId3"/>
              </a:rPr>
              <a:t>https://www.ncai.org/policy-issues/economic-development-commerce/census</a:t>
            </a:r>
            <a:endParaRPr lang="en-US" sz="1400">
              <a:latin typeface="Century Gothic" panose="020B0502020202020204" pitchFamily="34" charset="0"/>
            </a:endParaRPr>
          </a:p>
          <a:p>
            <a:endParaRPr lang="en-US"/>
          </a:p>
        </p:txBody>
      </p:sp>
      <p:pic>
        <p:nvPicPr>
          <p:cNvPr id="6" name="Picture 5">
            <a:extLst>
              <a:ext uri="{FF2B5EF4-FFF2-40B4-BE49-F238E27FC236}">
                <a16:creationId xmlns:a16="http://schemas.microsoft.com/office/drawing/2014/main" id="{39C49C0C-1EA6-4E32-8F2D-34336C5C1A79}"/>
              </a:ext>
            </a:extLst>
          </p:cNvPr>
          <p:cNvPicPr>
            <a:picLocks noChangeAspect="1"/>
          </p:cNvPicPr>
          <p:nvPr/>
        </p:nvPicPr>
        <p:blipFill>
          <a:blip r:embed="rId4"/>
          <a:stretch>
            <a:fillRect/>
          </a:stretch>
        </p:blipFill>
        <p:spPr>
          <a:xfrm>
            <a:off x="8610600" y="1979328"/>
            <a:ext cx="3141276" cy="2533765"/>
          </a:xfrm>
          <a:prstGeom prst="rect">
            <a:avLst/>
          </a:prstGeom>
        </p:spPr>
      </p:pic>
    </p:spTree>
    <p:extLst>
      <p:ext uri="{BB962C8B-B14F-4D97-AF65-F5344CB8AC3E}">
        <p14:creationId xmlns:p14="http://schemas.microsoft.com/office/powerpoint/2010/main" val="323428897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843AA136-6A25-425E-B3AF-DB09BADB28EC}"/>
              </a:ext>
            </a:extLst>
          </p:cNvPr>
          <p:cNvSpPr>
            <a:spLocks noGrp="1"/>
          </p:cNvSpPr>
          <p:nvPr>
            <p:ph type="title"/>
          </p:nvPr>
        </p:nvSpPr>
        <p:spPr>
          <a:xfrm>
            <a:off x="970671" y="787154"/>
            <a:ext cx="9921380" cy="524319"/>
          </a:xfrm>
        </p:spPr>
        <p:txBody>
          <a:bodyPr>
            <a:noAutofit/>
          </a:bodyPr>
          <a:lstStyle/>
          <a:p>
            <a:r>
              <a:rPr lang="en-US" sz="4000" b="1" dirty="0">
                <a:latin typeface="Calibri" panose="020F0502020204030204" pitchFamily="34" charset="0"/>
                <a:cs typeface="Calibri" panose="020F0502020204030204" pitchFamily="34" charset="0"/>
              </a:rPr>
              <a:t>AIAN Areas – </a:t>
            </a:r>
            <a:br>
              <a:rPr lang="en-US" sz="4000" b="1" dirty="0">
                <a:latin typeface="Calibri" panose="020F0502020204030204" pitchFamily="34" charset="0"/>
                <a:cs typeface="Calibri" panose="020F0502020204030204" pitchFamily="34" charset="0"/>
              </a:rPr>
            </a:br>
            <a:r>
              <a:rPr lang="en-US" sz="4000" b="1" dirty="0">
                <a:latin typeface="Calibri" panose="020F0502020204030204" pitchFamily="34" charset="0"/>
                <a:cs typeface="Calibri" panose="020F0502020204030204" pitchFamily="34" charset="0"/>
              </a:rPr>
              <a:t>Boundary &amp; Annexation Survey (BAS)</a:t>
            </a:r>
            <a:endParaRPr lang="en-US" sz="4000" dirty="0">
              <a:latin typeface="Calibri" panose="020F0502020204030204" pitchFamily="34" charset="0"/>
              <a:cs typeface="Calibri" panose="020F0502020204030204" pitchFamily="34" charset="0"/>
            </a:endParaRPr>
          </a:p>
        </p:txBody>
      </p:sp>
      <p:sp>
        <p:nvSpPr>
          <p:cNvPr id="4" name="Footer Placeholder 3">
            <a:extLst>
              <a:ext uri="{FF2B5EF4-FFF2-40B4-BE49-F238E27FC236}">
                <a16:creationId xmlns:a16="http://schemas.microsoft.com/office/drawing/2014/main" id="{19EC86D0-405F-475E-B975-A7151DB1837B}"/>
              </a:ext>
            </a:extLst>
          </p:cNvPr>
          <p:cNvSpPr>
            <a:spLocks noGrp="1"/>
          </p:cNvSpPr>
          <p:nvPr>
            <p:ph type="ftr" sz="quarter" idx="11"/>
          </p:nvPr>
        </p:nvSpPr>
        <p:spPr/>
        <p:txBody>
          <a:bodyPr/>
          <a:lstStyle/>
          <a:p>
            <a:r>
              <a:rPr lang="en-US"/>
              <a:t>Cleared for Public Release</a:t>
            </a:r>
          </a:p>
        </p:txBody>
      </p:sp>
      <p:sp>
        <p:nvSpPr>
          <p:cNvPr id="6" name="TextBox 5">
            <a:extLst>
              <a:ext uri="{FF2B5EF4-FFF2-40B4-BE49-F238E27FC236}">
                <a16:creationId xmlns:a16="http://schemas.microsoft.com/office/drawing/2014/main" id="{6A289944-85A1-4855-9E69-C079BCB185C2}"/>
              </a:ext>
            </a:extLst>
          </p:cNvPr>
          <p:cNvSpPr txBox="1"/>
          <p:nvPr/>
        </p:nvSpPr>
        <p:spPr>
          <a:xfrm>
            <a:off x="2269512" y="6031685"/>
            <a:ext cx="6534364" cy="307777"/>
          </a:xfrm>
          <a:prstGeom prst="rect">
            <a:avLst/>
          </a:prstGeom>
          <a:noFill/>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srgbClr val="205493"/>
                </a:solidFill>
                <a:effectLst/>
                <a:uLnTx/>
                <a:uFillTx/>
                <a:latin typeface="Century Gothic" panose="020B0502020202020204" pitchFamily="34" charset="0"/>
                <a:hlinkClick r:id="rId3"/>
              </a:rPr>
              <a:t>https://www2.census.gov/geo/pdfs/reference/geodiagram.pdf</a:t>
            </a:r>
            <a:endParaRPr kumimoji="0" lang="en-US" sz="1400" b="0" i="0" u="none" strike="noStrike" kern="1200" cap="none" spc="0" normalizeH="0" baseline="0" noProof="0" dirty="0">
              <a:ln>
                <a:noFill/>
              </a:ln>
              <a:solidFill>
                <a:srgbClr val="205493"/>
              </a:solidFill>
              <a:effectLst/>
              <a:uLnTx/>
              <a:uFillTx/>
              <a:latin typeface="Century Gothic" panose="020B0502020202020204" pitchFamily="34" charset="0"/>
            </a:endParaRPr>
          </a:p>
        </p:txBody>
      </p:sp>
      <p:pic>
        <p:nvPicPr>
          <p:cNvPr id="10" name="Content Placeholder 9" descr="Table&#10;&#10;Description automatically generated with medium confidence">
            <a:extLst>
              <a:ext uri="{FF2B5EF4-FFF2-40B4-BE49-F238E27FC236}">
                <a16:creationId xmlns:a16="http://schemas.microsoft.com/office/drawing/2014/main" id="{D9A8AFF9-1741-40FD-9A50-E2EEBA098972}"/>
              </a:ext>
            </a:extLst>
          </p:cNvPr>
          <p:cNvPicPr>
            <a:picLocks noGrp="1" noChangeAspect="1"/>
          </p:cNvPicPr>
          <p:nvPr>
            <p:ph sz="half" idx="2"/>
          </p:nvPr>
        </p:nvPicPr>
        <p:blipFill>
          <a:blip r:embed="rId4">
            <a:extLst>
              <a:ext uri="{28A0092B-C50C-407E-A947-70E740481C1C}">
                <a14:useLocalDpi xmlns:a14="http://schemas.microsoft.com/office/drawing/2010/main" val="0"/>
              </a:ext>
            </a:extLst>
          </a:blip>
          <a:stretch>
            <a:fillRect/>
          </a:stretch>
        </p:blipFill>
        <p:spPr>
          <a:xfrm>
            <a:off x="1668326" y="1630017"/>
            <a:ext cx="9223725" cy="4253947"/>
          </a:xfrm>
        </p:spPr>
      </p:pic>
    </p:spTree>
    <p:extLst>
      <p:ext uri="{BB962C8B-B14F-4D97-AF65-F5344CB8AC3E}">
        <p14:creationId xmlns:p14="http://schemas.microsoft.com/office/powerpoint/2010/main" val="376425562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328DB1C3-0515-4782-848E-BFF7D9168358}"/>
              </a:ext>
            </a:extLst>
          </p:cNvPr>
          <p:cNvSpPr>
            <a:spLocks noGrp="1"/>
          </p:cNvSpPr>
          <p:nvPr>
            <p:ph type="title"/>
          </p:nvPr>
        </p:nvSpPr>
        <p:spPr>
          <a:xfrm>
            <a:off x="838200" y="334834"/>
            <a:ext cx="10515600" cy="1325563"/>
          </a:xfrm>
        </p:spPr>
        <p:txBody>
          <a:bodyPr>
            <a:normAutofit/>
          </a:bodyPr>
          <a:lstStyle/>
          <a:p>
            <a:r>
              <a:rPr lang="en-US" sz="4000" b="1" dirty="0">
                <a:solidFill>
                  <a:srgbClr val="70767F"/>
                </a:solidFill>
              </a:rPr>
              <a:t>Ongoing Surveys</a:t>
            </a:r>
          </a:p>
        </p:txBody>
      </p:sp>
      <p:sp>
        <p:nvSpPr>
          <p:cNvPr id="12" name="Content Placeholder 2">
            <a:extLst>
              <a:ext uri="{FF2B5EF4-FFF2-40B4-BE49-F238E27FC236}">
                <a16:creationId xmlns:a16="http://schemas.microsoft.com/office/drawing/2014/main" id="{22DDBF39-6326-47AF-A771-6A27C4EC405B}"/>
              </a:ext>
            </a:extLst>
          </p:cNvPr>
          <p:cNvSpPr>
            <a:spLocks noGrp="1"/>
          </p:cNvSpPr>
          <p:nvPr>
            <p:ph idx="1"/>
          </p:nvPr>
        </p:nvSpPr>
        <p:spPr>
          <a:xfrm>
            <a:off x="1035909" y="1585761"/>
            <a:ext cx="7574692" cy="4351338"/>
          </a:xfrm>
        </p:spPr>
        <p:txBody>
          <a:bodyPr vert="horz" lIns="91440" tIns="45720" rIns="91440" bIns="45720" rtlCol="0" anchor="t">
            <a:normAutofit/>
          </a:bodyPr>
          <a:lstStyle/>
          <a:p>
            <a:r>
              <a:rPr lang="en-US" sz="2200" dirty="0"/>
              <a:t>100+ Surveys each year</a:t>
            </a:r>
          </a:p>
          <a:p>
            <a:r>
              <a:rPr lang="en-US" sz="2200" dirty="0"/>
              <a:t>Decennial - every 10 years</a:t>
            </a:r>
          </a:p>
          <a:p>
            <a:pPr lvl="1"/>
            <a:r>
              <a:rPr lang="en-US" sz="2200" dirty="0"/>
              <a:t>Post Enumeration Survey (PES) – Quality Control</a:t>
            </a:r>
          </a:p>
          <a:p>
            <a:pPr lvl="1"/>
            <a:r>
              <a:rPr lang="en-US" sz="2200" dirty="0"/>
              <a:t>Access/permissions</a:t>
            </a:r>
          </a:p>
          <a:p>
            <a:r>
              <a:rPr lang="en-US" sz="2200" dirty="0"/>
              <a:t>American Community Survey (ACS)</a:t>
            </a:r>
          </a:p>
          <a:p>
            <a:r>
              <a:rPr lang="en-US" sz="2200" dirty="0"/>
              <a:t>Household Pulse Survey</a:t>
            </a:r>
          </a:p>
          <a:p>
            <a:r>
              <a:rPr lang="en-US" sz="2200" dirty="0"/>
              <a:t>Current Population Survey</a:t>
            </a:r>
          </a:p>
          <a:p>
            <a:pPr marL="0" indent="0">
              <a:buNone/>
            </a:pPr>
            <a:endParaRPr lang="en-US" sz="2200" dirty="0"/>
          </a:p>
          <a:p>
            <a:pPr marL="0" indent="0">
              <a:buNone/>
            </a:pPr>
            <a:r>
              <a:rPr lang="en-US" sz="2200" b="1" dirty="0"/>
              <a:t>Census is Hiring!! </a:t>
            </a:r>
            <a:r>
              <a:rPr lang="en-US" sz="1600" dirty="0">
                <a:hlinkClick r:id="rId3"/>
              </a:rPr>
              <a:t>Census Careers</a:t>
            </a:r>
            <a:endParaRPr lang="en-US" sz="2200" b="1" dirty="0"/>
          </a:p>
        </p:txBody>
      </p:sp>
      <p:sp>
        <p:nvSpPr>
          <p:cNvPr id="3" name="Footer Placeholder 2">
            <a:extLst>
              <a:ext uri="{FF2B5EF4-FFF2-40B4-BE49-F238E27FC236}">
                <a16:creationId xmlns:a16="http://schemas.microsoft.com/office/drawing/2014/main" id="{008067CD-A7F5-4E4F-A29D-31484B0D015A}"/>
              </a:ext>
            </a:extLst>
          </p:cNvPr>
          <p:cNvSpPr>
            <a:spLocks noGrp="1"/>
          </p:cNvSpPr>
          <p:nvPr>
            <p:ph type="ftr" sz="quarter" idx="11"/>
          </p:nvPr>
        </p:nvSpPr>
        <p:spPr/>
        <p:txBody>
          <a:bodyPr/>
          <a:lstStyle/>
          <a:p>
            <a:r>
              <a:rPr lang="en-US"/>
              <a:t>Cleared for Public Release</a:t>
            </a:r>
          </a:p>
        </p:txBody>
      </p:sp>
      <p:sp>
        <p:nvSpPr>
          <p:cNvPr id="2" name="TextBox 1">
            <a:extLst>
              <a:ext uri="{FF2B5EF4-FFF2-40B4-BE49-F238E27FC236}">
                <a16:creationId xmlns:a16="http://schemas.microsoft.com/office/drawing/2014/main" id="{A3BCF481-4CAC-4A15-926F-CFAD0145A6DE}"/>
              </a:ext>
            </a:extLst>
          </p:cNvPr>
          <p:cNvSpPr txBox="1"/>
          <p:nvPr/>
        </p:nvSpPr>
        <p:spPr>
          <a:xfrm>
            <a:off x="2316479" y="5936145"/>
            <a:ext cx="8839611" cy="369332"/>
          </a:xfrm>
          <a:prstGeom prst="rect">
            <a:avLst/>
          </a:prstGeom>
          <a:noFill/>
        </p:spPr>
        <p:txBody>
          <a:bodyPr wrap="square" rtlCol="0">
            <a:spAutoFit/>
          </a:bodyPr>
          <a:lstStyle/>
          <a:p>
            <a:r>
              <a:rPr lang="en-US">
                <a:hlinkClick r:id="rId4"/>
              </a:rPr>
              <a:t>https://www.census.gov/programs-surveys/surveys-programs.html</a:t>
            </a:r>
            <a:r>
              <a:rPr lang="en-US"/>
              <a:t> </a:t>
            </a:r>
          </a:p>
        </p:txBody>
      </p:sp>
      <p:pic>
        <p:nvPicPr>
          <p:cNvPr id="6" name="Picture 5" descr="Website&#10;&#10;Description automatically generated with low confidence">
            <a:extLst>
              <a:ext uri="{FF2B5EF4-FFF2-40B4-BE49-F238E27FC236}">
                <a16:creationId xmlns:a16="http://schemas.microsoft.com/office/drawing/2014/main" id="{AB2E4DCF-310A-40C3-9DE8-2642D897DD03}"/>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l="2818" t="3053" r="58947" b="10425"/>
          <a:stretch/>
        </p:blipFill>
        <p:spPr>
          <a:xfrm>
            <a:off x="7772400" y="1067954"/>
            <a:ext cx="2971800" cy="4351339"/>
          </a:xfrm>
          <a:prstGeom prst="rect">
            <a:avLst/>
          </a:prstGeom>
        </p:spPr>
      </p:pic>
    </p:spTree>
    <p:extLst>
      <p:ext uri="{BB962C8B-B14F-4D97-AF65-F5344CB8AC3E}">
        <p14:creationId xmlns:p14="http://schemas.microsoft.com/office/powerpoint/2010/main" val="8428945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328DB1C3-0515-4782-848E-BFF7D9168358}"/>
              </a:ext>
            </a:extLst>
          </p:cNvPr>
          <p:cNvSpPr>
            <a:spLocks noGrp="1"/>
          </p:cNvSpPr>
          <p:nvPr>
            <p:ph type="title"/>
          </p:nvPr>
        </p:nvSpPr>
        <p:spPr>
          <a:xfrm>
            <a:off x="838200" y="550494"/>
            <a:ext cx="10515600" cy="1325563"/>
          </a:xfrm>
        </p:spPr>
        <p:txBody>
          <a:bodyPr>
            <a:normAutofit/>
          </a:bodyPr>
          <a:lstStyle/>
          <a:p>
            <a:r>
              <a:rPr lang="en-US" sz="4000" b="1" dirty="0">
                <a:solidFill>
                  <a:srgbClr val="70767F"/>
                </a:solidFill>
              </a:rPr>
              <a:t>American Community Survey (ACS)</a:t>
            </a:r>
            <a:br>
              <a:rPr lang="en-US" sz="4000" b="1" dirty="0">
                <a:solidFill>
                  <a:srgbClr val="70767F"/>
                </a:solidFill>
              </a:rPr>
            </a:br>
            <a:r>
              <a:rPr lang="en-US" sz="3000" b="1" dirty="0">
                <a:solidFill>
                  <a:srgbClr val="70767F"/>
                </a:solidFill>
              </a:rPr>
              <a:t>Features</a:t>
            </a:r>
          </a:p>
        </p:txBody>
      </p:sp>
      <p:sp>
        <p:nvSpPr>
          <p:cNvPr id="12" name="Content Placeholder 2">
            <a:extLst>
              <a:ext uri="{FF2B5EF4-FFF2-40B4-BE49-F238E27FC236}">
                <a16:creationId xmlns:a16="http://schemas.microsoft.com/office/drawing/2014/main" id="{22DDBF39-6326-47AF-A771-6A27C4EC405B}"/>
              </a:ext>
            </a:extLst>
          </p:cNvPr>
          <p:cNvSpPr>
            <a:spLocks noGrp="1"/>
          </p:cNvSpPr>
          <p:nvPr>
            <p:ph idx="1"/>
          </p:nvPr>
        </p:nvSpPr>
        <p:spPr>
          <a:xfrm>
            <a:off x="920890" y="2005313"/>
            <a:ext cx="7574692" cy="4351338"/>
          </a:xfrm>
        </p:spPr>
        <p:txBody>
          <a:bodyPr vert="horz" lIns="91440" tIns="45720" rIns="91440" bIns="45720" rtlCol="0" anchor="t">
            <a:normAutofit/>
          </a:bodyPr>
          <a:lstStyle/>
          <a:p>
            <a:r>
              <a:rPr lang="en-US" sz="2200" dirty="0">
                <a:solidFill>
                  <a:srgbClr val="5C739C"/>
                </a:solidFill>
              </a:rPr>
              <a:t>3.5 million addresses </a:t>
            </a:r>
          </a:p>
          <a:p>
            <a:r>
              <a:rPr lang="en-US" sz="2200" dirty="0">
                <a:solidFill>
                  <a:srgbClr val="5C739C"/>
                </a:solidFill>
              </a:rPr>
              <a:t>$675+ billion Federal Spending</a:t>
            </a:r>
          </a:p>
          <a:p>
            <a:r>
              <a:rPr lang="en-US" sz="2200" dirty="0">
                <a:solidFill>
                  <a:srgbClr val="5C739C"/>
                </a:solidFill>
              </a:rPr>
              <a:t>40 topics</a:t>
            </a:r>
          </a:p>
          <a:p>
            <a:r>
              <a:rPr lang="en-US" sz="2200" dirty="0">
                <a:solidFill>
                  <a:srgbClr val="5C739C"/>
                </a:solidFill>
              </a:rPr>
              <a:t>300+ evidence-based federal government uses</a:t>
            </a:r>
          </a:p>
          <a:p>
            <a:r>
              <a:rPr lang="en-US" sz="2200" dirty="0">
                <a:solidFill>
                  <a:srgbClr val="5C739C"/>
                </a:solidFill>
              </a:rPr>
              <a:t>11 billion estimates each year</a:t>
            </a:r>
          </a:p>
          <a:p>
            <a:r>
              <a:rPr lang="en-US" sz="2200" dirty="0">
                <a:solidFill>
                  <a:srgbClr val="5C739C"/>
                </a:solidFill>
              </a:rPr>
              <a:t>Key annual data releases: </a:t>
            </a:r>
          </a:p>
          <a:p>
            <a:pPr lvl="1"/>
            <a:r>
              <a:rPr lang="en-US" sz="2200" dirty="0">
                <a:solidFill>
                  <a:srgbClr val="5C739C"/>
                </a:solidFill>
              </a:rPr>
              <a:t>1-year Estimates </a:t>
            </a:r>
          </a:p>
          <a:p>
            <a:pPr lvl="1"/>
            <a:r>
              <a:rPr lang="en-US" sz="2200" dirty="0">
                <a:solidFill>
                  <a:srgbClr val="5C739C"/>
                </a:solidFill>
              </a:rPr>
              <a:t>5-year Estimates</a:t>
            </a:r>
            <a:endParaRPr lang="en-US" dirty="0"/>
          </a:p>
        </p:txBody>
      </p:sp>
      <p:sp>
        <p:nvSpPr>
          <p:cNvPr id="3" name="Footer Placeholder 2">
            <a:extLst>
              <a:ext uri="{FF2B5EF4-FFF2-40B4-BE49-F238E27FC236}">
                <a16:creationId xmlns:a16="http://schemas.microsoft.com/office/drawing/2014/main" id="{329BE8CB-D931-4290-A7CA-897F73FE2FAC}"/>
              </a:ext>
            </a:extLst>
          </p:cNvPr>
          <p:cNvSpPr>
            <a:spLocks noGrp="1"/>
          </p:cNvSpPr>
          <p:nvPr>
            <p:ph type="ftr" sz="quarter" idx="11"/>
          </p:nvPr>
        </p:nvSpPr>
        <p:spPr/>
        <p:txBody>
          <a:bodyPr/>
          <a:lstStyle/>
          <a:p>
            <a:r>
              <a:rPr lang="en-US"/>
              <a:t>Cleared for Public Release</a:t>
            </a:r>
          </a:p>
        </p:txBody>
      </p:sp>
      <p:pic>
        <p:nvPicPr>
          <p:cNvPr id="2" name="Picture 2" descr="ACS 2020 Picture.png">
            <a:extLst>
              <a:ext uri="{FF2B5EF4-FFF2-40B4-BE49-F238E27FC236}">
                <a16:creationId xmlns:a16="http://schemas.microsoft.com/office/drawing/2014/main" id="{50E81DB9-CEAF-4592-9573-D090108E103F}"/>
              </a:ext>
            </a:extLst>
          </p:cNvPr>
          <p:cNvPicPr>
            <a:picLocks noChangeAspect="1"/>
          </p:cNvPicPr>
          <p:nvPr/>
        </p:nvPicPr>
        <p:blipFill>
          <a:blip r:embed="rId3"/>
          <a:stretch>
            <a:fillRect/>
          </a:stretch>
        </p:blipFill>
        <p:spPr>
          <a:xfrm>
            <a:off x="7688155" y="1875401"/>
            <a:ext cx="4120442" cy="3836900"/>
          </a:xfrm>
          <a:prstGeom prst="rect">
            <a:avLst/>
          </a:prstGeom>
        </p:spPr>
      </p:pic>
    </p:spTree>
    <p:extLst>
      <p:ext uri="{BB962C8B-B14F-4D97-AF65-F5344CB8AC3E}">
        <p14:creationId xmlns:p14="http://schemas.microsoft.com/office/powerpoint/2010/main" val="411405134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Footer Placeholder 2">
            <a:extLst>
              <a:ext uri="{FF2B5EF4-FFF2-40B4-BE49-F238E27FC236}">
                <a16:creationId xmlns:a16="http://schemas.microsoft.com/office/drawing/2014/main" id="{1184F78E-D4AA-4C88-8E8A-AD9665632040}"/>
              </a:ext>
            </a:extLst>
          </p:cNvPr>
          <p:cNvSpPr>
            <a:spLocks noGrp="1"/>
          </p:cNvSpPr>
          <p:nvPr>
            <p:ph type="ftr" sz="quarter" idx="11"/>
          </p:nvPr>
        </p:nvSpPr>
        <p:spPr/>
        <p:txBody>
          <a:bodyPr/>
          <a:lstStyle/>
          <a:p>
            <a:r>
              <a:rPr lang="en-US" dirty="0"/>
              <a:t>Cleared for Public Release</a:t>
            </a:r>
          </a:p>
        </p:txBody>
      </p:sp>
      <p:sp>
        <p:nvSpPr>
          <p:cNvPr id="7" name="Title 2">
            <a:extLst>
              <a:ext uri="{FF2B5EF4-FFF2-40B4-BE49-F238E27FC236}">
                <a16:creationId xmlns:a16="http://schemas.microsoft.com/office/drawing/2014/main" id="{B8E73BF7-B85C-4F7A-9D28-8CA05446C7BA}"/>
              </a:ext>
            </a:extLst>
          </p:cNvPr>
          <p:cNvSpPr>
            <a:spLocks noGrp="1"/>
          </p:cNvSpPr>
          <p:nvPr>
            <p:ph type="title" idx="4294967295"/>
          </p:nvPr>
        </p:nvSpPr>
        <p:spPr>
          <a:xfrm>
            <a:off x="1676400" y="365125"/>
            <a:ext cx="10515600" cy="1325563"/>
          </a:xfrm>
        </p:spPr>
        <p:txBody>
          <a:bodyPr anchor="ctr">
            <a:normAutofit/>
          </a:bodyPr>
          <a:lstStyle/>
          <a:p>
            <a:r>
              <a:rPr lang="en-US" sz="4000" b="1" dirty="0">
                <a:latin typeface="Calibri" panose="020F0502020204030204" pitchFamily="34" charset="0"/>
                <a:cs typeface="Calibri" panose="020F0502020204030204" pitchFamily="34" charset="0"/>
              </a:rPr>
              <a:t>My Tribal Area </a:t>
            </a:r>
          </a:p>
        </p:txBody>
      </p:sp>
      <p:sp>
        <p:nvSpPr>
          <p:cNvPr id="5" name="Content Placeholder 4">
            <a:extLst>
              <a:ext uri="{FF2B5EF4-FFF2-40B4-BE49-F238E27FC236}">
                <a16:creationId xmlns:a16="http://schemas.microsoft.com/office/drawing/2014/main" id="{BB5F6E8D-525D-405D-8B18-13E22AD051B2}"/>
              </a:ext>
            </a:extLst>
          </p:cNvPr>
          <p:cNvSpPr>
            <a:spLocks noGrp="1"/>
          </p:cNvSpPr>
          <p:nvPr>
            <p:ph sz="half" idx="4294967295"/>
          </p:nvPr>
        </p:nvSpPr>
        <p:spPr>
          <a:xfrm>
            <a:off x="0" y="2505075"/>
            <a:ext cx="5157788" cy="3684588"/>
          </a:xfrm>
        </p:spPr>
        <p:txBody>
          <a:bodyPr/>
          <a:lstStyle/>
          <a:p>
            <a:endParaRPr lang="en-US" dirty="0"/>
          </a:p>
          <a:p>
            <a:endParaRPr lang="en-US" dirty="0"/>
          </a:p>
        </p:txBody>
      </p:sp>
      <p:pic>
        <p:nvPicPr>
          <p:cNvPr id="4" name="Picture 3">
            <a:hlinkClick r:id="rId3"/>
            <a:extLst>
              <a:ext uri="{FF2B5EF4-FFF2-40B4-BE49-F238E27FC236}">
                <a16:creationId xmlns:a16="http://schemas.microsoft.com/office/drawing/2014/main" id="{7CAB3FDB-06A9-4D4A-8C89-EE32F390A6D9}"/>
              </a:ext>
            </a:extLst>
          </p:cNvPr>
          <p:cNvPicPr>
            <a:picLocks noChangeAspect="1"/>
          </p:cNvPicPr>
          <p:nvPr/>
        </p:nvPicPr>
        <p:blipFill>
          <a:blip r:embed="rId4"/>
          <a:stretch>
            <a:fillRect/>
          </a:stretch>
        </p:blipFill>
        <p:spPr>
          <a:xfrm>
            <a:off x="5770068" y="1690688"/>
            <a:ext cx="5681063" cy="3015127"/>
          </a:xfrm>
          <a:prstGeom prst="rect">
            <a:avLst/>
          </a:prstGeom>
        </p:spPr>
      </p:pic>
      <p:sp>
        <p:nvSpPr>
          <p:cNvPr id="12" name="Content Placeholder 4">
            <a:extLst>
              <a:ext uri="{FF2B5EF4-FFF2-40B4-BE49-F238E27FC236}">
                <a16:creationId xmlns:a16="http://schemas.microsoft.com/office/drawing/2014/main" id="{33A838CA-FA74-4AFD-8C69-2D5B797A4D20}"/>
              </a:ext>
            </a:extLst>
          </p:cNvPr>
          <p:cNvSpPr txBox="1">
            <a:spLocks/>
          </p:cNvSpPr>
          <p:nvPr/>
        </p:nvSpPr>
        <p:spPr>
          <a:xfrm>
            <a:off x="838200" y="1825625"/>
            <a:ext cx="3996088" cy="4351338"/>
          </a:xfrm>
          <a:prstGeom prst="rect">
            <a:avLst/>
          </a:prstGeom>
        </p:spPr>
        <p:txBody>
          <a:bodyPr vert="horz" lIns="91440" tIns="45720" rIns="91440" bIns="45720" rtlCol="0" anchor="t">
            <a:normAutofit/>
          </a:bodyPr>
          <a:lstStyle>
            <a:lvl1pPr marL="0" indent="0" algn="l" defTabSz="914400" rtl="0" eaLnBrk="1" latinLnBrk="0" hangingPunct="1">
              <a:lnSpc>
                <a:spcPct val="90000"/>
              </a:lnSpc>
              <a:spcBef>
                <a:spcPts val="1000"/>
              </a:spcBef>
              <a:buFont typeface="Arial" panose="020B0604020202020204" pitchFamily="34" charset="0"/>
              <a:buNone/>
              <a:defRPr sz="2400" kern="1200">
                <a:solidFill>
                  <a:schemeClr val="tx1">
                    <a:tint val="75000"/>
                  </a:schemeClr>
                </a:solidFill>
                <a:latin typeface="+mn-lt"/>
                <a:ea typeface="+mn-ea"/>
                <a:cs typeface="+mn-cs"/>
              </a:defRPr>
            </a:lvl1pPr>
            <a:lvl2pPr marL="457200" indent="0" algn="l" defTabSz="914400"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400" indent="0" algn="l" defTabSz="914400"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8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60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2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4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pPr marL="342900" indent="-342900">
              <a:buFont typeface="Arial" panose="020B0604020202020204" pitchFamily="34" charset="0"/>
              <a:buChar char="•"/>
            </a:pPr>
            <a:r>
              <a:rPr lang="en-US" sz="2200" dirty="0">
                <a:solidFill>
                  <a:srgbClr val="6C7FA1"/>
                </a:solidFill>
                <a:latin typeface="Calibri" panose="020F0502020204030204" pitchFamily="34" charset="0"/>
                <a:cs typeface="Calibri" panose="020F0502020204030204" pitchFamily="34" charset="0"/>
              </a:rPr>
              <a:t>D</a:t>
            </a:r>
            <a:r>
              <a:rPr lang="en-US" sz="2200" b="0" i="0" dirty="0">
                <a:solidFill>
                  <a:srgbClr val="6C7FA1"/>
                </a:solidFill>
                <a:effectLst/>
                <a:latin typeface="Calibri" panose="020F0502020204030204" pitchFamily="34" charset="0"/>
                <a:cs typeface="Calibri" panose="020F0502020204030204" pitchFamily="34" charset="0"/>
              </a:rPr>
              <a:t>emographic, social, economic, and housing statistics (ACS)</a:t>
            </a:r>
          </a:p>
          <a:p>
            <a:pPr marL="342900" indent="-342900">
              <a:buFont typeface="Arial" panose="020B0604020202020204" pitchFamily="34" charset="0"/>
              <a:buChar char="•"/>
            </a:pPr>
            <a:r>
              <a:rPr lang="en-US" sz="2200" dirty="0">
                <a:solidFill>
                  <a:srgbClr val="6C7FA1"/>
                </a:solidFill>
                <a:latin typeface="Calibri" panose="020F0502020204030204" pitchFamily="34" charset="0"/>
                <a:cs typeface="Calibri" panose="020F0502020204030204" pitchFamily="34" charset="0"/>
              </a:rPr>
              <a:t>AIAN Lands (not Urban)</a:t>
            </a:r>
          </a:p>
          <a:p>
            <a:pPr marL="342900" indent="-342900">
              <a:buFont typeface="Arial" panose="020B0604020202020204" pitchFamily="34" charset="0"/>
              <a:buChar char="•"/>
            </a:pPr>
            <a:r>
              <a:rPr lang="en-US" sz="2200" dirty="0">
                <a:solidFill>
                  <a:srgbClr val="6C7FA1"/>
                </a:solidFill>
                <a:latin typeface="Calibri" panose="020F0502020204030204" pitchFamily="34" charset="0"/>
                <a:cs typeface="Calibri" panose="020F0502020204030204" pitchFamily="34" charset="0"/>
              </a:rPr>
              <a:t>Community Planners</a:t>
            </a:r>
          </a:p>
          <a:p>
            <a:pPr marL="342900" indent="-342900">
              <a:buFont typeface="Arial" panose="020B0604020202020204" pitchFamily="34" charset="0"/>
              <a:buChar char="•"/>
            </a:pPr>
            <a:r>
              <a:rPr lang="en-US" sz="2200" dirty="0">
                <a:solidFill>
                  <a:srgbClr val="6C7FA1"/>
                </a:solidFill>
                <a:latin typeface="Calibri" panose="020F0502020204030204" pitchFamily="34" charset="0"/>
                <a:cs typeface="Calibri" panose="020F0502020204030204" pitchFamily="34" charset="0"/>
              </a:rPr>
              <a:t>Grant Writers</a:t>
            </a:r>
          </a:p>
          <a:p>
            <a:pPr marL="342900" indent="-342900">
              <a:buFont typeface="Arial" panose="020B0604020202020204" pitchFamily="34" charset="0"/>
              <a:buChar char="•"/>
            </a:pPr>
            <a:r>
              <a:rPr lang="en-US" sz="2200" dirty="0">
                <a:solidFill>
                  <a:srgbClr val="6C7FA1"/>
                </a:solidFill>
                <a:latin typeface="Calibri" panose="020F0502020204030204" pitchFamily="34" charset="0"/>
                <a:cs typeface="Calibri" panose="020F0502020204030204" pitchFamily="34" charset="0"/>
              </a:rPr>
              <a:t>Tribal Officers/Directors </a:t>
            </a:r>
          </a:p>
          <a:p>
            <a:pPr marL="342900" indent="-342900">
              <a:buFont typeface="Arial" panose="020B0604020202020204" pitchFamily="34" charset="0"/>
              <a:buChar char="•"/>
            </a:pPr>
            <a:r>
              <a:rPr lang="en-US" sz="2200" dirty="0">
                <a:solidFill>
                  <a:srgbClr val="6C7FA1"/>
                </a:solidFill>
                <a:latin typeface="Calibri" panose="020F0502020204030204" pitchFamily="34" charset="0"/>
                <a:cs typeface="Calibri" panose="020F0502020204030204" pitchFamily="34" charset="0"/>
              </a:rPr>
              <a:t>Partners to Tribal Nations	</a:t>
            </a:r>
          </a:p>
          <a:p>
            <a:r>
              <a:rPr lang="en-US" sz="2200" dirty="0">
                <a:solidFill>
                  <a:srgbClr val="6C7FA1"/>
                </a:solidFill>
                <a:latin typeface="Calibri" panose="020F0502020204030204" pitchFamily="34" charset="0"/>
                <a:cs typeface="Calibri" panose="020F0502020204030204" pitchFamily="34" charset="0"/>
              </a:rPr>
              <a:t>	</a:t>
            </a:r>
            <a:r>
              <a:rPr lang="en-US" sz="1600" dirty="0">
                <a:hlinkClick r:id="rId3"/>
              </a:rPr>
              <a:t>My Tribal Area (census.gov)</a:t>
            </a:r>
            <a:endParaRPr lang="en-US" sz="2200" dirty="0">
              <a:solidFill>
                <a:srgbClr val="6C7FA1"/>
              </a:solidFill>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141940224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7">
            <a:extLst>
              <a:ext uri="{FF2B5EF4-FFF2-40B4-BE49-F238E27FC236}">
                <a16:creationId xmlns:a16="http://schemas.microsoft.com/office/drawing/2014/main" id="{01FD8A26-C09C-4996-8A64-FC70472C35F1}"/>
              </a:ext>
            </a:extLst>
          </p:cNvPr>
          <p:cNvSpPr>
            <a:spLocks noGrp="1"/>
          </p:cNvSpPr>
          <p:nvPr>
            <p:ph type="title"/>
          </p:nvPr>
        </p:nvSpPr>
        <p:spPr>
          <a:xfrm>
            <a:off x="838200" y="365125"/>
            <a:ext cx="10515600" cy="1460500"/>
          </a:xfrm>
        </p:spPr>
        <p:txBody>
          <a:bodyPr>
            <a:normAutofit fontScale="90000"/>
          </a:bodyPr>
          <a:lstStyle/>
          <a:p>
            <a:pPr algn="ctr" fontAlgn="base"/>
            <a:r>
              <a:rPr lang="en-US" sz="2700" b="1" i="0" dirty="0">
                <a:solidFill>
                  <a:srgbClr val="112E51"/>
                </a:solidFill>
                <a:effectLst/>
                <a:latin typeface="Roboto" panose="02000000000000000000" pitchFamily="2" charset="0"/>
              </a:rPr>
              <a:t>Race and Ethnicity in the United States: 2010 Census and 2020 Census</a:t>
            </a:r>
            <a:br>
              <a:rPr lang="en-US" sz="2000" b="0" i="0" dirty="0">
                <a:solidFill>
                  <a:srgbClr val="112E51"/>
                </a:solidFill>
                <a:effectLst/>
                <a:latin typeface="Roboto" panose="02000000000000000000" pitchFamily="2" charset="0"/>
              </a:rPr>
            </a:br>
            <a:br>
              <a:rPr lang="en-US" sz="2000" b="0" i="0" dirty="0">
                <a:solidFill>
                  <a:srgbClr val="000000"/>
                </a:solidFill>
                <a:effectLst/>
                <a:latin typeface="Roboto" panose="02000000000000000000" pitchFamily="2" charset="0"/>
              </a:rPr>
            </a:br>
            <a:r>
              <a:rPr lang="en-US" sz="2000" b="0" i="0" dirty="0">
                <a:solidFill>
                  <a:srgbClr val="000000"/>
                </a:solidFill>
                <a:effectLst/>
                <a:latin typeface="Lora" pitchFamily="2" charset="0"/>
              </a:rPr>
              <a:t>The 2020 Census data sets are available in the </a:t>
            </a:r>
            <a:r>
              <a:rPr lang="en-US" sz="2000" b="0" i="0" u="none" strike="noStrike" dirty="0">
                <a:solidFill>
                  <a:srgbClr val="008392"/>
                </a:solidFill>
                <a:effectLst/>
                <a:latin typeface="Lora" pitchFamily="2" charset="0"/>
                <a:hlinkClick r:id="rId2"/>
              </a:rPr>
              <a:t>Redistricting Data Summary Files</a:t>
            </a:r>
            <a:r>
              <a:rPr lang="en-US" sz="2000" b="0" i="0" dirty="0">
                <a:solidFill>
                  <a:srgbClr val="000000"/>
                </a:solidFill>
                <a:effectLst/>
                <a:latin typeface="Lora" pitchFamily="2" charset="0"/>
              </a:rPr>
              <a:t>. </a:t>
            </a:r>
            <a:br>
              <a:rPr lang="en-US" sz="1600" b="0" i="0" dirty="0">
                <a:solidFill>
                  <a:srgbClr val="000000"/>
                </a:solidFill>
                <a:effectLst/>
                <a:latin typeface="Lora" pitchFamily="2" charset="0"/>
              </a:rPr>
            </a:br>
            <a:endParaRPr lang="en-US" sz="1600" dirty="0"/>
          </a:p>
        </p:txBody>
      </p:sp>
      <p:pic>
        <p:nvPicPr>
          <p:cNvPr id="11" name="Content Placeholder 10" descr="Graphical user interface, application&#10;&#10;Description automatically generated">
            <a:extLst>
              <a:ext uri="{FF2B5EF4-FFF2-40B4-BE49-F238E27FC236}">
                <a16:creationId xmlns:a16="http://schemas.microsoft.com/office/drawing/2014/main" id="{19018919-106C-4747-9F77-3294D36F117B}"/>
              </a:ext>
            </a:extLst>
          </p:cNvPr>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3263462" y="1500400"/>
            <a:ext cx="5281447" cy="4663917"/>
          </a:xfrm>
        </p:spPr>
      </p:pic>
      <p:sp>
        <p:nvSpPr>
          <p:cNvPr id="7" name="Footer Placeholder 6">
            <a:extLst>
              <a:ext uri="{FF2B5EF4-FFF2-40B4-BE49-F238E27FC236}">
                <a16:creationId xmlns:a16="http://schemas.microsoft.com/office/drawing/2014/main" id="{F79C0039-B2EC-4258-B325-F0A63EF0A9DF}"/>
              </a:ext>
            </a:extLst>
          </p:cNvPr>
          <p:cNvSpPr>
            <a:spLocks noGrp="1"/>
          </p:cNvSpPr>
          <p:nvPr>
            <p:ph type="ftr" sz="quarter" idx="11"/>
          </p:nvPr>
        </p:nvSpPr>
        <p:spPr/>
        <p:txBody>
          <a:bodyPr/>
          <a:lstStyle/>
          <a:p>
            <a:r>
              <a:rPr lang="en-US" dirty="0">
                <a:hlinkClick r:id="rId4"/>
              </a:rPr>
              <a:t>Race and Ethnicity in the United States: 2010 Census and 2020 Census</a:t>
            </a:r>
            <a:endParaRPr lang="en-US" dirty="0"/>
          </a:p>
        </p:txBody>
      </p:sp>
    </p:spTree>
    <p:extLst>
      <p:ext uri="{BB962C8B-B14F-4D97-AF65-F5344CB8AC3E}">
        <p14:creationId xmlns:p14="http://schemas.microsoft.com/office/powerpoint/2010/main" val="87093472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707048DE-8C22-4342-BF73-22E7D1286C8E}"/>
              </a:ext>
            </a:extLst>
          </p:cNvPr>
          <p:cNvSpPr>
            <a:spLocks noGrp="1"/>
          </p:cNvSpPr>
          <p:nvPr>
            <p:ph type="title"/>
          </p:nvPr>
        </p:nvSpPr>
        <p:spPr>
          <a:xfrm>
            <a:off x="838200" y="241822"/>
            <a:ext cx="10515600" cy="1325563"/>
          </a:xfrm>
        </p:spPr>
        <p:txBody>
          <a:bodyPr anchor="ctr">
            <a:normAutofit/>
          </a:bodyPr>
          <a:lstStyle/>
          <a:p>
            <a:r>
              <a:rPr lang="en-US" sz="4000" b="1" dirty="0">
                <a:latin typeface="Calibri" panose="020F0502020204030204" pitchFamily="34" charset="0"/>
                <a:cs typeface="Calibri" panose="020F0502020204030204" pitchFamily="34" charset="0"/>
              </a:rPr>
              <a:t>www.Data.Census.gov</a:t>
            </a:r>
          </a:p>
        </p:txBody>
      </p:sp>
      <p:sp>
        <p:nvSpPr>
          <p:cNvPr id="7" name="Content Placeholder 4">
            <a:extLst>
              <a:ext uri="{FF2B5EF4-FFF2-40B4-BE49-F238E27FC236}">
                <a16:creationId xmlns:a16="http://schemas.microsoft.com/office/drawing/2014/main" id="{8D369F50-CA44-41CA-B1B9-1AFC6D1CD985}"/>
              </a:ext>
            </a:extLst>
          </p:cNvPr>
          <p:cNvSpPr>
            <a:spLocks noGrp="1"/>
          </p:cNvSpPr>
          <p:nvPr>
            <p:ph sz="half" idx="1"/>
          </p:nvPr>
        </p:nvSpPr>
        <p:spPr>
          <a:xfrm>
            <a:off x="838200" y="1825625"/>
            <a:ext cx="3996088" cy="4351338"/>
          </a:xfrm>
        </p:spPr>
        <p:txBody>
          <a:bodyPr vert="horz" lIns="91440" tIns="45720" rIns="91440" bIns="45720" rtlCol="0" anchor="t">
            <a:normAutofit/>
          </a:bodyPr>
          <a:lstStyle/>
          <a:p>
            <a:r>
              <a:rPr lang="en-US" sz="2200" b="0" i="0" dirty="0">
                <a:solidFill>
                  <a:srgbClr val="6C7FA1"/>
                </a:solidFill>
                <a:effectLst/>
                <a:latin typeface="Calibri" panose="020F0502020204030204" pitchFamily="34" charset="0"/>
                <a:cs typeface="Calibri" panose="020F0502020204030204" pitchFamily="34" charset="0"/>
              </a:rPr>
              <a:t>Centralized Data </a:t>
            </a:r>
            <a:r>
              <a:rPr lang="en-US" sz="2200" dirty="0">
                <a:solidFill>
                  <a:srgbClr val="6C7FA1"/>
                </a:solidFill>
                <a:latin typeface="Calibri" panose="020F0502020204030204" pitchFamily="34" charset="0"/>
                <a:cs typeface="Calibri" panose="020F0502020204030204" pitchFamily="34" charset="0"/>
              </a:rPr>
              <a:t>H</a:t>
            </a:r>
            <a:r>
              <a:rPr lang="en-US" sz="2200" b="0" i="0" dirty="0">
                <a:solidFill>
                  <a:srgbClr val="6C7FA1"/>
                </a:solidFill>
                <a:effectLst/>
                <a:latin typeface="Calibri" panose="020F0502020204030204" pitchFamily="34" charset="0"/>
                <a:cs typeface="Calibri" panose="020F0502020204030204" pitchFamily="34" charset="0"/>
              </a:rPr>
              <a:t>ub</a:t>
            </a:r>
          </a:p>
          <a:p>
            <a:r>
              <a:rPr lang="en-US" sz="2200" b="0" i="0" dirty="0">
                <a:solidFill>
                  <a:srgbClr val="6C7FA1"/>
                </a:solidFill>
                <a:effectLst/>
                <a:latin typeface="Calibri" panose="020F0502020204030204" pitchFamily="34" charset="0"/>
                <a:cs typeface="Calibri" panose="020F0502020204030204" pitchFamily="34" charset="0"/>
              </a:rPr>
              <a:t>Tribal Leaders/</a:t>
            </a:r>
            <a:r>
              <a:rPr lang="en-US" sz="2200" dirty="0">
                <a:solidFill>
                  <a:srgbClr val="6C7FA1"/>
                </a:solidFill>
                <a:latin typeface="Calibri" panose="020F0502020204030204" pitchFamily="34" charset="0"/>
                <a:cs typeface="Calibri" panose="020F0502020204030204" pitchFamily="34" charset="0"/>
              </a:rPr>
              <a:t>Program Directors</a:t>
            </a:r>
            <a:endParaRPr lang="en-US" sz="2200" b="0" i="0" dirty="0">
              <a:solidFill>
                <a:srgbClr val="6C7FA1"/>
              </a:solidFill>
              <a:effectLst/>
              <a:latin typeface="Calibri" panose="020F0502020204030204" pitchFamily="34" charset="0"/>
              <a:cs typeface="Calibri" panose="020F0502020204030204" pitchFamily="34" charset="0"/>
            </a:endParaRPr>
          </a:p>
          <a:p>
            <a:r>
              <a:rPr lang="en-US" sz="2200" dirty="0">
                <a:solidFill>
                  <a:srgbClr val="6C7FA1"/>
                </a:solidFill>
                <a:latin typeface="Calibri" panose="020F0502020204030204" pitchFamily="34" charset="0"/>
                <a:cs typeface="Calibri" panose="020F0502020204030204" pitchFamily="34" charset="0"/>
              </a:rPr>
              <a:t>Community Planners</a:t>
            </a:r>
          </a:p>
          <a:p>
            <a:r>
              <a:rPr lang="en-US" sz="2200" b="0" i="0" dirty="0">
                <a:solidFill>
                  <a:srgbClr val="6C7FA1"/>
                </a:solidFill>
                <a:effectLst/>
                <a:latin typeface="Calibri" panose="020F0502020204030204" pitchFamily="34" charset="0"/>
                <a:cs typeface="Calibri" panose="020F0502020204030204" pitchFamily="34" charset="0"/>
              </a:rPr>
              <a:t>Grant Writers</a:t>
            </a:r>
          </a:p>
          <a:p>
            <a:r>
              <a:rPr lang="en-US" sz="2200" b="0" i="0" dirty="0">
                <a:solidFill>
                  <a:srgbClr val="6C7FA1"/>
                </a:solidFill>
                <a:effectLst/>
                <a:latin typeface="Calibri" panose="020F0502020204030204" pitchFamily="34" charset="0"/>
                <a:cs typeface="Calibri" panose="020F0502020204030204" pitchFamily="34" charset="0"/>
              </a:rPr>
              <a:t>Anyone needing data!</a:t>
            </a:r>
          </a:p>
          <a:p>
            <a:r>
              <a:rPr lang="en-US" sz="2200" dirty="0">
                <a:solidFill>
                  <a:srgbClr val="6C7FA1"/>
                </a:solidFill>
                <a:latin typeface="Calibri" panose="020F0502020204030204" pitchFamily="34" charset="0"/>
                <a:cs typeface="Calibri" panose="020F0502020204030204" pitchFamily="34" charset="0"/>
              </a:rPr>
              <a:t>FREE data training!!!</a:t>
            </a:r>
            <a:endParaRPr lang="en-US" sz="2200" b="0" i="0" dirty="0">
              <a:solidFill>
                <a:srgbClr val="6C7FA1"/>
              </a:solidFill>
              <a:effectLst/>
              <a:latin typeface="Calibri" panose="020F0502020204030204" pitchFamily="34" charset="0"/>
              <a:cs typeface="Calibri" panose="020F0502020204030204" pitchFamily="34" charset="0"/>
            </a:endParaRPr>
          </a:p>
          <a:p>
            <a:endParaRPr lang="en-US" sz="2400" b="0" i="0" dirty="0">
              <a:solidFill>
                <a:srgbClr val="000000"/>
              </a:solidFill>
              <a:effectLst/>
            </a:endParaRPr>
          </a:p>
          <a:p>
            <a:endParaRPr lang="en-US" sz="2400" dirty="0"/>
          </a:p>
        </p:txBody>
      </p:sp>
      <p:sp>
        <p:nvSpPr>
          <p:cNvPr id="4" name="Footer Placeholder 3">
            <a:extLst>
              <a:ext uri="{FF2B5EF4-FFF2-40B4-BE49-F238E27FC236}">
                <a16:creationId xmlns:a16="http://schemas.microsoft.com/office/drawing/2014/main" id="{D7D87E1C-C698-4A9C-890C-61AE2FD57CD8}"/>
              </a:ext>
            </a:extLst>
          </p:cNvPr>
          <p:cNvSpPr>
            <a:spLocks noGrp="1"/>
          </p:cNvSpPr>
          <p:nvPr>
            <p:ph type="ftr" sz="quarter" idx="11"/>
          </p:nvPr>
        </p:nvSpPr>
        <p:spPr/>
        <p:txBody>
          <a:bodyPr/>
          <a:lstStyle/>
          <a:p>
            <a:r>
              <a:rPr lang="en-US"/>
              <a:t>Cleared for Public Release</a:t>
            </a:r>
          </a:p>
        </p:txBody>
      </p:sp>
      <p:pic>
        <p:nvPicPr>
          <p:cNvPr id="6" name="Picture 5">
            <a:hlinkClick r:id="rId3"/>
            <a:extLst>
              <a:ext uri="{FF2B5EF4-FFF2-40B4-BE49-F238E27FC236}">
                <a16:creationId xmlns:a16="http://schemas.microsoft.com/office/drawing/2014/main" id="{21DAFAA4-FA0F-4018-AEEF-AD72AFA3AF99}"/>
              </a:ext>
            </a:extLst>
          </p:cNvPr>
          <p:cNvPicPr>
            <a:picLocks noChangeAspect="1"/>
          </p:cNvPicPr>
          <p:nvPr/>
        </p:nvPicPr>
        <p:blipFill rotWithShape="1">
          <a:blip r:embed="rId4"/>
          <a:srcRect l="31670" t="51031" r="22335"/>
          <a:stretch/>
        </p:blipFill>
        <p:spPr>
          <a:xfrm>
            <a:off x="5647832" y="1428461"/>
            <a:ext cx="5467350" cy="1935452"/>
          </a:xfrm>
          <a:prstGeom prst="rect">
            <a:avLst/>
          </a:prstGeom>
          <a:noFill/>
        </p:spPr>
      </p:pic>
      <p:pic>
        <p:nvPicPr>
          <p:cNvPr id="8" name="Picture 7">
            <a:hlinkClick r:id="rId3"/>
            <a:extLst>
              <a:ext uri="{FF2B5EF4-FFF2-40B4-BE49-F238E27FC236}">
                <a16:creationId xmlns:a16="http://schemas.microsoft.com/office/drawing/2014/main" id="{1E4C3077-F571-4388-9550-81A5F572808A}"/>
              </a:ext>
            </a:extLst>
          </p:cNvPr>
          <p:cNvPicPr>
            <a:picLocks noChangeAspect="1"/>
          </p:cNvPicPr>
          <p:nvPr/>
        </p:nvPicPr>
        <p:blipFill>
          <a:blip r:embed="rId5"/>
          <a:stretch>
            <a:fillRect/>
          </a:stretch>
        </p:blipFill>
        <p:spPr>
          <a:xfrm>
            <a:off x="5271244" y="3868125"/>
            <a:ext cx="6678711" cy="1764362"/>
          </a:xfrm>
          <a:prstGeom prst="rect">
            <a:avLst/>
          </a:prstGeom>
        </p:spPr>
      </p:pic>
    </p:spTree>
    <p:extLst>
      <p:ext uri="{BB962C8B-B14F-4D97-AF65-F5344CB8AC3E}">
        <p14:creationId xmlns:p14="http://schemas.microsoft.com/office/powerpoint/2010/main" val="261342578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38F430F-97EA-4395-86B1-BC39278BE5ED}"/>
              </a:ext>
            </a:extLst>
          </p:cNvPr>
          <p:cNvSpPr>
            <a:spLocks noGrp="1"/>
          </p:cNvSpPr>
          <p:nvPr>
            <p:ph type="title"/>
          </p:nvPr>
        </p:nvSpPr>
        <p:spPr/>
        <p:txBody>
          <a:bodyPr/>
          <a:lstStyle/>
          <a:p>
            <a:r>
              <a:rPr lang="en-US" dirty="0"/>
              <a:t>What’s Next…Save the Dates!</a:t>
            </a:r>
          </a:p>
        </p:txBody>
      </p:sp>
      <p:sp>
        <p:nvSpPr>
          <p:cNvPr id="3" name="Content Placeholder 2">
            <a:extLst>
              <a:ext uri="{FF2B5EF4-FFF2-40B4-BE49-F238E27FC236}">
                <a16:creationId xmlns:a16="http://schemas.microsoft.com/office/drawing/2014/main" id="{746AEF6A-B240-4198-B4C5-D4BE66ACE2D0}"/>
              </a:ext>
            </a:extLst>
          </p:cNvPr>
          <p:cNvSpPr>
            <a:spLocks noGrp="1"/>
          </p:cNvSpPr>
          <p:nvPr>
            <p:ph idx="1"/>
          </p:nvPr>
        </p:nvSpPr>
        <p:spPr/>
        <p:txBody>
          <a:bodyPr>
            <a:normAutofit/>
          </a:bodyPr>
          <a:lstStyle/>
          <a:p>
            <a:pPr>
              <a:buFont typeface="Wingdings" panose="05000000000000000000" pitchFamily="2" charset="2"/>
              <a:buChar char="Ø"/>
            </a:pPr>
            <a:r>
              <a:rPr lang="en-US" dirty="0"/>
              <a:t>Tribal Forum on the American Community Survey, Aug. 16 at 10amPST/1pmEST</a:t>
            </a:r>
          </a:p>
          <a:p>
            <a:pPr>
              <a:buFont typeface="Wingdings" panose="05000000000000000000" pitchFamily="2" charset="2"/>
              <a:buChar char="Ø"/>
            </a:pPr>
            <a:r>
              <a:rPr lang="en-US" dirty="0"/>
              <a:t>Federal Register Notice, Aug. 16: Stakeholder/Tribal engagement for 2030 decennial census planning</a:t>
            </a:r>
          </a:p>
          <a:p>
            <a:pPr>
              <a:buFont typeface="Wingdings" panose="05000000000000000000" pitchFamily="2" charset="2"/>
              <a:buChar char="Ø"/>
            </a:pPr>
            <a:r>
              <a:rPr lang="en-US" dirty="0"/>
              <a:t>OMB Statistical Policy Directive No.15 – Race &amp; Ethnicity - *</a:t>
            </a:r>
            <a:r>
              <a:rPr lang="en-US" sz="2000" b="1" i="0" dirty="0">
                <a:solidFill>
                  <a:srgbClr val="444444"/>
                </a:solidFill>
                <a:effectLst/>
              </a:rPr>
              <a:t>The U.S. Census Bureau collects race and ethnicity data following standards set by the U.S. Office of Management and Budget (OMB). The U.S. Chief Statistician recently (June 2022) announced a formal review to revise the most recent standards.</a:t>
            </a:r>
            <a:endParaRPr lang="en-US" sz="2000" dirty="0"/>
          </a:p>
          <a:p>
            <a:pPr>
              <a:buFont typeface="Wingdings" panose="05000000000000000000" pitchFamily="2" charset="2"/>
              <a:buChar char="Ø"/>
            </a:pPr>
            <a:r>
              <a:rPr lang="en-US" dirty="0"/>
              <a:t>Tribal Consultation (virtual) in Sept.; in-person Tribal Consultation during NCAI Annual Conference in Oct. in Sacramento </a:t>
            </a:r>
          </a:p>
        </p:txBody>
      </p:sp>
    </p:spTree>
    <p:extLst>
      <p:ext uri="{BB962C8B-B14F-4D97-AF65-F5344CB8AC3E}">
        <p14:creationId xmlns:p14="http://schemas.microsoft.com/office/powerpoint/2010/main" val="257105004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3A75004-7D1D-4DE1-BA94-35DA86040E21}"/>
              </a:ext>
            </a:extLst>
          </p:cNvPr>
          <p:cNvSpPr>
            <a:spLocks noGrp="1"/>
          </p:cNvSpPr>
          <p:nvPr>
            <p:ph type="ctrTitle"/>
          </p:nvPr>
        </p:nvSpPr>
        <p:spPr>
          <a:xfrm>
            <a:off x="1524000" y="621662"/>
            <a:ext cx="9144000" cy="931367"/>
          </a:xfrm>
        </p:spPr>
        <p:txBody>
          <a:bodyPr vert="horz" lIns="91440" tIns="45720" rIns="91440" bIns="45720" rtlCol="0" anchor="b">
            <a:noAutofit/>
          </a:bodyPr>
          <a:lstStyle/>
          <a:p>
            <a:r>
              <a:rPr lang="en-US" sz="5400" b="1" dirty="0">
                <a:solidFill>
                  <a:srgbClr val="70767F"/>
                </a:solidFill>
                <a:latin typeface="Calibri" panose="020F0502020204030204" pitchFamily="34" charset="0"/>
                <a:cs typeface="Calibri" panose="020F0502020204030204" pitchFamily="34" charset="0"/>
              </a:rPr>
              <a:t>Questions?</a:t>
            </a:r>
            <a:endParaRPr lang="en-US" sz="4000" b="1" dirty="0">
              <a:solidFill>
                <a:srgbClr val="70767F"/>
              </a:solidFill>
              <a:latin typeface="Calibri" panose="020F0502020204030204" pitchFamily="34" charset="0"/>
              <a:cs typeface="Calibri" panose="020F0502020204030204" pitchFamily="34" charset="0"/>
            </a:endParaRPr>
          </a:p>
        </p:txBody>
      </p:sp>
      <p:sp>
        <p:nvSpPr>
          <p:cNvPr id="3" name="Subtitle 2">
            <a:extLst>
              <a:ext uri="{FF2B5EF4-FFF2-40B4-BE49-F238E27FC236}">
                <a16:creationId xmlns:a16="http://schemas.microsoft.com/office/drawing/2014/main" id="{ECFA9050-FAB8-41FB-B1E6-3CED81E20B58}"/>
              </a:ext>
            </a:extLst>
          </p:cNvPr>
          <p:cNvSpPr>
            <a:spLocks noGrp="1"/>
          </p:cNvSpPr>
          <p:nvPr>
            <p:ph type="subTitle" idx="1"/>
          </p:nvPr>
        </p:nvSpPr>
        <p:spPr>
          <a:xfrm>
            <a:off x="1876096" y="5035393"/>
            <a:ext cx="8816689" cy="1200945"/>
          </a:xfrm>
        </p:spPr>
        <p:txBody>
          <a:bodyPr vert="horz" lIns="91440" tIns="45720" rIns="91440" bIns="45720" rtlCol="0" anchor="t">
            <a:normAutofit/>
          </a:bodyPr>
          <a:lstStyle/>
          <a:p>
            <a:pPr>
              <a:lnSpc>
                <a:spcPct val="110000"/>
              </a:lnSpc>
              <a:spcBef>
                <a:spcPts val="0"/>
              </a:spcBef>
            </a:pPr>
            <a:r>
              <a:rPr lang="en-US" b="1" dirty="0">
                <a:solidFill>
                  <a:srgbClr val="5C739C"/>
                </a:solidFill>
                <a:cs typeface="Calibri"/>
              </a:rPr>
              <a:t>Presented By: </a:t>
            </a:r>
            <a:r>
              <a:rPr lang="en-US" b="1" dirty="0">
                <a:cs typeface="Calibri"/>
              </a:rPr>
              <a:t>Jessica Imotichey (Chickasaw)</a:t>
            </a:r>
            <a:endParaRPr lang="en-US" dirty="0">
              <a:solidFill>
                <a:srgbClr val="5C739C"/>
              </a:solidFill>
              <a:cs typeface="Calibri" panose="020F0502020204030204" pitchFamily="34" charset="0"/>
            </a:endParaRPr>
          </a:p>
          <a:p>
            <a:pPr>
              <a:lnSpc>
                <a:spcPct val="110000"/>
              </a:lnSpc>
              <a:spcBef>
                <a:spcPts val="0"/>
              </a:spcBef>
            </a:pPr>
            <a:r>
              <a:rPr lang="en-US" b="1" dirty="0">
                <a:solidFill>
                  <a:srgbClr val="5C739C"/>
                </a:solidFill>
                <a:cs typeface="Calibri"/>
                <a:hlinkClick r:id="rId3"/>
              </a:rPr>
              <a:t>Jessica.a.Imotichey@census.gov</a:t>
            </a:r>
            <a:r>
              <a:rPr lang="en-US" b="1" dirty="0">
                <a:solidFill>
                  <a:srgbClr val="5C739C"/>
                </a:solidFill>
                <a:cs typeface="Calibri"/>
              </a:rPr>
              <a:t>; cell 818-561-8906</a:t>
            </a:r>
            <a:endParaRPr lang="en-US" dirty="0">
              <a:solidFill>
                <a:srgbClr val="5C739C"/>
              </a:solidFill>
              <a:cs typeface="Calibri" panose="020F0502020204030204" pitchFamily="34" charset="0"/>
            </a:endParaRPr>
          </a:p>
        </p:txBody>
      </p:sp>
      <p:pic>
        <p:nvPicPr>
          <p:cNvPr id="18" name="Picture 17">
            <a:extLst>
              <a:ext uri="{FF2B5EF4-FFF2-40B4-BE49-F238E27FC236}">
                <a16:creationId xmlns:a16="http://schemas.microsoft.com/office/drawing/2014/main" id="{180377EE-4C14-43B8-A2D5-7DBAA6CFFB68}"/>
              </a:ext>
            </a:extLst>
          </p:cNvPr>
          <p:cNvPicPr>
            <a:picLocks noChangeAspect="1"/>
          </p:cNvPicPr>
          <p:nvPr/>
        </p:nvPicPr>
        <p:blipFill rotWithShape="1">
          <a:blip r:embed="rId4"/>
          <a:srcRect l="2107" t="2229" r="3405" b="22354"/>
          <a:stretch/>
        </p:blipFill>
        <p:spPr>
          <a:xfrm>
            <a:off x="4186141" y="1618335"/>
            <a:ext cx="3869290" cy="3071428"/>
          </a:xfrm>
          <a:prstGeom prst="rect">
            <a:avLst/>
          </a:prstGeom>
        </p:spPr>
      </p:pic>
    </p:spTree>
    <p:extLst>
      <p:ext uri="{BB962C8B-B14F-4D97-AF65-F5344CB8AC3E}">
        <p14:creationId xmlns:p14="http://schemas.microsoft.com/office/powerpoint/2010/main" val="565242635"/>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84</TotalTime>
  <Words>608</Words>
  <Application>Microsoft Office PowerPoint</Application>
  <PresentationFormat>Widescreen</PresentationFormat>
  <Paragraphs>75</Paragraphs>
  <Slides>11</Slides>
  <Notes>7</Notes>
  <HiddenSlides>0</HiddenSlides>
  <MMClips>0</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11</vt:i4>
      </vt:variant>
    </vt:vector>
  </HeadingPairs>
  <TitlesOfParts>
    <vt:vector size="20" baseType="lpstr">
      <vt:lpstr>Arial</vt:lpstr>
      <vt:lpstr>Calibri</vt:lpstr>
      <vt:lpstr>Calibri Light</vt:lpstr>
      <vt:lpstr>Century Gothic</vt:lpstr>
      <vt:lpstr>Lato</vt:lpstr>
      <vt:lpstr>Lora</vt:lpstr>
      <vt:lpstr>Roboto</vt:lpstr>
      <vt:lpstr>Wingdings</vt:lpstr>
      <vt:lpstr>Office Theme</vt:lpstr>
      <vt:lpstr>PowerPoint Presentation</vt:lpstr>
      <vt:lpstr>Tribal Relations Team</vt:lpstr>
      <vt:lpstr>Why Census Data?</vt:lpstr>
      <vt:lpstr>AIAN Areas –  Boundary &amp; Annexation Survey (BAS)</vt:lpstr>
      <vt:lpstr>Ongoing Surveys</vt:lpstr>
      <vt:lpstr>American Community Survey (ACS) Features</vt:lpstr>
      <vt:lpstr>My Tribal Area </vt:lpstr>
      <vt:lpstr>Race and Ethnicity in the United States: 2010 Census and 2020 Census  The 2020 Census data sets are available in the Redistricting Data Summary Files.  </vt:lpstr>
      <vt:lpstr>www.Data.Census.gov</vt:lpstr>
      <vt:lpstr>What’s Next…Save the Dates!</vt:lpstr>
      <vt:lpstr>Questions?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Corey T Beasley (CENSUS/PIO FED)</dc:creator>
  <cp:lastModifiedBy>Jessica A Imotichey (CENSUS/LA FED)</cp:lastModifiedBy>
  <cp:revision>12</cp:revision>
  <dcterms:created xsi:type="dcterms:W3CDTF">2021-02-17T19:28:34Z</dcterms:created>
  <dcterms:modified xsi:type="dcterms:W3CDTF">2022-07-26T20:12:05Z</dcterms:modified>
</cp:coreProperties>
</file>