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4"/>
  </p:sldMasterIdLst>
  <p:notesMasterIdLst>
    <p:notesMasterId r:id="rId13"/>
  </p:notesMasterIdLst>
  <p:handoutMasterIdLst>
    <p:handoutMasterId r:id="rId14"/>
  </p:handoutMasterIdLst>
  <p:sldIdLst>
    <p:sldId id="256" r:id="rId5"/>
    <p:sldId id="271" r:id="rId6"/>
    <p:sldId id="280" r:id="rId7"/>
    <p:sldId id="257" r:id="rId8"/>
    <p:sldId id="283" r:id="rId9"/>
    <p:sldId id="284" r:id="rId10"/>
    <p:sldId id="276" r:id="rId11"/>
    <p:sldId id="282" r:id="rId12"/>
  </p:sldIdLst>
  <p:sldSz cx="12192000" cy="6858000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Welcome" id="{E75E278A-FF0E-49A4-B170-79828D63BBAD}">
          <p14:sldIdLst>
            <p14:sldId id="256"/>
          </p14:sldIdLst>
        </p14:section>
        <p14:section name="Nation-Building" id="{B9B51309-D148-4332-87C2-07BE32FBCA3B}">
          <p14:sldIdLst>
            <p14:sldId id="271"/>
            <p14:sldId id="280"/>
            <p14:sldId id="257"/>
            <p14:sldId id="283"/>
            <p14:sldId id="284"/>
            <p14:sldId id="276"/>
          </p14:sldIdLst>
        </p14:section>
        <p14:section name="Contact" id="{2CC34DB2-6590-42C0-AD4B-A04C6060184E}">
          <p14:sldIdLst>
            <p14:sldId id="282"/>
          </p14:sldIdLst>
        </p14:section>
      </p14:sectionLst>
    </p:ex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2" name="Author" initials="A" lastIdx="0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D24726"/>
    <a:srgbClr val="F5F5F5"/>
    <a:srgbClr val="404040"/>
    <a:srgbClr val="FF9B45"/>
    <a:srgbClr val="DD462F"/>
    <a:srgbClr val="F8CFB6"/>
    <a:srgbClr val="F8CAB6"/>
    <a:srgbClr val="923922"/>
    <a:srgbClr val="F2F2F2"/>
    <a:srgbClr val="D2B4A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995" autoAdjust="0"/>
    <p:restoredTop sz="94241" autoAdjust="0"/>
  </p:normalViewPr>
  <p:slideViewPr>
    <p:cSldViewPr snapToGrid="0">
      <p:cViewPr varScale="1">
        <p:scale>
          <a:sx n="107" d="100"/>
          <a:sy n="107" d="100"/>
        </p:scale>
        <p:origin x="750" y="114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84" d="100"/>
          <a:sy n="84" d="100"/>
        </p:scale>
        <p:origin x="3828" y="9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notesMaster" Target="notesMasters/notesMaster1.xml"/><Relationship Id="rId18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viewProps" Target="viewProps.xml"/><Relationship Id="rId2" Type="http://schemas.openxmlformats.org/officeDocument/2006/relationships/customXml" Target="../customXml/item2.xml"/><Relationship Id="rId16" Type="http://schemas.openxmlformats.org/officeDocument/2006/relationships/presProps" Target="pres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commentAuthors" Target="commentAuthors.xml"/><Relationship Id="rId10" Type="http://schemas.openxmlformats.org/officeDocument/2006/relationships/slide" Target="slides/slide6.xml"/><Relationship Id="rId19" Type="http://schemas.openxmlformats.org/officeDocument/2006/relationships/tableStyles" Target="tableStyle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3037840" cy="466434"/>
          </a:xfrm>
          <a:prstGeom prst="rect">
            <a:avLst/>
          </a:prstGeom>
        </p:spPr>
        <p:txBody>
          <a:bodyPr vert="horz" lIns="92446" tIns="46223" rIns="92446" bIns="46223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9" y="0"/>
            <a:ext cx="3037840" cy="466434"/>
          </a:xfrm>
          <a:prstGeom prst="rect">
            <a:avLst/>
          </a:prstGeom>
        </p:spPr>
        <p:txBody>
          <a:bodyPr vert="horz" lIns="92446" tIns="46223" rIns="92446" bIns="46223" rtlCol="0"/>
          <a:lstStyle>
            <a:lvl1pPr algn="r">
              <a:defRPr sz="1200"/>
            </a:lvl1pPr>
          </a:lstStyle>
          <a:p>
            <a:fld id="{80680FBE-A8DF-4758-9AC4-3A9E1039168F}" type="datetimeFigureOut">
              <a:rPr lang="en-US" smtClean="0"/>
              <a:t>7/27/2022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1" y="8829968"/>
            <a:ext cx="3037840" cy="466433"/>
          </a:xfrm>
          <a:prstGeom prst="rect">
            <a:avLst/>
          </a:prstGeom>
        </p:spPr>
        <p:txBody>
          <a:bodyPr vert="horz" lIns="92446" tIns="46223" rIns="92446" bIns="46223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9" y="8829968"/>
            <a:ext cx="3037840" cy="466433"/>
          </a:xfrm>
          <a:prstGeom prst="rect">
            <a:avLst/>
          </a:prstGeom>
        </p:spPr>
        <p:txBody>
          <a:bodyPr vert="horz" lIns="92446" tIns="46223" rIns="92446" bIns="46223" rtlCol="0" anchor="b"/>
          <a:lstStyle>
            <a:lvl1pPr algn="r">
              <a:defRPr sz="1200"/>
            </a:lvl1pPr>
          </a:lstStyle>
          <a:p>
            <a:fld id="{9C679768-A2FC-4D08-91F6-8DCE6C566B36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3025516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3037840" cy="466434"/>
          </a:xfrm>
          <a:prstGeom prst="rect">
            <a:avLst/>
          </a:prstGeom>
        </p:spPr>
        <p:txBody>
          <a:bodyPr vert="horz" lIns="92446" tIns="46223" rIns="92446" bIns="46223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9" y="0"/>
            <a:ext cx="3037840" cy="466434"/>
          </a:xfrm>
          <a:prstGeom prst="rect">
            <a:avLst/>
          </a:prstGeom>
        </p:spPr>
        <p:txBody>
          <a:bodyPr vert="horz" lIns="92446" tIns="46223" rIns="92446" bIns="46223" rtlCol="0"/>
          <a:lstStyle>
            <a:lvl1pPr algn="r">
              <a:defRPr sz="1200"/>
            </a:lvl1pPr>
          </a:lstStyle>
          <a:p>
            <a:fld id="{EC13577B-6902-467D-A26C-08A0DD5E4E03}" type="datetimeFigureOut">
              <a:rPr lang="en-US" smtClean="0"/>
              <a:t>7/27/2022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6888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446" tIns="46223" rIns="92446" bIns="46223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1" y="4473892"/>
            <a:ext cx="5608320" cy="3660458"/>
          </a:xfrm>
          <a:prstGeom prst="rect">
            <a:avLst/>
          </a:prstGeom>
        </p:spPr>
        <p:txBody>
          <a:bodyPr vert="horz" lIns="92446" tIns="46223" rIns="92446" bIns="46223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1" y="8829968"/>
            <a:ext cx="3037840" cy="466433"/>
          </a:xfrm>
          <a:prstGeom prst="rect">
            <a:avLst/>
          </a:prstGeom>
        </p:spPr>
        <p:txBody>
          <a:bodyPr vert="horz" lIns="92446" tIns="46223" rIns="92446" bIns="46223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9" y="8829968"/>
            <a:ext cx="3037840" cy="466433"/>
          </a:xfrm>
          <a:prstGeom prst="rect">
            <a:avLst/>
          </a:prstGeom>
        </p:spPr>
        <p:txBody>
          <a:bodyPr vert="horz" lIns="92446" tIns="46223" rIns="92446" bIns="46223" rtlCol="0" anchor="b"/>
          <a:lstStyle>
            <a:lvl1pPr algn="r">
              <a:defRPr sz="1200"/>
            </a:lvl1pPr>
          </a:lstStyle>
          <a:p>
            <a:fld id="{DF61EA0F-A667-4B49-8422-0062BC55E249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8191029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17550" y="1162050"/>
            <a:ext cx="5576888" cy="31369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F61EA0F-A667-4B49-8422-0062BC55E249}" type="slidenum">
              <a:rPr lang="en-US" smtClean="0"/>
              <a:t>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1176981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F61EA0F-A667-4B49-8422-0062BC55E249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862610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F61EA0F-A667-4B49-8422-0062BC55E249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7394491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F61EA0F-A667-4B49-8422-0062BC55E249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791114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F61EA0F-A667-4B49-8422-0062BC55E249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5789006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F61EA0F-A667-4B49-8422-0062BC55E249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1768046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F61EA0F-A667-4B49-8422-0062BC55E249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5031557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17550" y="1162050"/>
            <a:ext cx="5576888" cy="31369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In </a:t>
            </a:r>
            <a:r>
              <a:rPr lang="en-US" baseline="0" dirty="0"/>
              <a:t>Slide Show mode, select the arrows to visit links.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F61EA0F-A667-4B49-8422-0062BC55E249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2178084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 bwMode="blackWhite">
          <a:xfrm>
            <a:off x="254950" y="262784"/>
            <a:ext cx="11682101" cy="6332433"/>
          </a:xfrm>
          <a:prstGeom prst="rect">
            <a:avLst/>
          </a:prstGeom>
          <a:solidFill>
            <a:srgbClr val="D247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1854949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 userDrawn="1"/>
        </p:nvSpPr>
        <p:spPr>
          <a:xfrm>
            <a:off x="256032" y="265176"/>
            <a:ext cx="11683049" cy="6332433"/>
          </a:xfrm>
          <a:prstGeom prst="rect">
            <a:avLst/>
          </a:prstGeom>
          <a:solidFill>
            <a:srgbClr val="F5F5F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sz="1800" dirty="0"/>
          </a:p>
        </p:txBody>
      </p:sp>
      <p:cxnSp>
        <p:nvCxnSpPr>
          <p:cNvPr id="12" name="Straight Connector 11"/>
          <p:cNvCxnSpPr/>
          <p:nvPr userDrawn="1"/>
        </p:nvCxnSpPr>
        <p:spPr>
          <a:xfrm>
            <a:off x="604434" y="1196392"/>
            <a:ext cx="10983132" cy="0"/>
          </a:xfrm>
          <a:prstGeom prst="line">
            <a:avLst/>
          </a:prstGeom>
          <a:ln w="25400">
            <a:solidFill>
              <a:srgbClr val="D2472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521207" y="448056"/>
            <a:ext cx="6877119" cy="640080"/>
          </a:xfrm>
        </p:spPr>
        <p:txBody>
          <a:bodyPr anchor="b" anchorCtr="0">
            <a:normAutofit/>
          </a:bodyPr>
          <a:lstStyle>
            <a:lvl1pPr>
              <a:defRPr sz="2800"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0"/>
          </p:nvPr>
        </p:nvSpPr>
        <p:spPr>
          <a:xfrm>
            <a:off x="539496" y="1435608"/>
            <a:ext cx="4416552" cy="3977640"/>
          </a:xfrm>
        </p:spPr>
        <p:txBody>
          <a:bodyPr vert="horz" lIns="91440" tIns="45720" rIns="91440" bIns="45720" rtlCol="0">
            <a:normAutofit/>
          </a:bodyPr>
          <a:lstStyle>
            <a:lvl1pPr>
              <a:defRPr lang="en-US" sz="1200" smtClean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defRPr lang="en-US" sz="1200" smtClean="0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defRPr lang="en-US" sz="1200" smtClean="0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defRPr lang="en-US" sz="1200" smtClean="0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defRPr lang="en-US" sz="1200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marL="0" lvl="0" indent="0">
              <a:lnSpc>
                <a:spcPct val="150000"/>
              </a:lnSpc>
              <a:spcBef>
                <a:spcPts val="1000"/>
              </a:spcBef>
              <a:spcAft>
                <a:spcPts val="1200"/>
              </a:spcAft>
              <a:buNone/>
            </a:pPr>
            <a:r>
              <a:rPr lang="en-US"/>
              <a:t>Click to edit Master text styles</a:t>
            </a:r>
          </a:p>
          <a:p>
            <a:pPr marL="0" lvl="1" indent="0">
              <a:lnSpc>
                <a:spcPct val="150000"/>
              </a:lnSpc>
              <a:spcBef>
                <a:spcPts val="1000"/>
              </a:spcBef>
              <a:spcAft>
                <a:spcPts val="1200"/>
              </a:spcAft>
              <a:buNone/>
            </a:pPr>
            <a:r>
              <a:rPr lang="en-US"/>
              <a:t>Second level</a:t>
            </a:r>
          </a:p>
          <a:p>
            <a:pPr marL="0" lvl="2" indent="0">
              <a:lnSpc>
                <a:spcPct val="150000"/>
              </a:lnSpc>
              <a:spcBef>
                <a:spcPts val="1000"/>
              </a:spcBef>
              <a:spcAft>
                <a:spcPts val="1200"/>
              </a:spcAft>
              <a:buNone/>
            </a:pPr>
            <a:r>
              <a:rPr lang="en-US"/>
              <a:t>Third level</a:t>
            </a:r>
          </a:p>
          <a:p>
            <a:pPr marL="0" lvl="3" indent="0">
              <a:lnSpc>
                <a:spcPct val="150000"/>
              </a:lnSpc>
              <a:spcBef>
                <a:spcPts val="1000"/>
              </a:spcBef>
              <a:spcAft>
                <a:spcPts val="1200"/>
              </a:spcAft>
              <a:buNone/>
            </a:pPr>
            <a:r>
              <a:rPr lang="en-US"/>
              <a:t>Fourth level</a:t>
            </a:r>
          </a:p>
          <a:p>
            <a:pPr marL="0" lvl="4" indent="0">
              <a:lnSpc>
                <a:spcPct val="150000"/>
              </a:lnSpc>
              <a:spcBef>
                <a:spcPts val="1000"/>
              </a:spcBef>
              <a:spcAft>
                <a:spcPts val="1200"/>
              </a:spcAft>
              <a:buNone/>
            </a:pPr>
            <a:r>
              <a:rPr lang="en-US"/>
              <a:t>Fifth level</a:t>
            </a:r>
            <a:endParaRPr lang="en-US" dirty="0"/>
          </a:p>
        </p:txBody>
      </p:sp>
      <p:sp>
        <p:nvSpPr>
          <p:cNvPr id="6" name="Date Placeholder 3"/>
          <p:cNvSpPr>
            <a:spLocks noGrp="1"/>
          </p:cNvSpPr>
          <p:nvPr>
            <p:ph type="dt" sz="half" idx="2"/>
          </p:nvPr>
        </p:nvSpPr>
        <p:spPr>
          <a:xfrm>
            <a:off x="539496" y="6203952"/>
            <a:ext cx="3276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aseline="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8BEEBAAA-29B5-4AF5-BC5F-7E580C29002D}" type="datetimeFigureOut">
              <a:rPr lang="en-US" smtClean="0"/>
              <a:pPr/>
              <a:t>7/27/2022</a:t>
            </a:fld>
            <a:endParaRPr lang="en-US" dirty="0"/>
          </a:p>
        </p:txBody>
      </p:sp>
      <p:sp>
        <p:nvSpPr>
          <p:cNvPr id="7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648200" y="6203952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 baseline="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8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371926" y="6203952"/>
            <a:ext cx="3276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aseline="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9860EDB8-5305-433F-BE41-D7A86D811DB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858365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 userDrawn="1"/>
        </p:nvSpPr>
        <p:spPr>
          <a:xfrm>
            <a:off x="254951" y="262784"/>
            <a:ext cx="11683049" cy="6332433"/>
          </a:xfrm>
          <a:prstGeom prst="rect">
            <a:avLst/>
          </a:prstGeom>
          <a:solidFill>
            <a:srgbClr val="F5F5F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10" name="Rectangle 9"/>
          <p:cNvSpPr/>
          <p:nvPr userDrawn="1"/>
        </p:nvSpPr>
        <p:spPr bwMode="blackWhite">
          <a:xfrm>
            <a:off x="254950" y="262784"/>
            <a:ext cx="11682101" cy="2072643"/>
          </a:xfrm>
          <a:prstGeom prst="rect">
            <a:avLst/>
          </a:prstGeom>
          <a:solidFill>
            <a:srgbClr val="D2472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1208" y="1536192"/>
            <a:ext cx="6876288" cy="640080"/>
          </a:xfrm>
        </p:spPr>
        <p:txBody>
          <a:bodyPr>
            <a:normAutofit/>
          </a:bodyPr>
          <a:lstStyle>
            <a:lvl1pPr>
              <a:defRPr sz="360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Content Placeholder 6"/>
          <p:cNvSpPr>
            <a:spLocks noGrp="1"/>
          </p:cNvSpPr>
          <p:nvPr>
            <p:ph sz="quarter" idx="13"/>
          </p:nvPr>
        </p:nvSpPr>
        <p:spPr>
          <a:xfrm>
            <a:off x="539496" y="2560320"/>
            <a:ext cx="9445752" cy="3977640"/>
          </a:xfrm>
        </p:spPr>
        <p:txBody>
          <a:bodyPr vert="horz" lIns="91440" tIns="45720" rIns="91440" bIns="45720" rtlCol="0">
            <a:normAutofit/>
          </a:bodyPr>
          <a:lstStyle>
            <a:lvl1pPr>
              <a:defRPr lang="en-US" sz="2400" smtClean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lang="en-US" sz="1200" dirty="0" smtClean="0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defRPr lang="en-US" sz="1200" dirty="0" smtClean="0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defRPr lang="en-US" sz="1200" dirty="0" smtClean="0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defRPr lang="en-US" sz="1200" dirty="0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marL="0" lvl="0" indent="0">
              <a:lnSpc>
                <a:spcPct val="150000"/>
              </a:lnSpc>
              <a:spcBef>
                <a:spcPts val="1000"/>
              </a:spcBef>
              <a:spcAft>
                <a:spcPts val="1200"/>
              </a:spcAft>
              <a:buNone/>
            </a:pPr>
            <a:r>
              <a:rPr lang="en-US"/>
              <a:t>Click to edit Master text styles</a:t>
            </a:r>
          </a:p>
          <a:p>
            <a:pPr marL="0" lvl="1" indent="0">
              <a:lnSpc>
                <a:spcPct val="150000"/>
              </a:lnSpc>
              <a:spcBef>
                <a:spcPts val="1000"/>
              </a:spcBef>
              <a:spcAft>
                <a:spcPts val="1200"/>
              </a:spcAft>
              <a:buNone/>
            </a:pPr>
            <a:r>
              <a:rPr lang="en-US"/>
              <a:t>Second level</a:t>
            </a:r>
          </a:p>
          <a:p>
            <a:pPr marL="0" lvl="2" indent="0">
              <a:lnSpc>
                <a:spcPct val="150000"/>
              </a:lnSpc>
              <a:spcBef>
                <a:spcPts val="1000"/>
              </a:spcBef>
              <a:spcAft>
                <a:spcPts val="1200"/>
              </a:spcAft>
              <a:buNone/>
            </a:pPr>
            <a:r>
              <a:rPr lang="en-US"/>
              <a:t>Third level</a:t>
            </a:r>
          </a:p>
          <a:p>
            <a:pPr marL="0" lvl="3" indent="0">
              <a:lnSpc>
                <a:spcPct val="150000"/>
              </a:lnSpc>
              <a:spcBef>
                <a:spcPts val="1000"/>
              </a:spcBef>
              <a:spcAft>
                <a:spcPts val="1200"/>
              </a:spcAft>
              <a:buNone/>
            </a:pPr>
            <a:r>
              <a:rPr lang="en-US"/>
              <a:t>Fourth level</a:t>
            </a:r>
          </a:p>
          <a:p>
            <a:pPr marL="0" lvl="4" indent="0">
              <a:lnSpc>
                <a:spcPct val="150000"/>
              </a:lnSpc>
              <a:spcBef>
                <a:spcPts val="1000"/>
              </a:spcBef>
              <a:spcAft>
                <a:spcPts val="1200"/>
              </a:spcAft>
              <a:buNone/>
            </a:pPr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356555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56032" y="265176"/>
            <a:ext cx="11683049" cy="6332433"/>
          </a:xfrm>
          <a:prstGeom prst="rect">
            <a:avLst/>
          </a:prstGeom>
          <a:solidFill>
            <a:srgbClr val="F5F5F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21208" y="448056"/>
            <a:ext cx="6876288" cy="640080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9496" y="1435608"/>
            <a:ext cx="4416552" cy="39776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39496" y="6203952"/>
            <a:ext cx="3276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aseline="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8BEEBAAA-29B5-4AF5-BC5F-7E580C29002D}" type="datetimeFigureOut">
              <a:rPr lang="en-US" smtClean="0"/>
              <a:pPr/>
              <a:t>7/27/2022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648200" y="6203952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 baseline="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375904" y="6203952"/>
            <a:ext cx="3276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aseline="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9860EDB8-5305-433F-BE41-D7A86D811DB3}" type="slidenum">
              <a:rPr lang="en-US" smtClean="0"/>
              <a:pPr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604434" y="1196392"/>
            <a:ext cx="10983132" cy="0"/>
          </a:xfrm>
          <a:prstGeom prst="line">
            <a:avLst/>
          </a:prstGeom>
          <a:ln w="25400">
            <a:solidFill>
              <a:srgbClr val="D2472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4675494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</p:sldLayoutIdLst>
  <p:txStyles>
    <p:titleStyle>
      <a:lvl1pPr algn="l" defTabSz="914400" rtl="0" eaLnBrk="1" latinLnBrk="0" hangingPunct="1">
        <a:spcBef>
          <a:spcPct val="0"/>
        </a:spcBef>
        <a:buNone/>
        <a:defRPr sz="2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150000"/>
        </a:lnSpc>
        <a:spcBef>
          <a:spcPts val="1000"/>
        </a:spcBef>
        <a:spcAft>
          <a:spcPts val="1200"/>
        </a:spcAft>
        <a:buFontTx/>
        <a:buNone/>
        <a:defRPr lang="en-US" sz="1200" kern="1200" dirty="0">
          <a:solidFill>
            <a:schemeClr val="tx1"/>
          </a:solidFill>
          <a:latin typeface="+mn-lt"/>
          <a:ea typeface="+mn-ea"/>
          <a:cs typeface="+mn-cs"/>
        </a:defRPr>
      </a:lvl1pPr>
      <a:lvl2pPr marL="228600" indent="-228600" algn="l" defTabSz="914400" rtl="0" eaLnBrk="1" latinLnBrk="0" hangingPunct="1">
        <a:lnSpc>
          <a:spcPct val="150000"/>
        </a:lnSpc>
        <a:spcBef>
          <a:spcPts val="1000"/>
        </a:spcBef>
        <a:spcAft>
          <a:spcPts val="1200"/>
        </a:spcAft>
        <a:buFont typeface="Arial" panose="020B0604020202020204" pitchFamily="34" charset="0"/>
        <a:buChar char="•"/>
        <a:defRPr lang="en-US" sz="1200" kern="1200" dirty="0">
          <a:solidFill>
            <a:schemeClr val="tx1"/>
          </a:solidFill>
          <a:latin typeface="+mn-lt"/>
          <a:ea typeface="+mn-ea"/>
          <a:cs typeface="+mn-cs"/>
        </a:defRPr>
      </a:lvl2pPr>
      <a:lvl3pPr marL="685800" indent="-228600" algn="l" defTabSz="914400" rtl="0" eaLnBrk="1" latinLnBrk="0" hangingPunct="1">
        <a:lnSpc>
          <a:spcPct val="150000"/>
        </a:lnSpc>
        <a:spcBef>
          <a:spcPts val="1000"/>
        </a:spcBef>
        <a:spcAft>
          <a:spcPts val="1200"/>
        </a:spcAft>
        <a:buFont typeface="Arial" panose="020B0604020202020204" pitchFamily="34" charset="0"/>
        <a:buChar char="•"/>
        <a:defRPr lang="en-US" sz="1200" kern="1200" dirty="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defTabSz="914400" rtl="0" eaLnBrk="1" latinLnBrk="0" hangingPunct="1">
        <a:lnSpc>
          <a:spcPct val="150000"/>
        </a:lnSpc>
        <a:spcBef>
          <a:spcPts val="1000"/>
        </a:spcBef>
        <a:spcAft>
          <a:spcPts val="1200"/>
        </a:spcAft>
        <a:buFont typeface="Arial" panose="020B0604020202020204" pitchFamily="34" charset="0"/>
        <a:buChar char="•"/>
        <a:defRPr lang="en-US" sz="1200" kern="1200" dirty="0" smtClean="0">
          <a:solidFill>
            <a:schemeClr val="tx1"/>
          </a:solidFill>
          <a:latin typeface="+mn-lt"/>
          <a:ea typeface="+mn-ea"/>
          <a:cs typeface="+mn-cs"/>
        </a:defRPr>
      </a:lvl4pPr>
      <a:lvl5pPr marL="1600200" indent="-228600" algn="l" defTabSz="914400" rtl="0" eaLnBrk="1" latinLnBrk="0" hangingPunct="1">
        <a:lnSpc>
          <a:spcPct val="150000"/>
        </a:lnSpc>
        <a:spcBef>
          <a:spcPts val="1000"/>
        </a:spcBef>
        <a:spcAft>
          <a:spcPts val="1200"/>
        </a:spcAft>
        <a:buFont typeface="Arial" panose="020B0604020202020204" pitchFamily="34" charset="0"/>
        <a:buChar char="•"/>
        <a:defRPr lang="en-US" sz="1200" kern="1200" dirty="0" smtClean="0">
          <a:solidFill>
            <a:schemeClr val="tx1"/>
          </a:solidFill>
          <a:latin typeface="+mn-lt"/>
          <a:ea typeface="+mn-ea"/>
          <a:cs typeface="+mn-cs"/>
        </a:defRPr>
      </a:lvl5pPr>
      <a:lvl6pPr marL="2057400" indent="-228600" algn="l" defTabSz="914400" rtl="0" eaLnBrk="1" latinLnBrk="0" hangingPunct="1">
        <a:lnSpc>
          <a:spcPct val="150000"/>
        </a:lnSpc>
        <a:spcBef>
          <a:spcPts val="1000"/>
        </a:spcBef>
        <a:spcAft>
          <a:spcPts val="1200"/>
        </a:spcAft>
        <a:buFont typeface="Arial" panose="020B0604020202020204" pitchFamily="34" charset="0"/>
        <a:buChar char="•"/>
        <a:defRPr lang="en-US" sz="1200" kern="1200" dirty="0" smtClean="0">
          <a:solidFill>
            <a:schemeClr val="tx1"/>
          </a:solidFill>
          <a:latin typeface="+mn-lt"/>
          <a:ea typeface="+mn-ea"/>
          <a:cs typeface="+mn-cs"/>
        </a:defRPr>
      </a:lvl6pPr>
      <a:lvl7pPr marL="2514600" indent="-228600" algn="l" defTabSz="914400" rtl="0" eaLnBrk="1" latinLnBrk="0" hangingPunct="1">
        <a:lnSpc>
          <a:spcPct val="150000"/>
        </a:lnSpc>
        <a:spcBef>
          <a:spcPts val="1000"/>
        </a:spcBef>
        <a:spcAft>
          <a:spcPts val="1200"/>
        </a:spcAft>
        <a:buFont typeface="Arial" panose="020B0604020202020204" pitchFamily="34" charset="0"/>
        <a:buChar char="•"/>
        <a:defRPr lang="en-US" sz="1200" kern="1200" dirty="0" smtClean="0">
          <a:solidFill>
            <a:schemeClr val="tx1"/>
          </a:solidFill>
          <a:latin typeface="+mn-lt"/>
          <a:ea typeface="+mn-ea"/>
          <a:cs typeface="+mn-cs"/>
        </a:defRPr>
      </a:lvl7pPr>
      <a:lvl8pPr marL="2971800" indent="-228600" algn="l" defTabSz="914400" rtl="0" eaLnBrk="1" latinLnBrk="0" hangingPunct="1">
        <a:lnSpc>
          <a:spcPct val="150000"/>
        </a:lnSpc>
        <a:spcBef>
          <a:spcPts val="1000"/>
        </a:spcBef>
        <a:spcAft>
          <a:spcPts val="1200"/>
        </a:spcAft>
        <a:buFont typeface="Arial" panose="020B0604020202020204" pitchFamily="34" charset="0"/>
        <a:buChar char="•"/>
        <a:defRPr lang="en-US" sz="1200" kern="1200" dirty="0" smtClean="0">
          <a:solidFill>
            <a:schemeClr val="tx1"/>
          </a:solidFill>
          <a:latin typeface="+mn-lt"/>
          <a:ea typeface="+mn-ea"/>
          <a:cs typeface="+mn-cs"/>
        </a:defRPr>
      </a:lvl8pPr>
      <a:lvl9pPr marL="3429000" indent="-228600" algn="l" defTabSz="914400" rtl="0" eaLnBrk="1" latinLnBrk="0" hangingPunct="1">
        <a:lnSpc>
          <a:spcPct val="90000"/>
        </a:lnSpc>
        <a:spcBef>
          <a:spcPct val="30000"/>
        </a:spcBef>
        <a:buFont typeface="Arial" panose="020B0604020202020204" pitchFamily="34" charset="0"/>
        <a:buNone/>
        <a:defRPr sz="12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38200" y="1164324"/>
            <a:ext cx="10515600" cy="2387600"/>
          </a:xfrm>
        </p:spPr>
        <p:txBody>
          <a:bodyPr anchor="ctr" anchorCtr="0">
            <a:normAutofit/>
          </a:bodyPr>
          <a:lstStyle/>
          <a:p>
            <a:r>
              <a:rPr lang="en-US" sz="4800" dirty="0">
                <a:solidFill>
                  <a:schemeClr val="bg1"/>
                </a:solidFill>
              </a:rPr>
              <a:t>Mechanisms for Tribal Administration </a:t>
            </a:r>
            <a:br>
              <a:rPr lang="en-US" sz="4800" dirty="0">
                <a:solidFill>
                  <a:schemeClr val="bg1"/>
                </a:solidFill>
              </a:rPr>
            </a:br>
            <a:r>
              <a:rPr lang="en-US" sz="4800" dirty="0">
                <a:solidFill>
                  <a:schemeClr val="bg1"/>
                </a:solidFill>
              </a:rPr>
              <a:t>of Federal Programs</a:t>
            </a:r>
          </a:p>
        </p:txBody>
      </p:sp>
    </p:spTree>
    <p:extLst>
      <p:ext uri="{BB962C8B-B14F-4D97-AF65-F5344CB8AC3E}">
        <p14:creationId xmlns:p14="http://schemas.microsoft.com/office/powerpoint/2010/main" val="247180773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Sovereignty</a:t>
            </a:r>
          </a:p>
        </p:txBody>
      </p:sp>
      <p:sp>
        <p:nvSpPr>
          <p:cNvPr id="38" name="Content Placeholder 17"/>
          <p:cNvSpPr txBox="1">
            <a:spLocks/>
          </p:cNvSpPr>
          <p:nvPr/>
        </p:nvSpPr>
        <p:spPr>
          <a:xfrm>
            <a:off x="541610" y="1524708"/>
            <a:ext cx="4321704" cy="497374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lvl="0" indent="0">
              <a:spcAft>
                <a:spcPts val="600"/>
              </a:spcAft>
              <a:buNone/>
              <a:defRPr/>
            </a:pPr>
            <a:r>
              <a:rPr lang="en-US" sz="1400" b="1" dirty="0">
                <a:latin typeface="Segoe UI Light" panose="020B0502040204020203" pitchFamily="34" charset="0"/>
                <a:cs typeface="Segoe UI Light" panose="020B0502040204020203" pitchFamily="34" charset="0"/>
              </a:rPr>
              <a:t>Domestic-dependent nations</a:t>
            </a:r>
          </a:p>
          <a:p>
            <a:pPr marL="0" lvl="0" indent="0">
              <a:spcAft>
                <a:spcPts val="600"/>
              </a:spcAft>
              <a:buNone/>
              <a:defRPr/>
            </a:pPr>
            <a:r>
              <a:rPr lang="en-US" sz="1400" dirty="0">
                <a:latin typeface="Segoe UI Light" panose="020B0502040204020203" pitchFamily="34" charset="0"/>
                <a:cs typeface="Segoe UI Light" panose="020B0502040204020203" pitchFamily="34" charset="0"/>
              </a:rPr>
              <a:t>   government-to-government / political autonomy </a:t>
            </a:r>
          </a:p>
          <a:p>
            <a:pPr marL="0" lvl="0" indent="0">
              <a:spcAft>
                <a:spcPts val="600"/>
              </a:spcAft>
              <a:buNone/>
              <a:defRPr/>
            </a:pPr>
            <a:endParaRPr lang="en-US" sz="1400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  <a:p>
            <a:pPr marL="0" lvl="0" indent="0">
              <a:spcAft>
                <a:spcPts val="600"/>
              </a:spcAft>
              <a:buNone/>
              <a:defRPr/>
            </a:pPr>
            <a:r>
              <a:rPr lang="en-US" sz="1400" b="1" dirty="0">
                <a:latin typeface="Segoe UI Light" panose="020B0502040204020203" pitchFamily="34" charset="0"/>
                <a:cs typeface="Segoe UI Light" panose="020B0502040204020203" pitchFamily="34" charset="0"/>
              </a:rPr>
              <a:t>Tribal-Federal Relationship</a:t>
            </a:r>
          </a:p>
          <a:p>
            <a:pPr marL="0" lvl="0" indent="0">
              <a:spcAft>
                <a:spcPts val="600"/>
              </a:spcAft>
              <a:buNone/>
              <a:defRPr/>
            </a:pPr>
            <a:r>
              <a:rPr lang="en-US" sz="1400" b="1" dirty="0">
                <a:latin typeface="Segoe UI Light" panose="020B0502040204020203" pitchFamily="34" charset="0"/>
                <a:cs typeface="Segoe UI Light" panose="020B0502040204020203" pitchFamily="34" charset="0"/>
              </a:rPr>
              <a:t>    </a:t>
            </a:r>
            <a:r>
              <a:rPr lang="en-US" sz="1400" dirty="0">
                <a:latin typeface="Segoe UI Light" panose="020B0502040204020203" pitchFamily="34" charset="0"/>
                <a:cs typeface="Segoe UI Light" panose="020B0502040204020203" pitchFamily="34" charset="0"/>
              </a:rPr>
              <a:t>paternalistic</a:t>
            </a:r>
          </a:p>
          <a:p>
            <a:pPr marL="0" lvl="0" indent="0">
              <a:spcAft>
                <a:spcPts val="600"/>
              </a:spcAft>
              <a:buNone/>
              <a:defRPr/>
            </a:pPr>
            <a:r>
              <a:rPr lang="en-US" sz="1400" dirty="0">
                <a:latin typeface="Segoe UI Light" panose="020B0502040204020203" pitchFamily="34" charset="0"/>
                <a:cs typeface="Segoe UI Light" panose="020B0502040204020203" pitchFamily="34" charset="0"/>
              </a:rPr>
              <a:t>    standard approach (vs nation-building)</a:t>
            </a:r>
          </a:p>
          <a:p>
            <a:pPr marL="0" lvl="0" indent="0">
              <a:spcAft>
                <a:spcPts val="600"/>
              </a:spcAft>
              <a:buNone/>
              <a:defRPr/>
            </a:pPr>
            <a:endParaRPr lang="en-US" sz="1400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  <a:p>
            <a:pPr marL="0" lvl="0" indent="0">
              <a:spcAft>
                <a:spcPts val="600"/>
              </a:spcAft>
              <a:buNone/>
              <a:defRPr/>
            </a:pPr>
            <a:r>
              <a:rPr lang="en-US" sz="1400" b="1" dirty="0">
                <a:latin typeface="Segoe UI Light" panose="020B0502040204020203" pitchFamily="34" charset="0"/>
                <a:cs typeface="Segoe UI Light" panose="020B0502040204020203" pitchFamily="34" charset="0"/>
              </a:rPr>
              <a:t>Self-Governance</a:t>
            </a:r>
          </a:p>
          <a:p>
            <a:pPr marL="0" lvl="0" indent="0">
              <a:spcAft>
                <a:spcPts val="600"/>
              </a:spcAft>
              <a:buNone/>
              <a:defRPr/>
            </a:pPr>
            <a:r>
              <a:rPr lang="en-US" sz="1400" dirty="0">
                <a:latin typeface="Segoe UI Light" panose="020B0502040204020203" pitchFamily="34" charset="0"/>
                <a:cs typeface="Segoe UI Light" panose="020B0502040204020203" pitchFamily="34" charset="0"/>
              </a:rPr>
              <a:t>     sovereignty in action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B854DEB-5A0B-4776-95C1-1F03ABA6C03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5932" t="4350" r="9669" b="14052"/>
          <a:stretch/>
        </p:blipFill>
        <p:spPr>
          <a:xfrm rot="5400000">
            <a:off x="6191919" y="846084"/>
            <a:ext cx="4346966" cy="5704214"/>
          </a:xfrm>
          <a:prstGeom prst="rect">
            <a:avLst/>
          </a:prstGeom>
        </p:spPr>
      </p:pic>
      <p:cxnSp>
        <p:nvCxnSpPr>
          <p:cNvPr id="5" name="Straight Connector 4" descr="Light grey line separating Morph text and images">
            <a:extLst>
              <a:ext uri="{FF2B5EF4-FFF2-40B4-BE49-F238E27FC236}">
                <a16:creationId xmlns:a16="http://schemas.microsoft.com/office/drawing/2014/main" id="{561DE8B7-0EFF-42A0-B190-FD2F41CFE5A5}"/>
              </a:ext>
            </a:extLst>
          </p:cNvPr>
          <p:cNvCxnSpPr/>
          <p:nvPr/>
        </p:nvCxnSpPr>
        <p:spPr>
          <a:xfrm>
            <a:off x="5282722" y="1524708"/>
            <a:ext cx="0" cy="4892634"/>
          </a:xfrm>
          <a:prstGeom prst="line">
            <a:avLst/>
          </a:prstGeom>
          <a:ln w="9525">
            <a:solidFill>
              <a:schemeClr val="bg2">
                <a:lumMod val="9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Box 1">
            <a:extLst>
              <a:ext uri="{FF2B5EF4-FFF2-40B4-BE49-F238E27FC236}">
                <a16:creationId xmlns:a16="http://schemas.microsoft.com/office/drawing/2014/main" id="{6CB5FD41-2485-4767-A1B9-EDE3A8DB2D6E}"/>
              </a:ext>
            </a:extLst>
          </p:cNvPr>
          <p:cNvSpPr txBox="1"/>
          <p:nvPr/>
        </p:nvSpPr>
        <p:spPr>
          <a:xfrm>
            <a:off x="5874294" y="5913295"/>
            <a:ext cx="532779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i="1" dirty="0">
                <a:solidFill>
                  <a:schemeClr val="tx1">
                    <a:lumMod val="65000"/>
                    <a:lumOff val="35000"/>
                  </a:schemeClr>
                </a:solidFill>
              </a:rPr>
              <a:t>“Rebuilding Native Nations: </a:t>
            </a:r>
          </a:p>
          <a:p>
            <a:pPr algn="ctr"/>
            <a:r>
              <a:rPr lang="en-US" i="1" dirty="0">
                <a:solidFill>
                  <a:schemeClr val="tx1">
                    <a:lumMod val="65000"/>
                    <a:lumOff val="35000"/>
                  </a:schemeClr>
                </a:solidFill>
              </a:rPr>
              <a:t>Strategies for Governance and Development”</a:t>
            </a:r>
          </a:p>
        </p:txBody>
      </p:sp>
    </p:spTree>
    <p:extLst>
      <p:ext uri="{BB962C8B-B14F-4D97-AF65-F5344CB8AC3E}">
        <p14:creationId xmlns:p14="http://schemas.microsoft.com/office/powerpoint/2010/main" val="34576161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521207" y="448056"/>
            <a:ext cx="8394193" cy="640080"/>
          </a:xfrm>
        </p:spPr>
        <p:txBody>
          <a:bodyPr>
            <a:normAutofit/>
          </a:bodyPr>
          <a:lstStyle/>
          <a:p>
            <a:r>
              <a:rPr lang="en-US" dirty="0"/>
              <a:t>Indian Self-Determination Education &amp; Assistance Act</a:t>
            </a:r>
            <a:endParaRPr lang="en-US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</p:txBody>
      </p:sp>
      <p:sp>
        <p:nvSpPr>
          <p:cNvPr id="16" name="Content Placeholder 17"/>
          <p:cNvSpPr txBox="1">
            <a:spLocks/>
          </p:cNvSpPr>
          <p:nvPr/>
        </p:nvSpPr>
        <p:spPr>
          <a:xfrm>
            <a:off x="1066040" y="1958189"/>
            <a:ext cx="2486328" cy="91399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000"/>
              </a:spcAft>
              <a:buNone/>
            </a:pPr>
            <a:endParaRPr lang="en-US" dirty="0">
              <a:solidFill>
                <a:prstClr val="black">
                  <a:lumMod val="75000"/>
                  <a:lumOff val="25000"/>
                </a:prstClr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sp>
        <p:nvSpPr>
          <p:cNvPr id="25" name="Content Placeholder 17"/>
          <p:cNvSpPr txBox="1">
            <a:spLocks/>
          </p:cNvSpPr>
          <p:nvPr/>
        </p:nvSpPr>
        <p:spPr>
          <a:xfrm>
            <a:off x="346371" y="3108244"/>
            <a:ext cx="4294094" cy="320756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600" dirty="0">
                <a:solidFill>
                  <a:srgbClr val="D24726"/>
                </a:solidFill>
                <a:cs typeface="Segoe UI Semibold" panose="020B0702040204020203" pitchFamily="34" charset="0"/>
              </a:rPr>
              <a:t>Two federal agencies with 3 service delivery methods:</a:t>
            </a:r>
          </a:p>
          <a:p>
            <a:pPr lvl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US" sz="1600" dirty="0">
                <a:solidFill>
                  <a:srgbClr val="D24726"/>
                </a:solidFill>
                <a:cs typeface="Segoe UI Semibold" panose="020B0702040204020203" pitchFamily="34" charset="0"/>
              </a:rPr>
              <a:t>Federal / Direct Service</a:t>
            </a:r>
          </a:p>
          <a:p>
            <a:pPr lvl="1">
              <a:spcBef>
                <a:spcPts val="0"/>
              </a:spcBef>
              <a:spcAft>
                <a:spcPts val="0"/>
              </a:spcAft>
            </a:pPr>
            <a:r>
              <a:rPr lang="en-US" sz="1600" dirty="0">
                <a:solidFill>
                  <a:srgbClr val="D24726"/>
                </a:solidFill>
                <a:cs typeface="Segoe UI Semibold" panose="020B0702040204020203" pitchFamily="34" charset="0"/>
              </a:rPr>
              <a:t>Self-Determination / Contract / Title I</a:t>
            </a:r>
          </a:p>
          <a:p>
            <a:pPr lvl="1">
              <a:spcBef>
                <a:spcPts val="0"/>
              </a:spcBef>
              <a:spcAft>
                <a:spcPts val="0"/>
              </a:spcAft>
            </a:pPr>
            <a:r>
              <a:rPr lang="en-US" sz="1600" dirty="0">
                <a:solidFill>
                  <a:srgbClr val="D24726"/>
                </a:solidFill>
                <a:cs typeface="Segoe UI Semibold" panose="020B0702040204020203" pitchFamily="34" charset="0"/>
              </a:rPr>
              <a:t>Self-Governance / Compact / Title V</a:t>
            </a:r>
          </a:p>
          <a:p>
            <a:pPr lvl="1">
              <a:spcBef>
                <a:spcPts val="0"/>
              </a:spcBef>
              <a:spcAft>
                <a:spcPts val="0"/>
              </a:spcAft>
            </a:pPr>
            <a:endParaRPr lang="en-US" sz="1600" dirty="0">
              <a:solidFill>
                <a:srgbClr val="D24726"/>
              </a:solidFill>
              <a:cs typeface="Segoe UI Semibold" panose="020B0702040204020203" pitchFamily="34" charset="0"/>
            </a:endParaRPr>
          </a:p>
          <a:p>
            <a:pPr marL="457200" lvl="1" indent="0">
              <a:spcBef>
                <a:spcPts val="0"/>
              </a:spcBef>
              <a:spcAft>
                <a:spcPts val="0"/>
              </a:spcAft>
              <a:buNone/>
            </a:pPr>
            <a:endParaRPr lang="en-US" sz="1600" dirty="0">
              <a:solidFill>
                <a:srgbClr val="D24726"/>
              </a:solidFill>
              <a:cs typeface="Segoe UI Semibold" panose="020B0702040204020203" pitchFamily="34" charset="0"/>
            </a:endParaRPr>
          </a:p>
          <a:p>
            <a:pPr marL="0" indent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600" dirty="0">
                <a:solidFill>
                  <a:srgbClr val="D24726"/>
                </a:solidFill>
                <a:cs typeface="Segoe UI Semibold" panose="020B0702040204020203" pitchFamily="34" charset="0"/>
              </a:rPr>
              <a:t>Funding Methodology:</a:t>
            </a:r>
          </a:p>
          <a:p>
            <a:pPr lvl="1">
              <a:spcBef>
                <a:spcPts val="0"/>
              </a:spcBef>
              <a:spcAft>
                <a:spcPts val="0"/>
              </a:spcAft>
            </a:pPr>
            <a:r>
              <a:rPr lang="en-US" sz="1600" dirty="0">
                <a:solidFill>
                  <a:srgbClr val="D24726"/>
                </a:solidFill>
                <a:cs typeface="Segoe UI Semibold" panose="020B0702040204020203" pitchFamily="34" charset="0"/>
              </a:rPr>
              <a:t>tribal shares </a:t>
            </a:r>
          </a:p>
          <a:p>
            <a:pPr lvl="1">
              <a:spcBef>
                <a:spcPts val="0"/>
              </a:spcBef>
              <a:spcAft>
                <a:spcPts val="0"/>
              </a:spcAft>
            </a:pPr>
            <a:r>
              <a:rPr lang="en-US" sz="1600" dirty="0">
                <a:solidFill>
                  <a:srgbClr val="D24726"/>
                </a:solidFill>
                <a:cs typeface="Segoe UI Semibold" panose="020B0702040204020203" pitchFamily="34" charset="0"/>
              </a:rPr>
              <a:t>contract support costs</a:t>
            </a:r>
          </a:p>
          <a:p>
            <a:pPr marL="457200" lvl="1" indent="0">
              <a:spcBef>
                <a:spcPts val="0"/>
              </a:spcBef>
              <a:spcAft>
                <a:spcPts val="0"/>
              </a:spcAft>
              <a:buNone/>
            </a:pPr>
            <a:endParaRPr lang="en-US" b="1" dirty="0">
              <a:solidFill>
                <a:prstClr val="black">
                  <a:lumMod val="75000"/>
                  <a:lumOff val="25000"/>
                </a:prstClr>
              </a:solidFill>
              <a:latin typeface="+mj-lt"/>
              <a:cs typeface="Segoe UI" panose="020B0502040204020203" pitchFamily="34" charset="0"/>
            </a:endParaRPr>
          </a:p>
        </p:txBody>
      </p:sp>
      <p:sp>
        <p:nvSpPr>
          <p:cNvPr id="17" name="Content Placeholder 17"/>
          <p:cNvSpPr txBox="1">
            <a:spLocks/>
          </p:cNvSpPr>
          <p:nvPr/>
        </p:nvSpPr>
        <p:spPr>
          <a:xfrm>
            <a:off x="628962" y="5832234"/>
            <a:ext cx="3449878" cy="69290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000"/>
              </a:spcAft>
              <a:buNone/>
            </a:pPr>
            <a:endParaRPr lang="en-US" dirty="0">
              <a:solidFill>
                <a:prstClr val="black">
                  <a:lumMod val="75000"/>
                  <a:lumOff val="25000"/>
                </a:prstClr>
              </a:solidFill>
            </a:endParaRPr>
          </a:p>
        </p:txBody>
      </p:sp>
      <p:sp>
        <p:nvSpPr>
          <p:cNvPr id="31" name="Content Placeholder 17">
            <a:extLst>
              <a:ext uri="{FF2B5EF4-FFF2-40B4-BE49-F238E27FC236}">
                <a16:creationId xmlns:a16="http://schemas.microsoft.com/office/drawing/2014/main" id="{9DEFB885-958E-45F1-AE3B-6AB6C2A67986}"/>
              </a:ext>
            </a:extLst>
          </p:cNvPr>
          <p:cNvSpPr txBox="1">
            <a:spLocks/>
          </p:cNvSpPr>
          <p:nvPr/>
        </p:nvSpPr>
        <p:spPr>
          <a:xfrm>
            <a:off x="425129" y="1598691"/>
            <a:ext cx="4028127" cy="95806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000"/>
              </a:spcAft>
              <a:buNone/>
            </a:pPr>
            <a:r>
              <a:rPr lang="en-US" sz="1600" dirty="0">
                <a:solidFill>
                  <a:srgbClr val="D24726"/>
                </a:solidFill>
                <a:cs typeface="Segoe UI Semibold" panose="020B0702040204020203" pitchFamily="34" charset="0"/>
              </a:rPr>
              <a:t>Provided tribal governments with control and decision-making authority over the federal financial resources benefiting their tribal communities</a:t>
            </a:r>
            <a:endParaRPr lang="en-US" sz="1600" dirty="0">
              <a:solidFill>
                <a:prstClr val="black">
                  <a:lumMod val="75000"/>
                  <a:lumOff val="25000"/>
                </a:prstClr>
              </a:solidFill>
              <a:cs typeface="Segoe UI" panose="020B0502040204020203" pitchFamily="34" charset="0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1C1BB26D-F8D0-4743-B14E-4504893411EF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duotone>
              <a:schemeClr val="accent2">
                <a:shade val="45000"/>
                <a:satMod val="135000"/>
              </a:schemeClr>
              <a:prstClr val="white"/>
            </a:duotone>
          </a:blip>
          <a:srcRect l="1205"/>
          <a:stretch/>
        </p:blipFill>
        <p:spPr>
          <a:xfrm>
            <a:off x="4827673" y="1603484"/>
            <a:ext cx="6789691" cy="44991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683360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lvl="0"/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Self-Governing: Exercising Sovereignty Today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2DBD144-818E-4DFE-A6D7-920D8624D12E}"/>
              </a:ext>
            </a:extLst>
          </p:cNvPr>
          <p:cNvSpPr txBox="1"/>
          <p:nvPr/>
        </p:nvSpPr>
        <p:spPr>
          <a:xfrm>
            <a:off x="885269" y="1634278"/>
            <a:ext cx="4260472" cy="427809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dirty="0"/>
              <a:t>Dept. of Transportation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Tribal Transportation Self-Governance Program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Tribal Transit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Federal Highway’s Tribal Transportation Program</a:t>
            </a:r>
          </a:p>
          <a:p>
            <a:endParaRPr lang="en-US" sz="1600" dirty="0"/>
          </a:p>
          <a:p>
            <a:r>
              <a:rPr lang="en-US" sz="1600" dirty="0"/>
              <a:t>Advantages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no annual grant applications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reduced/simplified reporting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flexible investment options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rgbClr val="D24726"/>
              </a:solidFill>
            </a:endParaRPr>
          </a:p>
          <a:p>
            <a:r>
              <a:rPr lang="en-US" sz="1600" dirty="0"/>
              <a:t>Other Considerations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contract support costs not allowed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DOT must approve Transportation Improvement Program plan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rgbClr val="D24726"/>
              </a:solidFill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BADBD833-2693-41E3-812E-828F06FD64FB}"/>
              </a:ext>
            </a:extLst>
          </p:cNvPr>
          <p:cNvSpPr txBox="1"/>
          <p:nvPr/>
        </p:nvSpPr>
        <p:spPr>
          <a:xfrm>
            <a:off x="6096000" y="1634278"/>
            <a:ext cx="4922181" cy="40318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dirty="0"/>
              <a:t>U.S. Dept. of Agriculture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Food Distribution on Indian Reservations program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Self-determination demonstration project 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contracts to purchase USDA foods for FDPIR program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endParaRPr lang="en-US" sz="1600" dirty="0"/>
          </a:p>
          <a:p>
            <a:r>
              <a:rPr lang="en-US" sz="1600" dirty="0"/>
              <a:t>Advantages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more options in selecting &amp; purchasing foods for FDPIR program</a:t>
            </a:r>
          </a:p>
          <a:p>
            <a:endParaRPr lang="en-US" sz="1600" dirty="0"/>
          </a:p>
          <a:p>
            <a:r>
              <a:rPr lang="en-US" sz="1600" dirty="0"/>
              <a:t>Other Considerations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contract support costs not allowed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Highly regulated by USDA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  <a:highlight>
                  <a:srgbClr val="FFFF00"/>
                </a:highlight>
              </a:rPr>
              <a:t>Possible 3 year contract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  <a:highlight>
                  <a:srgbClr val="FFFF00"/>
                </a:highlight>
              </a:rPr>
              <a:t>Report timing negotiable</a:t>
            </a:r>
          </a:p>
        </p:txBody>
      </p:sp>
    </p:spTree>
    <p:extLst>
      <p:ext uri="{BB962C8B-B14F-4D97-AF65-F5344CB8AC3E}">
        <p14:creationId xmlns:p14="http://schemas.microsoft.com/office/powerpoint/2010/main" val="13286760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lvl="0"/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Self-Governing: Exercising Sovereignty Today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F5DC7DFA-A6BC-45B8-8DD1-BE45CF5A1CDD}"/>
              </a:ext>
            </a:extLst>
          </p:cNvPr>
          <p:cNvSpPr txBox="1"/>
          <p:nvPr/>
        </p:nvSpPr>
        <p:spPr>
          <a:xfrm>
            <a:off x="610325" y="1291425"/>
            <a:ext cx="5353053" cy="575542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dirty="0"/>
              <a:t>Indian Employment, Training &amp; Related Services Program (“Tribal 477 Program”)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combines multi-agency funds made available from employment, training, or related services into single plan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requires consolidated annual report 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12 Agencies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Inter-agency MOA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plan approval authority with DOI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rgbClr val="D24726"/>
              </a:solidFill>
            </a:endParaRPr>
          </a:p>
          <a:p>
            <a:r>
              <a:rPr lang="en-US" sz="1600" dirty="0"/>
              <a:t>Advantages</a:t>
            </a:r>
            <a:endParaRPr lang="en-US" sz="1600" dirty="0">
              <a:solidFill>
                <a:srgbClr val="D24726"/>
              </a:solidFill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full authority to design program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one consolidated annual report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multi-year plans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flexible investment options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rgbClr val="D24726"/>
              </a:solidFill>
            </a:endParaRPr>
          </a:p>
          <a:p>
            <a:r>
              <a:rPr lang="en-US" sz="1600" dirty="0"/>
              <a:t>Other Considerations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contract support costs not allowed*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12 agencies have freedom with little rational to reject program participation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individual grant applications required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rgbClr val="D24726"/>
              </a:solidFill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chemeClr val="accent2"/>
              </a:solidFill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4CCFF458-4168-47C3-9687-A04D157AEB62}"/>
              </a:ext>
            </a:extLst>
          </p:cNvPr>
          <p:cNvSpPr txBox="1"/>
          <p:nvPr/>
        </p:nvSpPr>
        <p:spPr>
          <a:xfrm>
            <a:off x="6448071" y="1291425"/>
            <a:ext cx="5052922" cy="427809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Environmental Protection Agency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Performance Partnership Grants 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19 PPG-eligible EPA programs</a:t>
            </a:r>
          </a:p>
          <a:p>
            <a:endParaRPr lang="en-US" sz="1600" dirty="0"/>
          </a:p>
          <a:p>
            <a:r>
              <a:rPr lang="en-US" sz="1600" dirty="0"/>
              <a:t>Advantages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combine funds from multiple federal </a:t>
            </a:r>
          </a:p>
          <a:p>
            <a:pPr lvl="1"/>
            <a:r>
              <a:rPr lang="en-US" sz="1600" dirty="0">
                <a:solidFill>
                  <a:srgbClr val="D24726"/>
                </a:solidFill>
              </a:rPr>
              <a:t>     environmental program grants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GAP funds for capacity building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extensions available for spending award</a:t>
            </a:r>
          </a:p>
          <a:p>
            <a:endParaRPr lang="en-US" sz="1600" dirty="0"/>
          </a:p>
          <a:p>
            <a:r>
              <a:rPr lang="en-US" sz="1600" dirty="0"/>
              <a:t>Other Considerations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annual PPG grant application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Separate workplans, budget narratives</a:t>
            </a:r>
          </a:p>
          <a:p>
            <a:pPr lvl="2"/>
            <a:r>
              <a:rPr lang="en-US" sz="1600" dirty="0">
                <a:solidFill>
                  <a:srgbClr val="D24726"/>
                </a:solidFill>
              </a:rPr>
              <a:t>     for each program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each program award is separately negotiated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quarterly reporting on each grant</a:t>
            </a:r>
          </a:p>
          <a:p>
            <a:pPr lvl="1"/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15764737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521207" y="448056"/>
            <a:ext cx="8565644" cy="640080"/>
          </a:xfrm>
        </p:spPr>
        <p:txBody>
          <a:bodyPr>
            <a:normAutofit/>
          </a:bodyPr>
          <a:lstStyle/>
          <a:p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 </a:t>
            </a:r>
          </a:p>
        </p:txBody>
      </p:sp>
      <p:sp>
        <p:nvSpPr>
          <p:cNvPr id="16" name="Content Placeholder 17"/>
          <p:cNvSpPr txBox="1">
            <a:spLocks/>
          </p:cNvSpPr>
          <p:nvPr/>
        </p:nvSpPr>
        <p:spPr>
          <a:xfrm>
            <a:off x="541609" y="1296100"/>
            <a:ext cx="6093106" cy="123647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000"/>
              </a:spcAft>
              <a:buNone/>
            </a:pPr>
            <a:endParaRPr lang="en-US" dirty="0"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grpSp>
        <p:nvGrpSpPr>
          <p:cNvPr id="33" name="Group 32" descr="Small circle with number 1 inside  indicating step 1"/>
          <p:cNvGrpSpPr/>
          <p:nvPr/>
        </p:nvGrpSpPr>
        <p:grpSpPr bwMode="blackWhite">
          <a:xfrm>
            <a:off x="315365" y="1957033"/>
            <a:ext cx="558179" cy="409838"/>
            <a:chOff x="6953426" y="711274"/>
            <a:chExt cx="558179" cy="409838"/>
          </a:xfrm>
        </p:grpSpPr>
        <p:sp>
          <p:nvSpPr>
            <p:cNvPr id="34" name="Oval 33" descr="Small circle"/>
            <p:cNvSpPr/>
            <p:nvPr/>
          </p:nvSpPr>
          <p:spPr bwMode="blackWhite">
            <a:xfrm>
              <a:off x="7025069" y="711274"/>
              <a:ext cx="409838" cy="409838"/>
            </a:xfrm>
            <a:prstGeom prst="ellipse">
              <a:avLst/>
            </a:prstGeom>
            <a:solidFill>
              <a:srgbClr val="D24726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5" name="TextBox 34" descr="Number 1"/>
            <p:cNvSpPr txBox="1"/>
            <p:nvPr/>
          </p:nvSpPr>
          <p:spPr bwMode="blackWhite">
            <a:xfrm>
              <a:off x="6953426" y="727564"/>
              <a:ext cx="558179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solidFill>
                    <a:schemeClr val="bg1"/>
                  </a:solidFill>
                  <a:latin typeface="Segoe UI Semibold" panose="020B0702040204020203" pitchFamily="34" charset="0"/>
                  <a:cs typeface="Segoe UI Semibold" panose="020B0702040204020203" pitchFamily="34" charset="0"/>
                </a:rPr>
                <a:t>1</a:t>
              </a:r>
            </a:p>
          </p:txBody>
        </p:sp>
      </p:grpSp>
      <p:sp>
        <p:nvSpPr>
          <p:cNvPr id="42" name="Content Placeholder 17"/>
          <p:cNvSpPr txBox="1">
            <a:spLocks/>
          </p:cNvSpPr>
          <p:nvPr/>
        </p:nvSpPr>
        <p:spPr>
          <a:xfrm>
            <a:off x="668493" y="2740539"/>
            <a:ext cx="2919669" cy="129839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000"/>
              </a:spcAft>
              <a:buNone/>
            </a:pPr>
            <a:endParaRPr lang="en-US" sz="1800" dirty="0">
              <a:solidFill>
                <a:prstClr val="black">
                  <a:lumMod val="75000"/>
                  <a:lumOff val="25000"/>
                </a:prstClr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grpSp>
        <p:nvGrpSpPr>
          <p:cNvPr id="36" name="Group 35" descr="Small circle with number 2 inside  indicating step 2"/>
          <p:cNvGrpSpPr/>
          <p:nvPr/>
        </p:nvGrpSpPr>
        <p:grpSpPr bwMode="blackWhite">
          <a:xfrm>
            <a:off x="4114312" y="1980507"/>
            <a:ext cx="558179" cy="409838"/>
            <a:chOff x="6953426" y="711274"/>
            <a:chExt cx="558179" cy="409838"/>
          </a:xfrm>
        </p:grpSpPr>
        <p:sp>
          <p:nvSpPr>
            <p:cNvPr id="37" name="Oval 36" descr="Small circle"/>
            <p:cNvSpPr/>
            <p:nvPr/>
          </p:nvSpPr>
          <p:spPr bwMode="blackWhite">
            <a:xfrm>
              <a:off x="7025069" y="711274"/>
              <a:ext cx="409838" cy="409838"/>
            </a:xfrm>
            <a:prstGeom prst="ellipse">
              <a:avLst/>
            </a:prstGeom>
            <a:solidFill>
              <a:srgbClr val="D24726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8" name="TextBox 37" descr="Number 2"/>
            <p:cNvSpPr txBox="1"/>
            <p:nvPr/>
          </p:nvSpPr>
          <p:spPr bwMode="blackWhite">
            <a:xfrm>
              <a:off x="6953426" y="727564"/>
              <a:ext cx="558179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solidFill>
                    <a:schemeClr val="bg1"/>
                  </a:solidFill>
                  <a:latin typeface="Segoe UI Semibold" panose="020B0702040204020203" pitchFamily="34" charset="0"/>
                  <a:cs typeface="Segoe UI Semibold" panose="020B0702040204020203" pitchFamily="34" charset="0"/>
                </a:rPr>
                <a:t>2</a:t>
              </a:r>
            </a:p>
          </p:txBody>
        </p:sp>
      </p:grpSp>
      <p:sp>
        <p:nvSpPr>
          <p:cNvPr id="43" name="Content Placeholder 17"/>
          <p:cNvSpPr txBox="1">
            <a:spLocks/>
          </p:cNvSpPr>
          <p:nvPr/>
        </p:nvSpPr>
        <p:spPr>
          <a:xfrm>
            <a:off x="4747855" y="5273573"/>
            <a:ext cx="3106367" cy="132405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000"/>
              </a:spcAft>
              <a:buNone/>
            </a:pPr>
            <a:endParaRPr lang="en-US" dirty="0">
              <a:solidFill>
                <a:srgbClr val="D24726"/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grpSp>
        <p:nvGrpSpPr>
          <p:cNvPr id="39" name="Group 38" descr="Small circle with number 3 inside  indicating step 3"/>
          <p:cNvGrpSpPr/>
          <p:nvPr/>
        </p:nvGrpSpPr>
        <p:grpSpPr bwMode="blackWhite">
          <a:xfrm>
            <a:off x="8037616" y="1980507"/>
            <a:ext cx="558179" cy="409838"/>
            <a:chOff x="6953426" y="711274"/>
            <a:chExt cx="558179" cy="409838"/>
          </a:xfrm>
        </p:grpSpPr>
        <p:sp>
          <p:nvSpPr>
            <p:cNvPr id="40" name="Oval 39" descr="Small circle"/>
            <p:cNvSpPr/>
            <p:nvPr/>
          </p:nvSpPr>
          <p:spPr bwMode="blackWhite">
            <a:xfrm>
              <a:off x="7025069" y="711274"/>
              <a:ext cx="409838" cy="409838"/>
            </a:xfrm>
            <a:prstGeom prst="ellipse">
              <a:avLst/>
            </a:prstGeom>
            <a:solidFill>
              <a:srgbClr val="D24726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1" name="TextBox 40" descr="Number 3"/>
            <p:cNvSpPr txBox="1"/>
            <p:nvPr/>
          </p:nvSpPr>
          <p:spPr bwMode="blackWhite">
            <a:xfrm>
              <a:off x="6953426" y="727564"/>
              <a:ext cx="558179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solidFill>
                    <a:schemeClr val="bg1"/>
                  </a:solidFill>
                  <a:latin typeface="Segoe UI Semibold" panose="020B0702040204020203" pitchFamily="34" charset="0"/>
                  <a:cs typeface="Segoe UI Semibold" panose="020B0702040204020203" pitchFamily="34" charset="0"/>
                </a:rPr>
                <a:t>3</a:t>
              </a:r>
            </a:p>
          </p:txBody>
        </p:sp>
      </p:grpSp>
      <p:sp>
        <p:nvSpPr>
          <p:cNvPr id="44" name="Content Placeholder 17"/>
          <p:cNvSpPr txBox="1">
            <a:spLocks/>
          </p:cNvSpPr>
          <p:nvPr/>
        </p:nvSpPr>
        <p:spPr>
          <a:xfrm>
            <a:off x="8429668" y="5273573"/>
            <a:ext cx="3107336" cy="134188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lvl="0" indent="0">
              <a:spcAft>
                <a:spcPts val="2000"/>
              </a:spcAft>
              <a:buNone/>
            </a:pPr>
            <a:r>
              <a:rPr lang="en-US" dirty="0">
                <a:latin typeface="Segoe UI" panose="020B0502040204020203" pitchFamily="34" charset="0"/>
                <a:cs typeface="Segoe UI" panose="020B0502040204020203" pitchFamily="34" charset="0"/>
              </a:rPr>
              <a:t>.</a:t>
            </a:r>
          </a:p>
          <a:p>
            <a:pPr marL="0" indent="0">
              <a:spcAft>
                <a:spcPts val="2000"/>
              </a:spcAft>
              <a:buNone/>
            </a:pPr>
            <a:endParaRPr lang="en-US" dirty="0">
              <a:solidFill>
                <a:prstClr val="black">
                  <a:lumMod val="75000"/>
                  <a:lumOff val="25000"/>
                </a:prstClr>
              </a:solidFill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0A707E7B-CD83-4FBF-8876-375A6607D2C2}"/>
              </a:ext>
            </a:extLst>
          </p:cNvPr>
          <p:cNvSpPr txBox="1"/>
          <p:nvPr/>
        </p:nvSpPr>
        <p:spPr>
          <a:xfrm>
            <a:off x="767594" y="1989613"/>
            <a:ext cx="3336876" cy="230832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Block Grants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Most stable form of grants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Fewer reports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rgbClr val="D24726"/>
              </a:solidFill>
            </a:endParaRPr>
          </a:p>
          <a:p>
            <a:r>
              <a:rPr lang="en-US" sz="1600" dirty="0"/>
              <a:t>Disadvantages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Large “plan” submissions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Regulated implementation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rgbClr val="D24726"/>
              </a:solidFill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F275C63B-CD2E-4F2D-BCAF-63161604865B}"/>
              </a:ext>
            </a:extLst>
          </p:cNvPr>
          <p:cNvSpPr txBox="1"/>
          <p:nvPr/>
        </p:nvSpPr>
        <p:spPr>
          <a:xfrm>
            <a:off x="4729110" y="1980507"/>
            <a:ext cx="3454279" cy="280076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Formula Grants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Noncompetitive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Somewhat predictable cycle</a:t>
            </a:r>
          </a:p>
          <a:p>
            <a:endParaRPr lang="en-US" sz="1600" dirty="0"/>
          </a:p>
          <a:p>
            <a:r>
              <a:rPr lang="en-US" sz="1600" dirty="0"/>
              <a:t>Disadvantages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Annual grant applications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“Stale” funding formulas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Limited flexibility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Regulated implementation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Use it or lose it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1E61E383-56C8-45F2-9FFB-83A0D8968EDC}"/>
              </a:ext>
            </a:extLst>
          </p:cNvPr>
          <p:cNvSpPr txBox="1"/>
          <p:nvPr/>
        </p:nvSpPr>
        <p:spPr>
          <a:xfrm>
            <a:off x="8667438" y="1996797"/>
            <a:ext cx="3330464" cy="280076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Competitive Grants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Fund start-up projects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rgbClr val="D24726"/>
              </a:solidFill>
            </a:endParaRPr>
          </a:p>
          <a:p>
            <a:pPr lvl="1"/>
            <a:endParaRPr lang="en-US" sz="1600" dirty="0">
              <a:solidFill>
                <a:srgbClr val="D24726"/>
              </a:solidFill>
            </a:endParaRPr>
          </a:p>
          <a:p>
            <a:r>
              <a:rPr lang="en-US" sz="1600" dirty="0"/>
              <a:t>Disadvantages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Complex applications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Limited availability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No flexibility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Regulated implementation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Use it or lose it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/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A309C647-6415-4276-B3DB-34EAB6C989D0}"/>
              </a:ext>
            </a:extLst>
          </p:cNvPr>
          <p:cNvSpPr txBox="1">
            <a:spLocks/>
          </p:cNvSpPr>
          <p:nvPr/>
        </p:nvSpPr>
        <p:spPr>
          <a:xfrm>
            <a:off x="541609" y="552038"/>
            <a:ext cx="6877119" cy="640080"/>
          </a:xfrm>
          <a:prstGeom prst="rect">
            <a:avLst/>
          </a:prstGeom>
        </p:spPr>
        <p:txBody>
          <a:bodyPr vert="horz" lIns="91440" tIns="45720" rIns="91440" bIns="45720" rtlCol="0" anchor="b" anchorCtr="0">
            <a:normAutofit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2800" kern="1200">
                <a:solidFill>
                  <a:schemeClr val="bg2">
                    <a:lumMod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Self-Governing: Exercising Sovereignty Today</a:t>
            </a:r>
          </a:p>
        </p:txBody>
      </p:sp>
    </p:spTree>
    <p:extLst>
      <p:ext uri="{BB962C8B-B14F-4D97-AF65-F5344CB8AC3E}">
        <p14:creationId xmlns:p14="http://schemas.microsoft.com/office/powerpoint/2010/main" val="11840302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Self-Governance – What’s next?</a:t>
            </a:r>
          </a:p>
        </p:txBody>
      </p:sp>
      <p:sp>
        <p:nvSpPr>
          <p:cNvPr id="16" name="Content Placeholder 17"/>
          <p:cNvSpPr txBox="1">
            <a:spLocks/>
          </p:cNvSpPr>
          <p:nvPr/>
        </p:nvSpPr>
        <p:spPr>
          <a:xfrm>
            <a:off x="541609" y="1296100"/>
            <a:ext cx="6093106" cy="123647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000"/>
              </a:spcAft>
              <a:buNone/>
            </a:pPr>
            <a:endParaRPr lang="en-US" dirty="0"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grpSp>
        <p:nvGrpSpPr>
          <p:cNvPr id="33" name="Group 32" descr="Small circle with number 1 inside  indicating step 1"/>
          <p:cNvGrpSpPr/>
          <p:nvPr/>
        </p:nvGrpSpPr>
        <p:grpSpPr bwMode="blackWhite">
          <a:xfrm>
            <a:off x="315365" y="1957033"/>
            <a:ext cx="558179" cy="409838"/>
            <a:chOff x="6953426" y="711274"/>
            <a:chExt cx="558179" cy="409838"/>
          </a:xfrm>
        </p:grpSpPr>
        <p:sp>
          <p:nvSpPr>
            <p:cNvPr id="34" name="Oval 33" descr="Small circle"/>
            <p:cNvSpPr/>
            <p:nvPr/>
          </p:nvSpPr>
          <p:spPr bwMode="blackWhite">
            <a:xfrm>
              <a:off x="7025069" y="711274"/>
              <a:ext cx="409838" cy="409838"/>
            </a:xfrm>
            <a:prstGeom prst="ellipse">
              <a:avLst/>
            </a:prstGeom>
            <a:solidFill>
              <a:srgbClr val="D24726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5" name="TextBox 34" descr="Number 1"/>
            <p:cNvSpPr txBox="1"/>
            <p:nvPr/>
          </p:nvSpPr>
          <p:spPr bwMode="blackWhite">
            <a:xfrm>
              <a:off x="6953426" y="727564"/>
              <a:ext cx="558179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solidFill>
                    <a:schemeClr val="bg1"/>
                  </a:solidFill>
                  <a:latin typeface="Segoe UI Semibold" panose="020B0702040204020203" pitchFamily="34" charset="0"/>
                  <a:cs typeface="Segoe UI Semibold" panose="020B0702040204020203" pitchFamily="34" charset="0"/>
                </a:rPr>
                <a:t>1</a:t>
              </a:r>
            </a:p>
          </p:txBody>
        </p:sp>
      </p:grpSp>
      <p:sp>
        <p:nvSpPr>
          <p:cNvPr id="42" name="Content Placeholder 17"/>
          <p:cNvSpPr txBox="1">
            <a:spLocks/>
          </p:cNvSpPr>
          <p:nvPr/>
        </p:nvSpPr>
        <p:spPr>
          <a:xfrm>
            <a:off x="668493" y="2740539"/>
            <a:ext cx="2919669" cy="129839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000"/>
              </a:spcAft>
              <a:buNone/>
            </a:pPr>
            <a:endParaRPr lang="en-US" sz="1800" dirty="0">
              <a:solidFill>
                <a:prstClr val="black">
                  <a:lumMod val="75000"/>
                  <a:lumOff val="25000"/>
                </a:prstClr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sp>
        <p:nvSpPr>
          <p:cNvPr id="43" name="Content Placeholder 17"/>
          <p:cNvSpPr txBox="1">
            <a:spLocks/>
          </p:cNvSpPr>
          <p:nvPr/>
        </p:nvSpPr>
        <p:spPr>
          <a:xfrm>
            <a:off x="4747855" y="5273573"/>
            <a:ext cx="3106367" cy="132405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Aft>
                <a:spcPts val="2000"/>
              </a:spcAft>
              <a:buNone/>
            </a:pPr>
            <a:endParaRPr lang="en-US" dirty="0">
              <a:solidFill>
                <a:srgbClr val="D24726"/>
              </a:solidFill>
              <a:latin typeface="Segoe UI" panose="020B0502040204020203" pitchFamily="34" charset="0"/>
              <a:cs typeface="Segoe UI" panose="020B0502040204020203" pitchFamily="34" charset="0"/>
            </a:endParaRPr>
          </a:p>
        </p:txBody>
      </p:sp>
      <p:grpSp>
        <p:nvGrpSpPr>
          <p:cNvPr id="39" name="Group 38" descr="Small circle with number 3 inside  indicating step 3"/>
          <p:cNvGrpSpPr/>
          <p:nvPr/>
        </p:nvGrpSpPr>
        <p:grpSpPr bwMode="blackWhite">
          <a:xfrm>
            <a:off x="6436188" y="1987502"/>
            <a:ext cx="558179" cy="409838"/>
            <a:chOff x="6953426" y="711274"/>
            <a:chExt cx="558179" cy="409838"/>
          </a:xfrm>
        </p:grpSpPr>
        <p:sp>
          <p:nvSpPr>
            <p:cNvPr id="40" name="Oval 39" descr="Small circle"/>
            <p:cNvSpPr/>
            <p:nvPr/>
          </p:nvSpPr>
          <p:spPr bwMode="blackWhite">
            <a:xfrm>
              <a:off x="7025069" y="711274"/>
              <a:ext cx="409838" cy="409838"/>
            </a:xfrm>
            <a:prstGeom prst="ellipse">
              <a:avLst/>
            </a:prstGeom>
            <a:solidFill>
              <a:srgbClr val="D24726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1" name="TextBox 40" descr="Number 3"/>
            <p:cNvSpPr txBox="1"/>
            <p:nvPr/>
          </p:nvSpPr>
          <p:spPr bwMode="blackWhite">
            <a:xfrm>
              <a:off x="6953426" y="727564"/>
              <a:ext cx="558179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solidFill>
                    <a:schemeClr val="bg1"/>
                  </a:solidFill>
                  <a:latin typeface="Segoe UI Semibold" panose="020B0702040204020203" pitchFamily="34" charset="0"/>
                  <a:cs typeface="Segoe UI Semibold" panose="020B0702040204020203" pitchFamily="34" charset="0"/>
                </a:rPr>
                <a:t>2</a:t>
              </a:r>
            </a:p>
          </p:txBody>
        </p:sp>
      </p:grpSp>
      <p:sp>
        <p:nvSpPr>
          <p:cNvPr id="44" name="Content Placeholder 17"/>
          <p:cNvSpPr txBox="1">
            <a:spLocks/>
          </p:cNvSpPr>
          <p:nvPr/>
        </p:nvSpPr>
        <p:spPr>
          <a:xfrm>
            <a:off x="8429668" y="5273573"/>
            <a:ext cx="3107336" cy="134188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 smtClean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ts val="1800"/>
              </a:lnSpc>
              <a:spcBef>
                <a:spcPts val="1000"/>
              </a:spcBef>
              <a:spcAft>
                <a:spcPts val="1000"/>
              </a:spcAft>
              <a:buFont typeface="Arial" panose="020B0604020202020204" pitchFamily="34" charset="0"/>
              <a:buChar char="•"/>
              <a:defRPr lang="en-US" sz="1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ct val="3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lvl="0" indent="0">
              <a:spcAft>
                <a:spcPts val="2000"/>
              </a:spcAft>
              <a:buNone/>
            </a:pPr>
            <a:r>
              <a:rPr lang="en-US" dirty="0">
                <a:latin typeface="Segoe UI" panose="020B0502040204020203" pitchFamily="34" charset="0"/>
                <a:cs typeface="Segoe UI" panose="020B0502040204020203" pitchFamily="34" charset="0"/>
              </a:rPr>
              <a:t>.</a:t>
            </a:r>
          </a:p>
          <a:p>
            <a:pPr marL="0" indent="0">
              <a:spcAft>
                <a:spcPts val="2000"/>
              </a:spcAft>
              <a:buNone/>
            </a:pPr>
            <a:endParaRPr lang="en-US" dirty="0">
              <a:solidFill>
                <a:prstClr val="black">
                  <a:lumMod val="75000"/>
                  <a:lumOff val="25000"/>
                </a:prstClr>
              </a:solidFill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1E61E383-56C8-45F2-9FFB-83A0D8968EDC}"/>
              </a:ext>
            </a:extLst>
          </p:cNvPr>
          <p:cNvSpPr txBox="1"/>
          <p:nvPr/>
        </p:nvSpPr>
        <p:spPr>
          <a:xfrm>
            <a:off x="7126522" y="2143542"/>
            <a:ext cx="2606291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All other federal agencies!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Dept. of Justice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Dept. of Energy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Dept. of Education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rgbClr val="D24726"/>
              </a:solidFill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/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2986120D-F4A3-4776-A836-E196C425190C}"/>
              </a:ext>
            </a:extLst>
          </p:cNvPr>
          <p:cNvSpPr txBox="1"/>
          <p:nvPr/>
        </p:nvSpPr>
        <p:spPr>
          <a:xfrm>
            <a:off x="1028145" y="2143542"/>
            <a:ext cx="3529043" cy="329320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Dept. Health &amp; Human Services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Admin Children &amp; Families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Title VI (Elders)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Family Preservation</a:t>
            </a:r>
          </a:p>
          <a:p>
            <a:pPr marL="1200150" lvl="2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Family Violence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SAMHSA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CDC</a:t>
            </a:r>
          </a:p>
          <a:p>
            <a:endParaRPr lang="en-US" sz="1600" dirty="0"/>
          </a:p>
          <a:p>
            <a:r>
              <a:rPr lang="en-US" sz="1600" dirty="0"/>
              <a:t>Advantages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no annual grant applications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reduced/simplified reporting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1600" dirty="0">
                <a:solidFill>
                  <a:srgbClr val="D24726"/>
                </a:solidFill>
              </a:rPr>
              <a:t>flexible investment options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17693260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latin typeface="Segoe UI Light" panose="020B0502040204020203" pitchFamily="34" charset="0"/>
                <a:cs typeface="Segoe UI Light" panose="020B0502040204020203" pitchFamily="34" charset="0"/>
              </a:rPr>
              <a:t>Contact Information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half" idx="4294967295"/>
          </p:nvPr>
        </p:nvSpPr>
        <p:spPr>
          <a:xfrm>
            <a:off x="541611" y="2614427"/>
            <a:ext cx="9442648" cy="3978275"/>
          </a:xfrm>
        </p:spPr>
        <p:txBody>
          <a:bodyPr>
            <a:normAutofit/>
          </a:bodyPr>
          <a:lstStyle/>
          <a:p>
            <a:pPr marL="0" indent="0">
              <a:lnSpc>
                <a:spcPts val="3600"/>
              </a:lnSpc>
              <a:spcAft>
                <a:spcPts val="0"/>
              </a:spcAft>
              <a:buNone/>
            </a:pPr>
            <a:r>
              <a:rPr lang="en-US" sz="2000" dirty="0">
                <a:solidFill>
                  <a:srgbClr val="D24726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rPr>
              <a:t>Office of Self-Governance</a:t>
            </a:r>
          </a:p>
          <a:p>
            <a:pPr marL="0" inden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dirty="0">
                <a:latin typeface="Segoe UI Light" panose="020B0502040204020203" pitchFamily="34" charset="0"/>
                <a:cs typeface="Segoe UI Light" panose="020B0502040204020203" pitchFamily="34" charset="0"/>
              </a:rPr>
              <a:t>Citizen Potawatomi Nation</a:t>
            </a:r>
          </a:p>
          <a:p>
            <a:pPr marL="0" inden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dirty="0">
                <a:latin typeface="Segoe UI Light" panose="020B0502040204020203" pitchFamily="34" charset="0"/>
                <a:cs typeface="Segoe UI Light" panose="020B0502040204020203" pitchFamily="34" charset="0"/>
              </a:rPr>
              <a:t>(p) 405-275-3121</a:t>
            </a:r>
          </a:p>
          <a:p>
            <a:pPr marL="0" indent="0">
              <a:lnSpc>
                <a:spcPts val="3600"/>
              </a:lnSpc>
              <a:spcAft>
                <a:spcPts val="0"/>
              </a:spcAft>
              <a:buNone/>
            </a:pPr>
            <a:endParaRPr lang="en-US" sz="2000" dirty="0">
              <a:latin typeface="Segoe UI Light" panose="020B0502040204020203" pitchFamily="34" charset="0"/>
              <a:cs typeface="Segoe UI Light" panose="020B05020402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93025881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drape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theme/theme1.xml><?xml version="1.0" encoding="utf-8"?>
<a:theme xmlns:a="http://schemas.openxmlformats.org/drawingml/2006/main" name="WelcomeDoc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Segoe UI">
      <a:majorFont>
        <a:latin typeface="Segoe UI Light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2" id="{F25A0713-A64B-439B-91E9-551CE2BAEA8D}" vid="{FD9CE0B8-0910-4446-AF74-F335AEE71FF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Status xmlns="71af3243-3dd4-4a8d-8c0d-dd76da1f02a5">Not started</Status>
    <MediaServiceKeyPoints xmlns="71af3243-3dd4-4a8d-8c0d-dd76da1f02a5" xsi:nil="true"/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12" ma:contentTypeDescription="Create a new document." ma:contentTypeScope="" ma:versionID="a8a52e8c320b9a064ae3583ae3861c92">
  <xsd:schema xmlns:xsd="http://www.w3.org/2001/XMLSchema" xmlns:xs="http://www.w3.org/2001/XMLSchema" xmlns:p="http://schemas.microsoft.com/office/2006/metadata/properties" xmlns:ns2="71af3243-3dd4-4a8d-8c0d-dd76da1f02a5" xmlns:ns3="16c05727-aa75-4e4a-9b5f-8a80a1165891" targetNamespace="http://schemas.microsoft.com/office/2006/metadata/properties" ma:root="true" ma:fieldsID="88020cb39231a0945110f9cd888b521a" ns2:_="" ns3:_="">
    <xsd:import namespace="71af3243-3dd4-4a8d-8c0d-dd76da1f02a5"/>
    <xsd:import namespace="16c05727-aa75-4e4a-9b5f-8a80a116589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Statu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fals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Status" ma:index="19" nillable="true" ma:displayName="Status" ma:default="Not started" ma:format="Dropdown" ma:internalName="Status">
      <xsd:simpleType>
        <xsd:restriction base="dms:Choice">
          <xsd:enumeration value="Not started"/>
          <xsd:enumeration value="In Progress"/>
          <xsd:enumeration value="Completed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950072C5-DDE0-4258-BA7A-4D4B80DFA632}">
  <ds:schemaRefs>
    <ds:schemaRef ds:uri="http://www.w3.org/XML/1998/namespace"/>
    <ds:schemaRef ds:uri="http://schemas.microsoft.com/office/2006/metadata/properties"/>
    <ds:schemaRef ds:uri="71af3243-3dd4-4a8d-8c0d-dd76da1f02a5"/>
    <ds:schemaRef ds:uri="http://schemas.microsoft.com/office/2006/documentManagement/types"/>
    <ds:schemaRef ds:uri="http://purl.org/dc/terms/"/>
    <ds:schemaRef ds:uri="http://purl.org/dc/elements/1.1/"/>
    <ds:schemaRef ds:uri="http://schemas.openxmlformats.org/package/2006/metadata/core-properties"/>
    <ds:schemaRef ds:uri="http://schemas.microsoft.com/office/infopath/2007/PartnerControls"/>
    <ds:schemaRef ds:uri="16c05727-aa75-4e4a-9b5f-8a80a1165891"/>
    <ds:schemaRef ds:uri="http://purl.org/dc/dcmitype/"/>
  </ds:schemaRefs>
</ds:datastoreItem>
</file>

<file path=customXml/itemProps2.xml><?xml version="1.0" encoding="utf-8"?>
<ds:datastoreItem xmlns:ds="http://schemas.openxmlformats.org/officeDocument/2006/customXml" ds:itemID="{7EE8C63A-4744-4DE4-BB49-0FF0B5375C60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FD7FC771-7DFE-49DA-B577-71181BFBCB2E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71af3243-3dd4-4a8d-8c0d-dd76da1f02a5"/>
    <ds:schemaRef ds:uri="16c05727-aa75-4e4a-9b5f-8a80a116589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{75054583-DA0D-4A97-A608-FEB4B3792FF8}tf10001108_win32</Template>
  <TotalTime>1039</TotalTime>
  <Words>500</Words>
  <Application>Microsoft Office PowerPoint</Application>
  <PresentationFormat>Widescreen</PresentationFormat>
  <Paragraphs>151</Paragraphs>
  <Slides>8</Slides>
  <Notes>8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4" baseType="lpstr">
      <vt:lpstr>Arial</vt:lpstr>
      <vt:lpstr>Calibri</vt:lpstr>
      <vt:lpstr>Segoe UI</vt:lpstr>
      <vt:lpstr>Segoe UI Light</vt:lpstr>
      <vt:lpstr>Segoe UI Semibold</vt:lpstr>
      <vt:lpstr>WelcomeDoc</vt:lpstr>
      <vt:lpstr>Mechanisms for Tribal Administration  of Federal Programs</vt:lpstr>
      <vt:lpstr>Sovereignty</vt:lpstr>
      <vt:lpstr>Indian Self-Determination Education &amp; Assistance Act</vt:lpstr>
      <vt:lpstr>Self-Governing: Exercising Sovereignty Today</vt:lpstr>
      <vt:lpstr>Self-Governing: Exercising Sovereignty Today</vt:lpstr>
      <vt:lpstr> </vt:lpstr>
      <vt:lpstr>Self-Governance – What’s next?</vt:lpstr>
      <vt:lpstr>Contact Information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Self-Governance</dc:title>
  <dc:creator>Kasie L. Nichols</dc:creator>
  <cp:keywords/>
  <cp:lastModifiedBy>Kasie L. Nichols</cp:lastModifiedBy>
  <cp:revision>70</cp:revision>
  <cp:lastPrinted>2022-07-26T19:09:35Z</cp:lastPrinted>
  <dcterms:created xsi:type="dcterms:W3CDTF">2021-06-18T19:39:32Z</dcterms:created>
  <dcterms:modified xsi:type="dcterms:W3CDTF">2022-07-27T21:49:07Z</dcterms:modified>
  <cp:version/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</Properties>
</file>