
<file path=[Content_Types].xml><?xml version="1.0" encoding="utf-8"?>
<Types xmlns="http://schemas.openxmlformats.org/package/2006/content-types">
  <Default Extension="emf" ContentType="image/x-emf"/>
  <Default Extension="jpeg" ContentType="image/jpeg"/>
  <Default Extension="jpg" ContentType="image/jpeg"/>
  <Default Extension="png" ContentType="image/png"/>
  <Default Extension="rels" ContentType="application/vnd.openxmlformats-package.relationships+xml"/>
  <Default Extension="svg" ContentType="image/svg+xml"/>
  <Default Extension="tmp" ContentType="image/png"/>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4"/>
  </p:sldMasterIdLst>
  <p:notesMasterIdLst>
    <p:notesMasterId r:id="rId23"/>
  </p:notesMasterIdLst>
  <p:sldIdLst>
    <p:sldId id="279" r:id="rId5"/>
    <p:sldId id="277" r:id="rId6"/>
    <p:sldId id="278" r:id="rId7"/>
    <p:sldId id="269" r:id="rId8"/>
    <p:sldId id="265" r:id="rId9"/>
    <p:sldId id="259" r:id="rId10"/>
    <p:sldId id="260" r:id="rId11"/>
    <p:sldId id="261" r:id="rId12"/>
    <p:sldId id="262" r:id="rId13"/>
    <p:sldId id="263" r:id="rId14"/>
    <p:sldId id="264" r:id="rId15"/>
    <p:sldId id="266" r:id="rId16"/>
    <p:sldId id="267" r:id="rId17"/>
    <p:sldId id="268" r:id="rId18"/>
    <p:sldId id="270" r:id="rId19"/>
    <p:sldId id="271" r:id="rId20"/>
    <p:sldId id="274" r:id="rId21"/>
    <p:sldId id="276" r:id="rId2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58EBC7A0-5C0B-4DAA-ABEA-E3E64B8C5620}">
          <p14:sldIdLst>
            <p14:sldId id="279"/>
            <p14:sldId id="277"/>
            <p14:sldId id="278"/>
            <p14:sldId id="269"/>
            <p14:sldId id="265"/>
            <p14:sldId id="259"/>
            <p14:sldId id="260"/>
            <p14:sldId id="261"/>
            <p14:sldId id="262"/>
            <p14:sldId id="263"/>
            <p14:sldId id="264"/>
            <p14:sldId id="266"/>
            <p14:sldId id="267"/>
            <p14:sldId id="268"/>
            <p14:sldId id="270"/>
            <p14:sldId id="271"/>
            <p14:sldId id="274"/>
            <p14:sldId id="276"/>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7F4529F9-747D-3716-64D4-B118EB96B9D4}" v="79" dt="2022-07-25T14:21:18.705"/>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010" autoAdjust="0"/>
    <p:restoredTop sz="93792" autoAdjust="0"/>
  </p:normalViewPr>
  <p:slideViewPr>
    <p:cSldViewPr snapToGrid="0">
      <p:cViewPr varScale="1">
        <p:scale>
          <a:sx n="80" d="100"/>
          <a:sy n="80" d="100"/>
        </p:scale>
        <p:origin x="114" y="92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theme" Target="theme/theme1.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presProps" Target="pres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notesMaster" Target="notesMasters/notesMaster1.xml"/><Relationship Id="rId28" Type="http://schemas.microsoft.com/office/2015/10/relationships/revisionInfo" Target="revisionInfo.xml"/><Relationship Id="rId10" Type="http://schemas.openxmlformats.org/officeDocument/2006/relationships/slide" Target="slides/slide6.xml"/><Relationship Id="rId19" Type="http://schemas.openxmlformats.org/officeDocument/2006/relationships/slide" Target="slides/slide15.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D2B24FE0-2489-4DC9-8901-36A71AE11150}" type="datetimeFigureOut">
              <a:rPr lang="en-US" smtClean="0"/>
              <a:t>7/28/2022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5B124FF2-BFB3-4AE8-AABD-56B878F3681C}" type="slidenum">
              <a:rPr lang="en-US" smtClean="0"/>
              <a:t>‹#›</a:t>
            </a:fld>
            <a:endParaRPr lang="en-US"/>
          </a:p>
        </p:txBody>
      </p:sp>
    </p:spTree>
    <p:extLst>
      <p:ext uri="{BB962C8B-B14F-4D97-AF65-F5344CB8AC3E}">
        <p14:creationId xmlns:p14="http://schemas.microsoft.com/office/powerpoint/2010/main" val="342168547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5B124FF2-BFB3-4AE8-AABD-56B878F3681C}" type="slidenum">
              <a:rPr lang="en-US" smtClean="0"/>
              <a:t>6</a:t>
            </a:fld>
            <a:endParaRPr lang="en-US"/>
          </a:p>
        </p:txBody>
      </p:sp>
    </p:spTree>
    <p:extLst>
      <p:ext uri="{BB962C8B-B14F-4D97-AF65-F5344CB8AC3E}">
        <p14:creationId xmlns:p14="http://schemas.microsoft.com/office/powerpoint/2010/main" val="29184276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1097280" y="758952"/>
            <a:ext cx="10058400" cy="3566160"/>
          </a:xfrm>
        </p:spPr>
        <p:txBody>
          <a:bodyPr anchor="b">
            <a:normAutofit/>
          </a:bodyPr>
          <a:lstStyle>
            <a:lvl1pPr algn="l">
              <a:lnSpc>
                <a:spcPct val="85000"/>
              </a:lnSpc>
              <a:defRPr sz="8000" spc="-50" baseline="0">
                <a:solidFill>
                  <a:schemeClr val="tx1">
                    <a:lumMod val="85000"/>
                    <a:lumOff val="15000"/>
                  </a:schemeClr>
                </a:solidFill>
              </a:defRPr>
            </a:lvl1pPr>
          </a:lstStyle>
          <a:p>
            <a:r>
              <a:rPr lang="en-US"/>
              <a:t>Click to edit Master title style</a:t>
            </a:r>
            <a:endParaRPr lang="en-US" dirty="0"/>
          </a:p>
        </p:txBody>
      </p:sp>
      <p:sp>
        <p:nvSpPr>
          <p:cNvPr id="3" name="Subtitle 2"/>
          <p:cNvSpPr>
            <a:spLocks noGrp="1"/>
          </p:cNvSpPr>
          <p:nvPr>
            <p:ph type="subTitle" idx="1"/>
          </p:nvPr>
        </p:nvSpPr>
        <p:spPr>
          <a:xfrm>
            <a:off x="1100051" y="4455620"/>
            <a:ext cx="10058400" cy="1143000"/>
          </a:xfrm>
        </p:spPr>
        <p:txBody>
          <a:bodyPr lIns="91440" rIns="91440">
            <a:normAutofit/>
          </a:bodyPr>
          <a:lstStyle>
            <a:lvl1pPr marL="0" indent="0" algn="l">
              <a:buNone/>
              <a:defRPr sz="2400" cap="all" spc="200" baseline="0">
                <a:solidFill>
                  <a:schemeClr val="tx2"/>
                </a:solidFill>
                <a:latin typeface="+mj-lt"/>
              </a:defRPr>
            </a:lvl1pPr>
            <a:lvl2pPr marL="457200" indent="0" algn="ctr">
              <a:buNone/>
              <a:defRPr sz="2400"/>
            </a:lvl2pPr>
            <a:lvl3pPr marL="914400" indent="0" algn="ctr">
              <a:buNone/>
              <a:defRPr sz="24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873640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marL="0">
              <a:defRPr/>
            </a:lvl1p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77182790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758952"/>
            <a:ext cx="10058400" cy="3566160"/>
          </a:xfrm>
        </p:spPr>
        <p:txBody>
          <a:bodyPr anchor="b" anchorCtr="0">
            <a:normAutofit/>
          </a:bodyPr>
          <a:lstStyle>
            <a:lvl1pPr>
              <a:lnSpc>
                <a:spcPct val="85000"/>
              </a:lnSpc>
              <a:defRPr sz="8000" b="0">
                <a:solidFill>
                  <a:schemeClr val="tx1">
                    <a:lumMod val="85000"/>
                    <a:lumOff val="15000"/>
                  </a:schemeClr>
                </a:solidFill>
              </a:defRPr>
            </a:lvl1pPr>
          </a:lstStyle>
          <a:p>
            <a:r>
              <a:rPr lang="en-US"/>
              <a:t>Click to edit Master title style</a:t>
            </a:r>
            <a:endParaRPr lang="en-US" dirty="0"/>
          </a:p>
        </p:txBody>
      </p:sp>
      <p:sp>
        <p:nvSpPr>
          <p:cNvPr id="3" name="Text Placeholder 2"/>
          <p:cNvSpPr>
            <a:spLocks noGrp="1"/>
          </p:cNvSpPr>
          <p:nvPr>
            <p:ph type="body" idx="1"/>
          </p:nvPr>
        </p:nvSpPr>
        <p:spPr>
          <a:xfrm>
            <a:off x="1097280" y="4453128"/>
            <a:ext cx="10058400" cy="1143000"/>
          </a:xfrm>
        </p:spPr>
        <p:txBody>
          <a:bodyPr lIns="91440" rIns="91440" anchor="t" anchorCtr="0">
            <a:normAutofit/>
          </a:bodyPr>
          <a:lstStyle>
            <a:lvl1pPr marL="0" indent="0">
              <a:buNone/>
              <a:defRPr sz="2400" cap="all" spc="200" baseline="0">
                <a:solidFill>
                  <a:schemeClr val="tx2"/>
                </a:solidFill>
                <a:latin typeface="+mj-lt"/>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377DBA3-6BE7-45F8-8229-CEEC53115FA0}" type="datetimeFigureOut">
              <a:rPr lang="en-US" smtClean="0"/>
              <a:t>7/28/2022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cxnSp>
        <p:nvCxnSpPr>
          <p:cNvPr id="9" name="Straight Connector 8"/>
          <p:cNvCxnSpPr/>
          <p:nvPr/>
        </p:nvCxnSpPr>
        <p:spPr>
          <a:xfrm>
            <a:off x="1207658" y="4343400"/>
            <a:ext cx="987552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3520459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8" name="Title 7"/>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97279" y="1845734"/>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217920" y="1845735"/>
            <a:ext cx="4937760" cy="402336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377DBA3-6BE7-45F8-8229-CEEC53115FA0}" type="datetimeFigureOut">
              <a:rPr lang="en-US" smtClean="0"/>
              <a:t>7/28/2022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04295059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a:xfrm>
            <a:off x="1097280" y="286603"/>
            <a:ext cx="10058400" cy="145075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09728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109728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217920" y="1846052"/>
            <a:ext cx="4937760" cy="736282"/>
          </a:xfrm>
        </p:spPr>
        <p:txBody>
          <a:bodyPr lIns="91440" rIns="91440" anchor="ctr">
            <a:normAutofit/>
          </a:bodyPr>
          <a:lstStyle>
            <a:lvl1pPr marL="0" indent="0">
              <a:buNone/>
              <a:defRPr sz="2000" b="0" cap="all" baseline="0">
                <a:solidFill>
                  <a:schemeClr val="tx2"/>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217920" y="2582334"/>
            <a:ext cx="4937760" cy="33782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377DBA3-6BE7-45F8-8229-CEEC53115FA0}" type="datetimeFigureOut">
              <a:rPr lang="en-US" smtClean="0"/>
              <a:t>7/28/2022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3305795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377DBA3-6BE7-45F8-8229-CEEC53115FA0}" type="datetimeFigureOut">
              <a:rPr lang="en-US" smtClean="0"/>
              <a:t>7/28/2022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69858327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6" name="Rectangle 5"/>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 name="Date Placeholder 6"/>
          <p:cNvSpPr>
            <a:spLocks noGrp="1"/>
          </p:cNvSpPr>
          <p:nvPr>
            <p:ph type="dt" sz="half" idx="10"/>
          </p:nvPr>
        </p:nvSpPr>
        <p:spPr/>
        <p:txBody>
          <a:bodyPr/>
          <a:lstStyle/>
          <a:p>
            <a:fld id="{B377DBA3-6BE7-45F8-8229-CEEC53115FA0}" type="datetimeFigureOut">
              <a:rPr lang="en-US" smtClean="0"/>
              <a:t>7/28/2022</a:t>
            </a:fld>
            <a:endParaRPr lang="en-US"/>
          </a:p>
        </p:txBody>
      </p:sp>
      <p:sp>
        <p:nvSpPr>
          <p:cNvPr id="8" name="Footer Placeholder 7"/>
          <p:cNvSpPr>
            <a:spLocks noGrp="1"/>
          </p:cNvSpPr>
          <p:nvPr>
            <p:ph type="ftr" sz="quarter" idx="11"/>
          </p:nvPr>
        </p:nvSpPr>
        <p:spPr/>
        <p:txBody>
          <a:bodyPr/>
          <a:lstStyle>
            <a:lvl1pPr>
              <a:defRPr>
                <a:solidFill>
                  <a:srgbClr val="FFFFFF"/>
                </a:solidFill>
              </a:defRPr>
            </a:lvl1pPr>
          </a:lstStyle>
          <a:p>
            <a:endParaRPr lang="en-US"/>
          </a:p>
        </p:txBody>
      </p:sp>
      <p:sp>
        <p:nvSpPr>
          <p:cNvPr id="9" name="Slide Number Placeholder 8"/>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185952295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594359"/>
            <a:ext cx="3200400" cy="2286000"/>
          </a:xfrm>
        </p:spPr>
        <p:txBody>
          <a:bodyPr anchor="b">
            <a:normAutofit/>
          </a:bodyPr>
          <a:lstStyle>
            <a:lvl1pPr>
              <a:defRPr sz="3600" b="0">
                <a:solidFill>
                  <a:srgbClr val="FFFFFF"/>
                </a:solidFill>
              </a:defRPr>
            </a:lvl1pPr>
          </a:lstStyle>
          <a:p>
            <a:r>
              <a:rPr lang="en-US"/>
              <a:t>Click to edit Master title style</a:t>
            </a:r>
            <a:endParaRPr lang="en-US" dirty="0"/>
          </a:p>
        </p:txBody>
      </p:sp>
      <p:sp>
        <p:nvSpPr>
          <p:cNvPr id="3" name="Content Placeholder 2"/>
          <p:cNvSpPr>
            <a:spLocks noGrp="1"/>
          </p:cNvSpPr>
          <p:nvPr>
            <p:ph idx="1"/>
          </p:nvPr>
        </p:nvSpPr>
        <p:spPr>
          <a:xfrm>
            <a:off x="4800600" y="731520"/>
            <a:ext cx="6492240" cy="5257800"/>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457200" y="2926080"/>
            <a:ext cx="3200400" cy="3379124"/>
          </a:xfrm>
        </p:spPr>
        <p:txBody>
          <a:bodyPr lIns="91440" rIns="91440">
            <a:normAutofit/>
          </a:bodyPr>
          <a:lstStyle>
            <a:lvl1pPr marL="0" indent="0">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a:xfrm>
            <a:off x="465512" y="6459785"/>
            <a:ext cx="2618510" cy="365125"/>
          </a:xfrm>
        </p:spPr>
        <p:txBody>
          <a:bodyPr/>
          <a:lstStyle>
            <a:lvl1pPr algn="l">
              <a:defRPr/>
            </a:lvl1pPr>
          </a:lstStyle>
          <a:p>
            <a:fld id="{B377DBA3-6BE7-45F8-8229-CEEC53115FA0}" type="datetimeFigureOut">
              <a:rPr lang="en-US" smtClean="0"/>
              <a:t>7/28/2022</a:t>
            </a:fld>
            <a:endParaRPr lang="en-US"/>
          </a:p>
        </p:txBody>
      </p:sp>
      <p:sp>
        <p:nvSpPr>
          <p:cNvPr id="6" name="Footer Placeholder 5"/>
          <p:cNvSpPr>
            <a:spLocks noGrp="1"/>
          </p:cNvSpPr>
          <p:nvPr>
            <p:ph type="ftr" sz="quarter" idx="11"/>
          </p:nvPr>
        </p:nvSpPr>
        <p:spPr>
          <a:xfrm>
            <a:off x="4800600" y="6459785"/>
            <a:ext cx="4648200" cy="365125"/>
          </a:xfrm>
        </p:spPr>
        <p:txBody>
          <a:bodyPr/>
          <a:lstStyle>
            <a:lvl1pPr algn="l">
              <a:defRPr>
                <a:solidFill>
                  <a:schemeClr val="tx2"/>
                </a:solidFill>
              </a:defRPr>
            </a:lvl1pPr>
          </a:lstStyle>
          <a:p>
            <a:endParaRPr lang="en-US"/>
          </a:p>
        </p:txBody>
      </p:sp>
      <p:sp>
        <p:nvSpPr>
          <p:cNvPr id="7" name="Slide Number Placeholder 6"/>
          <p:cNvSpPr>
            <a:spLocks noGrp="1"/>
          </p:cNvSpPr>
          <p:nvPr>
            <p:ph type="sldNum" sz="quarter" idx="12"/>
          </p:nvPr>
        </p:nvSpPr>
        <p:spPr/>
        <p:txBody>
          <a:bodyPr/>
          <a:lstStyle>
            <a:lvl1pPr>
              <a:defRPr>
                <a:solidFill>
                  <a:schemeClr val="tx2"/>
                </a:solidFill>
              </a:defRPr>
            </a:lvl1pPr>
          </a:lstStyle>
          <a:p>
            <a:fld id="{E464D807-D402-49D2-92E9-D08D34491811}" type="slidenum">
              <a:rPr lang="en-US" smtClean="0"/>
              <a:t>‹#›</a:t>
            </a:fld>
            <a:endParaRPr lang="en-US"/>
          </a:p>
        </p:txBody>
      </p:sp>
    </p:spTree>
    <p:extLst>
      <p:ext uri="{BB962C8B-B14F-4D97-AF65-F5344CB8AC3E}">
        <p14:creationId xmlns:p14="http://schemas.microsoft.com/office/powerpoint/2010/main" val="138700556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4953000"/>
            <a:ext cx="12188825" cy="1905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15" y="491507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1097280" y="5074920"/>
            <a:ext cx="10113264" cy="822960"/>
          </a:xfrm>
        </p:spPr>
        <p:txBody>
          <a:bodyPr lIns="91440" tIns="0" rIns="91440" bIns="0" anchor="b">
            <a:noAutofit/>
          </a:bodyPr>
          <a:lstStyle>
            <a:lvl1pPr>
              <a:defRPr sz="3600" b="0">
                <a:solidFill>
                  <a:srgbClr val="FFFFFF"/>
                </a:solidFill>
              </a:defRPr>
            </a:lvl1pPr>
          </a:lstStyle>
          <a:p>
            <a:r>
              <a:rPr lang="en-US"/>
              <a:t>Click to edit Master title style</a:t>
            </a:r>
            <a:endParaRPr lang="en-US" dirty="0"/>
          </a:p>
        </p:txBody>
      </p:sp>
      <p:sp>
        <p:nvSpPr>
          <p:cNvPr id="3" name="Picture Placeholder 2"/>
          <p:cNvSpPr>
            <a:spLocks noGrp="1" noChangeAspect="1"/>
          </p:cNvSpPr>
          <p:nvPr>
            <p:ph type="pic" idx="1"/>
          </p:nvPr>
        </p:nvSpPr>
        <p:spPr>
          <a:xfrm>
            <a:off x="15" y="0"/>
            <a:ext cx="12191985" cy="4915076"/>
          </a:xfrm>
          <a:blipFill>
            <a:blip r:embed="rId2"/>
            <a:stretch>
              <a:fillRect/>
            </a:stretch>
          </a:blipFill>
        </p:spPr>
        <p:txBody>
          <a:bodyPr lIns="457200" tIns="457200" anchor="t"/>
          <a:lstStyle>
            <a:lvl1pPr marL="0" indent="0">
              <a:buNone/>
              <a:defRPr sz="3200">
                <a:solidFill>
                  <a:schemeClr val="bg1"/>
                </a:solidFill>
              </a:defRPr>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1097280" y="5907023"/>
            <a:ext cx="10113264" cy="594360"/>
          </a:xfrm>
        </p:spPr>
        <p:txBody>
          <a:bodyPr lIns="91440" tIns="0" rIns="91440" bIns="0">
            <a:normAutofit/>
          </a:bodyPr>
          <a:lstStyle>
            <a:lvl1pPr marL="0" indent="0">
              <a:spcBef>
                <a:spcPts val="0"/>
              </a:spcBef>
              <a:spcAft>
                <a:spcPts val="600"/>
              </a:spcAft>
              <a:buNone/>
              <a:defRPr sz="150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377DBA3-6BE7-45F8-8229-CEEC53115FA0}" type="datetimeFigureOut">
              <a:rPr lang="en-US" smtClean="0"/>
              <a:t>7/28/2022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484689202"/>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353019295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3175" y="6400800"/>
            <a:ext cx="12188825"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15" y="6334316"/>
            <a:ext cx="12188825" cy="6400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Vertical Title 1"/>
          <p:cNvSpPr>
            <a:spLocks noGrp="1"/>
          </p:cNvSpPr>
          <p:nvPr>
            <p:ph type="title" orient="vert"/>
          </p:nvPr>
        </p:nvSpPr>
        <p:spPr>
          <a:xfrm>
            <a:off x="8724900" y="414778"/>
            <a:ext cx="2628900" cy="575742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414778"/>
            <a:ext cx="7734300" cy="5757422"/>
          </a:xfrm>
        </p:spPr>
        <p:txBody>
          <a:bodyPr vert="eaVert" lIns="45720" tIns="0" rIns="45720" bIns="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377DBA3-6BE7-45F8-8229-CEEC53115FA0}" type="datetimeFigureOut">
              <a:rPr lang="en-US" smtClean="0"/>
              <a:t>7/28/2022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E464D807-D402-49D2-92E9-D08D34491811}" type="slidenum">
              <a:rPr lang="en-US" smtClean="0"/>
              <a:t>‹#›</a:t>
            </a:fld>
            <a:endParaRPr lang="en-US"/>
          </a:p>
        </p:txBody>
      </p:sp>
    </p:spTree>
    <p:extLst>
      <p:ext uri="{BB962C8B-B14F-4D97-AF65-F5344CB8AC3E}">
        <p14:creationId xmlns:p14="http://schemas.microsoft.com/office/powerpoint/2010/main" val="286893976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7" name="Rectangle 6"/>
          <p:cNvSpPr/>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0" y="6334316"/>
            <a:ext cx="12192001" cy="65998"/>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Placeholder 1"/>
          <p:cNvSpPr>
            <a:spLocks noGrp="1"/>
          </p:cNvSpPr>
          <p:nvPr>
            <p:ph type="title"/>
          </p:nvPr>
        </p:nvSpPr>
        <p:spPr>
          <a:xfrm>
            <a:off x="1097280" y="286603"/>
            <a:ext cx="10058400" cy="1450757"/>
          </a:xfrm>
          <a:prstGeom prst="rect">
            <a:avLst/>
          </a:prstGeom>
        </p:spPr>
        <p:txBody>
          <a:bodyPr vert="horz" lIns="91440" tIns="45720" rIns="91440" bIns="45720" rtlCol="0" anchor="b">
            <a:normAutofit/>
          </a:bodyPr>
          <a:lstStyle/>
          <a:p>
            <a:r>
              <a:rPr lang="en-US"/>
              <a:t>Click to edit Master title style</a:t>
            </a:r>
            <a:endParaRPr lang="en-US" dirty="0"/>
          </a:p>
        </p:txBody>
      </p:sp>
      <p:sp>
        <p:nvSpPr>
          <p:cNvPr id="3" name="Text Placeholder 2"/>
          <p:cNvSpPr>
            <a:spLocks noGrp="1"/>
          </p:cNvSpPr>
          <p:nvPr>
            <p:ph type="body" idx="1"/>
          </p:nvPr>
        </p:nvSpPr>
        <p:spPr>
          <a:xfrm>
            <a:off x="1097280" y="1845734"/>
            <a:ext cx="10058400" cy="4023360"/>
          </a:xfrm>
          <a:prstGeom prst="rect">
            <a:avLst/>
          </a:prstGeom>
        </p:spPr>
        <p:txBody>
          <a:bodyPr vert="horz" lIns="0" tIns="45720" rIns="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97280" y="6459785"/>
            <a:ext cx="2472271" cy="365125"/>
          </a:xfrm>
          <a:prstGeom prst="rect">
            <a:avLst/>
          </a:prstGeom>
        </p:spPr>
        <p:txBody>
          <a:bodyPr vert="horz" lIns="91440" tIns="45720" rIns="91440" bIns="45720" rtlCol="0" anchor="ctr"/>
          <a:lstStyle>
            <a:lvl1pPr algn="l">
              <a:defRPr sz="900">
                <a:solidFill>
                  <a:srgbClr val="FFFFFF"/>
                </a:solidFill>
              </a:defRPr>
            </a:lvl1pPr>
          </a:lstStyle>
          <a:p>
            <a:fld id="{B377DBA3-6BE7-45F8-8229-CEEC53115FA0}" type="datetimeFigureOut">
              <a:rPr lang="en-US" smtClean="0"/>
              <a:t>7/28/2022</a:t>
            </a:fld>
            <a:endParaRPr lang="en-US"/>
          </a:p>
        </p:txBody>
      </p:sp>
      <p:sp>
        <p:nvSpPr>
          <p:cNvPr id="5" name="Footer Placeholder 4"/>
          <p:cNvSpPr>
            <a:spLocks noGrp="1"/>
          </p:cNvSpPr>
          <p:nvPr>
            <p:ph type="ftr" sz="quarter" idx="3"/>
          </p:nvPr>
        </p:nvSpPr>
        <p:spPr>
          <a:xfrm>
            <a:off x="3686185" y="6459785"/>
            <a:ext cx="4822804" cy="365125"/>
          </a:xfrm>
          <a:prstGeom prst="rect">
            <a:avLst/>
          </a:prstGeom>
        </p:spPr>
        <p:txBody>
          <a:bodyPr vert="horz" lIns="91440" tIns="45720" rIns="91440" bIns="45720" rtlCol="0" anchor="ctr"/>
          <a:lstStyle>
            <a:lvl1pPr algn="ctr">
              <a:defRPr sz="900" cap="all" baseline="0">
                <a:solidFill>
                  <a:srgbClr val="FFFFFF"/>
                </a:solidFill>
              </a:defRPr>
            </a:lvl1pPr>
          </a:lstStyle>
          <a:p>
            <a:endParaRPr lang="en-US"/>
          </a:p>
        </p:txBody>
      </p:sp>
      <p:sp>
        <p:nvSpPr>
          <p:cNvPr id="6" name="Slide Number Placeholder 5"/>
          <p:cNvSpPr>
            <a:spLocks noGrp="1"/>
          </p:cNvSpPr>
          <p:nvPr>
            <p:ph type="sldNum" sz="quarter" idx="4"/>
          </p:nvPr>
        </p:nvSpPr>
        <p:spPr>
          <a:xfrm>
            <a:off x="9900458" y="6459785"/>
            <a:ext cx="1312025" cy="365125"/>
          </a:xfrm>
          <a:prstGeom prst="rect">
            <a:avLst/>
          </a:prstGeom>
        </p:spPr>
        <p:txBody>
          <a:bodyPr vert="horz" lIns="91440" tIns="45720" rIns="91440" bIns="45720" rtlCol="0" anchor="ctr"/>
          <a:lstStyle>
            <a:lvl1pPr algn="r">
              <a:defRPr sz="1050">
                <a:solidFill>
                  <a:srgbClr val="FFFFFF"/>
                </a:solidFill>
              </a:defRPr>
            </a:lvl1pPr>
          </a:lstStyle>
          <a:p>
            <a:fld id="{E464D807-D402-49D2-92E9-D08D34491811}" type="slidenum">
              <a:rPr lang="en-US" smtClean="0"/>
              <a:t>‹#›</a:t>
            </a:fld>
            <a:endParaRPr lang="en-US"/>
          </a:p>
        </p:txBody>
      </p:sp>
      <p:cxnSp>
        <p:nvCxnSpPr>
          <p:cNvPr id="10" name="Straight Connector 9"/>
          <p:cNvCxnSpPr/>
          <p:nvPr/>
        </p:nvCxnSpPr>
        <p:spPr>
          <a:xfrm>
            <a:off x="1193532" y="1737845"/>
            <a:ext cx="9966960" cy="0"/>
          </a:xfrm>
          <a:prstGeom prst="line">
            <a:avLst/>
          </a:prstGeom>
          <a:ln w="6350">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694140959"/>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defTabSz="914400" rtl="0" eaLnBrk="1" latinLnBrk="0" hangingPunct="1">
        <a:lnSpc>
          <a:spcPct val="85000"/>
        </a:lnSpc>
        <a:spcBef>
          <a:spcPct val="0"/>
        </a:spcBef>
        <a:buNone/>
        <a:defRPr sz="4800" kern="1200" spc="-50" baseline="0">
          <a:solidFill>
            <a:schemeClr val="tx1">
              <a:lumMod val="75000"/>
              <a:lumOff val="2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Calibri" panose="020F0502020204030204" pitchFamily="34" charset="0"/>
        <a:buChar char=" "/>
        <a:defRPr sz="2000" kern="1200">
          <a:solidFill>
            <a:schemeClr val="tx1">
              <a:lumMod val="75000"/>
              <a:lumOff val="25000"/>
            </a:schemeClr>
          </a:solidFill>
          <a:latin typeface="+mn-lt"/>
          <a:ea typeface="+mn-ea"/>
          <a:cs typeface="+mn-cs"/>
        </a:defRPr>
      </a:lvl1pPr>
      <a:lvl2pPr marL="384048" indent="-182880" algn="l" defTabSz="914400" rtl="0" eaLnBrk="1" latinLnBrk="0" hangingPunct="1">
        <a:lnSpc>
          <a:spcPct val="90000"/>
        </a:lnSpc>
        <a:spcBef>
          <a:spcPts val="200"/>
        </a:spcBef>
        <a:spcAft>
          <a:spcPts val="400"/>
        </a:spcAft>
        <a:buClr>
          <a:schemeClr val="accent1"/>
        </a:buClr>
        <a:buFont typeface="Calibri" pitchFamily="34" charset="0"/>
        <a:buChar char="◦"/>
        <a:defRPr sz="1800" kern="1200">
          <a:solidFill>
            <a:schemeClr val="tx1">
              <a:lumMod val="75000"/>
              <a:lumOff val="25000"/>
            </a:schemeClr>
          </a:solidFill>
          <a:latin typeface="+mn-lt"/>
          <a:ea typeface="+mn-ea"/>
          <a:cs typeface="+mn-cs"/>
        </a:defRPr>
      </a:lvl2pPr>
      <a:lvl3pPr marL="56692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3pPr>
      <a:lvl4pPr marL="74980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4pPr>
      <a:lvl5pPr marL="932688" indent="-18288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5pPr>
      <a:lvl6pPr marL="11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6pPr>
      <a:lvl7pPr marL="13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7pPr>
      <a:lvl8pPr marL="15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8pPr>
      <a:lvl9pPr marL="1700000" indent="-228600" algn="l" defTabSz="914400" rtl="0" eaLnBrk="1" latinLnBrk="0" hangingPunct="1">
        <a:lnSpc>
          <a:spcPct val="90000"/>
        </a:lnSpc>
        <a:spcBef>
          <a:spcPts val="200"/>
        </a:spcBef>
        <a:spcAft>
          <a:spcPts val="400"/>
        </a:spcAft>
        <a:buClr>
          <a:schemeClr val="accent1"/>
        </a:buClr>
        <a:buFont typeface="Calibri" pitchFamily="34" charset="0"/>
        <a:buChar char="◦"/>
        <a:defRPr sz="1400" kern="1200">
          <a:solidFill>
            <a:schemeClr val="tx1">
              <a:lumMod val="75000"/>
              <a:lumOff val="2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image" Target="../media/image2.tmp"/><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3.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hyperlink" Target="https://www.bia.gov/sites/default/files/dup/inline-files/trust_quarterly_newsletter_04_2022.pdf" TargetMode="External"/><Relationship Id="rId2" Type="http://schemas.openxmlformats.org/officeDocument/2006/relationships/hyperlink" Target="https://www.bia.gov/bia/ots" TargetMode="External"/><Relationship Id="rId1" Type="http://schemas.openxmlformats.org/officeDocument/2006/relationships/slideLayout" Target="../slideLayouts/slideLayout2.xml"/><Relationship Id="rId4" Type="http://schemas.openxmlformats.org/officeDocument/2006/relationships/image" Target="../media/image5.tmp"/></Relationships>
</file>

<file path=ppt/slides/_rels/slide18.xml.rels><?xml version="1.0" encoding="UTF-8" standalone="yes"?>
<Relationships xmlns="http://schemas.openxmlformats.org/package/2006/relationships"><Relationship Id="rId3" Type="http://schemas.openxmlformats.org/officeDocument/2006/relationships/image" Target="../media/image7.svg"/><Relationship Id="rId2" Type="http://schemas.openxmlformats.org/officeDocument/2006/relationships/image" Target="../media/image6.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13" name="Rectangle 12">
            <a:extLst>
              <a:ext uri="{FF2B5EF4-FFF2-40B4-BE49-F238E27FC236}">
                <a16:creationId xmlns:a16="http://schemas.microsoft.com/office/drawing/2014/main" id="{E5958DBC-F4DA-42A8-8C52-860179790EC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1" cy="6334316"/>
          </a:xfrm>
          <a:prstGeom prst="rect">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3834259" y="295671"/>
            <a:ext cx="6405063" cy="1450757"/>
          </a:xfrm>
        </p:spPr>
        <p:txBody>
          <a:bodyPr vert="horz" lIns="91440" tIns="45720" rIns="91440" bIns="45720" rtlCol="0" anchor="b">
            <a:normAutofit/>
          </a:bodyPr>
          <a:lstStyle/>
          <a:p>
            <a:r>
              <a:rPr lang="en-US" b="1" dirty="0"/>
              <a:t>Office of Trust Services</a:t>
            </a:r>
          </a:p>
        </p:txBody>
      </p:sp>
      <p:pic>
        <p:nvPicPr>
          <p:cNvPr id="4" name="Picture 3" descr="A picture containing text, tree, grass, outdoor&#10;&#10;Description automatically generated">
            <a:extLst>
              <a:ext uri="{FF2B5EF4-FFF2-40B4-BE49-F238E27FC236}">
                <a16:creationId xmlns:a16="http://schemas.microsoft.com/office/drawing/2014/main" id="{9DE54A66-1231-4CAE-94C1-8D68FFA86D6D}"/>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947176" y="4015279"/>
            <a:ext cx="7615417" cy="1828367"/>
          </a:xfrm>
          <a:prstGeom prst="rect">
            <a:avLst/>
          </a:prstGeom>
        </p:spPr>
      </p:pic>
      <p:cxnSp>
        <p:nvCxnSpPr>
          <p:cNvPr id="15" name="Straight Connector 14">
            <a:extLst>
              <a:ext uri="{FF2B5EF4-FFF2-40B4-BE49-F238E27FC236}">
                <a16:creationId xmlns:a16="http://schemas.microsoft.com/office/drawing/2014/main" id="{79FCC9A9-2031-4283-9B27-34B62BB7F305}"/>
              </a:ext>
              <a:ext uri="{C183D7F6-B498-43B3-948B-1728B52AA6E4}">
                <adec:decorative xmlns:adec="http://schemas.microsoft.com/office/drawing/2017/decorative" val="1"/>
              </a:ext>
            </a:extLst>
          </p:cNvPr>
          <p:cNvCxnSpPr>
            <a:cxnSpLocks noGrp="1" noRot="1" noChangeAspect="1" noMove="1" noResize="1" noEditPoints="1" noAdjustHandles="1" noChangeArrowheads="1" noChangeShapeType="1"/>
          </p:cNvCxnSpPr>
          <p:nvPr>
            <p:extLst>
              <p:ext uri="{386F3935-93C4-4BCD-93E2-E3B085C9AB24}">
                <p16:designElem xmlns:p16="http://schemas.microsoft.com/office/powerpoint/2015/main" val="1"/>
              </p:ext>
            </p:extLst>
          </p:nvPr>
        </p:nvCxnSpPr>
        <p:spPr>
          <a:xfrm>
            <a:off x="5181247" y="2086188"/>
            <a:ext cx="5852160" cy="0"/>
          </a:xfrm>
          <a:prstGeom prst="line">
            <a:avLst/>
          </a:prstGeom>
          <a:ln w="6350">
            <a:solidFill>
              <a:schemeClr val="tx1">
                <a:lumMod val="50000"/>
                <a:lumOff val="50000"/>
                <a:alpha val="90000"/>
              </a:schemeClr>
            </a:solidFill>
          </a:ln>
        </p:spPr>
        <p:style>
          <a:lnRef idx="1">
            <a:schemeClr val="accent1"/>
          </a:lnRef>
          <a:fillRef idx="0">
            <a:schemeClr val="accent1"/>
          </a:fillRef>
          <a:effectRef idx="0">
            <a:schemeClr val="accent1"/>
          </a:effectRef>
          <a:fontRef idx="minor">
            <a:schemeClr val="tx1"/>
          </a:fontRef>
        </p:style>
      </p:cxn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3"/>
          <a:stretch>
            <a:fillRect/>
          </a:stretch>
        </p:blipFill>
        <p:spPr>
          <a:xfrm>
            <a:off x="797741" y="2086188"/>
            <a:ext cx="2620249" cy="2476136"/>
          </a:xfrm>
          <a:prstGeom prst="rect">
            <a:avLst/>
          </a:prstGeom>
        </p:spPr>
      </p:pic>
      <p:sp>
        <p:nvSpPr>
          <p:cNvPr id="8" name="TextBox 7">
            <a:extLst>
              <a:ext uri="{FF2B5EF4-FFF2-40B4-BE49-F238E27FC236}">
                <a16:creationId xmlns:a16="http://schemas.microsoft.com/office/drawing/2014/main" id="{48F70B8F-A664-4DD1-892F-ADA2B79ABD01}"/>
              </a:ext>
            </a:extLst>
          </p:cNvPr>
          <p:cNvSpPr txBox="1"/>
          <p:nvPr/>
        </p:nvSpPr>
        <p:spPr>
          <a:xfrm>
            <a:off x="3934326" y="1812912"/>
            <a:ext cx="7615417" cy="4056182"/>
          </a:xfrm>
          <a:prstGeom prst="rect">
            <a:avLst/>
          </a:prstGeom>
        </p:spPr>
        <p:txBody>
          <a:bodyPr vert="horz" lIns="0" tIns="45720" rIns="0" bIns="45720" rtlCol="0">
            <a:normAutofit/>
          </a:bodyPr>
          <a:lstStyle/>
          <a:p>
            <a:pPr defTabSz="914400" fontAlgn="base">
              <a:lnSpc>
                <a:spcPct val="90000"/>
              </a:lnSpc>
              <a:spcAft>
                <a:spcPts val="600"/>
              </a:spcAft>
              <a:buClr>
                <a:schemeClr val="accent1"/>
              </a:buClr>
              <a:buFont typeface="Calibri" panose="020F0502020204030204" pitchFamily="34" charset="0"/>
            </a:pPr>
            <a:r>
              <a:rPr lang="en-US" b="0" i="0" dirty="0">
                <a:solidFill>
                  <a:schemeClr val="tx1">
                    <a:lumMod val="75000"/>
                    <a:lumOff val="25000"/>
                  </a:schemeClr>
                </a:solidFill>
                <a:effectLst/>
              </a:rPr>
              <a:t>The Bureau of Indian Affairs (BIA), Office of Trust Services (OTS) has offices in Washington, DC, Albuquerque, NM, Lakewood, CO, Oklahoma City, OK and Billings, MT and assists Tribal governments and allottees in managing, protecting, and developing their trust lands and natural resources, which total 56 million surface acres and 60 million acres of subsurface mineral estates. OTS programs aid landowners in the stewardship of their cultural, spiritual, and traditional resources, and help Tribal governments create sustainable sources of revenue and jobs for their communities.</a:t>
            </a:r>
            <a:endParaRPr lang="en-US" dirty="0">
              <a:solidFill>
                <a:schemeClr val="tx1">
                  <a:lumMod val="75000"/>
                  <a:lumOff val="25000"/>
                </a:schemeClr>
              </a:solidFill>
            </a:endParaRPr>
          </a:p>
        </p:txBody>
      </p:sp>
      <p:sp>
        <p:nvSpPr>
          <p:cNvPr id="17" name="Rectangle 16">
            <a:extLst>
              <a:ext uri="{FF2B5EF4-FFF2-40B4-BE49-F238E27FC236}">
                <a16:creationId xmlns:a16="http://schemas.microsoft.com/office/drawing/2014/main" id="{51DDD252-D7C8-4CE5-9C61-D60D722BC21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5" y="6334316"/>
            <a:ext cx="12191985" cy="66484"/>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9" name="Rectangle 18">
            <a:extLst>
              <a:ext uri="{FF2B5EF4-FFF2-40B4-BE49-F238E27FC236}">
                <a16:creationId xmlns:a16="http://schemas.microsoft.com/office/drawing/2014/main" id="{2FBD75F5-C49C-4F6A-8D43-7A5939C23307}"/>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 y="6400800"/>
            <a:ext cx="12192000" cy="4572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24160089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A7DA85-0483-46CF-9A0A-26AA59C70F74}"/>
              </a:ext>
            </a:extLst>
          </p:cNvPr>
          <p:cNvSpPr>
            <a:spLocks noGrp="1"/>
          </p:cNvSpPr>
          <p:nvPr>
            <p:ph type="title"/>
          </p:nvPr>
        </p:nvSpPr>
        <p:spPr>
          <a:xfrm>
            <a:off x="1097280" y="286603"/>
            <a:ext cx="10058400" cy="1450757"/>
          </a:xfrm>
        </p:spPr>
        <p:txBody>
          <a:bodyPr vert="horz" lIns="91440" tIns="45720" rIns="91440" bIns="45720" rtlCol="0" anchor="b">
            <a:normAutofit/>
          </a:bodyPr>
          <a:lstStyle/>
          <a:p>
            <a:r>
              <a:rPr lang="en-US" b="1" dirty="0"/>
              <a:t>OTS Goals and Initiatives</a:t>
            </a:r>
          </a:p>
        </p:txBody>
      </p:sp>
      <p:sp>
        <p:nvSpPr>
          <p:cNvPr id="8" name="TextBox 7">
            <a:extLst>
              <a:ext uri="{FF2B5EF4-FFF2-40B4-BE49-F238E27FC236}">
                <a16:creationId xmlns:a16="http://schemas.microsoft.com/office/drawing/2014/main" id="{48F70B8F-A664-4DD1-892F-ADA2B79ABD01}"/>
              </a:ext>
            </a:extLst>
          </p:cNvPr>
          <p:cNvSpPr txBox="1"/>
          <p:nvPr/>
        </p:nvSpPr>
        <p:spPr>
          <a:xfrm>
            <a:off x="1097280" y="1969007"/>
            <a:ext cx="6454987" cy="4023360"/>
          </a:xfrm>
          <a:prstGeom prst="rect">
            <a:avLst/>
          </a:prstGeom>
        </p:spPr>
        <p:txBody>
          <a:bodyPr vert="horz" lIns="0" tIns="45720" rIns="0" bIns="45720" rtlCol="0">
            <a:normAutofit lnSpcReduction="10000"/>
          </a:bodyPr>
          <a:lstStyle/>
          <a:p>
            <a:pPr defTabSz="914400">
              <a:lnSpc>
                <a:spcPct val="90000"/>
              </a:lnSpc>
              <a:spcAft>
                <a:spcPts val="600"/>
              </a:spcAft>
              <a:buClr>
                <a:schemeClr val="accent1"/>
              </a:buClr>
              <a:buFont typeface="Calibri" panose="020F0502020204030204" pitchFamily="34" charset="0"/>
            </a:pPr>
            <a:endParaRPr lang="en-US" dirty="0">
              <a:solidFill>
                <a:schemeClr val="tx1">
                  <a:lumMod val="75000"/>
                  <a:lumOff val="25000"/>
                </a:schemeClr>
              </a:solidFill>
            </a:endParaRPr>
          </a:p>
          <a:p>
            <a:pPr defTabSz="914400">
              <a:lnSpc>
                <a:spcPct val="90000"/>
              </a:lnSpc>
              <a:spcAft>
                <a:spcPts val="600"/>
              </a:spcAft>
              <a:buClr>
                <a:schemeClr val="accent1"/>
              </a:buClr>
              <a:buFont typeface="Calibri" panose="020F0502020204030204" pitchFamily="34" charset="0"/>
            </a:pPr>
            <a:r>
              <a:rPr lang="en-US" sz="1900" dirty="0">
                <a:solidFill>
                  <a:schemeClr val="tx1">
                    <a:lumMod val="75000"/>
                    <a:lumOff val="25000"/>
                  </a:schemeClr>
                </a:solidFill>
              </a:rPr>
              <a:t>We have a lot going on this FY and next that include the following goals and initiatives:</a:t>
            </a:r>
          </a:p>
          <a:p>
            <a:pPr defTabSz="914400">
              <a:lnSpc>
                <a:spcPct val="90000"/>
              </a:lnSpc>
              <a:spcAft>
                <a:spcPts val="600"/>
              </a:spcAft>
              <a:buClr>
                <a:schemeClr val="accent1"/>
              </a:buClr>
              <a:buFont typeface="Calibri" panose="020F0502020204030204" pitchFamily="34" charset="0"/>
            </a:pPr>
            <a:endParaRPr lang="en-US" sz="1900" dirty="0">
              <a:solidFill>
                <a:schemeClr val="tx1">
                  <a:lumMod val="75000"/>
                  <a:lumOff val="25000"/>
                </a:schemeClr>
              </a:solidFill>
            </a:endParaRPr>
          </a:p>
          <a:p>
            <a:pPr marL="285750" indent="-285750" defTabSz="914400">
              <a:lnSpc>
                <a:spcPct val="90000"/>
              </a:lnSpc>
              <a:spcAft>
                <a:spcPts val="600"/>
              </a:spcAft>
              <a:buClr>
                <a:schemeClr val="accent1"/>
              </a:buClr>
              <a:buFont typeface="Calibri" panose="020F0502020204030204" pitchFamily="34" charset="0"/>
              <a:buChar char="•"/>
            </a:pPr>
            <a:r>
              <a:rPr lang="en-US" sz="1900" dirty="0">
                <a:solidFill>
                  <a:schemeClr val="tx1">
                    <a:lumMod val="75000"/>
                    <a:lumOff val="25000"/>
                  </a:schemeClr>
                </a:solidFill>
              </a:rPr>
              <a:t>Data Solutions and Story Boarding Program Success</a:t>
            </a:r>
          </a:p>
          <a:p>
            <a:pPr marL="285750" indent="-285750" defTabSz="914400">
              <a:lnSpc>
                <a:spcPct val="90000"/>
              </a:lnSpc>
              <a:spcAft>
                <a:spcPts val="600"/>
              </a:spcAft>
              <a:buClr>
                <a:schemeClr val="accent1"/>
              </a:buClr>
              <a:buFont typeface="Calibri" panose="020F0502020204030204" pitchFamily="34" charset="0"/>
              <a:buChar char="•"/>
            </a:pPr>
            <a:r>
              <a:rPr lang="en-US" sz="1900" dirty="0">
                <a:solidFill>
                  <a:schemeClr val="tx1">
                    <a:lumMod val="75000"/>
                    <a:lumOff val="25000"/>
                  </a:schemeClr>
                </a:solidFill>
              </a:rPr>
              <a:t>Enhancing Reporting through Development of Decision Support Tools</a:t>
            </a:r>
          </a:p>
          <a:p>
            <a:pPr marL="285750" indent="-285750" defTabSz="914400">
              <a:lnSpc>
                <a:spcPct val="90000"/>
              </a:lnSpc>
              <a:spcAft>
                <a:spcPts val="600"/>
              </a:spcAft>
              <a:buClr>
                <a:schemeClr val="accent1"/>
              </a:buClr>
              <a:buFont typeface="Calibri" panose="020F0502020204030204" pitchFamily="34" charset="0"/>
              <a:buChar char="•"/>
            </a:pPr>
            <a:r>
              <a:rPr lang="en-US" sz="1900" dirty="0">
                <a:solidFill>
                  <a:schemeClr val="tx1">
                    <a:lumMod val="75000"/>
                    <a:lumOff val="25000"/>
                  </a:schemeClr>
                </a:solidFill>
              </a:rPr>
              <a:t>Modernizing Systems </a:t>
            </a:r>
          </a:p>
          <a:p>
            <a:pPr marL="800100" lvl="1" indent="-342900" defTabSz="914400">
              <a:lnSpc>
                <a:spcPct val="90000"/>
              </a:lnSpc>
              <a:spcAft>
                <a:spcPts val="600"/>
              </a:spcAft>
              <a:buClr>
                <a:schemeClr val="accent1"/>
              </a:buClr>
              <a:buFont typeface="Courier New" panose="02070309020205020404" pitchFamily="49" charset="0"/>
              <a:buChar char="o"/>
            </a:pPr>
            <a:r>
              <a:rPr lang="en-US" sz="1900" dirty="0">
                <a:solidFill>
                  <a:schemeClr val="tx1">
                    <a:lumMod val="75000"/>
                    <a:lumOff val="25000"/>
                  </a:schemeClr>
                </a:solidFill>
              </a:rPr>
              <a:t>Probate Module has been selected as a High Impact Service Provider </a:t>
            </a:r>
          </a:p>
          <a:p>
            <a:pPr marL="285750" indent="-285750" defTabSz="914400">
              <a:lnSpc>
                <a:spcPct val="90000"/>
              </a:lnSpc>
              <a:spcAft>
                <a:spcPts val="600"/>
              </a:spcAft>
              <a:buClr>
                <a:schemeClr val="accent1"/>
              </a:buClr>
              <a:buFont typeface="Calibri" panose="020F0502020204030204" pitchFamily="34" charset="0"/>
              <a:buChar char="•"/>
            </a:pPr>
            <a:r>
              <a:rPr lang="en-US" sz="1900" dirty="0">
                <a:solidFill>
                  <a:schemeClr val="tx1">
                    <a:lumMod val="75000"/>
                    <a:lumOff val="25000"/>
                  </a:schemeClr>
                </a:solidFill>
              </a:rPr>
              <a:t>Environmental Justice / Diversity, Equity and Inclusion</a:t>
            </a:r>
          </a:p>
          <a:p>
            <a:pPr marL="285750" indent="-285750" defTabSz="914400">
              <a:lnSpc>
                <a:spcPct val="90000"/>
              </a:lnSpc>
              <a:spcAft>
                <a:spcPts val="600"/>
              </a:spcAft>
              <a:buClr>
                <a:schemeClr val="accent1"/>
              </a:buClr>
              <a:buFont typeface="Calibri" panose="020F0502020204030204" pitchFamily="34" charset="0"/>
              <a:buChar char="•"/>
            </a:pPr>
            <a:r>
              <a:rPr lang="en-US" sz="1900" dirty="0">
                <a:solidFill>
                  <a:schemeClr val="tx1">
                    <a:lumMod val="75000"/>
                    <a:lumOff val="25000"/>
                  </a:schemeClr>
                </a:solidFill>
              </a:rPr>
              <a:t>Updating Policy and Processes to Reduce the Burden and Enhance Processing Times</a:t>
            </a:r>
          </a:p>
        </p:txBody>
      </p:sp>
      <p:pic>
        <p:nvPicPr>
          <p:cNvPr id="5" name="Content Placeholder 4">
            <a:extLst>
              <a:ext uri="{FF2B5EF4-FFF2-40B4-BE49-F238E27FC236}">
                <a16:creationId xmlns:a16="http://schemas.microsoft.com/office/drawing/2014/main" id="{C81BEE36-235A-4773-A365-B8A8F3B3661B}"/>
              </a:ext>
            </a:extLst>
          </p:cNvPr>
          <p:cNvPicPr>
            <a:picLocks noGrp="1" noChangeAspect="1"/>
          </p:cNvPicPr>
          <p:nvPr>
            <p:ph idx="1"/>
          </p:nvPr>
        </p:nvPicPr>
        <p:blipFill>
          <a:blip r:embed="rId2"/>
          <a:stretch>
            <a:fillRect/>
          </a:stretch>
        </p:blipFill>
        <p:spPr>
          <a:xfrm>
            <a:off x="8020571" y="2362990"/>
            <a:ext cx="3135109" cy="2962678"/>
          </a:xfrm>
          <a:prstGeom prst="rect">
            <a:avLst/>
          </a:prstGeom>
        </p:spPr>
      </p:pic>
    </p:spTree>
    <p:extLst>
      <p:ext uri="{BB962C8B-B14F-4D97-AF65-F5344CB8AC3E}">
        <p14:creationId xmlns:p14="http://schemas.microsoft.com/office/powerpoint/2010/main" val="26697918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gradFill>
          <a:gsLst>
            <a:gs pos="0">
              <a:schemeClr val="accent1">
                <a:lumMod val="5000"/>
                <a:lumOff val="95000"/>
              </a:schemeClr>
            </a:gs>
            <a:gs pos="74000">
              <a:schemeClr val="accent1">
                <a:lumMod val="45000"/>
                <a:lumOff val="55000"/>
              </a:schemeClr>
            </a:gs>
            <a:gs pos="83000">
              <a:schemeClr val="accent1">
                <a:lumMod val="45000"/>
                <a:lumOff val="55000"/>
              </a:schemeClr>
            </a:gs>
            <a:gs pos="100000">
              <a:schemeClr val="accent1">
                <a:lumMod val="30000"/>
                <a:lumOff val="70000"/>
              </a:schemeClr>
            </a:gs>
          </a:gsLst>
          <a:lin ang="5400000" scaled="1"/>
        </a:gradFill>
        <a:effectLst/>
      </p:bgPr>
    </p:bg>
    <p:spTree>
      <p:nvGrpSpPr>
        <p:cNvPr id="1" name=""/>
        <p:cNvGrpSpPr/>
        <p:nvPr/>
      </p:nvGrpSpPr>
      <p:grpSpPr>
        <a:xfrm>
          <a:off x="0" y="0"/>
          <a:ext cx="0" cy="0"/>
          <a:chOff x="0" y="0"/>
          <a:chExt cx="0" cy="0"/>
        </a:xfrm>
      </p:grpSpPr>
      <p:pic>
        <p:nvPicPr>
          <p:cNvPr id="5" name="Content Placeholder 4">
            <a:extLst>
              <a:ext uri="{FF2B5EF4-FFF2-40B4-BE49-F238E27FC236}">
                <a16:creationId xmlns:a16="http://schemas.microsoft.com/office/drawing/2014/main" id="{EE89DF87-FEEF-4605-ACC3-9AC32CEAFAF6}"/>
              </a:ext>
            </a:extLst>
          </p:cNvPr>
          <p:cNvPicPr>
            <a:picLocks noGrp="1" noChangeAspect="1"/>
          </p:cNvPicPr>
          <p:nvPr>
            <p:ph idx="1"/>
          </p:nvPr>
        </p:nvPicPr>
        <p:blipFill>
          <a:blip r:embed="rId2"/>
          <a:stretch>
            <a:fillRect/>
          </a:stretch>
        </p:blipFill>
        <p:spPr>
          <a:xfrm>
            <a:off x="1419726" y="905932"/>
            <a:ext cx="9168063" cy="5254235"/>
          </a:xfrm>
          <a:prstGeom prst="rect">
            <a:avLst/>
          </a:prstGeom>
        </p:spPr>
      </p:pic>
      <p:sp>
        <p:nvSpPr>
          <p:cNvPr id="2" name="TextBox 1">
            <a:extLst>
              <a:ext uri="{FF2B5EF4-FFF2-40B4-BE49-F238E27FC236}">
                <a16:creationId xmlns:a16="http://schemas.microsoft.com/office/drawing/2014/main" id="{64736EA9-0320-4E77-A964-81C3388E24BD}"/>
              </a:ext>
            </a:extLst>
          </p:cNvPr>
          <p:cNvSpPr txBox="1"/>
          <p:nvPr/>
        </p:nvSpPr>
        <p:spPr>
          <a:xfrm>
            <a:off x="730362" y="490433"/>
            <a:ext cx="3598333" cy="830997"/>
          </a:xfrm>
          <a:prstGeom prst="rect">
            <a:avLst/>
          </a:prstGeom>
          <a:noFill/>
          <a:ln w="12700">
            <a:solidFill>
              <a:schemeClr val="tx1"/>
            </a:solidFill>
          </a:ln>
        </p:spPr>
        <p:txBody>
          <a:bodyPr wrap="square" rtlCol="0">
            <a:spAutoFit/>
          </a:bodyPr>
          <a:lstStyle/>
          <a:p>
            <a:r>
              <a:rPr lang="en-US" sz="4800" dirty="0"/>
              <a:t>OTS Divisions</a:t>
            </a:r>
          </a:p>
        </p:txBody>
      </p:sp>
    </p:spTree>
    <p:extLst>
      <p:ext uri="{BB962C8B-B14F-4D97-AF65-F5344CB8AC3E}">
        <p14:creationId xmlns:p14="http://schemas.microsoft.com/office/powerpoint/2010/main" val="102373068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3551B8BB-DAF3-4CAD-A1F2-8817DE154F57}"/>
              </a:ext>
            </a:extLst>
          </p:cNvPr>
          <p:cNvSpPr>
            <a:spLocks noGrp="1"/>
          </p:cNvSpPr>
          <p:nvPr>
            <p:ph type="title"/>
          </p:nvPr>
        </p:nvSpPr>
        <p:spPr>
          <a:xfrm>
            <a:off x="492370" y="605896"/>
            <a:ext cx="3084844" cy="5646208"/>
          </a:xfrm>
        </p:spPr>
        <p:txBody>
          <a:bodyPr anchor="ctr">
            <a:normAutofit/>
          </a:bodyPr>
          <a:lstStyle/>
          <a:p>
            <a:r>
              <a:rPr lang="en-US" sz="3600">
                <a:solidFill>
                  <a:srgbClr val="FFFFFF"/>
                </a:solidFill>
              </a:rPr>
              <a:t>Program Management and Coordination</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89BC3797-AE54-488A-A8EF-74C9FF7C92F3}"/>
              </a:ext>
            </a:extLst>
          </p:cNvPr>
          <p:cNvSpPr>
            <a:spLocks noGrp="1"/>
          </p:cNvSpPr>
          <p:nvPr>
            <p:ph idx="1"/>
          </p:nvPr>
        </p:nvSpPr>
        <p:spPr>
          <a:xfrm>
            <a:off x="4742016" y="605896"/>
            <a:ext cx="6724715" cy="5843030"/>
          </a:xfrm>
        </p:spPr>
        <p:txBody>
          <a:bodyPr anchor="ctr">
            <a:normAutofit/>
          </a:bodyPr>
          <a:lstStyle/>
          <a:p>
            <a:pPr>
              <a:buFont typeface="Wingdings" panose="05000000000000000000" pitchFamily="2" charset="2"/>
              <a:buChar char="v"/>
            </a:pPr>
            <a:r>
              <a:rPr lang="en-US" sz="1900" b="1" dirty="0">
                <a:effectLst/>
                <a:latin typeface="Public Sans Web"/>
                <a:ea typeface="Times New Roman" panose="02020603050405020304" pitchFamily="18" charset="0"/>
              </a:rPr>
              <a:t>  Division of Program Management and Coordination</a:t>
            </a:r>
          </a:p>
          <a:p>
            <a:r>
              <a:rPr lang="en-US" sz="1900" dirty="0">
                <a:effectLst/>
                <a:latin typeface="Public Sans Web"/>
                <a:ea typeface="Times New Roman" panose="02020603050405020304" pitchFamily="18" charset="0"/>
              </a:rPr>
              <a:t>The Division provides operational support to the Office of Trust Services to ensure it carries out the mission and functions of the office. The Division is responsible to provide leadership, oversight, monitoring, and compliance enforcement with policy and procedures in the areas of administrative operations and initiatives; data, data quality and reporting; financial and budget management, strategic planning and performance management; human resources management; development and control of OTS administrative policies and procedures; and assessment/program reviews for OTS. </a:t>
            </a:r>
          </a:p>
          <a:p>
            <a:r>
              <a:rPr lang="en-US" sz="1900" dirty="0">
                <a:effectLst/>
                <a:latin typeface="Public Sans Web"/>
                <a:ea typeface="Times New Roman" panose="02020603050405020304" pitchFamily="18" charset="0"/>
              </a:rPr>
              <a:t>The Division is also responsible for serving as the OTS liaison with the Office of the Inspector General (OIG) and the General Accounting Office (GAO); correspondence control functions; records management; logistics support; and the Freedom of Information Act (FOIA) operational activities that include receiving, distributing, and tracking FOIA requests for OTS. </a:t>
            </a:r>
            <a:endParaRPr lang="en-US" sz="1900" dirty="0">
              <a:latin typeface="Public Sans Web"/>
            </a:endParaRPr>
          </a:p>
        </p:txBody>
      </p:sp>
    </p:spTree>
    <p:extLst>
      <p:ext uri="{BB962C8B-B14F-4D97-AF65-F5344CB8AC3E}">
        <p14:creationId xmlns:p14="http://schemas.microsoft.com/office/powerpoint/2010/main" val="50060419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7963BBDC-9784-47CA-91AE-5196706BC896}"/>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Resource Integration and Services</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79DA1A05-60AF-421C-BA1B-79F9955BA81B}"/>
              </a:ext>
            </a:extLst>
          </p:cNvPr>
          <p:cNvSpPr>
            <a:spLocks noGrp="1"/>
          </p:cNvSpPr>
          <p:nvPr>
            <p:ph idx="1"/>
          </p:nvPr>
        </p:nvSpPr>
        <p:spPr>
          <a:xfrm>
            <a:off x="4300403" y="250874"/>
            <a:ext cx="7750855" cy="6347593"/>
          </a:xfrm>
        </p:spPr>
        <p:txBody>
          <a:bodyPr anchor="ctr">
            <a:normAutofit fontScale="85000" lnSpcReduction="20000"/>
          </a:bodyPr>
          <a:lstStyle/>
          <a:p>
            <a:pPr>
              <a:buFont typeface="Wingdings" panose="05000000000000000000" pitchFamily="2" charset="2"/>
              <a:buChar char="v"/>
            </a:pPr>
            <a:r>
              <a:rPr lang="en-US" sz="1900" u="none" strike="noStrike" dirty="0">
                <a:effectLst/>
                <a:latin typeface="Public Sans Web"/>
                <a:ea typeface="Times New Roman" panose="02020603050405020304" pitchFamily="18" charset="0"/>
              </a:rPr>
              <a:t>   </a:t>
            </a:r>
            <a:r>
              <a:rPr lang="en-US" sz="1900" b="1" u="none" strike="noStrike" dirty="0">
                <a:effectLst/>
                <a:latin typeface="Public Sans Web"/>
                <a:ea typeface="Times New Roman" panose="02020603050405020304" pitchFamily="18" charset="0"/>
              </a:rPr>
              <a:t>Division of Resource Integration and Services</a:t>
            </a:r>
          </a:p>
          <a:p>
            <a:r>
              <a:rPr lang="en-US" sz="1900" u="none" strike="noStrike" dirty="0">
                <a:effectLst/>
                <a:latin typeface="Public Sans Web"/>
                <a:ea typeface="Times New Roman" panose="02020603050405020304" pitchFamily="18" charset="0"/>
              </a:rPr>
              <a:t>The Division will oversee 4 Branches: Geospatial Support, Resource Services, </a:t>
            </a:r>
            <a:r>
              <a:rPr lang="en-US" sz="1900" dirty="0" err="1">
                <a:latin typeface="Public Sans Web"/>
                <a:ea typeface="Times New Roman" panose="02020603050405020304" pitchFamily="18" charset="0"/>
              </a:rPr>
              <a:t>GeoData</a:t>
            </a:r>
            <a:r>
              <a:rPr lang="en-US" sz="1900" u="none" strike="noStrike" dirty="0">
                <a:effectLst/>
                <a:latin typeface="Public Sans Web"/>
                <a:ea typeface="Times New Roman" panose="02020603050405020304" pitchFamily="18" charset="0"/>
              </a:rPr>
              <a:t> Examination and Validation, Trust Asset Systems.</a:t>
            </a:r>
          </a:p>
          <a:p>
            <a:r>
              <a:rPr lang="en-US" sz="1900" dirty="0">
                <a:latin typeface="Public Sans Web"/>
                <a:ea typeface="+mn-lt"/>
                <a:cs typeface="+mn-lt"/>
              </a:rPr>
              <a:t>The mission of the Division is to facilitate the modernization of data resource communication and interfacing prompt collaboration amongst programs and improve workflows throughout the Bureau in support of mission objectives.  </a:t>
            </a:r>
          </a:p>
          <a:p>
            <a:r>
              <a:rPr lang="en-US" sz="1900" dirty="0">
                <a:latin typeface="Public Sans Web"/>
                <a:ea typeface="+mn-lt"/>
                <a:cs typeface="+mn-lt"/>
              </a:rPr>
              <a:t>Facilitate/promote intelligent modernization and efficient usage of trust data, technology/tools, processes, and people resources to result in optimal cost effectiveness and reduced duplication of effort, while delivering improved quality and timeliness in mission</a:t>
            </a:r>
            <a:r>
              <a:rPr lang="en-US" sz="1900" i="0" dirty="0">
                <a:effectLst/>
                <a:latin typeface="Public Sans Web"/>
                <a:ea typeface="+mn-lt"/>
                <a:cs typeface="+mn-lt"/>
              </a:rPr>
              <a:t> </a:t>
            </a:r>
            <a:r>
              <a:rPr lang="en-US" sz="1900" dirty="0">
                <a:latin typeface="Public Sans Web"/>
                <a:ea typeface="+mn-lt"/>
                <a:cs typeface="+mn-lt"/>
              </a:rPr>
              <a:t>accomplishment.  </a:t>
            </a:r>
            <a:endParaRPr lang="en-US">
              <a:latin typeface="Public Sans Web"/>
              <a:ea typeface="+mn-lt"/>
              <a:cs typeface="+mn-lt"/>
            </a:endParaRPr>
          </a:p>
          <a:p>
            <a:r>
              <a:rPr lang="en-US" sz="1900" dirty="0">
                <a:latin typeface="Public Sans Web"/>
                <a:ea typeface="+mn-lt"/>
                <a:cs typeface="+mn-lt"/>
              </a:rPr>
              <a:t>DRIS will be key to OTS leadership’s vision to modernize the business of government across the OTS, and will primarily serve as analysts, advisors, and implementation leads for management on the evaluation of </a:t>
            </a:r>
            <a:r>
              <a:rPr lang="en-US" sz="1900" b="0" i="0" dirty="0">
                <a:effectLst/>
                <a:latin typeface="Public Sans Web"/>
                <a:ea typeface="+mn-lt"/>
                <a:cs typeface="+mn-lt"/>
              </a:rPr>
              <a:t>the </a:t>
            </a:r>
            <a:r>
              <a:rPr lang="en-US" sz="1900" dirty="0">
                <a:latin typeface="Public Sans Web"/>
                <a:ea typeface="+mn-lt"/>
                <a:cs typeface="+mn-lt"/>
              </a:rPr>
              <a:t>effectiveness of OTS programs and operations, and deployment of selected solutions.</a:t>
            </a:r>
            <a:endParaRPr lang="en-US">
              <a:latin typeface="Public Sans Web"/>
              <a:ea typeface="+mn-lt"/>
              <a:cs typeface="+mn-lt"/>
            </a:endParaRPr>
          </a:p>
          <a:p>
            <a:r>
              <a:rPr lang="en-US" sz="1900" dirty="0">
                <a:latin typeface="Public Sans Web"/>
                <a:ea typeface="+mn-lt"/>
                <a:cs typeface="+mn-lt"/>
              </a:rPr>
              <a:t>Explore tools to transform legacy data and systems into less brittle stovepipes while respecting security partitioning of records.</a:t>
            </a:r>
            <a:endParaRPr lang="en-US">
              <a:latin typeface="Public Sans Web"/>
              <a:ea typeface="+mn-lt"/>
              <a:cs typeface="+mn-lt"/>
            </a:endParaRPr>
          </a:p>
          <a:p>
            <a:r>
              <a:rPr lang="en-US" sz="1900" dirty="0">
                <a:latin typeface="Public Sans Web"/>
                <a:ea typeface="+mn-lt"/>
                <a:cs typeface="+mn-lt"/>
              </a:rPr>
              <a:t>Top Priorities for DRIS:</a:t>
            </a:r>
          </a:p>
          <a:p>
            <a:pPr marL="383540" lvl="1"/>
            <a:r>
              <a:rPr lang="en-US" sz="1900" dirty="0">
                <a:latin typeface="Public Sans Web"/>
                <a:ea typeface="+mn-lt"/>
                <a:cs typeface="+mn-lt"/>
              </a:rPr>
              <a:t>AWS </a:t>
            </a:r>
            <a:r>
              <a:rPr lang="en-US" sz="1900" dirty="0" err="1">
                <a:latin typeface="Public Sans Web"/>
                <a:ea typeface="+mn-lt"/>
                <a:cs typeface="+mn-lt"/>
              </a:rPr>
              <a:t>Geoplatform</a:t>
            </a:r>
            <a:r>
              <a:rPr lang="en-US" sz="1900" dirty="0">
                <a:latin typeface="Public Sans Web"/>
                <a:ea typeface="+mn-lt"/>
                <a:cs typeface="+mn-lt"/>
              </a:rPr>
              <a:t> migration and deployment FTT GIS Strike Team continued role in the new FTT process</a:t>
            </a:r>
            <a:r>
              <a:rPr lang="en-US" sz="1900" b="0" i="0" dirty="0">
                <a:effectLst/>
                <a:latin typeface="Public Sans Web"/>
                <a:ea typeface="+mn-lt"/>
                <a:cs typeface="+mn-lt"/>
              </a:rPr>
              <a:t>.</a:t>
            </a:r>
            <a:r>
              <a:rPr lang="en-US" sz="1900" dirty="0">
                <a:latin typeface="Public Sans Web"/>
                <a:ea typeface="+mn-lt"/>
                <a:cs typeface="+mn-lt"/>
              </a:rPr>
              <a:t> The team is also looking at new software extension within ESRI called Parcel Fabric.</a:t>
            </a:r>
          </a:p>
          <a:p>
            <a:pPr marL="383540" lvl="1"/>
            <a:r>
              <a:rPr lang="en-US" sz="1900" dirty="0">
                <a:latin typeface="Public Sans Web"/>
                <a:ea typeface="+mn-lt"/>
                <a:cs typeface="+mn-lt"/>
              </a:rPr>
              <a:t>Continued development of an internal trust tract dataset with ability to display TAAMS data. </a:t>
            </a:r>
          </a:p>
          <a:p>
            <a:pPr marL="383540" lvl="1"/>
            <a:r>
              <a:rPr lang="en-US" sz="1900" dirty="0">
                <a:latin typeface="Public Sans Web"/>
                <a:ea typeface="+mn-lt"/>
                <a:cs typeface="+mn-lt"/>
              </a:rPr>
              <a:t>Standing up the new tracking application called </a:t>
            </a:r>
            <a:r>
              <a:rPr lang="en-US" sz="1900" dirty="0" err="1">
                <a:latin typeface="Public Sans Web"/>
                <a:ea typeface="+mn-lt"/>
                <a:cs typeface="+mn-lt"/>
              </a:rPr>
              <a:t>SmartsheetGov</a:t>
            </a:r>
            <a:r>
              <a:rPr lang="en-US" sz="1900" dirty="0">
                <a:latin typeface="Public Sans Web"/>
                <a:ea typeface="+mn-lt"/>
                <a:cs typeface="+mn-lt"/>
              </a:rPr>
              <a:t> which we are labeling the Solutions Trust Asset Tracker (STAT). </a:t>
            </a:r>
          </a:p>
          <a:p>
            <a:pPr marL="566420" lvl="2"/>
            <a:r>
              <a:rPr lang="en-US" sz="1500" dirty="0">
                <a:latin typeface="Public Sans Web"/>
                <a:ea typeface="+mn-lt"/>
                <a:cs typeface="+mn-lt"/>
              </a:rPr>
              <a:t>TAAMS Reporting (weekly, monthly, quarterly) using Insights. </a:t>
            </a:r>
            <a:endParaRPr lang="en-US" sz="1500">
              <a:latin typeface="Public Sans Web"/>
              <a:cs typeface="Calibri"/>
            </a:endParaRPr>
          </a:p>
          <a:p>
            <a:pPr marL="383540" lvl="1"/>
            <a:r>
              <a:rPr lang="en-US" sz="1900" dirty="0">
                <a:latin typeface="Public Sans Web"/>
                <a:ea typeface="+mn-lt"/>
                <a:cs typeface="+mn-lt"/>
              </a:rPr>
              <a:t>Developing </a:t>
            </a:r>
            <a:r>
              <a:rPr lang="en-US" sz="1900" dirty="0" err="1">
                <a:latin typeface="Public Sans Web"/>
                <a:ea typeface="+mn-lt"/>
                <a:cs typeface="+mn-lt"/>
              </a:rPr>
              <a:t>StoryMaps</a:t>
            </a:r>
            <a:r>
              <a:rPr lang="en-US" sz="1900" dirty="0">
                <a:latin typeface="Public Sans Web"/>
                <a:ea typeface="+mn-lt"/>
                <a:cs typeface="+mn-lt"/>
              </a:rPr>
              <a:t> to showcase OTS mission, successes and priorities. Migrate newsletters from PDF to interactive </a:t>
            </a:r>
            <a:r>
              <a:rPr lang="en-US" sz="1900" dirty="0" err="1">
                <a:latin typeface="Public Sans Web"/>
                <a:ea typeface="+mn-lt"/>
                <a:cs typeface="+mn-lt"/>
              </a:rPr>
              <a:t>StoryMaps</a:t>
            </a:r>
            <a:r>
              <a:rPr lang="en-US" sz="1900" dirty="0">
                <a:latin typeface="Public Sans Web"/>
                <a:ea typeface="+mn-lt"/>
                <a:cs typeface="+mn-lt"/>
              </a:rPr>
              <a:t>. </a:t>
            </a:r>
          </a:p>
        </p:txBody>
      </p:sp>
    </p:spTree>
    <p:extLst>
      <p:ext uri="{BB962C8B-B14F-4D97-AF65-F5344CB8AC3E}">
        <p14:creationId xmlns:p14="http://schemas.microsoft.com/office/powerpoint/2010/main" val="93842882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A36821D3-7434-4886-92AE-C33D7A83BDA3}"/>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Natural Resources</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04888F95-7D86-4543-A295-7A7C72D8D597}"/>
              </a:ext>
            </a:extLst>
          </p:cNvPr>
          <p:cNvSpPr>
            <a:spLocks noGrp="1"/>
          </p:cNvSpPr>
          <p:nvPr>
            <p:ph idx="1"/>
          </p:nvPr>
        </p:nvSpPr>
        <p:spPr>
          <a:xfrm>
            <a:off x="4742016" y="605896"/>
            <a:ext cx="7003684" cy="5646208"/>
          </a:xfrm>
        </p:spPr>
        <p:txBody>
          <a:bodyPr anchor="ctr">
            <a:noAutofit/>
          </a:bodyPr>
          <a:lstStyle/>
          <a:p>
            <a:pPr>
              <a:spcBef>
                <a:spcPts val="0"/>
              </a:spcBef>
              <a:spcAft>
                <a:spcPts val="0"/>
              </a:spcAft>
              <a:buFont typeface="Wingdings" panose="05000000000000000000" pitchFamily="2" charset="2"/>
              <a:buChar char="v"/>
            </a:pPr>
            <a:r>
              <a:rPr lang="en-US" sz="1600" b="1" dirty="0">
                <a:latin typeface="Public Sans Web"/>
                <a:cs typeface="Times New Roman" panose="02020603050405020304" pitchFamily="18" charset="0"/>
              </a:rPr>
              <a:t>  Division of Natural Resources</a:t>
            </a:r>
          </a:p>
          <a:p>
            <a:pPr marL="0" indent="0">
              <a:spcBef>
                <a:spcPts val="0"/>
              </a:spcBef>
              <a:spcAft>
                <a:spcPts val="0"/>
              </a:spcAft>
              <a:buNone/>
            </a:pPr>
            <a:endParaRPr lang="en-US" sz="1600" b="1" dirty="0">
              <a:latin typeface="Public Sans Web"/>
              <a:cs typeface="Times New Roman" panose="02020603050405020304" pitchFamily="18" charset="0"/>
            </a:endParaRPr>
          </a:p>
          <a:p>
            <a:pPr marL="0" indent="0">
              <a:spcBef>
                <a:spcPts val="0"/>
              </a:spcBef>
              <a:spcAft>
                <a:spcPts val="0"/>
              </a:spcAft>
              <a:buNone/>
            </a:pPr>
            <a:r>
              <a:rPr lang="en-US" sz="1600" b="1" dirty="0">
                <a:latin typeface="Public Sans Web"/>
                <a:cs typeface="Times New Roman" panose="02020603050405020304" pitchFamily="18" charset="0"/>
              </a:rPr>
              <a:t>Branch of Fish, Wildlife and Recreation Management </a:t>
            </a:r>
            <a:r>
              <a:rPr lang="en-US" sz="1600" dirty="0">
                <a:latin typeface="Public Sans Web"/>
                <a:cs typeface="Times New Roman" panose="02020603050405020304" pitchFamily="18" charset="0"/>
              </a:rPr>
              <a:t>| POC: David Wooten | email:  David.wooten@bia.gov</a:t>
            </a:r>
          </a:p>
          <a:p>
            <a:pPr marL="0" indent="0">
              <a:spcBef>
                <a:spcPts val="0"/>
              </a:spcBef>
              <a:buNone/>
            </a:pPr>
            <a:r>
              <a:rPr lang="en-US" sz="1600" i="0" dirty="0">
                <a:effectLst/>
                <a:latin typeface="Public Sans Web"/>
                <a:cs typeface="Times New Roman" panose="02020603050405020304" pitchFamily="18" charset="0"/>
              </a:rPr>
              <a:t>This program supports the Department’s goal of Serving Communities and the outcome goal of fulfilling Indian trust responsibilities by enabling Tribes the meaningful exercise of their treaty fishing, hunting, and gathering rights. The Fish, Wildlife and Recreation Program is composed of the following five program elements.</a:t>
            </a:r>
          </a:p>
          <a:p>
            <a:pPr marL="635508" lvl="1" indent="-342900">
              <a:spcBef>
                <a:spcPts val="0"/>
              </a:spcBef>
              <a:spcAft>
                <a:spcPts val="0"/>
              </a:spcAft>
              <a:buFont typeface="+mj-lt"/>
              <a:buAutoNum type="arabicPeriod"/>
            </a:pPr>
            <a:r>
              <a:rPr lang="en-US" sz="1600" i="0" dirty="0">
                <a:effectLst/>
                <a:latin typeface="Public Sans Web"/>
                <a:cs typeface="Times New Roman" panose="02020603050405020304" pitchFamily="18" charset="0"/>
              </a:rPr>
              <a:t>Wildlife and Parks Program</a:t>
            </a:r>
          </a:p>
          <a:p>
            <a:pPr marL="635508" lvl="1" indent="-342900">
              <a:spcBef>
                <a:spcPts val="0"/>
              </a:spcBef>
              <a:spcAft>
                <a:spcPts val="0"/>
              </a:spcAft>
              <a:buFont typeface="+mj-lt"/>
              <a:buAutoNum type="arabicPeriod"/>
            </a:pPr>
            <a:r>
              <a:rPr lang="en-US" sz="1600" dirty="0">
                <a:effectLst/>
                <a:latin typeface="Public Sans Web"/>
                <a:ea typeface="Times New Roman" panose="02020603050405020304" pitchFamily="18" charset="0"/>
                <a:cs typeface="Times New Roman" panose="02020603050405020304" pitchFamily="18" charset="0"/>
              </a:rPr>
              <a:t>Fish Hatchery Operations &amp; Maintenance Programs</a:t>
            </a:r>
          </a:p>
          <a:p>
            <a:pPr marL="635508" lvl="1" indent="-342900">
              <a:spcBef>
                <a:spcPts val="0"/>
              </a:spcBef>
              <a:spcAft>
                <a:spcPts val="0"/>
              </a:spcAft>
              <a:buFont typeface="+mj-lt"/>
              <a:buAutoNum type="arabicPeriod"/>
            </a:pPr>
            <a:r>
              <a:rPr lang="en-US" sz="1600" dirty="0">
                <a:effectLst/>
                <a:latin typeface="Public Sans Web"/>
                <a:ea typeface="Calibri" panose="020F0502020204030204" pitchFamily="34" charset="0"/>
                <a:cs typeface="Times New Roman" panose="02020603050405020304" pitchFamily="18" charset="0"/>
              </a:rPr>
              <a:t>Endangered Species Program</a:t>
            </a:r>
          </a:p>
          <a:p>
            <a:pPr marL="635508" lvl="1" indent="-342900">
              <a:spcBef>
                <a:spcPts val="0"/>
              </a:spcBef>
              <a:spcAft>
                <a:spcPts val="0"/>
              </a:spcAft>
              <a:buFont typeface="+mj-lt"/>
              <a:buAutoNum type="arabicPeriod"/>
            </a:pPr>
            <a:r>
              <a:rPr lang="en-US" sz="1600" dirty="0">
                <a:effectLst/>
                <a:latin typeface="Public Sans Web"/>
                <a:ea typeface="Calibri" panose="020F0502020204030204" pitchFamily="34" charset="0"/>
                <a:cs typeface="Times New Roman" panose="02020603050405020304" pitchFamily="18" charset="0"/>
              </a:rPr>
              <a:t>Tribal Management/Development Program</a:t>
            </a:r>
          </a:p>
          <a:p>
            <a:pPr marL="635508" lvl="1" indent="-342900">
              <a:spcBef>
                <a:spcPts val="0"/>
              </a:spcBef>
              <a:spcAft>
                <a:spcPts val="0"/>
              </a:spcAft>
              <a:buFont typeface="+mj-lt"/>
              <a:buAutoNum type="arabicPeriod"/>
            </a:pPr>
            <a:r>
              <a:rPr lang="en-US" sz="1600" dirty="0">
                <a:effectLst/>
                <a:latin typeface="Public Sans Web"/>
                <a:ea typeface="Calibri" panose="020F0502020204030204" pitchFamily="34" charset="0"/>
                <a:cs typeface="Times New Roman" panose="02020603050405020304" pitchFamily="18" charset="0"/>
              </a:rPr>
              <a:t>Rights Protection Program</a:t>
            </a:r>
          </a:p>
          <a:p>
            <a:pPr marL="292608" lvl="1" indent="0">
              <a:spcBef>
                <a:spcPts val="0"/>
              </a:spcBef>
              <a:spcAft>
                <a:spcPts val="0"/>
              </a:spcAft>
              <a:buNone/>
            </a:pPr>
            <a:endParaRPr lang="en-US" sz="1600" b="1" dirty="0">
              <a:latin typeface="Public Sans Web"/>
              <a:cs typeface="Times New Roman" panose="02020603050405020304" pitchFamily="18" charset="0"/>
            </a:endParaRPr>
          </a:p>
          <a:p>
            <a:pPr marL="0" indent="0">
              <a:spcBef>
                <a:spcPts val="0"/>
              </a:spcBef>
              <a:buNone/>
            </a:pPr>
            <a:r>
              <a:rPr lang="en-US" sz="1600" b="1" dirty="0">
                <a:latin typeface="Public Sans Web"/>
                <a:cs typeface="Times New Roman" panose="02020603050405020304" pitchFamily="18" charset="0"/>
              </a:rPr>
              <a:t>Branch of Agriculture and Rangeland Development </a:t>
            </a:r>
            <a:r>
              <a:rPr lang="en-US" sz="1600" dirty="0">
                <a:latin typeface="Public Sans Web"/>
                <a:cs typeface="Times New Roman" panose="02020603050405020304" pitchFamily="18" charset="0"/>
              </a:rPr>
              <a:t>| POC:  Thomas Mendez | email:  Thomas.mendez@bia.gov</a:t>
            </a:r>
          </a:p>
          <a:p>
            <a:pPr marL="0" indent="0">
              <a:spcBef>
                <a:spcPts val="0"/>
              </a:spcBef>
              <a:buNone/>
            </a:pPr>
            <a:r>
              <a:rPr lang="en-US" sz="1600" i="0" dirty="0">
                <a:effectLst/>
                <a:latin typeface="Public Sans Web"/>
                <a:cs typeface="Times New Roman" panose="02020603050405020304" pitchFamily="18" charset="0"/>
              </a:rPr>
              <a:t>The Agriculture &amp; Range program supports the Department’s goal of Serving Communities by improving the management of land and natural resource assets. The program assists Tribes in developing conservation and management plans to protect and preserve their natural resources on trust land and shared off-reservation resources. Under the authority of The American Indian Agricultural Resource Management Act, P.L. 103-177 and the Indian Self Determination Act, P.L. 93-638, the program provides support for tribal agricultural programs under tribal contracts and direct implementation, covering over 46 million acres of Indian land used for farming and grazing by livestock and game animals.</a:t>
            </a:r>
            <a:endParaRPr lang="en-US" sz="1600" dirty="0">
              <a:latin typeface="Public Sans Web"/>
              <a:cs typeface="Times New Roman" panose="02020603050405020304" pitchFamily="18" charset="0"/>
            </a:endParaRPr>
          </a:p>
        </p:txBody>
      </p:sp>
    </p:spTree>
    <p:extLst>
      <p:ext uri="{BB962C8B-B14F-4D97-AF65-F5344CB8AC3E}">
        <p14:creationId xmlns:p14="http://schemas.microsoft.com/office/powerpoint/2010/main" val="13345806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44E4B783-5FD2-4DFA-8212-2AB4884FC4EB}"/>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Forestry Management</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64DDF5A9-32D4-4F2A-93EE-54426893AFC3}"/>
              </a:ext>
            </a:extLst>
          </p:cNvPr>
          <p:cNvSpPr>
            <a:spLocks noGrp="1"/>
          </p:cNvSpPr>
          <p:nvPr>
            <p:ph idx="1"/>
          </p:nvPr>
        </p:nvSpPr>
        <p:spPr>
          <a:xfrm>
            <a:off x="4766079" y="906685"/>
            <a:ext cx="6760174" cy="5646208"/>
          </a:xfrm>
        </p:spPr>
        <p:txBody>
          <a:bodyPr anchor="ctr">
            <a:normAutofit/>
          </a:bodyPr>
          <a:lstStyle/>
          <a:p>
            <a:pPr>
              <a:buFont typeface="Wingdings" panose="05000000000000000000" pitchFamily="2" charset="2"/>
              <a:buChar char="v"/>
            </a:pPr>
            <a:r>
              <a:rPr lang="en-US" sz="1900" b="1" dirty="0"/>
              <a:t>  Division of Forestry Management</a:t>
            </a:r>
          </a:p>
          <a:p>
            <a:r>
              <a:rPr lang="en-US" sz="1900" b="0" i="0" dirty="0">
                <a:effectLst/>
                <a:latin typeface="Public Sans Web"/>
              </a:rPr>
              <a:t>The Division of Forestry and Wildland Fire Management (DFWFM) oversees the National Indian Forestry and Wildland Fire Management Program, which is a cooperative effort of the United States Department of the Interior, Bureau of Indian Affairs, Office of the Deputy Director - Trust Services, Division of Forestry and Wildland Fire Management, Intertribal Timber Council and individual Tribal governments on reservations.</a:t>
            </a:r>
          </a:p>
          <a:p>
            <a:r>
              <a:rPr lang="en-US" sz="1900" b="0" i="0" dirty="0">
                <a:effectLst/>
                <a:latin typeface="Public Sans Web"/>
              </a:rPr>
              <a:t>The Division is responsible for providing coordination, management, planning, oversight, and monitoring for all activities related to development and protection of trust forest resources, including the National Wildland Fire Program.</a:t>
            </a:r>
          </a:p>
          <a:p>
            <a:r>
              <a:rPr lang="en-US" sz="1900" b="0" i="0" dirty="0">
                <a:effectLst/>
                <a:latin typeface="Public Sans Web"/>
              </a:rPr>
              <a:t>The Branch of Forest Resource Planning exercises program oversight and provides planning and scheduling of Bureau-wide forestry activities at the national level to ensure regulatory and policy requirements are followed and that technical standards of sound forest management are upheld.</a:t>
            </a:r>
          </a:p>
          <a:p>
            <a:pPr marL="0" indent="0">
              <a:buNone/>
            </a:pPr>
            <a:endParaRPr lang="en-US" sz="1900" dirty="0"/>
          </a:p>
        </p:txBody>
      </p:sp>
    </p:spTree>
    <p:extLst>
      <p:ext uri="{BB962C8B-B14F-4D97-AF65-F5344CB8AC3E}">
        <p14:creationId xmlns:p14="http://schemas.microsoft.com/office/powerpoint/2010/main" val="25483327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97D7512E-6A3D-4DA1-AD99-156ED4CBA5F0}"/>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Wildland Fire Management</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E856C26F-526C-4E3D-8310-9DB6C33BBE19}"/>
              </a:ext>
            </a:extLst>
          </p:cNvPr>
          <p:cNvSpPr>
            <a:spLocks noGrp="1"/>
          </p:cNvSpPr>
          <p:nvPr>
            <p:ph idx="1"/>
          </p:nvPr>
        </p:nvSpPr>
        <p:spPr>
          <a:xfrm>
            <a:off x="4693920" y="841027"/>
            <a:ext cx="6834391" cy="5646208"/>
          </a:xfrm>
        </p:spPr>
        <p:txBody>
          <a:bodyPr anchor="ctr">
            <a:normAutofit/>
          </a:bodyPr>
          <a:lstStyle/>
          <a:p>
            <a:pPr>
              <a:buFont typeface="Wingdings" panose="05000000000000000000" pitchFamily="2" charset="2"/>
              <a:buChar char="v"/>
            </a:pPr>
            <a:r>
              <a:rPr lang="en-US" b="1" dirty="0"/>
              <a:t>Wildland Fire Management</a:t>
            </a:r>
          </a:p>
          <a:p>
            <a:r>
              <a:rPr lang="en-US" b="0" i="0" dirty="0">
                <a:effectLst/>
                <a:latin typeface="Public Sans Web"/>
              </a:rPr>
              <a:t>Wildland Fire Management is responsible for the development of policies and standards for wildfire response, firefighting safety and training as well as preventing wildland fires. The Branch also provides guidance to BIA Regional Directors regarding the use of prescribed fire and fuels management to achieve integrated wildland fire management objectives based on management plans approved by the Indian landowner.</a:t>
            </a:r>
          </a:p>
          <a:p>
            <a:r>
              <a:rPr lang="en-US" b="0" i="0" dirty="0">
                <a:effectLst/>
                <a:latin typeface="Public Sans Web"/>
              </a:rPr>
              <a:t>Branch staff is located at the National Interagency Fire Center in Boise, Idaho; and interagency fire coordination centers in Missoula, Montana and Albuquerque, New Mexico.</a:t>
            </a:r>
          </a:p>
          <a:p>
            <a:endParaRPr lang="en-US" dirty="0"/>
          </a:p>
        </p:txBody>
      </p:sp>
    </p:spTree>
    <p:extLst>
      <p:ext uri="{BB962C8B-B14F-4D97-AF65-F5344CB8AC3E}">
        <p14:creationId xmlns:p14="http://schemas.microsoft.com/office/powerpoint/2010/main" val="164675225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E23A5575-710F-4D2B-8CFB-01253E5C9E84}"/>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Environmental Services and Cultural Resources</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E6279EF2-FE0B-4BE5-B0E6-CF1DEB070578}"/>
              </a:ext>
            </a:extLst>
          </p:cNvPr>
          <p:cNvSpPr>
            <a:spLocks noGrp="1"/>
          </p:cNvSpPr>
          <p:nvPr>
            <p:ph idx="1"/>
          </p:nvPr>
        </p:nvSpPr>
        <p:spPr>
          <a:xfrm>
            <a:off x="4742016" y="727816"/>
            <a:ext cx="6957614" cy="5646208"/>
          </a:xfrm>
        </p:spPr>
        <p:txBody>
          <a:bodyPr anchor="ctr">
            <a:normAutofit/>
          </a:bodyPr>
          <a:lstStyle/>
          <a:p>
            <a:pPr>
              <a:buFont typeface="Wingdings" panose="05000000000000000000" pitchFamily="2" charset="2"/>
              <a:buChar char="v"/>
            </a:pPr>
            <a:r>
              <a:rPr lang="en-US" b="1" dirty="0">
                <a:effectLst/>
                <a:latin typeface="Public Sans Web"/>
                <a:ea typeface="Times New Roman" panose="02020603050405020304" pitchFamily="18" charset="0"/>
              </a:rPr>
              <a:t>  Division of Environmental Services and Cultural Resources</a:t>
            </a:r>
          </a:p>
          <a:p>
            <a:r>
              <a:rPr lang="en-US" dirty="0">
                <a:effectLst/>
                <a:latin typeface="Public Sans Web"/>
                <a:ea typeface="Times New Roman" panose="02020603050405020304" pitchFamily="18" charset="0"/>
              </a:rPr>
              <a:t>The Division is responsible for environmental management, cultural resources, and climate justice to support climate preparedness and resilience for all Indian Affairs programs. It is also responsible for ensuring compliance with environmental and cultural resource statutes including the National Environmental Policy Act, National Historic Preservation Act, and the Archeological Resources Protection Act; and administers the Indian Affairs museums, universities, and other institutions, and human remains handled under the Native American Graves and Repatriation Act. </a:t>
            </a:r>
          </a:p>
          <a:p>
            <a:r>
              <a:rPr lang="en-US" dirty="0">
                <a:effectLst/>
                <a:latin typeface="Public Sans Web"/>
                <a:ea typeface="Times New Roman" panose="02020603050405020304" pitchFamily="18" charset="0"/>
              </a:rPr>
              <a:t>The Division is also responsible to </a:t>
            </a:r>
            <a:r>
              <a:rPr lang="en-US" b="0" i="0" dirty="0">
                <a:solidFill>
                  <a:srgbClr val="1B1B1B"/>
                </a:solidFill>
                <a:effectLst/>
                <a:latin typeface="Public Sans Web"/>
              </a:rPr>
              <a:t>enable climate preparedness and resilience across all Indian Affairs programs and for all Federally-recognized Tribal Nations and Alaska Native villages through technical and financial assistance, access to scientific resources and educational opportunities. </a:t>
            </a:r>
            <a:endParaRPr lang="en-US" dirty="0">
              <a:latin typeface="Public Sans Web"/>
            </a:endParaRPr>
          </a:p>
        </p:txBody>
      </p:sp>
    </p:spTree>
    <p:extLst>
      <p:ext uri="{BB962C8B-B14F-4D97-AF65-F5344CB8AC3E}">
        <p14:creationId xmlns:p14="http://schemas.microsoft.com/office/powerpoint/2010/main" val="90251695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E12B96CE-F345-4F86-9C7B-B9DF8CF3C729}"/>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Energy and Minerals Development</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94F0AF9F-F32E-4655-9110-F136A51FA0B2}"/>
              </a:ext>
            </a:extLst>
          </p:cNvPr>
          <p:cNvSpPr>
            <a:spLocks noGrp="1"/>
          </p:cNvSpPr>
          <p:nvPr>
            <p:ph idx="1"/>
          </p:nvPr>
        </p:nvSpPr>
        <p:spPr>
          <a:xfrm>
            <a:off x="4766079" y="930749"/>
            <a:ext cx="6933551" cy="5646208"/>
          </a:xfrm>
        </p:spPr>
        <p:txBody>
          <a:bodyPr anchor="ctr">
            <a:normAutofit/>
          </a:bodyPr>
          <a:lstStyle/>
          <a:p>
            <a:pPr>
              <a:buFont typeface="Wingdings" panose="05000000000000000000" pitchFamily="2" charset="2"/>
              <a:buChar char="v"/>
            </a:pPr>
            <a:r>
              <a:rPr lang="en-US" b="1" dirty="0">
                <a:effectLst/>
                <a:latin typeface="Public Sans Web"/>
                <a:ea typeface="Times New Roman" panose="02020603050405020304" pitchFamily="18" charset="0"/>
              </a:rPr>
              <a:t>  Division of Energy and Minerals Development</a:t>
            </a:r>
          </a:p>
          <a:p>
            <a:r>
              <a:rPr lang="en-US" dirty="0">
                <a:effectLst/>
                <a:latin typeface="Public Sans Web"/>
                <a:ea typeface="Times New Roman" panose="02020603050405020304" pitchFamily="18" charset="0"/>
              </a:rPr>
              <a:t>The Division provides management direction, oversight, and technical support to tribes in the development of their energy and mineral resources. The Division provides assistance for development of energy and mineral resources, including resource assessments, geologic studies, economic analysis and market studies, and promotion of information to the oil and gas and mineral industry. The Division coordinates energy and mineral resources activities with other federal, state, and local governmental agencies, industry personnel, and tribal governments.  The Division is located in Lakewood, Colorado.  </a:t>
            </a:r>
            <a:r>
              <a:rPr lang="en-US" dirty="0">
                <a:effectLst/>
                <a:latin typeface="Public Sans Web"/>
                <a:ea typeface="Times New Roman" panose="02020603050405020304" pitchFamily="18" charset="0"/>
                <a:cs typeface="Times New Roman" panose="02020603050405020304" pitchFamily="18" charset="0"/>
              </a:rPr>
              <a:t> </a:t>
            </a:r>
            <a:r>
              <a:rPr lang="en-US" dirty="0">
                <a:effectLst/>
                <a:latin typeface="Public Sans Web"/>
              </a:rPr>
              <a:t> </a:t>
            </a:r>
            <a:r>
              <a:rPr lang="en-US" dirty="0">
                <a:effectLst/>
                <a:latin typeface="Public Sans Web"/>
                <a:ea typeface="Times New Roman" panose="02020603050405020304" pitchFamily="18" charset="0"/>
                <a:cs typeface="Times New Roman" panose="02020603050405020304" pitchFamily="18" charset="0"/>
              </a:rPr>
              <a:t> </a:t>
            </a:r>
          </a:p>
          <a:p>
            <a:endParaRPr lang="en-US" dirty="0"/>
          </a:p>
        </p:txBody>
      </p:sp>
    </p:spTree>
    <p:extLst>
      <p:ext uri="{BB962C8B-B14F-4D97-AF65-F5344CB8AC3E}">
        <p14:creationId xmlns:p14="http://schemas.microsoft.com/office/powerpoint/2010/main" val="416025475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40FBBA66-422D-4D4C-BCDA-61F81FACD18F}"/>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Indian Energy Service Center</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068901DA-4F2F-4CAA-997C-8236AB5B2BC5}"/>
              </a:ext>
            </a:extLst>
          </p:cNvPr>
          <p:cNvSpPr>
            <a:spLocks noGrp="1"/>
          </p:cNvSpPr>
          <p:nvPr>
            <p:ph idx="1"/>
          </p:nvPr>
        </p:nvSpPr>
        <p:spPr>
          <a:xfrm>
            <a:off x="4742016" y="766890"/>
            <a:ext cx="6957614" cy="5646208"/>
          </a:xfrm>
        </p:spPr>
        <p:txBody>
          <a:bodyPr anchor="ctr">
            <a:normAutofit/>
          </a:bodyPr>
          <a:lstStyle/>
          <a:p>
            <a:pPr>
              <a:buFont typeface="Wingdings" panose="05000000000000000000" pitchFamily="2" charset="2"/>
              <a:buChar char="v"/>
            </a:pPr>
            <a:r>
              <a:rPr lang="en-US" b="1" dirty="0">
                <a:effectLst/>
                <a:latin typeface="Public Sans Web"/>
                <a:ea typeface="Times New Roman" panose="02020603050405020304" pitchFamily="18" charset="0"/>
              </a:rPr>
              <a:t>  Indian Energy Service Center</a:t>
            </a:r>
          </a:p>
          <a:p>
            <a:r>
              <a:rPr lang="en-US" dirty="0">
                <a:effectLst/>
                <a:latin typeface="Public Sans Web"/>
                <a:ea typeface="Times New Roman" panose="02020603050405020304" pitchFamily="18" charset="0"/>
              </a:rPr>
              <a:t>The IESC coordinates and processes Indian energy, mineral and renewable energy development, and leasing activities across the Department of Interior’s bureaus. The IESC works to improve communication and coordination to enhance the Bureau of Indian Affairs’ (BIA) ability to process leases, Bureau of Land Management’s (BLM’s) responsibility for Applications for Permit to Drill approval and monitoring, the Office of Natural Resources Revenue’s (ONRR’s) responsibilities for revenue accounting, and the Bureau of Trust Funds Administration’s (BTFA’s) responsibility for the accountability and management of funds held in trust by the Department for Individual trust beneficiaries and Federally Recognized Tribes.</a:t>
            </a:r>
            <a:endParaRPr lang="en-US" dirty="0">
              <a:latin typeface="Public Sans Web"/>
            </a:endParaRPr>
          </a:p>
        </p:txBody>
      </p:sp>
    </p:spTree>
    <p:extLst>
      <p:ext uri="{BB962C8B-B14F-4D97-AF65-F5344CB8AC3E}">
        <p14:creationId xmlns:p14="http://schemas.microsoft.com/office/powerpoint/2010/main" val="991391788"/>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1E8DD741-EBA7-4CA2-99BF-88A1B2B7D283}"/>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Real Estate Services </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B7485C72-D6B4-452C-A404-A40D8E220BA5}"/>
              </a:ext>
            </a:extLst>
          </p:cNvPr>
          <p:cNvSpPr>
            <a:spLocks noGrp="1"/>
          </p:cNvSpPr>
          <p:nvPr>
            <p:ph idx="1"/>
          </p:nvPr>
        </p:nvSpPr>
        <p:spPr>
          <a:xfrm>
            <a:off x="4566936" y="1133415"/>
            <a:ext cx="7068686" cy="5646208"/>
          </a:xfrm>
        </p:spPr>
        <p:txBody>
          <a:bodyPr anchor="ctr">
            <a:normAutofit/>
          </a:bodyPr>
          <a:lstStyle/>
          <a:p>
            <a:pPr>
              <a:buFont typeface="Wingdings" panose="05000000000000000000" pitchFamily="2" charset="2"/>
              <a:buChar char="v"/>
            </a:pPr>
            <a:r>
              <a:rPr lang="en-US" sz="1900" b="1" i="0" dirty="0">
                <a:effectLst/>
                <a:latin typeface="Public Sans Web"/>
              </a:rPr>
              <a:t>  Division of Real Estate Services (DRES) </a:t>
            </a:r>
          </a:p>
          <a:p>
            <a:pPr marL="0" indent="0">
              <a:buNone/>
            </a:pPr>
            <a:r>
              <a:rPr lang="en-US" sz="1900" dirty="0">
                <a:latin typeface="Public Sans Web"/>
              </a:rPr>
              <a:t>DRES </a:t>
            </a:r>
            <a:r>
              <a:rPr lang="en-US" sz="1900" b="0" i="0" dirty="0">
                <a:effectLst/>
                <a:latin typeface="Public Sans Web"/>
              </a:rPr>
              <a:t>manages 55 million acres of surface resources and 59 million acres of mineral resources.</a:t>
            </a:r>
          </a:p>
          <a:p>
            <a:pPr marL="0" indent="0">
              <a:buNone/>
            </a:pPr>
            <a:r>
              <a:rPr lang="en-US" sz="1900" b="0" i="0" dirty="0">
                <a:effectLst/>
                <a:latin typeface="Public Sans Web"/>
              </a:rPr>
              <a:t>The </a:t>
            </a:r>
            <a:r>
              <a:rPr lang="en-US" sz="1900" dirty="0">
                <a:latin typeface="Public Sans Web"/>
              </a:rPr>
              <a:t>Division’s</a:t>
            </a:r>
            <a:r>
              <a:rPr lang="en-US" sz="1900" b="0" i="0" dirty="0">
                <a:effectLst/>
                <a:latin typeface="Public Sans Web"/>
              </a:rPr>
              <a:t> responsibilities include the review of real property initiatives and the oversight of real estate services transactions, such as land into trust, trust to trust, surface and mineral leases, rights-of-way, and land and leasehold mortgages.</a:t>
            </a:r>
          </a:p>
          <a:p>
            <a:pPr marL="0" indent="0">
              <a:buNone/>
            </a:pPr>
            <a:r>
              <a:rPr lang="en-US" sz="1900" i="0" dirty="0">
                <a:effectLst/>
                <a:latin typeface="Public Sans Web"/>
              </a:rPr>
              <a:t>Strike Team</a:t>
            </a:r>
          </a:p>
          <a:p>
            <a:pPr marL="0" indent="0">
              <a:buNone/>
            </a:pPr>
            <a:r>
              <a:rPr lang="en-US" sz="1900" b="0" i="0" dirty="0">
                <a:effectLst/>
                <a:latin typeface="Public Sans Web"/>
              </a:rPr>
              <a:t>To address concerns from Tribes and individual landowners regarding the processing and timing of their FTT applications at various regions, the DRES has established a FTT Strike Team under the direction of DRES’s Central Office. It is comprised of experienced realty staff across the Bureau of Indian Affairs (BIA) and are tasked with reviewing and expediting FTT applications as well as providing technical support to BIA regions. The team provides weekly status and progress reports to the Assistant Secretary – Indian Affairs and will be in place until May 28, 2022.</a:t>
            </a:r>
          </a:p>
          <a:p>
            <a:endParaRPr lang="en-US" sz="1900" dirty="0"/>
          </a:p>
          <a:p>
            <a:endParaRPr lang="en-US" sz="1900" dirty="0"/>
          </a:p>
        </p:txBody>
      </p:sp>
    </p:spTree>
    <p:extLst>
      <p:ext uri="{BB962C8B-B14F-4D97-AF65-F5344CB8AC3E}">
        <p14:creationId xmlns:p14="http://schemas.microsoft.com/office/powerpoint/2010/main" val="229763553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89A3CB90-8B8F-4F36-9377-3186D2DD9961}"/>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Land Titles and Records</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88C1ADE8-D078-4844-8DCB-0C95201D61FF}"/>
              </a:ext>
            </a:extLst>
          </p:cNvPr>
          <p:cNvSpPr>
            <a:spLocks noGrp="1"/>
          </p:cNvSpPr>
          <p:nvPr>
            <p:ph idx="1"/>
          </p:nvPr>
        </p:nvSpPr>
        <p:spPr>
          <a:xfrm>
            <a:off x="4632960" y="822464"/>
            <a:ext cx="6959040" cy="5646208"/>
          </a:xfrm>
        </p:spPr>
        <p:txBody>
          <a:bodyPr anchor="ctr">
            <a:normAutofit/>
          </a:bodyPr>
          <a:lstStyle/>
          <a:p>
            <a:pPr>
              <a:buFont typeface="Wingdings" panose="05000000000000000000" pitchFamily="2" charset="2"/>
              <a:buChar char="v"/>
            </a:pPr>
            <a:r>
              <a:rPr lang="en-US" b="1" i="0" dirty="0">
                <a:effectLst/>
                <a:latin typeface="Public Sans Web"/>
              </a:rPr>
              <a:t>  Division of Land Titles and Records</a:t>
            </a:r>
          </a:p>
          <a:p>
            <a:r>
              <a:rPr lang="en-US" b="0" i="0" dirty="0">
                <a:effectLst/>
                <a:latin typeface="Public Sans Web"/>
              </a:rPr>
              <a:t>The Indian Land Record of Title is the official record of title documents and instruments affecting Indian land that require approval by the Secretary or other Federal officials. The Division of Land Titles and Records (DLTR), and its 18 Land Titles and Records Offices (LTRO), are the official Federal offices-of-record for all documents affecting title to Indian lands, and for the determination, maintenance, and certified reporting of land title ownership and encumbrance on Indian trust and restricted lands. All title documents affecting Indian land are to be recorded in the Indian Land Record of Title. The DLTR-LTRO is the office responsible for maintaining the Indian Land Record of Title and for examining and determining the completeness and accuracy of the records, certifying the findings of examination and reporting the status of title to Indian trust and restricted lands.</a:t>
            </a:r>
            <a:endParaRPr lang="en-US" dirty="0"/>
          </a:p>
        </p:txBody>
      </p:sp>
    </p:spTree>
    <p:extLst>
      <p:ext uri="{BB962C8B-B14F-4D97-AF65-F5344CB8AC3E}">
        <p14:creationId xmlns:p14="http://schemas.microsoft.com/office/powerpoint/2010/main" val="2087299951"/>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D05D353A-5187-4166-BF22-3EB1437FE84D}"/>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Probate</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06469189-2030-413A-B583-F2C80DF27837}"/>
              </a:ext>
            </a:extLst>
          </p:cNvPr>
          <p:cNvSpPr>
            <a:spLocks noGrp="1"/>
          </p:cNvSpPr>
          <p:nvPr>
            <p:ph idx="1"/>
          </p:nvPr>
        </p:nvSpPr>
        <p:spPr>
          <a:xfrm>
            <a:off x="4692316" y="798402"/>
            <a:ext cx="7007314" cy="5646208"/>
          </a:xfrm>
        </p:spPr>
        <p:txBody>
          <a:bodyPr anchor="ctr">
            <a:normAutofit/>
          </a:bodyPr>
          <a:lstStyle/>
          <a:p>
            <a:pPr>
              <a:buFont typeface="Wingdings" panose="05000000000000000000" pitchFamily="2" charset="2"/>
              <a:buChar char="v"/>
            </a:pPr>
            <a:r>
              <a:rPr lang="en-US" b="1" i="0" dirty="0">
                <a:effectLst/>
                <a:latin typeface="Public Sans Web"/>
              </a:rPr>
              <a:t>  Division of Probate</a:t>
            </a:r>
            <a:endParaRPr lang="en-US" b="1" dirty="0">
              <a:latin typeface="Public Sans Web"/>
            </a:endParaRPr>
          </a:p>
          <a:p>
            <a:r>
              <a:rPr lang="en-US" b="0" i="0" dirty="0">
                <a:effectLst/>
                <a:latin typeface="Public Sans Web"/>
              </a:rPr>
              <a:t>The primary mission of the Division of Probate is to compile inventories of Indian Trust assets and family information, and to coordinate the timely distribution of trust assets with the Office of Hearings and Appeals, Land Titles and Records Office and the Office of the Special Trustee.</a:t>
            </a:r>
          </a:p>
          <a:p>
            <a:r>
              <a:rPr lang="en-US" b="0" i="0" dirty="0">
                <a:effectLst/>
                <a:latin typeface="Public Sans Web"/>
              </a:rPr>
              <a:t>The Division of Probate gathers information regarding decedent’s family and property and prepares it for adjudication by the Office of Hearings and Appeals (OHA). After OHA issues a probate order the Division works with other trust offices, such as the Office of the Special Trustee for American Indians and the Land Titles and Records Office to distribute the assets.</a:t>
            </a:r>
          </a:p>
          <a:p>
            <a:endParaRPr lang="en-US" dirty="0"/>
          </a:p>
        </p:txBody>
      </p:sp>
    </p:spTree>
    <p:extLst>
      <p:ext uri="{BB962C8B-B14F-4D97-AF65-F5344CB8AC3E}">
        <p14:creationId xmlns:p14="http://schemas.microsoft.com/office/powerpoint/2010/main" val="248879779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92D8724E-62CF-4CD4-B86B-5D54D24F6EFC}"/>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Acquisitions Center/Trust Land Consolidation</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2292C429-86F3-46E7-B206-13F96437D4FA}"/>
              </a:ext>
            </a:extLst>
          </p:cNvPr>
          <p:cNvSpPr>
            <a:spLocks noGrp="1"/>
          </p:cNvSpPr>
          <p:nvPr>
            <p:ph idx="1"/>
          </p:nvPr>
        </p:nvSpPr>
        <p:spPr>
          <a:xfrm>
            <a:off x="4746000" y="750275"/>
            <a:ext cx="6796268" cy="5646208"/>
          </a:xfrm>
        </p:spPr>
        <p:txBody>
          <a:bodyPr anchor="ctr">
            <a:normAutofit/>
          </a:bodyPr>
          <a:lstStyle/>
          <a:p>
            <a:pPr>
              <a:buFont typeface="Wingdings" panose="05000000000000000000" pitchFamily="2" charset="2"/>
              <a:buChar char="v"/>
            </a:pPr>
            <a:r>
              <a:rPr lang="en-US" b="1" dirty="0">
                <a:effectLst/>
                <a:latin typeface="Public Sans Web"/>
                <a:ea typeface="Times New Roman" panose="02020603050405020304" pitchFamily="18" charset="0"/>
              </a:rPr>
              <a:t>  The Land Buy Back – Acquisitions Center*</a:t>
            </a:r>
          </a:p>
          <a:p>
            <a:pPr marL="0" indent="0">
              <a:buNone/>
            </a:pPr>
            <a:r>
              <a:rPr lang="en-US" dirty="0">
                <a:latin typeface="Public Sans Web"/>
              </a:rPr>
              <a:t>The OTS Land Buy Back (</a:t>
            </a:r>
            <a:r>
              <a:rPr lang="en-US" dirty="0">
                <a:latin typeface="Public Sans Web"/>
                <a:ea typeface="Times New Roman" panose="02020603050405020304" pitchFamily="18" charset="0"/>
              </a:rPr>
              <a:t>LBB) – Acquisitions Center (</a:t>
            </a:r>
            <a:r>
              <a:rPr lang="en-US" dirty="0">
                <a:latin typeface="Public Sans Web"/>
              </a:rPr>
              <a:t>AC) operates in collaboration with other bureaus and offices within the Department of the Interior (DOI) to ensure implementation of all land consolidation aspects of the Settlement Agreement. </a:t>
            </a:r>
            <a:r>
              <a:rPr lang="en-US" dirty="0">
                <a:effectLst/>
                <a:latin typeface="Public Sans Web"/>
                <a:ea typeface="Times New Roman" panose="02020603050405020304" pitchFamily="18" charset="0"/>
              </a:rPr>
              <a:t>The LBB program is set to end in November 2022. </a:t>
            </a:r>
            <a:r>
              <a:rPr lang="en-US" dirty="0">
                <a:latin typeface="Public Sans Web"/>
                <a:ea typeface="Times New Roman" panose="02020603050405020304" pitchFamily="18" charset="0"/>
              </a:rPr>
              <a:t>Until then the AC will continue to support LBB transactions. </a:t>
            </a:r>
            <a:endParaRPr lang="en-US" dirty="0">
              <a:effectLst/>
              <a:latin typeface="Public Sans Web"/>
              <a:ea typeface="Times New Roman" panose="02020603050405020304" pitchFamily="18" charset="0"/>
            </a:endParaRPr>
          </a:p>
          <a:p>
            <a:pPr marL="0" indent="0">
              <a:buNone/>
            </a:pPr>
            <a:r>
              <a:rPr lang="en-US" dirty="0">
                <a:effectLst/>
                <a:latin typeface="Public Sans Web"/>
                <a:ea typeface="Times New Roman" panose="02020603050405020304" pitchFamily="18" charset="0"/>
              </a:rPr>
              <a:t>After the Indian Land Consolidation Program is appropriated, the Division of Trust Land Consolidation will administer and execute the voluntary acquisitions and consolidation of fractionated land interests pursuant to P.L. 111-291, the Claims Resolution Act of 2010.</a:t>
            </a:r>
          </a:p>
          <a:p>
            <a:pPr marL="0" indent="0">
              <a:buNone/>
            </a:pPr>
            <a:r>
              <a:rPr lang="en-US" dirty="0">
                <a:effectLst/>
                <a:latin typeface="Public Sans Web"/>
                <a:ea typeface="Times New Roman" panose="02020603050405020304" pitchFamily="18" charset="0"/>
              </a:rPr>
              <a:t>*The Land Buy Back – Acquisitions Center will transform to the Division of Trust Land Consolidation</a:t>
            </a:r>
            <a:endParaRPr lang="en-US" dirty="0">
              <a:latin typeface="Public Sans Web"/>
            </a:endParaRPr>
          </a:p>
        </p:txBody>
      </p:sp>
    </p:spTree>
    <p:extLst>
      <p:ext uri="{BB962C8B-B14F-4D97-AF65-F5344CB8AC3E}">
        <p14:creationId xmlns:p14="http://schemas.microsoft.com/office/powerpoint/2010/main" val="198719918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useBgFill="1">
        <p:nvSpPr>
          <p:cNvPr id="8" name="Rectangle 7">
            <a:extLst>
              <a:ext uri="{FF2B5EF4-FFF2-40B4-BE49-F238E27FC236}">
                <a16:creationId xmlns:a16="http://schemas.microsoft.com/office/drawing/2014/main" id="{3741B58E-3B65-4A01-A276-975AB2CF8A08}"/>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86315" cy="6858000"/>
          </a:xfrm>
          <a:prstGeom prst="rect">
            <a:avLst/>
          </a:prstGeom>
          <a:ln>
            <a:noFill/>
          </a:ln>
        </p:spPr>
        <p:style>
          <a:lnRef idx="2">
            <a:schemeClr val="accent6">
              <a:shade val="50000"/>
            </a:schemeClr>
          </a:lnRef>
          <a:fillRef idx="1001">
            <a:schemeClr val="lt1"/>
          </a:fillRef>
          <a:effectRef idx="0">
            <a:schemeClr val="accent6"/>
          </a:effectRef>
          <a:fontRef idx="minor">
            <a:schemeClr val="lt1"/>
          </a:fontRef>
        </p:style>
        <p:txBody>
          <a:bodyPr rtlCol="0" anchor="ctr"/>
          <a:lstStyle/>
          <a:p>
            <a:pPr algn="ctr"/>
            <a:endParaRPr lang="en-US"/>
          </a:p>
        </p:txBody>
      </p:sp>
      <p:sp>
        <p:nvSpPr>
          <p:cNvPr id="10" name="Rectangle 9">
            <a:extLst>
              <a:ext uri="{FF2B5EF4-FFF2-40B4-BE49-F238E27FC236}">
                <a16:creationId xmlns:a16="http://schemas.microsoft.com/office/drawing/2014/main" id="{7AAC67C3-831B-4AB1-A259-DFB839CAFAF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 y="0"/>
            <a:ext cx="4050791" cy="6858000"/>
          </a:xfrm>
          <a:prstGeom prst="rect">
            <a:avLst/>
          </a:prstGeom>
          <a:solidFill>
            <a:schemeClr val="accent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a:extLst>
              <a:ext uri="{FF2B5EF4-FFF2-40B4-BE49-F238E27FC236}">
                <a16:creationId xmlns:a16="http://schemas.microsoft.com/office/drawing/2014/main" id="{EE4A1AFF-E098-4B75-9B23-B278FF42707D}"/>
              </a:ext>
            </a:extLst>
          </p:cNvPr>
          <p:cNvSpPr>
            <a:spLocks noGrp="1"/>
          </p:cNvSpPr>
          <p:nvPr>
            <p:ph type="title"/>
          </p:nvPr>
        </p:nvSpPr>
        <p:spPr>
          <a:xfrm>
            <a:off x="492370" y="605896"/>
            <a:ext cx="3084844" cy="5646208"/>
          </a:xfrm>
        </p:spPr>
        <p:txBody>
          <a:bodyPr anchor="ctr">
            <a:normAutofit/>
          </a:bodyPr>
          <a:lstStyle/>
          <a:p>
            <a:r>
              <a:rPr lang="en-US" sz="3600" dirty="0">
                <a:solidFill>
                  <a:srgbClr val="FFFFFF"/>
                </a:solidFill>
              </a:rPr>
              <a:t>Water and Power</a:t>
            </a:r>
          </a:p>
        </p:txBody>
      </p:sp>
      <p:sp>
        <p:nvSpPr>
          <p:cNvPr id="12" name="Rectangle 11">
            <a:extLst>
              <a:ext uri="{FF2B5EF4-FFF2-40B4-BE49-F238E27FC236}">
                <a16:creationId xmlns:a16="http://schemas.microsoft.com/office/drawing/2014/main" id="{054B3F04-9EAC-45C0-B3CE-0387EEA10A0C}"/>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040071" y="0"/>
            <a:ext cx="64008"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3" name="Content Placeholder 2">
            <a:extLst>
              <a:ext uri="{FF2B5EF4-FFF2-40B4-BE49-F238E27FC236}">
                <a16:creationId xmlns:a16="http://schemas.microsoft.com/office/drawing/2014/main" id="{C0733CC4-295A-4A6E-BF61-316C1C37C054}"/>
              </a:ext>
            </a:extLst>
          </p:cNvPr>
          <p:cNvSpPr>
            <a:spLocks noGrp="1"/>
          </p:cNvSpPr>
          <p:nvPr>
            <p:ph idx="1"/>
          </p:nvPr>
        </p:nvSpPr>
        <p:spPr>
          <a:xfrm>
            <a:off x="4566936" y="426721"/>
            <a:ext cx="6979530" cy="6174376"/>
          </a:xfrm>
        </p:spPr>
        <p:txBody>
          <a:bodyPr anchor="ctr">
            <a:normAutofit/>
          </a:bodyPr>
          <a:lstStyle/>
          <a:p>
            <a:pPr>
              <a:buFont typeface="Wingdings" panose="05000000000000000000" pitchFamily="2" charset="2"/>
              <a:buChar char="v"/>
            </a:pPr>
            <a:r>
              <a:rPr lang="en-US" sz="1800" b="1" dirty="0">
                <a:effectLst/>
                <a:latin typeface="Public Sans Web"/>
                <a:ea typeface="Times New Roman" panose="02020603050405020304" pitchFamily="18" charset="0"/>
              </a:rPr>
              <a:t>  Division of Water and Power </a:t>
            </a:r>
          </a:p>
          <a:p>
            <a:r>
              <a:rPr lang="en-US" sz="1800" dirty="0">
                <a:effectLst/>
                <a:latin typeface="Public Sans Web"/>
                <a:ea typeface="Times New Roman" panose="02020603050405020304" pitchFamily="18" charset="0"/>
              </a:rPr>
              <a:t>The Division coordinates, manages, plans, oversees, monitors, and provides technical assistance for activities related to irrigation construction, dam rehabilitation, operation and maintenance of dams, irrigation, and power projects; and protection of Indian water rights, water development planning, litigation support, and attorney’s fees.     </a:t>
            </a:r>
          </a:p>
          <a:p>
            <a:r>
              <a:rPr lang="en-US" sz="1800" dirty="0">
                <a:effectLst/>
                <a:latin typeface="Public Sans Web"/>
                <a:ea typeface="Times New Roman" panose="02020603050405020304" pitchFamily="18" charset="0"/>
              </a:rPr>
              <a:t>The Bureau’s responsibilities under the Federal Power Act in re-licensing hydro-power projects that affect Indian trust resources are carried out by the Division. The scope of responsibilities includes: engineering management, operations and maintenance involving over 100 dams, numerous large irrigation projects, more than 100 irrigation systems and several large revenue-generating power operations.  The Division is also responsible for flood plain management.    </a:t>
            </a:r>
          </a:p>
          <a:p>
            <a:r>
              <a:rPr lang="en-US" sz="1800" dirty="0">
                <a:effectLst/>
                <a:latin typeface="Public Sans Web"/>
                <a:ea typeface="Times New Roman" panose="02020603050405020304" pitchFamily="18" charset="0"/>
              </a:rPr>
              <a:t>The Division is resource utilization oriented and functions as an engineering management and oversight operation, responsible for policy development, program management, and technical support services to provide Indian tribes with the ability to protect, manage, and plan for the utilization of their water resources, and support the legal defense of title to Indian water rights.</a:t>
            </a:r>
            <a:endParaRPr lang="en-US" sz="1800" dirty="0">
              <a:latin typeface="Public Sans Web"/>
            </a:endParaRPr>
          </a:p>
        </p:txBody>
      </p:sp>
    </p:spTree>
    <p:extLst>
      <p:ext uri="{BB962C8B-B14F-4D97-AF65-F5344CB8AC3E}">
        <p14:creationId xmlns:p14="http://schemas.microsoft.com/office/powerpoint/2010/main" val="366260889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2B2AF33-17E1-49DF-A66C-A4B5857219F8}"/>
              </a:ext>
            </a:extLst>
          </p:cNvPr>
          <p:cNvSpPr>
            <a:spLocks noGrp="1"/>
          </p:cNvSpPr>
          <p:nvPr>
            <p:ph type="title"/>
          </p:nvPr>
        </p:nvSpPr>
        <p:spPr/>
        <p:txBody>
          <a:bodyPr>
            <a:normAutofit/>
          </a:bodyPr>
          <a:lstStyle/>
          <a:p>
            <a:r>
              <a:rPr lang="en-US" b="1" dirty="0"/>
              <a:t>OTS Communications</a:t>
            </a:r>
          </a:p>
        </p:txBody>
      </p:sp>
      <p:sp>
        <p:nvSpPr>
          <p:cNvPr id="3" name="Content Placeholder 2">
            <a:extLst>
              <a:ext uri="{FF2B5EF4-FFF2-40B4-BE49-F238E27FC236}">
                <a16:creationId xmlns:a16="http://schemas.microsoft.com/office/drawing/2014/main" id="{D587130C-99B7-498F-9972-7EF4DBC0AADB}"/>
              </a:ext>
            </a:extLst>
          </p:cNvPr>
          <p:cNvSpPr>
            <a:spLocks noGrp="1"/>
          </p:cNvSpPr>
          <p:nvPr>
            <p:ph idx="1"/>
          </p:nvPr>
        </p:nvSpPr>
        <p:spPr>
          <a:xfrm>
            <a:off x="720634" y="1985185"/>
            <a:ext cx="6324600" cy="3952776"/>
          </a:xfrm>
        </p:spPr>
        <p:txBody>
          <a:bodyPr>
            <a:noAutofit/>
          </a:bodyPr>
          <a:lstStyle/>
          <a:p>
            <a:r>
              <a:rPr lang="en-US" sz="1600" b="1" u="sng" dirty="0"/>
              <a:t>Office of Trust Services Webpage</a:t>
            </a:r>
          </a:p>
          <a:p>
            <a:r>
              <a:rPr lang="en-US" sz="1600" dirty="0"/>
              <a:t>The Office of Trust Services is currently undergoing a major Web Page Upgrade to modernize our services to Indian country by developing a mobile friendly website. Content is being reviewed and updated to ensure information is current, accurate and easy to follow. </a:t>
            </a:r>
          </a:p>
          <a:p>
            <a:r>
              <a:rPr lang="en-US" sz="1600" dirty="0">
                <a:hlinkClick r:id="rId2"/>
              </a:rPr>
              <a:t>https://www.bia.gov/bia/ots</a:t>
            </a:r>
            <a:endParaRPr lang="en-US" sz="1600" dirty="0"/>
          </a:p>
          <a:p>
            <a:endParaRPr lang="en-US" sz="1100" b="1" dirty="0"/>
          </a:p>
          <a:p>
            <a:r>
              <a:rPr lang="en-US" sz="1600" b="1" u="sng" dirty="0"/>
              <a:t>Office of Trust Service Quarterly Newsletter</a:t>
            </a:r>
          </a:p>
          <a:p>
            <a:r>
              <a:rPr lang="en-US" sz="1600" dirty="0"/>
              <a:t>We started an Office of Trust Service Quarterly Newsletter </a:t>
            </a:r>
            <a:r>
              <a:rPr lang="en-US" sz="1600" kern="1400" dirty="0">
                <a:ln>
                  <a:noFill/>
                </a:ln>
                <a:effectLst/>
                <a:latin typeface="Calibri" panose="020F0502020204030204" pitchFamily="34" charset="0"/>
              </a:rPr>
              <a:t>intended to highlight our initiatives that support the highest and best use of trust land, promote positive stewardship of resources, and deliver results that matter most to our customers.  </a:t>
            </a:r>
          </a:p>
          <a:p>
            <a:r>
              <a:rPr lang="en-US" sz="1600" dirty="0">
                <a:hlinkClick r:id="rId3"/>
              </a:rPr>
              <a:t>https://www.bia.gov/sites/default/files/dup/inline-files/trust_quarterly_newsletter_04_2022.pdf</a:t>
            </a:r>
            <a:endParaRPr lang="en-US" sz="1600" dirty="0"/>
          </a:p>
          <a:p>
            <a:endParaRPr lang="en-US" sz="1600" dirty="0"/>
          </a:p>
        </p:txBody>
      </p:sp>
      <p:pic>
        <p:nvPicPr>
          <p:cNvPr id="6" name="Picture 5" descr="Graphical user interface, text, application, email&#10;&#10;Description automatically generated">
            <a:extLst>
              <a:ext uri="{FF2B5EF4-FFF2-40B4-BE49-F238E27FC236}">
                <a16:creationId xmlns:a16="http://schemas.microsoft.com/office/drawing/2014/main" id="{46380A2F-F195-4125-A078-FD9A5AD5DA1B}"/>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80366" y="2562880"/>
            <a:ext cx="4528457" cy="2797386"/>
          </a:xfrm>
          <a:prstGeom prst="rect">
            <a:avLst/>
          </a:prstGeom>
          <a:effectLst>
            <a:outerShdw blurRad="63500" sx="102000" sy="102000" algn="ctr" rotWithShape="0">
              <a:prstClr val="black">
                <a:alpha val="40000"/>
              </a:prstClr>
            </a:outerShdw>
          </a:effectLst>
        </p:spPr>
      </p:pic>
    </p:spTree>
    <p:extLst>
      <p:ext uri="{BB962C8B-B14F-4D97-AF65-F5344CB8AC3E}">
        <p14:creationId xmlns:p14="http://schemas.microsoft.com/office/powerpoint/2010/main" val="1854933479"/>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9" name="Graphic 8" descr="Question mark">
            <a:extLst>
              <a:ext uri="{FF2B5EF4-FFF2-40B4-BE49-F238E27FC236}">
                <a16:creationId xmlns:a16="http://schemas.microsoft.com/office/drawing/2014/main" id="{EF85C022-5FB3-4769-8EBF-DF020FA14602}"/>
              </a:ext>
            </a:extLst>
          </p:cNvPr>
          <p:cNvPicPr>
            <a:picLocks noChangeAspect="1"/>
          </p:cNvPicPr>
          <p:nvPr/>
        </p:nvPicPr>
        <p:blipFill>
          <a:blip r:embed="rId2">
            <a:extLst>
              <a:ext uri="{28A0092B-C50C-407E-A947-70E740481C1C}">
                <a14:useLocalDpi xmlns:a14="http://schemas.microsoft.com/office/drawing/2010/main" val="0"/>
              </a:ext>
              <a:ext uri="{96DAC541-7B7A-43D3-8B79-37D633B846F1}">
                <asvg:svgBlip xmlns:asvg="http://schemas.microsoft.com/office/drawing/2016/SVG/main" r:embed="rId3"/>
              </a:ext>
            </a:extLst>
          </a:blip>
          <a:stretch>
            <a:fillRect/>
          </a:stretch>
        </p:blipFill>
        <p:spPr>
          <a:xfrm>
            <a:off x="994946" y="1862110"/>
            <a:ext cx="4001315" cy="4001315"/>
          </a:xfrm>
          <a:prstGeom prst="rect">
            <a:avLst/>
          </a:prstGeom>
        </p:spPr>
      </p:pic>
      <p:sp>
        <p:nvSpPr>
          <p:cNvPr id="5" name="Content Placeholder 4">
            <a:extLst>
              <a:ext uri="{FF2B5EF4-FFF2-40B4-BE49-F238E27FC236}">
                <a16:creationId xmlns:a16="http://schemas.microsoft.com/office/drawing/2014/main" id="{1A0A9A61-05AF-4D0F-92A1-6D7C1A4AEC7B}"/>
              </a:ext>
            </a:extLst>
          </p:cNvPr>
          <p:cNvSpPr>
            <a:spLocks noGrp="1"/>
          </p:cNvSpPr>
          <p:nvPr>
            <p:ph idx="1"/>
          </p:nvPr>
        </p:nvSpPr>
        <p:spPr>
          <a:xfrm>
            <a:off x="3908254" y="3098111"/>
            <a:ext cx="6574973" cy="3670180"/>
          </a:xfrm>
        </p:spPr>
        <p:txBody>
          <a:bodyPr>
            <a:normAutofit/>
          </a:bodyPr>
          <a:lstStyle/>
          <a:p>
            <a:pPr algn="ctr"/>
            <a:r>
              <a:rPr lang="en-US" sz="7200" dirty="0"/>
              <a:t>Questions?</a:t>
            </a:r>
          </a:p>
          <a:p>
            <a:endParaRPr lang="en-US" dirty="0"/>
          </a:p>
          <a:p>
            <a:endParaRPr lang="en-US" dirty="0"/>
          </a:p>
        </p:txBody>
      </p:sp>
    </p:spTree>
    <p:extLst>
      <p:ext uri="{BB962C8B-B14F-4D97-AF65-F5344CB8AC3E}">
        <p14:creationId xmlns:p14="http://schemas.microsoft.com/office/powerpoint/2010/main" val="4233000766"/>
      </p:ext>
    </p:extLst>
  </p:cSld>
  <p:clrMapOvr>
    <a:masterClrMapping/>
  </p:clrMapOvr>
</p:sld>
</file>

<file path=ppt/theme/theme1.xml><?xml version="1.0" encoding="utf-8"?>
<a:theme xmlns:a="http://schemas.openxmlformats.org/drawingml/2006/main" name="Retrospect">
  <a:themeElements>
    <a:clrScheme name="Retrospect">
      <a:dk1>
        <a:srgbClr val="000000"/>
      </a:dk1>
      <a:lt1>
        <a:sysClr val="window" lastClr="FFFFFF"/>
      </a:lt1>
      <a:dk2>
        <a:srgbClr val="637052"/>
      </a:dk2>
      <a:lt2>
        <a:srgbClr val="CCDDEA"/>
      </a:lt2>
      <a:accent1>
        <a:srgbClr val="E48312"/>
      </a:accent1>
      <a:accent2>
        <a:srgbClr val="BD582C"/>
      </a:accent2>
      <a:accent3>
        <a:srgbClr val="865640"/>
      </a:accent3>
      <a:accent4>
        <a:srgbClr val="9B8357"/>
      </a:accent4>
      <a:accent5>
        <a:srgbClr val="C2BC80"/>
      </a:accent5>
      <a:accent6>
        <a:srgbClr val="94A088"/>
      </a:accent6>
      <a:hlink>
        <a:srgbClr val="2998E3"/>
      </a:hlink>
      <a:folHlink>
        <a:srgbClr val="8C8C8C"/>
      </a:folHlink>
    </a:clrScheme>
    <a:fontScheme name="Retrospect">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Retrospect">
      <a:fillStyleLst>
        <a:solidFill>
          <a:schemeClr val="phClr"/>
        </a:solidFill>
        <a:gradFill rotWithShape="1">
          <a:gsLst>
            <a:gs pos="0">
              <a:schemeClr val="phClr">
                <a:tint val="65000"/>
                <a:shade val="92000"/>
                <a:satMod val="130000"/>
              </a:schemeClr>
            </a:gs>
            <a:gs pos="45000">
              <a:schemeClr val="phClr">
                <a:tint val="60000"/>
                <a:shade val="99000"/>
                <a:satMod val="120000"/>
              </a:schemeClr>
            </a:gs>
            <a:gs pos="100000">
              <a:schemeClr val="phClr">
                <a:tint val="55000"/>
                <a:satMod val="140000"/>
              </a:schemeClr>
            </a:gs>
          </a:gsLst>
          <a:path path="circle">
            <a:fillToRect l="100000" t="100000" r="100000" b="100000"/>
          </a:path>
        </a:gradFill>
        <a:gradFill rotWithShape="1">
          <a:gsLst>
            <a:gs pos="0">
              <a:schemeClr val="phClr">
                <a:shade val="85000"/>
                <a:satMod val="130000"/>
              </a:schemeClr>
            </a:gs>
            <a:gs pos="34000">
              <a:schemeClr val="phClr">
                <a:shade val="87000"/>
                <a:satMod val="125000"/>
              </a:schemeClr>
            </a:gs>
            <a:gs pos="70000">
              <a:schemeClr val="phClr">
                <a:tint val="100000"/>
                <a:shade val="90000"/>
                <a:satMod val="130000"/>
              </a:schemeClr>
            </a:gs>
            <a:gs pos="100000">
              <a:schemeClr val="phClr">
                <a:tint val="100000"/>
                <a:shade val="100000"/>
                <a:satMod val="110000"/>
              </a:schemeClr>
            </a:gs>
          </a:gsLst>
          <a:path path="circle">
            <a:fillToRect l="100000" t="100000" r="100000" b="100000"/>
          </a:path>
        </a:gradFill>
      </a:fillStyleLst>
      <a:lnStyleLst>
        <a:ln w="12700" cap="flat" cmpd="sng" algn="ctr">
          <a:solidFill>
            <a:schemeClr val="phClr"/>
          </a:solidFill>
          <a:prstDash val="solid"/>
        </a:ln>
        <a:ln w="15875" cap="flat" cmpd="sng" algn="ctr">
          <a:solidFill>
            <a:schemeClr val="phClr"/>
          </a:solidFill>
          <a:prstDash val="solid"/>
        </a:ln>
        <a:ln w="25400" cap="flat" cmpd="sng" algn="ctr">
          <a:solidFill>
            <a:schemeClr val="phClr"/>
          </a:solidFill>
          <a:prstDash val="solid"/>
        </a:ln>
      </a:lnStyleLst>
      <a:effectStyleLst>
        <a:effectStyle>
          <a:effectLst/>
        </a:effectStyle>
        <a:effectStyle>
          <a:effectLst>
            <a:outerShdw blurRad="38100" dist="25400" dir="2700000" algn="br" rotWithShape="0">
              <a:srgbClr val="000000">
                <a:alpha val="60000"/>
              </a:srgbClr>
            </a:outerShdw>
          </a:effectLst>
        </a:effectStyle>
        <a:effectStyle>
          <a:effectLst>
            <a:outerShdw blurRad="44450" dist="25400" dir="2700000" algn="br" rotWithShape="0">
              <a:srgbClr val="000000">
                <a:alpha val="60000"/>
              </a:srgbClr>
            </a:outerShdw>
          </a:effectLst>
          <a:scene3d>
            <a:camera prst="orthographicFront">
              <a:rot lat="0" lon="0" rev="0"/>
            </a:camera>
            <a:lightRig rig="threePt" dir="t">
              <a:rot lat="0" lon="0" rev="19800000"/>
            </a:lightRig>
          </a:scene3d>
          <a:sp3d prstMaterial="flat">
            <a:bevelT w="25400" h="31750"/>
          </a:sp3d>
        </a:effectStyle>
      </a:effectStyleLst>
      <a:bgFillStyleLst>
        <a:solidFill>
          <a:schemeClr val="phClr"/>
        </a:solidFill>
        <a:solidFill>
          <a:schemeClr val="phClr">
            <a:tint val="90000"/>
            <a:shade val="97000"/>
            <a:satMod val="130000"/>
          </a:schemeClr>
        </a:solidFill>
        <a:gradFill rotWithShape="1">
          <a:gsLst>
            <a:gs pos="0">
              <a:schemeClr val="phClr">
                <a:tint val="96000"/>
                <a:shade val="99000"/>
                <a:satMod val="140000"/>
              </a:schemeClr>
            </a:gs>
            <a:gs pos="65000">
              <a:schemeClr val="phClr">
                <a:tint val="100000"/>
                <a:shade val="80000"/>
                <a:satMod val="130000"/>
              </a:schemeClr>
            </a:gs>
            <a:gs pos="100000">
              <a:schemeClr val="phClr">
                <a:tint val="100000"/>
                <a:shade val="48000"/>
                <a:satMod val="120000"/>
              </a:schemeClr>
            </a:gs>
          </a:gsLst>
          <a:lin ang="16200000" scaled="0"/>
        </a:gradFill>
      </a:bgFillStyleLst>
    </a:fmtScheme>
  </a:themeElements>
  <a:objectDefaults/>
  <a:extraClrSchemeLst/>
  <a:extLst>
    <a:ext uri="{05A4C25C-085E-4340-85A3-A5531E510DB2}">
      <thm15:themeFamily xmlns:thm15="http://schemas.microsoft.com/office/thememl/2012/main" name="Retrospect" id="{5F128B03-DCCA-4EEB-AB3B-CF2899314A46}" vid="{3F1AAB62-24C6-49D2-8E01-B56FAC9A3DC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3DEEC92223B53C4E969C8DE8A77D86DE" ma:contentTypeVersion="8" ma:contentTypeDescription="Create a new document." ma:contentTypeScope="" ma:versionID="d76ea144ffbafc44199844c835678ea9">
  <xsd:schema xmlns:xsd="http://www.w3.org/2001/XMLSchema" xmlns:xs="http://www.w3.org/2001/XMLSchema" xmlns:p="http://schemas.microsoft.com/office/2006/metadata/properties" xmlns:ns2="6bfbb0da-8dc3-48fc-9757-88c4215e2305" targetNamespace="http://schemas.microsoft.com/office/2006/metadata/properties" ma:root="true" ma:fieldsID="1a205dc536e7a06e2a9ba783cfda1b6b" ns2:_="">
    <xsd:import namespace="6bfbb0da-8dc3-48fc-9757-88c4215e2305"/>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Location" minOccurs="0"/>
                <xsd:element ref="ns2:MediaServiceGenerationTime" minOccurs="0"/>
                <xsd:element ref="ns2:MediaServiceEventHashCode" minOccurs="0"/>
                <xsd:element ref="ns2: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6bfbb0da-8dc3-48fc-9757-88c4215e2305"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Location" ma:index="12" nillable="true" ma:displayName="Location" ma:internalName="MediaServiceLocation" ma:readOnly="true">
      <xsd:simpleType>
        <xsd:restriction base="dms:Text"/>
      </xsd:simpleType>
    </xsd:element>
    <xsd:element name="MediaServiceGenerationTime" ma:index="13" nillable="true" ma:displayName="MediaServiceGenerationTime" ma:hidden="true" ma:internalName="MediaServiceGenerationTime" ma:readOnly="true">
      <xsd:simpleType>
        <xsd:restriction base="dms:Text"/>
      </xsd:simpleType>
    </xsd:element>
    <xsd:element name="MediaServiceEventHashCode" ma:index="14" nillable="true" ma:displayName="MediaServiceEventHashCode" ma:hidden="true" ma:internalName="MediaServiceEventHashCode" ma:readOnly="true">
      <xsd:simpleType>
        <xsd:restriction base="dms:Text"/>
      </xsd:simpleType>
    </xsd:element>
    <xsd:element name="MediaServiceOCR" ma:index="15" nillable="true" ma:displayName="Extracted Text" ma:internalName="MediaServiceOCR"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p:properties xmlns:p="http://schemas.microsoft.com/office/2006/metadata/properties" xmlns:xsi="http://www.w3.org/2001/XMLSchema-instance" xmlns:pc="http://schemas.microsoft.com/office/infopath/2007/PartnerControls">
  <documentManagement/>
</p:properties>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31F11F5B-BC1B-433D-B417-99BA3FEBF46B}">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6bfbb0da-8dc3-48fc-9757-88c4215e2305"/>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2.xml><?xml version="1.0" encoding="utf-8"?>
<ds:datastoreItem xmlns:ds="http://schemas.openxmlformats.org/officeDocument/2006/customXml" ds:itemID="{C4ECD6E9-145E-495D-99AA-1FCEA10FE095}">
  <ds:schemaRefs>
    <ds:schemaRef ds:uri="http://schemas.microsoft.com/office/2006/metadata/properties"/>
    <ds:schemaRef ds:uri="http://schemas.microsoft.com/office/infopath/2007/PartnerControls"/>
  </ds:schemaRefs>
</ds:datastoreItem>
</file>

<file path=customXml/itemProps3.xml><?xml version="1.0" encoding="utf-8"?>
<ds:datastoreItem xmlns:ds="http://schemas.openxmlformats.org/officeDocument/2006/customXml" ds:itemID="{8DFF9615-9FC0-455A-83B4-8168F691BE90}">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emplate>Retrospect</Template>
  <TotalTime>1706</TotalTime>
  <Words>2403</Words>
  <Application>Microsoft Office PowerPoint</Application>
  <PresentationFormat>Widescreen</PresentationFormat>
  <Paragraphs>95</Paragraphs>
  <Slides>18</Slides>
  <Notes>1</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18</vt:i4>
      </vt:variant>
    </vt:vector>
  </HeadingPairs>
  <TitlesOfParts>
    <vt:vector size="24" baseType="lpstr">
      <vt:lpstr>Calibri</vt:lpstr>
      <vt:lpstr>Calibri Light</vt:lpstr>
      <vt:lpstr>Courier New</vt:lpstr>
      <vt:lpstr>Public Sans Web</vt:lpstr>
      <vt:lpstr>Wingdings</vt:lpstr>
      <vt:lpstr>Retrospect</vt:lpstr>
      <vt:lpstr>Office of Trust Services</vt:lpstr>
      <vt:lpstr>OTS Goals and Initiatives</vt:lpstr>
      <vt:lpstr>PowerPoint Presentation</vt:lpstr>
      <vt:lpstr>Program Management and Coordination</vt:lpstr>
      <vt:lpstr>Resource Integration and Services</vt:lpstr>
      <vt:lpstr>Natural Resources</vt:lpstr>
      <vt:lpstr>Forestry Management</vt:lpstr>
      <vt:lpstr>Wildland Fire Management</vt:lpstr>
      <vt:lpstr>Environmental Services and Cultural Resources</vt:lpstr>
      <vt:lpstr>Energy and Minerals Development</vt:lpstr>
      <vt:lpstr>Indian Energy Service Center</vt:lpstr>
      <vt:lpstr>Real Estate Services </vt:lpstr>
      <vt:lpstr>Land Titles and Records</vt:lpstr>
      <vt:lpstr>Probate</vt:lpstr>
      <vt:lpstr>Acquisitions Center/Trust Land Consolidation</vt:lpstr>
      <vt:lpstr>Water and Power</vt:lpstr>
      <vt:lpstr>OTS Communications</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UPDATES  Division of Name</dc:title>
  <dc:creator>Garcia, Velda M</dc:creator>
  <cp:lastModifiedBy>Locke, Trina</cp:lastModifiedBy>
  <cp:revision>120</cp:revision>
  <dcterms:created xsi:type="dcterms:W3CDTF">2021-04-13T14:36:59Z</dcterms:created>
  <dcterms:modified xsi:type="dcterms:W3CDTF">2022-07-28T19:55:46Z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0x0101003DEEC92223B53C4E969C8DE8A77D86DE</vt:lpwstr>
  </property>
</Properties>
</file>