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6"/>
  </p:notesMasterIdLst>
  <p:handoutMasterIdLst>
    <p:handoutMasterId r:id="rId37"/>
  </p:handoutMasterIdLst>
  <p:sldIdLst>
    <p:sldId id="256" r:id="rId2"/>
    <p:sldId id="508" r:id="rId3"/>
    <p:sldId id="605" r:id="rId4"/>
    <p:sldId id="530" r:id="rId5"/>
    <p:sldId id="484" r:id="rId6"/>
    <p:sldId id="589" r:id="rId7"/>
    <p:sldId id="406" r:id="rId8"/>
    <p:sldId id="396" r:id="rId9"/>
    <p:sldId id="558" r:id="rId10"/>
    <p:sldId id="630" r:id="rId11"/>
    <p:sldId id="620" r:id="rId12"/>
    <p:sldId id="631" r:id="rId13"/>
    <p:sldId id="625" r:id="rId14"/>
    <p:sldId id="626" r:id="rId15"/>
    <p:sldId id="627" r:id="rId16"/>
    <p:sldId id="628" r:id="rId17"/>
    <p:sldId id="629" r:id="rId18"/>
    <p:sldId id="593" r:id="rId19"/>
    <p:sldId id="596" r:id="rId20"/>
    <p:sldId id="597" r:id="rId21"/>
    <p:sldId id="591" r:id="rId22"/>
    <p:sldId id="584" r:id="rId23"/>
    <p:sldId id="489" r:id="rId24"/>
    <p:sldId id="621" r:id="rId25"/>
    <p:sldId id="622" r:id="rId26"/>
    <p:sldId id="468" r:id="rId27"/>
    <p:sldId id="525" r:id="rId28"/>
    <p:sldId id="604" r:id="rId29"/>
    <p:sldId id="607" r:id="rId30"/>
    <p:sldId id="400" r:id="rId31"/>
    <p:sldId id="608" r:id="rId32"/>
    <p:sldId id="615" r:id="rId33"/>
    <p:sldId id="609" r:id="rId34"/>
    <p:sldId id="614"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h" initials="JDK" lastIdx="16" clrIdx="0"/>
  <p:cmAuthor id="1" name="Doneg McDonough" initials="DM" lastIdx="1" clrIdx="1">
    <p:extLst>
      <p:ext uri="{19B8F6BF-5375-455C-9EA6-DF929625EA0E}">
        <p15:presenceInfo xmlns:p15="http://schemas.microsoft.com/office/powerpoint/2012/main" userId="433d8bc982de41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76" autoAdjust="0"/>
    <p:restoredTop sz="93238" autoAdjust="0"/>
  </p:normalViewPr>
  <p:slideViewPr>
    <p:cSldViewPr>
      <p:cViewPr varScale="1">
        <p:scale>
          <a:sx n="111" d="100"/>
          <a:sy n="111" d="100"/>
        </p:scale>
        <p:origin x="852" y="68"/>
      </p:cViewPr>
      <p:guideLst>
        <p:guide orient="horz" pos="2160"/>
        <p:guide pos="2880"/>
      </p:guideLst>
    </p:cSldViewPr>
  </p:slideViewPr>
  <p:outlineViewPr>
    <p:cViewPr>
      <p:scale>
        <a:sx n="33" d="100"/>
        <a:sy n="33" d="100"/>
      </p:scale>
      <p:origin x="0" y="6570"/>
    </p:cViewPr>
  </p:outlineViewPr>
  <p:notesTextViewPr>
    <p:cViewPr>
      <p:scale>
        <a:sx n="100" d="100"/>
        <a:sy n="100" d="100"/>
      </p:scale>
      <p:origin x="0" y="0"/>
    </p:cViewPr>
  </p:notesTextViewPr>
  <p:sorterViewPr>
    <p:cViewPr>
      <p:scale>
        <a:sx n="40" d="100"/>
        <a:sy n="40" d="100"/>
      </p:scale>
      <p:origin x="0" y="-1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232D30-2026-448E-83BE-53AE07C228A0}" type="datetimeFigureOut">
              <a:rPr lang="en-US" smtClean="0"/>
              <a:pPr/>
              <a:t>7/26/2022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0B54E42-B201-43D7-A0B9-A2561897B516}" type="slidenum">
              <a:rPr lang="en-US" smtClean="0"/>
              <a:pPr/>
              <a:t>‹#›</a:t>
            </a:fld>
            <a:endParaRPr lang="en-US" dirty="0"/>
          </a:p>
        </p:txBody>
      </p:sp>
    </p:spTree>
    <p:extLst>
      <p:ext uri="{BB962C8B-B14F-4D97-AF65-F5344CB8AC3E}">
        <p14:creationId xmlns:p14="http://schemas.microsoft.com/office/powerpoint/2010/main" val="113877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9D93AE-EB59-4C04-81BE-24823D581A30}" type="datetimeFigureOut">
              <a:rPr lang="en-US" smtClean="0"/>
              <a:pPr/>
              <a:t>7/26/2022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7A3431-68FF-493E-9FCC-39941D0FF2E6}" type="slidenum">
              <a:rPr lang="en-US" smtClean="0"/>
              <a:pPr/>
              <a:t>‹#›</a:t>
            </a:fld>
            <a:endParaRPr lang="en-US" dirty="0"/>
          </a:p>
        </p:txBody>
      </p:sp>
    </p:spTree>
    <p:extLst>
      <p:ext uri="{BB962C8B-B14F-4D97-AF65-F5344CB8AC3E}">
        <p14:creationId xmlns:p14="http://schemas.microsoft.com/office/powerpoint/2010/main" val="278428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a:t>
            </a:fld>
            <a:endParaRPr lang="en-US" dirty="0"/>
          </a:p>
        </p:txBody>
      </p:sp>
    </p:spTree>
    <p:extLst>
      <p:ext uri="{BB962C8B-B14F-4D97-AF65-F5344CB8AC3E}">
        <p14:creationId xmlns:p14="http://schemas.microsoft.com/office/powerpoint/2010/main" val="374090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10</a:t>
            </a:fld>
            <a:endParaRPr lang="en-US" dirty="0"/>
          </a:p>
        </p:txBody>
      </p:sp>
    </p:spTree>
    <p:extLst>
      <p:ext uri="{BB962C8B-B14F-4D97-AF65-F5344CB8AC3E}">
        <p14:creationId xmlns:p14="http://schemas.microsoft.com/office/powerpoint/2010/main" val="81705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11</a:t>
            </a:fld>
            <a:endParaRPr lang="en-US" dirty="0"/>
          </a:p>
        </p:txBody>
      </p:sp>
    </p:spTree>
    <p:extLst>
      <p:ext uri="{BB962C8B-B14F-4D97-AF65-F5344CB8AC3E}">
        <p14:creationId xmlns:p14="http://schemas.microsoft.com/office/powerpoint/2010/main" val="81705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12</a:t>
            </a:fld>
            <a:endParaRPr lang="en-US" dirty="0"/>
          </a:p>
        </p:txBody>
      </p:sp>
    </p:spTree>
    <p:extLst>
      <p:ext uri="{BB962C8B-B14F-4D97-AF65-F5344CB8AC3E}">
        <p14:creationId xmlns:p14="http://schemas.microsoft.com/office/powerpoint/2010/main" val="81705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13</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327258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14</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3272583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15</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327258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16</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327258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17</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3272583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18</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3272583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19</a:t>
            </a:fld>
            <a:endParaRPr lang="en-US" dirty="0"/>
          </a:p>
        </p:txBody>
      </p:sp>
    </p:spTree>
    <p:extLst>
      <p:ext uri="{BB962C8B-B14F-4D97-AF65-F5344CB8AC3E}">
        <p14:creationId xmlns:p14="http://schemas.microsoft.com/office/powerpoint/2010/main" val="344417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a:t>
            </a:fld>
            <a:endParaRPr lang="en-US" dirty="0"/>
          </a:p>
        </p:txBody>
      </p:sp>
    </p:spTree>
    <p:extLst>
      <p:ext uri="{BB962C8B-B14F-4D97-AF65-F5344CB8AC3E}">
        <p14:creationId xmlns:p14="http://schemas.microsoft.com/office/powerpoint/2010/main" val="2136381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20</a:t>
            </a:fld>
            <a:endParaRPr lang="en-US" dirty="0"/>
          </a:p>
        </p:txBody>
      </p:sp>
    </p:spTree>
    <p:extLst>
      <p:ext uri="{BB962C8B-B14F-4D97-AF65-F5344CB8AC3E}">
        <p14:creationId xmlns:p14="http://schemas.microsoft.com/office/powerpoint/2010/main" val="3444175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21</a:t>
            </a:fld>
            <a:endParaRPr lang="en-US" dirty="0"/>
          </a:p>
        </p:txBody>
      </p:sp>
    </p:spTree>
    <p:extLst>
      <p:ext uri="{BB962C8B-B14F-4D97-AF65-F5344CB8AC3E}">
        <p14:creationId xmlns:p14="http://schemas.microsoft.com/office/powerpoint/2010/main" val="3444175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22</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704771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23</a:t>
            </a:fld>
            <a:endParaRPr lang="en-US" dirty="0"/>
          </a:p>
        </p:txBody>
      </p:sp>
    </p:spTree>
    <p:extLst>
      <p:ext uri="{BB962C8B-B14F-4D97-AF65-F5344CB8AC3E}">
        <p14:creationId xmlns:p14="http://schemas.microsoft.com/office/powerpoint/2010/main" val="764386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24</a:t>
            </a:fld>
            <a:endParaRPr lang="en-US" dirty="0"/>
          </a:p>
        </p:txBody>
      </p:sp>
    </p:spTree>
    <p:extLst>
      <p:ext uri="{BB962C8B-B14F-4D97-AF65-F5344CB8AC3E}">
        <p14:creationId xmlns:p14="http://schemas.microsoft.com/office/powerpoint/2010/main" val="412081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25</a:t>
            </a:fld>
            <a:endParaRPr lang="en-US" dirty="0"/>
          </a:p>
        </p:txBody>
      </p:sp>
    </p:spTree>
    <p:extLst>
      <p:ext uri="{BB962C8B-B14F-4D97-AF65-F5344CB8AC3E}">
        <p14:creationId xmlns:p14="http://schemas.microsoft.com/office/powerpoint/2010/main" val="2016502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26</a:t>
            </a:fld>
            <a:endParaRPr lang="en-US" dirty="0"/>
          </a:p>
        </p:txBody>
      </p:sp>
    </p:spTree>
    <p:extLst>
      <p:ext uri="{BB962C8B-B14F-4D97-AF65-F5344CB8AC3E}">
        <p14:creationId xmlns:p14="http://schemas.microsoft.com/office/powerpoint/2010/main" val="1546623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27</a:t>
            </a:fld>
            <a:endParaRPr lang="en-US" dirty="0"/>
          </a:p>
        </p:txBody>
      </p:sp>
    </p:spTree>
    <p:extLst>
      <p:ext uri="{BB962C8B-B14F-4D97-AF65-F5344CB8AC3E}">
        <p14:creationId xmlns:p14="http://schemas.microsoft.com/office/powerpoint/2010/main" val="2058176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28</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520195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29</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118168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a:t>
            </a:fld>
            <a:endParaRPr lang="en-US" dirty="0"/>
          </a:p>
        </p:txBody>
      </p:sp>
    </p:spTree>
    <p:extLst>
      <p:ext uri="{BB962C8B-B14F-4D97-AF65-F5344CB8AC3E}">
        <p14:creationId xmlns:p14="http://schemas.microsoft.com/office/powerpoint/2010/main" val="3465619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30</a:t>
            </a:fld>
            <a:endParaRPr lang="en-US" dirty="0"/>
          </a:p>
        </p:txBody>
      </p:sp>
    </p:spTree>
    <p:extLst>
      <p:ext uri="{BB962C8B-B14F-4D97-AF65-F5344CB8AC3E}">
        <p14:creationId xmlns:p14="http://schemas.microsoft.com/office/powerpoint/2010/main" val="1886864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31</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580063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32</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580063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33</a:t>
            </a:fld>
            <a:endParaRPr lang="en-US" dirty="0"/>
          </a:p>
        </p:txBody>
      </p:sp>
    </p:spTree>
    <p:extLst>
      <p:ext uri="{BB962C8B-B14F-4D97-AF65-F5344CB8AC3E}">
        <p14:creationId xmlns:p14="http://schemas.microsoft.com/office/powerpoint/2010/main" val="708478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34</a:t>
            </a:fld>
            <a:endParaRPr lang="en-US" dirty="0"/>
          </a:p>
        </p:txBody>
      </p:sp>
    </p:spTree>
    <p:extLst>
      <p:ext uri="{BB962C8B-B14F-4D97-AF65-F5344CB8AC3E}">
        <p14:creationId xmlns:p14="http://schemas.microsoft.com/office/powerpoint/2010/main" val="304769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4</a:t>
            </a:fld>
            <a:endParaRPr lang="en-US" dirty="0"/>
          </a:p>
        </p:txBody>
      </p:sp>
    </p:spTree>
    <p:extLst>
      <p:ext uri="{BB962C8B-B14F-4D97-AF65-F5344CB8AC3E}">
        <p14:creationId xmlns:p14="http://schemas.microsoft.com/office/powerpoint/2010/main" val="141507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5</a:t>
            </a:fld>
            <a:endParaRPr lang="en-US" dirty="0"/>
          </a:p>
        </p:txBody>
      </p:sp>
    </p:spTree>
    <p:extLst>
      <p:ext uri="{BB962C8B-B14F-4D97-AF65-F5344CB8AC3E}">
        <p14:creationId xmlns:p14="http://schemas.microsoft.com/office/powerpoint/2010/main" val="1526823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6</a:t>
            </a:fld>
            <a:endParaRPr lang="en-US" dirty="0"/>
          </a:p>
        </p:txBody>
      </p:sp>
    </p:spTree>
    <p:extLst>
      <p:ext uri="{BB962C8B-B14F-4D97-AF65-F5344CB8AC3E}">
        <p14:creationId xmlns:p14="http://schemas.microsoft.com/office/powerpoint/2010/main" val="39901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7</a:t>
            </a:fld>
            <a:endParaRPr lang="en-US" dirty="0"/>
          </a:p>
        </p:txBody>
      </p:sp>
    </p:spTree>
    <p:extLst>
      <p:ext uri="{BB962C8B-B14F-4D97-AF65-F5344CB8AC3E}">
        <p14:creationId xmlns:p14="http://schemas.microsoft.com/office/powerpoint/2010/main" val="205362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8</a:t>
            </a:fld>
            <a:endParaRPr lang="en-US" dirty="0"/>
          </a:p>
        </p:txBody>
      </p:sp>
    </p:spTree>
    <p:extLst>
      <p:ext uri="{BB962C8B-B14F-4D97-AF65-F5344CB8AC3E}">
        <p14:creationId xmlns:p14="http://schemas.microsoft.com/office/powerpoint/2010/main" val="464864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9</a:t>
            </a:fld>
            <a:endParaRPr lang="en-US" dirty="0"/>
          </a:p>
        </p:txBody>
      </p:sp>
    </p:spTree>
    <p:extLst>
      <p:ext uri="{BB962C8B-B14F-4D97-AF65-F5344CB8AC3E}">
        <p14:creationId xmlns:p14="http://schemas.microsoft.com/office/powerpoint/2010/main" val="726537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8CE3E2-2309-4A98-8F2B-DB1E1CD06019}" type="datetime1">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FD3217-AE8B-40ED-A722-F9382EB885A4}" type="datetime1">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3B268-5C29-4881-A638-9AB1E99FCFD4}" type="datetime1">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45A39D-5BCC-4B2E-BF3D-828CB4310BDD}" type="datetime1">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C2CAA-C8D0-4C68-96C5-B3833103C3FE}" type="datetime1">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4455F8-4D54-4D57-9492-A5FD3F82B671}" type="datetime1">
              <a:rPr lang="en-US" smtClean="0"/>
              <a:pPr/>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F68DC9-AB0C-4DAF-A800-EC04147D88B2}" type="datetime1">
              <a:rPr lang="en-US" smtClean="0"/>
              <a:pPr/>
              <a:t>7/26/2022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7808CD-FC4F-4A27-87AC-FCEF6D6100D0}" type="datetime1">
              <a:rPr lang="en-US" smtClean="0"/>
              <a:pPr/>
              <a:t>7/26/2022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65A1F-1BB4-4180-8515-BF3FC871F22A}" type="datetime1">
              <a:rPr lang="en-US" smtClean="0"/>
              <a:pPr/>
              <a:t>7/26/2022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194FE-D758-4B3E-81D3-2A01E108A3C5}" type="datetime1">
              <a:rPr lang="en-US" smtClean="0"/>
              <a:pPr/>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D08101-AD2B-49DD-8E6C-EB4DEBED5298}" type="datetime1">
              <a:rPr lang="en-US" smtClean="0"/>
              <a:pPr/>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1F519-7732-463B-95B4-1CA13DC39C0A}" type="datetime1">
              <a:rPr lang="en-US" smtClean="0"/>
              <a:pPr/>
              <a:t>7/26/2022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FDF4E-827F-427A-878E-6542E865605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negMcD@outlook.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marketplace.cms.gov/assister-webinars/uc-aptc-arp-webinar.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hyperlink" Target="http://www.bcbsmt.com/PDF/sbc/30751MT0570008-01.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hyperlink" Target="http://www.bcbsmt.com/PDF/sbc/30751MT0570008-01.pdf" TargetMode="External"/><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3.emf"/><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hyperlink" Target="https://www.tribalselfgov.org/health-reform/2021-current-issues/2021-health-action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hyperlink" Target="https://www.tribalselfgov.org/wp-content/uploads/2020/05/TSGAC-Brief-Health-Reimbursement-Arrangements-2020-05-19c.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https://www.tribalselfgov.org/health-reform/2021-current-issues/2021-health-action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2209800"/>
          </a:xfrm>
        </p:spPr>
        <p:txBody>
          <a:bodyPr>
            <a:normAutofit/>
          </a:bodyPr>
          <a:lstStyle/>
          <a:p>
            <a:br>
              <a:rPr lang="en-US" b="1" dirty="0">
                <a:solidFill>
                  <a:schemeClr val="accent1">
                    <a:lumMod val="75000"/>
                  </a:schemeClr>
                </a:solidFill>
              </a:rPr>
            </a:br>
            <a:endParaRPr lang="en-US" b="1" dirty="0">
              <a:solidFill>
                <a:schemeClr val="accent1">
                  <a:lumMod val="75000"/>
                </a:schemeClr>
              </a:solidFill>
            </a:endParaRPr>
          </a:p>
        </p:txBody>
      </p:sp>
      <p:sp>
        <p:nvSpPr>
          <p:cNvPr id="3" name="Subtitle 2"/>
          <p:cNvSpPr>
            <a:spLocks noGrp="1"/>
          </p:cNvSpPr>
          <p:nvPr>
            <p:ph type="subTitle" idx="1"/>
          </p:nvPr>
        </p:nvSpPr>
        <p:spPr>
          <a:xfrm>
            <a:off x="533400" y="2743200"/>
            <a:ext cx="8077200" cy="3657600"/>
          </a:xfrm>
        </p:spPr>
        <p:txBody>
          <a:bodyPr>
            <a:normAutofit/>
          </a:bodyPr>
          <a:lstStyle/>
          <a:p>
            <a:r>
              <a:rPr lang="en-US" sz="2200" b="1" dirty="0"/>
              <a:t>Securing Health Insurance Coverage for Tribal Members</a:t>
            </a:r>
          </a:p>
          <a:p>
            <a:r>
              <a:rPr lang="en-US" sz="2200" b="1" dirty="0"/>
              <a:t>-- Use of Tribal Sponsorship and </a:t>
            </a:r>
          </a:p>
          <a:p>
            <a:r>
              <a:rPr lang="en-US" sz="2200" b="1" dirty="0"/>
              <a:t>the Health Insurance Marketplace -- </a:t>
            </a:r>
          </a:p>
          <a:p>
            <a:endParaRPr lang="en-US" sz="2000" dirty="0"/>
          </a:p>
          <a:p>
            <a:pPr>
              <a:spcBef>
                <a:spcPts val="100"/>
              </a:spcBef>
            </a:pPr>
            <a:r>
              <a:rPr lang="en-US" sz="2000" dirty="0"/>
              <a:t>August 2, 2022</a:t>
            </a:r>
          </a:p>
          <a:p>
            <a:r>
              <a:rPr lang="en-US" sz="1500" dirty="0"/>
              <a:t> </a:t>
            </a:r>
          </a:p>
          <a:p>
            <a:r>
              <a:rPr lang="en-US" sz="1800" dirty="0"/>
              <a:t>Presented by Doneg McDonough, CEO, Health System Analytics </a:t>
            </a:r>
          </a:p>
          <a:p>
            <a:r>
              <a:rPr lang="en-US" sz="1800" dirty="0"/>
              <a:t>Consultant, Tribal Self-Governance Advisory Committee to IHS</a:t>
            </a:r>
          </a:p>
          <a:p>
            <a:r>
              <a:rPr lang="en-US" sz="1800" dirty="0">
                <a:solidFill>
                  <a:schemeClr val="bg1">
                    <a:lumMod val="50000"/>
                  </a:schemeClr>
                </a:solidFill>
                <a:hlinkClick r:id="rId3">
                  <a:extLst>
                    <a:ext uri="{A12FA001-AC4F-418D-AE19-62706E023703}">
                      <ahyp:hlinkClr xmlns:ahyp="http://schemas.microsoft.com/office/drawing/2018/hyperlinkcolor" val="tx"/>
                    </a:ext>
                  </a:extLst>
                </a:hlinkClick>
              </a:rPr>
              <a:t>DonegMcD@outlook.com</a:t>
            </a:r>
            <a:r>
              <a:rPr lang="en-US" sz="1800" dirty="0">
                <a:solidFill>
                  <a:schemeClr val="bg1">
                    <a:lumMod val="50000"/>
                  </a:schemeClr>
                </a:solidFill>
              </a:rPr>
              <a:t>; </a:t>
            </a:r>
            <a:r>
              <a:rPr lang="en-US" sz="1800" u="sng" dirty="0">
                <a:solidFill>
                  <a:schemeClr val="bg1">
                    <a:lumMod val="50000"/>
                  </a:schemeClr>
                </a:solidFill>
              </a:rPr>
              <a:t>TribalSelfGov.org/health-reform/</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518" y="135147"/>
            <a:ext cx="7852082" cy="2133600"/>
          </a:xfrm>
          <a:prstGeom prst="rect">
            <a:avLst/>
          </a:prstGeom>
        </p:spPr>
      </p:pic>
      <p:pic>
        <p:nvPicPr>
          <p:cNvPr id="7" name="Picture 6" descr="/Users/shawn.mcdonough/Desktop/4.png">
            <a:extLst>
              <a:ext uri="{FF2B5EF4-FFF2-40B4-BE49-F238E27FC236}">
                <a16:creationId xmlns:a16="http://schemas.microsoft.com/office/drawing/2014/main" id="{18A3D8FC-4586-4340-B1AB-0833F1EA369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b="1" dirty="0">
                <a:solidFill>
                  <a:schemeClr val="accent1">
                    <a:lumMod val="75000"/>
                  </a:schemeClr>
                </a:solidFill>
              </a:rPr>
              <a:t>Marketplace Enrollment Growth Among </a:t>
            </a:r>
            <a:br>
              <a:rPr lang="en-US" sz="2800" b="1" dirty="0">
                <a:solidFill>
                  <a:schemeClr val="accent1">
                    <a:lumMod val="75000"/>
                  </a:schemeClr>
                </a:solidFill>
              </a:rPr>
            </a:br>
            <a:r>
              <a:rPr lang="en-US" sz="2800" b="1" dirty="0">
                <a:solidFill>
                  <a:schemeClr val="accent1">
                    <a:lumMod val="75000"/>
                  </a:schemeClr>
                </a:solidFill>
              </a:rPr>
              <a:t>Tribal Members vs. General Population</a:t>
            </a:r>
            <a:endParaRPr lang="en-US" sz="2000" b="1" dirty="0">
              <a:solidFill>
                <a:schemeClr val="accent1">
                  <a:lumMod val="75000"/>
                </a:schemeClr>
              </a:solidFill>
            </a:endParaRPr>
          </a:p>
        </p:txBody>
      </p:sp>
      <p:sp>
        <p:nvSpPr>
          <p:cNvPr id="7" name="Rectangle 4"/>
          <p:cNvSpPr>
            <a:spLocks noChangeArrowheads="1"/>
          </p:cNvSpPr>
          <p:nvPr/>
        </p:nvSpPr>
        <p:spPr bwMode="auto">
          <a:xfrm>
            <a:off x="1143000" y="5875524"/>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9" name="TextBox 8"/>
          <p:cNvSpPr txBox="1"/>
          <p:nvPr/>
        </p:nvSpPr>
        <p:spPr>
          <a:xfrm>
            <a:off x="304800" y="1143000"/>
            <a:ext cx="8534400" cy="666849"/>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altLang="en-US" sz="1600" dirty="0"/>
              <a:t>Across all Marketplaces, annual enrollment growth among enrolled Tribal members has continued to far outpace growth among the general population</a:t>
            </a:r>
          </a:p>
          <a:p>
            <a:pPr marL="285750" indent="-285750">
              <a:spcAft>
                <a:spcPts val="400"/>
              </a:spcAft>
              <a:buFont typeface="Arial" panose="020B0604020202020204" pitchFamily="34" charset="0"/>
              <a:buChar char="•"/>
            </a:pPr>
            <a:endParaRPr lang="en-US" altLang="en-US" sz="200" dirty="0"/>
          </a:p>
        </p:txBody>
      </p:sp>
      <p:sp>
        <p:nvSpPr>
          <p:cNvPr id="3" name="Slide Number Placeholder 2">
            <a:extLst>
              <a:ext uri="{FF2B5EF4-FFF2-40B4-BE49-F238E27FC236}">
                <a16:creationId xmlns:a16="http://schemas.microsoft.com/office/drawing/2014/main" id="{B2957FA8-EF3C-4B9A-A298-54A1ACE29B5F}"/>
              </a:ext>
            </a:extLst>
          </p:cNvPr>
          <p:cNvSpPr>
            <a:spLocks noGrp="1"/>
          </p:cNvSpPr>
          <p:nvPr>
            <p:ph type="sldNum" sz="quarter" idx="12"/>
          </p:nvPr>
        </p:nvSpPr>
        <p:spPr/>
        <p:txBody>
          <a:bodyPr/>
          <a:lstStyle/>
          <a:p>
            <a:fld id="{81AFDF4E-827F-427A-878E-6542E865605E}" type="slidenum">
              <a:rPr lang="en-US" smtClean="0"/>
              <a:pPr/>
              <a:t>10</a:t>
            </a:fld>
            <a:endParaRPr lang="en-US" dirty="0"/>
          </a:p>
        </p:txBody>
      </p:sp>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28" name="Picture 4"/>
          <p:cNvPicPr>
            <a:picLocks noChangeAspect="1" noChangeArrowheads="1"/>
          </p:cNvPicPr>
          <p:nvPr/>
        </p:nvPicPr>
        <p:blipFill>
          <a:blip r:embed="rId5" cstate="print"/>
          <a:srcRect/>
          <a:stretch>
            <a:fillRect/>
          </a:stretch>
        </p:blipFill>
        <p:spPr bwMode="auto">
          <a:xfrm>
            <a:off x="1219200" y="1828800"/>
            <a:ext cx="6512971" cy="4560677"/>
          </a:xfrm>
          <a:prstGeom prst="rect">
            <a:avLst/>
          </a:prstGeom>
          <a:noFill/>
          <a:ln w="9525">
            <a:noFill/>
            <a:miter lim="800000"/>
            <a:headEnd/>
            <a:tailEnd/>
          </a:ln>
          <a:effectLst/>
        </p:spPr>
      </p:pic>
    </p:spTree>
    <p:extLst>
      <p:ext uri="{BB962C8B-B14F-4D97-AF65-F5344CB8AC3E}">
        <p14:creationId xmlns:p14="http://schemas.microsoft.com/office/powerpoint/2010/main" val="312150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b="1" dirty="0">
                <a:solidFill>
                  <a:schemeClr val="accent1">
                    <a:lumMod val="75000"/>
                  </a:schemeClr>
                </a:solidFill>
              </a:rPr>
              <a:t>Marketplace Enrollment of Tribal Citizens </a:t>
            </a:r>
            <a:br>
              <a:rPr lang="en-US" sz="2800" b="1" dirty="0">
                <a:solidFill>
                  <a:schemeClr val="accent1">
                    <a:lumMod val="75000"/>
                  </a:schemeClr>
                </a:solidFill>
              </a:rPr>
            </a:br>
            <a:r>
              <a:rPr lang="en-US" sz="2800" b="1" dirty="0">
                <a:solidFill>
                  <a:schemeClr val="accent1">
                    <a:lumMod val="75000"/>
                  </a:schemeClr>
                </a:solidFill>
              </a:rPr>
              <a:t>in Federally-Facilitated Marketplaces</a:t>
            </a:r>
            <a:endParaRPr lang="en-US" sz="2000" b="1" dirty="0">
              <a:solidFill>
                <a:schemeClr val="accent1">
                  <a:lumMod val="75000"/>
                </a:schemeClr>
              </a:solidFill>
            </a:endParaRPr>
          </a:p>
        </p:txBody>
      </p:sp>
      <p:sp>
        <p:nvSpPr>
          <p:cNvPr id="7" name="Rectangle 4"/>
          <p:cNvSpPr>
            <a:spLocks noChangeArrowheads="1"/>
          </p:cNvSpPr>
          <p:nvPr/>
        </p:nvSpPr>
        <p:spPr bwMode="auto">
          <a:xfrm>
            <a:off x="1143000" y="5875524"/>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9" name="TextBox 8"/>
          <p:cNvSpPr txBox="1"/>
          <p:nvPr/>
        </p:nvSpPr>
        <p:spPr>
          <a:xfrm>
            <a:off x="457200" y="1219200"/>
            <a:ext cx="2590800" cy="3724096"/>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altLang="en-US" sz="1600" dirty="0"/>
              <a:t>In the 38 states with Federally-Facilitated Marketplaces, overall enrollment of </a:t>
            </a:r>
            <a:r>
              <a:rPr lang="en-US" altLang="en-US" sz="1600" u="sng" dirty="0"/>
              <a:t>Tribal citizens</a:t>
            </a:r>
            <a:r>
              <a:rPr lang="en-US" altLang="en-US" sz="1600" dirty="0"/>
              <a:t> in health insurance coverage through a Marketplace increased by 13.4% from 2020 to 2021</a:t>
            </a:r>
          </a:p>
          <a:p>
            <a:pPr marL="285750" indent="-285750">
              <a:spcAft>
                <a:spcPts val="400"/>
              </a:spcAft>
              <a:buFont typeface="Arial" panose="020B0604020202020204" pitchFamily="34" charset="0"/>
              <a:buChar char="•"/>
            </a:pPr>
            <a:endParaRPr lang="en-US" altLang="en-US" sz="1600" dirty="0"/>
          </a:p>
          <a:p>
            <a:pPr marL="285750" indent="-285750">
              <a:spcAft>
                <a:spcPts val="400"/>
              </a:spcAft>
              <a:buFont typeface="Arial" panose="020B0604020202020204" pitchFamily="34" charset="0"/>
              <a:buChar char="•"/>
            </a:pPr>
            <a:r>
              <a:rPr lang="en-US" altLang="en-US" sz="1600" dirty="0"/>
              <a:t>This compares to increase of 3.5% from 2020 to 2021 for </a:t>
            </a:r>
            <a:r>
              <a:rPr lang="en-US" altLang="en-US" sz="1600" u="sng" dirty="0"/>
              <a:t>all AI/ANs</a:t>
            </a:r>
            <a:r>
              <a:rPr lang="en-US" altLang="en-US" sz="1600" dirty="0"/>
              <a:t> nationally</a:t>
            </a:r>
          </a:p>
          <a:p>
            <a:pPr marL="285750" indent="-285750">
              <a:spcAft>
                <a:spcPts val="400"/>
              </a:spcAft>
              <a:buFont typeface="Arial" panose="020B0604020202020204" pitchFamily="34" charset="0"/>
              <a:buChar char="•"/>
            </a:pPr>
            <a:endParaRPr lang="en-US" altLang="en-US" sz="200" dirty="0"/>
          </a:p>
        </p:txBody>
      </p:sp>
      <p:sp>
        <p:nvSpPr>
          <p:cNvPr id="3" name="Slide Number Placeholder 2">
            <a:extLst>
              <a:ext uri="{FF2B5EF4-FFF2-40B4-BE49-F238E27FC236}">
                <a16:creationId xmlns:a16="http://schemas.microsoft.com/office/drawing/2014/main" id="{B2957FA8-EF3C-4B9A-A298-54A1ACE29B5F}"/>
              </a:ext>
            </a:extLst>
          </p:cNvPr>
          <p:cNvSpPr>
            <a:spLocks noGrp="1"/>
          </p:cNvSpPr>
          <p:nvPr>
            <p:ph type="sldNum" sz="quarter" idx="12"/>
          </p:nvPr>
        </p:nvSpPr>
        <p:spPr/>
        <p:txBody>
          <a:bodyPr/>
          <a:lstStyle/>
          <a:p>
            <a:fld id="{81AFDF4E-827F-427A-878E-6542E865605E}" type="slidenum">
              <a:rPr lang="en-US" smtClean="0"/>
              <a:pPr/>
              <a:t>11</a:t>
            </a:fld>
            <a:endParaRPr lang="en-US" dirty="0"/>
          </a:p>
        </p:txBody>
      </p:sp>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4" name="Picture 3">
            <a:extLst>
              <a:ext uri="{FF2B5EF4-FFF2-40B4-BE49-F238E27FC236}">
                <a16:creationId xmlns:a16="http://schemas.microsoft.com/office/drawing/2014/main" id="{4275B35C-E0D2-8663-96C8-913435D6BA50}"/>
              </a:ext>
            </a:extLst>
          </p:cNvPr>
          <p:cNvPicPr>
            <a:picLocks noChangeAspect="1"/>
          </p:cNvPicPr>
          <p:nvPr/>
        </p:nvPicPr>
        <p:blipFill>
          <a:blip r:embed="rId5"/>
          <a:stretch>
            <a:fillRect/>
          </a:stretch>
        </p:blipFill>
        <p:spPr>
          <a:xfrm>
            <a:off x="3048000" y="1246517"/>
            <a:ext cx="5560087" cy="4773283"/>
          </a:xfrm>
          <a:prstGeom prst="rect">
            <a:avLst/>
          </a:prstGeom>
        </p:spPr>
      </p:pic>
    </p:spTree>
    <p:extLst>
      <p:ext uri="{BB962C8B-B14F-4D97-AF65-F5344CB8AC3E}">
        <p14:creationId xmlns:p14="http://schemas.microsoft.com/office/powerpoint/2010/main" val="3121506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b="1" dirty="0">
                <a:solidFill>
                  <a:schemeClr val="accent1">
                    <a:lumMod val="75000"/>
                  </a:schemeClr>
                </a:solidFill>
              </a:rPr>
              <a:t>Marketplace Enrollment of Tribal Citizens </a:t>
            </a:r>
            <a:br>
              <a:rPr lang="en-US" sz="2800" b="1" dirty="0">
                <a:solidFill>
                  <a:schemeClr val="accent1">
                    <a:lumMod val="75000"/>
                  </a:schemeClr>
                </a:solidFill>
              </a:rPr>
            </a:br>
            <a:r>
              <a:rPr lang="en-US" sz="2800" b="1" dirty="0">
                <a:solidFill>
                  <a:schemeClr val="accent1">
                    <a:lumMod val="75000"/>
                  </a:schemeClr>
                </a:solidFill>
              </a:rPr>
              <a:t>in State-Based Marketplaces</a:t>
            </a:r>
            <a:endParaRPr lang="en-US" sz="2000" b="1" dirty="0">
              <a:solidFill>
                <a:schemeClr val="accent1">
                  <a:lumMod val="75000"/>
                </a:schemeClr>
              </a:solidFill>
            </a:endParaRPr>
          </a:p>
        </p:txBody>
      </p:sp>
      <p:sp>
        <p:nvSpPr>
          <p:cNvPr id="7" name="Rectangle 4"/>
          <p:cNvSpPr>
            <a:spLocks noChangeArrowheads="1"/>
          </p:cNvSpPr>
          <p:nvPr/>
        </p:nvSpPr>
        <p:spPr bwMode="auto">
          <a:xfrm>
            <a:off x="1143000" y="5875524"/>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9" name="TextBox 8"/>
          <p:cNvSpPr txBox="1"/>
          <p:nvPr/>
        </p:nvSpPr>
        <p:spPr>
          <a:xfrm>
            <a:off x="381000" y="1134393"/>
            <a:ext cx="8229600" cy="913070"/>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altLang="en-US" sz="1600" dirty="0"/>
              <a:t>In the 15 states operating their own Marketplaces (referred to as State-Based Marketplaces), overall enrollment of Tribal citizens in health insurance coverage through a Marketplace increased by 10.9% from 2020 to 2021</a:t>
            </a:r>
            <a:endParaRPr lang="en-US" altLang="en-US" sz="1400" dirty="0"/>
          </a:p>
          <a:p>
            <a:pPr marL="285750" indent="-285750">
              <a:spcAft>
                <a:spcPts val="400"/>
              </a:spcAft>
              <a:buFont typeface="Arial" panose="020B0604020202020204" pitchFamily="34" charset="0"/>
              <a:buChar char="•"/>
            </a:pPr>
            <a:endParaRPr lang="en-US" altLang="en-US" sz="200" dirty="0"/>
          </a:p>
        </p:txBody>
      </p:sp>
      <p:sp>
        <p:nvSpPr>
          <p:cNvPr id="3" name="Slide Number Placeholder 2">
            <a:extLst>
              <a:ext uri="{FF2B5EF4-FFF2-40B4-BE49-F238E27FC236}">
                <a16:creationId xmlns:a16="http://schemas.microsoft.com/office/drawing/2014/main" id="{B2957FA8-EF3C-4B9A-A298-54A1ACE29B5F}"/>
              </a:ext>
            </a:extLst>
          </p:cNvPr>
          <p:cNvSpPr>
            <a:spLocks noGrp="1"/>
          </p:cNvSpPr>
          <p:nvPr>
            <p:ph type="sldNum" sz="quarter" idx="12"/>
          </p:nvPr>
        </p:nvSpPr>
        <p:spPr/>
        <p:txBody>
          <a:bodyPr/>
          <a:lstStyle/>
          <a:p>
            <a:fld id="{81AFDF4E-827F-427A-878E-6542E865605E}" type="slidenum">
              <a:rPr lang="en-US" smtClean="0"/>
              <a:pPr/>
              <a:t>12</a:t>
            </a:fld>
            <a:endParaRPr lang="en-US" dirty="0"/>
          </a:p>
        </p:txBody>
      </p:sp>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
        <p:nvSpPr>
          <p:cNvPr id="10" name="TextBox 9">
            <a:extLst>
              <a:ext uri="{FF2B5EF4-FFF2-40B4-BE49-F238E27FC236}">
                <a16:creationId xmlns:a16="http://schemas.microsoft.com/office/drawing/2014/main" id="{EFFED95D-1F82-C12F-81BF-466A58670D17}"/>
              </a:ext>
            </a:extLst>
          </p:cNvPr>
          <p:cNvSpPr txBox="1"/>
          <p:nvPr/>
        </p:nvSpPr>
        <p:spPr>
          <a:xfrm>
            <a:off x="228600" y="2209800"/>
            <a:ext cx="2517945" cy="3293209"/>
          </a:xfrm>
          <a:prstGeom prst="rect">
            <a:avLst/>
          </a:prstGeom>
          <a:noFill/>
        </p:spPr>
        <p:txBody>
          <a:bodyPr wrap="square" rtlCol="0">
            <a:spAutoFit/>
          </a:bodyPr>
          <a:lstStyle/>
          <a:p>
            <a:pPr marL="742950" lvl="1" indent="-285750">
              <a:spcAft>
                <a:spcPts val="400"/>
              </a:spcAft>
              <a:buFont typeface="Calibri" pitchFamily="34" charset="0"/>
              <a:buChar char="–"/>
            </a:pPr>
            <a:r>
              <a:rPr lang="en-US" altLang="en-US" sz="1400" dirty="0"/>
              <a:t>Data in the table are only on </a:t>
            </a:r>
            <a:r>
              <a:rPr lang="en-US" altLang="en-US" sz="1400" u="sng" dirty="0"/>
              <a:t>Tribal citizens</a:t>
            </a:r>
            <a:r>
              <a:rPr lang="en-US" altLang="en-US" sz="1400" dirty="0"/>
              <a:t>; data on enrollment of “other IHS-eligible” individuals in State-Based Marketplace coverage are not available</a:t>
            </a:r>
          </a:p>
          <a:p>
            <a:pPr marL="742950" lvl="1" indent="-285750">
              <a:spcAft>
                <a:spcPts val="400"/>
              </a:spcAft>
              <a:buFont typeface="Courier New" panose="02070309020205020404" pitchFamily="49" charset="0"/>
              <a:buChar char="-"/>
            </a:pPr>
            <a:r>
              <a:rPr lang="en-US" altLang="en-US" sz="1400" dirty="0"/>
              <a:t>This compares to increase of 3.5% from 2020 to 2021 for </a:t>
            </a:r>
            <a:r>
              <a:rPr lang="en-US" altLang="en-US" sz="1400" u="sng" dirty="0"/>
              <a:t>all AI/ANs</a:t>
            </a:r>
            <a:r>
              <a:rPr lang="en-US" altLang="en-US" sz="1400" dirty="0"/>
              <a:t> nationally</a:t>
            </a:r>
          </a:p>
          <a:p>
            <a:pPr marL="742950" lvl="1" indent="-285750">
              <a:spcAft>
                <a:spcPts val="400"/>
              </a:spcAft>
              <a:buFont typeface="Calibri" pitchFamily="34" charset="0"/>
              <a:buChar char="–"/>
            </a:pPr>
            <a:endParaRPr lang="en-US" altLang="en-US" sz="1400" dirty="0"/>
          </a:p>
          <a:p>
            <a:pPr marL="285750" indent="-285750">
              <a:spcAft>
                <a:spcPts val="400"/>
              </a:spcAft>
              <a:buFont typeface="Arial" panose="020B0604020202020204" pitchFamily="34" charset="0"/>
              <a:buChar char="•"/>
            </a:pPr>
            <a:endParaRPr lang="en-US" altLang="en-US" sz="200" dirty="0"/>
          </a:p>
        </p:txBody>
      </p:sp>
      <p:pic>
        <p:nvPicPr>
          <p:cNvPr id="4" name="Picture 3">
            <a:extLst>
              <a:ext uri="{FF2B5EF4-FFF2-40B4-BE49-F238E27FC236}">
                <a16:creationId xmlns:a16="http://schemas.microsoft.com/office/drawing/2014/main" id="{78324587-8CF0-D652-0D2F-FD1934401F94}"/>
              </a:ext>
            </a:extLst>
          </p:cNvPr>
          <p:cNvPicPr>
            <a:picLocks noChangeAspect="1"/>
          </p:cNvPicPr>
          <p:nvPr/>
        </p:nvPicPr>
        <p:blipFill>
          <a:blip r:embed="rId5"/>
          <a:stretch>
            <a:fillRect/>
          </a:stretch>
        </p:blipFill>
        <p:spPr>
          <a:xfrm>
            <a:off x="2879785" y="2038462"/>
            <a:ext cx="5715000" cy="3931661"/>
          </a:xfrm>
          <a:prstGeom prst="rect">
            <a:avLst/>
          </a:prstGeom>
        </p:spPr>
      </p:pic>
    </p:spTree>
    <p:extLst>
      <p:ext uri="{BB962C8B-B14F-4D97-AF65-F5344CB8AC3E}">
        <p14:creationId xmlns:p14="http://schemas.microsoft.com/office/powerpoint/2010/main" val="312150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274638"/>
            <a:ext cx="7481455" cy="487362"/>
          </a:xfrm>
        </p:spPr>
        <p:txBody>
          <a:bodyPr>
            <a:noAutofit/>
          </a:bodyPr>
          <a:lstStyle/>
          <a:p>
            <a:r>
              <a:rPr lang="en-US" sz="2800" b="1" dirty="0">
                <a:solidFill>
                  <a:schemeClr val="accent1">
                    <a:lumMod val="75000"/>
                  </a:schemeClr>
                </a:solidFill>
              </a:rPr>
              <a:t>#3a:  Eligibility Criteria for Marketplace Coverage </a:t>
            </a:r>
          </a:p>
        </p:txBody>
      </p:sp>
      <p:sp>
        <p:nvSpPr>
          <p:cNvPr id="3" name="Content Placeholder 2"/>
          <p:cNvSpPr>
            <a:spLocks noGrp="1"/>
          </p:cNvSpPr>
          <p:nvPr>
            <p:ph idx="1"/>
          </p:nvPr>
        </p:nvSpPr>
        <p:spPr>
          <a:xfrm>
            <a:off x="457200" y="1219200"/>
            <a:ext cx="8229600" cy="4845276"/>
          </a:xfrm>
        </p:spPr>
        <p:txBody>
          <a:bodyPr>
            <a:normAutofit/>
          </a:bodyPr>
          <a:lstStyle/>
          <a:p>
            <a:pPr marL="0" indent="0">
              <a:spcAft>
                <a:spcPts val="400"/>
              </a:spcAft>
              <a:buNone/>
            </a:pPr>
            <a:r>
              <a:rPr lang="en-US" altLang="en-US" sz="1700" u="sng" dirty="0"/>
              <a:t>General Eligibility for Marketplace Enrollment</a:t>
            </a:r>
          </a:p>
          <a:p>
            <a:pPr>
              <a:spcAft>
                <a:spcPts val="400"/>
              </a:spcAft>
            </a:pPr>
            <a:r>
              <a:rPr lang="en-US" altLang="en-US" sz="1700" dirty="0"/>
              <a:t>Reside in area served by Marketplace (</a:t>
            </a:r>
            <a:r>
              <a:rPr lang="en-US" altLang="en-US" sz="1700" i="1" dirty="0"/>
              <a:t>e.g.</a:t>
            </a:r>
            <a:r>
              <a:rPr lang="en-US" altLang="en-US" sz="1700" dirty="0"/>
              <a:t>, state of California)</a:t>
            </a:r>
          </a:p>
          <a:p>
            <a:pPr>
              <a:spcAft>
                <a:spcPts val="400"/>
              </a:spcAft>
            </a:pPr>
            <a:r>
              <a:rPr lang="en-US" altLang="en-US" sz="1700" dirty="0"/>
              <a:t>Reside in the United States legally</a:t>
            </a:r>
          </a:p>
          <a:p>
            <a:pPr>
              <a:spcAft>
                <a:spcPts val="400"/>
              </a:spcAft>
            </a:pPr>
            <a:r>
              <a:rPr lang="en-US" altLang="en-US" sz="1700" dirty="0"/>
              <a:t>Not be incarcerated</a:t>
            </a:r>
          </a:p>
          <a:p>
            <a:pPr>
              <a:spcAft>
                <a:spcPts val="400"/>
              </a:spcAft>
            </a:pPr>
            <a:endParaRPr lang="en-US" altLang="en-US" sz="1700" dirty="0"/>
          </a:p>
        </p:txBody>
      </p:sp>
      <p:sp>
        <p:nvSpPr>
          <p:cNvPr id="7" name="Rectangle 4"/>
          <p:cNvSpPr>
            <a:spLocks noChangeArrowheads="1"/>
          </p:cNvSpPr>
          <p:nvPr/>
        </p:nvSpPr>
        <p:spPr bwMode="auto">
          <a:xfrm>
            <a:off x="304800" y="5715000"/>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13</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215070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274638"/>
            <a:ext cx="7481455" cy="487362"/>
          </a:xfrm>
        </p:spPr>
        <p:txBody>
          <a:bodyPr>
            <a:noAutofit/>
          </a:bodyPr>
          <a:lstStyle/>
          <a:p>
            <a:r>
              <a:rPr lang="en-US" sz="2800" b="1" dirty="0">
                <a:solidFill>
                  <a:schemeClr val="accent1">
                    <a:lumMod val="75000"/>
                  </a:schemeClr>
                </a:solidFill>
              </a:rPr>
              <a:t>Eligibility Criteria for Premium Tax Credits</a:t>
            </a:r>
          </a:p>
        </p:txBody>
      </p:sp>
      <p:sp>
        <p:nvSpPr>
          <p:cNvPr id="3" name="Content Placeholder 2"/>
          <p:cNvSpPr>
            <a:spLocks noGrp="1"/>
          </p:cNvSpPr>
          <p:nvPr>
            <p:ph idx="1"/>
          </p:nvPr>
        </p:nvSpPr>
        <p:spPr>
          <a:xfrm>
            <a:off x="457200" y="914400"/>
            <a:ext cx="8229600" cy="5150076"/>
          </a:xfrm>
        </p:spPr>
        <p:txBody>
          <a:bodyPr>
            <a:noAutofit/>
          </a:bodyPr>
          <a:lstStyle/>
          <a:p>
            <a:pPr marL="0" indent="0">
              <a:spcAft>
                <a:spcPts val="400"/>
              </a:spcAft>
              <a:buNone/>
            </a:pPr>
            <a:r>
              <a:rPr lang="en-US" altLang="en-US" sz="1800" u="sng" dirty="0"/>
              <a:t>Eligibility for PTCs </a:t>
            </a:r>
            <a:r>
              <a:rPr lang="en-US" altLang="en-US" sz="1800" u="sng" dirty="0">
                <a:solidFill>
                  <a:srgbClr val="FF0000"/>
                </a:solidFill>
              </a:rPr>
              <a:t>(American Rescue Plan provisions shown in red)</a:t>
            </a:r>
          </a:p>
          <a:p>
            <a:pPr marL="0" indent="0">
              <a:spcAft>
                <a:spcPts val="400"/>
              </a:spcAft>
              <a:buNone/>
            </a:pPr>
            <a:r>
              <a:rPr lang="en-US" altLang="en-US" sz="1600" dirty="0"/>
              <a:t>In addition to general Marketplace eligibility requirements:</a:t>
            </a:r>
          </a:p>
          <a:p>
            <a:pPr>
              <a:spcAft>
                <a:spcPts val="400"/>
              </a:spcAft>
            </a:pPr>
            <a:r>
              <a:rPr lang="en-US" altLang="en-US" sz="1600" dirty="0"/>
              <a:t>Have household income </a:t>
            </a:r>
            <a:r>
              <a:rPr lang="en-US" altLang="en-US" sz="1600" strike="sngStrike" dirty="0"/>
              <a:t>between 100% and 400% </a:t>
            </a:r>
            <a:r>
              <a:rPr lang="en-US" altLang="en-US" sz="1600" b="1" dirty="0">
                <a:solidFill>
                  <a:srgbClr val="FF0000"/>
                </a:solidFill>
              </a:rPr>
              <a:t>at least 100%</a:t>
            </a:r>
            <a:r>
              <a:rPr lang="en-US" altLang="en-US" sz="1600" dirty="0"/>
              <a:t> of the federal poverty level (FPL) </a:t>
            </a:r>
            <a:r>
              <a:rPr lang="en-US" altLang="en-US" sz="1600" b="1" dirty="0">
                <a:solidFill>
                  <a:srgbClr val="FF0000"/>
                </a:solidFill>
              </a:rPr>
              <a:t>for 2021 and 2022 (income cap removed)</a:t>
            </a:r>
          </a:p>
          <a:p>
            <a:pPr>
              <a:spcAft>
                <a:spcPts val="400"/>
              </a:spcAft>
            </a:pPr>
            <a:r>
              <a:rPr lang="en-US" altLang="en-US" sz="1600" dirty="0"/>
              <a:t>Not be eligible for Medicare, Medicaid, or “affordable” employer-sponsored insurance (through employer or employer of a family member)</a:t>
            </a:r>
          </a:p>
          <a:p>
            <a:pPr lvl="1">
              <a:spcAft>
                <a:spcPts val="400"/>
              </a:spcAft>
            </a:pPr>
            <a:r>
              <a:rPr lang="en-US" altLang="en-US" sz="1500" dirty="0"/>
              <a:t>An employee is considered to have an offer of affordable coverage if the cost of self-coverage does not exceed a certain percentage of </a:t>
            </a:r>
            <a:r>
              <a:rPr lang="en-US" altLang="en-US" sz="1500" b="1" dirty="0"/>
              <a:t>total household</a:t>
            </a:r>
            <a:r>
              <a:rPr lang="en-US" altLang="en-US" sz="1500" dirty="0"/>
              <a:t> income (9.61% in 2022)</a:t>
            </a:r>
          </a:p>
          <a:p>
            <a:pPr lvl="1">
              <a:spcAft>
                <a:spcPts val="400"/>
              </a:spcAft>
            </a:pPr>
            <a:r>
              <a:rPr lang="en-US" altLang="en-US" sz="1500" dirty="0"/>
              <a:t>Currently, a family member of an employee is considered to have an offer of affordable coverage if the cost of </a:t>
            </a:r>
            <a:r>
              <a:rPr lang="en-US" altLang="en-US" sz="1500" b="1" dirty="0"/>
              <a:t>self-coverage for the employee is considered affordable</a:t>
            </a:r>
            <a:r>
              <a:rPr lang="en-US" altLang="en-US" sz="1500" dirty="0"/>
              <a:t> </a:t>
            </a:r>
          </a:p>
          <a:p>
            <a:pPr lvl="2">
              <a:spcAft>
                <a:spcPts val="400"/>
              </a:spcAft>
            </a:pPr>
            <a:r>
              <a:rPr lang="en-US" altLang="en-US" sz="1400" dirty="0"/>
              <a:t>Referred to as “family glitch” </a:t>
            </a:r>
            <a:r>
              <a:rPr lang="en-US" altLang="en-US" sz="1400" b="1" dirty="0">
                <a:solidFill>
                  <a:srgbClr val="0070C0"/>
                </a:solidFill>
              </a:rPr>
              <a:t>(fix expected in 2023—see next slide)</a:t>
            </a:r>
          </a:p>
          <a:p>
            <a:pPr>
              <a:spcAft>
                <a:spcPts val="400"/>
              </a:spcAft>
            </a:pPr>
            <a:r>
              <a:rPr lang="en-US" altLang="en-US" sz="1600" dirty="0"/>
              <a:t>Veterans can be eligible for, but cannot enroll in, the Veterans Health Care Program (VHCP)</a:t>
            </a:r>
          </a:p>
          <a:p>
            <a:pPr>
              <a:spcAft>
                <a:spcPts val="400"/>
              </a:spcAft>
            </a:pPr>
            <a:r>
              <a:rPr lang="en-US" altLang="en-US" sz="1600" dirty="0"/>
              <a:t>There are no Indian-specific eligibility criteria for PTCs</a:t>
            </a:r>
          </a:p>
          <a:p>
            <a:pPr>
              <a:spcAft>
                <a:spcPts val="400"/>
              </a:spcAft>
            </a:pPr>
            <a:r>
              <a:rPr lang="en-US" altLang="en-US" sz="1600" dirty="0"/>
              <a:t>A Tribe / THO might wish to Sponsor a Tribal citizen or other IHS-eligible individual even if the individual is not eligible for PTCs</a:t>
            </a:r>
          </a:p>
          <a:p>
            <a:pPr>
              <a:spcAft>
                <a:spcPts val="400"/>
              </a:spcAft>
            </a:pPr>
            <a:endParaRPr lang="en-US" altLang="en-US" sz="1800" dirty="0"/>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14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8" name="Arrow: Right 7">
            <a:extLst>
              <a:ext uri="{FF2B5EF4-FFF2-40B4-BE49-F238E27FC236}">
                <a16:creationId xmlns:a16="http://schemas.microsoft.com/office/drawing/2014/main" id="{995C3DAA-ACCE-410F-ABF1-FF934FF9A26A}"/>
              </a:ext>
            </a:extLst>
          </p:cNvPr>
          <p:cNvSpPr/>
          <p:nvPr/>
        </p:nvSpPr>
        <p:spPr>
          <a:xfrm>
            <a:off x="228600" y="2362200"/>
            <a:ext cx="228600" cy="76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0708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274638"/>
            <a:ext cx="7481455" cy="487362"/>
          </a:xfrm>
        </p:spPr>
        <p:txBody>
          <a:bodyPr>
            <a:noAutofit/>
          </a:bodyPr>
          <a:lstStyle/>
          <a:p>
            <a:r>
              <a:rPr lang="en-US" sz="2800" b="1" dirty="0">
                <a:solidFill>
                  <a:schemeClr val="accent1">
                    <a:lumMod val="75000"/>
                  </a:schemeClr>
                </a:solidFill>
              </a:rPr>
              <a:t>Proposed Federal Rule to Fix ‘Family Glitch’</a:t>
            </a:r>
          </a:p>
        </p:txBody>
      </p:sp>
      <p:sp>
        <p:nvSpPr>
          <p:cNvPr id="3" name="Content Placeholder 2"/>
          <p:cNvSpPr>
            <a:spLocks noGrp="1"/>
          </p:cNvSpPr>
          <p:nvPr>
            <p:ph idx="1"/>
          </p:nvPr>
        </p:nvSpPr>
        <p:spPr>
          <a:xfrm>
            <a:off x="381000" y="838200"/>
            <a:ext cx="8229600" cy="5226276"/>
          </a:xfrm>
        </p:spPr>
        <p:txBody>
          <a:bodyPr>
            <a:noAutofit/>
          </a:bodyPr>
          <a:lstStyle/>
          <a:p>
            <a:pPr marL="0" indent="0">
              <a:spcBef>
                <a:spcPts val="400"/>
              </a:spcBef>
              <a:spcAft>
                <a:spcPts val="400"/>
              </a:spcAft>
              <a:buNone/>
            </a:pPr>
            <a:r>
              <a:rPr lang="en-US" altLang="en-US" sz="1800" dirty="0"/>
              <a:t>IRS on April 7, 2022, issued a proposed rule that would fix the “family glitch”:</a:t>
            </a:r>
          </a:p>
          <a:p>
            <a:pPr lvl="0">
              <a:spcBef>
                <a:spcPts val="400"/>
              </a:spcBef>
            </a:pPr>
            <a:r>
              <a:rPr lang="en-US" altLang="en-US" sz="1800" b="1" dirty="0"/>
              <a:t>Under </a:t>
            </a:r>
            <a:r>
              <a:rPr lang="en-US" altLang="en-US" sz="1800" b="1" dirty="0">
                <a:solidFill>
                  <a:srgbClr val="FF0000"/>
                </a:solidFill>
              </a:rPr>
              <a:t>current</a:t>
            </a:r>
            <a:r>
              <a:rPr lang="en-US" altLang="en-US" sz="1800" b="1" dirty="0"/>
              <a:t> regulations</a:t>
            </a:r>
            <a:r>
              <a:rPr lang="en-US" altLang="en-US" sz="1800" dirty="0"/>
              <a:t>:</a:t>
            </a:r>
          </a:p>
          <a:p>
            <a:pPr lvl="0">
              <a:spcBef>
                <a:spcPts val="400"/>
              </a:spcBef>
            </a:pPr>
            <a:endParaRPr lang="en-US" altLang="en-US" sz="200" dirty="0"/>
          </a:p>
          <a:p>
            <a:pPr marL="685800" lvl="0">
              <a:spcBef>
                <a:spcPts val="400"/>
              </a:spcBef>
              <a:buFont typeface="Calibri" pitchFamily="34" charset="0"/>
              <a:buChar char="–"/>
            </a:pPr>
            <a:r>
              <a:rPr lang="en-US" sz="1500" dirty="0"/>
              <a:t>Employee: </a:t>
            </a:r>
          </a:p>
          <a:p>
            <a:pPr marL="1085850" lvl="1">
              <a:spcBef>
                <a:spcPts val="400"/>
              </a:spcBef>
              <a:buFont typeface="Courier New" panose="02070309020205020404" pitchFamily="49" charset="0"/>
              <a:buChar char="o"/>
            </a:pPr>
            <a:r>
              <a:rPr lang="en-US" sz="1400" dirty="0"/>
              <a:t>An employee is considered to have an offer of affordable coverage if the employee’s self-only premium cost for the least expensive employer plan does not exceed the threshold “contribution percentage” (9.61% in 2022) of the employee’s </a:t>
            </a:r>
            <a:r>
              <a:rPr lang="en-US" sz="1400" b="1" i="1" dirty="0"/>
              <a:t>total</a:t>
            </a:r>
            <a:r>
              <a:rPr lang="en-US" sz="1400" dirty="0"/>
              <a:t> household income</a:t>
            </a:r>
          </a:p>
          <a:p>
            <a:pPr marL="685800" lvl="0">
              <a:spcBef>
                <a:spcPts val="400"/>
              </a:spcBef>
              <a:buFont typeface="Calibri" pitchFamily="34" charset="0"/>
              <a:buChar char="–"/>
            </a:pPr>
            <a:r>
              <a:rPr lang="en-US" sz="1500" dirty="0"/>
              <a:t>Family member:</a:t>
            </a:r>
          </a:p>
          <a:p>
            <a:pPr marL="1085850" lvl="1">
              <a:spcBef>
                <a:spcPts val="400"/>
              </a:spcBef>
              <a:buFont typeface="Courier New" panose="02070309020205020404" pitchFamily="49" charset="0"/>
              <a:buChar char="o"/>
            </a:pPr>
            <a:r>
              <a:rPr lang="en-US" sz="1400" dirty="0"/>
              <a:t>When an individual (</a:t>
            </a:r>
            <a:r>
              <a:rPr lang="en-US" sz="1400" i="1" dirty="0"/>
              <a:t>e.g.</a:t>
            </a:r>
            <a:r>
              <a:rPr lang="en-US" sz="1400" dirty="0"/>
              <a:t>, a spouse or dependant*) is offered health insurance through the employer of a family member, the individual is considered to have an offer of affordable coverage </a:t>
            </a:r>
            <a:r>
              <a:rPr lang="en-US" sz="1400" b="1" u="sng" dirty="0"/>
              <a:t>if self-coverage for the employee is considered affordable</a:t>
            </a:r>
            <a:r>
              <a:rPr lang="en-US" sz="1400" dirty="0"/>
              <a:t>—meaning the cost does not exceed a certain percentage of total household income (9.61% in 2022)—even though family coverage would require a larger contribution of household income (“family glitch”)</a:t>
            </a:r>
          </a:p>
          <a:p>
            <a:pPr marL="1085850" lvl="1">
              <a:spcBef>
                <a:spcPts val="400"/>
              </a:spcBef>
              <a:buFont typeface="Courier New" panose="02070309020205020404" pitchFamily="49" charset="0"/>
              <a:buChar char="o"/>
            </a:pPr>
            <a:r>
              <a:rPr lang="en-US" sz="1400" dirty="0"/>
              <a:t>If an individual is considered to have an offer of affordable coverage, he or she, even if otherwise eligible, </a:t>
            </a:r>
            <a:r>
              <a:rPr lang="en-US" sz="1400" b="1" u="sng" dirty="0"/>
              <a:t>would not qualify</a:t>
            </a:r>
            <a:r>
              <a:rPr lang="en-US" sz="1400" dirty="0"/>
              <a:t> for premium tax credits (PTCs) if obtaining health insurance through the Marketplace**</a:t>
            </a:r>
          </a:p>
          <a:p>
            <a:pPr marL="685800" lvl="0">
              <a:spcBef>
                <a:spcPts val="400"/>
              </a:spcBef>
              <a:buFont typeface="Calibri" pitchFamily="34" charset="0"/>
              <a:buChar char="–"/>
            </a:pPr>
            <a:endParaRPr lang="en-US" sz="200" dirty="0"/>
          </a:p>
          <a:p>
            <a:pPr marL="0" indent="0">
              <a:spcBef>
                <a:spcPts val="400"/>
              </a:spcBef>
              <a:buNone/>
            </a:pPr>
            <a:r>
              <a:rPr lang="en-US" sz="1300" dirty="0"/>
              <a:t>* IRS defines “dependent” as a child who will not turn 19 (or a student who will not turn 24) during the tax year</a:t>
            </a:r>
          </a:p>
          <a:p>
            <a:pPr marL="0" indent="0">
              <a:spcBef>
                <a:spcPts val="400"/>
              </a:spcBef>
              <a:buFont typeface="Arial" charset="0"/>
              <a:buChar char="•"/>
            </a:pPr>
            <a:endParaRPr lang="en-US" sz="200" dirty="0"/>
          </a:p>
          <a:p>
            <a:pPr marL="0" indent="0">
              <a:buNone/>
            </a:pPr>
            <a:r>
              <a:rPr lang="en-US" sz="1300" dirty="0"/>
              <a:t>** Individuals who meet the ACA definition of “Indian” and enroll in Marketplace coverage qualify for comprehensive cost-sharing protections regardless of whether they qualify for PTCs</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15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215070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199" cy="487362"/>
          </a:xfrm>
        </p:spPr>
        <p:txBody>
          <a:bodyPr>
            <a:noAutofit/>
          </a:bodyPr>
          <a:lstStyle/>
          <a:p>
            <a:r>
              <a:rPr lang="en-US" sz="2800" b="1" dirty="0">
                <a:solidFill>
                  <a:schemeClr val="accent1">
                    <a:lumMod val="75000"/>
                  </a:schemeClr>
                </a:solidFill>
              </a:rPr>
              <a:t>Proposed Federal Rule to Fix ‘Family Glitch’ (cont.)</a:t>
            </a:r>
          </a:p>
        </p:txBody>
      </p:sp>
      <p:sp>
        <p:nvSpPr>
          <p:cNvPr id="3" name="Content Placeholder 2"/>
          <p:cNvSpPr>
            <a:spLocks noGrp="1"/>
          </p:cNvSpPr>
          <p:nvPr>
            <p:ph idx="1"/>
          </p:nvPr>
        </p:nvSpPr>
        <p:spPr>
          <a:xfrm>
            <a:off x="457200" y="838200"/>
            <a:ext cx="8229600" cy="5226276"/>
          </a:xfrm>
        </p:spPr>
        <p:txBody>
          <a:bodyPr>
            <a:noAutofit/>
          </a:bodyPr>
          <a:lstStyle/>
          <a:p>
            <a:pPr lvl="0">
              <a:spcBef>
                <a:spcPts val="400"/>
              </a:spcBef>
            </a:pPr>
            <a:r>
              <a:rPr lang="en-US" altLang="en-US" sz="1800" b="1" dirty="0"/>
              <a:t>Under the </a:t>
            </a:r>
            <a:r>
              <a:rPr lang="en-US" altLang="en-US" sz="1800" b="1" dirty="0">
                <a:solidFill>
                  <a:srgbClr val="FF0000"/>
                </a:solidFill>
              </a:rPr>
              <a:t>new rule</a:t>
            </a:r>
            <a:r>
              <a:rPr lang="en-US" altLang="en-US" sz="1800" b="1" dirty="0"/>
              <a:t>, beginning in 2023</a:t>
            </a:r>
            <a:r>
              <a:rPr lang="en-US" altLang="en-US" sz="1800" dirty="0"/>
              <a:t>:</a:t>
            </a:r>
          </a:p>
          <a:p>
            <a:pPr lvl="0">
              <a:spcBef>
                <a:spcPts val="400"/>
              </a:spcBef>
            </a:pPr>
            <a:endParaRPr lang="en-US" altLang="en-US" sz="200" dirty="0"/>
          </a:p>
          <a:p>
            <a:pPr marL="685800" lvl="0">
              <a:spcBef>
                <a:spcPts val="400"/>
              </a:spcBef>
              <a:buFont typeface="Calibri" pitchFamily="34" charset="0"/>
              <a:buChar char="–"/>
            </a:pPr>
            <a:r>
              <a:rPr lang="en-US" sz="1600" dirty="0"/>
              <a:t>Employee (no change): </a:t>
            </a:r>
          </a:p>
          <a:p>
            <a:pPr marL="1085850" lvl="1">
              <a:spcBef>
                <a:spcPts val="400"/>
              </a:spcBef>
              <a:buFont typeface="Courier New" panose="02070309020205020404" pitchFamily="49" charset="0"/>
              <a:buChar char="o"/>
            </a:pPr>
            <a:r>
              <a:rPr lang="en-US" sz="1300" dirty="0"/>
              <a:t>The determination of whether the employee is considered to have an offer of affordable coverage (</a:t>
            </a:r>
            <a:r>
              <a:rPr lang="en-US" sz="1300" i="1" dirty="0"/>
              <a:t>i.e.</a:t>
            </a:r>
            <a:r>
              <a:rPr lang="en-US" sz="1300" dirty="0"/>
              <a:t>, whether self-coverage for the employee is considered affordable for the household) remains unchanged</a:t>
            </a:r>
          </a:p>
          <a:p>
            <a:pPr marL="1085850" lvl="1">
              <a:spcBef>
                <a:spcPts val="400"/>
              </a:spcBef>
              <a:buFont typeface="Courier New" panose="02070309020205020404" pitchFamily="49" charset="0"/>
              <a:buChar char="o"/>
            </a:pPr>
            <a:endParaRPr lang="en-US" sz="200" dirty="0"/>
          </a:p>
          <a:p>
            <a:pPr marL="1085850" lvl="1">
              <a:spcBef>
                <a:spcPts val="400"/>
              </a:spcBef>
              <a:buFont typeface="Courier New" panose="02070309020205020404" pitchFamily="49" charset="0"/>
              <a:buChar char="o"/>
            </a:pPr>
            <a:r>
              <a:rPr lang="en-US" sz="1300" dirty="0"/>
              <a:t>An employee is considered to have an offer of affordable coverage if the employee’s self-only premium cost for the least expensive employer plan does not exceed the threshold “contribution percentage” (9.61% in 2022) of the employee’s </a:t>
            </a:r>
            <a:r>
              <a:rPr lang="en-US" sz="1300" b="1" i="1" dirty="0"/>
              <a:t>total</a:t>
            </a:r>
            <a:r>
              <a:rPr lang="en-US" sz="1300" dirty="0"/>
              <a:t> household income</a:t>
            </a:r>
          </a:p>
          <a:p>
            <a:pPr marL="800100" lvl="0">
              <a:spcBef>
                <a:spcPts val="400"/>
              </a:spcBef>
              <a:buFont typeface="Calibri" pitchFamily="34" charset="0"/>
              <a:buChar char="–"/>
            </a:pPr>
            <a:r>
              <a:rPr lang="en-US" sz="1600" dirty="0"/>
              <a:t>Family member (fix of family glitch):</a:t>
            </a:r>
          </a:p>
          <a:p>
            <a:pPr marL="1087438" lvl="1">
              <a:spcBef>
                <a:spcPts val="400"/>
              </a:spcBef>
              <a:buFont typeface="Courier New" panose="02070309020205020404" pitchFamily="49" charset="0"/>
              <a:buChar char="o"/>
            </a:pPr>
            <a:r>
              <a:rPr lang="en-US" sz="1300" dirty="0"/>
              <a:t>An individual offered health insurance through the employer of a family member is considered to have an offer of affordable coverage </a:t>
            </a:r>
            <a:r>
              <a:rPr lang="en-US" sz="1300" b="1" u="sng" dirty="0"/>
              <a:t>only if family coverage is considered affordable</a:t>
            </a:r>
            <a:r>
              <a:rPr lang="en-US" sz="1300" dirty="0"/>
              <a:t> for the household</a:t>
            </a:r>
          </a:p>
          <a:p>
            <a:pPr marL="1087438" lvl="1">
              <a:spcBef>
                <a:spcPts val="400"/>
              </a:spcBef>
              <a:buFont typeface="Courier New" panose="02070309020205020404" pitchFamily="49" charset="0"/>
              <a:buChar char="o"/>
            </a:pPr>
            <a:endParaRPr lang="en-US" sz="200" dirty="0"/>
          </a:p>
          <a:p>
            <a:pPr marL="1087438" lvl="1">
              <a:spcBef>
                <a:spcPts val="400"/>
              </a:spcBef>
              <a:buFont typeface="Courier New" panose="02070309020205020404" pitchFamily="49" charset="0"/>
              <a:buChar char="o"/>
            </a:pPr>
            <a:r>
              <a:rPr lang="en-US" sz="1300" dirty="0"/>
              <a:t>Family coverage is considered affordable for the household if the total premium cost to the family does not exceed the contribution percentage (</a:t>
            </a:r>
            <a:r>
              <a:rPr lang="en-US" sz="1300" i="1" dirty="0"/>
              <a:t>e.g.</a:t>
            </a:r>
            <a:r>
              <a:rPr lang="en-US" sz="1300" dirty="0"/>
              <a:t>, 9.61%) of the (employee’s) total household income</a:t>
            </a:r>
          </a:p>
          <a:p>
            <a:pPr marL="1087438" lvl="1">
              <a:spcBef>
                <a:spcPts val="400"/>
              </a:spcBef>
              <a:buFont typeface="Courier New" panose="02070309020205020404" pitchFamily="49" charset="0"/>
              <a:buChar char="o"/>
            </a:pPr>
            <a:endParaRPr lang="en-US" sz="200" dirty="0"/>
          </a:p>
          <a:p>
            <a:pPr marL="1087438" lvl="1">
              <a:spcBef>
                <a:spcPts val="400"/>
              </a:spcBef>
              <a:buFont typeface="Courier New" panose="02070309020205020404" pitchFamily="49" charset="0"/>
              <a:buChar char="o"/>
            </a:pPr>
            <a:r>
              <a:rPr lang="en-US" sz="1300" dirty="0"/>
              <a:t>If family coverage is considered </a:t>
            </a:r>
            <a:r>
              <a:rPr lang="en-US" sz="1300" i="1" dirty="0"/>
              <a:t>unaffordable</a:t>
            </a:r>
            <a:r>
              <a:rPr lang="en-US" sz="1300" dirty="0"/>
              <a:t>, the individual, if otherwise eligible, </a:t>
            </a:r>
            <a:r>
              <a:rPr lang="en-US" sz="1300" b="1" u="sng" dirty="0"/>
              <a:t>would qualify</a:t>
            </a:r>
            <a:r>
              <a:rPr lang="en-US" sz="1300" dirty="0"/>
              <a:t> for PTCs if obtaining health insurance through the Marketplace</a:t>
            </a:r>
          </a:p>
          <a:p>
            <a:pPr marL="687388">
              <a:spcBef>
                <a:spcPts val="400"/>
              </a:spcBef>
              <a:buFont typeface="Courier New" panose="02070309020205020404" pitchFamily="49" charset="0"/>
              <a:buChar char="-"/>
            </a:pPr>
            <a:r>
              <a:rPr lang="en-US" sz="1600" dirty="0"/>
              <a:t>Exceptions </a:t>
            </a:r>
          </a:p>
          <a:p>
            <a:pPr marL="1087438" lvl="1">
              <a:spcBef>
                <a:spcPts val="400"/>
              </a:spcBef>
              <a:buFont typeface="Courier New" panose="02070309020205020404" pitchFamily="49" charset="0"/>
              <a:buChar char="-"/>
            </a:pPr>
            <a:r>
              <a:rPr lang="en-US" sz="1200" dirty="0"/>
              <a:t>The premium cost (and income) of individuals who are eligible to enroll in an employer’s family coverage but are not part of the tax household (</a:t>
            </a:r>
            <a:r>
              <a:rPr lang="en-US" sz="1200" i="1" dirty="0"/>
              <a:t>e.g.</a:t>
            </a:r>
            <a:r>
              <a:rPr lang="en-US" sz="1200" dirty="0"/>
              <a:t>, non-dependent children under age 26) is not counted when determining affordability of employer coverage (“non-tax household individuals”)</a:t>
            </a:r>
          </a:p>
          <a:p>
            <a:pPr marL="1087438" lvl="1">
              <a:spcBef>
                <a:spcPts val="400"/>
              </a:spcBef>
              <a:buFont typeface="Courier New" panose="02070309020205020404" pitchFamily="49" charset="0"/>
              <a:buChar char="-"/>
            </a:pPr>
            <a:r>
              <a:rPr lang="en-US" sz="1200" dirty="0"/>
              <a:t>Non-tax household family members who are eligible but do not enroll in employer coverage of the family member are not considered to have an offer of affordable coverage</a:t>
            </a:r>
          </a:p>
          <a:p>
            <a:pPr marL="1200150" lvl="1">
              <a:spcBef>
                <a:spcPts val="400"/>
              </a:spcBef>
              <a:buFont typeface="Courier New" panose="02070309020205020404" pitchFamily="49" charset="0"/>
              <a:buChar char="o"/>
            </a:pPr>
            <a:endParaRPr lang="en-US" sz="200" dirty="0"/>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16</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215070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7924800" cy="487362"/>
          </a:xfrm>
        </p:spPr>
        <p:txBody>
          <a:bodyPr>
            <a:noAutofit/>
          </a:bodyPr>
          <a:lstStyle/>
          <a:p>
            <a:r>
              <a:rPr lang="en-US" sz="2800" b="1" dirty="0">
                <a:solidFill>
                  <a:schemeClr val="accent1">
                    <a:lumMod val="75000"/>
                  </a:schemeClr>
                </a:solidFill>
              </a:rPr>
              <a:t>Proposed Federal Rule to Fix ‘Family Glitch’ (cont.)</a:t>
            </a:r>
          </a:p>
        </p:txBody>
      </p:sp>
      <p:sp>
        <p:nvSpPr>
          <p:cNvPr id="3" name="Content Placeholder 2"/>
          <p:cNvSpPr>
            <a:spLocks noGrp="1"/>
          </p:cNvSpPr>
          <p:nvPr>
            <p:ph idx="1"/>
          </p:nvPr>
        </p:nvSpPr>
        <p:spPr>
          <a:xfrm>
            <a:off x="457200" y="762000"/>
            <a:ext cx="8229600" cy="5150076"/>
          </a:xfrm>
        </p:spPr>
        <p:txBody>
          <a:bodyPr>
            <a:noAutofit/>
          </a:bodyPr>
          <a:lstStyle/>
          <a:p>
            <a:pPr marL="0" indent="0">
              <a:spcBef>
                <a:spcPts val="400"/>
              </a:spcBef>
              <a:spcAft>
                <a:spcPts val="400"/>
              </a:spcAft>
              <a:buNone/>
            </a:pPr>
            <a:r>
              <a:rPr lang="en-US" altLang="en-US" sz="1800" dirty="0"/>
              <a:t>The examples below show how the determination of whether employer-sponsored health insurance is considered affordable would work under the new rule:</a:t>
            </a:r>
          </a:p>
          <a:p>
            <a:pPr marL="0" indent="0">
              <a:spcBef>
                <a:spcPts val="400"/>
              </a:spcBef>
              <a:spcAft>
                <a:spcPts val="400"/>
              </a:spcAft>
              <a:buNone/>
            </a:pPr>
            <a:endParaRPr lang="en-US" altLang="en-US" sz="1800" dirty="0"/>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17</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3074" name="Picture 2"/>
          <p:cNvPicPr>
            <a:picLocks noChangeAspect="1" noChangeArrowheads="1"/>
          </p:cNvPicPr>
          <p:nvPr/>
        </p:nvPicPr>
        <p:blipFill>
          <a:blip r:embed="rId5" cstate="print"/>
          <a:srcRect l="3614" t="3260" r="4238" b="2198"/>
          <a:stretch>
            <a:fillRect/>
          </a:stretch>
        </p:blipFill>
        <p:spPr bwMode="auto">
          <a:xfrm>
            <a:off x="533400" y="1524000"/>
            <a:ext cx="3886200" cy="2209800"/>
          </a:xfrm>
          <a:prstGeom prst="rect">
            <a:avLst/>
          </a:prstGeom>
          <a:noFill/>
          <a:ln w="9525">
            <a:solidFill>
              <a:schemeClr val="tx1"/>
            </a:solidFill>
            <a:miter lim="800000"/>
            <a:headEnd/>
            <a:tailEnd/>
          </a:ln>
          <a:effectLst/>
        </p:spPr>
      </p:pic>
      <p:pic>
        <p:nvPicPr>
          <p:cNvPr id="3075" name="Picture 3"/>
          <p:cNvPicPr>
            <a:picLocks noChangeAspect="1" noChangeArrowheads="1"/>
          </p:cNvPicPr>
          <p:nvPr/>
        </p:nvPicPr>
        <p:blipFill>
          <a:blip r:embed="rId6" cstate="print"/>
          <a:srcRect l="3596" t="2130" r="2899" b="2013"/>
          <a:stretch>
            <a:fillRect/>
          </a:stretch>
        </p:blipFill>
        <p:spPr bwMode="auto">
          <a:xfrm>
            <a:off x="4648200" y="1524000"/>
            <a:ext cx="3962400" cy="3429000"/>
          </a:xfrm>
          <a:prstGeom prst="rect">
            <a:avLst/>
          </a:prstGeom>
          <a:noFill/>
          <a:ln w="9525">
            <a:solidFill>
              <a:schemeClr val="tx1"/>
            </a:solidFill>
            <a:miter lim="800000"/>
            <a:headEnd/>
            <a:tailEnd/>
          </a:ln>
          <a:effectLst/>
        </p:spPr>
      </p:pic>
      <p:pic>
        <p:nvPicPr>
          <p:cNvPr id="6" name="Picture 5">
            <a:extLst>
              <a:ext uri="{FF2B5EF4-FFF2-40B4-BE49-F238E27FC236}">
                <a16:creationId xmlns:a16="http://schemas.microsoft.com/office/drawing/2014/main" id="{7BA29DC5-BF64-EC44-33F5-A0F7772421A5}"/>
              </a:ext>
            </a:extLst>
          </p:cNvPr>
          <p:cNvPicPr>
            <a:picLocks noChangeAspect="1"/>
          </p:cNvPicPr>
          <p:nvPr/>
        </p:nvPicPr>
        <p:blipFill>
          <a:blip r:embed="rId7"/>
          <a:stretch>
            <a:fillRect/>
          </a:stretch>
        </p:blipFill>
        <p:spPr>
          <a:xfrm>
            <a:off x="609600" y="4014061"/>
            <a:ext cx="4819863" cy="2003133"/>
          </a:xfrm>
          <a:prstGeom prst="rect">
            <a:avLst/>
          </a:prstGeom>
        </p:spPr>
      </p:pic>
    </p:spTree>
    <p:extLst>
      <p:ext uri="{BB962C8B-B14F-4D97-AF65-F5344CB8AC3E}">
        <p14:creationId xmlns:p14="http://schemas.microsoft.com/office/powerpoint/2010/main" val="215070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199" cy="715962"/>
          </a:xfrm>
        </p:spPr>
        <p:txBody>
          <a:bodyPr>
            <a:noAutofit/>
          </a:bodyPr>
          <a:lstStyle/>
          <a:p>
            <a:r>
              <a:rPr lang="en-US" sz="2800" b="1" dirty="0">
                <a:solidFill>
                  <a:schemeClr val="accent1">
                    <a:lumMod val="75000"/>
                  </a:schemeClr>
                </a:solidFill>
              </a:rPr>
              <a:t>Expanded Premium Subsidies </a:t>
            </a:r>
            <a:br>
              <a:rPr lang="en-US" sz="2800" b="1" dirty="0">
                <a:solidFill>
                  <a:schemeClr val="accent1">
                    <a:lumMod val="75000"/>
                  </a:schemeClr>
                </a:solidFill>
              </a:rPr>
            </a:br>
            <a:r>
              <a:rPr lang="en-US" sz="2800" b="1" dirty="0">
                <a:solidFill>
                  <a:schemeClr val="accent1">
                    <a:lumMod val="75000"/>
                  </a:schemeClr>
                </a:solidFill>
              </a:rPr>
              <a:t>Under American Rescue Plan Act (ARP)</a:t>
            </a:r>
          </a:p>
        </p:txBody>
      </p:sp>
      <p:sp>
        <p:nvSpPr>
          <p:cNvPr id="3" name="Content Placeholder 2"/>
          <p:cNvSpPr>
            <a:spLocks noGrp="1"/>
          </p:cNvSpPr>
          <p:nvPr>
            <p:ph idx="1"/>
          </p:nvPr>
        </p:nvSpPr>
        <p:spPr>
          <a:xfrm>
            <a:off x="381000" y="1143000"/>
            <a:ext cx="8458200" cy="5181600"/>
          </a:xfrm>
        </p:spPr>
        <p:txBody>
          <a:bodyPr>
            <a:noAutofit/>
          </a:bodyPr>
          <a:lstStyle/>
          <a:p>
            <a:pPr>
              <a:spcAft>
                <a:spcPts val="400"/>
              </a:spcAft>
            </a:pPr>
            <a:r>
              <a:rPr lang="en-US" altLang="en-US" sz="1700" b="1" dirty="0"/>
              <a:t>For CY 2021 and CY 2022, the ARP expanded ACA premium subsidies</a:t>
            </a:r>
          </a:p>
          <a:p>
            <a:pPr lvl="1">
              <a:spcAft>
                <a:spcPts val="400"/>
              </a:spcAft>
            </a:pPr>
            <a:r>
              <a:rPr lang="en-US" altLang="en-US" sz="1500" u="sng" dirty="0">
                <a:solidFill>
                  <a:srgbClr val="FF0000"/>
                </a:solidFill>
              </a:rPr>
              <a:t>Made additional individuals eligible for PTCs</a:t>
            </a:r>
            <a:r>
              <a:rPr lang="en-US" altLang="en-US" sz="1500" dirty="0"/>
              <a:t>:  Extended PTC eligibility to Marketplace enrollees with household income higher than 400% FPL</a:t>
            </a:r>
          </a:p>
          <a:p>
            <a:pPr lvl="1">
              <a:spcAft>
                <a:spcPts val="400"/>
              </a:spcAft>
            </a:pPr>
            <a:r>
              <a:rPr lang="en-US" altLang="en-US" sz="1500" u="sng" dirty="0">
                <a:solidFill>
                  <a:srgbClr val="FF0000"/>
                </a:solidFill>
              </a:rPr>
              <a:t>Provided more generous subsidies for currently-eligible individuals</a:t>
            </a:r>
            <a:r>
              <a:rPr lang="en-US" altLang="en-US" sz="1500" dirty="0"/>
              <a:t>:  Reduced amount of required household contribution to Marketplace plan premiums for PTC-eligible enrollees</a:t>
            </a:r>
          </a:p>
          <a:p>
            <a:pPr lvl="1">
              <a:spcAft>
                <a:spcPts val="400"/>
              </a:spcAft>
            </a:pPr>
            <a:endParaRPr lang="en-US" altLang="en-US" sz="1400" dirty="0"/>
          </a:p>
          <a:p>
            <a:pPr lvl="1">
              <a:spcAft>
                <a:spcPts val="400"/>
              </a:spcAft>
            </a:pPr>
            <a:endParaRPr lang="en-US" altLang="en-US" sz="1400" dirty="0"/>
          </a:p>
          <a:p>
            <a:pPr lvl="1">
              <a:spcAft>
                <a:spcPts val="400"/>
              </a:spcAft>
            </a:pPr>
            <a:endParaRPr lang="en-US" altLang="en-US" sz="1400" dirty="0"/>
          </a:p>
          <a:p>
            <a:pPr lvl="1">
              <a:spcAft>
                <a:spcPts val="400"/>
              </a:spcAft>
            </a:pPr>
            <a:endParaRPr lang="en-US" altLang="en-US" sz="1400" dirty="0"/>
          </a:p>
          <a:p>
            <a:pPr lvl="1">
              <a:spcAft>
                <a:spcPts val="400"/>
              </a:spcAft>
            </a:pPr>
            <a:endParaRPr lang="en-US" altLang="en-US" sz="1400" dirty="0"/>
          </a:p>
          <a:p>
            <a:pPr lvl="1">
              <a:spcAft>
                <a:spcPts val="400"/>
              </a:spcAft>
            </a:pPr>
            <a:endParaRPr lang="en-US" altLang="en-US" sz="1400" dirty="0"/>
          </a:p>
          <a:p>
            <a:pPr lvl="1">
              <a:spcAft>
                <a:spcPts val="400"/>
              </a:spcAft>
            </a:pPr>
            <a:endParaRPr lang="en-US" altLang="en-US" sz="1400" dirty="0"/>
          </a:p>
          <a:p>
            <a:pPr lvl="1">
              <a:spcAft>
                <a:spcPts val="400"/>
              </a:spcAft>
            </a:pPr>
            <a:endParaRPr lang="en-US" altLang="en-US" sz="1400" dirty="0"/>
          </a:p>
          <a:p>
            <a:pPr>
              <a:spcAft>
                <a:spcPts val="400"/>
              </a:spcAft>
            </a:pPr>
            <a:endParaRPr lang="en-US" altLang="en-US" sz="400" dirty="0"/>
          </a:p>
          <a:p>
            <a:pPr>
              <a:spcAft>
                <a:spcPts val="400"/>
              </a:spcAft>
            </a:pPr>
            <a:r>
              <a:rPr lang="en-US" altLang="en-US" sz="1700" dirty="0"/>
              <a:t>For 2021, the ARP established special provisions for individuals with at least one week of unemployment compensation (UC)</a:t>
            </a:r>
          </a:p>
          <a:p>
            <a:pPr lvl="1">
              <a:spcAft>
                <a:spcPts val="400"/>
              </a:spcAft>
            </a:pPr>
            <a:r>
              <a:rPr lang="en-US" altLang="en-US" sz="1500" dirty="0"/>
              <a:t>CMS briefing on UC and Marketplace</a:t>
            </a:r>
            <a:r>
              <a:rPr lang="en-US" altLang="en-US" sz="1400" dirty="0"/>
              <a:t>:</a:t>
            </a:r>
            <a:r>
              <a:rPr lang="en-US" altLang="en-US" sz="1100" dirty="0"/>
              <a:t>   </a:t>
            </a:r>
            <a:r>
              <a:rPr lang="en-US" altLang="en-US" sz="1100" dirty="0">
                <a:solidFill>
                  <a:srgbClr val="0000FF"/>
                </a:solidFill>
                <a:hlinkClick r:id="rId3">
                  <a:extLst>
                    <a:ext uri="{A12FA001-AC4F-418D-AE19-62706E023703}">
                      <ahyp:hlinkClr xmlns:ahyp="http://schemas.microsoft.com/office/drawing/2018/hyperlinkcolor" val="tx"/>
                    </a:ext>
                  </a:extLst>
                </a:hlinkClick>
              </a:rPr>
              <a:t>https://marketplace.cms.gov/assister-webinars/uc-aptc-arp-webinar.pdf</a:t>
            </a:r>
            <a:endParaRPr lang="en-US" altLang="en-US" sz="1100" dirty="0"/>
          </a:p>
          <a:p>
            <a:pPr lvl="1">
              <a:spcAft>
                <a:spcPts val="400"/>
              </a:spcAft>
            </a:pPr>
            <a:endParaRPr lang="en-US" altLang="en-US" sz="1400" dirty="0"/>
          </a:p>
          <a:p>
            <a:pPr lvl="1">
              <a:spcAft>
                <a:spcPts val="400"/>
              </a:spcAft>
            </a:pPr>
            <a:endParaRPr lang="en-US" altLang="en-US" sz="1400" dirty="0"/>
          </a:p>
          <a:p>
            <a:pPr marL="457200" lvl="1" indent="0">
              <a:spcAft>
                <a:spcPts val="400"/>
              </a:spcAft>
              <a:buNone/>
            </a:pPr>
            <a:endParaRPr lang="en-US" altLang="en-US" sz="1400" b="1" dirty="0"/>
          </a:p>
          <a:p>
            <a:pPr lvl="1">
              <a:spcAft>
                <a:spcPts val="400"/>
              </a:spcAft>
            </a:pPr>
            <a:endParaRPr lang="en-US" altLang="en-US" sz="1400" b="1" dirty="0"/>
          </a:p>
          <a:p>
            <a:pPr lvl="1">
              <a:spcAft>
                <a:spcPts val="400"/>
              </a:spcAft>
            </a:pPr>
            <a:endParaRPr lang="en-US" altLang="en-US" sz="1400" b="1" dirty="0"/>
          </a:p>
          <a:p>
            <a:pPr lvl="1">
              <a:spcAft>
                <a:spcPts val="400"/>
              </a:spcAft>
            </a:pPr>
            <a:endParaRPr lang="en-US" altLang="en-US" sz="1400" b="1" dirty="0"/>
          </a:p>
          <a:p>
            <a:pPr lvl="1">
              <a:spcAft>
                <a:spcPts val="400"/>
              </a:spcAft>
            </a:pPr>
            <a:endParaRPr lang="en-US" altLang="en-US" sz="1400" b="1" dirty="0"/>
          </a:p>
          <a:p>
            <a:pPr lvl="1">
              <a:spcAft>
                <a:spcPts val="400"/>
              </a:spcAft>
            </a:pPr>
            <a:endParaRPr lang="en-US" altLang="en-US" sz="1400" b="1" dirty="0"/>
          </a:p>
          <a:p>
            <a:pPr lvl="1">
              <a:spcAft>
                <a:spcPts val="400"/>
              </a:spcAft>
            </a:pPr>
            <a:endParaRPr lang="en-US" altLang="en-US" sz="1400" b="1" dirty="0"/>
          </a:p>
          <a:p>
            <a:pPr lvl="1">
              <a:spcAft>
                <a:spcPts val="400"/>
              </a:spcAft>
            </a:pPr>
            <a:endParaRPr lang="en-US" altLang="en-US" sz="200" b="1" dirty="0"/>
          </a:p>
          <a:p>
            <a:pPr>
              <a:spcAft>
                <a:spcPts val="400"/>
              </a:spcAft>
            </a:pPr>
            <a:endParaRPr lang="en-US" altLang="en-US" sz="400" b="1" dirty="0"/>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18</a:t>
            </a:fld>
            <a:endParaRPr lang="en-US" dirty="0"/>
          </a:p>
        </p:txBody>
      </p:sp>
      <p:pic>
        <p:nvPicPr>
          <p:cNvPr id="6" name="Picture 5">
            <a:extLst>
              <a:ext uri="{FF2B5EF4-FFF2-40B4-BE49-F238E27FC236}">
                <a16:creationId xmlns:a16="http://schemas.microsoft.com/office/drawing/2014/main" id="{DFAF8496-DD5E-4376-9658-894AE1FD9C33}"/>
              </a:ext>
            </a:extLst>
          </p:cNvPr>
          <p:cNvPicPr>
            <a:picLocks noChangeAspect="1"/>
          </p:cNvPicPr>
          <p:nvPr/>
        </p:nvPicPr>
        <p:blipFill>
          <a:blip r:embed="rId4" cstate="print"/>
          <a:srcRect l="1235" r="3704" b="27868"/>
          <a:stretch>
            <a:fillRect/>
          </a:stretch>
        </p:blipFill>
        <p:spPr>
          <a:xfrm>
            <a:off x="1066800" y="2667000"/>
            <a:ext cx="6876650" cy="2413934"/>
          </a:xfrm>
          <a:prstGeom prst="rect">
            <a:avLst/>
          </a:prstGeom>
          <a:noFill/>
          <a:ln>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2150708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09914"/>
            <a:ext cx="8229600" cy="4953000"/>
          </a:xfrm>
        </p:spPr>
        <p:txBody>
          <a:bodyPr>
            <a:normAutofit/>
          </a:bodyPr>
          <a:lstStyle/>
          <a:p>
            <a:pPr marL="0" indent="0">
              <a:spcAft>
                <a:spcPts val="400"/>
              </a:spcAft>
              <a:buNone/>
            </a:pPr>
            <a:r>
              <a:rPr lang="en-US" altLang="en-US" sz="1600" dirty="0"/>
              <a:t> </a:t>
            </a:r>
          </a:p>
        </p:txBody>
      </p:sp>
      <p:sp>
        <p:nvSpPr>
          <p:cNvPr id="7" name="Rectangle 4"/>
          <p:cNvSpPr>
            <a:spLocks noChangeArrowheads="1"/>
          </p:cNvSpPr>
          <p:nvPr/>
        </p:nvSpPr>
        <p:spPr bwMode="auto">
          <a:xfrm>
            <a:off x="685800" y="5562600"/>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200"/>
              </a:spcBef>
            </a:pPr>
            <a:r>
              <a:rPr lang="en-US" sz="1400" dirty="0">
                <a:latin typeface="Calibri" pitchFamily="34" charset="0"/>
              </a:rPr>
              <a:t>Note:  “Without ARP” net Marketplace plan premiums for 2022 were estimated based on the required household contribution for enrollees (pre-ARP) in 2021</a:t>
            </a:r>
          </a:p>
        </p:txBody>
      </p:sp>
      <p:sp>
        <p:nvSpPr>
          <p:cNvPr id="6" name="Slide Number Placeholder 5">
            <a:extLst>
              <a:ext uri="{FF2B5EF4-FFF2-40B4-BE49-F238E27FC236}">
                <a16:creationId xmlns:a16="http://schemas.microsoft.com/office/drawing/2014/main" id="{2EDD3528-8ABE-4FCF-8006-9C37C91FC22B}"/>
              </a:ext>
            </a:extLst>
          </p:cNvPr>
          <p:cNvSpPr>
            <a:spLocks noGrp="1"/>
          </p:cNvSpPr>
          <p:nvPr>
            <p:ph type="sldNum" sz="quarter" idx="12"/>
          </p:nvPr>
        </p:nvSpPr>
        <p:spPr/>
        <p:txBody>
          <a:bodyPr/>
          <a:lstStyle/>
          <a:p>
            <a:fld id="{81AFDF4E-827F-427A-878E-6542E865605E}" type="slidenum">
              <a:rPr lang="en-US" smtClean="0"/>
              <a:pPr/>
              <a:t>19</a:t>
            </a:fld>
            <a:endParaRPr lang="en-US" dirty="0"/>
          </a:p>
        </p:txBody>
      </p:sp>
      <p:sp>
        <p:nvSpPr>
          <p:cNvPr id="11" name="Title 1"/>
          <p:cNvSpPr txBox="1">
            <a:spLocks/>
          </p:cNvSpPr>
          <p:nvPr/>
        </p:nvSpPr>
        <p:spPr>
          <a:xfrm>
            <a:off x="457200" y="228599"/>
            <a:ext cx="8229600" cy="121920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j-lt"/>
                <a:ea typeface="+mj-ea"/>
                <a:cs typeface="+mj-cs"/>
              </a:rPr>
              <a:t>Significant</a:t>
            </a:r>
            <a:r>
              <a:rPr kumimoji="0" lang="en-US" sz="2800" b="1" i="0" u="none" strike="noStrike" kern="1200" cap="none" spc="0" normalizeH="0" noProof="0" dirty="0">
                <a:ln>
                  <a:noFill/>
                </a:ln>
                <a:solidFill>
                  <a:schemeClr val="accent1">
                    <a:lumMod val="75000"/>
                  </a:schemeClr>
                </a:solidFill>
                <a:effectLst/>
                <a:uLnTx/>
                <a:uFillTx/>
                <a:latin typeface="+mj-lt"/>
                <a:ea typeface="+mj-ea"/>
                <a:cs typeface="+mj-cs"/>
              </a:rPr>
              <a:t> Additional Savings Under ARP:</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baseline="0" dirty="0">
                <a:solidFill>
                  <a:schemeClr val="accent1">
                    <a:lumMod val="75000"/>
                  </a:schemeClr>
                </a:solidFill>
                <a:latin typeface="+mj-lt"/>
                <a:ea typeface="+mj-ea"/>
                <a:cs typeface="+mj-cs"/>
              </a:rPr>
              <a:t>Net Premium Costs of Marketplace Coverage</a:t>
            </a:r>
            <a:br>
              <a:rPr kumimoji="0" lang="en-US" sz="2800" b="1" i="0" u="none" strike="noStrike" kern="1200" cap="none" spc="0" normalizeH="0" baseline="0" noProof="0" dirty="0">
                <a:ln>
                  <a:noFill/>
                </a:ln>
                <a:solidFill>
                  <a:schemeClr val="accent1">
                    <a:lumMod val="75000"/>
                  </a:schemeClr>
                </a:solidFill>
                <a:effectLst/>
                <a:uLnTx/>
                <a:uFillTx/>
                <a:latin typeface="+mj-lt"/>
                <a:ea typeface="+mj-ea"/>
                <a:cs typeface="+mj-cs"/>
              </a:rPr>
            </a:br>
            <a:r>
              <a:rPr kumimoji="0" lang="en-US" sz="2000" b="0" i="0" u="none" strike="noStrike" kern="1200" cap="none" spc="0" normalizeH="0" baseline="0" noProof="0" dirty="0">
                <a:ln>
                  <a:noFill/>
                </a:ln>
                <a:solidFill>
                  <a:schemeClr val="accent1">
                    <a:lumMod val="75000"/>
                  </a:schemeClr>
                </a:solidFill>
                <a:effectLst/>
                <a:uLnTx/>
                <a:uFillTx/>
                <a:latin typeface="+mj-lt"/>
                <a:ea typeface="+mj-ea"/>
                <a:cs typeface="+mj-cs"/>
              </a:rPr>
              <a:t>(Example of single</a:t>
            </a:r>
            <a:r>
              <a:rPr kumimoji="0" lang="en-US" sz="2000" b="0" i="0" u="none" strike="noStrike" kern="1200" cap="none" spc="0" normalizeH="0" noProof="0" dirty="0">
                <a:ln>
                  <a:noFill/>
                </a:ln>
                <a:solidFill>
                  <a:schemeClr val="accent1">
                    <a:lumMod val="75000"/>
                  </a:schemeClr>
                </a:solidFill>
                <a:effectLst/>
                <a:uLnTx/>
                <a:uFillTx/>
                <a:latin typeface="+mj-lt"/>
                <a:ea typeface="+mj-ea"/>
                <a:cs typeface="+mj-cs"/>
              </a:rPr>
              <a:t> individual; bronze level coverage</a:t>
            </a:r>
            <a:r>
              <a:rPr kumimoji="0" lang="en-US" sz="2000" b="0" i="0" u="none" strike="noStrike" kern="1200" cap="none" spc="0" normalizeH="0" baseline="0" noProof="0" dirty="0">
                <a:ln>
                  <a:noFill/>
                </a:ln>
                <a:solidFill>
                  <a:schemeClr val="accent1">
                    <a:lumMod val="75000"/>
                  </a:schemeClr>
                </a:solidFill>
                <a:effectLst/>
                <a:uLnTx/>
                <a:uFillTx/>
                <a:latin typeface="+mj-lt"/>
                <a:ea typeface="+mj-ea"/>
                <a:cs typeface="+mj-cs"/>
              </a:rPr>
              <a:t>)</a:t>
            </a:r>
            <a:endParaRPr kumimoji="0" lang="en-US" sz="20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3" name="Picture 12"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4" name="Picture 3">
            <a:extLst>
              <a:ext uri="{FF2B5EF4-FFF2-40B4-BE49-F238E27FC236}">
                <a16:creationId xmlns:a16="http://schemas.microsoft.com/office/drawing/2014/main" id="{7CB56739-78C5-1D95-E807-123A3689CA2B}"/>
              </a:ext>
            </a:extLst>
          </p:cNvPr>
          <p:cNvPicPr>
            <a:picLocks noChangeAspect="1"/>
          </p:cNvPicPr>
          <p:nvPr/>
        </p:nvPicPr>
        <p:blipFill>
          <a:blip r:embed="rId5"/>
          <a:stretch>
            <a:fillRect/>
          </a:stretch>
        </p:blipFill>
        <p:spPr>
          <a:xfrm>
            <a:off x="571500" y="1584780"/>
            <a:ext cx="7924800" cy="3884384"/>
          </a:xfrm>
          <a:prstGeom prst="rect">
            <a:avLst/>
          </a:prstGeom>
        </p:spPr>
      </p:pic>
    </p:spTree>
    <p:extLst>
      <p:ext uri="{BB962C8B-B14F-4D97-AF65-F5344CB8AC3E}">
        <p14:creationId xmlns:p14="http://schemas.microsoft.com/office/powerpoint/2010/main" val="84154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153400" cy="5410200"/>
          </a:xfrm>
        </p:spPr>
        <p:txBody>
          <a:bodyPr>
            <a:normAutofit/>
          </a:bodyPr>
          <a:lstStyle/>
          <a:p>
            <a:pPr marL="457200" indent="-457200">
              <a:spcBef>
                <a:spcPts val="200"/>
              </a:spcBef>
              <a:spcAft>
                <a:spcPts val="800"/>
              </a:spcAft>
              <a:buFont typeface="+mj-lt"/>
              <a:buAutoNum type="arabicPeriod"/>
            </a:pPr>
            <a:r>
              <a:rPr lang="en-US" altLang="en-US" sz="1800" dirty="0"/>
              <a:t>Tribal Sponsorship:  What is it?</a:t>
            </a:r>
          </a:p>
          <a:p>
            <a:pPr marL="457200" indent="-457200">
              <a:spcBef>
                <a:spcPts val="200"/>
              </a:spcBef>
              <a:spcAft>
                <a:spcPts val="800"/>
              </a:spcAft>
              <a:buFont typeface="+mj-lt"/>
              <a:buAutoNum type="arabicPeriod"/>
            </a:pPr>
            <a:r>
              <a:rPr lang="en-US" altLang="en-US" sz="1800" dirty="0"/>
              <a:t>Trends in Marketplace enrollment of Tribal citizens and other Indian Health Service (IHS)-eligible individuals</a:t>
            </a:r>
          </a:p>
          <a:p>
            <a:pPr marL="457200" indent="-457200">
              <a:spcBef>
                <a:spcPts val="200"/>
              </a:spcBef>
              <a:spcAft>
                <a:spcPts val="800"/>
              </a:spcAft>
              <a:buFont typeface="+mj-lt"/>
              <a:buAutoNum type="arabicPeriod"/>
            </a:pPr>
            <a:r>
              <a:rPr lang="en-US" altLang="en-US" sz="1800" dirty="0"/>
              <a:t>Net cost of coverage</a:t>
            </a:r>
          </a:p>
          <a:p>
            <a:pPr marL="971550" lvl="1" indent="-457200">
              <a:spcBef>
                <a:spcPts val="200"/>
              </a:spcBef>
              <a:spcAft>
                <a:spcPts val="800"/>
              </a:spcAft>
              <a:buFont typeface="+mj-lt"/>
              <a:buAutoNum type="alphaLcPeriod"/>
            </a:pPr>
            <a:r>
              <a:rPr lang="en-US" altLang="en-US" sz="1800" dirty="0"/>
              <a:t>Health insurance premiums</a:t>
            </a:r>
          </a:p>
          <a:p>
            <a:pPr marL="971550" lvl="1" indent="-457200">
              <a:spcBef>
                <a:spcPts val="200"/>
              </a:spcBef>
              <a:spcAft>
                <a:spcPts val="800"/>
              </a:spcAft>
              <a:buFont typeface="+mj-lt"/>
              <a:buAutoNum type="alphaLcPeriod"/>
            </a:pPr>
            <a:r>
              <a:rPr lang="en-US" altLang="en-US" sz="1800" dirty="0"/>
              <a:t>Patient cost-sharing</a:t>
            </a:r>
          </a:p>
          <a:p>
            <a:pPr marL="457200" indent="-457200">
              <a:spcBef>
                <a:spcPts val="200"/>
              </a:spcBef>
              <a:spcAft>
                <a:spcPts val="800"/>
              </a:spcAft>
              <a:buFont typeface="+mj-lt"/>
              <a:buAutoNum type="arabicPeriod"/>
            </a:pPr>
            <a:r>
              <a:rPr lang="en-US" altLang="en-US" sz="1800" dirty="0"/>
              <a:t>Mechanics of conducting Tribal Sponsorship</a:t>
            </a:r>
          </a:p>
          <a:p>
            <a:pPr marL="457200" indent="-457200">
              <a:spcBef>
                <a:spcPts val="200"/>
              </a:spcBef>
              <a:spcAft>
                <a:spcPts val="800"/>
              </a:spcAft>
              <a:buFont typeface="+mj-lt"/>
              <a:buAutoNum type="arabicPeriod"/>
            </a:pPr>
            <a:r>
              <a:rPr lang="en-US" altLang="en-US" sz="1800" dirty="0"/>
              <a:t>Tribal health organization (THO) payment rates under Marketplace coverage</a:t>
            </a:r>
          </a:p>
          <a:p>
            <a:pPr marL="457200" indent="-457200">
              <a:spcBef>
                <a:spcPts val="200"/>
              </a:spcBef>
              <a:spcAft>
                <a:spcPts val="800"/>
              </a:spcAft>
              <a:buFont typeface="+mj-lt"/>
              <a:buAutoNum type="arabicPeriod"/>
            </a:pPr>
            <a:r>
              <a:rPr lang="en-US" altLang="en-US" sz="1800" dirty="0"/>
              <a:t>New employer option</a:t>
            </a:r>
          </a:p>
        </p:txBody>
      </p:sp>
      <p:sp>
        <p:nvSpPr>
          <p:cNvPr id="4" name="Slide Number Placeholder 3">
            <a:extLst>
              <a:ext uri="{FF2B5EF4-FFF2-40B4-BE49-F238E27FC236}">
                <a16:creationId xmlns:a16="http://schemas.microsoft.com/office/drawing/2014/main" id="{8DF926C8-6333-44DE-86F9-FA1986C849D9}"/>
              </a:ext>
            </a:extLst>
          </p:cNvPr>
          <p:cNvSpPr>
            <a:spLocks noGrp="1"/>
          </p:cNvSpPr>
          <p:nvPr>
            <p:ph type="sldNum" sz="quarter" idx="12"/>
          </p:nvPr>
        </p:nvSpPr>
        <p:spPr/>
        <p:txBody>
          <a:bodyPr/>
          <a:lstStyle/>
          <a:p>
            <a:fld id="{81AFDF4E-827F-427A-878E-6542E865605E}" type="slidenum">
              <a:rPr lang="en-US" smtClean="0"/>
              <a:pPr/>
              <a:t>2</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13" name="Title 1"/>
          <p:cNvSpPr>
            <a:spLocks noGrp="1"/>
          </p:cNvSpPr>
          <p:nvPr>
            <p:ph type="title"/>
          </p:nvPr>
        </p:nvSpPr>
        <p:spPr>
          <a:xfrm>
            <a:off x="457200" y="274638"/>
            <a:ext cx="8229600" cy="487362"/>
          </a:xfrm>
        </p:spPr>
        <p:txBody>
          <a:bodyPr>
            <a:noAutofit/>
          </a:bodyPr>
          <a:lstStyle/>
          <a:p>
            <a:r>
              <a:rPr lang="en-US" sz="2800" b="1" dirty="0">
                <a:solidFill>
                  <a:schemeClr val="accent1">
                    <a:lumMod val="75000"/>
                  </a:schemeClr>
                </a:solidFill>
              </a:rPr>
              <a:t>Agenda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
        <p:nvSpPr>
          <p:cNvPr id="8" name="Rectangle 4">
            <a:extLst>
              <a:ext uri="{FF2B5EF4-FFF2-40B4-BE49-F238E27FC236}">
                <a16:creationId xmlns:a16="http://schemas.microsoft.com/office/drawing/2014/main" id="{560CCBFD-55A8-4F0F-9A64-A3B9A77558A5}"/>
              </a:ext>
            </a:extLst>
          </p:cNvPr>
          <p:cNvSpPr>
            <a:spLocks noChangeArrowheads="1"/>
          </p:cNvSpPr>
          <p:nvPr/>
        </p:nvSpPr>
        <p:spPr bwMode="auto">
          <a:xfrm>
            <a:off x="457200" y="5410200"/>
            <a:ext cx="8153400" cy="38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400"/>
              </a:spcAft>
            </a:pPr>
            <a:endParaRPr lang="en-US" altLang="en-US" sz="200" dirty="0"/>
          </a:p>
          <a:p>
            <a:pPr>
              <a:spcAft>
                <a:spcPts val="400"/>
              </a:spcAft>
            </a:pPr>
            <a:r>
              <a:rPr lang="en-US" sz="1400" b="1" dirty="0">
                <a:solidFill>
                  <a:schemeClr val="accent1">
                    <a:lumMod val="75000"/>
                  </a:schemeClr>
                </a:solidFill>
              </a:rPr>
              <a:t>Disclaimer:   </a:t>
            </a:r>
            <a:r>
              <a:rPr lang="en-US" altLang="en-US" sz="1400" i="1" dirty="0">
                <a:ea typeface="ＭＳ Ｐゴシック" panose="020B0600070205080204" pitchFamily="34" charset="-128"/>
              </a:rPr>
              <a:t>This analysis is for informational purposes only and is not intended as tax or legal advice</a:t>
            </a:r>
          </a:p>
        </p:txBody>
      </p:sp>
    </p:spTree>
    <p:extLst>
      <p:ext uri="{BB962C8B-B14F-4D97-AF65-F5344CB8AC3E}">
        <p14:creationId xmlns:p14="http://schemas.microsoft.com/office/powerpoint/2010/main" val="2269405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09914"/>
            <a:ext cx="8229600" cy="4953000"/>
          </a:xfrm>
        </p:spPr>
        <p:txBody>
          <a:bodyPr>
            <a:normAutofit/>
          </a:bodyPr>
          <a:lstStyle/>
          <a:p>
            <a:pPr marL="0" indent="0">
              <a:spcAft>
                <a:spcPts val="400"/>
              </a:spcAft>
              <a:buNone/>
            </a:pPr>
            <a:r>
              <a:rPr lang="en-US" altLang="en-US" sz="1600" dirty="0"/>
              <a:t> </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6" name="Slide Number Placeholder 5">
            <a:extLst>
              <a:ext uri="{FF2B5EF4-FFF2-40B4-BE49-F238E27FC236}">
                <a16:creationId xmlns:a16="http://schemas.microsoft.com/office/drawing/2014/main" id="{2EDD3528-8ABE-4FCF-8006-9C37C91FC22B}"/>
              </a:ext>
            </a:extLst>
          </p:cNvPr>
          <p:cNvSpPr>
            <a:spLocks noGrp="1"/>
          </p:cNvSpPr>
          <p:nvPr>
            <p:ph type="sldNum" sz="quarter" idx="12"/>
          </p:nvPr>
        </p:nvSpPr>
        <p:spPr/>
        <p:txBody>
          <a:bodyPr/>
          <a:lstStyle/>
          <a:p>
            <a:fld id="{81AFDF4E-827F-427A-878E-6542E865605E}" type="slidenum">
              <a:rPr lang="en-US" smtClean="0"/>
              <a:pPr/>
              <a:t>20</a:t>
            </a:fld>
            <a:endParaRPr lang="en-US" dirty="0"/>
          </a:p>
        </p:txBody>
      </p:sp>
      <p:sp>
        <p:nvSpPr>
          <p:cNvPr id="11" name="Title 1"/>
          <p:cNvSpPr txBox="1">
            <a:spLocks/>
          </p:cNvSpPr>
          <p:nvPr/>
        </p:nvSpPr>
        <p:spPr>
          <a:xfrm>
            <a:off x="457200" y="228600"/>
            <a:ext cx="82296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j-lt"/>
                <a:ea typeface="+mj-ea"/>
                <a:cs typeface="+mj-cs"/>
              </a:rPr>
              <a:t>Significant</a:t>
            </a:r>
            <a:r>
              <a:rPr kumimoji="0" lang="en-US" sz="2800" b="1" i="0" u="none" strike="noStrike" kern="1200" cap="none" spc="0" normalizeH="0" noProof="0" dirty="0">
                <a:ln>
                  <a:noFill/>
                </a:ln>
                <a:solidFill>
                  <a:schemeClr val="accent1">
                    <a:lumMod val="75000"/>
                  </a:schemeClr>
                </a:solidFill>
                <a:effectLst/>
                <a:uLnTx/>
                <a:uFillTx/>
                <a:latin typeface="+mj-lt"/>
                <a:ea typeface="+mj-ea"/>
                <a:cs typeface="+mj-cs"/>
              </a:rPr>
              <a:t> Additional Savings Under ARP:</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baseline="0" dirty="0">
                <a:solidFill>
                  <a:schemeClr val="accent1">
                    <a:lumMod val="75000"/>
                  </a:schemeClr>
                </a:solidFill>
                <a:latin typeface="+mj-lt"/>
                <a:ea typeface="+mj-ea"/>
                <a:cs typeface="+mj-cs"/>
              </a:rPr>
              <a:t>Net Premium Costs of Marketplace Coverage</a:t>
            </a:r>
            <a:br>
              <a:rPr kumimoji="0" lang="en-US" sz="2800" b="1" i="0" u="none" strike="noStrike" kern="1200" cap="none" spc="0" normalizeH="0" baseline="0" noProof="0" dirty="0">
                <a:ln>
                  <a:noFill/>
                </a:ln>
                <a:solidFill>
                  <a:schemeClr val="accent1">
                    <a:lumMod val="75000"/>
                  </a:schemeClr>
                </a:solidFill>
                <a:effectLst/>
                <a:uLnTx/>
                <a:uFillTx/>
                <a:latin typeface="+mj-lt"/>
                <a:ea typeface="+mj-ea"/>
                <a:cs typeface="+mj-cs"/>
              </a:rPr>
            </a:br>
            <a:r>
              <a:rPr kumimoji="0" lang="en-US" sz="2000" b="0" i="0" u="none" strike="noStrike" kern="1200" cap="none" spc="0" normalizeH="0" baseline="0" noProof="0" dirty="0">
                <a:ln>
                  <a:noFill/>
                </a:ln>
                <a:solidFill>
                  <a:schemeClr val="accent1">
                    <a:lumMod val="75000"/>
                  </a:schemeClr>
                </a:solidFill>
                <a:effectLst/>
                <a:uLnTx/>
                <a:uFillTx/>
                <a:latin typeface="+mj-lt"/>
                <a:ea typeface="+mj-ea"/>
                <a:cs typeface="+mj-cs"/>
              </a:rPr>
              <a:t>(Example of family of three; bronze level coverage)</a:t>
            </a:r>
            <a:endParaRPr kumimoji="0" lang="en-US" sz="20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3" name="Picture 12"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10" name="Rectangle 4"/>
          <p:cNvSpPr>
            <a:spLocks noChangeArrowheads="1"/>
          </p:cNvSpPr>
          <p:nvPr/>
        </p:nvSpPr>
        <p:spPr bwMode="auto">
          <a:xfrm>
            <a:off x="685800" y="5562600"/>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200"/>
              </a:spcBef>
            </a:pPr>
            <a:r>
              <a:rPr lang="en-US" sz="1400" dirty="0">
                <a:latin typeface="Calibri" pitchFamily="34" charset="0"/>
              </a:rPr>
              <a:t>Note:  “Without ARP” net Marketplace plan premiums for 2022 were estimated based on the required household contribution for enrollees (pre-ARP) in 2021</a:t>
            </a:r>
          </a:p>
        </p:txBody>
      </p:sp>
      <p:pic>
        <p:nvPicPr>
          <p:cNvPr id="2" name="Picture 1">
            <a:extLst>
              <a:ext uri="{FF2B5EF4-FFF2-40B4-BE49-F238E27FC236}">
                <a16:creationId xmlns:a16="http://schemas.microsoft.com/office/drawing/2014/main" id="{6DAA6285-CB0B-5BD6-8481-29DA8E954CCF}"/>
              </a:ext>
            </a:extLst>
          </p:cNvPr>
          <p:cNvPicPr>
            <a:picLocks noChangeAspect="1"/>
          </p:cNvPicPr>
          <p:nvPr/>
        </p:nvPicPr>
        <p:blipFill>
          <a:blip r:embed="rId5" cstate="print"/>
          <a:stretch>
            <a:fillRect/>
          </a:stretch>
        </p:blipFill>
        <p:spPr>
          <a:xfrm>
            <a:off x="632604" y="1550523"/>
            <a:ext cx="7848600" cy="3847034"/>
          </a:xfrm>
          <a:prstGeom prst="rect">
            <a:avLst/>
          </a:prstGeom>
        </p:spPr>
      </p:pic>
    </p:spTree>
    <p:extLst>
      <p:ext uri="{BB962C8B-B14F-4D97-AF65-F5344CB8AC3E}">
        <p14:creationId xmlns:p14="http://schemas.microsoft.com/office/powerpoint/2010/main" val="84154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b="1" dirty="0">
                <a:solidFill>
                  <a:schemeClr val="accent1">
                    <a:lumMod val="75000"/>
                  </a:schemeClr>
                </a:solidFill>
              </a:rPr>
              <a:t>Net Premium Costs of Marketplace Coverage </a:t>
            </a:r>
            <a:br>
              <a:rPr lang="en-US" sz="2800" b="1" dirty="0">
                <a:solidFill>
                  <a:schemeClr val="accent1">
                    <a:lumMod val="75000"/>
                  </a:schemeClr>
                </a:solidFill>
              </a:rPr>
            </a:br>
            <a:r>
              <a:rPr lang="en-US" sz="2000" dirty="0">
                <a:solidFill>
                  <a:schemeClr val="accent1">
                    <a:lumMod val="75000"/>
                  </a:schemeClr>
                </a:solidFill>
              </a:rPr>
              <a:t>(with ARP-expanded federal subsidies; bronze level coverage)</a:t>
            </a:r>
          </a:p>
        </p:txBody>
      </p:sp>
      <p:sp>
        <p:nvSpPr>
          <p:cNvPr id="3" name="Content Placeholder 2"/>
          <p:cNvSpPr>
            <a:spLocks noGrp="1"/>
          </p:cNvSpPr>
          <p:nvPr>
            <p:ph idx="1"/>
          </p:nvPr>
        </p:nvSpPr>
        <p:spPr>
          <a:xfrm>
            <a:off x="609600" y="1309914"/>
            <a:ext cx="8229600" cy="4953000"/>
          </a:xfrm>
        </p:spPr>
        <p:txBody>
          <a:bodyPr>
            <a:normAutofit/>
          </a:bodyPr>
          <a:lstStyle/>
          <a:p>
            <a:pPr marL="0" indent="0">
              <a:spcAft>
                <a:spcPts val="400"/>
              </a:spcAft>
              <a:buNone/>
            </a:pPr>
            <a:r>
              <a:rPr lang="en-US" altLang="en-US" sz="1600" dirty="0"/>
              <a:t> </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6" name="Slide Number Placeholder 5">
            <a:extLst>
              <a:ext uri="{FF2B5EF4-FFF2-40B4-BE49-F238E27FC236}">
                <a16:creationId xmlns:a16="http://schemas.microsoft.com/office/drawing/2014/main" id="{2EDD3528-8ABE-4FCF-8006-9C37C91FC22B}"/>
              </a:ext>
            </a:extLst>
          </p:cNvPr>
          <p:cNvSpPr>
            <a:spLocks noGrp="1"/>
          </p:cNvSpPr>
          <p:nvPr>
            <p:ph type="sldNum" sz="quarter" idx="12"/>
          </p:nvPr>
        </p:nvSpPr>
        <p:spPr/>
        <p:txBody>
          <a:bodyPr/>
          <a:lstStyle/>
          <a:p>
            <a:fld id="{81AFDF4E-827F-427A-878E-6542E865605E}" type="slidenum">
              <a:rPr lang="en-US" smtClean="0"/>
              <a:pPr/>
              <a:t>21</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6147" name="Picture 3"/>
          <p:cNvPicPr>
            <a:picLocks noChangeAspect="1" noChangeArrowheads="1"/>
          </p:cNvPicPr>
          <p:nvPr/>
        </p:nvPicPr>
        <p:blipFill>
          <a:blip r:embed="rId5" cstate="print"/>
          <a:srcRect/>
          <a:stretch>
            <a:fillRect/>
          </a:stretch>
        </p:blipFill>
        <p:spPr bwMode="auto">
          <a:xfrm>
            <a:off x="1295400" y="1219200"/>
            <a:ext cx="6428879" cy="5210822"/>
          </a:xfrm>
          <a:prstGeom prst="rect">
            <a:avLst/>
          </a:prstGeom>
          <a:noFill/>
          <a:ln w="9525">
            <a:noFill/>
            <a:miter lim="800000"/>
            <a:headEnd/>
            <a:tailEnd/>
          </a:ln>
          <a:effectLst/>
        </p:spPr>
      </p:pic>
    </p:spTree>
    <p:extLst>
      <p:ext uri="{BB962C8B-B14F-4D97-AF65-F5344CB8AC3E}">
        <p14:creationId xmlns:p14="http://schemas.microsoft.com/office/powerpoint/2010/main" val="841545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599" cy="914400"/>
          </a:xfrm>
        </p:spPr>
        <p:txBody>
          <a:bodyPr>
            <a:noAutofit/>
          </a:bodyPr>
          <a:lstStyle/>
          <a:p>
            <a:r>
              <a:rPr lang="en-US" sz="2800" b="1" dirty="0">
                <a:solidFill>
                  <a:schemeClr val="accent1">
                    <a:lumMod val="75000"/>
                  </a:schemeClr>
                </a:solidFill>
              </a:rPr>
              <a:t>#3b:  Eligibility Criteria for Indian-Specific </a:t>
            </a:r>
            <a:br>
              <a:rPr lang="en-US" sz="2800" b="1" dirty="0">
                <a:solidFill>
                  <a:schemeClr val="accent1">
                    <a:lumMod val="75000"/>
                  </a:schemeClr>
                </a:solidFill>
              </a:rPr>
            </a:br>
            <a:r>
              <a:rPr lang="en-US" sz="2800" b="1" dirty="0">
                <a:solidFill>
                  <a:schemeClr val="accent1">
                    <a:lumMod val="75000"/>
                  </a:schemeClr>
                </a:solidFill>
              </a:rPr>
              <a:t>Cost-Sharing Protections</a:t>
            </a:r>
          </a:p>
        </p:txBody>
      </p:sp>
      <p:sp>
        <p:nvSpPr>
          <p:cNvPr id="3" name="Content Placeholder 2"/>
          <p:cNvSpPr>
            <a:spLocks noGrp="1"/>
          </p:cNvSpPr>
          <p:nvPr>
            <p:ph idx="1"/>
          </p:nvPr>
        </p:nvSpPr>
        <p:spPr>
          <a:xfrm>
            <a:off x="457200" y="1295400"/>
            <a:ext cx="8229600" cy="5105400"/>
          </a:xfrm>
        </p:spPr>
        <p:txBody>
          <a:bodyPr>
            <a:normAutofit/>
          </a:bodyPr>
          <a:lstStyle/>
          <a:p>
            <a:pPr marL="0" indent="0">
              <a:spcAft>
                <a:spcPts val="400"/>
              </a:spcAft>
              <a:buNone/>
            </a:pPr>
            <a:r>
              <a:rPr lang="en-US" altLang="en-US" sz="1800" b="1" i="1" u="sng" dirty="0"/>
              <a:t>All</a:t>
            </a:r>
            <a:r>
              <a:rPr lang="en-US" altLang="en-US" sz="1800" dirty="0"/>
              <a:t> Tribal citizens who enroll in Marketplace coverage are eligible for one of the two comprehensive Indian-specific cost-sharing protections</a:t>
            </a:r>
          </a:p>
          <a:p>
            <a:pPr marL="0" indent="0">
              <a:spcAft>
                <a:spcPts val="400"/>
              </a:spcAft>
              <a:buNone/>
            </a:pPr>
            <a:endParaRPr lang="en-US" altLang="en-US" sz="200" dirty="0"/>
          </a:p>
          <a:p>
            <a:pPr marL="0" indent="0">
              <a:spcAft>
                <a:spcPts val="400"/>
              </a:spcAft>
              <a:buNone/>
            </a:pPr>
            <a:r>
              <a:rPr lang="en-US" altLang="en-US" sz="1800" b="1" u="sng" dirty="0"/>
              <a:t>Type 1:  Eligibility for </a:t>
            </a:r>
            <a:r>
              <a:rPr lang="en-US" altLang="en-US" sz="1800" b="1" u="sng" dirty="0">
                <a:solidFill>
                  <a:srgbClr val="FF0000"/>
                </a:solidFill>
              </a:rPr>
              <a:t>Zero Cost-Sharing </a:t>
            </a:r>
            <a:r>
              <a:rPr lang="en-US" altLang="en-US" sz="1800" b="1" u="sng" dirty="0"/>
              <a:t>Variation</a:t>
            </a:r>
          </a:p>
          <a:p>
            <a:pPr>
              <a:spcAft>
                <a:spcPts val="400"/>
              </a:spcAft>
            </a:pPr>
            <a:r>
              <a:rPr lang="en-US" altLang="en-US" sz="1600" dirty="0"/>
              <a:t>Enroll in health insurance coverage through a Marketplace</a:t>
            </a:r>
          </a:p>
          <a:p>
            <a:pPr>
              <a:spcAft>
                <a:spcPts val="400"/>
              </a:spcAft>
            </a:pPr>
            <a:r>
              <a:rPr lang="en-US" altLang="en-US" sz="1600" dirty="0"/>
              <a:t>Tribal citizen (requires uploading documentation of enrollment status)</a:t>
            </a:r>
          </a:p>
          <a:p>
            <a:pPr>
              <a:spcAft>
                <a:spcPts val="400"/>
              </a:spcAft>
            </a:pPr>
            <a:r>
              <a:rPr lang="en-US" altLang="en-US" sz="1600" i="1" dirty="0"/>
              <a:t>Eligibility for premium tax credits</a:t>
            </a:r>
          </a:p>
          <a:p>
            <a:pPr>
              <a:spcAft>
                <a:spcPts val="400"/>
              </a:spcAft>
            </a:pPr>
            <a:r>
              <a:rPr lang="en-US" altLang="en-US" sz="1600" i="1" dirty="0"/>
              <a:t>Household income between 100% and 300% of federal poverty level</a:t>
            </a:r>
          </a:p>
          <a:p>
            <a:pPr marL="800100">
              <a:spcAft>
                <a:spcPts val="400"/>
              </a:spcAft>
            </a:pPr>
            <a:endParaRPr lang="en-US" altLang="en-US" sz="200" i="1" dirty="0"/>
          </a:p>
          <a:p>
            <a:pPr marL="0" indent="0">
              <a:spcAft>
                <a:spcPts val="400"/>
              </a:spcAft>
              <a:buNone/>
            </a:pPr>
            <a:r>
              <a:rPr lang="en-US" altLang="en-US" sz="1800" b="1" u="sng" dirty="0"/>
              <a:t>Type 2:  Eligibility for </a:t>
            </a:r>
            <a:r>
              <a:rPr lang="en-US" altLang="en-US" sz="1800" b="1" u="sng" dirty="0">
                <a:solidFill>
                  <a:srgbClr val="FF0000"/>
                </a:solidFill>
              </a:rPr>
              <a:t>Limited Cost-Sharing </a:t>
            </a:r>
            <a:r>
              <a:rPr lang="en-US" altLang="en-US" sz="1800" b="1" u="sng" dirty="0"/>
              <a:t>Variation</a:t>
            </a:r>
          </a:p>
          <a:p>
            <a:pPr>
              <a:spcAft>
                <a:spcPts val="400"/>
              </a:spcAft>
            </a:pPr>
            <a:r>
              <a:rPr lang="en-US" altLang="en-US" sz="1600" dirty="0"/>
              <a:t>Enroll in health insurance coverage through a Marketplace</a:t>
            </a:r>
          </a:p>
          <a:p>
            <a:pPr>
              <a:spcAft>
                <a:spcPts val="400"/>
              </a:spcAft>
            </a:pPr>
            <a:r>
              <a:rPr lang="en-US" altLang="en-US" sz="1600" dirty="0"/>
              <a:t>Tribal citizen (requires uploading documentation of enrollment status)</a:t>
            </a:r>
          </a:p>
          <a:p>
            <a:pPr>
              <a:spcAft>
                <a:spcPts val="400"/>
              </a:spcAft>
            </a:pPr>
            <a:r>
              <a:rPr lang="en-US" altLang="en-US" sz="1600" i="1" u="sng" dirty="0"/>
              <a:t>No</a:t>
            </a:r>
            <a:r>
              <a:rPr lang="en-US" altLang="en-US" sz="1600" i="1" dirty="0"/>
              <a:t> requirement for eligibility for PTCs</a:t>
            </a:r>
          </a:p>
          <a:p>
            <a:pPr>
              <a:spcAft>
                <a:spcPts val="400"/>
              </a:spcAft>
            </a:pPr>
            <a:r>
              <a:rPr lang="en-US" altLang="en-US" sz="1600" i="1" u="sng" dirty="0"/>
              <a:t>Any</a:t>
            </a:r>
            <a:r>
              <a:rPr lang="en-US" altLang="en-US" sz="1600" i="1" dirty="0"/>
              <a:t> household income level</a:t>
            </a:r>
          </a:p>
          <a:p>
            <a:pPr>
              <a:spcAft>
                <a:spcPts val="400"/>
              </a:spcAft>
            </a:pPr>
            <a:r>
              <a:rPr lang="en-US" altLang="en-US" sz="1600" dirty="0"/>
              <a:t>A “Referral for Cost-Sharing” is needed to secure protections outside Tribal/IHS system</a:t>
            </a:r>
          </a:p>
        </p:txBody>
      </p:sp>
      <p:sp>
        <p:nvSpPr>
          <p:cNvPr id="7" name="Rectangle 4"/>
          <p:cNvSpPr>
            <a:spLocks noChangeArrowheads="1"/>
          </p:cNvSpPr>
          <p:nvPr/>
        </p:nvSpPr>
        <p:spPr bwMode="auto">
          <a:xfrm>
            <a:off x="609600" y="5943600"/>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22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5" name="Arrow: Right 4">
            <a:extLst>
              <a:ext uri="{FF2B5EF4-FFF2-40B4-BE49-F238E27FC236}">
                <a16:creationId xmlns:a16="http://schemas.microsoft.com/office/drawing/2014/main" id="{2E474F81-A20A-4FD5-9D11-4EF3030BC3AB}"/>
              </a:ext>
            </a:extLst>
          </p:cNvPr>
          <p:cNvSpPr/>
          <p:nvPr/>
        </p:nvSpPr>
        <p:spPr>
          <a:xfrm>
            <a:off x="228600" y="4343400"/>
            <a:ext cx="228600" cy="76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F882BE89-0ED0-4270-BD4B-F31B30D2E5F5}"/>
              </a:ext>
            </a:extLst>
          </p:cNvPr>
          <p:cNvSpPr/>
          <p:nvPr/>
        </p:nvSpPr>
        <p:spPr>
          <a:xfrm>
            <a:off x="228600" y="4724400"/>
            <a:ext cx="228600" cy="76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BC6B384B-0D1C-4059-AA87-2C0C2FEC462A}"/>
              </a:ext>
            </a:extLst>
          </p:cNvPr>
          <p:cNvSpPr/>
          <p:nvPr/>
        </p:nvSpPr>
        <p:spPr>
          <a:xfrm>
            <a:off x="228600" y="2895600"/>
            <a:ext cx="228600" cy="76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00FF00"/>
              </a:highlight>
            </a:endParaRPr>
          </a:p>
        </p:txBody>
      </p:sp>
      <p:sp>
        <p:nvSpPr>
          <p:cNvPr id="13" name="Arrow: Right 12">
            <a:extLst>
              <a:ext uri="{FF2B5EF4-FFF2-40B4-BE49-F238E27FC236}">
                <a16:creationId xmlns:a16="http://schemas.microsoft.com/office/drawing/2014/main" id="{DF31EB23-4CA0-47AB-8579-E0DCD39CAEE9}"/>
              </a:ext>
            </a:extLst>
          </p:cNvPr>
          <p:cNvSpPr/>
          <p:nvPr/>
        </p:nvSpPr>
        <p:spPr>
          <a:xfrm>
            <a:off x="228600" y="2514600"/>
            <a:ext cx="228600" cy="76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4001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97"/>
            <a:ext cx="8229600" cy="908703"/>
          </a:xfrm>
        </p:spPr>
        <p:txBody>
          <a:bodyPr>
            <a:noAutofit/>
          </a:bodyPr>
          <a:lstStyle/>
          <a:p>
            <a:r>
              <a:rPr lang="en-US" sz="2800" b="1" dirty="0">
                <a:solidFill>
                  <a:schemeClr val="accent1">
                    <a:lumMod val="75000"/>
                  </a:schemeClr>
                </a:solidFill>
              </a:rPr>
              <a:t>Securing Indian-Specific Cost-Sharing Protections: Tribal Citizens</a:t>
            </a:r>
          </a:p>
        </p:txBody>
      </p:sp>
      <p:sp>
        <p:nvSpPr>
          <p:cNvPr id="9" name="Content Placeholder 8"/>
          <p:cNvSpPr>
            <a:spLocks noGrp="1"/>
          </p:cNvSpPr>
          <p:nvPr>
            <p:ph idx="1"/>
          </p:nvPr>
        </p:nvSpPr>
        <p:spPr>
          <a:xfrm>
            <a:off x="457200" y="1600200"/>
            <a:ext cx="8229600" cy="4525963"/>
          </a:xfrm>
        </p:spPr>
        <p:txBody>
          <a:bodyPr/>
          <a:lstStyle/>
          <a:p>
            <a:pPr marL="0" indent="0">
              <a:buNone/>
            </a:pPr>
            <a:r>
              <a:rPr lang="en-US" dirty="0"/>
              <a:t>  </a:t>
            </a:r>
          </a:p>
        </p:txBody>
      </p:sp>
      <p:pic>
        <p:nvPicPr>
          <p:cNvPr id="12" name="Picture 11"/>
          <p:cNvPicPr>
            <a:picLocks noChangeAspect="1"/>
          </p:cNvPicPr>
          <p:nvPr/>
        </p:nvPicPr>
        <p:blipFill>
          <a:blip r:embed="rId3" cstate="print"/>
          <a:stretch>
            <a:fillRect/>
          </a:stretch>
        </p:blipFill>
        <p:spPr>
          <a:xfrm>
            <a:off x="1066800" y="1295400"/>
            <a:ext cx="7011887" cy="4821521"/>
          </a:xfrm>
          <a:prstGeom prst="rect">
            <a:avLst/>
          </a:prstGeom>
        </p:spPr>
      </p:pic>
      <p:sp>
        <p:nvSpPr>
          <p:cNvPr id="3" name="Slide Number Placeholder 2">
            <a:extLst>
              <a:ext uri="{FF2B5EF4-FFF2-40B4-BE49-F238E27FC236}">
                <a16:creationId xmlns:a16="http://schemas.microsoft.com/office/drawing/2014/main" id="{8D88574D-3804-4537-B4F0-F993315AD384}"/>
              </a:ext>
            </a:extLst>
          </p:cNvPr>
          <p:cNvSpPr>
            <a:spLocks noGrp="1"/>
          </p:cNvSpPr>
          <p:nvPr>
            <p:ph type="sldNum" sz="quarter" idx="12"/>
          </p:nvPr>
        </p:nvSpPr>
        <p:spPr/>
        <p:txBody>
          <a:bodyPr/>
          <a:lstStyle/>
          <a:p>
            <a:fld id="{81AFDF4E-827F-427A-878E-6542E865605E}" type="slidenum">
              <a:rPr lang="en-US" smtClean="0"/>
              <a:pPr/>
              <a:t>23</a:t>
            </a:fld>
            <a:endParaRPr lang="en-US" dirty="0"/>
          </a:p>
        </p:txBody>
      </p:sp>
      <p:pic>
        <p:nvPicPr>
          <p:cNvPr id="6" name="Picture 5">
            <a:extLst>
              <a:ext uri="{FF2B5EF4-FFF2-40B4-BE49-F238E27FC236}">
                <a16:creationId xmlns:a16="http://schemas.microsoft.com/office/drawing/2014/main" id="{43C4C53A-F62A-486A-BC62-C319ACACE8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8" name="Picture 7" descr="/Users/shawn.mcdonough/Desktop/4.png">
            <a:extLst>
              <a:ext uri="{FF2B5EF4-FFF2-40B4-BE49-F238E27FC236}">
                <a16:creationId xmlns:a16="http://schemas.microsoft.com/office/drawing/2014/main" id="{18A3D8FC-4586-4340-B1AB-0833F1EA369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1681146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Autofit/>
          </a:bodyPr>
          <a:lstStyle/>
          <a:p>
            <a:r>
              <a:rPr lang="en-US" sz="2800" b="1" dirty="0">
                <a:solidFill>
                  <a:schemeClr val="accent1">
                    <a:lumMod val="75000"/>
                  </a:schemeClr>
                </a:solidFill>
              </a:rPr>
              <a:t>Summary of Benefits and Coverage (SBC)</a:t>
            </a:r>
            <a:br>
              <a:rPr lang="en-US" sz="2800" b="1" dirty="0">
                <a:solidFill>
                  <a:schemeClr val="accent1">
                    <a:lumMod val="75000"/>
                  </a:schemeClr>
                </a:solidFill>
              </a:rPr>
            </a:br>
            <a:r>
              <a:rPr lang="en-US" sz="2800" b="1" dirty="0">
                <a:solidFill>
                  <a:schemeClr val="accent1">
                    <a:lumMod val="75000"/>
                  </a:schemeClr>
                </a:solidFill>
              </a:rPr>
              <a:t>(</a:t>
            </a:r>
            <a:r>
              <a:rPr lang="en-US" sz="2800" b="1" dirty="0">
                <a:solidFill>
                  <a:srgbClr val="FF0000"/>
                </a:solidFill>
              </a:rPr>
              <a:t>Zero</a:t>
            </a:r>
            <a:r>
              <a:rPr lang="en-US" sz="2800" b="1" dirty="0">
                <a:solidFill>
                  <a:schemeClr val="accent1">
                    <a:lumMod val="75000"/>
                  </a:schemeClr>
                </a:solidFill>
              </a:rPr>
              <a:t> Cost-Sharing Variation)</a:t>
            </a:r>
          </a:p>
        </p:txBody>
      </p:sp>
      <p:sp>
        <p:nvSpPr>
          <p:cNvPr id="3" name="Content Placeholder 2"/>
          <p:cNvSpPr>
            <a:spLocks noGrp="1"/>
          </p:cNvSpPr>
          <p:nvPr>
            <p:ph idx="1"/>
          </p:nvPr>
        </p:nvSpPr>
        <p:spPr>
          <a:xfrm>
            <a:off x="533400" y="1219200"/>
            <a:ext cx="8229600" cy="5105400"/>
          </a:xfrm>
        </p:spPr>
        <p:txBody>
          <a:bodyPr>
            <a:normAutofit/>
          </a:bodyPr>
          <a:lstStyle/>
          <a:p>
            <a:pPr marL="347663" lvl="1" indent="-342900">
              <a:spcBef>
                <a:spcPts val="0"/>
              </a:spcBef>
              <a:spcAft>
                <a:spcPts val="800"/>
              </a:spcAft>
              <a:buFont typeface="Arial" pitchFamily="34" charset="0"/>
              <a:buChar char="•"/>
            </a:pPr>
            <a:r>
              <a:rPr lang="en-US" altLang="en-US" sz="1600" dirty="0"/>
              <a:t>Summary of Benefits and Coverage (SBCs) documents </a:t>
            </a:r>
            <a:r>
              <a:rPr lang="en-US" sz="1600" dirty="0"/>
              <a:t>explain things like what a health plan covers, what it does not cover, and what a patient’s share of costs will be</a:t>
            </a:r>
          </a:p>
          <a:p>
            <a:pPr marL="347663" lvl="2" indent="-342900">
              <a:spcBef>
                <a:spcPts val="0"/>
              </a:spcBef>
              <a:spcAft>
                <a:spcPts val="800"/>
              </a:spcAft>
            </a:pPr>
            <a:r>
              <a:rPr lang="en-US" altLang="en-US" sz="1600" dirty="0"/>
              <a:t>SBCs are approximately 9 pages and include 2-3 sample medical events (such as having a baby, managing diabetes, and treating a broken leg)</a:t>
            </a:r>
            <a:endParaRPr lang="en-US" altLang="en-US" sz="1800" dirty="0"/>
          </a:p>
          <a:p>
            <a:pPr marL="347663" lvl="2" indent="-342900">
              <a:spcBef>
                <a:spcPts val="0"/>
              </a:spcBef>
              <a:spcAft>
                <a:spcPts val="800"/>
              </a:spcAft>
              <a:buFont typeface="Wingdings" panose="05000000000000000000" pitchFamily="2" charset="2"/>
              <a:buChar char="§"/>
            </a:pPr>
            <a:endParaRPr lang="en-US" altLang="en-US" sz="1700" dirty="0"/>
          </a:p>
          <a:p>
            <a:pPr marL="347663" lvl="2" indent="-342900">
              <a:spcBef>
                <a:spcPts val="0"/>
              </a:spcBef>
              <a:spcAft>
                <a:spcPts val="800"/>
              </a:spcAft>
              <a:buNone/>
            </a:pPr>
            <a:endParaRPr lang="en-US" altLang="en-US" sz="1700" dirty="0"/>
          </a:p>
          <a:p>
            <a:pPr marL="347663" lvl="2" indent="-342900">
              <a:spcBef>
                <a:spcPts val="0"/>
              </a:spcBef>
              <a:spcAft>
                <a:spcPts val="800"/>
              </a:spcAft>
              <a:buNone/>
            </a:pPr>
            <a:endParaRPr lang="en-US" sz="1700" u="sng" dirty="0">
              <a:hlinkClick r:id="" action="ppaction://noaction"/>
            </a:endParaRPr>
          </a:p>
          <a:p>
            <a:pPr marL="347663" lvl="2" indent="-342900">
              <a:spcBef>
                <a:spcPts val="0"/>
              </a:spcBef>
              <a:spcAft>
                <a:spcPts val="800"/>
              </a:spcAft>
              <a:buNone/>
            </a:pPr>
            <a:endParaRPr lang="en-US" sz="1700" u="sng" dirty="0">
              <a:hlinkClick r:id="" action="ppaction://noaction"/>
            </a:endParaRPr>
          </a:p>
          <a:p>
            <a:pPr marL="347663" lvl="2" indent="-342900">
              <a:spcBef>
                <a:spcPts val="0"/>
              </a:spcBef>
              <a:spcAft>
                <a:spcPts val="800"/>
              </a:spcAft>
              <a:buNone/>
            </a:pPr>
            <a:endParaRPr lang="en-US" sz="1700" u="sng" dirty="0">
              <a:hlinkClick r:id="" action="ppaction://noaction"/>
            </a:endParaRPr>
          </a:p>
          <a:p>
            <a:pPr marL="347663" lvl="2" indent="-342900">
              <a:spcBef>
                <a:spcPts val="0"/>
              </a:spcBef>
              <a:spcAft>
                <a:spcPts val="800"/>
              </a:spcAft>
              <a:buNone/>
            </a:pPr>
            <a:endParaRPr lang="en-US" sz="1700" u="sng" dirty="0">
              <a:hlinkClick r:id="" action="ppaction://noaction"/>
            </a:endParaRPr>
          </a:p>
          <a:p>
            <a:pPr marL="347663" lvl="2" indent="-342900">
              <a:spcBef>
                <a:spcPts val="0"/>
              </a:spcBef>
              <a:spcAft>
                <a:spcPts val="800"/>
              </a:spcAft>
              <a:buNone/>
            </a:pPr>
            <a:endParaRPr lang="en-US" sz="1700" u="sng" dirty="0">
              <a:hlinkClick r:id="" action="ppaction://noaction"/>
            </a:endParaRPr>
          </a:p>
          <a:p>
            <a:pPr marL="347663" lvl="2" indent="-342900">
              <a:spcBef>
                <a:spcPts val="0"/>
              </a:spcBef>
              <a:spcAft>
                <a:spcPts val="800"/>
              </a:spcAft>
              <a:buNone/>
            </a:pPr>
            <a:endParaRPr lang="en-US" sz="1700" u="sng" dirty="0">
              <a:hlinkClick r:id="" action="ppaction://noaction"/>
            </a:endParaRPr>
          </a:p>
          <a:p>
            <a:pPr marL="347663" lvl="2" indent="-342900">
              <a:spcBef>
                <a:spcPts val="0"/>
              </a:spcBef>
              <a:spcAft>
                <a:spcPts val="800"/>
              </a:spcAft>
              <a:buNone/>
            </a:pPr>
            <a:r>
              <a:rPr lang="en-US" sz="1400" u="sng" dirty="0">
                <a:hlinkClick r:id="rId3"/>
              </a:rPr>
              <a:t>2</a:t>
            </a:r>
          </a:p>
          <a:p>
            <a:pPr marL="347663" lvl="2" indent="-342900">
              <a:spcBef>
                <a:spcPts val="0"/>
              </a:spcBef>
              <a:spcAft>
                <a:spcPts val="800"/>
              </a:spcAft>
              <a:buNone/>
            </a:pPr>
            <a:endParaRPr lang="en-US" sz="400" u="sng" dirty="0">
              <a:hlinkClick r:id="rId3"/>
            </a:endParaRPr>
          </a:p>
          <a:p>
            <a:pPr marL="684213" lvl="2" indent="-342900">
              <a:spcBef>
                <a:spcPts val="0"/>
              </a:spcBef>
              <a:spcAft>
                <a:spcPts val="800"/>
              </a:spcAft>
              <a:buNone/>
            </a:pPr>
            <a:r>
              <a:rPr lang="en-US" sz="1200" u="sng" dirty="0">
                <a:hlinkClick r:id="rId3"/>
              </a:rPr>
              <a:t>http://www.bcbsmt.com/PDF/sbc/30751MT0570008-01.pdf</a:t>
            </a:r>
            <a:endParaRPr lang="en-US" altLang="en-US" sz="1200" dirty="0"/>
          </a:p>
        </p:txBody>
      </p:sp>
      <p:pic>
        <p:nvPicPr>
          <p:cNvPr id="6" name="Picture 5"/>
          <p:cNvPicPr>
            <a:picLocks noChangeAspect="1"/>
          </p:cNvPicPr>
          <p:nvPr/>
        </p:nvPicPr>
        <p:blipFill>
          <a:blip r:embed="rId4" cstate="print"/>
          <a:stretch>
            <a:fillRect/>
          </a:stretch>
        </p:blipFill>
        <p:spPr>
          <a:xfrm>
            <a:off x="609600" y="2590800"/>
            <a:ext cx="7861534" cy="3048000"/>
          </a:xfrm>
          <a:prstGeom prst="rect">
            <a:avLst/>
          </a:prstGeom>
        </p:spPr>
      </p:pic>
      <p:sp>
        <p:nvSpPr>
          <p:cNvPr id="5" name="Slide Number Placeholder 4">
            <a:extLst>
              <a:ext uri="{FF2B5EF4-FFF2-40B4-BE49-F238E27FC236}">
                <a16:creationId xmlns:a16="http://schemas.microsoft.com/office/drawing/2014/main" id="{FB57614E-E6FF-4AD7-85C8-126B1A99C731}"/>
              </a:ext>
            </a:extLst>
          </p:cNvPr>
          <p:cNvSpPr>
            <a:spLocks noGrp="1"/>
          </p:cNvSpPr>
          <p:nvPr>
            <p:ph type="sldNum" sz="quarter" idx="12"/>
          </p:nvPr>
        </p:nvSpPr>
        <p:spPr/>
        <p:txBody>
          <a:bodyPr/>
          <a:lstStyle/>
          <a:p>
            <a:fld id="{81AFDF4E-827F-427A-878E-6542E865605E}" type="slidenum">
              <a:rPr lang="en-US" smtClean="0"/>
              <a:pPr/>
              <a:t>24</a:t>
            </a:fld>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1" name="Picture 10" descr="/Users/shawn.mcdonough/Desktop/4.png">
            <a:extLst>
              <a:ext uri="{FF2B5EF4-FFF2-40B4-BE49-F238E27FC236}">
                <a16:creationId xmlns:a16="http://schemas.microsoft.com/office/drawing/2014/main" id="{18A3D8FC-4586-4340-B1AB-0833F1EA369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3908318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Autofit/>
          </a:bodyPr>
          <a:lstStyle/>
          <a:p>
            <a:r>
              <a:rPr lang="en-US" sz="2800" b="1" dirty="0">
                <a:solidFill>
                  <a:schemeClr val="accent1">
                    <a:lumMod val="75000"/>
                  </a:schemeClr>
                </a:solidFill>
              </a:rPr>
              <a:t>Required SBC Language for Referrals for Cost-Sharing</a:t>
            </a:r>
            <a:br>
              <a:rPr lang="en-US" sz="2800" b="1" dirty="0">
                <a:solidFill>
                  <a:schemeClr val="accent1">
                    <a:lumMod val="75000"/>
                  </a:schemeClr>
                </a:solidFill>
              </a:rPr>
            </a:br>
            <a:r>
              <a:rPr lang="en-US" sz="2800" b="1" dirty="0">
                <a:solidFill>
                  <a:schemeClr val="accent1">
                    <a:lumMod val="75000"/>
                  </a:schemeClr>
                </a:solidFill>
              </a:rPr>
              <a:t>(</a:t>
            </a:r>
            <a:r>
              <a:rPr lang="en-US" sz="2800" b="1" dirty="0">
                <a:solidFill>
                  <a:srgbClr val="FF0000"/>
                </a:solidFill>
              </a:rPr>
              <a:t>Limited</a:t>
            </a:r>
            <a:r>
              <a:rPr lang="en-US" sz="2800" b="1" dirty="0">
                <a:solidFill>
                  <a:schemeClr val="accent1">
                    <a:lumMod val="75000"/>
                  </a:schemeClr>
                </a:solidFill>
              </a:rPr>
              <a:t> Cost-Sharing Variation)</a:t>
            </a:r>
          </a:p>
        </p:txBody>
      </p:sp>
      <p:sp>
        <p:nvSpPr>
          <p:cNvPr id="3" name="Content Placeholder 2"/>
          <p:cNvSpPr>
            <a:spLocks noGrp="1"/>
          </p:cNvSpPr>
          <p:nvPr>
            <p:ph idx="1"/>
          </p:nvPr>
        </p:nvSpPr>
        <p:spPr>
          <a:xfrm>
            <a:off x="457200" y="1219200"/>
            <a:ext cx="8305800" cy="5334000"/>
          </a:xfrm>
        </p:spPr>
        <p:txBody>
          <a:bodyPr>
            <a:normAutofit/>
          </a:bodyPr>
          <a:lstStyle/>
          <a:p>
            <a:pPr marL="347663" lvl="1" indent="-342900">
              <a:spcBef>
                <a:spcPts val="0"/>
              </a:spcBef>
              <a:spcAft>
                <a:spcPts val="800"/>
              </a:spcAft>
              <a:buFont typeface="Arial" pitchFamily="34" charset="0"/>
              <a:buChar char="•"/>
            </a:pPr>
            <a:r>
              <a:rPr lang="en-US" altLang="en-US" sz="1600" dirty="0"/>
              <a:t>As of 2021, in response to concerns from Tribes about errors in some SBCs, CMS/CCIIO began requiring health insurance issuers to use language provided in sample SBCs for Indian-specific zero and limited cost-sharing variation plans</a:t>
            </a:r>
          </a:p>
          <a:p>
            <a:pPr marL="347663" lvl="1" indent="-342900">
              <a:spcBef>
                <a:spcPts val="0"/>
              </a:spcBef>
              <a:spcAft>
                <a:spcPts val="800"/>
              </a:spcAft>
              <a:buFont typeface="Arial" pitchFamily="34" charset="0"/>
              <a:buChar char="•"/>
            </a:pPr>
            <a:r>
              <a:rPr lang="en-US" altLang="en-US" sz="1600" dirty="0"/>
              <a:t>Sample SBCs use the following phrase to explain the “limited cost-sharing variation” protections:  </a:t>
            </a:r>
            <a:r>
              <a:rPr lang="en-US" altLang="en-US" sz="1600" dirty="0">
                <a:solidFill>
                  <a:srgbClr val="FF0000"/>
                </a:solidFill>
              </a:rPr>
              <a:t>“Cost sharing waived at non-IHCP with IHCP referral”</a:t>
            </a:r>
          </a:p>
          <a:p>
            <a:pPr marL="347663" lvl="1" indent="-342900">
              <a:spcBef>
                <a:spcPts val="0"/>
              </a:spcBef>
              <a:spcAft>
                <a:spcPts val="800"/>
              </a:spcAft>
              <a:buFont typeface="Arial" pitchFamily="34" charset="0"/>
              <a:buChar char="•"/>
            </a:pPr>
            <a:endParaRPr lang="en-US" altLang="en-US" sz="1600" dirty="0">
              <a:solidFill>
                <a:srgbClr val="FF0000"/>
              </a:solidFill>
            </a:endParaRPr>
          </a:p>
          <a:p>
            <a:pPr marL="347663" lvl="1" indent="-342900">
              <a:spcBef>
                <a:spcPts val="0"/>
              </a:spcBef>
              <a:spcAft>
                <a:spcPts val="800"/>
              </a:spcAft>
              <a:buFont typeface="Arial" pitchFamily="34" charset="0"/>
              <a:buChar char="•"/>
            </a:pPr>
            <a:endParaRPr lang="en-US" altLang="en-US" sz="1600" dirty="0">
              <a:solidFill>
                <a:srgbClr val="FF0000"/>
              </a:solidFill>
            </a:endParaRPr>
          </a:p>
          <a:p>
            <a:pPr marL="347663" lvl="1" indent="-342900">
              <a:spcBef>
                <a:spcPts val="0"/>
              </a:spcBef>
              <a:spcAft>
                <a:spcPts val="800"/>
              </a:spcAft>
              <a:buNone/>
            </a:pPr>
            <a:endParaRPr lang="en-US" sz="1200" u="sng" dirty="0">
              <a:solidFill>
                <a:srgbClr val="FF0000"/>
              </a:solidFill>
            </a:endParaRPr>
          </a:p>
          <a:p>
            <a:pPr marL="347663" lvl="1" indent="-342900">
              <a:spcBef>
                <a:spcPts val="0"/>
              </a:spcBef>
              <a:spcAft>
                <a:spcPts val="800"/>
              </a:spcAft>
              <a:buNone/>
            </a:pPr>
            <a:endParaRPr lang="en-US" sz="1800" u="sng" dirty="0">
              <a:solidFill>
                <a:srgbClr val="FF0000"/>
              </a:solidFill>
            </a:endParaRPr>
          </a:p>
          <a:p>
            <a:pPr marL="347663" lvl="1" indent="-342900">
              <a:spcBef>
                <a:spcPts val="0"/>
              </a:spcBef>
              <a:spcAft>
                <a:spcPts val="800"/>
              </a:spcAft>
              <a:buNone/>
            </a:pPr>
            <a:endParaRPr lang="en-US" sz="1800" u="sng" dirty="0">
              <a:solidFill>
                <a:srgbClr val="FF0000"/>
              </a:solidFill>
            </a:endParaRPr>
          </a:p>
          <a:p>
            <a:pPr marL="347663" lvl="1" indent="-342900">
              <a:spcBef>
                <a:spcPts val="0"/>
              </a:spcBef>
              <a:spcAft>
                <a:spcPts val="800"/>
              </a:spcAft>
              <a:buNone/>
            </a:pPr>
            <a:endParaRPr lang="en-US" sz="1800" u="sng" dirty="0">
              <a:solidFill>
                <a:srgbClr val="FF0000"/>
              </a:solidFill>
            </a:endParaRPr>
          </a:p>
          <a:p>
            <a:pPr marL="347663" lvl="1" indent="-342900">
              <a:spcBef>
                <a:spcPts val="0"/>
              </a:spcBef>
              <a:spcAft>
                <a:spcPts val="800"/>
              </a:spcAft>
              <a:buNone/>
            </a:pPr>
            <a:endParaRPr lang="en-US" sz="1800" u="sng" dirty="0">
              <a:solidFill>
                <a:srgbClr val="FF0000"/>
              </a:solidFill>
            </a:endParaRPr>
          </a:p>
          <a:p>
            <a:pPr marL="347663" lvl="1" indent="-342900">
              <a:spcBef>
                <a:spcPts val="0"/>
              </a:spcBef>
              <a:spcAft>
                <a:spcPts val="800"/>
              </a:spcAft>
              <a:buNone/>
            </a:pPr>
            <a:endParaRPr lang="en-US" sz="400" u="sng" dirty="0">
              <a:solidFill>
                <a:srgbClr val="FF0000"/>
              </a:solidFill>
            </a:endParaRPr>
          </a:p>
          <a:p>
            <a:pPr marL="347663" lvl="1" indent="-342900">
              <a:spcBef>
                <a:spcPts val="0"/>
              </a:spcBef>
              <a:spcAft>
                <a:spcPts val="800"/>
              </a:spcAft>
              <a:buNone/>
            </a:pPr>
            <a:endParaRPr lang="en-US" sz="400" u="sng" dirty="0">
              <a:solidFill>
                <a:srgbClr val="FF0000"/>
              </a:solidFill>
            </a:endParaRPr>
          </a:p>
          <a:p>
            <a:pPr marL="347663" lvl="1" indent="-342900">
              <a:spcBef>
                <a:spcPts val="0"/>
              </a:spcBef>
              <a:spcAft>
                <a:spcPts val="800"/>
              </a:spcAft>
              <a:buNone/>
            </a:pPr>
            <a:endParaRPr lang="en-US" sz="400" u="sng" dirty="0">
              <a:solidFill>
                <a:srgbClr val="FF0000"/>
              </a:solidFill>
            </a:endParaRPr>
          </a:p>
          <a:p>
            <a:pPr marL="1258888" lvl="1" indent="-342900">
              <a:spcBef>
                <a:spcPts val="0"/>
              </a:spcBef>
              <a:spcAft>
                <a:spcPts val="800"/>
              </a:spcAft>
              <a:buNone/>
            </a:pPr>
            <a:r>
              <a:rPr lang="en-US" sz="1100" u="sng" dirty="0">
                <a:hlinkClick r:id="rId3"/>
              </a:rPr>
              <a:t>https://www.sanfordhealthplan.com/-/media/plan-documents/2020/HP_2961_i_sd_true_6000_lcs</a:t>
            </a:r>
          </a:p>
        </p:txBody>
      </p:sp>
      <p:sp>
        <p:nvSpPr>
          <p:cNvPr id="5" name="Slide Number Placeholder 4">
            <a:extLst>
              <a:ext uri="{FF2B5EF4-FFF2-40B4-BE49-F238E27FC236}">
                <a16:creationId xmlns:a16="http://schemas.microsoft.com/office/drawing/2014/main" id="{FB57614E-E6FF-4AD7-85C8-126B1A99C731}"/>
              </a:ext>
            </a:extLst>
          </p:cNvPr>
          <p:cNvSpPr>
            <a:spLocks noGrp="1"/>
          </p:cNvSpPr>
          <p:nvPr>
            <p:ph type="sldNum" sz="quarter" idx="12"/>
          </p:nvPr>
        </p:nvSpPr>
        <p:spPr/>
        <p:txBody>
          <a:bodyPr/>
          <a:lstStyle/>
          <a:p>
            <a:fld id="{81AFDF4E-827F-427A-878E-6542E865605E}" type="slidenum">
              <a:rPr lang="en-US" smtClean="0"/>
              <a:pPr/>
              <a:t>25</a:t>
            </a:fld>
            <a:endParaRPr lang="en-US" dirty="0"/>
          </a:p>
        </p:txBody>
      </p:sp>
      <p:grpSp>
        <p:nvGrpSpPr>
          <p:cNvPr id="30" name="Group 29"/>
          <p:cNvGrpSpPr/>
          <p:nvPr/>
        </p:nvGrpSpPr>
        <p:grpSpPr>
          <a:xfrm>
            <a:off x="762000" y="2895600"/>
            <a:ext cx="7696200" cy="2743200"/>
            <a:chOff x="609600" y="2193917"/>
            <a:chExt cx="8229600" cy="3315000"/>
          </a:xfrm>
        </p:grpSpPr>
        <p:pic>
          <p:nvPicPr>
            <p:cNvPr id="5123" name="Picture 3"/>
            <p:cNvPicPr>
              <a:picLocks noChangeAspect="1" noChangeArrowheads="1"/>
            </p:cNvPicPr>
            <p:nvPr/>
          </p:nvPicPr>
          <p:blipFill>
            <a:blip r:embed="rId4" cstate="print"/>
            <a:srcRect/>
            <a:stretch>
              <a:fillRect/>
            </a:stretch>
          </p:blipFill>
          <p:spPr bwMode="auto">
            <a:xfrm>
              <a:off x="609600" y="2193917"/>
              <a:ext cx="7848600" cy="3315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4343400" y="3276600"/>
              <a:ext cx="4495800" cy="1026896"/>
            </a:xfrm>
            <a:prstGeom prst="rect">
              <a:avLst/>
            </a:prstGeom>
            <a:noFill/>
            <a:ln w="9525">
              <a:noFill/>
              <a:miter lim="800000"/>
              <a:headEnd/>
              <a:tailEnd/>
            </a:ln>
            <a:effectLst/>
          </p:spPr>
        </p:pic>
        <p:cxnSp>
          <p:nvCxnSpPr>
            <p:cNvPr id="14" name="Straight Connector 13"/>
            <p:cNvCxnSpPr/>
            <p:nvPr/>
          </p:nvCxnSpPr>
          <p:spPr>
            <a:xfrm flipV="1">
              <a:off x="4419600" y="3048000"/>
              <a:ext cx="1447800" cy="2286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58200" y="3048000"/>
              <a:ext cx="304800" cy="2286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3" name="Picture 12" descr="/Users/shawn.mcdonough/Desktop/4.png">
            <a:extLst>
              <a:ext uri="{FF2B5EF4-FFF2-40B4-BE49-F238E27FC236}">
                <a16:creationId xmlns:a16="http://schemas.microsoft.com/office/drawing/2014/main" id="{18A3D8FC-4586-4340-B1AB-0833F1EA369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2267868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b="1" dirty="0">
                <a:solidFill>
                  <a:schemeClr val="accent1">
                    <a:lumMod val="75000"/>
                  </a:schemeClr>
                </a:solidFill>
              </a:rPr>
              <a:t>New Resources Made Available Through the ACA</a:t>
            </a:r>
            <a:br>
              <a:rPr lang="en-US" sz="2800" b="1" dirty="0">
                <a:solidFill>
                  <a:schemeClr val="accent1">
                    <a:lumMod val="75000"/>
                  </a:schemeClr>
                </a:solidFill>
              </a:rPr>
            </a:br>
            <a:r>
              <a:rPr lang="en-US" sz="1700" dirty="0">
                <a:solidFill>
                  <a:schemeClr val="accent1">
                    <a:lumMod val="75000"/>
                  </a:schemeClr>
                </a:solidFill>
              </a:rPr>
              <a:t>(Example of family of four Tribal citizens; $92,750 in household income in California)</a:t>
            </a:r>
            <a:endParaRPr lang="en-US" sz="1700" b="1" dirty="0">
              <a:solidFill>
                <a:schemeClr val="accent1">
                  <a:lumMod val="75000"/>
                </a:schemeClr>
              </a:solidFill>
            </a:endParaRPr>
          </a:p>
        </p:txBody>
      </p:sp>
      <p:sp>
        <p:nvSpPr>
          <p:cNvPr id="3" name="Content Placeholder 2"/>
          <p:cNvSpPr>
            <a:spLocks noGrp="1"/>
          </p:cNvSpPr>
          <p:nvPr>
            <p:ph idx="1"/>
          </p:nvPr>
        </p:nvSpPr>
        <p:spPr>
          <a:xfrm>
            <a:off x="6248400" y="1219200"/>
            <a:ext cx="2590800" cy="5638800"/>
          </a:xfrm>
        </p:spPr>
        <p:txBody>
          <a:bodyPr>
            <a:normAutofit/>
          </a:bodyPr>
          <a:lstStyle/>
          <a:p>
            <a:pPr marL="0" indent="0">
              <a:spcAft>
                <a:spcPts val="400"/>
              </a:spcAft>
              <a:buNone/>
            </a:pPr>
            <a:r>
              <a:rPr lang="en-US" altLang="en-US" sz="1500" dirty="0"/>
              <a:t>In this example of four enrollees in a four-person household with household income at 350% FPL:</a:t>
            </a:r>
          </a:p>
          <a:p>
            <a:pPr marL="230188" indent="-230188">
              <a:spcAft>
                <a:spcPts val="400"/>
              </a:spcAft>
            </a:pPr>
            <a:r>
              <a:rPr lang="en-US" altLang="en-US" sz="1500" dirty="0"/>
              <a:t>Federal government covers 84% of the total funding for Marketplace coverage ($22,688)</a:t>
            </a:r>
          </a:p>
          <a:p>
            <a:pPr lvl="1">
              <a:spcAft>
                <a:spcPts val="400"/>
              </a:spcAft>
            </a:pPr>
            <a:r>
              <a:rPr lang="en-US" altLang="en-US" sz="1500" dirty="0"/>
              <a:t>$13,264 in premium tax credits</a:t>
            </a:r>
          </a:p>
          <a:p>
            <a:pPr lvl="1">
              <a:spcAft>
                <a:spcPts val="400"/>
              </a:spcAft>
            </a:pPr>
            <a:r>
              <a:rPr lang="en-US" altLang="en-US" sz="1500" dirty="0"/>
              <a:t>$9,424 in cost-sharing reductions (no cost-sharing for Tribal members)</a:t>
            </a:r>
          </a:p>
          <a:p>
            <a:pPr marL="230188" indent="-230188">
              <a:spcAft>
                <a:spcPts val="400"/>
              </a:spcAft>
            </a:pPr>
            <a:r>
              <a:rPr lang="en-US" altLang="en-US" sz="1500" dirty="0"/>
              <a:t>Enrollee/Tribal sponsor contributes $4,406 per year</a:t>
            </a:r>
          </a:p>
          <a:p>
            <a:pPr lvl="1">
              <a:spcAft>
                <a:spcPts val="400"/>
              </a:spcAft>
            </a:pPr>
            <a:r>
              <a:rPr lang="en-US" altLang="en-US" sz="1500" dirty="0"/>
              <a:t>$1,102 / yr / family member</a:t>
            </a:r>
          </a:p>
        </p:txBody>
      </p:sp>
      <p:sp>
        <p:nvSpPr>
          <p:cNvPr id="4" name="Slide Number Placeholder 3">
            <a:extLst>
              <a:ext uri="{FF2B5EF4-FFF2-40B4-BE49-F238E27FC236}">
                <a16:creationId xmlns:a16="http://schemas.microsoft.com/office/drawing/2014/main" id="{CA3C6F21-7FDD-4A6D-82C6-0AA909597F2B}"/>
              </a:ext>
            </a:extLst>
          </p:cNvPr>
          <p:cNvSpPr>
            <a:spLocks noGrp="1"/>
          </p:cNvSpPr>
          <p:nvPr>
            <p:ph type="sldNum" sz="quarter" idx="12"/>
          </p:nvPr>
        </p:nvSpPr>
        <p:spPr/>
        <p:txBody>
          <a:bodyPr/>
          <a:lstStyle/>
          <a:p>
            <a:fld id="{81AFDF4E-827F-427A-878E-6542E865605E}" type="slidenum">
              <a:rPr lang="en-US" smtClean="0"/>
              <a:pPr/>
              <a:t>26</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9" name="Picture 8"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1026" name="Picture 2"/>
          <p:cNvPicPr>
            <a:picLocks noChangeAspect="1" noChangeArrowheads="1"/>
          </p:cNvPicPr>
          <p:nvPr/>
        </p:nvPicPr>
        <p:blipFill>
          <a:blip r:embed="rId5" cstate="print"/>
          <a:srcRect/>
          <a:stretch>
            <a:fillRect/>
          </a:stretch>
        </p:blipFill>
        <p:spPr bwMode="auto">
          <a:xfrm>
            <a:off x="381000" y="1295400"/>
            <a:ext cx="5721969" cy="4324780"/>
          </a:xfrm>
          <a:prstGeom prst="rect">
            <a:avLst/>
          </a:prstGeom>
          <a:noFill/>
          <a:ln w="9525">
            <a:noFill/>
            <a:miter lim="800000"/>
            <a:headEnd/>
            <a:tailEnd/>
          </a:ln>
          <a:effectLst/>
        </p:spPr>
      </p:pic>
    </p:spTree>
    <p:extLst>
      <p:ext uri="{BB962C8B-B14F-4D97-AF65-F5344CB8AC3E}">
        <p14:creationId xmlns:p14="http://schemas.microsoft.com/office/powerpoint/2010/main" val="937784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800" b="1" dirty="0">
                <a:solidFill>
                  <a:schemeClr val="accent1">
                    <a:lumMod val="75000"/>
                  </a:schemeClr>
                </a:solidFill>
              </a:rPr>
              <a:t>#4:  Mechanics of Tribal Sponsorship </a:t>
            </a:r>
            <a:br>
              <a:rPr lang="en-US" sz="2800" b="1" dirty="0">
                <a:solidFill>
                  <a:schemeClr val="accent1">
                    <a:lumMod val="75000"/>
                  </a:schemeClr>
                </a:solidFill>
              </a:rPr>
            </a:br>
            <a:r>
              <a:rPr lang="en-US" sz="2800" b="1" dirty="0">
                <a:solidFill>
                  <a:schemeClr val="accent1">
                    <a:lumMod val="75000"/>
                  </a:schemeClr>
                </a:solidFill>
              </a:rPr>
              <a:t>with Marketplace Coverage</a:t>
            </a:r>
          </a:p>
        </p:txBody>
      </p:sp>
      <p:sp>
        <p:nvSpPr>
          <p:cNvPr id="3" name="Content Placeholder 2"/>
          <p:cNvSpPr>
            <a:spLocks noGrp="1"/>
          </p:cNvSpPr>
          <p:nvPr>
            <p:ph idx="1"/>
          </p:nvPr>
        </p:nvSpPr>
        <p:spPr>
          <a:xfrm>
            <a:off x="457200" y="1295400"/>
            <a:ext cx="8229600" cy="4952999"/>
          </a:xfrm>
        </p:spPr>
        <p:txBody>
          <a:bodyPr>
            <a:normAutofit/>
          </a:bodyPr>
          <a:lstStyle/>
          <a:p>
            <a:pPr>
              <a:spcAft>
                <a:spcPts val="400"/>
              </a:spcAft>
            </a:pPr>
            <a:r>
              <a:rPr lang="en-US" altLang="en-US" sz="1600" dirty="0"/>
              <a:t>Tribal Sponsorship through a Marketplace follows a similar process as Medicaid enrollment, with primary additional step being payment of a portion of health plan premium</a:t>
            </a:r>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pPr>
            <a:endParaRPr lang="en-US" altLang="en-US" sz="600" dirty="0"/>
          </a:p>
          <a:p>
            <a:pPr>
              <a:spcAft>
                <a:spcPts val="400"/>
              </a:spcAft>
            </a:pPr>
            <a:r>
              <a:rPr lang="en-US" altLang="en-US" sz="1600" dirty="0"/>
              <a:t>There are a series of operational issues that make Tribal Sponsorship more complex than Medicaid enrollment</a:t>
            </a:r>
          </a:p>
          <a:p>
            <a:pPr>
              <a:spcAft>
                <a:spcPts val="400"/>
              </a:spcAft>
            </a:pPr>
            <a:r>
              <a:rPr lang="en-US" altLang="en-US" sz="1600" dirty="0"/>
              <a:t>Tribes and THOs are able to establish their own eligibility criteria for a Tribal Sponsorship program, within parameters of funding sources</a:t>
            </a:r>
          </a:p>
        </p:txBody>
      </p:sp>
      <p:pic>
        <p:nvPicPr>
          <p:cNvPr id="4" name="Picture 3">
            <a:extLst>
              <a:ext uri="{FF2B5EF4-FFF2-40B4-BE49-F238E27FC236}">
                <a16:creationId xmlns:a16="http://schemas.microsoft.com/office/drawing/2014/main" id="{4DB6B8F1-848A-4F03-B11D-470F15138163}"/>
              </a:ext>
            </a:extLst>
          </p:cNvPr>
          <p:cNvPicPr>
            <a:picLocks noChangeAspect="1"/>
          </p:cNvPicPr>
          <p:nvPr/>
        </p:nvPicPr>
        <p:blipFill>
          <a:blip r:embed="rId3" cstate="print"/>
          <a:stretch>
            <a:fillRect/>
          </a:stretch>
        </p:blipFill>
        <p:spPr>
          <a:xfrm>
            <a:off x="609600" y="2057400"/>
            <a:ext cx="7995879" cy="2314288"/>
          </a:xfrm>
          <a:prstGeom prst="rect">
            <a:avLst/>
          </a:prstGeom>
        </p:spPr>
      </p:pic>
      <p:sp>
        <p:nvSpPr>
          <p:cNvPr id="5" name="Slide Number Placeholder 4">
            <a:extLst>
              <a:ext uri="{FF2B5EF4-FFF2-40B4-BE49-F238E27FC236}">
                <a16:creationId xmlns:a16="http://schemas.microsoft.com/office/drawing/2014/main" id="{682E0BF4-1D8D-42F2-AADA-D48E62D30271}"/>
              </a:ext>
            </a:extLst>
          </p:cNvPr>
          <p:cNvSpPr>
            <a:spLocks noGrp="1"/>
          </p:cNvSpPr>
          <p:nvPr>
            <p:ph type="sldNum" sz="quarter" idx="12"/>
          </p:nvPr>
        </p:nvSpPr>
        <p:spPr/>
        <p:txBody>
          <a:bodyPr/>
          <a:lstStyle/>
          <a:p>
            <a:fld id="{81AFDF4E-827F-427A-878E-6542E865605E}" type="slidenum">
              <a:rPr lang="en-US" smtClean="0"/>
              <a:pPr/>
              <a:t>27</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9" name="Picture 8" descr="/Users/shawn.mcdonough/Desktop/4.png">
            <a:extLst>
              <a:ext uri="{FF2B5EF4-FFF2-40B4-BE49-F238E27FC236}">
                <a16:creationId xmlns:a16="http://schemas.microsoft.com/office/drawing/2014/main" id="{18A3D8FC-4586-4340-B1AB-0833F1EA369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2171796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8686800" cy="792162"/>
          </a:xfrm>
        </p:spPr>
        <p:txBody>
          <a:bodyPr>
            <a:noAutofit/>
          </a:bodyPr>
          <a:lstStyle/>
          <a:p>
            <a:r>
              <a:rPr lang="en-US" sz="2600" b="1" dirty="0">
                <a:solidFill>
                  <a:schemeClr val="accent1">
                    <a:lumMod val="75000"/>
                  </a:schemeClr>
                </a:solidFill>
              </a:rPr>
              <a:t>#5:  OMB Encounter Rate Potentially Available to Tribal FQHCs for Services Provided Under Marketplace Coverage</a:t>
            </a:r>
          </a:p>
        </p:txBody>
      </p:sp>
      <p:sp>
        <p:nvSpPr>
          <p:cNvPr id="3" name="Content Placeholder 2"/>
          <p:cNvSpPr>
            <a:spLocks noGrp="1"/>
          </p:cNvSpPr>
          <p:nvPr>
            <p:ph idx="1"/>
          </p:nvPr>
        </p:nvSpPr>
        <p:spPr>
          <a:xfrm>
            <a:off x="457200" y="1219200"/>
            <a:ext cx="8229600" cy="4845276"/>
          </a:xfrm>
        </p:spPr>
        <p:txBody>
          <a:bodyPr>
            <a:noAutofit/>
          </a:bodyPr>
          <a:lstStyle/>
          <a:p>
            <a:pPr marL="285750" lvl="1">
              <a:spcBef>
                <a:spcPts val="350"/>
              </a:spcBef>
              <a:spcAft>
                <a:spcPts val="350"/>
              </a:spcAft>
              <a:buFont typeface="Arial" pitchFamily="34" charset="0"/>
              <a:buChar char="•"/>
            </a:pPr>
            <a:r>
              <a:rPr lang="en-US" altLang="en-US" sz="1600" dirty="0"/>
              <a:t>Federal rules require Marketplace plans to pay federally qualified health centers (FQHCs) for covered services at least the same rate they would receive under Medicaid</a:t>
            </a:r>
          </a:p>
          <a:p>
            <a:pPr marL="685800" lvl="2">
              <a:spcBef>
                <a:spcPts val="350"/>
              </a:spcBef>
              <a:spcAft>
                <a:spcPts val="350"/>
              </a:spcAft>
              <a:buFont typeface="Calibri" pitchFamily="34" charset="0"/>
              <a:buChar char="–"/>
            </a:pPr>
            <a:r>
              <a:rPr lang="en-US" altLang="en-US" sz="1400" b="1" dirty="0"/>
              <a:t>Tribal clinics have the option to participate in Medicaid as a Tribal FQHC in some states</a:t>
            </a:r>
          </a:p>
          <a:p>
            <a:pPr marL="685800" lvl="2">
              <a:spcBef>
                <a:spcPts val="350"/>
              </a:spcBef>
              <a:spcAft>
                <a:spcPts val="350"/>
              </a:spcAft>
              <a:buFont typeface="Calibri" pitchFamily="34" charset="0"/>
              <a:buChar char="–"/>
            </a:pPr>
            <a:r>
              <a:rPr lang="en-US" altLang="en-US" sz="1400" dirty="0"/>
              <a:t>FQHCs typically receive Medicaid payments based on a rate determined by a state using a prospective payment system (PPS) methodology   </a:t>
            </a:r>
          </a:p>
          <a:p>
            <a:pPr marL="685800" lvl="2">
              <a:spcBef>
                <a:spcPts val="350"/>
              </a:spcBef>
              <a:spcAft>
                <a:spcPts val="350"/>
              </a:spcAft>
              <a:buFont typeface="Calibri" pitchFamily="34" charset="0"/>
              <a:buChar char="–"/>
            </a:pPr>
            <a:r>
              <a:rPr lang="en-US" altLang="en-US" sz="1400" dirty="0"/>
              <a:t>However, federal rules allow states and FQHCs to agree to use an alternative payment methodology (APM) in determining the Medicaid FQHC payment rate, meaning that states can use the OMB encounter rate to set payments for Tribal FQHCs (rather than the PPS rate); </a:t>
            </a:r>
            <a:r>
              <a:rPr lang="en-US" altLang="en-US" sz="1400" b="1" dirty="0"/>
              <a:t>a number of states use the encounter rate to set payments for Tribal FQHCs</a:t>
            </a:r>
            <a:r>
              <a:rPr lang="en-US" altLang="en-US" sz="1600" b="1" dirty="0"/>
              <a:t> </a:t>
            </a:r>
          </a:p>
          <a:p>
            <a:pPr marL="400050" lvl="2" indent="0">
              <a:spcBef>
                <a:spcPts val="350"/>
              </a:spcBef>
              <a:spcAft>
                <a:spcPts val="350"/>
              </a:spcAft>
              <a:buNone/>
            </a:pPr>
            <a:r>
              <a:rPr lang="en-US" sz="1200" b="0" i="0" u="none" strike="noStrike" baseline="0" dirty="0">
                <a:solidFill>
                  <a:srgbClr val="FF0000"/>
                </a:solidFill>
                <a:latin typeface="Calibri" panose="020F0502020204030204" pitchFamily="34" charset="0"/>
              </a:rPr>
              <a:t>For background on a Tribal clinic billing as an FQHC, see the TSGAC issue brief “CMS Restrictions on Billing Medicaid for Services Outside Four Walls” at </a:t>
            </a:r>
            <a:r>
              <a:rPr lang="en-US" sz="1200" b="0" i="0" u="none" strike="noStrike" baseline="0" dirty="0">
                <a:solidFill>
                  <a:srgbClr val="FF0000"/>
                </a:solidFill>
                <a:latin typeface="Calibri" panose="020F0502020204030204" pitchFamily="34" charset="0"/>
                <a:hlinkClick r:id="rId3"/>
              </a:rPr>
              <a:t>https://www.tribalselfgov.org/health-reform/2021-current-issues/2021-health-actions/</a:t>
            </a:r>
            <a:endParaRPr lang="en-US" sz="1200" b="0" i="0" u="none" strike="noStrike" baseline="0" dirty="0">
              <a:solidFill>
                <a:srgbClr val="FF0000"/>
              </a:solidFill>
              <a:latin typeface="Calibri" panose="020F0502020204030204" pitchFamily="34" charset="0"/>
            </a:endParaRPr>
          </a:p>
          <a:p>
            <a:pPr marL="285750" lvl="1">
              <a:spcBef>
                <a:spcPts val="350"/>
              </a:spcBef>
              <a:spcAft>
                <a:spcPts val="350"/>
              </a:spcAft>
              <a:buFont typeface="Arial" panose="020B0604020202020204" pitchFamily="34" charset="0"/>
              <a:buChar char="•"/>
            </a:pPr>
            <a:r>
              <a:rPr lang="en-US" altLang="en-US" sz="1600" dirty="0"/>
              <a:t>Under federal rules, Marketplace plans, when contracting with Tribal FQHCs paid at the encounter rate under Medicaid, generally must pay these facilities at the encounter rate for covered services (but Marketplace plans and Tribal FQHCs can negotiate a different rate)</a:t>
            </a:r>
          </a:p>
          <a:p>
            <a:pPr marL="685800" lvl="2">
              <a:spcBef>
                <a:spcPts val="350"/>
              </a:spcBef>
              <a:spcAft>
                <a:spcPts val="350"/>
              </a:spcAft>
              <a:buFont typeface="Calibri" pitchFamily="34" charset="0"/>
              <a:buChar char="–"/>
            </a:pPr>
            <a:r>
              <a:rPr lang="en-US" altLang="en-US" sz="1400" dirty="0"/>
              <a:t>Tribal FQHCs might find it advantageous to agree to a rate less than the encounter rate to ensure that they can secure contracts with Marketplace plans</a:t>
            </a:r>
          </a:p>
          <a:p>
            <a:pPr marL="400050" lvl="2" indent="0">
              <a:spcBef>
                <a:spcPts val="350"/>
              </a:spcBef>
              <a:spcAft>
                <a:spcPts val="350"/>
              </a:spcAft>
              <a:buNone/>
            </a:pPr>
            <a:r>
              <a:rPr lang="en-US" sz="1200" b="0" i="0" u="none" strike="noStrike" baseline="0" dirty="0">
                <a:solidFill>
                  <a:srgbClr val="FF0000"/>
                </a:solidFill>
                <a:latin typeface="Calibri" panose="020F0502020204030204" pitchFamily="34" charset="0"/>
              </a:rPr>
              <a:t>For background on payment protections for IHCPs, see the TSGAC issue brief “Requirements for Payment and Other Protections to Indian Health Care Providers under Marketplace Health Plans” at </a:t>
            </a:r>
            <a:r>
              <a:rPr lang="en-US" sz="1200" b="0" i="0" u="none" strike="noStrike" baseline="0" dirty="0">
                <a:solidFill>
                  <a:srgbClr val="FF0000"/>
                </a:solidFill>
                <a:latin typeface="Calibri" panose="020F0502020204030204" pitchFamily="34" charset="0"/>
                <a:hlinkClick r:id="rId3"/>
              </a:rPr>
              <a:t>https://www.tribalselfgov.org/health-reform/2021-current-issues/2021-health-actions/</a:t>
            </a:r>
            <a:endParaRPr lang="en-US" sz="1200" dirty="0">
              <a:solidFill>
                <a:srgbClr val="FF0000"/>
              </a:solidFill>
              <a:latin typeface="Calibri" panose="020F0502020204030204" pitchFamily="34" charset="0"/>
            </a:endParaRPr>
          </a:p>
          <a:p>
            <a:pPr marL="0" lvl="1" indent="0">
              <a:spcBef>
                <a:spcPts val="350"/>
              </a:spcBef>
              <a:spcAft>
                <a:spcPts val="350"/>
              </a:spcAft>
              <a:buNone/>
            </a:pPr>
            <a:endParaRPr lang="en-US" altLang="en-US" sz="1600" dirty="0"/>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28</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1210325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8686800" cy="792162"/>
          </a:xfrm>
        </p:spPr>
        <p:txBody>
          <a:bodyPr>
            <a:noAutofit/>
          </a:bodyPr>
          <a:lstStyle/>
          <a:p>
            <a:r>
              <a:rPr lang="en-US" sz="2800" b="1" dirty="0">
                <a:solidFill>
                  <a:schemeClr val="accent1">
                    <a:lumMod val="75000"/>
                  </a:schemeClr>
                </a:solidFill>
              </a:rPr>
              <a:t>#6:  New Option to Provide (Tribal) Employer-Sponsored Coverage via Marketplace</a:t>
            </a:r>
          </a:p>
        </p:txBody>
      </p:sp>
      <p:sp>
        <p:nvSpPr>
          <p:cNvPr id="3" name="Content Placeholder 2"/>
          <p:cNvSpPr>
            <a:spLocks noGrp="1"/>
          </p:cNvSpPr>
          <p:nvPr>
            <p:ph idx="1"/>
          </p:nvPr>
        </p:nvSpPr>
        <p:spPr>
          <a:xfrm>
            <a:off x="457200" y="1219200"/>
            <a:ext cx="8229600" cy="4845276"/>
          </a:xfrm>
        </p:spPr>
        <p:txBody>
          <a:bodyPr>
            <a:noAutofit/>
          </a:bodyPr>
          <a:lstStyle/>
          <a:p>
            <a:pPr marL="346075" lvl="1" indent="-346075">
              <a:spcBef>
                <a:spcPts val="350"/>
              </a:spcBef>
              <a:spcAft>
                <a:spcPts val="350"/>
              </a:spcAft>
              <a:buFont typeface="Arial" pitchFamily="34" charset="0"/>
              <a:buChar char="•"/>
            </a:pPr>
            <a:r>
              <a:rPr lang="en-US" altLang="en-US" sz="1600" dirty="0"/>
              <a:t>Since 2019, federal rules allow integration of employer-sponsored health reimbursement arrangements (HRAs) and individual health insurance coverage (</a:t>
            </a:r>
            <a:r>
              <a:rPr lang="en-US" altLang="en-US" sz="1600" i="1" dirty="0"/>
              <a:t>e.g.</a:t>
            </a:r>
            <a:r>
              <a:rPr lang="en-US" altLang="en-US" sz="1600" dirty="0"/>
              <a:t>, Marketplace coverage)</a:t>
            </a:r>
            <a:endParaRPr lang="en-US" altLang="en-US" sz="1400" dirty="0"/>
          </a:p>
          <a:p>
            <a:pPr marL="346075" indent="-346075">
              <a:spcBef>
                <a:spcPts val="350"/>
              </a:spcBef>
              <a:spcAft>
                <a:spcPts val="350"/>
              </a:spcAft>
            </a:pPr>
            <a:r>
              <a:rPr lang="en-US" altLang="en-US" sz="1600" dirty="0"/>
              <a:t>Characteristics of an HRA:</a:t>
            </a:r>
          </a:p>
          <a:p>
            <a:pPr marL="746125" lvl="1" indent="-346075">
              <a:spcBef>
                <a:spcPts val="350"/>
              </a:spcBef>
              <a:spcAft>
                <a:spcPts val="350"/>
              </a:spcAft>
            </a:pPr>
            <a:r>
              <a:rPr lang="en-US" altLang="en-US" sz="1400" dirty="0"/>
              <a:t>Type of account-based group health plan funded solely by employer contributions</a:t>
            </a:r>
          </a:p>
          <a:p>
            <a:pPr marL="746125" lvl="1" indent="-346075">
              <a:spcBef>
                <a:spcPts val="200"/>
              </a:spcBef>
              <a:spcAft>
                <a:spcPts val="200"/>
              </a:spcAft>
            </a:pPr>
            <a:r>
              <a:rPr lang="en-US" altLang="en-US" sz="1400" dirty="0"/>
              <a:t>Provides reimbursement for medical care expenses incurred by employees (or their spouse or dependents); “medical care expenses” includes health insurance premiums</a:t>
            </a:r>
          </a:p>
          <a:p>
            <a:pPr marL="746125" lvl="1" indent="-346075">
              <a:spcBef>
                <a:spcPts val="350"/>
              </a:spcBef>
              <a:spcAft>
                <a:spcPts val="350"/>
              </a:spcAft>
            </a:pPr>
            <a:r>
              <a:rPr lang="en-US" altLang="en-US" sz="1400" dirty="0"/>
              <a:t>Reimbursements excluded from employee income and wages for federal income tax and employment tax purposes</a:t>
            </a:r>
            <a:endParaRPr lang="en-US" altLang="en-US" sz="1400" dirty="0">
              <a:solidFill>
                <a:srgbClr val="FF0000"/>
              </a:solidFill>
            </a:endParaRPr>
          </a:p>
          <a:p>
            <a:pPr>
              <a:spcBef>
                <a:spcPts val="350"/>
              </a:spcBef>
              <a:spcAft>
                <a:spcPts val="350"/>
              </a:spcAft>
            </a:pPr>
            <a:r>
              <a:rPr lang="en-US" altLang="en-US" sz="1600" dirty="0"/>
              <a:t>Under the rule, Tribes, </a:t>
            </a:r>
            <a:r>
              <a:rPr lang="en-US" altLang="en-US" sz="1600" u="sng" dirty="0">
                <a:solidFill>
                  <a:srgbClr val="FF0000"/>
                </a:solidFill>
              </a:rPr>
              <a:t>as employers</a:t>
            </a:r>
            <a:r>
              <a:rPr lang="en-US" altLang="en-US" sz="1600" dirty="0"/>
              <a:t>, can make deposits into individual coverage HRAs in order to offer Marketplace coverage to employees (and, at employer option, their families)</a:t>
            </a:r>
          </a:p>
          <a:p>
            <a:pPr>
              <a:spcBef>
                <a:spcPts val="350"/>
              </a:spcBef>
              <a:spcAft>
                <a:spcPts val="350"/>
              </a:spcAft>
            </a:pPr>
            <a:r>
              <a:rPr lang="en-US" altLang="en-US" sz="1600" dirty="0"/>
              <a:t>Tribal citizen employees (and their Tribal citizen family members) who participate in an individual coverage HRA and enroll in Marketplace coverage </a:t>
            </a:r>
            <a:r>
              <a:rPr lang="en-US" altLang="en-US" sz="1600" u="sng" dirty="0">
                <a:solidFill>
                  <a:srgbClr val="FF0000"/>
                </a:solidFill>
              </a:rPr>
              <a:t>qualify</a:t>
            </a:r>
            <a:r>
              <a:rPr lang="en-US" altLang="en-US" sz="1600" dirty="0"/>
              <a:t> for comprehensive, Indian-specific cost-sharing protections</a:t>
            </a:r>
          </a:p>
          <a:p>
            <a:pPr>
              <a:spcBef>
                <a:spcPts val="350"/>
              </a:spcBef>
              <a:spcAft>
                <a:spcPts val="350"/>
              </a:spcAft>
            </a:pPr>
            <a:r>
              <a:rPr lang="en-US" altLang="en-US" sz="1600" dirty="0"/>
              <a:t>Individuals who participate in an individual coverage HRA and enroll in Marketplace coverage </a:t>
            </a:r>
            <a:r>
              <a:rPr lang="en-US" altLang="en-US" sz="1600" u="sng" dirty="0">
                <a:solidFill>
                  <a:srgbClr val="FF0000"/>
                </a:solidFill>
              </a:rPr>
              <a:t>do not qualify</a:t>
            </a:r>
            <a:r>
              <a:rPr lang="en-US" altLang="en-US" sz="1600" dirty="0"/>
              <a:t> for federal premium subsidies</a:t>
            </a:r>
          </a:p>
          <a:p>
            <a:pPr marL="0" indent="0">
              <a:spcBef>
                <a:spcPts val="350"/>
              </a:spcBef>
              <a:spcAft>
                <a:spcPts val="350"/>
              </a:spcAft>
              <a:buNone/>
            </a:pPr>
            <a:r>
              <a:rPr lang="en-US" altLang="en-US" sz="1200" dirty="0">
                <a:solidFill>
                  <a:srgbClr val="FF0000"/>
                </a:solidFill>
              </a:rPr>
              <a:t>For background on individual coverage HRAs, see the TSGAC issue brief “Update on Final Rule Regarding Health Reimbursement Arrangements (HRAs) and Other Account-Based Group Health Plans (CMS-9918-F/TD 9867)” at </a:t>
            </a:r>
            <a:r>
              <a:rPr lang="en-US" altLang="en-US" sz="1200" dirty="0">
                <a:hlinkClick r:id="rId3"/>
              </a:rPr>
              <a:t>https://www.tribalselfgov.org/wp-content/uploads/2020/05/TSGAC-Brief-Health-Reimbursement-Arrangements-2020-05-19c.pdf</a:t>
            </a:r>
            <a:endParaRPr lang="en-US" altLang="en-US" sz="1200" dirty="0"/>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29</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268883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35687"/>
            <a:ext cx="8001000" cy="5512713"/>
          </a:xfrm>
        </p:spPr>
        <p:txBody>
          <a:bodyPr>
            <a:normAutofit/>
          </a:bodyPr>
          <a:lstStyle/>
          <a:p>
            <a:pPr marL="0" indent="0">
              <a:buNone/>
            </a:pPr>
            <a:endParaRPr lang="en-US" altLang="en-US" sz="400" dirty="0"/>
          </a:p>
          <a:p>
            <a:pPr>
              <a:spcBef>
                <a:spcPts val="200"/>
              </a:spcBef>
              <a:spcAft>
                <a:spcPts val="200"/>
              </a:spcAft>
            </a:pPr>
            <a:r>
              <a:rPr lang="en-US" altLang="en-US" sz="1300" dirty="0"/>
              <a:t>AI/ANs:  American Indians and Alaska Natives, comprised of enrolled Tribal members in federally-recognized Tribes and other IHS-eligible individuals</a:t>
            </a:r>
          </a:p>
          <a:p>
            <a:pPr>
              <a:spcBef>
                <a:spcPts val="200"/>
              </a:spcBef>
              <a:spcAft>
                <a:spcPts val="200"/>
              </a:spcAft>
            </a:pPr>
            <a:r>
              <a:rPr lang="en-US" altLang="en-US" sz="1300" dirty="0"/>
              <a:t>IHS:  Indian Health Service</a:t>
            </a:r>
          </a:p>
          <a:p>
            <a:pPr>
              <a:spcBef>
                <a:spcPts val="200"/>
              </a:spcBef>
              <a:spcAft>
                <a:spcPts val="200"/>
              </a:spcAft>
            </a:pPr>
            <a:r>
              <a:rPr lang="en-US" altLang="en-US" sz="1300" dirty="0"/>
              <a:t>HHS:  (Federal) Department of Health and Human Services</a:t>
            </a:r>
          </a:p>
          <a:p>
            <a:pPr>
              <a:spcBef>
                <a:spcPts val="200"/>
              </a:spcBef>
              <a:spcAft>
                <a:spcPts val="200"/>
              </a:spcAft>
            </a:pPr>
            <a:r>
              <a:rPr lang="en-US" altLang="en-US" sz="1300" dirty="0"/>
              <a:t>CMS:  Centers for Medicare and Medicaid Services, HHS</a:t>
            </a:r>
          </a:p>
          <a:p>
            <a:pPr>
              <a:spcBef>
                <a:spcPts val="200"/>
              </a:spcBef>
              <a:spcAft>
                <a:spcPts val="200"/>
              </a:spcAft>
            </a:pPr>
            <a:r>
              <a:rPr lang="en-US" altLang="en-US" sz="1300" dirty="0"/>
              <a:t>CCIIO:  Center for Consumer Information and Insurance Oversight, CMS/HHS</a:t>
            </a:r>
          </a:p>
          <a:p>
            <a:pPr>
              <a:spcBef>
                <a:spcPts val="200"/>
              </a:spcBef>
              <a:spcAft>
                <a:spcPts val="200"/>
              </a:spcAft>
            </a:pPr>
            <a:r>
              <a:rPr lang="en-US" altLang="en-US" sz="1300" dirty="0">
                <a:solidFill>
                  <a:srgbClr val="FF0000"/>
                </a:solidFill>
              </a:rPr>
              <a:t>IHCP:  Indian health care provider, sometimes referred to as I/T/U</a:t>
            </a:r>
          </a:p>
          <a:p>
            <a:pPr>
              <a:spcBef>
                <a:spcPts val="200"/>
              </a:spcBef>
              <a:spcAft>
                <a:spcPts val="200"/>
              </a:spcAft>
            </a:pPr>
            <a:r>
              <a:rPr lang="en-US" altLang="en-US" sz="1300" dirty="0">
                <a:solidFill>
                  <a:srgbClr val="FF0000"/>
                </a:solidFill>
              </a:rPr>
              <a:t>I/T/U:  IHS, Tribe or Tribal health organization, and urban Indian organization</a:t>
            </a:r>
          </a:p>
          <a:p>
            <a:pPr>
              <a:spcBef>
                <a:spcPts val="200"/>
              </a:spcBef>
              <a:spcAft>
                <a:spcPts val="200"/>
              </a:spcAft>
            </a:pPr>
            <a:r>
              <a:rPr lang="en-US" altLang="en-US" sz="1300" dirty="0">
                <a:solidFill>
                  <a:srgbClr val="FF0000"/>
                </a:solidFill>
              </a:rPr>
              <a:t>THO:  Tribal health organization</a:t>
            </a:r>
          </a:p>
          <a:p>
            <a:pPr>
              <a:spcBef>
                <a:spcPts val="200"/>
              </a:spcBef>
              <a:spcAft>
                <a:spcPts val="200"/>
              </a:spcAft>
            </a:pPr>
            <a:r>
              <a:rPr lang="en-US" altLang="en-US" sz="1300" dirty="0"/>
              <a:t>ACA:  Patient Protection and Affordable Care Act</a:t>
            </a:r>
          </a:p>
          <a:p>
            <a:pPr>
              <a:spcBef>
                <a:spcPts val="200"/>
              </a:spcBef>
              <a:spcAft>
                <a:spcPts val="200"/>
              </a:spcAft>
            </a:pPr>
            <a:r>
              <a:rPr lang="en-US" altLang="en-US" sz="1300" dirty="0">
                <a:solidFill>
                  <a:srgbClr val="FF0000"/>
                </a:solidFill>
              </a:rPr>
              <a:t>ARP:  American Rescue Plan Act</a:t>
            </a:r>
          </a:p>
          <a:p>
            <a:pPr>
              <a:spcBef>
                <a:spcPts val="200"/>
              </a:spcBef>
              <a:spcAft>
                <a:spcPts val="200"/>
              </a:spcAft>
            </a:pPr>
            <a:r>
              <a:rPr lang="en-US" altLang="en-US" sz="1300" dirty="0"/>
              <a:t>PTCs:  Premium tax credits </a:t>
            </a:r>
          </a:p>
          <a:p>
            <a:pPr>
              <a:spcBef>
                <a:spcPts val="200"/>
              </a:spcBef>
              <a:spcAft>
                <a:spcPts val="200"/>
              </a:spcAft>
            </a:pPr>
            <a:r>
              <a:rPr lang="en-US" altLang="en-US" sz="1300" dirty="0"/>
              <a:t>APTCs:  Advanced payment of premium tax credits</a:t>
            </a:r>
          </a:p>
          <a:p>
            <a:pPr>
              <a:spcBef>
                <a:spcPts val="200"/>
              </a:spcBef>
              <a:spcAft>
                <a:spcPts val="200"/>
              </a:spcAft>
            </a:pPr>
            <a:r>
              <a:rPr lang="en-US" altLang="en-US" sz="1300" dirty="0"/>
              <a:t>CSRs:  Cost-sharing reductions</a:t>
            </a:r>
          </a:p>
          <a:p>
            <a:pPr>
              <a:spcBef>
                <a:spcPts val="200"/>
              </a:spcBef>
              <a:spcAft>
                <a:spcPts val="200"/>
              </a:spcAft>
            </a:pPr>
            <a:r>
              <a:rPr lang="en-US" altLang="en-US" sz="1300" dirty="0">
                <a:solidFill>
                  <a:srgbClr val="FF0000"/>
                </a:solidFill>
              </a:rPr>
              <a:t>L-CSV:  Limited cost-sharing variation</a:t>
            </a:r>
          </a:p>
          <a:p>
            <a:pPr>
              <a:spcBef>
                <a:spcPts val="200"/>
              </a:spcBef>
              <a:spcAft>
                <a:spcPts val="200"/>
              </a:spcAft>
            </a:pPr>
            <a:r>
              <a:rPr lang="en-US" altLang="en-US" sz="1300" dirty="0">
                <a:solidFill>
                  <a:srgbClr val="FF0000"/>
                </a:solidFill>
              </a:rPr>
              <a:t>Z-CSV:  Zero cost-sharing variation</a:t>
            </a:r>
          </a:p>
          <a:p>
            <a:pPr>
              <a:spcBef>
                <a:spcPts val="200"/>
              </a:spcBef>
              <a:spcAft>
                <a:spcPts val="200"/>
              </a:spcAft>
            </a:pPr>
            <a:r>
              <a:rPr lang="en-US" altLang="en-US" sz="1300" dirty="0"/>
              <a:t>QHP:  Qualified health plan</a:t>
            </a:r>
          </a:p>
          <a:p>
            <a:pPr>
              <a:spcBef>
                <a:spcPts val="200"/>
              </a:spcBef>
              <a:spcAft>
                <a:spcPts val="200"/>
              </a:spcAft>
            </a:pPr>
            <a:r>
              <a:rPr lang="en-US" altLang="en-US" sz="1300" dirty="0"/>
              <a:t>FFM:  Federally-Facilitated Marketplace</a:t>
            </a:r>
          </a:p>
          <a:p>
            <a:pPr>
              <a:spcBef>
                <a:spcPts val="200"/>
              </a:spcBef>
              <a:spcAft>
                <a:spcPts val="200"/>
              </a:spcAft>
            </a:pPr>
            <a:r>
              <a:rPr lang="en-US" altLang="en-US" sz="1300" dirty="0"/>
              <a:t>ECP:  E</a:t>
            </a:r>
            <a:r>
              <a:rPr lang="en-US" sz="1300" dirty="0"/>
              <a:t>ssential community providers</a:t>
            </a:r>
          </a:p>
          <a:p>
            <a:pPr>
              <a:spcBef>
                <a:spcPts val="200"/>
              </a:spcBef>
              <a:spcAft>
                <a:spcPts val="200"/>
              </a:spcAft>
            </a:pPr>
            <a:r>
              <a:rPr lang="en-US" altLang="en-US" sz="1300" dirty="0">
                <a:solidFill>
                  <a:srgbClr val="FF0000"/>
                </a:solidFill>
              </a:rPr>
              <a:t>PRC: Purchased/Referred Care Program</a:t>
            </a:r>
          </a:p>
        </p:txBody>
      </p:sp>
      <p:sp>
        <p:nvSpPr>
          <p:cNvPr id="4" name="Slide Number Placeholder 3">
            <a:extLst>
              <a:ext uri="{FF2B5EF4-FFF2-40B4-BE49-F238E27FC236}">
                <a16:creationId xmlns:a16="http://schemas.microsoft.com/office/drawing/2014/main" id="{8DF926C8-6333-44DE-86F9-FA1986C849D9}"/>
              </a:ext>
            </a:extLst>
          </p:cNvPr>
          <p:cNvSpPr>
            <a:spLocks noGrp="1"/>
          </p:cNvSpPr>
          <p:nvPr>
            <p:ph type="sldNum" sz="quarter" idx="12"/>
          </p:nvPr>
        </p:nvSpPr>
        <p:spPr/>
        <p:txBody>
          <a:bodyPr/>
          <a:lstStyle/>
          <a:p>
            <a:fld id="{81AFDF4E-827F-427A-878E-6542E865605E}" type="slidenum">
              <a:rPr lang="en-US" smtClean="0"/>
              <a:pPr/>
              <a:t>3</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13" name="Title 1"/>
          <p:cNvSpPr>
            <a:spLocks noGrp="1"/>
          </p:cNvSpPr>
          <p:nvPr>
            <p:ph type="title"/>
          </p:nvPr>
        </p:nvSpPr>
        <p:spPr>
          <a:xfrm>
            <a:off x="457200" y="274638"/>
            <a:ext cx="8229600" cy="487362"/>
          </a:xfrm>
        </p:spPr>
        <p:txBody>
          <a:bodyPr>
            <a:noAutofit/>
          </a:bodyPr>
          <a:lstStyle/>
          <a:p>
            <a:r>
              <a:rPr lang="en-US" sz="2800" b="1" dirty="0">
                <a:solidFill>
                  <a:schemeClr val="accent1">
                    <a:lumMod val="75000"/>
                  </a:schemeClr>
                </a:solidFill>
              </a:rPr>
              <a:t>Acronyms</a:t>
            </a:r>
          </a:p>
        </p:txBody>
      </p:sp>
    </p:spTree>
    <p:extLst>
      <p:ext uri="{BB962C8B-B14F-4D97-AF65-F5344CB8AC3E}">
        <p14:creationId xmlns:p14="http://schemas.microsoft.com/office/powerpoint/2010/main" val="2408103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800" b="1" dirty="0">
                <a:solidFill>
                  <a:srgbClr val="FF0000"/>
                </a:solidFill>
              </a:rPr>
              <a:t>Modification to Prohibition</a:t>
            </a:r>
            <a:r>
              <a:rPr lang="en-US" sz="2800" b="1" dirty="0"/>
              <a:t> </a:t>
            </a:r>
            <a:r>
              <a:rPr lang="en-US" sz="2800" b="1" dirty="0">
                <a:solidFill>
                  <a:schemeClr val="accent1">
                    <a:lumMod val="75000"/>
                  </a:schemeClr>
                </a:solidFill>
              </a:rPr>
              <a:t>on Employers Paying </a:t>
            </a:r>
            <a:br>
              <a:rPr lang="en-US" sz="2800" b="1" dirty="0">
                <a:solidFill>
                  <a:schemeClr val="accent1">
                    <a:lumMod val="75000"/>
                  </a:schemeClr>
                </a:solidFill>
              </a:rPr>
            </a:br>
            <a:r>
              <a:rPr lang="en-US" sz="2800" b="1" dirty="0">
                <a:solidFill>
                  <a:schemeClr val="accent1">
                    <a:lumMod val="75000"/>
                  </a:schemeClr>
                </a:solidFill>
              </a:rPr>
              <a:t>for Employee Coverage in (Individual) Marketplace</a:t>
            </a:r>
          </a:p>
        </p:txBody>
      </p:sp>
      <p:sp>
        <p:nvSpPr>
          <p:cNvPr id="8" name="Text Placeholder 7"/>
          <p:cNvSpPr>
            <a:spLocks noGrp="1"/>
          </p:cNvSpPr>
          <p:nvPr>
            <p:ph type="body" idx="1"/>
          </p:nvPr>
        </p:nvSpPr>
        <p:spPr>
          <a:xfrm>
            <a:off x="536575" y="1406525"/>
            <a:ext cx="3200400" cy="639762"/>
          </a:xfrm>
          <a:ln>
            <a:solidFill>
              <a:schemeClr val="tx1"/>
            </a:solidFill>
          </a:ln>
        </p:spPr>
        <p:txBody>
          <a:bodyPr>
            <a:normAutofit lnSpcReduction="10000"/>
          </a:bodyPr>
          <a:lstStyle/>
          <a:p>
            <a:pPr algn="ctr"/>
            <a:r>
              <a:rPr lang="en-US" sz="1800" dirty="0"/>
              <a:t>Tribal Employer: </a:t>
            </a:r>
          </a:p>
          <a:p>
            <a:pPr algn="ctr"/>
            <a:r>
              <a:rPr lang="en-US" sz="1500" dirty="0"/>
              <a:t>ACA Requirements / Options</a:t>
            </a:r>
          </a:p>
        </p:txBody>
      </p:sp>
      <p:sp>
        <p:nvSpPr>
          <p:cNvPr id="3" name="Content Placeholder 2"/>
          <p:cNvSpPr>
            <a:spLocks noGrp="1"/>
          </p:cNvSpPr>
          <p:nvPr>
            <p:ph sz="half" idx="2"/>
          </p:nvPr>
        </p:nvSpPr>
        <p:spPr>
          <a:xfrm>
            <a:off x="536575" y="2057400"/>
            <a:ext cx="3200400" cy="2244725"/>
          </a:xfrm>
          <a:ln>
            <a:solidFill>
              <a:schemeClr val="tx1"/>
            </a:solidFill>
          </a:ln>
        </p:spPr>
        <p:txBody>
          <a:bodyPr>
            <a:normAutofit fontScale="70000" lnSpcReduction="20000"/>
          </a:bodyPr>
          <a:lstStyle/>
          <a:p>
            <a:pPr marL="0" indent="0">
              <a:spcAft>
                <a:spcPts val="400"/>
              </a:spcAft>
              <a:buNone/>
            </a:pPr>
            <a:r>
              <a:rPr lang="en-US" altLang="en-US" sz="2000" u="sng" dirty="0"/>
              <a:t>For Full-Time </a:t>
            </a:r>
            <a:r>
              <a:rPr lang="en-US" altLang="en-US" sz="2000" i="1" u="sng" dirty="0"/>
              <a:t>Employees</a:t>
            </a:r>
            <a:r>
              <a:rPr lang="en-US" altLang="en-US" sz="2000" dirty="0"/>
              <a:t>:</a:t>
            </a:r>
          </a:p>
          <a:p>
            <a:pPr marL="0" indent="0">
              <a:spcAft>
                <a:spcPts val="400"/>
              </a:spcAft>
              <a:buNone/>
            </a:pPr>
            <a:r>
              <a:rPr lang="en-US" altLang="en-US" sz="1600" b="1" dirty="0">
                <a:solidFill>
                  <a:srgbClr val="FF0000"/>
                </a:solidFill>
              </a:rPr>
              <a:t>Option 1: “PLAY”</a:t>
            </a:r>
            <a:endParaRPr lang="en-US" sz="1600" b="1" dirty="0">
              <a:solidFill>
                <a:srgbClr val="FF0000"/>
              </a:solidFill>
            </a:endParaRPr>
          </a:p>
          <a:p>
            <a:r>
              <a:rPr lang="en-US" sz="1900" dirty="0"/>
              <a:t>Offer and pay for health insurance for full-time (FT) employees</a:t>
            </a:r>
          </a:p>
          <a:p>
            <a:r>
              <a:rPr lang="en-US" sz="1900" dirty="0"/>
              <a:t>Offer health insurance for dependents</a:t>
            </a:r>
          </a:p>
          <a:p>
            <a:pPr lvl="1"/>
            <a:r>
              <a:rPr lang="en-US" sz="1800" dirty="0"/>
              <a:t>No requirement to contribute</a:t>
            </a:r>
          </a:p>
          <a:p>
            <a:pPr lvl="1"/>
            <a:r>
              <a:rPr lang="en-US" sz="1800" dirty="0"/>
              <a:t>No requirement for spouses</a:t>
            </a:r>
          </a:p>
          <a:p>
            <a:pPr marL="0" indent="0">
              <a:spcAft>
                <a:spcPts val="400"/>
              </a:spcAft>
              <a:buNone/>
            </a:pPr>
            <a:r>
              <a:rPr lang="en-US" altLang="en-US" sz="1600" b="1" dirty="0">
                <a:solidFill>
                  <a:srgbClr val="FF0000"/>
                </a:solidFill>
              </a:rPr>
              <a:t>Option 2: “PAY”</a:t>
            </a:r>
          </a:p>
          <a:p>
            <a:pPr>
              <a:spcAft>
                <a:spcPts val="400"/>
              </a:spcAft>
            </a:pPr>
            <a:r>
              <a:rPr lang="en-US" altLang="en-US" sz="1900" dirty="0"/>
              <a:t>Pay $2,700 for each FT employee  to federal government</a:t>
            </a:r>
          </a:p>
        </p:txBody>
      </p:sp>
      <p:sp>
        <p:nvSpPr>
          <p:cNvPr id="9" name="Text Placeholder 8"/>
          <p:cNvSpPr>
            <a:spLocks noGrp="1"/>
          </p:cNvSpPr>
          <p:nvPr>
            <p:ph type="body" sz="quarter" idx="3"/>
          </p:nvPr>
        </p:nvSpPr>
        <p:spPr>
          <a:xfrm>
            <a:off x="5334000" y="1406525"/>
            <a:ext cx="3203575" cy="639762"/>
          </a:xfrm>
          <a:ln>
            <a:solidFill>
              <a:schemeClr val="tx1"/>
            </a:solidFill>
          </a:ln>
        </p:spPr>
        <p:txBody>
          <a:bodyPr>
            <a:normAutofit lnSpcReduction="10000"/>
          </a:bodyPr>
          <a:lstStyle/>
          <a:p>
            <a:pPr algn="ctr"/>
            <a:r>
              <a:rPr lang="en-US" sz="1800" dirty="0"/>
              <a:t>Tribal Government: </a:t>
            </a:r>
          </a:p>
          <a:p>
            <a:pPr algn="ctr"/>
            <a:r>
              <a:rPr lang="en-US" sz="1500" dirty="0"/>
              <a:t>Marketplace “Sponsorship” Options</a:t>
            </a:r>
          </a:p>
        </p:txBody>
      </p:sp>
      <p:sp>
        <p:nvSpPr>
          <p:cNvPr id="11" name="Content Placeholder 10"/>
          <p:cNvSpPr>
            <a:spLocks noGrp="1"/>
          </p:cNvSpPr>
          <p:nvPr>
            <p:ph sz="quarter" idx="4"/>
          </p:nvPr>
        </p:nvSpPr>
        <p:spPr>
          <a:xfrm>
            <a:off x="5334000" y="2057400"/>
            <a:ext cx="3203575" cy="2244725"/>
          </a:xfrm>
          <a:ln>
            <a:solidFill>
              <a:schemeClr val="tx1"/>
            </a:solidFill>
          </a:ln>
        </p:spPr>
        <p:txBody>
          <a:bodyPr>
            <a:normAutofit fontScale="70000" lnSpcReduction="20000"/>
          </a:bodyPr>
          <a:lstStyle/>
          <a:p>
            <a:pPr marL="0" indent="0">
              <a:buNone/>
            </a:pPr>
            <a:r>
              <a:rPr lang="en-US" sz="2000" u="sng" dirty="0"/>
              <a:t>Sponsor </a:t>
            </a:r>
            <a:r>
              <a:rPr lang="en-US" sz="2000" i="1" u="sng" dirty="0"/>
              <a:t>Tribal Members</a:t>
            </a:r>
            <a:r>
              <a:rPr lang="en-US" sz="2000" dirty="0"/>
              <a:t>:</a:t>
            </a:r>
          </a:p>
          <a:p>
            <a:r>
              <a:rPr lang="en-US" sz="1900" dirty="0"/>
              <a:t>Insert standard “sponsorship” language in Tribe-IHS contract / funding agreement</a:t>
            </a:r>
          </a:p>
          <a:p>
            <a:r>
              <a:rPr lang="en-US" sz="1900" dirty="0"/>
              <a:t>Identify funding, such as–</a:t>
            </a:r>
          </a:p>
          <a:p>
            <a:pPr lvl="1"/>
            <a:r>
              <a:rPr lang="en-US" sz="1500" dirty="0"/>
              <a:t>Purchased/Referred Care (PRC) Program</a:t>
            </a:r>
          </a:p>
          <a:p>
            <a:pPr lvl="1"/>
            <a:r>
              <a:rPr lang="en-US" sz="1500" dirty="0"/>
              <a:t>Third party revenues</a:t>
            </a:r>
          </a:p>
          <a:p>
            <a:r>
              <a:rPr lang="en-US" sz="1900" dirty="0"/>
              <a:t>Establish enrollee eligibility criteria for “sponsorship” program </a:t>
            </a:r>
          </a:p>
          <a:p>
            <a:r>
              <a:rPr lang="en-US" sz="1900" dirty="0"/>
              <a:t>Transfer funds to program</a:t>
            </a:r>
          </a:p>
          <a:p>
            <a:r>
              <a:rPr lang="en-US" sz="1900" dirty="0"/>
              <a:t>Enroll initial tribal members</a:t>
            </a:r>
          </a:p>
          <a:p>
            <a:pPr lvl="1"/>
            <a:endParaRPr lang="en-US" sz="1500" dirty="0"/>
          </a:p>
        </p:txBody>
      </p:sp>
      <p:sp>
        <p:nvSpPr>
          <p:cNvPr id="4" name="Slide Number Placeholder 3"/>
          <p:cNvSpPr>
            <a:spLocks noGrp="1"/>
          </p:cNvSpPr>
          <p:nvPr>
            <p:ph type="sldNum" sz="quarter" idx="12"/>
          </p:nvPr>
        </p:nvSpPr>
        <p:spPr/>
        <p:txBody>
          <a:bodyPr/>
          <a:lstStyle/>
          <a:p>
            <a:fld id="{81AFDF4E-827F-427A-878E-6542E865605E}" type="slidenum">
              <a:rPr lang="en-US" smtClean="0"/>
              <a:pPr/>
              <a:t>30</a:t>
            </a:fld>
            <a:endParaRPr lang="en-US" dirty="0"/>
          </a:p>
        </p:txBody>
      </p:sp>
      <p:sp>
        <p:nvSpPr>
          <p:cNvPr id="7" name="Rectangle 4"/>
          <p:cNvSpPr>
            <a:spLocks noChangeArrowheads="1"/>
          </p:cNvSpPr>
          <p:nvPr/>
        </p:nvSpPr>
        <p:spPr bwMode="auto">
          <a:xfrm>
            <a:off x="685800" y="1905000"/>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cxnSp>
        <p:nvCxnSpPr>
          <p:cNvPr id="10" name="Straight Arrow Connector 9"/>
          <p:cNvCxnSpPr/>
          <p:nvPr/>
        </p:nvCxnSpPr>
        <p:spPr>
          <a:xfrm>
            <a:off x="3429000" y="1828800"/>
            <a:ext cx="1874520" cy="3847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quot;No&quot; Symbol 13"/>
          <p:cNvSpPr/>
          <p:nvPr/>
        </p:nvSpPr>
        <p:spPr>
          <a:xfrm>
            <a:off x="3965575" y="1636613"/>
            <a:ext cx="762000" cy="762000"/>
          </a:xfrm>
          <a:prstGeom prst="noSmoking">
            <a:avLst>
              <a:gd name="adj" fmla="val 2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Content Placeholder 2"/>
          <p:cNvSpPr txBox="1">
            <a:spLocks/>
          </p:cNvSpPr>
          <p:nvPr/>
        </p:nvSpPr>
        <p:spPr>
          <a:xfrm>
            <a:off x="457200" y="4452838"/>
            <a:ext cx="8305800" cy="1795562"/>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28600" indent="-228600"/>
            <a:r>
              <a:rPr lang="en-US" altLang="en-US" sz="1600" dirty="0"/>
              <a:t>Prior to new federal regulation implemented in late 2019, there was a clear demarcation between employer-sponsored coverage and the (individual market) Marketplace</a:t>
            </a:r>
          </a:p>
          <a:p>
            <a:pPr marL="228600" indent="-228600"/>
            <a:endParaRPr lang="en-US" altLang="en-US" sz="200" dirty="0"/>
          </a:p>
          <a:p>
            <a:pPr marL="228600" indent="-228600"/>
            <a:r>
              <a:rPr lang="en-US" altLang="en-US" sz="1600" dirty="0">
                <a:solidFill>
                  <a:srgbClr val="FF0000"/>
                </a:solidFill>
              </a:rPr>
              <a:t>Except under new HRA rules</a:t>
            </a:r>
            <a:r>
              <a:rPr lang="en-US" altLang="en-US" sz="1600" dirty="0"/>
              <a:t>, Tribal employers and other employers are </a:t>
            </a:r>
            <a:r>
              <a:rPr lang="en-US" altLang="en-US" sz="1600" u="sng" dirty="0"/>
              <a:t>not</a:t>
            </a:r>
            <a:r>
              <a:rPr lang="en-US" altLang="en-US" sz="1600" dirty="0"/>
              <a:t> permitted to meet their requirements as employers by paying for premiums of employees—as employees—enrolled in coverage through a Marketplace (potential section 4980D violation)</a:t>
            </a:r>
          </a:p>
          <a:p>
            <a:pPr marL="228600" indent="-228600"/>
            <a:endParaRPr lang="en-US" altLang="en-US" sz="200" dirty="0"/>
          </a:p>
          <a:p>
            <a:pPr lvl="1"/>
            <a:r>
              <a:rPr lang="en-US" altLang="en-US" sz="1400" dirty="0"/>
              <a:t>Potential fine of $100 per day per employee if employer sponsoring Marketplace enrollees</a:t>
            </a:r>
          </a:p>
        </p:txBody>
      </p:sp>
      <p:pic>
        <p:nvPicPr>
          <p:cNvPr id="13" name="Picture 12" descr="/Users/shawn.mcdonough/Desktop/4.png">
            <a:extLst>
              <a:ext uri="{FF2B5EF4-FFF2-40B4-BE49-F238E27FC236}">
                <a16:creationId xmlns:a16="http://schemas.microsoft.com/office/drawing/2014/main" id="{EB4D0F3F-7046-4129-9689-049EB0D45C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534661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8686800" cy="792162"/>
          </a:xfrm>
        </p:spPr>
        <p:txBody>
          <a:bodyPr>
            <a:noAutofit/>
          </a:bodyPr>
          <a:lstStyle/>
          <a:p>
            <a:r>
              <a:rPr lang="en-US" sz="2800" b="1" dirty="0">
                <a:solidFill>
                  <a:schemeClr val="accent1">
                    <a:lumMod val="75000"/>
                  </a:schemeClr>
                </a:solidFill>
              </a:rPr>
              <a:t>Potential Advantages</a:t>
            </a:r>
            <a:br>
              <a:rPr lang="en-US" sz="2800" b="1" dirty="0">
                <a:solidFill>
                  <a:schemeClr val="accent1">
                    <a:lumMod val="75000"/>
                  </a:schemeClr>
                </a:solidFill>
              </a:rPr>
            </a:br>
            <a:r>
              <a:rPr lang="en-US" sz="2800" b="1" dirty="0">
                <a:solidFill>
                  <a:schemeClr val="accent1">
                    <a:lumMod val="75000"/>
                  </a:schemeClr>
                </a:solidFill>
              </a:rPr>
              <a:t>of Offering an Individual Coverage HRA</a:t>
            </a:r>
          </a:p>
        </p:txBody>
      </p:sp>
      <p:sp>
        <p:nvSpPr>
          <p:cNvPr id="3" name="Content Placeholder 2"/>
          <p:cNvSpPr>
            <a:spLocks noGrp="1"/>
          </p:cNvSpPr>
          <p:nvPr>
            <p:ph idx="1"/>
          </p:nvPr>
        </p:nvSpPr>
        <p:spPr>
          <a:xfrm>
            <a:off x="457200" y="1219200"/>
            <a:ext cx="8229600" cy="4845276"/>
          </a:xfrm>
        </p:spPr>
        <p:txBody>
          <a:bodyPr>
            <a:noAutofit/>
          </a:bodyPr>
          <a:lstStyle/>
          <a:p>
            <a:pPr marL="285750" lvl="1">
              <a:spcBef>
                <a:spcPts val="350"/>
              </a:spcBef>
              <a:spcAft>
                <a:spcPts val="350"/>
              </a:spcAft>
              <a:buFont typeface="Arial" pitchFamily="34" charset="0"/>
              <a:buChar char="•"/>
            </a:pPr>
            <a:r>
              <a:rPr lang="en-US" sz="1800" b="1" i="0" u="none" strike="noStrike" baseline="0" dirty="0">
                <a:solidFill>
                  <a:srgbClr val="000000"/>
                </a:solidFill>
              </a:rPr>
              <a:t>Average health insurance premiums for the Marketplace coverage could be substantially lower </a:t>
            </a:r>
            <a:r>
              <a:rPr lang="en-US" sz="1800" b="0" i="0" u="none" strike="noStrike" baseline="0" dirty="0">
                <a:solidFill>
                  <a:srgbClr val="000000"/>
                </a:solidFill>
              </a:rPr>
              <a:t>than the average premium costs the employer (and employee) currently pay—particularly given that enrolled Tribal members can enroll in the lower-cost bronze plans and not have out-of-pocket costs (as they are eligible for comprehensive cost-sharing protections)</a:t>
            </a:r>
          </a:p>
          <a:p>
            <a:pPr marL="742950" lvl="2" indent="-285750">
              <a:spcBef>
                <a:spcPts val="350"/>
              </a:spcBef>
              <a:spcAft>
                <a:spcPts val="350"/>
              </a:spcAft>
              <a:buFont typeface="Courier New" panose="02070309020205020404" pitchFamily="49" charset="0"/>
              <a:buChar char="-"/>
            </a:pPr>
            <a:r>
              <a:rPr lang="en-US" sz="1600" b="0" i="0" u="none" strike="noStrike" baseline="0" dirty="0">
                <a:solidFill>
                  <a:srgbClr val="000000"/>
                </a:solidFill>
              </a:rPr>
              <a:t>For example, the annual premium for self-only</a:t>
            </a:r>
            <a:r>
              <a:rPr lang="en-US" sz="1600" b="0" i="0" u="none" strike="noStrike" dirty="0">
                <a:solidFill>
                  <a:srgbClr val="000000"/>
                </a:solidFill>
              </a:rPr>
              <a:t> </a:t>
            </a:r>
            <a:r>
              <a:rPr lang="en-US" sz="1600" b="0" i="0" u="none" strike="noStrike" baseline="0" dirty="0">
                <a:solidFill>
                  <a:srgbClr val="000000"/>
                </a:solidFill>
              </a:rPr>
              <a:t>coverage under the </a:t>
            </a:r>
            <a:r>
              <a:rPr lang="en-US" sz="1600" dirty="0">
                <a:solidFill>
                  <a:srgbClr val="000000"/>
                </a:solidFill>
              </a:rPr>
              <a:t>existing employer-sponsored health insurance offered by a selected Tribal employer in Washington state</a:t>
            </a:r>
            <a:r>
              <a:rPr lang="en-US" sz="1600" b="0" i="0" u="none" strike="noStrike" baseline="0" dirty="0">
                <a:solidFill>
                  <a:srgbClr val="000000"/>
                </a:solidFill>
              </a:rPr>
              <a:t> averaged </a:t>
            </a:r>
            <a:r>
              <a:rPr lang="en-US" sz="1600" b="1" i="0" u="none" strike="noStrike" baseline="0" dirty="0">
                <a:solidFill>
                  <a:srgbClr val="0070C0"/>
                </a:solidFill>
              </a:rPr>
              <a:t>$10,618 </a:t>
            </a:r>
            <a:r>
              <a:rPr lang="en-US" sz="1600" dirty="0">
                <a:solidFill>
                  <a:srgbClr val="000000"/>
                </a:solidFill>
              </a:rPr>
              <a:t>for</a:t>
            </a:r>
            <a:r>
              <a:rPr lang="en-US" sz="1600" b="0" i="0" u="none" strike="noStrike" baseline="0" dirty="0">
                <a:solidFill>
                  <a:srgbClr val="000000"/>
                </a:solidFill>
              </a:rPr>
              <a:t> the 2022 plan year</a:t>
            </a:r>
          </a:p>
          <a:p>
            <a:pPr marL="742950" lvl="2" indent="-285750">
              <a:spcBef>
                <a:spcPts val="350"/>
              </a:spcBef>
              <a:spcAft>
                <a:spcPts val="350"/>
              </a:spcAft>
              <a:buFont typeface="Courier New" panose="02070309020205020404" pitchFamily="49" charset="0"/>
              <a:buChar char="-"/>
            </a:pPr>
            <a:r>
              <a:rPr lang="en-US" sz="1600" b="0" i="0" u="none" strike="noStrike" baseline="0" dirty="0">
                <a:solidFill>
                  <a:srgbClr val="000000"/>
                </a:solidFill>
              </a:rPr>
              <a:t>In contrast, the annual premium for </a:t>
            </a:r>
            <a:r>
              <a:rPr lang="en-US" sz="1600" dirty="0">
                <a:solidFill>
                  <a:srgbClr val="000000"/>
                </a:solidFill>
              </a:rPr>
              <a:t>a selected </a:t>
            </a:r>
            <a:r>
              <a:rPr lang="en-US" sz="1600" b="0" i="0" u="none" strike="noStrike" baseline="0" dirty="0">
                <a:solidFill>
                  <a:srgbClr val="000000"/>
                </a:solidFill>
              </a:rPr>
              <a:t>Marketplace bronze plan </a:t>
            </a:r>
            <a:r>
              <a:rPr lang="en-US" sz="1600" dirty="0">
                <a:solidFill>
                  <a:srgbClr val="000000"/>
                </a:solidFill>
              </a:rPr>
              <a:t>(Bronze Care on Demand 8500, </a:t>
            </a:r>
            <a:r>
              <a:rPr lang="en-US" sz="1600" b="0" i="0" u="none" strike="noStrike" baseline="0" dirty="0">
                <a:solidFill>
                  <a:srgbClr val="000000"/>
                </a:solidFill>
              </a:rPr>
              <a:t>offered by </a:t>
            </a:r>
            <a:r>
              <a:rPr lang="en-US" sz="1600" dirty="0">
                <a:solidFill>
                  <a:srgbClr val="000000"/>
                </a:solidFill>
              </a:rPr>
              <a:t>Regence BlueShield</a:t>
            </a:r>
            <a:r>
              <a:rPr lang="en-US" sz="1600" b="0" i="0" u="none" strike="noStrike" baseline="0" dirty="0">
                <a:solidFill>
                  <a:srgbClr val="000000"/>
                </a:solidFill>
              </a:rPr>
              <a:t>) for a 45-year-old in</a:t>
            </a:r>
            <a:r>
              <a:rPr lang="en-US" sz="1600" b="0" i="0" u="none" strike="noStrike" dirty="0">
                <a:solidFill>
                  <a:srgbClr val="000000"/>
                </a:solidFill>
              </a:rPr>
              <a:t> </a:t>
            </a:r>
            <a:r>
              <a:rPr lang="en-US" sz="1600" dirty="0">
                <a:solidFill>
                  <a:srgbClr val="000000"/>
                </a:solidFill>
              </a:rPr>
              <a:t>the same location totaled</a:t>
            </a:r>
            <a:r>
              <a:rPr lang="en-US" sz="1600" b="0" i="0" u="none" strike="noStrike" baseline="0" dirty="0">
                <a:solidFill>
                  <a:srgbClr val="000000"/>
                </a:solidFill>
              </a:rPr>
              <a:t> only </a:t>
            </a:r>
            <a:r>
              <a:rPr lang="en-US" sz="1600" b="1" i="0" u="none" strike="noStrike" baseline="0" dirty="0">
                <a:solidFill>
                  <a:srgbClr val="0070C0"/>
                </a:solidFill>
              </a:rPr>
              <a:t>$</a:t>
            </a:r>
            <a:r>
              <a:rPr lang="en-US" sz="1600" b="1" dirty="0">
                <a:solidFill>
                  <a:srgbClr val="0070C0"/>
                </a:solidFill>
              </a:rPr>
              <a:t>4</a:t>
            </a:r>
            <a:r>
              <a:rPr lang="en-US" sz="1600" b="1" i="0" u="none" strike="noStrike" baseline="0" dirty="0">
                <a:solidFill>
                  <a:srgbClr val="0070C0"/>
                </a:solidFill>
              </a:rPr>
              <a:t>,321 </a:t>
            </a:r>
            <a:r>
              <a:rPr lang="en-US" sz="1600" dirty="0">
                <a:solidFill>
                  <a:srgbClr val="000000"/>
                </a:solidFill>
              </a:rPr>
              <a:t>for</a:t>
            </a:r>
            <a:r>
              <a:rPr lang="en-US" sz="1600" b="0" i="0" u="none" strike="noStrike" baseline="0" dirty="0">
                <a:solidFill>
                  <a:srgbClr val="000000"/>
                </a:solidFill>
              </a:rPr>
              <a:t> the 2022 plan year (</a:t>
            </a:r>
            <a:r>
              <a:rPr lang="en-US" sz="1600" b="1" i="0" u="none" strike="noStrike" baseline="0" dirty="0">
                <a:solidFill>
                  <a:srgbClr val="0070C0"/>
                </a:solidFill>
              </a:rPr>
              <a:t>a difference of $6,297</a:t>
            </a:r>
            <a:r>
              <a:rPr lang="en-US" sz="1600" b="0" i="0" u="none" strike="noStrike" baseline="0" dirty="0">
                <a:solidFill>
                  <a:srgbClr val="000000"/>
                </a:solidFill>
              </a:rPr>
              <a:t>)</a:t>
            </a:r>
            <a:endParaRPr lang="en-US" altLang="en-US" sz="1600" dirty="0"/>
          </a:p>
          <a:p>
            <a:pPr marL="285750" lvl="1">
              <a:spcBef>
                <a:spcPts val="350"/>
              </a:spcBef>
              <a:spcAft>
                <a:spcPts val="350"/>
              </a:spcAft>
              <a:buFont typeface="Arial" panose="020B0604020202020204" pitchFamily="34" charset="0"/>
              <a:buChar char="•"/>
            </a:pPr>
            <a:r>
              <a:rPr lang="en-US" altLang="en-US" sz="1800" b="1" dirty="0"/>
              <a:t>Out-of-pocket (OOP) costs (deductibles and co-payments) are eliminated for Tribal citizens </a:t>
            </a:r>
            <a:r>
              <a:rPr lang="en-US" altLang="en-US" sz="1800" dirty="0"/>
              <a:t>(i.e., enrolled Tribal members)</a:t>
            </a:r>
          </a:p>
          <a:p>
            <a:pPr marL="742950" lvl="2" indent="-285750">
              <a:spcBef>
                <a:spcPts val="350"/>
              </a:spcBef>
              <a:spcAft>
                <a:spcPts val="350"/>
              </a:spcAft>
              <a:buFont typeface="Courier New" panose="02070309020205020404" pitchFamily="49" charset="0"/>
              <a:buChar char="-"/>
            </a:pPr>
            <a:r>
              <a:rPr lang="en-US" altLang="en-US" sz="1600" dirty="0"/>
              <a:t>And health care providers—including Tribal and IHS health care providers—receive full payment of covered charges without deduction for patient OOP costs</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31</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2346851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8686800" cy="792162"/>
          </a:xfrm>
        </p:spPr>
        <p:txBody>
          <a:bodyPr>
            <a:noAutofit/>
          </a:bodyPr>
          <a:lstStyle/>
          <a:p>
            <a:r>
              <a:rPr lang="en-US" sz="2800" b="1" dirty="0">
                <a:solidFill>
                  <a:schemeClr val="accent1">
                    <a:lumMod val="75000"/>
                  </a:schemeClr>
                </a:solidFill>
              </a:rPr>
              <a:t>Potential Advantages</a:t>
            </a:r>
            <a:br>
              <a:rPr lang="en-US" sz="2800" b="1" dirty="0">
                <a:solidFill>
                  <a:schemeClr val="accent1">
                    <a:lumMod val="75000"/>
                  </a:schemeClr>
                </a:solidFill>
              </a:rPr>
            </a:br>
            <a:r>
              <a:rPr lang="en-US" sz="2800" b="1" dirty="0">
                <a:solidFill>
                  <a:schemeClr val="accent1">
                    <a:lumMod val="75000"/>
                  </a:schemeClr>
                </a:solidFill>
              </a:rPr>
              <a:t>of Offering an Individual Coverage HRA (cont.)</a:t>
            </a:r>
          </a:p>
        </p:txBody>
      </p:sp>
      <p:sp>
        <p:nvSpPr>
          <p:cNvPr id="3" name="Content Placeholder 2"/>
          <p:cNvSpPr>
            <a:spLocks noGrp="1"/>
          </p:cNvSpPr>
          <p:nvPr>
            <p:ph idx="1"/>
          </p:nvPr>
        </p:nvSpPr>
        <p:spPr>
          <a:xfrm>
            <a:off x="457200" y="1219200"/>
            <a:ext cx="8229600" cy="4845276"/>
          </a:xfrm>
        </p:spPr>
        <p:txBody>
          <a:bodyPr>
            <a:noAutofit/>
          </a:bodyPr>
          <a:lstStyle/>
          <a:p>
            <a:pPr marL="285750" lvl="1">
              <a:spcBef>
                <a:spcPts val="350"/>
              </a:spcBef>
              <a:spcAft>
                <a:spcPts val="350"/>
              </a:spcAft>
              <a:buFont typeface="Arial" panose="020B0604020202020204" pitchFamily="34" charset="0"/>
              <a:buChar char="•"/>
            </a:pPr>
            <a:r>
              <a:rPr lang="en-US" sz="1800" dirty="0">
                <a:effectLst/>
                <a:ea typeface="Calibri" panose="020F0502020204030204" pitchFamily="34" charset="0"/>
              </a:rPr>
              <a:t>Federal regulations require QHP issuers to offer contracts in good faith to all available IHCPs located in a plan service area</a:t>
            </a:r>
            <a:endParaRPr lang="en-US" sz="1800" b="0" i="0" u="none" strike="noStrike" baseline="0" dirty="0">
              <a:solidFill>
                <a:srgbClr val="000000"/>
              </a:solidFill>
            </a:endParaRPr>
          </a:p>
          <a:p>
            <a:pPr marL="285750" lvl="1">
              <a:spcBef>
                <a:spcPts val="350"/>
              </a:spcBef>
              <a:spcAft>
                <a:spcPts val="350"/>
              </a:spcAft>
              <a:buFont typeface="Arial" panose="020B0604020202020204" pitchFamily="34" charset="0"/>
              <a:buChar char="•"/>
            </a:pPr>
            <a:r>
              <a:rPr lang="en-US" sz="1800" b="0" i="0" u="none" strike="noStrike" dirty="0">
                <a:solidFill>
                  <a:srgbClr val="000000"/>
                </a:solidFill>
              </a:rPr>
              <a:t>And,</a:t>
            </a:r>
            <a:r>
              <a:rPr lang="en-US" sz="1800" b="0" i="0" u="none" strike="noStrike" baseline="0" dirty="0">
                <a:solidFill>
                  <a:srgbClr val="000000"/>
                </a:solidFill>
              </a:rPr>
              <a:t> a </a:t>
            </a:r>
            <a:r>
              <a:rPr lang="en-US" sz="1800" b="1" i="0" u="none" strike="noStrike" baseline="0" dirty="0">
                <a:solidFill>
                  <a:srgbClr val="000000"/>
                </a:solidFill>
              </a:rPr>
              <a:t>Tribal clinic </a:t>
            </a:r>
            <a:r>
              <a:rPr lang="en-US" sz="1800" b="0" i="0" u="none" strike="noStrike" baseline="0" dirty="0">
                <a:solidFill>
                  <a:srgbClr val="000000"/>
                </a:solidFill>
              </a:rPr>
              <a:t>that has chosen to bill Medicaid as a Tribal federally-qualified health center (Tribal FQHC), under an alternative payment methodology established by a state that provides for payment of the OMB encounter rate for clinic services, </a:t>
            </a:r>
            <a:r>
              <a:rPr lang="en-US" sz="1800" b="1" i="0" u="none" strike="noStrike" baseline="0" dirty="0">
                <a:solidFill>
                  <a:srgbClr val="000000"/>
                </a:solidFill>
              </a:rPr>
              <a:t>would receive no less than the OMB encounter rate (unless the provider negotiated a different rate with a QHP</a:t>
            </a:r>
            <a:r>
              <a:rPr lang="en-US" sz="1800" b="1" i="0" u="none" strike="noStrike" dirty="0">
                <a:solidFill>
                  <a:srgbClr val="000000"/>
                </a:solidFill>
              </a:rPr>
              <a:t> issuer)</a:t>
            </a:r>
            <a:endParaRPr lang="en-US" sz="1800" b="0" i="0" u="none" strike="noStrike" baseline="0" dirty="0">
              <a:solidFill>
                <a:srgbClr val="000000"/>
              </a:solidFill>
            </a:endParaRPr>
          </a:p>
          <a:p>
            <a:pPr marL="746125" lvl="2" indent="-346075">
              <a:spcBef>
                <a:spcPts val="350"/>
              </a:spcBef>
              <a:spcAft>
                <a:spcPts val="350"/>
              </a:spcAft>
              <a:buFont typeface="Courier New" panose="02070309020205020404" pitchFamily="49" charset="0"/>
              <a:buChar char="-"/>
            </a:pPr>
            <a:r>
              <a:rPr lang="en-US" sz="1400" b="0" i="0" u="none" strike="noStrike" baseline="0" dirty="0">
                <a:solidFill>
                  <a:srgbClr val="FF0000"/>
                </a:solidFill>
              </a:rPr>
              <a:t>See the TSGAC issue brief “Requirements for Payment and Other Protections to Indian Health Care Providers under Marketplace Health Plans” at </a:t>
            </a:r>
            <a:r>
              <a:rPr lang="en-US" altLang="en-US" sz="1400" dirty="0">
                <a:hlinkClick r:id="rId3"/>
              </a:rPr>
              <a:t>https://www.tribalselfgov.org/health-reform/2021-current-issues/2021-health-actions/</a:t>
            </a:r>
            <a:endParaRPr lang="en-US" altLang="en-US" sz="1400" dirty="0"/>
          </a:p>
          <a:p>
            <a:pPr marL="746125" lvl="2" indent="-346075">
              <a:spcBef>
                <a:spcPts val="350"/>
              </a:spcBef>
              <a:spcAft>
                <a:spcPts val="350"/>
              </a:spcAft>
              <a:buFont typeface="Courier New" panose="02070309020205020404" pitchFamily="49" charset="0"/>
              <a:buChar char="-"/>
            </a:pPr>
            <a:endParaRPr lang="en-US" altLang="en-US" sz="1600" dirty="0"/>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32</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3312071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5715000"/>
          </a:xfrm>
        </p:spPr>
        <p:txBody>
          <a:bodyPr>
            <a:normAutofit/>
          </a:bodyPr>
          <a:lstStyle/>
          <a:p>
            <a:pPr marL="0" indent="0">
              <a:buNone/>
            </a:pPr>
            <a:r>
              <a:rPr lang="en-US" altLang="en-US" sz="1800" i="1" u="sng" cap="small" dirty="0"/>
              <a:t>Enrollment in Marketplace Coverage</a:t>
            </a:r>
          </a:p>
          <a:p>
            <a:pPr>
              <a:spcBef>
                <a:spcPts val="200"/>
              </a:spcBef>
              <a:spcAft>
                <a:spcPts val="200"/>
              </a:spcAft>
            </a:pPr>
            <a:r>
              <a:rPr lang="en-US" altLang="en-US" sz="1800" dirty="0"/>
              <a:t>Enrollment of Tribal citizens in health insurance coverage through a Marketplace continues to increase</a:t>
            </a:r>
          </a:p>
          <a:p>
            <a:pPr>
              <a:spcBef>
                <a:spcPts val="200"/>
              </a:spcBef>
              <a:spcAft>
                <a:spcPts val="200"/>
              </a:spcAft>
            </a:pPr>
            <a:endParaRPr lang="en-US" altLang="en-US" sz="200" dirty="0"/>
          </a:p>
          <a:p>
            <a:pPr lvl="1">
              <a:spcBef>
                <a:spcPts val="200"/>
              </a:spcBef>
              <a:spcAft>
                <a:spcPts val="200"/>
              </a:spcAft>
            </a:pPr>
            <a:r>
              <a:rPr lang="en-US" altLang="en-US" sz="1600" dirty="0"/>
              <a:t>Significant premium subsidies through Marketplace coverage are available to eligible individuals</a:t>
            </a:r>
          </a:p>
          <a:p>
            <a:pPr lvl="1">
              <a:spcBef>
                <a:spcPts val="200"/>
              </a:spcBef>
              <a:spcAft>
                <a:spcPts val="200"/>
              </a:spcAft>
            </a:pPr>
            <a:endParaRPr lang="en-US" altLang="en-US" sz="200" dirty="0"/>
          </a:p>
          <a:p>
            <a:pPr lvl="2">
              <a:spcBef>
                <a:spcPts val="200"/>
              </a:spcBef>
              <a:spcAft>
                <a:spcPts val="200"/>
              </a:spcAft>
            </a:pPr>
            <a:r>
              <a:rPr lang="en-US" altLang="en-US" sz="1400" dirty="0"/>
              <a:t>Many enrollees experience $0 premiums, particularly when enrolling in bronze-level coverage</a:t>
            </a:r>
          </a:p>
          <a:p>
            <a:pPr lvl="1">
              <a:spcBef>
                <a:spcPts val="200"/>
              </a:spcBef>
              <a:spcAft>
                <a:spcPts val="200"/>
              </a:spcAft>
            </a:pPr>
            <a:endParaRPr lang="en-US" altLang="en-US" sz="200" dirty="0"/>
          </a:p>
          <a:p>
            <a:pPr lvl="1">
              <a:spcBef>
                <a:spcPts val="200"/>
              </a:spcBef>
              <a:spcAft>
                <a:spcPts val="200"/>
              </a:spcAft>
            </a:pPr>
            <a:r>
              <a:rPr lang="en-US" altLang="en-US" sz="1600" b="1" i="1" u="sng" dirty="0"/>
              <a:t>All</a:t>
            </a:r>
            <a:r>
              <a:rPr lang="en-US" altLang="en-US" sz="1600" dirty="0"/>
              <a:t> Tribal citizens who enroll in Marketplace coverage continue to be eligible for one of the two comprehensive Indian-specific cost-sharing protections</a:t>
            </a:r>
          </a:p>
          <a:p>
            <a:pPr lvl="1">
              <a:spcBef>
                <a:spcPts val="200"/>
              </a:spcBef>
              <a:spcAft>
                <a:spcPts val="200"/>
              </a:spcAft>
            </a:pPr>
            <a:endParaRPr lang="en-US" altLang="en-US" sz="200" dirty="0"/>
          </a:p>
          <a:p>
            <a:pPr>
              <a:spcBef>
                <a:spcPts val="200"/>
              </a:spcBef>
              <a:spcAft>
                <a:spcPts val="200"/>
              </a:spcAft>
            </a:pPr>
            <a:r>
              <a:rPr lang="en-US" altLang="en-US" sz="1800" dirty="0"/>
              <a:t>Tribes (in their role as a Tribal </a:t>
            </a:r>
            <a:r>
              <a:rPr lang="en-US" altLang="en-US" sz="1800" u="sng" dirty="0"/>
              <a:t>government</a:t>
            </a:r>
            <a:r>
              <a:rPr lang="en-US" altLang="en-US" sz="1800" dirty="0"/>
              <a:t>) continue to be authorized to purchase Marketplace coverage for IHS-eligible individuals under Tribal Sponsorship programs</a:t>
            </a:r>
          </a:p>
          <a:p>
            <a:pPr>
              <a:spcBef>
                <a:spcPts val="200"/>
              </a:spcBef>
              <a:spcAft>
                <a:spcPts val="200"/>
              </a:spcAft>
            </a:pPr>
            <a:endParaRPr lang="en-US" altLang="en-US" sz="400" dirty="0"/>
          </a:p>
          <a:p>
            <a:pPr lvl="1">
              <a:spcBef>
                <a:spcPts val="200"/>
              </a:spcBef>
              <a:spcAft>
                <a:spcPts val="200"/>
              </a:spcAft>
            </a:pPr>
            <a:r>
              <a:rPr lang="en-US" altLang="en-US" sz="1400" dirty="0"/>
              <a:t>Authority applies to Title I (Direct Service) and Title V (Self-Governance) Tribes</a:t>
            </a:r>
          </a:p>
          <a:p>
            <a:pPr>
              <a:spcBef>
                <a:spcPts val="200"/>
              </a:spcBef>
              <a:spcAft>
                <a:spcPts val="200"/>
              </a:spcAft>
            </a:pPr>
            <a:endParaRPr lang="en-US" altLang="en-US" sz="200" dirty="0"/>
          </a:p>
          <a:p>
            <a:pPr>
              <a:spcBef>
                <a:spcPts val="200"/>
              </a:spcBef>
              <a:spcAft>
                <a:spcPts val="200"/>
              </a:spcAft>
            </a:pPr>
            <a:r>
              <a:rPr lang="en-US" altLang="en-US" sz="1800" dirty="0"/>
              <a:t>Tribes (in their role as a Tribal </a:t>
            </a:r>
            <a:r>
              <a:rPr lang="en-US" altLang="en-US" sz="1800" u="sng" dirty="0"/>
              <a:t>employer</a:t>
            </a:r>
            <a:r>
              <a:rPr lang="en-US" altLang="en-US" sz="1800" dirty="0"/>
              <a:t>) can now access </a:t>
            </a:r>
            <a:r>
              <a:rPr lang="en-US" altLang="en-US" sz="1800" i="1" dirty="0"/>
              <a:t>individual market</a:t>
            </a:r>
            <a:r>
              <a:rPr lang="en-US" altLang="en-US" sz="1800" dirty="0"/>
              <a:t> Marketplace coverage for employees through newly authorized employer options</a:t>
            </a:r>
          </a:p>
          <a:p>
            <a:pPr>
              <a:spcBef>
                <a:spcPts val="200"/>
              </a:spcBef>
              <a:spcAft>
                <a:spcPts val="200"/>
              </a:spcAft>
            </a:pPr>
            <a:endParaRPr lang="en-US" altLang="en-US" sz="200" dirty="0"/>
          </a:p>
          <a:p>
            <a:pPr lvl="1">
              <a:spcBef>
                <a:spcPts val="200"/>
              </a:spcBef>
              <a:spcAft>
                <a:spcPts val="200"/>
              </a:spcAft>
            </a:pPr>
            <a:r>
              <a:rPr lang="en-US" altLang="en-US" sz="1600" dirty="0"/>
              <a:t>Comprehensive Indian-specific cost-sharing protections through a Marketplace are available to Tribal member employees through a newly defined type of employer-sponsored coverage</a:t>
            </a:r>
          </a:p>
        </p:txBody>
      </p:sp>
      <p:sp>
        <p:nvSpPr>
          <p:cNvPr id="4" name="Slide Number Placeholder 3">
            <a:extLst>
              <a:ext uri="{FF2B5EF4-FFF2-40B4-BE49-F238E27FC236}">
                <a16:creationId xmlns:a16="http://schemas.microsoft.com/office/drawing/2014/main" id="{8DF926C8-6333-44DE-86F9-FA1986C849D9}"/>
              </a:ext>
            </a:extLst>
          </p:cNvPr>
          <p:cNvSpPr>
            <a:spLocks noGrp="1"/>
          </p:cNvSpPr>
          <p:nvPr>
            <p:ph type="sldNum" sz="quarter" idx="12"/>
          </p:nvPr>
        </p:nvSpPr>
        <p:spPr/>
        <p:txBody>
          <a:bodyPr/>
          <a:lstStyle/>
          <a:p>
            <a:fld id="{81AFDF4E-827F-427A-878E-6542E865605E}" type="slidenum">
              <a:rPr lang="en-US" smtClean="0"/>
              <a:pPr/>
              <a:t>33</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13" name="Title 1"/>
          <p:cNvSpPr>
            <a:spLocks noGrp="1"/>
          </p:cNvSpPr>
          <p:nvPr>
            <p:ph type="title"/>
          </p:nvPr>
        </p:nvSpPr>
        <p:spPr>
          <a:xfrm>
            <a:off x="457200" y="274638"/>
            <a:ext cx="8229600" cy="487362"/>
          </a:xfrm>
        </p:spPr>
        <p:txBody>
          <a:bodyPr>
            <a:noAutofit/>
          </a:bodyPr>
          <a:lstStyle/>
          <a:p>
            <a:r>
              <a:rPr lang="en-US" sz="2800" b="1" dirty="0">
                <a:solidFill>
                  <a:schemeClr val="accent1">
                    <a:lumMod val="75000"/>
                  </a:schemeClr>
                </a:solidFill>
              </a:rPr>
              <a:t>Highlights of Tribal Sponsorship:  Marketplace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946507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077200" cy="5410200"/>
          </a:xfrm>
        </p:spPr>
        <p:txBody>
          <a:bodyPr>
            <a:normAutofit/>
          </a:bodyPr>
          <a:lstStyle/>
          <a:p>
            <a:pPr marL="0" indent="0">
              <a:spcBef>
                <a:spcPts val="200"/>
              </a:spcBef>
              <a:spcAft>
                <a:spcPts val="200"/>
              </a:spcAft>
              <a:buNone/>
            </a:pPr>
            <a:r>
              <a:rPr lang="en-US" altLang="en-US" sz="1800" i="1" u="sng" cap="small" dirty="0"/>
              <a:t>Significant Benefits from Health Insurance Premium and Cost-sharing Subsidies</a:t>
            </a:r>
          </a:p>
          <a:p>
            <a:pPr>
              <a:spcAft>
                <a:spcPts val="800"/>
              </a:spcAft>
            </a:pPr>
            <a:r>
              <a:rPr lang="en-US" sz="1800" dirty="0"/>
              <a:t>Increased third-party revenues to IHS and Tribal health facilities, as I/T providers are paid for services to previously uninsured individuals</a:t>
            </a:r>
          </a:p>
          <a:p>
            <a:pPr>
              <a:spcAft>
                <a:spcPts val="800"/>
              </a:spcAft>
            </a:pPr>
            <a:r>
              <a:rPr lang="en-US" sz="1800" dirty="0"/>
              <a:t>Savings to PRC program, as previously PRC-funded health services for uninsured IHS beneficiaries are funded by health plan</a:t>
            </a:r>
          </a:p>
          <a:p>
            <a:pPr>
              <a:spcBef>
                <a:spcPts val="200"/>
              </a:spcBef>
              <a:spcAft>
                <a:spcPts val="200"/>
              </a:spcAft>
            </a:pPr>
            <a:r>
              <a:rPr lang="en-US" altLang="en-US" sz="1800" dirty="0"/>
              <a:t>And, under the American Rescue Plan Act, for 2021 and 2022, premium subsidies for Marketplace coverage were increased and the 400% FPL cap on household income for PTC eligibility was eliminated</a:t>
            </a:r>
            <a:endParaRPr lang="en-US" altLang="en-US" sz="1600" dirty="0"/>
          </a:p>
          <a:p>
            <a:pPr lvl="1">
              <a:spcBef>
                <a:spcPts val="200"/>
              </a:spcBef>
              <a:spcAft>
                <a:spcPts val="200"/>
              </a:spcAft>
            </a:pPr>
            <a:endParaRPr lang="en-US" altLang="en-US" sz="200" dirty="0"/>
          </a:p>
          <a:p>
            <a:pPr marL="285750" lvl="1">
              <a:spcBef>
                <a:spcPts val="200"/>
              </a:spcBef>
              <a:spcAft>
                <a:spcPts val="200"/>
              </a:spcAft>
              <a:buNone/>
            </a:pPr>
            <a:r>
              <a:rPr lang="en-US" altLang="en-US" sz="1800" i="1" u="sng" cap="small" dirty="0"/>
              <a:t>Maximizing Other Benefits Under Marketplace Coverage</a:t>
            </a:r>
          </a:p>
          <a:p>
            <a:pPr marL="285750" lvl="1">
              <a:spcBef>
                <a:spcPts val="200"/>
              </a:spcBef>
              <a:spcAft>
                <a:spcPts val="200"/>
              </a:spcAft>
              <a:buNone/>
            </a:pPr>
            <a:endParaRPr lang="en-US" altLang="en-US" sz="200" i="1" u="sng" cap="small" dirty="0"/>
          </a:p>
          <a:p>
            <a:pPr>
              <a:spcBef>
                <a:spcPts val="200"/>
              </a:spcBef>
              <a:spcAft>
                <a:spcPts val="200"/>
              </a:spcAft>
            </a:pPr>
            <a:r>
              <a:rPr lang="en-US" altLang="en-US" sz="1800" dirty="0"/>
              <a:t>Tribal clinics are entitled to (1) be offered a contract by all health plans; and (2) if billing as a Tribal FQHC under Medicaid, receive OMB encounter rates from Marketplace plans</a:t>
            </a:r>
          </a:p>
          <a:p>
            <a:pPr>
              <a:spcBef>
                <a:spcPts val="200"/>
              </a:spcBef>
              <a:spcAft>
                <a:spcPts val="200"/>
              </a:spcAft>
            </a:pPr>
            <a:endParaRPr lang="en-US" altLang="en-US" sz="200" dirty="0"/>
          </a:p>
          <a:p>
            <a:pPr>
              <a:spcBef>
                <a:spcPts val="200"/>
              </a:spcBef>
              <a:spcAft>
                <a:spcPts val="200"/>
              </a:spcAft>
            </a:pPr>
            <a:r>
              <a:rPr lang="en-US" altLang="en-US" sz="1800" dirty="0"/>
              <a:t>When serving Tribal citizens under Marketplace coverage, Tribal providers receive full payment, without deduction for patient deductibles and copayments</a:t>
            </a:r>
          </a:p>
        </p:txBody>
      </p:sp>
      <p:sp>
        <p:nvSpPr>
          <p:cNvPr id="4" name="Slide Number Placeholder 3">
            <a:extLst>
              <a:ext uri="{FF2B5EF4-FFF2-40B4-BE49-F238E27FC236}">
                <a16:creationId xmlns:a16="http://schemas.microsoft.com/office/drawing/2014/main" id="{8DF926C8-6333-44DE-86F9-FA1986C849D9}"/>
              </a:ext>
            </a:extLst>
          </p:cNvPr>
          <p:cNvSpPr>
            <a:spLocks noGrp="1"/>
          </p:cNvSpPr>
          <p:nvPr>
            <p:ph type="sldNum" sz="quarter" idx="12"/>
          </p:nvPr>
        </p:nvSpPr>
        <p:spPr/>
        <p:txBody>
          <a:bodyPr/>
          <a:lstStyle/>
          <a:p>
            <a:fld id="{81AFDF4E-827F-427A-878E-6542E865605E}" type="slidenum">
              <a:rPr lang="en-US" smtClean="0"/>
              <a:pPr/>
              <a:t>34</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13" name="Title 1"/>
          <p:cNvSpPr>
            <a:spLocks noGrp="1"/>
          </p:cNvSpPr>
          <p:nvPr>
            <p:ph type="title"/>
          </p:nvPr>
        </p:nvSpPr>
        <p:spPr>
          <a:xfrm>
            <a:off x="457200" y="274638"/>
            <a:ext cx="8229600" cy="487362"/>
          </a:xfrm>
        </p:spPr>
        <p:txBody>
          <a:bodyPr>
            <a:noAutofit/>
          </a:bodyPr>
          <a:lstStyle/>
          <a:p>
            <a:r>
              <a:rPr lang="en-US" sz="2800" b="1" dirty="0">
                <a:solidFill>
                  <a:schemeClr val="accent1">
                    <a:lumMod val="75000"/>
                  </a:schemeClr>
                </a:solidFill>
              </a:rPr>
              <a:t>Highlights of Tribal Sponsorship:  Marketplace (cont.)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17837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97"/>
            <a:ext cx="8229600" cy="527703"/>
          </a:xfrm>
        </p:spPr>
        <p:txBody>
          <a:bodyPr>
            <a:noAutofit/>
          </a:bodyPr>
          <a:lstStyle/>
          <a:p>
            <a:r>
              <a:rPr lang="en-US" sz="2800" b="1" dirty="0">
                <a:solidFill>
                  <a:schemeClr val="accent1">
                    <a:lumMod val="75000"/>
                  </a:schemeClr>
                </a:solidFill>
              </a:rPr>
              <a:t>Federal Poverty Level (FPL), by Household Size</a:t>
            </a:r>
          </a:p>
        </p:txBody>
      </p:sp>
      <p:sp>
        <p:nvSpPr>
          <p:cNvPr id="9" name="Content Placeholder 8"/>
          <p:cNvSpPr>
            <a:spLocks noGrp="1"/>
          </p:cNvSpPr>
          <p:nvPr>
            <p:ph idx="1"/>
          </p:nvPr>
        </p:nvSpPr>
        <p:spPr/>
        <p:txBody>
          <a:bodyPr/>
          <a:lstStyle/>
          <a:p>
            <a:pPr marL="0" indent="0">
              <a:buNone/>
            </a:pPr>
            <a:r>
              <a:rPr lang="en-US" dirty="0"/>
              <a:t>  </a:t>
            </a:r>
          </a:p>
        </p:txBody>
      </p:sp>
      <p:sp>
        <p:nvSpPr>
          <p:cNvPr id="5" name="Slide Number Placeholder 4">
            <a:extLst>
              <a:ext uri="{FF2B5EF4-FFF2-40B4-BE49-F238E27FC236}">
                <a16:creationId xmlns:a16="http://schemas.microsoft.com/office/drawing/2014/main" id="{D87DC651-BD68-4DA0-9941-ADF41EB67E1F}"/>
              </a:ext>
            </a:extLst>
          </p:cNvPr>
          <p:cNvSpPr>
            <a:spLocks noGrp="1"/>
          </p:cNvSpPr>
          <p:nvPr>
            <p:ph type="sldNum" sz="quarter" idx="12"/>
          </p:nvPr>
        </p:nvSpPr>
        <p:spPr/>
        <p:txBody>
          <a:bodyPr/>
          <a:lstStyle/>
          <a:p>
            <a:fld id="{81AFDF4E-827F-427A-878E-6542E865605E}" type="slidenum">
              <a:rPr lang="en-US" smtClean="0"/>
              <a:pPr/>
              <a:t>4</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10" name="Rectangle 4">
            <a:extLst>
              <a:ext uri="{FF2B5EF4-FFF2-40B4-BE49-F238E27FC236}">
                <a16:creationId xmlns:a16="http://schemas.microsoft.com/office/drawing/2014/main" id="{5415933F-C8EB-4625-856B-059E5403B6D1}"/>
              </a:ext>
            </a:extLst>
          </p:cNvPr>
          <p:cNvSpPr>
            <a:spLocks noChangeArrowheads="1"/>
          </p:cNvSpPr>
          <p:nvPr/>
        </p:nvSpPr>
        <p:spPr bwMode="auto">
          <a:xfrm>
            <a:off x="762000" y="4114800"/>
            <a:ext cx="777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400"/>
              </a:spcAft>
            </a:pPr>
            <a:endParaRPr lang="en-US" altLang="en-US" sz="200" dirty="0"/>
          </a:p>
          <a:p>
            <a:pPr marL="285750" indent="-285750">
              <a:spcAft>
                <a:spcPts val="400"/>
              </a:spcAft>
              <a:buFont typeface="Arial" panose="020B0604020202020204" pitchFamily="34" charset="0"/>
              <a:buChar char="•"/>
            </a:pPr>
            <a:r>
              <a:rPr lang="en-US" altLang="en-US" sz="1500" dirty="0">
                <a:ea typeface="ＭＳ Ｐゴシック" panose="020B0600070205080204" pitchFamily="34" charset="-128"/>
              </a:rPr>
              <a:t>Federal poverty levels are twenty-five percent (25%) higher in Alaska</a:t>
            </a:r>
          </a:p>
          <a:p>
            <a:pPr marL="285750" indent="-285750">
              <a:spcAft>
                <a:spcPts val="400"/>
              </a:spcAft>
              <a:buFont typeface="Arial" panose="020B0604020202020204" pitchFamily="34" charset="0"/>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FPL dollar thresholds used </a:t>
            </a:r>
            <a:r>
              <a:rPr lang="en-US" sz="1500" dirty="0">
                <a:latin typeface="Calibri" panose="020F0502020204030204" pitchFamily="34" charset="0"/>
                <a:ea typeface="Calibri" panose="020F0502020204030204" pitchFamily="34" charset="0"/>
                <a:cs typeface="Times New Roman" panose="02020603050405020304" pitchFamily="18" charset="0"/>
              </a:rPr>
              <a:t>for Medicaid eligibility for 2022 are approximately 5% higher (4.4%-5.5%, depending on household size) than the figures shown</a:t>
            </a:r>
            <a:endParaRPr lang="en-US" sz="1500" dirty="0">
              <a:effectLst/>
              <a:latin typeface="Calibri" panose="020F0502020204030204" pitchFamily="34" charset="0"/>
              <a:ea typeface="Calibri" panose="020F0502020204030204" pitchFamily="34" charset="0"/>
            </a:endParaRPr>
          </a:p>
          <a:p>
            <a:pPr marL="285750" indent="-285750">
              <a:spcAft>
                <a:spcPts val="400"/>
              </a:spcAft>
              <a:buFont typeface="Arial" panose="020B0604020202020204" pitchFamily="34" charset="0"/>
              <a:buChar char="•"/>
            </a:pPr>
            <a:endParaRPr lang="en-US" altLang="en-US" sz="1500" dirty="0">
              <a:ea typeface="ＭＳ Ｐゴシック" panose="020B0600070205080204" pitchFamily="34" charset="-128"/>
            </a:endParaRPr>
          </a:p>
        </p:txBody>
      </p:sp>
      <p:pic>
        <p:nvPicPr>
          <p:cNvPr id="4" name="Picture 3">
            <a:extLst>
              <a:ext uri="{FF2B5EF4-FFF2-40B4-BE49-F238E27FC236}">
                <a16:creationId xmlns:a16="http://schemas.microsoft.com/office/drawing/2014/main" id="{D8AEBDC5-DBD9-B8C9-64E6-EC3CEF4BFF45}"/>
              </a:ext>
            </a:extLst>
          </p:cNvPr>
          <p:cNvPicPr>
            <a:picLocks noChangeAspect="1"/>
          </p:cNvPicPr>
          <p:nvPr/>
        </p:nvPicPr>
        <p:blipFill>
          <a:blip r:embed="rId5"/>
          <a:stretch>
            <a:fillRect/>
          </a:stretch>
        </p:blipFill>
        <p:spPr>
          <a:xfrm>
            <a:off x="1026783" y="1332426"/>
            <a:ext cx="7023100" cy="2749550"/>
          </a:xfrm>
          <a:prstGeom prst="rect">
            <a:avLst/>
          </a:prstGeom>
        </p:spPr>
      </p:pic>
    </p:spTree>
    <p:extLst>
      <p:ext uri="{BB962C8B-B14F-4D97-AF65-F5344CB8AC3E}">
        <p14:creationId xmlns:p14="http://schemas.microsoft.com/office/powerpoint/2010/main" val="18115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6019800"/>
          </a:xfrm>
        </p:spPr>
        <p:txBody>
          <a:bodyPr>
            <a:normAutofit/>
          </a:bodyPr>
          <a:lstStyle/>
          <a:p>
            <a:pPr lvl="0"/>
            <a:r>
              <a:rPr lang="en-US" sz="1600" b="1" dirty="0">
                <a:solidFill>
                  <a:srgbClr val="FF0000"/>
                </a:solidFill>
              </a:rPr>
              <a:t>Tribal Sponsorship is the purchase of health insurance coverage by a Tribe or THO on behalf of Tribal citizens or other IHS-eligible individuals</a:t>
            </a:r>
          </a:p>
          <a:p>
            <a:pPr lvl="0"/>
            <a:endParaRPr lang="en-US" sz="400" b="1" dirty="0">
              <a:solidFill>
                <a:srgbClr val="FF0000"/>
              </a:solidFill>
            </a:endParaRPr>
          </a:p>
          <a:p>
            <a:pPr lvl="1"/>
            <a:r>
              <a:rPr lang="en-US" sz="1400" dirty="0"/>
              <a:t>For this Webinar, focus is on payment of premiums for coverage secured through a Health Insurance Marketplace </a:t>
            </a:r>
          </a:p>
          <a:p>
            <a:pPr lvl="1"/>
            <a:endParaRPr lang="en-US" sz="400" dirty="0"/>
          </a:p>
          <a:p>
            <a:pPr lvl="1"/>
            <a:r>
              <a:rPr lang="en-US" sz="1400" dirty="0"/>
              <a:t>Tribal Sponsorship can involve other coverage, such as Medicare Parts B and D</a:t>
            </a:r>
          </a:p>
          <a:p>
            <a:pPr>
              <a:spcAft>
                <a:spcPts val="400"/>
              </a:spcAft>
            </a:pPr>
            <a:r>
              <a:rPr lang="en-US" sz="1600" b="1" dirty="0">
                <a:solidFill>
                  <a:srgbClr val="FF0000"/>
                </a:solidFill>
              </a:rPr>
              <a:t>Goals of Tribal Sponsorship</a:t>
            </a:r>
          </a:p>
          <a:p>
            <a:pPr lvl="1">
              <a:spcAft>
                <a:spcPts val="400"/>
              </a:spcAft>
            </a:pPr>
            <a:r>
              <a:rPr lang="en-US" sz="1400" dirty="0"/>
              <a:t>Access additional resources to meet the health care needs of otherwise uninsured IHS-eligible individuals  </a:t>
            </a:r>
          </a:p>
          <a:p>
            <a:pPr lvl="2">
              <a:spcAft>
                <a:spcPts val="400"/>
              </a:spcAft>
              <a:buFont typeface="Wingdings" panose="05000000000000000000" pitchFamily="2" charset="2"/>
              <a:buChar char="ü"/>
            </a:pPr>
            <a:r>
              <a:rPr lang="en-US" sz="1400" dirty="0"/>
              <a:t>Federal premium subsidies (premium tax credits (PTCs))</a:t>
            </a:r>
          </a:p>
          <a:p>
            <a:pPr lvl="2">
              <a:spcAft>
                <a:spcPts val="400"/>
              </a:spcAft>
              <a:buFont typeface="Wingdings" panose="05000000000000000000" pitchFamily="2" charset="2"/>
              <a:buChar char="ü"/>
            </a:pPr>
            <a:r>
              <a:rPr lang="en-US" sz="1400" dirty="0"/>
              <a:t>Federal cost-sharing protections (reduced out-of-pocket costs)</a:t>
            </a:r>
          </a:p>
          <a:p>
            <a:pPr lvl="1">
              <a:spcAft>
                <a:spcPts val="400"/>
              </a:spcAft>
            </a:pPr>
            <a:r>
              <a:rPr lang="en-US" sz="1400" dirty="0"/>
              <a:t>Make health services more accessible to IHS-eligible individuals</a:t>
            </a:r>
          </a:p>
          <a:p>
            <a:pPr>
              <a:spcAft>
                <a:spcPts val="400"/>
              </a:spcAft>
            </a:pPr>
            <a:r>
              <a:rPr lang="en-US" sz="1600" b="1" dirty="0">
                <a:solidFill>
                  <a:srgbClr val="FF0000"/>
                </a:solidFill>
              </a:rPr>
              <a:t>Mechanism for generating additional resources through Tribal Sponsorship</a:t>
            </a:r>
          </a:p>
          <a:p>
            <a:pPr lvl="1">
              <a:spcAft>
                <a:spcPts val="400"/>
              </a:spcAft>
            </a:pPr>
            <a:r>
              <a:rPr lang="en-US" sz="1400" dirty="0"/>
              <a:t>Sponsoring Tribe/THO pays net premium costs (after application of any PTCs) to secure health insurance coverage purchased through Marketplace; coverage provides comprehensive, Indian-specific cost-sharing protections (for Tribal citizens) </a:t>
            </a:r>
          </a:p>
          <a:p>
            <a:pPr lvl="2">
              <a:spcAft>
                <a:spcPts val="400"/>
              </a:spcAft>
            </a:pPr>
            <a:r>
              <a:rPr lang="en-US" sz="1400" dirty="0"/>
              <a:t>Generates additional patient revenues for services provided by THO</a:t>
            </a:r>
          </a:p>
          <a:p>
            <a:pPr lvl="2">
              <a:spcAft>
                <a:spcPts val="400"/>
              </a:spcAft>
            </a:pPr>
            <a:r>
              <a:rPr lang="en-US" sz="1400" dirty="0"/>
              <a:t>Reduces Purchased/Referred Care (PRC) costs</a:t>
            </a:r>
          </a:p>
          <a:p>
            <a:pPr lvl="1">
              <a:spcAft>
                <a:spcPts val="400"/>
              </a:spcAft>
            </a:pPr>
            <a:r>
              <a:rPr lang="en-US" sz="1400" b="1" dirty="0"/>
              <a:t>Typical return to Sponsoring Tribes of $4 - $5 in health resources generated for each $1 invested in program</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9BB65C6D-FCEB-41F3-B485-1B13F9974676}"/>
              </a:ext>
            </a:extLst>
          </p:cNvPr>
          <p:cNvSpPr>
            <a:spLocks noGrp="1"/>
          </p:cNvSpPr>
          <p:nvPr>
            <p:ph type="sldNum" sz="quarter" idx="12"/>
          </p:nvPr>
        </p:nvSpPr>
        <p:spPr/>
        <p:txBody>
          <a:bodyPr/>
          <a:lstStyle/>
          <a:p>
            <a:fld id="{81AFDF4E-827F-427A-878E-6542E865605E}" type="slidenum">
              <a:rPr lang="en-US" smtClean="0"/>
              <a:pPr/>
              <a:t>5</a:t>
            </a:fld>
            <a:endParaRPr lang="en-US" dirty="0"/>
          </a:p>
        </p:txBody>
      </p:sp>
      <p:sp>
        <p:nvSpPr>
          <p:cNvPr id="13" name="Title 1"/>
          <p:cNvSpPr>
            <a:spLocks noGrp="1"/>
          </p:cNvSpPr>
          <p:nvPr>
            <p:ph type="title"/>
          </p:nvPr>
        </p:nvSpPr>
        <p:spPr>
          <a:xfrm>
            <a:off x="457200" y="274638"/>
            <a:ext cx="8229600" cy="487362"/>
          </a:xfrm>
        </p:spPr>
        <p:txBody>
          <a:bodyPr>
            <a:noAutofit/>
          </a:bodyPr>
          <a:lstStyle/>
          <a:p>
            <a:r>
              <a:rPr lang="en-US" sz="2800" b="1" dirty="0">
                <a:solidFill>
                  <a:schemeClr val="accent1">
                    <a:lumMod val="75000"/>
                  </a:schemeClr>
                </a:solidFill>
              </a:rPr>
              <a:t>#1:  Tribal Sponsorship Basics</a:t>
            </a:r>
          </a:p>
        </p:txBody>
      </p:sp>
      <p:pic>
        <p:nvPicPr>
          <p:cNvPr id="9" name="Picture 8"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1308254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b="1" dirty="0">
                <a:solidFill>
                  <a:schemeClr val="accent1">
                    <a:lumMod val="75000"/>
                  </a:schemeClr>
                </a:solidFill>
              </a:rPr>
              <a:t>Comparison of Annual Premium for Subsidized Marketplace Coverage vs. One PRC Payment</a:t>
            </a:r>
          </a:p>
        </p:txBody>
      </p:sp>
      <p:sp>
        <p:nvSpPr>
          <p:cNvPr id="3" name="Content Placeholder 2"/>
          <p:cNvSpPr>
            <a:spLocks noGrp="1"/>
          </p:cNvSpPr>
          <p:nvPr>
            <p:ph idx="1"/>
          </p:nvPr>
        </p:nvSpPr>
        <p:spPr>
          <a:xfrm>
            <a:off x="457199" y="1371599"/>
            <a:ext cx="8153401" cy="4984751"/>
          </a:xfrm>
        </p:spPr>
        <p:txBody>
          <a:bodyPr>
            <a:normAutofit/>
          </a:bodyPr>
          <a:lstStyle/>
          <a:p>
            <a:pPr marL="0" indent="0">
              <a:spcAft>
                <a:spcPts val="800"/>
              </a:spcAft>
              <a:buNone/>
            </a:pPr>
            <a:r>
              <a:rPr lang="en-US" sz="1800" dirty="0"/>
              <a:t> </a:t>
            </a:r>
          </a:p>
        </p:txBody>
      </p:sp>
      <p:sp>
        <p:nvSpPr>
          <p:cNvPr id="4" name="Slide Number Placeholder 3">
            <a:extLst>
              <a:ext uri="{FF2B5EF4-FFF2-40B4-BE49-F238E27FC236}">
                <a16:creationId xmlns:a16="http://schemas.microsoft.com/office/drawing/2014/main" id="{E0427B03-460C-43E7-8D9C-8FF85860C4C9}"/>
              </a:ext>
            </a:extLst>
          </p:cNvPr>
          <p:cNvSpPr>
            <a:spLocks noGrp="1"/>
          </p:cNvSpPr>
          <p:nvPr>
            <p:ph type="sldNum" sz="quarter" idx="12"/>
          </p:nvPr>
        </p:nvSpPr>
        <p:spPr/>
        <p:txBody>
          <a:bodyPr/>
          <a:lstStyle/>
          <a:p>
            <a:fld id="{81AFDF4E-827F-427A-878E-6542E865605E}" type="slidenum">
              <a:rPr lang="en-US" smtClean="0"/>
              <a:pPr/>
              <a:t>6</a:t>
            </a:fld>
            <a:endParaRPr lang="en-US" dirty="0"/>
          </a:p>
        </p:txBody>
      </p:sp>
      <p:pic>
        <p:nvPicPr>
          <p:cNvPr id="11" name="Picture 10"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5" name="Picture 4">
            <a:extLst>
              <a:ext uri="{FF2B5EF4-FFF2-40B4-BE49-F238E27FC236}">
                <a16:creationId xmlns:a16="http://schemas.microsoft.com/office/drawing/2014/main" id="{4D387531-CBFC-4FFA-04E3-ED79F746D3E8}"/>
              </a:ext>
            </a:extLst>
          </p:cNvPr>
          <p:cNvPicPr>
            <a:picLocks noChangeAspect="1"/>
          </p:cNvPicPr>
          <p:nvPr/>
        </p:nvPicPr>
        <p:blipFill>
          <a:blip r:embed="rId5" cstate="print"/>
          <a:stretch>
            <a:fillRect/>
          </a:stretch>
        </p:blipFill>
        <p:spPr>
          <a:xfrm>
            <a:off x="762000" y="1492386"/>
            <a:ext cx="7790666" cy="3873228"/>
          </a:xfrm>
          <a:prstGeom prst="rect">
            <a:avLst/>
          </a:prstGeom>
        </p:spPr>
      </p:pic>
    </p:spTree>
    <p:extLst>
      <p:ext uri="{BB962C8B-B14F-4D97-AF65-F5344CB8AC3E}">
        <p14:creationId xmlns:p14="http://schemas.microsoft.com/office/powerpoint/2010/main" val="341076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b="1" dirty="0">
                <a:solidFill>
                  <a:schemeClr val="accent1">
                    <a:lumMod val="75000"/>
                  </a:schemeClr>
                </a:solidFill>
              </a:rPr>
              <a:t>Illustration of Coverage of IHS Beneficiaries: </a:t>
            </a:r>
            <a:br>
              <a:rPr lang="en-US" sz="2800" b="1" dirty="0">
                <a:solidFill>
                  <a:schemeClr val="accent1">
                    <a:lumMod val="75000"/>
                  </a:schemeClr>
                </a:solidFill>
              </a:rPr>
            </a:br>
            <a:r>
              <a:rPr lang="en-US" sz="2800" b="1" dirty="0">
                <a:solidFill>
                  <a:schemeClr val="accent1">
                    <a:lumMod val="75000"/>
                  </a:schemeClr>
                </a:solidFill>
              </a:rPr>
              <a:t>Funding Source, by Insurance Type</a:t>
            </a:r>
          </a:p>
        </p:txBody>
      </p:sp>
      <p:sp>
        <p:nvSpPr>
          <p:cNvPr id="3" name="Content Placeholder 2"/>
          <p:cNvSpPr>
            <a:spLocks noGrp="1"/>
          </p:cNvSpPr>
          <p:nvPr>
            <p:ph idx="1"/>
          </p:nvPr>
        </p:nvSpPr>
        <p:spPr>
          <a:xfrm>
            <a:off x="609600" y="1309914"/>
            <a:ext cx="8229600" cy="4953000"/>
          </a:xfrm>
        </p:spPr>
        <p:txBody>
          <a:bodyPr>
            <a:normAutofit/>
          </a:bodyPr>
          <a:lstStyle/>
          <a:p>
            <a:pPr marL="0" indent="0">
              <a:spcAft>
                <a:spcPts val="400"/>
              </a:spcAft>
              <a:buNone/>
            </a:pPr>
            <a:r>
              <a:rPr lang="en-US" altLang="en-US" sz="1600" dirty="0"/>
              <a:t> </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pic>
        <p:nvPicPr>
          <p:cNvPr id="11" name="Picture 10"/>
          <p:cNvPicPr>
            <a:picLocks noChangeAspect="1"/>
          </p:cNvPicPr>
          <p:nvPr/>
        </p:nvPicPr>
        <p:blipFill>
          <a:blip r:embed="rId3" cstate="print"/>
          <a:stretch>
            <a:fillRect/>
          </a:stretch>
        </p:blipFill>
        <p:spPr>
          <a:xfrm>
            <a:off x="1334295" y="1371600"/>
            <a:ext cx="6392851" cy="4191000"/>
          </a:xfrm>
          <a:prstGeom prst="rect">
            <a:avLst/>
          </a:prstGeom>
        </p:spPr>
      </p:pic>
      <p:pic>
        <p:nvPicPr>
          <p:cNvPr id="10" name="Picture 9"/>
          <p:cNvPicPr>
            <a:picLocks noChangeAspect="1"/>
          </p:cNvPicPr>
          <p:nvPr/>
        </p:nvPicPr>
        <p:blipFill>
          <a:blip r:embed="rId4" cstate="print"/>
          <a:stretch>
            <a:fillRect/>
          </a:stretch>
        </p:blipFill>
        <p:spPr>
          <a:xfrm>
            <a:off x="1371600" y="1524000"/>
            <a:ext cx="1279228" cy="821782"/>
          </a:xfrm>
          <a:prstGeom prst="rect">
            <a:avLst/>
          </a:prstGeom>
        </p:spPr>
      </p:pic>
      <p:sp>
        <p:nvSpPr>
          <p:cNvPr id="6" name="Slide Number Placeholder 5">
            <a:extLst>
              <a:ext uri="{FF2B5EF4-FFF2-40B4-BE49-F238E27FC236}">
                <a16:creationId xmlns:a16="http://schemas.microsoft.com/office/drawing/2014/main" id="{302D9F1F-3960-493A-B3A0-1E74E355A3BF}"/>
              </a:ext>
            </a:extLst>
          </p:cNvPr>
          <p:cNvSpPr>
            <a:spLocks noGrp="1"/>
          </p:cNvSpPr>
          <p:nvPr>
            <p:ph type="sldNum" sz="quarter" idx="12"/>
          </p:nvPr>
        </p:nvSpPr>
        <p:spPr/>
        <p:txBody>
          <a:bodyPr/>
          <a:lstStyle/>
          <a:p>
            <a:fld id="{81AFDF4E-827F-427A-878E-6542E865605E}" type="slidenum">
              <a:rPr lang="en-US" smtClean="0"/>
              <a:pPr/>
              <a:t>7</a:t>
            </a:fld>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5" name="Picture 14" descr="/Users/shawn.mcdonough/Desktop/4.png">
            <a:extLst>
              <a:ext uri="{FF2B5EF4-FFF2-40B4-BE49-F238E27FC236}">
                <a16:creationId xmlns:a16="http://schemas.microsoft.com/office/drawing/2014/main" id="{18A3D8FC-4586-4340-B1AB-0833F1EA369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425675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868362"/>
          </a:xfrm>
        </p:spPr>
        <p:txBody>
          <a:bodyPr>
            <a:noAutofit/>
          </a:bodyPr>
          <a:lstStyle/>
          <a:p>
            <a:r>
              <a:rPr lang="en-US" sz="2800" b="1" dirty="0">
                <a:solidFill>
                  <a:schemeClr val="accent1">
                    <a:lumMod val="75000"/>
                  </a:schemeClr>
                </a:solidFill>
              </a:rPr>
              <a:t>Illustration of Potential Impact of Sponsorship through Marketplace:  Insurance Coverage and Funding Sources</a:t>
            </a:r>
          </a:p>
        </p:txBody>
      </p:sp>
      <p:sp>
        <p:nvSpPr>
          <p:cNvPr id="3" name="Content Placeholder 2"/>
          <p:cNvSpPr>
            <a:spLocks noGrp="1"/>
          </p:cNvSpPr>
          <p:nvPr>
            <p:ph idx="1"/>
          </p:nvPr>
        </p:nvSpPr>
        <p:spPr>
          <a:xfrm>
            <a:off x="609600" y="1309914"/>
            <a:ext cx="8229600" cy="4953000"/>
          </a:xfrm>
        </p:spPr>
        <p:txBody>
          <a:bodyPr>
            <a:normAutofit/>
          </a:bodyPr>
          <a:lstStyle/>
          <a:p>
            <a:pPr marL="0" indent="0">
              <a:spcAft>
                <a:spcPts val="400"/>
              </a:spcAft>
              <a:buNone/>
            </a:pPr>
            <a:r>
              <a:rPr lang="en-US" altLang="en-US" sz="1600" dirty="0"/>
              <a:t> </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pic>
        <p:nvPicPr>
          <p:cNvPr id="6" name="Picture 5"/>
          <p:cNvPicPr>
            <a:picLocks noChangeAspect="1"/>
          </p:cNvPicPr>
          <p:nvPr/>
        </p:nvPicPr>
        <p:blipFill>
          <a:blip r:embed="rId3" cstate="print"/>
          <a:stretch>
            <a:fillRect/>
          </a:stretch>
        </p:blipFill>
        <p:spPr>
          <a:xfrm>
            <a:off x="762000" y="1447800"/>
            <a:ext cx="7665057" cy="3964556"/>
          </a:xfrm>
          <a:prstGeom prst="rect">
            <a:avLst/>
          </a:prstGeom>
        </p:spPr>
      </p:pic>
      <p:sp>
        <p:nvSpPr>
          <p:cNvPr id="8" name="Slide Number Placeholder 7">
            <a:extLst>
              <a:ext uri="{FF2B5EF4-FFF2-40B4-BE49-F238E27FC236}">
                <a16:creationId xmlns:a16="http://schemas.microsoft.com/office/drawing/2014/main" id="{FCE827A1-CCC7-4B26-9167-3ABAD4F68513}"/>
              </a:ext>
            </a:extLst>
          </p:cNvPr>
          <p:cNvSpPr>
            <a:spLocks noGrp="1"/>
          </p:cNvSpPr>
          <p:nvPr>
            <p:ph type="sldNum" sz="quarter" idx="12"/>
          </p:nvPr>
        </p:nvSpPr>
        <p:spPr/>
        <p:txBody>
          <a:bodyPr/>
          <a:lstStyle/>
          <a:p>
            <a:fld id="{81AFDF4E-827F-427A-878E-6542E865605E}" type="slidenum">
              <a:rPr lang="en-US" smtClean="0"/>
              <a:pPr/>
              <a:t>8</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Tree>
    <p:extLst>
      <p:ext uri="{BB962C8B-B14F-4D97-AF65-F5344CB8AC3E}">
        <p14:creationId xmlns:p14="http://schemas.microsoft.com/office/powerpoint/2010/main" val="331576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b="1" dirty="0">
                <a:solidFill>
                  <a:schemeClr val="accent1">
                    <a:lumMod val="75000"/>
                  </a:schemeClr>
                </a:solidFill>
              </a:rPr>
              <a:t>#2:  Trends in Marketplace Enrollment of AI/ANs</a:t>
            </a:r>
            <a:br>
              <a:rPr lang="en-US" sz="2800" b="1" dirty="0">
                <a:solidFill>
                  <a:schemeClr val="accent1">
                    <a:lumMod val="75000"/>
                  </a:schemeClr>
                </a:solidFill>
              </a:rPr>
            </a:br>
            <a:r>
              <a:rPr lang="en-US" sz="2000" b="1" dirty="0">
                <a:solidFill>
                  <a:schemeClr val="accent1">
                    <a:lumMod val="75000"/>
                  </a:schemeClr>
                </a:solidFill>
              </a:rPr>
              <a:t> All Enrollments over Year:  All Marketplaces</a:t>
            </a:r>
          </a:p>
        </p:txBody>
      </p:sp>
      <p:sp>
        <p:nvSpPr>
          <p:cNvPr id="7" name="Rectangle 4"/>
          <p:cNvSpPr>
            <a:spLocks noChangeArrowheads="1"/>
          </p:cNvSpPr>
          <p:nvPr/>
        </p:nvSpPr>
        <p:spPr bwMode="auto">
          <a:xfrm>
            <a:off x="1143000" y="5875524"/>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9" name="TextBox 8"/>
          <p:cNvSpPr txBox="1"/>
          <p:nvPr/>
        </p:nvSpPr>
        <p:spPr>
          <a:xfrm>
            <a:off x="304800" y="1078230"/>
            <a:ext cx="8534400" cy="1210588"/>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altLang="en-US" sz="1600" dirty="0"/>
              <a:t>Through Tribal Sponsorship and individual initiative of Tribal members, enrollment of Tribal citizens and “other IHS-eligible” individuals in Marketplace coverage has continued to grow</a:t>
            </a:r>
          </a:p>
          <a:p>
            <a:pPr marL="285750" indent="-285750">
              <a:spcAft>
                <a:spcPts val="400"/>
              </a:spcAft>
              <a:buFont typeface="Arial" panose="020B0604020202020204" pitchFamily="34" charset="0"/>
              <a:buChar char="•"/>
            </a:pPr>
            <a:endParaRPr lang="en-US" altLang="en-US" sz="200" dirty="0"/>
          </a:p>
          <a:p>
            <a:pPr marL="285750" lvl="0" indent="-285750">
              <a:spcAft>
                <a:spcPts val="400"/>
              </a:spcAft>
              <a:buFont typeface="Arial" panose="020B0604020202020204" pitchFamily="34" charset="0"/>
              <a:buChar char="•"/>
            </a:pPr>
            <a:r>
              <a:rPr lang="en-US" sz="1600" dirty="0"/>
              <a:t>Total Marketplace enrollment of Tribal citizens and other IHS-eligible individuals at some point during the year </a:t>
            </a:r>
            <a:r>
              <a:rPr lang="en-US" sz="1600" i="1" dirty="0"/>
              <a:t>increased</a:t>
            </a:r>
            <a:r>
              <a:rPr lang="en-US" sz="1600" dirty="0"/>
              <a:t> by 3.5% in 2021 (versus 2020), according to CMS-reported data</a:t>
            </a:r>
            <a:r>
              <a:rPr lang="en-US" sz="1400" dirty="0">
                <a:effectLst/>
                <a:ea typeface="Times New Roman" panose="02020603050405020304" pitchFamily="18" charset="0"/>
              </a:rPr>
              <a:t> </a:t>
            </a:r>
          </a:p>
        </p:txBody>
      </p:sp>
      <p:sp>
        <p:nvSpPr>
          <p:cNvPr id="3" name="Slide Number Placeholder 2">
            <a:extLst>
              <a:ext uri="{FF2B5EF4-FFF2-40B4-BE49-F238E27FC236}">
                <a16:creationId xmlns:a16="http://schemas.microsoft.com/office/drawing/2014/main" id="{B2957FA8-EF3C-4B9A-A298-54A1ACE29B5F}"/>
              </a:ext>
            </a:extLst>
          </p:cNvPr>
          <p:cNvSpPr>
            <a:spLocks noGrp="1"/>
          </p:cNvSpPr>
          <p:nvPr>
            <p:ph type="sldNum" sz="quarter" idx="12"/>
          </p:nvPr>
        </p:nvSpPr>
        <p:spPr/>
        <p:txBody>
          <a:bodyPr/>
          <a:lstStyle/>
          <a:p>
            <a:fld id="{81AFDF4E-827F-427A-878E-6542E865605E}" type="slidenum">
              <a:rPr lang="en-US" smtClean="0"/>
              <a:pPr/>
              <a:t>9</a:t>
            </a:fld>
            <a:endParaRPr lang="en-US" dirty="0"/>
          </a:p>
        </p:txBody>
      </p:sp>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4100" name="Picture 4"/>
          <p:cNvPicPr>
            <a:picLocks noChangeAspect="1" noChangeArrowheads="1"/>
          </p:cNvPicPr>
          <p:nvPr/>
        </p:nvPicPr>
        <p:blipFill>
          <a:blip r:embed="rId5" cstate="print"/>
          <a:srcRect/>
          <a:stretch>
            <a:fillRect/>
          </a:stretch>
        </p:blipFill>
        <p:spPr bwMode="auto">
          <a:xfrm>
            <a:off x="914400" y="2438400"/>
            <a:ext cx="7363804" cy="3591174"/>
          </a:xfrm>
          <a:prstGeom prst="rect">
            <a:avLst/>
          </a:prstGeom>
          <a:noFill/>
          <a:ln w="9525">
            <a:noFill/>
            <a:miter lim="800000"/>
            <a:headEnd/>
            <a:tailEnd/>
          </a:ln>
          <a:effectLst/>
        </p:spPr>
      </p:pic>
    </p:spTree>
    <p:extLst>
      <p:ext uri="{BB962C8B-B14F-4D97-AF65-F5344CB8AC3E}">
        <p14:creationId xmlns:p14="http://schemas.microsoft.com/office/powerpoint/2010/main" val="3537807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40413</TotalTime>
  <Words>3852</Words>
  <Application>Microsoft Office PowerPoint</Application>
  <PresentationFormat>On-screen Show (4:3)</PresentationFormat>
  <Paragraphs>405</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Wingdings</vt:lpstr>
      <vt:lpstr>Office Theme</vt:lpstr>
      <vt:lpstr> </vt:lpstr>
      <vt:lpstr>Agenda</vt:lpstr>
      <vt:lpstr>Acronyms</vt:lpstr>
      <vt:lpstr>Federal Poverty Level (FPL), by Household Size</vt:lpstr>
      <vt:lpstr>#1:  Tribal Sponsorship Basics</vt:lpstr>
      <vt:lpstr>Comparison of Annual Premium for Subsidized Marketplace Coverage vs. One PRC Payment</vt:lpstr>
      <vt:lpstr>Illustration of Coverage of IHS Beneficiaries:  Funding Source, by Insurance Type</vt:lpstr>
      <vt:lpstr>Illustration of Potential Impact of Sponsorship through Marketplace:  Insurance Coverage and Funding Sources</vt:lpstr>
      <vt:lpstr>#2:  Trends in Marketplace Enrollment of AI/ANs  All Enrollments over Year:  All Marketplaces</vt:lpstr>
      <vt:lpstr>Marketplace Enrollment Growth Among  Tribal Members vs. General Population</vt:lpstr>
      <vt:lpstr>Marketplace Enrollment of Tribal Citizens  in Federally-Facilitated Marketplaces</vt:lpstr>
      <vt:lpstr>Marketplace Enrollment of Tribal Citizens  in State-Based Marketplaces</vt:lpstr>
      <vt:lpstr>#3a:  Eligibility Criteria for Marketplace Coverage </vt:lpstr>
      <vt:lpstr>Eligibility Criteria for Premium Tax Credits</vt:lpstr>
      <vt:lpstr>Proposed Federal Rule to Fix ‘Family Glitch’</vt:lpstr>
      <vt:lpstr>Proposed Federal Rule to Fix ‘Family Glitch’ (cont.)</vt:lpstr>
      <vt:lpstr>Proposed Federal Rule to Fix ‘Family Glitch’ (cont.)</vt:lpstr>
      <vt:lpstr>Expanded Premium Subsidies  Under American Rescue Plan Act (ARP)</vt:lpstr>
      <vt:lpstr>PowerPoint Presentation</vt:lpstr>
      <vt:lpstr>PowerPoint Presentation</vt:lpstr>
      <vt:lpstr>Net Premium Costs of Marketplace Coverage  (with ARP-expanded federal subsidies; bronze level coverage)</vt:lpstr>
      <vt:lpstr>#3b:  Eligibility Criteria for Indian-Specific  Cost-Sharing Protections</vt:lpstr>
      <vt:lpstr>Securing Indian-Specific Cost-Sharing Protections: Tribal Citizens</vt:lpstr>
      <vt:lpstr>Summary of Benefits and Coverage (SBC) (Zero Cost-Sharing Variation)</vt:lpstr>
      <vt:lpstr>Required SBC Language for Referrals for Cost-Sharing (Limited Cost-Sharing Variation)</vt:lpstr>
      <vt:lpstr>New Resources Made Available Through the ACA (Example of family of four Tribal citizens; $92,750 in household income in California)</vt:lpstr>
      <vt:lpstr>#4:  Mechanics of Tribal Sponsorship  with Marketplace Coverage</vt:lpstr>
      <vt:lpstr>#5:  OMB Encounter Rate Potentially Available to Tribal FQHCs for Services Provided Under Marketplace Coverage</vt:lpstr>
      <vt:lpstr>#6:  New Option to Provide (Tribal) Employer-Sponsored Coverage via Marketplace</vt:lpstr>
      <vt:lpstr>Modification to Prohibition on Employers Paying  for Employee Coverage in (Individual) Marketplace</vt:lpstr>
      <vt:lpstr>Potential Advantages of Offering an Individual Coverage HRA</vt:lpstr>
      <vt:lpstr>Potential Advantages of Offering an Individual Coverage HRA (cont.)</vt:lpstr>
      <vt:lpstr>Highlights of Tribal Sponsorship:  Marketplace</vt:lpstr>
      <vt:lpstr>Highlights of Tribal Sponsorship:  Marketplace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Enrollment Assisters in Tribal Health Facilities</dc:title>
  <dc:creator>DonegMcD@outlook.com</dc:creator>
  <cp:lastModifiedBy>Doneg McDonough</cp:lastModifiedBy>
  <cp:revision>2812</cp:revision>
  <cp:lastPrinted>2021-12-14T01:43:23Z</cp:lastPrinted>
  <dcterms:created xsi:type="dcterms:W3CDTF">2013-11-02T12:53:17Z</dcterms:created>
  <dcterms:modified xsi:type="dcterms:W3CDTF">2022-07-27T01:46:24Z</dcterms:modified>
</cp:coreProperties>
</file>