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756" r:id="rId4"/>
  </p:sldMasterIdLst>
  <p:notesMasterIdLst>
    <p:notesMasterId r:id="rId14"/>
  </p:notesMasterIdLst>
  <p:handoutMasterIdLst>
    <p:handoutMasterId r:id="rId15"/>
  </p:handoutMasterIdLst>
  <p:sldIdLst>
    <p:sldId id="256" r:id="rId5"/>
    <p:sldId id="323" r:id="rId6"/>
    <p:sldId id="359" r:id="rId7"/>
    <p:sldId id="354" r:id="rId8"/>
    <p:sldId id="355" r:id="rId9"/>
    <p:sldId id="356" r:id="rId10"/>
    <p:sldId id="357" r:id="rId11"/>
    <p:sldId id="358" r:id="rId12"/>
    <p:sldId id="329" r:id="rId13"/>
  </p:sldIdLst>
  <p:sldSz cx="12192000" cy="6858000"/>
  <p:notesSz cx="7010400" cy="92964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376092"/>
    <a:srgbClr val="F7964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xmlns="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10A1B5D5-9B99-4C35-A422-299274C87663}" styleName="Medium Style 1 - Accent 6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6"/>
              </a:solidFill>
            </a:ln>
          </a:left>
          <a:right>
            <a:ln w="12700" cmpd="sng">
              <a:solidFill>
                <a:schemeClr val="accent6"/>
              </a:solidFill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 w="12700" cmpd="sng">
              <a:solidFill>
                <a:schemeClr val="accent6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6">
              <a:tint val="20000"/>
            </a:schemeClr>
          </a:solidFill>
        </a:fill>
      </a:tcStyle>
    </a:band1H>
    <a:band1V>
      <a:tcStyle>
        <a:tcBdr/>
        <a:fill>
          <a:solidFill>
            <a:schemeClr val="accent6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6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Row>
  </a:tblStyle>
  <a:tblStyle styleId="{2A488322-F2BA-4B5B-9748-0D474271808F}" styleName="Medium Style 3 - Accent 6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16D9F66E-5EB9-4882-86FB-DCBF35E3C3E4}" styleName="Medium Style 4 - Accent 6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6"/>
              </a:solidFill>
            </a:ln>
          </a:left>
          <a:right>
            <a:ln w="12700" cmpd="sng">
              <a:solidFill>
                <a:schemeClr val="accent6"/>
              </a:solidFill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 w="12700" cmpd="sng">
              <a:solidFill>
                <a:schemeClr val="accent6"/>
              </a:solidFill>
            </a:ln>
          </a:insideH>
          <a:insideV>
            <a:ln w="12700" cmpd="sng">
              <a:solidFill>
                <a:schemeClr val="accent6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25400" cmpd="sng">
              <a:solidFill>
                <a:schemeClr val="accent6"/>
              </a:solidFill>
            </a:ln>
          </a:top>
        </a:tcBdr>
        <a:fill>
          <a:solidFill>
            <a:schemeClr val="accent6">
              <a:tint val="20000"/>
            </a:schemeClr>
          </a:solidFill>
        </a:fill>
      </a:tcStyle>
    </a:lastRow>
    <a:firstRow>
      <a:tcTxStyle b="on"/>
      <a:tcStyle>
        <a:tcBdr/>
        <a:fill>
          <a:solidFill>
            <a:schemeClr val="accent6">
              <a:tint val="20000"/>
            </a:schemeClr>
          </a:solidFill>
        </a:fill>
      </a:tcStyle>
    </a:firstRow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7DF18680-E054-41AD-8BC1-D1AEF772440D}" styleName="Medium Style 2 - Accent 5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5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5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5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3" autoAdjust="0"/>
    <p:restoredTop sz="91686" autoAdjust="0"/>
  </p:normalViewPr>
  <p:slideViewPr>
    <p:cSldViewPr>
      <p:cViewPr>
        <p:scale>
          <a:sx n="100" d="100"/>
          <a:sy n="100" d="100"/>
        </p:scale>
        <p:origin x="84" y="1176"/>
      </p:cViewPr>
      <p:guideLst>
        <p:guide orient="horz" pos="2160"/>
        <p:guide pos="384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theme" Target="theme/theme1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viewProps" Target="viewProps.xml"/><Relationship Id="rId2" Type="http://schemas.openxmlformats.org/officeDocument/2006/relationships/customXml" Target="../customXml/item2.xml"/><Relationship Id="rId16" Type="http://schemas.openxmlformats.org/officeDocument/2006/relationships/presProps" Target="presProps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handoutMaster" Target="handoutMasters/handoutMaster1.xml"/><Relationship Id="rId10" Type="http://schemas.openxmlformats.org/officeDocument/2006/relationships/slide" Target="slides/slide6.xml"/><Relationship Id="rId19" Type="http://schemas.openxmlformats.org/officeDocument/2006/relationships/tableStyles" Target="tableStyle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notesMaster" Target="notesMasters/notesMaster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1" y="0"/>
            <a:ext cx="3037256" cy="464820"/>
          </a:xfrm>
          <a:prstGeom prst="rect">
            <a:avLst/>
          </a:prstGeom>
        </p:spPr>
        <p:txBody>
          <a:bodyPr vert="horz" lIns="92462" tIns="46232" rIns="92462" bIns="46232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1553" y="0"/>
            <a:ext cx="3037255" cy="464820"/>
          </a:xfrm>
          <a:prstGeom prst="rect">
            <a:avLst/>
          </a:prstGeom>
        </p:spPr>
        <p:txBody>
          <a:bodyPr vert="horz" lIns="92462" tIns="46232" rIns="92462" bIns="46232" rtlCol="0"/>
          <a:lstStyle>
            <a:lvl1pPr algn="r">
              <a:defRPr sz="1200"/>
            </a:lvl1pPr>
          </a:lstStyle>
          <a:p>
            <a:fld id="{86F590AD-41CF-48A8-9858-E376C99D0C3D}" type="datetimeFigureOut">
              <a:rPr lang="en-US" smtClean="0"/>
              <a:t>7/26/2022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1" y="8829968"/>
            <a:ext cx="3037256" cy="464820"/>
          </a:xfrm>
          <a:prstGeom prst="rect">
            <a:avLst/>
          </a:prstGeom>
        </p:spPr>
        <p:txBody>
          <a:bodyPr vert="horz" lIns="92462" tIns="46232" rIns="92462" bIns="46232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971553" y="8829968"/>
            <a:ext cx="3037255" cy="464820"/>
          </a:xfrm>
          <a:prstGeom prst="rect">
            <a:avLst/>
          </a:prstGeom>
        </p:spPr>
        <p:txBody>
          <a:bodyPr vert="horz" lIns="92462" tIns="46232" rIns="92462" bIns="46232" rtlCol="0" anchor="b"/>
          <a:lstStyle>
            <a:lvl1pPr algn="r">
              <a:defRPr sz="1200"/>
            </a:lvl1pPr>
          </a:lstStyle>
          <a:p>
            <a:fld id="{6AAA6FC1-9862-4C66-A6B7-D37BACF8AAF2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7006666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1" y="0"/>
            <a:ext cx="3037840" cy="464820"/>
          </a:xfrm>
          <a:prstGeom prst="rect">
            <a:avLst/>
          </a:prstGeom>
        </p:spPr>
        <p:txBody>
          <a:bodyPr vert="horz" lIns="91448" tIns="45726" rIns="91448" bIns="45726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42" y="0"/>
            <a:ext cx="3037840" cy="464820"/>
          </a:xfrm>
          <a:prstGeom prst="rect">
            <a:avLst/>
          </a:prstGeom>
        </p:spPr>
        <p:txBody>
          <a:bodyPr vert="horz" lIns="91448" tIns="45726" rIns="91448" bIns="45726" rtlCol="0"/>
          <a:lstStyle>
            <a:lvl1pPr algn="r">
              <a:defRPr sz="1200"/>
            </a:lvl1pPr>
          </a:lstStyle>
          <a:p>
            <a:fld id="{B6FBE697-7D63-422A-8436-0FAB199F6374}" type="datetimeFigureOut">
              <a:rPr lang="en-US" smtClean="0"/>
              <a:pPr/>
              <a:t>7/26/2022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406400" y="696913"/>
            <a:ext cx="61976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8" tIns="45726" rIns="91448" bIns="45726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15790"/>
            <a:ext cx="5608320" cy="4183380"/>
          </a:xfrm>
          <a:prstGeom prst="rect">
            <a:avLst/>
          </a:prstGeom>
        </p:spPr>
        <p:txBody>
          <a:bodyPr vert="horz" lIns="91448" tIns="45726" rIns="91448" bIns="45726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1" y="8829968"/>
            <a:ext cx="3037840" cy="464820"/>
          </a:xfrm>
          <a:prstGeom prst="rect">
            <a:avLst/>
          </a:prstGeom>
        </p:spPr>
        <p:txBody>
          <a:bodyPr vert="horz" lIns="91448" tIns="45726" rIns="91448" bIns="45726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42" y="8829968"/>
            <a:ext cx="3037840" cy="464820"/>
          </a:xfrm>
          <a:prstGeom prst="rect">
            <a:avLst/>
          </a:prstGeom>
        </p:spPr>
        <p:txBody>
          <a:bodyPr vert="horz" lIns="91448" tIns="45726" rIns="91448" bIns="45726" rtlCol="0" anchor="b"/>
          <a:lstStyle>
            <a:lvl1pPr algn="r">
              <a:defRPr sz="1200"/>
            </a:lvl1pPr>
          </a:lstStyle>
          <a:p>
            <a:fld id="{B3127710-0234-4C58-B272-996727D8053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1825997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406400" y="696913"/>
            <a:ext cx="6197600" cy="348615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3127710-0234-4C58-B272-996727D80539}" type="slidenum">
              <a:rPr lang="en-US" smtClean="0"/>
              <a:pPr/>
              <a:t>1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8183212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8"/>
            <a:ext cx="10363200" cy="1470025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3429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85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287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7145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400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76F4FC-B961-4ED7-B1A8-9B074484F09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7/26/2022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75B685-B467-4E32-A61B-8BB8FC3C896C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8176395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133600" y="0"/>
            <a:ext cx="9550400" cy="914400"/>
          </a:xfrm>
          <a:prstGeom prst="rect">
            <a:avLst/>
          </a:prstGeom>
        </p:spPr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76F4FC-B961-4ED7-B1A8-9B074484F09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7/26/2022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75B685-B467-4E32-A61B-8BB8FC3C896C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8427327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4406903"/>
            <a:ext cx="10363200" cy="1362075"/>
          </a:xfrm>
          <a:prstGeom prst="rect">
            <a:avLst/>
          </a:prstGeom>
        </p:spPr>
        <p:txBody>
          <a:bodyPr anchor="t"/>
          <a:lstStyle>
            <a:lvl1pPr algn="l">
              <a:defRPr sz="3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76F4FC-B961-4ED7-B1A8-9B074484F09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7/26/2022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75B685-B467-4E32-A61B-8BB8FC3C896C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2109627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600203"/>
            <a:ext cx="5384800" cy="4525963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600203"/>
            <a:ext cx="5384800" cy="4525963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76F4FC-B961-4ED7-B1A8-9B074484F09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7/26/2022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75B685-B467-4E32-A61B-8BB8FC3C896C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Title 1"/>
          <p:cNvSpPr>
            <a:spLocks noGrp="1"/>
          </p:cNvSpPr>
          <p:nvPr>
            <p:ph type="title"/>
          </p:nvPr>
        </p:nvSpPr>
        <p:spPr>
          <a:xfrm>
            <a:off x="2133600" y="0"/>
            <a:ext cx="9550400" cy="914400"/>
          </a:xfrm>
          <a:prstGeom prst="rect">
            <a:avLst/>
          </a:prstGeom>
        </p:spPr>
        <p:txBody>
          <a:bodyPr/>
          <a:lstStyle/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97784935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9" y="1535113"/>
            <a:ext cx="5389033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9" y="2174875"/>
            <a:ext cx="5389033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76F4FC-B961-4ED7-B1A8-9B074484F09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7/26/2022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75B685-B467-4E32-A61B-8BB8FC3C896C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10" name="Title 1"/>
          <p:cNvSpPr>
            <a:spLocks noGrp="1"/>
          </p:cNvSpPr>
          <p:nvPr>
            <p:ph type="title"/>
          </p:nvPr>
        </p:nvSpPr>
        <p:spPr>
          <a:xfrm>
            <a:off x="2133600" y="0"/>
            <a:ext cx="9550400" cy="914400"/>
          </a:xfrm>
          <a:prstGeom prst="rect">
            <a:avLst/>
          </a:prstGeom>
        </p:spPr>
        <p:txBody>
          <a:bodyPr/>
          <a:lstStyle/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349860374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76F4FC-B961-4ED7-B1A8-9B074484F09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7/26/2022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75B685-B467-4E32-A61B-8BB8FC3C896C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2133600" y="0"/>
            <a:ext cx="9550400" cy="914400"/>
          </a:xfrm>
          <a:prstGeom prst="rect">
            <a:avLst/>
          </a:prstGeom>
        </p:spPr>
        <p:txBody>
          <a:bodyPr/>
          <a:lstStyle/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259986766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76F4FC-B961-4ED7-B1A8-9B074484F09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7/26/2022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75B685-B467-4E32-A61B-8BB8FC3C896C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513011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03202" y="1371600"/>
            <a:ext cx="4417484" cy="1162050"/>
          </a:xfrm>
          <a:prstGeom prst="rect">
            <a:avLst/>
          </a:prstGeom>
        </p:spPr>
        <p:txBody>
          <a:bodyPr anchor="b"/>
          <a:lstStyle>
            <a:lvl1pPr algn="l">
              <a:defRPr sz="15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1371601"/>
            <a:ext cx="6815667" cy="4754563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03202" y="2514603"/>
            <a:ext cx="4417484" cy="3611563"/>
          </a:xfrm>
        </p:spPr>
        <p:txBody>
          <a:bodyPr/>
          <a:lstStyle>
            <a:lvl1pPr marL="0" indent="0">
              <a:buNone/>
              <a:defRPr sz="105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76F4FC-B961-4ED7-B1A8-9B074484F09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7/26/2022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75B685-B467-4E32-A61B-8BB8FC3C896C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0027872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  <a:prstGeom prst="rect">
            <a:avLst/>
          </a:prstGeom>
        </p:spPr>
        <p:txBody>
          <a:bodyPr anchor="b"/>
          <a:lstStyle>
            <a:lvl1pPr algn="l">
              <a:defRPr sz="15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1371602"/>
            <a:ext cx="7315200" cy="3355975"/>
          </a:xfrm>
        </p:spPr>
        <p:txBody>
          <a:bodyPr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05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76F4FC-B961-4ED7-B1A8-9B074484F09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7/26/2022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75B685-B467-4E32-A61B-8BB8FC3C896C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2391618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76F4FC-B961-4ED7-B1A8-9B074484F09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7/26/2022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75B685-B467-4E32-A61B-8BB8FC3C896C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2133600" y="0"/>
            <a:ext cx="9550400" cy="914400"/>
          </a:xfrm>
          <a:prstGeom prst="rect">
            <a:avLst/>
          </a:prstGeom>
        </p:spPr>
        <p:txBody>
          <a:bodyPr/>
          <a:lstStyle/>
          <a:p>
            <a:r>
              <a:rPr lang="en-US" dirty="0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167696836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9200" y="274641"/>
            <a:ext cx="2743200" cy="5851525"/>
          </a:xfrm>
          <a:prstGeom prst="rect">
            <a:avLst/>
          </a:prstGeo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274641"/>
            <a:ext cx="80264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276F4FC-B961-4ED7-B1A8-9B074484F09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7/26/2022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75B685-B467-4E32-A61B-8BB8FC3C896C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5468143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3.pn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3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276F4FC-B961-4ED7-B1A8-9B074484F093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7/26/2022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3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B75B685-B467-4E32-A61B-8BB8FC3C896C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Title Placeholder 1"/>
          <p:cNvSpPr>
            <a:spLocks noGrp="1"/>
          </p:cNvSpPr>
          <p:nvPr>
            <p:ph type="title"/>
          </p:nvPr>
        </p:nvSpPr>
        <p:spPr>
          <a:xfrm>
            <a:off x="609600" y="236538"/>
            <a:ext cx="109728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grpSp>
        <p:nvGrpSpPr>
          <p:cNvPr id="8" name="Group 7"/>
          <p:cNvGrpSpPr/>
          <p:nvPr/>
        </p:nvGrpSpPr>
        <p:grpSpPr>
          <a:xfrm>
            <a:off x="-1" y="-38100"/>
            <a:ext cx="12192001" cy="1428750"/>
            <a:chOff x="-1" y="0"/>
            <a:chExt cx="9144001" cy="1485900"/>
          </a:xfrm>
        </p:grpSpPr>
        <p:sp>
          <p:nvSpPr>
            <p:cNvPr id="9" name="Title 1"/>
            <p:cNvSpPr txBox="1">
              <a:spLocks/>
            </p:cNvSpPr>
            <p:nvPr userDrawn="1"/>
          </p:nvSpPr>
          <p:spPr>
            <a:xfrm>
              <a:off x="457200" y="427038"/>
              <a:ext cx="8229600" cy="411162"/>
            </a:xfrm>
            <a:prstGeom prst="rect">
              <a:avLst/>
            </a:prstGeom>
          </p:spPr>
          <p:txBody>
            <a:bodyPr rtlCol="0">
              <a:normAutofit fontScale="67500" lnSpcReduction="20000"/>
            </a:bodyPr>
            <a:lstStyle>
              <a:lvl1pPr algn="ctr" defTabSz="914400" rtl="0" eaLnBrk="1" latinLnBrk="0" hangingPunct="1">
                <a:spcBef>
                  <a:spcPct val="0"/>
                </a:spcBef>
                <a:buNone/>
                <a:defRPr sz="4400" kern="1200">
                  <a:solidFill>
                    <a:schemeClr val="tx1"/>
                  </a:solidFill>
                  <a:latin typeface="+mj-lt"/>
                  <a:ea typeface="+mj-ea"/>
                  <a:cs typeface="+mj-cs"/>
                </a:defRPr>
              </a:lvl1pPr>
            </a:lstStyle>
            <a:p>
              <a:pPr>
                <a:defRPr/>
              </a:pPr>
              <a:r>
                <a:rPr lang="en-US" sz="3300">
                  <a:solidFill>
                    <a:srgbClr val="3E1F00"/>
                  </a:solidFill>
                </a:rPr>
                <a:t>Title</a:t>
              </a:r>
              <a:endParaRPr lang="en-US" sz="3300" dirty="0">
                <a:solidFill>
                  <a:srgbClr val="3E1F00"/>
                </a:solidFill>
              </a:endParaRPr>
            </a:p>
          </p:txBody>
        </p:sp>
        <p:sp>
          <p:nvSpPr>
            <p:cNvPr id="10" name="Rectangle 5"/>
            <p:cNvSpPr>
              <a:spLocks noChangeArrowheads="1"/>
            </p:cNvSpPr>
            <p:nvPr userDrawn="1"/>
          </p:nvSpPr>
          <p:spPr bwMode="auto">
            <a:xfrm rot="5400000">
              <a:off x="3886198" y="-3886198"/>
              <a:ext cx="1371604" cy="9144000"/>
            </a:xfrm>
            <a:prstGeom prst="rect">
              <a:avLst/>
            </a:prstGeom>
            <a:gradFill flip="none" rotWithShape="1">
              <a:gsLst>
                <a:gs pos="29000">
                  <a:schemeClr val="accent6">
                    <a:lumMod val="75000"/>
                  </a:schemeClr>
                </a:gs>
                <a:gs pos="0">
                  <a:schemeClr val="tx1">
                    <a:lumMod val="75000"/>
                    <a:lumOff val="25000"/>
                  </a:schemeClr>
                </a:gs>
                <a:gs pos="16000">
                  <a:schemeClr val="accent6">
                    <a:lumMod val="50000"/>
                  </a:schemeClr>
                </a:gs>
                <a:gs pos="63000">
                  <a:schemeClr val="bg1"/>
                </a:gs>
                <a:gs pos="94000">
                  <a:schemeClr val="bg1">
                    <a:alpha val="60000"/>
                  </a:schemeClr>
                </a:gs>
                <a:gs pos="42000">
                  <a:schemeClr val="accent6">
                    <a:lumMod val="60000"/>
                    <a:lumOff val="40000"/>
                  </a:schemeClr>
                </a:gs>
              </a:gsLst>
              <a:path path="circle">
                <a:fillToRect l="100000" t="100000"/>
              </a:path>
              <a:tileRect r="-100000" b="-100000"/>
            </a:gradFill>
            <a:ln>
              <a:noFill/>
            </a:ln>
            <a:effectLst/>
          </p:spPr>
          <p:txBody>
            <a:bodyPr anchor="ctr"/>
            <a:lstStyle/>
            <a:p>
              <a:pPr>
                <a:defRPr/>
              </a:pPr>
              <a:endParaRPr lang="en-US" sz="1350">
                <a:solidFill>
                  <a:prstClr val="black"/>
                </a:solidFill>
              </a:endParaRPr>
            </a:p>
          </p:txBody>
        </p:sp>
        <p:pic>
          <p:nvPicPr>
            <p:cNvPr id="11" name="Picture 12" descr="http://ts2.mm.bing.net/th?id=HN.608052551864549985&amp;pid=1.7"/>
            <p:cNvPicPr>
              <a:picLocks noChangeAspect="1" noChangeArrowheads="1"/>
            </p:cNvPicPr>
            <p:nvPr userDrawn="1"/>
          </p:nvPicPr>
          <p:blipFill>
            <a:blip r:embed="rId13">
              <a:clrChange>
                <a:clrFrom>
                  <a:srgbClr val="FDFFFC"/>
                </a:clrFrom>
                <a:clrTo>
                  <a:srgbClr val="FDFFFC">
                    <a:alpha val="0"/>
                  </a:srgbClr>
                </a:clrTo>
              </a:clrChange>
            </a:blip>
            <a:srcRect/>
            <a:stretch>
              <a:fillRect/>
            </a:stretch>
          </p:blipFill>
          <p:spPr bwMode="auto">
            <a:xfrm>
              <a:off x="990600" y="279400"/>
              <a:ext cx="609600" cy="635000"/>
            </a:xfrm>
            <a:prstGeom prst="rect">
              <a:avLst/>
            </a:prstGeom>
            <a:noFill/>
            <a:ln>
              <a:noFill/>
            </a:ln>
            <a:effectLst>
              <a:outerShdw blurRad="50800" dist="38100" dir="10800000" algn="r" rotWithShape="0">
                <a:prstClr val="black">
                  <a:alpha val="40000"/>
                </a:prstClr>
              </a:outerShdw>
            </a:effectLst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pic>
          <p:nvPicPr>
            <p:cNvPr id="12" name="Picture 10" descr="http://homepages.se.edu/library/files/2012/08/indianBureau_of_indian_affairs_seal_n11288.gif"/>
            <p:cNvPicPr>
              <a:picLocks noChangeAspect="1" noChangeArrowheads="1"/>
            </p:cNvPicPr>
            <p:nvPr userDrawn="1"/>
          </p:nvPicPr>
          <p:blipFill>
            <a:blip r:embed="rId14">
              <a:clrChange>
                <a:clrFrom>
                  <a:srgbClr val="FDFFFC"/>
                </a:clrFrom>
                <a:clrTo>
                  <a:srgbClr val="FDFFFC">
                    <a:alpha val="0"/>
                  </a:srgbClr>
                </a:clrTo>
              </a:clrChange>
            </a:blip>
            <a:srcRect/>
            <a:stretch>
              <a:fillRect/>
            </a:stretch>
          </p:blipFill>
          <p:spPr bwMode="auto">
            <a:xfrm>
              <a:off x="173038" y="249238"/>
              <a:ext cx="688975" cy="685800"/>
            </a:xfrm>
            <a:prstGeom prst="rect">
              <a:avLst/>
            </a:prstGeom>
            <a:noFill/>
            <a:ln>
              <a:noFill/>
            </a:ln>
            <a:effectLst>
              <a:outerShdw blurRad="50800" dist="38100" dir="10800000" algn="r" rotWithShape="0">
                <a:prstClr val="black">
                  <a:alpha val="40000"/>
                </a:prstClr>
              </a:outerShdw>
            </a:effectLst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3" name="Rectangle 12"/>
            <p:cNvSpPr/>
            <p:nvPr userDrawn="1"/>
          </p:nvSpPr>
          <p:spPr>
            <a:xfrm rot="10800000">
              <a:off x="0" y="1066800"/>
              <a:ext cx="9144000" cy="150813"/>
            </a:xfrm>
            <a:prstGeom prst="rect">
              <a:avLst/>
            </a:prstGeom>
            <a:solidFill>
              <a:schemeClr val="tx1">
                <a:lumMod val="75000"/>
                <a:lumOff val="25000"/>
              </a:schemeClr>
            </a:solidFill>
            <a:ln>
              <a:noFill/>
            </a:ln>
            <a:effectLst>
              <a:outerShdw blurRad="44450" dist="27940" dir="5400000" algn="ctr">
                <a:srgbClr val="000000">
                  <a:alpha val="32000"/>
                </a:srgbClr>
              </a:outerShdw>
            </a:effectLst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 sz="1350">
                <a:solidFill>
                  <a:prstClr val="white"/>
                </a:solidFill>
              </a:endParaRPr>
            </a:p>
          </p:txBody>
        </p:sp>
        <p:sp>
          <p:nvSpPr>
            <p:cNvPr id="14" name="Rectangle 13"/>
            <p:cNvSpPr/>
            <p:nvPr userDrawn="1"/>
          </p:nvSpPr>
          <p:spPr>
            <a:xfrm>
              <a:off x="0" y="1371600"/>
              <a:ext cx="9144000" cy="114300"/>
            </a:xfrm>
            <a:prstGeom prst="rect">
              <a:avLst/>
            </a:prstGeom>
            <a:solidFill>
              <a:srgbClr val="F9E27F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anchor="ctr"/>
            <a:lstStyle/>
            <a:p>
              <a:pPr algn="ctr">
                <a:defRPr/>
              </a:pPr>
              <a:endParaRPr lang="en-US" sz="1350">
                <a:solidFill>
                  <a:prstClr val="white"/>
                </a:solidFill>
              </a:endParaRPr>
            </a:p>
          </p:txBody>
        </p:sp>
        <p:pic>
          <p:nvPicPr>
            <p:cNvPr id="15" name="Picture 17"/>
            <p:cNvPicPr>
              <a:picLocks noChangeAspect="1" noChangeArrowheads="1"/>
            </p:cNvPicPr>
            <p:nvPr userDrawn="1"/>
          </p:nvPicPr>
          <p:blipFill>
            <a:blip r:embed="rId1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-1" y="1163080"/>
              <a:ext cx="9144001" cy="208520"/>
            </a:xfrm>
            <a:prstGeom prst="rect">
              <a:avLst/>
            </a:prstGeom>
            <a:noFill/>
            <a:ln>
              <a:noFill/>
            </a:ln>
            <a:effectLst/>
            <a:scene3d>
              <a:camera prst="orthographicFront"/>
              <a:lightRig rig="threePt" dir="t"/>
            </a:scene3d>
            <a:sp3d>
              <a:bevelT/>
            </a:sp3d>
            <a:extLst>
              <a:ext uri="{909E8E84-426E-40DD-AFC4-6F175D3DCCD1}">
                <a14:hiddenFill xmlns:a14="http://schemas.microsoft.com/office/drawing/2010/main">
                  <a:solidFill>
                    <a:schemeClr val="accent1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chemeClr val="tx1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</p:spTree>
    <p:extLst>
      <p:ext uri="{BB962C8B-B14F-4D97-AF65-F5344CB8AC3E}">
        <p14:creationId xmlns:p14="http://schemas.microsoft.com/office/powerpoint/2010/main" val="409027060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57" r:id="rId1"/>
    <p:sldLayoutId id="2147483758" r:id="rId2"/>
    <p:sldLayoutId id="2147483759" r:id="rId3"/>
    <p:sldLayoutId id="2147483760" r:id="rId4"/>
    <p:sldLayoutId id="2147483761" r:id="rId5"/>
    <p:sldLayoutId id="2147483762" r:id="rId6"/>
    <p:sldLayoutId id="2147483763" r:id="rId7"/>
    <p:sldLayoutId id="2147483764" r:id="rId8"/>
    <p:sldLayoutId id="2147483765" r:id="rId9"/>
    <p:sldLayoutId id="2147483766" r:id="rId10"/>
    <p:sldLayoutId id="2147483767" r:id="rId11"/>
  </p:sldLayoutIdLst>
  <p:txStyles>
    <p:titleStyle>
      <a:lvl1pPr algn="ctr" defTabSz="685800" rtl="0" eaLnBrk="1" latinLnBrk="0" hangingPunct="1">
        <a:spcBef>
          <a:spcPct val="0"/>
        </a:spcBef>
        <a:buNone/>
        <a:defRPr sz="33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57175" indent="-257175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557213" indent="-214313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100" kern="12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500" kern="120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»"/>
        <a:defRPr sz="15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emf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emf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emf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emf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hyperlink" Target="mailto:james.garrigan@neciusa.com" TargetMode="External"/><Relationship Id="rId2" Type="http://schemas.openxmlformats.org/officeDocument/2006/relationships/hyperlink" Target="mailto:redlakewae@aol.com" TargetMode="Externa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600200" y="2057400"/>
            <a:ext cx="8948928" cy="4267200"/>
          </a:xfrm>
        </p:spPr>
        <p:txBody>
          <a:bodyPr anchor="ctr">
            <a:normAutofit/>
          </a:bodyPr>
          <a:lstStyle/>
          <a:p>
            <a:pPr>
              <a:spcBef>
                <a:spcPts val="1200"/>
              </a:spcBef>
              <a:spcAft>
                <a:spcPts val="1200"/>
              </a:spcAft>
            </a:pPr>
            <a:endParaRPr lang="en-US" sz="2900" b="1" dirty="0">
              <a:latin typeface="Times New Roman" panose="02020603050405020304" pitchFamily="18" charset="0"/>
              <a:ea typeface="Tahoma" panose="020B0604030504040204" pitchFamily="34" charset="0"/>
              <a:cs typeface="Times New Roman" panose="02020603050405020304" pitchFamily="18" charset="0"/>
            </a:endParaRPr>
          </a:p>
          <a:p>
            <a:pPr>
              <a:spcBef>
                <a:spcPts val="1200"/>
              </a:spcBef>
              <a:spcAft>
                <a:spcPts val="1200"/>
              </a:spcAft>
            </a:pPr>
            <a:r>
              <a:rPr lang="en-US" sz="3900" b="1" dirty="0"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P.L. 93-638 Section 105(</a:t>
            </a:r>
            <a:r>
              <a:rPr lang="en-US" sz="3900" b="1" i="1" dirty="0"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l</a:t>
            </a:r>
            <a:r>
              <a:rPr lang="en-US" sz="3900" b="1" dirty="0"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) Lease</a:t>
            </a:r>
          </a:p>
          <a:p>
            <a:pPr>
              <a:spcBef>
                <a:spcPts val="1200"/>
              </a:spcBef>
              <a:spcAft>
                <a:spcPts val="1200"/>
              </a:spcAft>
            </a:pPr>
            <a:endParaRPr lang="en-US" sz="1800" b="1" dirty="0">
              <a:latin typeface="Times New Roman" panose="02020603050405020304" pitchFamily="18" charset="0"/>
              <a:ea typeface="Tahoma" panose="020B0604030504040204" pitchFamily="34" charset="0"/>
              <a:cs typeface="Times New Roman" panose="02020603050405020304" pitchFamily="18" charset="0"/>
            </a:endParaRPr>
          </a:p>
          <a:p>
            <a:pPr>
              <a:spcBef>
                <a:spcPts val="1200"/>
              </a:spcBef>
              <a:spcAft>
                <a:spcPts val="1200"/>
              </a:spcAft>
            </a:pPr>
            <a:r>
              <a:rPr lang="en-US" sz="1800" b="1" dirty="0"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BIA Midwest Region 12th Annual </a:t>
            </a:r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Partners in Action</a:t>
            </a:r>
          </a:p>
          <a:p>
            <a:r>
              <a:rPr lang="en-US" sz="18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July 28, 2022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057400" y="152400"/>
            <a:ext cx="8229600" cy="1143000"/>
          </a:xfrm>
        </p:spPr>
        <p:txBody>
          <a:bodyPr/>
          <a:lstStyle/>
          <a:p>
            <a:r>
              <a:rPr lang="en-US" dirty="0"/>
              <a:t>Presentation Overview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981200" y="1830388"/>
            <a:ext cx="8229600" cy="4525963"/>
          </a:xfrm>
        </p:spPr>
        <p:txBody>
          <a:bodyPr>
            <a:normAutofit/>
          </a:bodyPr>
          <a:lstStyle/>
          <a:p>
            <a:r>
              <a:rPr lang="en-US" dirty="0"/>
              <a:t>25 CFR 900 Subpart H</a:t>
            </a:r>
          </a:p>
          <a:p>
            <a:r>
              <a:rPr lang="en-US" dirty="0"/>
              <a:t>Principal and Interest</a:t>
            </a:r>
          </a:p>
          <a:p>
            <a:r>
              <a:rPr lang="en-US" dirty="0"/>
              <a:t>Replacement Calculation</a:t>
            </a:r>
          </a:p>
          <a:p>
            <a:r>
              <a:rPr lang="en-US" dirty="0"/>
              <a:t>Depreciation Schedule</a:t>
            </a:r>
          </a:p>
          <a:p>
            <a:r>
              <a:rPr lang="en-US" dirty="0"/>
              <a:t>O&amp;M Calculation</a:t>
            </a:r>
          </a:p>
          <a:p>
            <a:r>
              <a:rPr lang="en-US" dirty="0"/>
              <a:t>Summary Sheet</a:t>
            </a:r>
          </a:p>
          <a:p>
            <a:endParaRPr lang="en-US" dirty="0"/>
          </a:p>
          <a:p>
            <a:endParaRPr lang="en-US" dirty="0"/>
          </a:p>
          <a:p>
            <a:pPr marL="0" indent="0"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64D3A3-716F-44E4-BD7E-08C32B49D6DD}" type="slidenum">
              <a:rPr lang="en-US" smtClean="0"/>
              <a:pPr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924949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0132750D-A382-370D-8563-581C5FF5289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25 CFR 900 Subpart H</a:t>
            </a:r>
          </a:p>
        </p:txBody>
      </p:sp>
      <p:pic>
        <p:nvPicPr>
          <p:cNvPr id="15" name="Content Placeholder 14">
            <a:extLst>
              <a:ext uri="{FF2B5EF4-FFF2-40B4-BE49-F238E27FC236}">
                <a16:creationId xmlns:a16="http://schemas.microsoft.com/office/drawing/2014/main" xmlns="" id="{AB799CAD-9756-2E7A-C6C6-31FEC796B25D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667000" y="1295400"/>
            <a:ext cx="5715000" cy="5918658"/>
          </a:xfr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xmlns="" id="{4CE3B5EE-449A-7A8A-B9B2-6F6F7358567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64D3A3-716F-44E4-BD7E-08C32B49D6DD}" type="slidenum">
              <a:rPr lang="en-US" smtClean="0"/>
              <a:pPr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889942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D55062F9-AF42-0E6C-739C-37CD62800E7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Principal and Interest</a:t>
            </a:r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xmlns="" id="{E5908BEA-47A9-6394-317C-D10DE540B8C7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209800" y="1600200"/>
            <a:ext cx="7696200" cy="4876800"/>
          </a:xfrm>
          <a:prstGeom prst="rect">
            <a:avLst/>
          </a:prstGeo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xmlns="" id="{DA6ED73B-9820-CEF3-419D-F6C29F2E056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64D3A3-716F-44E4-BD7E-08C32B49D6DD}" type="slidenum">
              <a:rPr lang="en-US" smtClean="0"/>
              <a:pPr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1603468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1">
            <a:extLst>
              <a:ext uri="{FF2B5EF4-FFF2-40B4-BE49-F238E27FC236}">
                <a16:creationId xmlns:a16="http://schemas.microsoft.com/office/drawing/2014/main" xmlns="" id="{2C036EF6-2D6C-E474-6C29-CACCD5AFEAE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Replacement Contributions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xmlns="" id="{7DAF73D7-CBF0-B526-8378-2087513B825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anchor="ctr">
            <a:normAutofit/>
          </a:bodyPr>
          <a:lstStyle/>
          <a:p>
            <a:pPr>
              <a:spcAft>
                <a:spcPts val="600"/>
              </a:spcAft>
            </a:pPr>
            <a:fld id="{6A64D3A3-716F-44E4-BD7E-08C32B49D6DD}" type="slidenum">
              <a:rPr lang="en-US" smtClean="0"/>
              <a:pPr>
                <a:spcAft>
                  <a:spcPts val="600"/>
                </a:spcAft>
              </a:pPr>
              <a:t>5</a:t>
            </a:fld>
            <a:endParaRPr lang="en-US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xmlns="" id="{9581A66F-5618-3ECB-478B-AFCE11DBC95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981200" y="1682114"/>
            <a:ext cx="8229600" cy="4362137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11331281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3FD41693-9BC0-1EDC-1182-1D063770A0B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 anchor="ctr">
            <a:normAutofit/>
          </a:bodyPr>
          <a:lstStyle/>
          <a:p>
            <a:r>
              <a:rPr lang="en-US" dirty="0"/>
              <a:t>Depreciation Schedule</a:t>
            </a:r>
          </a:p>
        </p:txBody>
      </p:sp>
      <p:pic>
        <p:nvPicPr>
          <p:cNvPr id="6" name="Content Placeholder 5">
            <a:extLst>
              <a:ext uri="{FF2B5EF4-FFF2-40B4-BE49-F238E27FC236}">
                <a16:creationId xmlns:a16="http://schemas.microsoft.com/office/drawing/2014/main" xmlns="" id="{D716D227-09C0-D57E-F4A4-85360507FA96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057400" y="1600200"/>
            <a:ext cx="8001000" cy="4756150"/>
          </a:xfrm>
          <a:prstGeom prst="rect">
            <a:avLst/>
          </a:prstGeom>
          <a:noFill/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xmlns="" id="{D715AB25-2A0E-C425-A8E6-D3C5AFCB5A1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 anchor="ctr">
            <a:normAutofit/>
          </a:bodyPr>
          <a:lstStyle/>
          <a:p>
            <a:pPr>
              <a:spcAft>
                <a:spcPts val="600"/>
              </a:spcAft>
            </a:pPr>
            <a:fld id="{6A64D3A3-716F-44E4-BD7E-08C32B49D6DD}" type="slidenum">
              <a:rPr lang="en-US" smtClean="0"/>
              <a:pPr>
                <a:spcAft>
                  <a:spcPts val="600"/>
                </a:spcAft>
              </a:pPr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031326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2F21BA3B-BFA6-D6E5-37C1-2DFCD7985FF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O&amp;M Calculation</a:t>
            </a:r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xmlns="" id="{A30213F6-1AF5-F5B3-4AED-0C142C5C2091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057400" y="1600200"/>
            <a:ext cx="7848600" cy="4876800"/>
          </a:xfrm>
          <a:prstGeom prst="rect">
            <a:avLst/>
          </a:prstGeo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xmlns="" id="{E6FD03E0-7961-9ACD-B848-11CD3031322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64D3A3-716F-44E4-BD7E-08C32B49D6DD}" type="slidenum">
              <a:rPr lang="en-US" smtClean="0"/>
              <a:pPr/>
              <a:t>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9968939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xmlns="" id="{07524D5E-248A-94A5-7789-C5C47D8C556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Summary Sheet</a:t>
            </a:r>
          </a:p>
        </p:txBody>
      </p:sp>
      <p:pic>
        <p:nvPicPr>
          <p:cNvPr id="5" name="Content Placeholder 4">
            <a:extLst>
              <a:ext uri="{FF2B5EF4-FFF2-40B4-BE49-F238E27FC236}">
                <a16:creationId xmlns:a16="http://schemas.microsoft.com/office/drawing/2014/main" xmlns="" id="{EB7E4EE2-368F-A68F-FB56-A6A5A829213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2407920" y="2301081"/>
            <a:ext cx="7376160" cy="3124200"/>
          </a:xfrm>
          <a:prstGeom prst="rect">
            <a:avLst/>
          </a:prstGeom>
        </p:spPr>
      </p:pic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xmlns="" id="{A7CAEC3D-F5D8-FAF3-834A-06650286E9D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64D3A3-716F-44E4-BD7E-08C32B49D6DD}" type="slidenum">
              <a:rPr lang="en-US" smtClean="0"/>
              <a:pPr/>
              <a:t>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788086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81200" y="76200"/>
            <a:ext cx="8229600" cy="1143000"/>
          </a:xfrm>
        </p:spPr>
        <p:txBody>
          <a:bodyPr/>
          <a:lstStyle/>
          <a:p>
            <a:r>
              <a:rPr lang="en-US" dirty="0"/>
              <a:t>Contacts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981200" y="1600200"/>
            <a:ext cx="8229600" cy="4953000"/>
          </a:xfrm>
        </p:spPr>
        <p:txBody>
          <a:bodyPr>
            <a:normAutofit/>
          </a:bodyPr>
          <a:lstStyle/>
          <a:p>
            <a:pPr marL="0" indent="0" algn="ctr">
              <a:buNone/>
            </a:pPr>
            <a:endParaRPr lang="en-US" sz="2000" dirty="0"/>
          </a:p>
          <a:p>
            <a:pPr marL="0" indent="0" algn="ctr">
              <a:buNone/>
            </a:pPr>
            <a:r>
              <a:rPr lang="en-US" sz="2600" dirty="0"/>
              <a:t>Presenters</a:t>
            </a:r>
          </a:p>
          <a:p>
            <a:pPr marL="0" indent="0" algn="ctr">
              <a:buNone/>
            </a:pPr>
            <a:r>
              <a:rPr lang="en-US" sz="2600" dirty="0"/>
              <a:t>Dave Conner</a:t>
            </a:r>
          </a:p>
          <a:p>
            <a:pPr marL="0" indent="0" algn="ctr">
              <a:buNone/>
            </a:pPr>
            <a:r>
              <a:rPr lang="en-US" sz="2600" dirty="0">
                <a:hlinkClick r:id="rId2"/>
              </a:rPr>
              <a:t>redlakewae@aol.com</a:t>
            </a:r>
            <a:endParaRPr lang="en-US" sz="2600" dirty="0"/>
          </a:p>
          <a:p>
            <a:pPr marL="0" indent="0" algn="ctr">
              <a:buNone/>
            </a:pPr>
            <a:r>
              <a:rPr lang="en-US" sz="2600" dirty="0"/>
              <a:t>(218) 766-2987</a:t>
            </a:r>
          </a:p>
          <a:p>
            <a:pPr marL="0" indent="0" algn="ctr">
              <a:buNone/>
            </a:pPr>
            <a:r>
              <a:rPr lang="en-US" sz="2600" dirty="0"/>
              <a:t>James Garrigan</a:t>
            </a:r>
          </a:p>
          <a:p>
            <a:pPr marL="0" indent="0" algn="ctr">
              <a:buNone/>
            </a:pPr>
            <a:r>
              <a:rPr lang="en-US" sz="2600" dirty="0">
                <a:hlinkClick r:id="rId3"/>
              </a:rPr>
              <a:t>james.garrigan@neciusa.com</a:t>
            </a:r>
            <a:endParaRPr lang="en-US" sz="2600" dirty="0"/>
          </a:p>
          <a:p>
            <a:pPr marL="0" indent="0" algn="ctr">
              <a:buNone/>
            </a:pPr>
            <a:r>
              <a:rPr lang="en-US" sz="2600" dirty="0"/>
              <a:t>(218) 766-9669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A64D3A3-716F-44E4-BD7E-08C32B49D6DD}" type="slidenum">
              <a:rPr lang="en-US" smtClean="0"/>
              <a:pPr/>
              <a:t>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347936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1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16377C81AF5403439E9D427A4CEBE513" ma:contentTypeVersion="0" ma:contentTypeDescription="Create a new document." ma:contentTypeScope="" ma:versionID="fc6fcdd09d06dd38ed6ddbbbcd952172">
  <xsd:schema xmlns:xsd="http://www.w3.org/2001/XMLSchema" xmlns:p="http://schemas.microsoft.com/office/2006/metadata/properties" targetNamespace="http://schemas.microsoft.com/office/2006/metadata/properties" ma:root="true" ma:fieldsID="cdf90a0df50ca8df290262aef366dea3">
    <xsd:element name="properties">
      <xsd:complexType>
        <xsd:sequence>
          <xsd:element name="documentManagement">
            <xsd:complexType>
              <xsd:all/>
            </xsd:complexType>
          </xsd:element>
        </xsd:sequence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office/internal/2005/internalDocumentation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 ma:readOnly="tru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lastPrinted" minOccurs="0" maxOccurs="1" type="xsd:dateTime"/>
        <xsd:element name="contentStatus" minOccurs="0" maxOccurs="1" type="xsd:string"/>
      </xsd:all>
    </xsd:complexType>
  </xsd:schema>
</ct:contentTypeSchema>
</file>

<file path=customXml/item3.xml><?xml version="1.0" encoding="utf-8"?>
<p:properties xmlns:p="http://schemas.microsoft.com/office/2006/metadata/properties" xmlns:xsi="http://www.w3.org/2001/XMLSchema-instance">
  <documentManagement/>
</p:properties>
</file>

<file path=customXml/itemProps1.xml><?xml version="1.0" encoding="utf-8"?>
<ds:datastoreItem xmlns:ds="http://schemas.openxmlformats.org/officeDocument/2006/customXml" ds:itemID="{39AC7A68-A0C2-4B76-B8DA-1CDD9BC3EC49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09475CF1-948A-4555-8952-3A4E48D9C6CB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http://schemas.openxmlformats.org/package/2006/metadata/core-properties"/>
    <ds:schemaRef ds:uri="http://purl.org/dc/elements/1.1/"/>
    <ds:schemaRef ds:uri="http://purl.org/dc/terms/"/>
    <ds:schemaRef ds:uri="http://schemas.microsoft.com/office/internal/2005/internalDocumentation"/>
  </ds:schemaRefs>
</ds:datastoreItem>
</file>

<file path=customXml/itemProps3.xml><?xml version="1.0" encoding="utf-8"?>
<ds:datastoreItem xmlns:ds="http://schemas.openxmlformats.org/officeDocument/2006/customXml" ds:itemID="{38F32593-9FC0-449F-BF74-5FB4E12BED2B}">
  <ds:schemaRefs>
    <ds:schemaRef ds:uri="http://purl.org/dc/elements/1.1/"/>
    <ds:schemaRef ds:uri="http://schemas.microsoft.com/office/2006/documentManagement/types"/>
    <ds:schemaRef ds:uri="http://www.w3.org/XML/1998/namespace"/>
    <ds:schemaRef ds:uri="http://schemas.microsoft.com/office/2006/metadata/properties"/>
    <ds:schemaRef ds:uri="http://purl.org/dc/dcmitype/"/>
    <ds:schemaRef ds:uri="http://schemas.openxmlformats.org/package/2006/metadata/core-properties"/>
    <ds:schemaRef ds:uri="http://purl.org/dc/terms/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13819</TotalTime>
  <Words>78</Words>
  <Application>Microsoft Office PowerPoint</Application>
  <PresentationFormat>Custom</PresentationFormat>
  <Paragraphs>37</Paragraphs>
  <Slides>9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0" baseType="lpstr">
      <vt:lpstr>1_Office Theme</vt:lpstr>
      <vt:lpstr>PowerPoint Presentation</vt:lpstr>
      <vt:lpstr>Presentation Overview</vt:lpstr>
      <vt:lpstr>25 CFR 900 Subpart H</vt:lpstr>
      <vt:lpstr>Principal and Interest</vt:lpstr>
      <vt:lpstr>Replacement Contributions</vt:lpstr>
      <vt:lpstr>Depreciation Schedule</vt:lpstr>
      <vt:lpstr>O&amp;M Calculation</vt:lpstr>
      <vt:lpstr>Summary Sheet</vt:lpstr>
      <vt:lpstr>Contacts</vt:lpstr>
    </vt:vector>
  </TitlesOfParts>
  <Company>Dept of the Interior - Indian Affairs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Michael Taylor</dc:creator>
  <cp:lastModifiedBy>Dave</cp:lastModifiedBy>
  <cp:revision>592</cp:revision>
  <cp:lastPrinted>2022-07-19T13:46:19Z</cp:lastPrinted>
  <dcterms:created xsi:type="dcterms:W3CDTF">2010-06-22T18:38:57Z</dcterms:created>
  <dcterms:modified xsi:type="dcterms:W3CDTF">2022-07-26T22:32:43Z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0x01010016377C81AF5403439E9D427A4CEBE513</vt:lpwstr>
  </property>
</Properties>
</file>