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87" r:id="rId1"/>
  </p:sldMasterIdLst>
  <p:sldIdLst>
    <p:sldId id="256" r:id="rId2"/>
    <p:sldId id="273" r:id="rId3"/>
    <p:sldId id="257" r:id="rId4"/>
    <p:sldId id="258" r:id="rId5"/>
    <p:sldId id="259" r:id="rId6"/>
    <p:sldId id="264" r:id="rId7"/>
    <p:sldId id="263" r:id="rId8"/>
    <p:sldId id="261" r:id="rId9"/>
    <p:sldId id="262" r:id="rId10"/>
    <p:sldId id="265" r:id="rId11"/>
    <p:sldId id="266" r:id="rId12"/>
    <p:sldId id="267" r:id="rId13"/>
    <p:sldId id="275" r:id="rId14"/>
    <p:sldId id="274" r:id="rId15"/>
    <p:sldId id="268" r:id="rId16"/>
    <p:sldId id="269" r:id="rId17"/>
    <p:sldId id="271" r:id="rId18"/>
    <p:sldId id="272" r:id="rId19"/>
    <p:sldId id="260" r:id="rId20"/>
    <p:sldId id="270" r:id="rId21"/>
    <p:sldId id="276" r:id="rId22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621"/>
    <p:restoredTop sz="96006"/>
  </p:normalViewPr>
  <p:slideViewPr>
    <p:cSldViewPr snapToGrid="0" snapToObjects="1">
      <p:cViewPr varScale="1">
        <p:scale>
          <a:sx n="90" d="100"/>
          <a:sy n="90" d="100"/>
        </p:scale>
        <p:origin x="232" y="72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8.png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8.png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375150"/>
            <a:ext cx="12192000" cy="248285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371600" y="1803405"/>
            <a:ext cx="9448800" cy="1825096"/>
          </a:xfrm>
        </p:spPr>
        <p:txBody>
          <a:bodyPr anchor="b">
            <a:normAutofit/>
          </a:bodyPr>
          <a:lstStyle>
            <a:lvl1pPr algn="l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632201"/>
            <a:ext cx="9448800" cy="685800"/>
          </a:xfrm>
        </p:spPr>
        <p:txBody>
          <a:bodyPr>
            <a:normAutofit/>
          </a:bodyPr>
          <a:lstStyle>
            <a:lvl1pPr marL="0" indent="0" algn="l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909561" y="4314328"/>
            <a:ext cx="2910840" cy="374642"/>
          </a:xfrm>
        </p:spPr>
        <p:txBody>
          <a:bodyPr/>
          <a:lstStyle/>
          <a:p>
            <a:fld id="{48A87A34-81AB-432B-8DAE-1953F412C126}" type="datetimeFigureOut">
              <a:rPr lang="en-US" smtClean="0"/>
              <a:t>7/17/22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371600" y="4323845"/>
            <a:ext cx="6400800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077200" y="1430866"/>
            <a:ext cx="2743200" cy="365125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3332059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7/17/22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0408604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375150"/>
            <a:ext cx="12192000" cy="248285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753533"/>
            <a:ext cx="10820399" cy="2801935"/>
          </a:xfrm>
        </p:spPr>
        <p:txBody>
          <a:bodyPr anchor="b">
            <a:normAutofit/>
          </a:bodyPr>
          <a:lstStyle>
            <a:lvl1pPr algn="r">
              <a:defRPr sz="4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467" y="3641725"/>
            <a:ext cx="10490200" cy="955675"/>
          </a:xfrm>
        </p:spPr>
        <p:txBody>
          <a:bodyPr>
            <a:normAutofit/>
          </a:bodyPr>
          <a:lstStyle>
            <a:lvl1pPr marL="0" indent="0" algn="r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814452" y="381000"/>
            <a:ext cx="2910840" cy="365125"/>
          </a:xfrm>
        </p:spPr>
        <p:txBody>
          <a:bodyPr/>
          <a:lstStyle>
            <a:lvl1pPr algn="r">
              <a:defRPr/>
            </a:lvl1pPr>
          </a:lstStyle>
          <a:p>
            <a:fld id="{48A87A34-81AB-432B-8DAE-1953F412C126}" type="datetimeFigureOut">
              <a:rPr lang="en-US" smtClean="0"/>
              <a:pPr/>
              <a:t>7/17/22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685800" y="381001"/>
            <a:ext cx="6991492" cy="36406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862452" y="381000"/>
            <a:ext cx="643748" cy="365125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6725951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2194559"/>
            <a:ext cx="5334000" cy="402412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2194559"/>
            <a:ext cx="5334000" cy="402412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7/17/22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7134234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895600" y="762000"/>
            <a:ext cx="8610600" cy="12954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4409" y="2183802"/>
            <a:ext cx="5079991" cy="823912"/>
          </a:xfrm>
        </p:spPr>
        <p:txBody>
          <a:bodyPr anchor="b">
            <a:norm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5800" y="3132666"/>
            <a:ext cx="5311775" cy="308601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400800" y="2183802"/>
            <a:ext cx="5105400" cy="823912"/>
          </a:xfrm>
        </p:spPr>
        <p:txBody>
          <a:bodyPr anchor="b">
            <a:norm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3132666"/>
            <a:ext cx="5334000" cy="308601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7/17/22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0145255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7/17/22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7628341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7/17/22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9958845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1524000"/>
            <a:ext cx="4114800" cy="1600200"/>
          </a:xfrm>
        </p:spPr>
        <p:txBody>
          <a:bodyPr anchor="b"/>
          <a:lstStyle>
            <a:lvl1pPr algn="l"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95582" y="746759"/>
            <a:ext cx="6510618" cy="5471925"/>
          </a:xfrm>
        </p:spPr>
        <p:txBody>
          <a:bodyPr anchor="ctr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3124199"/>
            <a:ext cx="4114800" cy="3094485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7/17/22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9098151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1524000"/>
            <a:ext cx="6873240" cy="1600200"/>
          </a:xfrm>
        </p:spPr>
        <p:txBody>
          <a:bodyPr anchor="b"/>
          <a:lstStyle>
            <a:lvl1pPr algn="l"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861238" y="751241"/>
            <a:ext cx="3644962" cy="5467443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3124199"/>
            <a:ext cx="6873240" cy="3094485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7/17/22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445921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77" y="4697360"/>
            <a:ext cx="10822034" cy="819355"/>
          </a:xfrm>
        </p:spPr>
        <p:txBody>
          <a:bodyPr anchor="b"/>
          <a:lstStyle>
            <a:lvl1pPr algn="l"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81727" y="941439"/>
            <a:ext cx="10821840" cy="3478161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5516715"/>
            <a:ext cx="10820400" cy="701969"/>
          </a:xfrm>
        </p:spPr>
        <p:txBody>
          <a:bodyPr/>
          <a:lstStyle>
            <a:lvl1pPr marL="0" indent="0" algn="l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7/17/22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0045546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375150"/>
            <a:ext cx="12192000" cy="248285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753532"/>
            <a:ext cx="10820400" cy="2802467"/>
          </a:xfrm>
        </p:spPr>
        <p:txBody>
          <a:bodyPr anchor="ctr"/>
          <a:lstStyle>
            <a:lvl1pPr algn="l"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24467" y="3649133"/>
            <a:ext cx="10130516" cy="999067"/>
          </a:xfrm>
        </p:spPr>
        <p:txBody>
          <a:bodyPr anchor="ctr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814452" y="381000"/>
            <a:ext cx="2910840" cy="365125"/>
          </a:xfrm>
        </p:spPr>
        <p:txBody>
          <a:bodyPr/>
          <a:lstStyle>
            <a:lvl1pPr algn="r">
              <a:defRPr/>
            </a:lvl1pPr>
          </a:lstStyle>
          <a:p>
            <a:fld id="{48A87A34-81AB-432B-8DAE-1953F412C126}" type="datetimeFigureOut">
              <a:rPr lang="en-US" smtClean="0"/>
              <a:pPr/>
              <a:t>7/17/22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685800" y="379941"/>
            <a:ext cx="6991492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862452" y="381000"/>
            <a:ext cx="643748" cy="365125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0963143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375150"/>
            <a:ext cx="12192000" cy="248285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467" y="753533"/>
            <a:ext cx="10151533" cy="2604495"/>
          </a:xfrm>
        </p:spPr>
        <p:txBody>
          <a:bodyPr anchor="ctr"/>
          <a:lstStyle>
            <a:lvl1pPr algn="l"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3"/>
          </p:nvPr>
        </p:nvSpPr>
        <p:spPr>
          <a:xfrm>
            <a:off x="1303865" y="3365556"/>
            <a:ext cx="9592736" cy="444443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24467" y="3959862"/>
            <a:ext cx="10151533" cy="679871"/>
          </a:xfrm>
        </p:spPr>
        <p:txBody>
          <a:bodyPr anchor="ctr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814452" y="381000"/>
            <a:ext cx="2910840" cy="365125"/>
          </a:xfrm>
        </p:spPr>
        <p:txBody>
          <a:bodyPr/>
          <a:lstStyle>
            <a:lvl1pPr algn="r">
              <a:defRPr/>
            </a:lvl1pPr>
          </a:lstStyle>
          <a:p>
            <a:fld id="{48A87A34-81AB-432B-8DAE-1953F412C126}" type="datetimeFigureOut">
              <a:rPr lang="en-US" smtClean="0"/>
              <a:pPr/>
              <a:t>7/17/22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685800" y="379941"/>
            <a:ext cx="6991492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862452" y="381000"/>
            <a:ext cx="643748" cy="365125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476250" y="93345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0984230" y="270129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07108202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375150"/>
            <a:ext cx="12192000" cy="248285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495" y="1124701"/>
            <a:ext cx="10146186" cy="2511835"/>
          </a:xfrm>
        </p:spPr>
        <p:txBody>
          <a:bodyPr anchor="b"/>
          <a:lstStyle>
            <a:lvl1pPr algn="l"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24467" y="3648315"/>
            <a:ext cx="10144654" cy="999885"/>
          </a:xfrm>
        </p:spPr>
        <p:txBody>
          <a:bodyPr anchor="t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814452" y="378883"/>
            <a:ext cx="2910840" cy="365125"/>
          </a:xfrm>
        </p:spPr>
        <p:txBody>
          <a:bodyPr/>
          <a:lstStyle>
            <a:lvl1pPr algn="r">
              <a:defRPr/>
            </a:lvl1pPr>
          </a:lstStyle>
          <a:p>
            <a:fld id="{48A87A34-81AB-432B-8DAE-1953F412C126}" type="datetimeFigureOut">
              <a:rPr lang="en-US" smtClean="0"/>
              <a:pPr/>
              <a:t>7/17/22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685800" y="378883"/>
            <a:ext cx="6991492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862452" y="381000"/>
            <a:ext cx="643748" cy="365125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2748987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2895600" y="761999"/>
            <a:ext cx="8610599" cy="1303867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7" name="Text Placeholder 2"/>
          <p:cNvSpPr>
            <a:spLocks noGrp="1"/>
          </p:cNvSpPr>
          <p:nvPr>
            <p:ph type="body" idx="1"/>
          </p:nvPr>
        </p:nvSpPr>
        <p:spPr>
          <a:xfrm>
            <a:off x="685800" y="2202080"/>
            <a:ext cx="3456432" cy="617320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15"/>
          </p:nvPr>
        </p:nvSpPr>
        <p:spPr>
          <a:xfrm>
            <a:off x="685799" y="2904565"/>
            <a:ext cx="3456432" cy="331413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9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368800" y="2201333"/>
            <a:ext cx="3456432" cy="626534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16"/>
          </p:nvPr>
        </p:nvSpPr>
        <p:spPr>
          <a:xfrm>
            <a:off x="4366858" y="2904067"/>
            <a:ext cx="3456432" cy="331461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8051800" y="2192866"/>
            <a:ext cx="3456432" cy="626534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7"/>
          </p:nvPr>
        </p:nvSpPr>
        <p:spPr>
          <a:xfrm>
            <a:off x="8051801" y="2904565"/>
            <a:ext cx="3456432" cy="331413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7/17/22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9500522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itle 1"/>
          <p:cNvSpPr>
            <a:spLocks noGrp="1"/>
          </p:cNvSpPr>
          <p:nvPr>
            <p:ph type="title"/>
          </p:nvPr>
        </p:nvSpPr>
        <p:spPr>
          <a:xfrm>
            <a:off x="2895600" y="762000"/>
            <a:ext cx="8610599" cy="12954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9" name="Text Placeholder 2"/>
          <p:cNvSpPr>
            <a:spLocks noGrp="1"/>
          </p:cNvSpPr>
          <p:nvPr>
            <p:ph type="body" idx="1"/>
          </p:nvPr>
        </p:nvSpPr>
        <p:spPr>
          <a:xfrm>
            <a:off x="688618" y="4191000"/>
            <a:ext cx="3451582" cy="682765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0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688618" y="2362200"/>
            <a:ext cx="3451582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21" name="Text Placeholder 3"/>
          <p:cNvSpPr>
            <a:spLocks noGrp="1"/>
          </p:cNvSpPr>
          <p:nvPr>
            <p:ph type="body" sz="half" idx="18"/>
          </p:nvPr>
        </p:nvSpPr>
        <p:spPr>
          <a:xfrm>
            <a:off x="688618" y="4873764"/>
            <a:ext cx="3451582" cy="1344921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2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374263" y="4191000"/>
            <a:ext cx="3448935" cy="682765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3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4374263" y="2362200"/>
            <a:ext cx="3448936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19"/>
          </p:nvPr>
        </p:nvSpPr>
        <p:spPr>
          <a:xfrm>
            <a:off x="4374264" y="4873763"/>
            <a:ext cx="3448935" cy="1344921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5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8049731" y="4191000"/>
            <a:ext cx="3456469" cy="682765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6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8049855" y="2362200"/>
            <a:ext cx="3447878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27" name="Text Placeholder 3"/>
          <p:cNvSpPr>
            <a:spLocks noGrp="1"/>
          </p:cNvSpPr>
          <p:nvPr>
            <p:ph type="body" sz="half" idx="20"/>
          </p:nvPr>
        </p:nvSpPr>
        <p:spPr>
          <a:xfrm>
            <a:off x="8049731" y="4873761"/>
            <a:ext cx="3452445" cy="1344921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7/17/22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4083316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2194559"/>
            <a:ext cx="10820400" cy="40241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7/17/22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69740503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375150"/>
            <a:ext cx="12192000" cy="2482850"/>
          </a:xfrm>
          <a:prstGeom prst="rect">
            <a:avLst/>
          </a:prstGeom>
        </p:spPr>
      </p:pic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448800" y="745066"/>
            <a:ext cx="2057400" cy="3903133"/>
          </a:xfrm>
        </p:spPr>
        <p:txBody>
          <a:bodyPr vert="eaVert"/>
          <a:lstStyle>
            <a:lvl1pPr algn="l"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024466" y="745067"/>
            <a:ext cx="8204201" cy="3903133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814452" y="379941"/>
            <a:ext cx="2910840" cy="365125"/>
          </a:xfrm>
        </p:spPr>
        <p:txBody>
          <a:bodyPr/>
          <a:lstStyle>
            <a:lvl1pPr algn="r">
              <a:defRPr/>
            </a:lvl1pPr>
          </a:lstStyle>
          <a:p>
            <a:fld id="{48A87A34-81AB-432B-8DAE-1953F412C126}" type="datetimeFigureOut">
              <a:rPr lang="en-US" smtClean="0"/>
              <a:pPr/>
              <a:t>7/17/22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685800" y="381000"/>
            <a:ext cx="6991492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862452" y="381000"/>
            <a:ext cx="643748" cy="365125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572145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0-HD-TOP.png"/>
          <p:cNvPicPr>
            <a:picLocks noChangeAspect="1"/>
          </p:cNvPicPr>
          <p:nvPr/>
        </p:nvPicPr>
        <p:blipFill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1441450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895600" y="764373"/>
            <a:ext cx="8610600" cy="129302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0" y="2194560"/>
            <a:ext cx="10820400" cy="40241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595360" y="6356350"/>
            <a:ext cx="291084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8A87A34-81AB-432B-8DAE-1953F412C126}" type="datetimeFigureOut">
              <a:rPr lang="en-US" smtClean="0"/>
              <a:pPr/>
              <a:t>7/17/22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5800" y="6355845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63000" y="38100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78510329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88" r:id="rId1"/>
    <p:sldLayoutId id="2147483689" r:id="rId2"/>
    <p:sldLayoutId id="2147483690" r:id="rId3"/>
    <p:sldLayoutId id="2147483691" r:id="rId4"/>
    <p:sldLayoutId id="2147483692" r:id="rId5"/>
    <p:sldLayoutId id="2147483693" r:id="rId6"/>
    <p:sldLayoutId id="2147483694" r:id="rId7"/>
    <p:sldLayoutId id="2147483695" r:id="rId8"/>
    <p:sldLayoutId id="2147483696" r:id="rId9"/>
    <p:sldLayoutId id="2147483697" r:id="rId10"/>
    <p:sldLayoutId id="2147483698" r:id="rId11"/>
    <p:sldLayoutId id="2147483699" r:id="rId12"/>
    <p:sldLayoutId id="2147483700" r:id="rId13"/>
    <p:sldLayoutId id="2147483701" r:id="rId14"/>
    <p:sldLayoutId id="2147483702" r:id="rId15"/>
    <p:sldLayoutId id="2147483703" r:id="rId16"/>
    <p:sldLayoutId id="2147483704" r:id="rId17"/>
  </p:sldLayoutIdLst>
  <p:txStyles>
    <p:titleStyle>
      <a:lvl1pPr algn="r" defTabSz="914400" rtl="0" eaLnBrk="1" latinLnBrk="0" hangingPunct="1">
        <a:lnSpc>
          <a:spcPct val="90000"/>
        </a:lnSpc>
        <a:spcBef>
          <a:spcPct val="0"/>
        </a:spcBef>
        <a:buNone/>
        <a:defRPr sz="4000" kern="1200" cap="all" baseline="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hyperlink" Target="mailto:Director@NativeYesWeCan.com" TargetMode="Externa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hyperlink" Target="mailto:Director@NativeYesWeCan.com" TargetMode="Externa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hyperlink" Target="https://www.usac.org/about/reports-orders/fcc-filings/#results" TargetMode="External"/><Relationship Id="rId3" Type="http://schemas.openxmlformats.org/officeDocument/2006/relationships/hyperlink" Target="https://www.cpuc.ca.gov/industries-and-topics/internet-and-phone/california-advanced-services-fund/tribal-technical-assistance" TargetMode="External"/><Relationship Id="rId7" Type="http://schemas.openxmlformats.org/officeDocument/2006/relationships/hyperlink" Target="https://www.usac.org/high-cost/funds/" TargetMode="External"/><Relationship Id="rId12" Type="http://schemas.openxmlformats.org/officeDocument/2006/relationships/hyperlink" Target="https://www.fcc.gov/office-native-affairs-and-policy" TargetMode="External"/><Relationship Id="rId2" Type="http://schemas.openxmlformats.org/officeDocument/2006/relationships/hyperlink" Target="https://broadbandusa.ntia.doc.gov/resources/grant-programs/tribal-broadband-connectivity-program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www.usac.org/high-cost/" TargetMode="External"/><Relationship Id="rId11" Type="http://schemas.openxmlformats.org/officeDocument/2006/relationships/hyperlink" Target="https://www.usac.org/about/tribal-nations/" TargetMode="External"/><Relationship Id="rId5" Type="http://schemas.openxmlformats.org/officeDocument/2006/relationships/hyperlink" Target="https://www.bia.gov/service/grants/ntbg" TargetMode="External"/><Relationship Id="rId10" Type="http://schemas.openxmlformats.org/officeDocument/2006/relationships/hyperlink" Target="https://apps.usac.org/li/tools/disbursements/default.aspx" TargetMode="External"/><Relationship Id="rId4" Type="http://schemas.openxmlformats.org/officeDocument/2006/relationships/hyperlink" Target="https://www.grants.gov/web/grants/search-grants.html" TargetMode="External"/><Relationship Id="rId9" Type="http://schemas.openxmlformats.org/officeDocument/2006/relationships/hyperlink" Target="https://opendata.usac.org/High-Cost/High-Cost-Disbursements/w6qn-gx72" TargetMode="External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hyperlink" Target="https://broadbandnow.com/national-broadband-map" TargetMode="External"/><Relationship Id="rId3" Type="http://schemas.openxmlformats.org/officeDocument/2006/relationships/hyperlink" Target="https://cdw-prod.adobecqms.net/content/dam/cdw/on-domain-cdwg/PDF/white-paper-a-guide-to-e-rate.pdf" TargetMode="External"/><Relationship Id="rId7" Type="http://schemas.openxmlformats.org/officeDocument/2006/relationships/hyperlink" Target="https://broadbandmap.fcc.gov/#/" TargetMode="Externa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6" Type="http://schemas.openxmlformats.org/officeDocument/2006/relationships/hyperlink" Target="https://www.fcc.gov/BroadbandData/MobileMaps" TargetMode="External"/><Relationship Id="rId5" Type="http://schemas.openxmlformats.org/officeDocument/2006/relationships/hyperlink" Target="https://www.usac.org/rural-health-care/" TargetMode="External"/><Relationship Id="rId10" Type="http://schemas.openxmlformats.org/officeDocument/2006/relationships/hyperlink" Target="https://www.fcc.gov/news-events/notes/2022/06/30/status-update-mapping-where-broadband-and-not-available-us" TargetMode="External"/><Relationship Id="rId4" Type="http://schemas.openxmlformats.org/officeDocument/2006/relationships/hyperlink" Target="https://www.fcc.gov/guides/universal-service-program-rural-health-care-providers" TargetMode="External"/><Relationship Id="rId9" Type="http://schemas.openxmlformats.org/officeDocument/2006/relationships/hyperlink" Target="https://www.ntia.doc.gov/category/national-broadband-availability-map" TargetMode="Externa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.v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F9BFF8-0F6D-7A43-80EC-F86CD86C7CC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54480" y="0"/>
            <a:ext cx="9448800" cy="1825096"/>
          </a:xfrm>
        </p:spPr>
        <p:txBody>
          <a:bodyPr>
            <a:normAutofit/>
          </a:bodyPr>
          <a:lstStyle/>
          <a:p>
            <a:r>
              <a:rPr lang="en-US" sz="2800" b="1" dirty="0"/>
              <a:t>ACCESS TO BROADBAND IN TRIBAL COMMUNITIES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8347238A-45AA-7048-9F5D-9533A64D3EB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09625" y="2274569"/>
            <a:ext cx="10542316" cy="1739869"/>
          </a:xfrm>
        </p:spPr>
        <p:txBody>
          <a:bodyPr>
            <a:normAutofit fontScale="85000" lnSpcReduction="20000"/>
          </a:bodyPr>
          <a:lstStyle/>
          <a:p>
            <a:pPr algn="ctr"/>
            <a:r>
              <a:rPr lang="en-US" b="1" dirty="0"/>
              <a:t>NATIVE AMERICAN YESWECAN FOUNDATION:</a:t>
            </a:r>
          </a:p>
          <a:p>
            <a:endParaRPr lang="en-US" sz="1800" b="1" i="1" dirty="0"/>
          </a:p>
          <a:p>
            <a:pPr algn="ctr"/>
            <a:r>
              <a:rPr lang="en-US" sz="1800" b="1" i="1" dirty="0"/>
              <a:t>TRIALS AND TRIBULATIONS OF ESTABLISHING A BROADBAND INFRASTRUCTURE ON TRIBAL LANDS </a:t>
            </a:r>
          </a:p>
          <a:p>
            <a:pPr algn="ctr"/>
            <a:r>
              <a:rPr lang="en-US" sz="1800" b="1" i="1" dirty="0"/>
              <a:t>AND PROVIDING BORADBAND SERVICE</a:t>
            </a:r>
          </a:p>
          <a:p>
            <a:endParaRPr lang="en-US" sz="1800" i="1" dirty="0"/>
          </a:p>
          <a:p>
            <a:pPr algn="ctr"/>
            <a:r>
              <a:rPr lang="en-US" sz="1400" i="1" dirty="0"/>
              <a:t>August 1, 2022</a:t>
            </a:r>
          </a:p>
          <a:p>
            <a:endParaRPr lang="en-US" i="1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8EDB468F-5E6B-6F4E-BD72-8E098DDBFF8A}"/>
              </a:ext>
            </a:extLst>
          </p:cNvPr>
          <p:cNvSpPr txBox="1"/>
          <p:nvPr/>
        </p:nvSpPr>
        <p:spPr>
          <a:xfrm>
            <a:off x="809625" y="4114800"/>
            <a:ext cx="480441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Gene DeJordy</a:t>
            </a:r>
          </a:p>
          <a:p>
            <a:r>
              <a:rPr lang="en-US" sz="1400" dirty="0"/>
              <a:t>Native American YesWeCan Foundation</a:t>
            </a:r>
          </a:p>
          <a:p>
            <a:r>
              <a:rPr lang="en-US" sz="1400" dirty="0">
                <a:hlinkClick r:id="rId2"/>
              </a:rPr>
              <a:t>Director@NativeYesWeCan.com</a:t>
            </a:r>
            <a:endParaRPr lang="en-US" sz="1400" dirty="0"/>
          </a:p>
          <a:p>
            <a:r>
              <a:rPr lang="en-US" sz="1400" dirty="0"/>
              <a:t>203-583-0256</a:t>
            </a:r>
          </a:p>
        </p:txBody>
      </p:sp>
    </p:spTree>
    <p:extLst>
      <p:ext uri="{BB962C8B-B14F-4D97-AF65-F5344CB8AC3E}">
        <p14:creationId xmlns:p14="http://schemas.microsoft.com/office/powerpoint/2010/main" val="149895149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b="1" dirty="0"/>
              <a:t>WHO IS NATIVEAMERICAN YESWECAN FOUNDATION?</a:t>
            </a:r>
          </a:p>
          <a:p>
            <a:r>
              <a:rPr lang="en-US" dirty="0"/>
              <a:t>A Non-Profit 501(c) foundation established to assist Tribal Nations with access to affordable broadband service and digital literacy training</a:t>
            </a:r>
          </a:p>
          <a:p>
            <a:pPr lvl="1"/>
            <a:r>
              <a:rPr lang="en-US" dirty="0"/>
              <a:t>Provides digital literacy training</a:t>
            </a:r>
          </a:p>
          <a:p>
            <a:pPr lvl="1"/>
            <a:r>
              <a:rPr lang="en-US" dirty="0"/>
              <a:t>Provides guidance and direction on Tribal telecom and broadband programs</a:t>
            </a:r>
          </a:p>
          <a:p>
            <a:pPr lvl="1"/>
            <a:r>
              <a:rPr lang="en-US" dirty="0"/>
              <a:t>Advocates for Tribal interests before federal policymakers </a:t>
            </a:r>
          </a:p>
          <a:p>
            <a:r>
              <a:rPr lang="en-US" dirty="0"/>
              <a:t>Gene DeJordy</a:t>
            </a:r>
          </a:p>
          <a:p>
            <a:pPr lvl="1"/>
            <a:r>
              <a:rPr lang="en-US" dirty="0"/>
              <a:t>Attorney, Telecom Business Owner, Non-Profit Director, Consultant</a:t>
            </a:r>
          </a:p>
          <a:p>
            <a:pPr lvl="1"/>
            <a:r>
              <a:rPr lang="en-US" dirty="0"/>
              <a:t>Contact: </a:t>
            </a:r>
          </a:p>
          <a:p>
            <a:pPr lvl="2"/>
            <a:r>
              <a:rPr lang="en-US" dirty="0">
                <a:hlinkClick r:id="rId2"/>
              </a:rPr>
              <a:t>Director@NativeYesWeCan.com</a:t>
            </a:r>
            <a:r>
              <a:rPr lang="en-US" dirty="0"/>
              <a:t>	</a:t>
            </a:r>
          </a:p>
          <a:p>
            <a:pPr lvl="2"/>
            <a:r>
              <a:rPr lang="en-US" dirty="0"/>
              <a:t>203-583-0256</a:t>
            </a:r>
          </a:p>
          <a:p>
            <a:pPr lvl="1"/>
            <a:endParaRPr lang="en-US" dirty="0"/>
          </a:p>
          <a:p>
            <a:endParaRPr lang="en-US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9720995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pPr marL="0" indent="0">
              <a:buNone/>
            </a:pPr>
            <a:r>
              <a:rPr lang="en-US" b="1" dirty="0"/>
              <a:t>PERSPECTIVE: DIFFERENT PEOPLE HAVE DIFFERENT PERSPECTIVES</a:t>
            </a:r>
          </a:p>
          <a:p>
            <a:pPr marL="0" indent="0">
              <a:buNone/>
            </a:pPr>
            <a:endParaRPr lang="en-US" dirty="0"/>
          </a:p>
          <a:p>
            <a:r>
              <a:rPr lang="en-US" b="1" dirty="0"/>
              <a:t>TRIBAL COMMUNITY PERSPECTIVE</a:t>
            </a:r>
            <a:r>
              <a:rPr lang="en-US" dirty="0"/>
              <a:t>: LIMITED AVAILABILITY OF BROADBAND SERVICE; IF AVAILABLE, NOT NECESSARILY AFFORDABLE OR MEET THE NEEDS OF THE COMMUNITY</a:t>
            </a:r>
          </a:p>
          <a:p>
            <a:endParaRPr lang="en-US" cap="small" dirty="0"/>
          </a:p>
          <a:p>
            <a:r>
              <a:rPr lang="en-US" b="1" dirty="0"/>
              <a:t>SERVICE PROVIDER PERSPECTIVE</a:t>
            </a:r>
            <a:r>
              <a:rPr lang="en-US" dirty="0"/>
              <a:t>: BROADBAND SERVICE IS AVAILABLE ON TRIBAL LANDS COMPARABLE TO MORE URBAN AREAS</a:t>
            </a:r>
          </a:p>
          <a:p>
            <a:endParaRPr lang="en-US" dirty="0"/>
          </a:p>
          <a:p>
            <a:r>
              <a:rPr lang="en-US" b="1" dirty="0"/>
              <a:t>POLICYMAKERS PERSPECTIVE</a:t>
            </a:r>
            <a:r>
              <a:rPr lang="en-US" dirty="0"/>
              <a:t>: PROGRAMS ARE AVAILABLE TO FUND BROADBAND DEPLOYMENT AND MAKE SERVICE AFFORDABLE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b="1" dirty="0"/>
              <a:t>THE DISCONNECT</a:t>
            </a:r>
            <a:r>
              <a:rPr lang="en-US" dirty="0"/>
              <a:t>: ON THE GROUND IMPLEMENTATION AND PRACTICAL EXPERIENCE </a:t>
            </a:r>
            <a:r>
              <a:rPr lang="en-US" i="1" dirty="0"/>
              <a:t>DOES NOT EQUAL </a:t>
            </a:r>
            <a:r>
              <a:rPr lang="en-US" dirty="0"/>
              <a:t>CONCEPTUAL POSSIBILITIES</a:t>
            </a:r>
          </a:p>
          <a:p>
            <a:endParaRPr lang="en-US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3258282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b="1" dirty="0"/>
              <a:t>CLOSING THE DISCONNECT</a:t>
            </a:r>
          </a:p>
          <a:p>
            <a:r>
              <a:rPr lang="en-US" dirty="0"/>
              <a:t>NOT A SINGLE SOLUTION, BUT A COMBINATION OF SOLUTIONS ARE REQUIRED</a:t>
            </a:r>
          </a:p>
          <a:p>
            <a:r>
              <a:rPr lang="en-US" dirty="0"/>
              <a:t>POSSIBILE SOLUTIONS:</a:t>
            </a:r>
          </a:p>
          <a:p>
            <a:pPr lvl="1"/>
            <a:r>
              <a:rPr lang="en-US" dirty="0"/>
              <a:t>GRANTS</a:t>
            </a:r>
          </a:p>
          <a:p>
            <a:pPr lvl="1"/>
            <a:r>
              <a:rPr lang="en-US" dirty="0"/>
              <a:t>HIGH-COST UNIVERSAL SERVICE SUPPORT</a:t>
            </a:r>
          </a:p>
          <a:p>
            <a:pPr lvl="1"/>
            <a:r>
              <a:rPr lang="en-US" dirty="0"/>
              <a:t>LIFELINE AND ACP DISCOUNTS</a:t>
            </a:r>
          </a:p>
          <a:p>
            <a:pPr lvl="1"/>
            <a:r>
              <a:rPr lang="en-US" dirty="0"/>
              <a:t>TARGETTED FUNDS FOR SCHOOLS AND LIBRARIES, HEALTHCARE, TRAINING</a:t>
            </a:r>
          </a:p>
          <a:p>
            <a:pPr lvl="1"/>
            <a:r>
              <a:rPr lang="en-US" dirty="0"/>
              <a:t>ALLIANCE WITH SERVICE PROVIDERS</a:t>
            </a:r>
          </a:p>
          <a:p>
            <a:pPr lvl="1"/>
            <a:r>
              <a:rPr lang="en-US" dirty="0"/>
              <a:t>COMMERICAL BUSINESS ARRANGEMENTS</a:t>
            </a:r>
          </a:p>
          <a:p>
            <a:pPr lvl="1"/>
            <a:r>
              <a:rPr lang="en-US" dirty="0"/>
              <a:t>TRIBIAL COILATION AND ADVOCACY</a:t>
            </a: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7000448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94560"/>
            <a:ext cx="10820400" cy="4320540"/>
          </a:xfrm>
        </p:spPr>
        <p:txBody>
          <a:bodyPr>
            <a:normAutofit fontScale="62500" lnSpcReduction="20000"/>
          </a:bodyPr>
          <a:lstStyle/>
          <a:p>
            <a:pPr marL="0" indent="0">
              <a:buNone/>
            </a:pPr>
            <a:r>
              <a:rPr lang="en-US" b="1" dirty="0"/>
              <a:t>SOLUTION: GRANTS</a:t>
            </a:r>
          </a:p>
          <a:p>
            <a:r>
              <a:rPr lang="en-US" dirty="0"/>
              <a:t>PROS:</a:t>
            </a:r>
          </a:p>
          <a:p>
            <a:pPr lvl="1"/>
            <a:r>
              <a:rPr lang="en-US" dirty="0"/>
              <a:t>DO NOT NEED TO REPAY FUNDS FOR CONSTRUCITON AND DEPLOYMENT</a:t>
            </a:r>
          </a:p>
          <a:p>
            <a:pPr lvl="1"/>
            <a:r>
              <a:rPr lang="en-US" dirty="0"/>
              <a:t>NEW AND MORE GRANTS AVAILABLE FOR TRIBAL LANDS</a:t>
            </a:r>
          </a:p>
          <a:p>
            <a:r>
              <a:rPr lang="en-US" dirty="0"/>
              <a:t>CONS:</a:t>
            </a:r>
          </a:p>
          <a:p>
            <a:pPr lvl="1"/>
            <a:r>
              <a:rPr lang="en-US" dirty="0"/>
              <a:t>LIMITED AVAILABILITY</a:t>
            </a:r>
          </a:p>
          <a:p>
            <a:pPr lvl="1"/>
            <a:r>
              <a:rPr lang="en-US" dirty="0"/>
              <a:t>COMPLICATED APPLICATION AND LONG FUNDING PROCESS</a:t>
            </a:r>
          </a:p>
          <a:p>
            <a:pPr lvl="1"/>
            <a:r>
              <a:rPr lang="en-US" dirty="0"/>
              <a:t>FUNDS TYPICALLY AVAILABLE FOR CAPEX, NOT OPEX</a:t>
            </a:r>
          </a:p>
          <a:p>
            <a:r>
              <a:rPr lang="en-US" dirty="0"/>
              <a:t>SHOW ME THE MONEY</a:t>
            </a:r>
          </a:p>
          <a:p>
            <a:pPr lvl="1"/>
            <a:r>
              <a:rPr lang="en-US" dirty="0"/>
              <a:t>NTIA TRIBAL BROADBAND CONNECTIVITY PROGRAM (TBCP): $980M</a:t>
            </a:r>
          </a:p>
          <a:p>
            <a:pPr lvl="1"/>
            <a:r>
              <a:rPr lang="en-US" dirty="0"/>
              <a:t>CALIFORNIA TRIBAL TECHNICAL ASSISTANCE GRANT PROGRAM: $5M</a:t>
            </a:r>
          </a:p>
          <a:p>
            <a:pPr lvl="1"/>
            <a:r>
              <a:rPr lang="en-US" dirty="0"/>
              <a:t>FEDERAL GOVERNMENT TRIBAL GRANTS: VARIOUS</a:t>
            </a:r>
          </a:p>
          <a:p>
            <a:pPr lvl="2"/>
            <a:r>
              <a:rPr lang="en-US" cap="all" dirty="0"/>
              <a:t>Department of Interior National Tribal Broadband Grant (NTBG)</a:t>
            </a:r>
          </a:p>
          <a:p>
            <a:r>
              <a:rPr lang="en-US" cap="all" dirty="0"/>
              <a:t>Issues:</a:t>
            </a:r>
          </a:p>
          <a:p>
            <a:pPr lvl="1"/>
            <a:r>
              <a:rPr lang="en-US" cap="all" dirty="0"/>
              <a:t>Not always available; need to meet specific deadlines</a:t>
            </a:r>
          </a:p>
          <a:p>
            <a:pPr lvl="1"/>
            <a:r>
              <a:rPr lang="en-US" cap="all" dirty="0"/>
              <a:t>Funds earmarked for specific purposes</a:t>
            </a:r>
          </a:p>
          <a:p>
            <a:pPr lvl="1"/>
            <a:r>
              <a:rPr lang="en-US" cap="all" dirty="0"/>
              <a:t>Competition for very limited funding -- $5B in Tribal requests for $980M TBCP Funds</a:t>
            </a:r>
          </a:p>
          <a:p>
            <a:pPr lvl="1"/>
            <a:r>
              <a:rPr lang="en-US" cap="all" dirty="0"/>
              <a:t>Funds typically not available for operation and maintenance or future capital expenditures</a:t>
            </a:r>
          </a:p>
          <a:p>
            <a:pPr lvl="1"/>
            <a:r>
              <a:rPr lang="en-US" cap="all" dirty="0"/>
              <a:t>Profitability, even with grant money, is a challenge</a:t>
            </a:r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9860618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94560"/>
            <a:ext cx="10820400" cy="432054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b="1" dirty="0"/>
              <a:t>Grant: NITA Tribal Broadband Connectivity Program (TBCP)</a:t>
            </a:r>
          </a:p>
          <a:p>
            <a:r>
              <a:rPr lang="en-US" dirty="0"/>
              <a:t>$980M Grant Program</a:t>
            </a:r>
          </a:p>
          <a:p>
            <a:pPr lvl="1"/>
            <a:r>
              <a:rPr lang="en-US" dirty="0"/>
              <a:t>No Matching Funds Required</a:t>
            </a:r>
          </a:p>
          <a:p>
            <a:pPr lvl="1"/>
            <a:r>
              <a:rPr lang="en-US" dirty="0"/>
              <a:t>Application deadline: September 1, 2021</a:t>
            </a:r>
          </a:p>
          <a:p>
            <a:pPr lvl="1"/>
            <a:r>
              <a:rPr lang="en-US" dirty="0"/>
              <a:t>$83M Awards To Date ($5B requested in Tribal applications)</a:t>
            </a:r>
          </a:p>
          <a:p>
            <a:pPr lvl="2"/>
            <a:r>
              <a:rPr lang="en-US" dirty="0"/>
              <a:t>Originally, all funds were to be awarded in 2021 and then by Spring 2022</a:t>
            </a:r>
          </a:p>
          <a:p>
            <a:r>
              <a:rPr lang="en-US" dirty="0"/>
              <a:t>Funds for broadband deployment, use and adoption, and feasibility studies</a:t>
            </a:r>
          </a:p>
          <a:p>
            <a:r>
              <a:rPr lang="en-US" dirty="0"/>
              <a:t>Obtaining Funds is just the 1</a:t>
            </a:r>
            <a:r>
              <a:rPr lang="en-US" baseline="30000" dirty="0"/>
              <a:t>st</a:t>
            </a:r>
            <a:r>
              <a:rPr lang="en-US" dirty="0"/>
              <a:t> Step -- Next Steps include:</a:t>
            </a:r>
          </a:p>
          <a:p>
            <a:pPr lvl="1"/>
            <a:r>
              <a:rPr lang="en-US" dirty="0"/>
              <a:t>Vendor selection and deployment</a:t>
            </a:r>
          </a:p>
          <a:p>
            <a:pPr lvl="1"/>
            <a:r>
              <a:rPr lang="en-US" dirty="0"/>
              <a:t>Operation and Maintenance </a:t>
            </a:r>
          </a:p>
          <a:p>
            <a:pPr lvl="1"/>
            <a:r>
              <a:rPr lang="en-US" dirty="0"/>
              <a:t>Business Continuity Plan and Profitability</a:t>
            </a:r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1955835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pic>
        <p:nvPicPr>
          <p:cNvPr id="5" name="Content Placeholder 4" descr="Graphical user interface, website, map&#10;&#10;Description automatically generated">
            <a:extLst>
              <a:ext uri="{FF2B5EF4-FFF2-40B4-BE49-F238E27FC236}">
                <a16:creationId xmlns:a16="http://schemas.microsoft.com/office/drawing/2014/main" id="{69F32E07-8D73-A642-970A-D110603B17C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286000" y="1565931"/>
            <a:ext cx="7658100" cy="5306703"/>
          </a:xfrm>
        </p:spPr>
      </p:pic>
    </p:spTree>
    <p:extLst>
      <p:ext uri="{BB962C8B-B14F-4D97-AF65-F5344CB8AC3E}">
        <p14:creationId xmlns:p14="http://schemas.microsoft.com/office/powerpoint/2010/main" val="267178658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94560"/>
            <a:ext cx="10820400" cy="432054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b="1" dirty="0"/>
              <a:t>GRANT CASE STUDY: MIDWEST TRIBAL AREA</a:t>
            </a:r>
          </a:p>
          <a:p>
            <a:pPr lvl="1"/>
            <a:r>
              <a:rPr lang="en-US" dirty="0"/>
              <a:t>GRANT APPLICATION: NTIA TBOP</a:t>
            </a:r>
          </a:p>
          <a:p>
            <a:pPr lvl="2"/>
            <a:r>
              <a:rPr lang="en-US" dirty="0"/>
              <a:t>APPLICATION DEADLINE: SEPTEMBER 1, 2021</a:t>
            </a:r>
          </a:p>
          <a:p>
            <a:pPr lvl="1"/>
            <a:r>
              <a:rPr lang="en-US" dirty="0"/>
              <a:t>TRIBAL OBJECTIVES: </a:t>
            </a:r>
          </a:p>
          <a:p>
            <a:pPr lvl="2"/>
            <a:r>
              <a:rPr lang="en-US" dirty="0"/>
              <a:t>BUILD A FIBER RING WITH WIRELESS CONNECTIVITY TO RESIDENTIAL AND CERTAIN TRIBAL AND BUSINESS LOCATIONS</a:t>
            </a:r>
          </a:p>
          <a:p>
            <a:pPr lvl="2"/>
            <a:r>
              <a:rPr lang="en-US" dirty="0"/>
              <a:t>PROVIDE AFFORDABLE OR EVEN FREE BROADBAND SERVICE TO TRIBAL RESIDENTS</a:t>
            </a:r>
          </a:p>
          <a:p>
            <a:pPr lvl="2"/>
            <a:r>
              <a:rPr lang="en-US" dirty="0"/>
              <a:t>PARTNER WITH ESTABLISHED SERVICE PROVIDER WHILE MAINTAINING OWERNSHIP</a:t>
            </a:r>
          </a:p>
          <a:p>
            <a:pPr lvl="1"/>
            <a:r>
              <a:rPr lang="en-US" dirty="0"/>
              <a:t>CHALLENGES:</a:t>
            </a:r>
          </a:p>
          <a:p>
            <a:pPr lvl="2"/>
            <a:r>
              <a:rPr lang="en-US" dirty="0"/>
              <a:t>PARTNER’S BUSINESS OBJECTVIES VS. TRIBE’S AFFORDABILITY REQUIREMENTS</a:t>
            </a:r>
          </a:p>
          <a:p>
            <a:pPr lvl="2"/>
            <a:r>
              <a:rPr lang="en-US" dirty="0"/>
              <a:t>OWNERSHIP AND CONTROL; TRIBAL ENVIRONMENT</a:t>
            </a:r>
          </a:p>
          <a:p>
            <a:pPr lvl="1"/>
            <a:r>
              <a:rPr lang="en-US" dirty="0"/>
              <a:t>RESULT: TRIBE TERMINATED PARTNERSHIP AND SOUGHT GRANT ON ITS OWN</a:t>
            </a:r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5737761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94560"/>
            <a:ext cx="10820400" cy="4320540"/>
          </a:xfrm>
        </p:spPr>
        <p:txBody>
          <a:bodyPr>
            <a:normAutofit fontScale="77500" lnSpcReduction="20000"/>
          </a:bodyPr>
          <a:lstStyle/>
          <a:p>
            <a:pPr marL="0" indent="0">
              <a:buNone/>
            </a:pPr>
            <a:r>
              <a:rPr lang="en-US" b="1" dirty="0"/>
              <a:t>POSSIBLE SOLUTION: HIGH-COST UNIVERSAL SERVICE SUPPORT</a:t>
            </a:r>
          </a:p>
          <a:p>
            <a:r>
              <a:rPr lang="en-US" dirty="0"/>
              <a:t>PROS:</a:t>
            </a:r>
          </a:p>
          <a:p>
            <a:pPr lvl="1"/>
            <a:r>
              <a:rPr lang="en-US" dirty="0"/>
              <a:t>COVERS DEPLOYMENT AND ON-GOING OPERATING COSTS</a:t>
            </a:r>
          </a:p>
          <a:p>
            <a:pPr lvl="1"/>
            <a:r>
              <a:rPr lang="en-US" dirty="0"/>
              <a:t>FUNDS AVAILABLE EVERY YEAR</a:t>
            </a:r>
          </a:p>
          <a:p>
            <a:r>
              <a:rPr lang="en-US" dirty="0"/>
              <a:t>CONS:</a:t>
            </a:r>
          </a:p>
          <a:p>
            <a:pPr lvl="1"/>
            <a:r>
              <a:rPr lang="en-US" dirty="0"/>
              <a:t>FUNDS TARGETTED TO ’UNSERVED” AREAS, AS DEFINED BY FCC</a:t>
            </a:r>
          </a:p>
          <a:p>
            <a:pPr lvl="1"/>
            <a:r>
              <a:rPr lang="en-US" dirty="0"/>
              <a:t>FUNDS ONLY AVAILABLE ON AUCTION OR AWARDS DATES</a:t>
            </a:r>
          </a:p>
          <a:p>
            <a:pPr lvl="1"/>
            <a:r>
              <a:rPr lang="en-US" dirty="0"/>
              <a:t>NEED TO BE AN ELIGIBILE TELECOMMUNICATIONS CARRIER (ETC) DESIGNATED BY FCC OR STATE</a:t>
            </a:r>
          </a:p>
          <a:p>
            <a:r>
              <a:rPr lang="en-US" dirty="0"/>
              <a:t>FUNDS:</a:t>
            </a:r>
          </a:p>
          <a:p>
            <a:pPr lvl="1"/>
            <a:r>
              <a:rPr lang="en-US" dirty="0"/>
              <a:t>CONNECT AMERICA FUNDS (CAF) FOR WIRELINE (FIBER) DEPLOYMENT AND SERVICE</a:t>
            </a:r>
          </a:p>
          <a:p>
            <a:pPr lvl="1"/>
            <a:r>
              <a:rPr lang="en-US" dirty="0"/>
              <a:t>MOBILITY FUNDS FOR WIRELESS COVERAGE AND SERVICE</a:t>
            </a:r>
          </a:p>
          <a:p>
            <a:r>
              <a:rPr lang="en-US" cap="all" dirty="0"/>
              <a:t>Issues:</a:t>
            </a:r>
          </a:p>
          <a:p>
            <a:pPr lvl="1"/>
            <a:r>
              <a:rPr lang="en-US" cap="all" dirty="0"/>
              <a:t>Not always available; need to meet specific deadlines</a:t>
            </a:r>
          </a:p>
          <a:p>
            <a:pPr lvl="1"/>
            <a:r>
              <a:rPr lang="en-US" cap="all" dirty="0"/>
              <a:t>Funds for unserved areas only</a:t>
            </a:r>
          </a:p>
          <a:p>
            <a:pPr lvl="1"/>
            <a:r>
              <a:rPr lang="en-US" cap="all" dirty="0"/>
              <a:t>Tribal set-asides are problematic</a:t>
            </a:r>
          </a:p>
          <a:p>
            <a:pPr lvl="1"/>
            <a:r>
              <a:rPr lang="en-US" cap="all" dirty="0"/>
              <a:t>Funds more suited for existing broadband providers</a:t>
            </a:r>
          </a:p>
          <a:p>
            <a:pPr lvl="1"/>
            <a:r>
              <a:rPr lang="en-US" cap="all" dirty="0"/>
              <a:t>Eligibility issues</a:t>
            </a:r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5073268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94560"/>
            <a:ext cx="10820400" cy="4320540"/>
          </a:xfrm>
        </p:spPr>
        <p:txBody>
          <a:bodyPr>
            <a:normAutofit/>
          </a:bodyPr>
          <a:lstStyle/>
          <a:p>
            <a:pPr marL="457200" lvl="1" indent="0">
              <a:buNone/>
            </a:pPr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  <p:pic>
        <p:nvPicPr>
          <p:cNvPr id="5" name="Picture 4" descr="Table&#10;&#10;Description automatically generated">
            <a:extLst>
              <a:ext uri="{FF2B5EF4-FFF2-40B4-BE49-F238E27FC236}">
                <a16:creationId xmlns:a16="http://schemas.microsoft.com/office/drawing/2014/main" id="{A4E7BF20-CEC0-2F40-9349-8934FF3D226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9050" y="793750"/>
            <a:ext cx="12153900" cy="5270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6432249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94560"/>
            <a:ext cx="10820400" cy="4320540"/>
          </a:xfrm>
        </p:spPr>
        <p:txBody>
          <a:bodyPr>
            <a:normAutofit/>
          </a:bodyPr>
          <a:lstStyle/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  <p:pic>
        <p:nvPicPr>
          <p:cNvPr id="5" name="Picture 4" descr="Table&#10;&#10;Description automatically generated">
            <a:extLst>
              <a:ext uri="{FF2B5EF4-FFF2-40B4-BE49-F238E27FC236}">
                <a16:creationId xmlns:a16="http://schemas.microsoft.com/office/drawing/2014/main" id="{28DD0EFF-703C-434A-B067-5BB74C83B2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1750" y="901700"/>
            <a:ext cx="12128500" cy="5054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5502614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94560"/>
            <a:ext cx="10820400" cy="4320540"/>
          </a:xfrm>
        </p:spPr>
        <p:txBody>
          <a:bodyPr>
            <a:normAutofit/>
          </a:bodyPr>
          <a:lstStyle/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  <p:pic>
        <p:nvPicPr>
          <p:cNvPr id="5" name="Picture 4" descr="Graphical user interface, application, table, Excel&#10;&#10;Description automatically generated">
            <a:extLst>
              <a:ext uri="{FF2B5EF4-FFF2-40B4-BE49-F238E27FC236}">
                <a16:creationId xmlns:a16="http://schemas.microsoft.com/office/drawing/2014/main" id="{41287735-DB16-E245-85D5-B17428D05ED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14520" y="0"/>
            <a:ext cx="1036295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4031917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94560"/>
            <a:ext cx="10820400" cy="4320540"/>
          </a:xfrm>
        </p:spPr>
        <p:txBody>
          <a:bodyPr>
            <a:normAutofit fontScale="92500"/>
          </a:bodyPr>
          <a:lstStyle/>
          <a:p>
            <a:pPr marL="0" indent="0">
              <a:buNone/>
            </a:pPr>
            <a:r>
              <a:rPr lang="en-US" cap="all" dirty="0"/>
              <a:t>High-Cost Universal Service Support – Availability</a:t>
            </a:r>
          </a:p>
          <a:p>
            <a:pPr lvl="1"/>
            <a:r>
              <a:rPr lang="en-US" cap="all" dirty="0"/>
              <a:t>Past: High-Cost Universal Service Support was available in most rural areas and in some more urban areas</a:t>
            </a:r>
          </a:p>
          <a:p>
            <a:pPr lvl="2"/>
            <a:r>
              <a:rPr lang="en-US" cap="all" dirty="0"/>
              <a:t>All ILECs received high-cost universal service support</a:t>
            </a:r>
          </a:p>
          <a:p>
            <a:pPr lvl="2"/>
            <a:r>
              <a:rPr lang="en-US" cap="all" dirty="0"/>
              <a:t>Competitive carriers received the same high-cost support AS ILECS on a per line basis</a:t>
            </a:r>
          </a:p>
          <a:p>
            <a:pPr lvl="1"/>
            <a:r>
              <a:rPr lang="en-US" cap="all" dirty="0"/>
              <a:t>Current: Transition to high-cost support only for unserved areas</a:t>
            </a:r>
          </a:p>
          <a:p>
            <a:pPr lvl="2"/>
            <a:r>
              <a:rPr lang="en-US" cap="all" dirty="0"/>
              <a:t>All ILECs continue to receive high-cost universal service support</a:t>
            </a:r>
          </a:p>
          <a:p>
            <a:pPr lvl="2"/>
            <a:r>
              <a:rPr lang="en-US" cap="all" dirty="0"/>
              <a:t>Competitive carriers:</a:t>
            </a:r>
          </a:p>
          <a:p>
            <a:pPr lvl="3"/>
            <a:r>
              <a:rPr lang="en-US" cap="all" dirty="0"/>
              <a:t>SOME (NOT ALL) Existing carriers receive frozen high-cost support</a:t>
            </a:r>
          </a:p>
          <a:p>
            <a:pPr lvl="3"/>
            <a:r>
              <a:rPr lang="en-US" cap="all" dirty="0"/>
              <a:t>New entrants do not receive high-cost support except by auction for unserved areas</a:t>
            </a:r>
          </a:p>
          <a:p>
            <a:pPr lvl="1"/>
            <a:r>
              <a:rPr lang="en-US" cap="all" dirty="0"/>
              <a:t>Future: Funding available only for unserved areas with some grandfathered areas</a:t>
            </a:r>
          </a:p>
          <a:p>
            <a:pPr lvl="2"/>
            <a:r>
              <a:rPr lang="en-US" cap="all" dirty="0"/>
              <a:t>Maps define unserved areas used to determine where funding will be available</a:t>
            </a:r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1427571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94560"/>
            <a:ext cx="10820400" cy="4320540"/>
          </a:xfrm>
        </p:spPr>
        <p:txBody>
          <a:bodyPr>
            <a:normAutofit/>
          </a:bodyPr>
          <a:lstStyle/>
          <a:p>
            <a:pPr marL="457200" lvl="1" indent="0">
              <a:buNone/>
            </a:pPr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  <p:pic>
        <p:nvPicPr>
          <p:cNvPr id="5" name="Picture 4" descr="Map&#10;&#10;Description automatically generated">
            <a:extLst>
              <a:ext uri="{FF2B5EF4-FFF2-40B4-BE49-F238E27FC236}">
                <a16:creationId xmlns:a16="http://schemas.microsoft.com/office/drawing/2014/main" id="{BC871085-8B4C-404A-A752-7939578B4B8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7546" y="0"/>
            <a:ext cx="1171690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63974059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94560"/>
            <a:ext cx="10820400" cy="4320540"/>
          </a:xfrm>
        </p:spPr>
        <p:txBody>
          <a:bodyPr>
            <a:normAutofit fontScale="85000" lnSpcReduction="20000"/>
          </a:bodyPr>
          <a:lstStyle/>
          <a:p>
            <a:pPr marL="0" indent="0">
              <a:buNone/>
            </a:pPr>
            <a:r>
              <a:rPr lang="en-US" b="1" dirty="0"/>
              <a:t>SOLUTION: LIFELINE AND ACP SUPPORT</a:t>
            </a:r>
          </a:p>
          <a:p>
            <a:r>
              <a:rPr lang="en-US" dirty="0"/>
              <a:t>PROS:</a:t>
            </a:r>
          </a:p>
          <a:p>
            <a:pPr lvl="1"/>
            <a:r>
              <a:rPr lang="en-US" dirty="0"/>
              <a:t>DISCOUNTS AVAILABLE TO REDUCE THE COST OF BROADBAND AND VOICE SERVICE</a:t>
            </a:r>
          </a:p>
          <a:p>
            <a:pPr lvl="1"/>
            <a:r>
              <a:rPr lang="en-US" dirty="0"/>
              <a:t>FUNDS (DISCOUNTS) CURRENTLY AVAILABLE TO LOW-INCOME CONSUMERS </a:t>
            </a:r>
          </a:p>
          <a:p>
            <a:r>
              <a:rPr lang="en-US" dirty="0"/>
              <a:t>CONS:</a:t>
            </a:r>
          </a:p>
          <a:p>
            <a:pPr lvl="1"/>
            <a:r>
              <a:rPr lang="en-US" dirty="0"/>
              <a:t>DISCOUNTS ARE PER HOUSEHOLD, NOT PER INDIVIDUAL</a:t>
            </a:r>
          </a:p>
          <a:p>
            <a:pPr lvl="1"/>
            <a:r>
              <a:rPr lang="en-US" dirty="0"/>
              <a:t>FUNDS ARE AVAILABLE TO LIFELINE AND ACP PROVIDERS, TYPICALLY NON-TRIBAL ENTITIES</a:t>
            </a:r>
          </a:p>
          <a:p>
            <a:pPr lvl="1"/>
            <a:r>
              <a:rPr lang="en-US" dirty="0"/>
              <a:t>LIFELINE AND ACP OFFERINGS VARY DEPENDING ON SERVICE PROVIDER AND COMPETITION</a:t>
            </a:r>
          </a:p>
          <a:p>
            <a:r>
              <a:rPr lang="en-US" dirty="0"/>
              <a:t>FUNDS:</a:t>
            </a:r>
          </a:p>
          <a:p>
            <a:pPr lvl="1"/>
            <a:r>
              <a:rPr lang="en-US" dirty="0"/>
              <a:t>ACP TRIBAL DISCOUNTS OF UP TO $75 PER MONTH PER HOUSEHOLD</a:t>
            </a:r>
          </a:p>
          <a:p>
            <a:pPr lvl="1"/>
            <a:r>
              <a:rPr lang="en-US" dirty="0"/>
              <a:t>LIFELINE TRIBAL DISCOUNTS OF UP TO $34.25 PER MONTH PER HOUSEHOLD</a:t>
            </a:r>
          </a:p>
          <a:p>
            <a:r>
              <a:rPr lang="en-US" dirty="0"/>
              <a:t>Issues:</a:t>
            </a:r>
          </a:p>
          <a:p>
            <a:pPr lvl="1"/>
            <a:r>
              <a:rPr lang="en-US" dirty="0"/>
              <a:t>ESTABLISHING ELIGIBILITY FOR LIFELINE OR ACP DISCOUNTS CAN BE PROBLEMATIC</a:t>
            </a:r>
          </a:p>
          <a:p>
            <a:pPr lvl="1"/>
            <a:r>
              <a:rPr lang="en-US" dirty="0"/>
              <a:t>ONLY ONE DISCOUNT PER HOUSEHOLD COULD LEAVE SOME MULTI-FAMILY HOUSEHOLDS WITHOUT DISCOUNTED SERVICE</a:t>
            </a:r>
          </a:p>
          <a:p>
            <a:pPr lvl="1"/>
            <a:r>
              <a:rPr lang="en-US" dirty="0"/>
              <a:t>ENSURING THE BENEFICIARY IS THE CONSUMER, NOT THE CARRIER</a:t>
            </a:r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1125820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94560"/>
            <a:ext cx="10820400" cy="4320540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b="1" dirty="0"/>
              <a:t>SOLUTION: </a:t>
            </a:r>
            <a:r>
              <a:rPr lang="en-US" dirty="0"/>
              <a:t>TARGETTED FUNDS FOR SCHOOLS AND LIBRARIES, HEALTHCARE, TRAINING</a:t>
            </a:r>
            <a:endParaRPr lang="en-US" b="1" dirty="0"/>
          </a:p>
          <a:p>
            <a:r>
              <a:rPr lang="en-US" dirty="0"/>
              <a:t>PROS:</a:t>
            </a:r>
          </a:p>
          <a:p>
            <a:pPr lvl="1"/>
            <a:r>
              <a:rPr lang="en-US" dirty="0"/>
              <a:t>DISCOUNTS AVAILABLE TO SCHOOLS, LIBRARIES AND HEALTHCARE PROVIDERS</a:t>
            </a:r>
          </a:p>
          <a:p>
            <a:pPr lvl="1"/>
            <a:r>
              <a:rPr lang="en-US" dirty="0"/>
              <a:t>FUNDS (DISCOUNTS) CURRENTLY AVAILABLE EACH YEAR</a:t>
            </a:r>
          </a:p>
          <a:p>
            <a:r>
              <a:rPr lang="en-US" dirty="0"/>
              <a:t>CONS:</a:t>
            </a:r>
          </a:p>
          <a:p>
            <a:pPr lvl="1"/>
            <a:r>
              <a:rPr lang="en-US" dirty="0"/>
              <a:t>FUNDS AVAILABLE ONLY TO ELIGIBLE SCHOOLS, LIBRARIES AND HEALTHCARE PROVIDERS</a:t>
            </a:r>
          </a:p>
          <a:p>
            <a:pPr lvl="1"/>
            <a:r>
              <a:rPr lang="en-US" dirty="0"/>
              <a:t>SOME SERVICES ARE NOT FUNDED OR FUNDED AT DIFFERENT LEVELS</a:t>
            </a:r>
          </a:p>
          <a:p>
            <a:r>
              <a:rPr lang="en-US" dirty="0"/>
              <a:t>FUNDS:</a:t>
            </a:r>
          </a:p>
          <a:p>
            <a:pPr lvl="1"/>
            <a:r>
              <a:rPr lang="en-US" dirty="0"/>
              <a:t>SCHOOLS AND LIBRARY DISCOUNTS OF UP TO 90% ON CERTAIN SERVICES</a:t>
            </a:r>
          </a:p>
          <a:p>
            <a:pPr lvl="1"/>
            <a:r>
              <a:rPr lang="en-US" dirty="0"/>
              <a:t>RURAL HEALTHCARE DISCOUNTS OF UP TO 65% ON CERTAIN SERVICES</a:t>
            </a:r>
          </a:p>
          <a:p>
            <a:r>
              <a:rPr lang="en-US" dirty="0"/>
              <a:t>Issues:</a:t>
            </a:r>
          </a:p>
          <a:p>
            <a:pPr lvl="1"/>
            <a:r>
              <a:rPr lang="en-US" dirty="0"/>
              <a:t>COMPLICATED APPLICATION AND COMPETITIVE BIDDING PROCESS</a:t>
            </a:r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83078659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94560"/>
            <a:ext cx="10820400" cy="4320540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b="1" dirty="0"/>
              <a:t>SOLUTION: </a:t>
            </a:r>
            <a:r>
              <a:rPr lang="en-US" dirty="0"/>
              <a:t>ALLIANCE WITH SERVICE PROVIDERS</a:t>
            </a:r>
            <a:endParaRPr lang="en-US" b="1" dirty="0"/>
          </a:p>
          <a:p>
            <a:r>
              <a:rPr lang="en-US" dirty="0"/>
              <a:t>PROS:</a:t>
            </a:r>
          </a:p>
          <a:p>
            <a:pPr lvl="1"/>
            <a:r>
              <a:rPr lang="en-US" dirty="0"/>
              <a:t>LEVERAGE EXPERTISE IN THE INDUSTRY</a:t>
            </a:r>
          </a:p>
          <a:p>
            <a:r>
              <a:rPr lang="en-US" dirty="0"/>
              <a:t>CONS:</a:t>
            </a:r>
          </a:p>
          <a:p>
            <a:pPr lvl="1"/>
            <a:r>
              <a:rPr lang="en-US" dirty="0"/>
              <a:t>TRIBERS AND SERVICE PROVIDERS MAY HAVE DIFFERENT OBJECTIVES</a:t>
            </a:r>
          </a:p>
          <a:p>
            <a:r>
              <a:rPr lang="en-US" dirty="0"/>
              <a:t>FUNDS:</a:t>
            </a:r>
          </a:p>
          <a:p>
            <a:pPr lvl="1"/>
            <a:r>
              <a:rPr lang="en-US" dirty="0"/>
              <a:t>GRANTS AND UNIVERSAL SERVICE FUNDING ARE GENERALLY AVAILABLE </a:t>
            </a:r>
          </a:p>
          <a:p>
            <a:r>
              <a:rPr lang="en-US" dirty="0"/>
              <a:t>Issues:</a:t>
            </a:r>
          </a:p>
          <a:p>
            <a:pPr lvl="1"/>
            <a:r>
              <a:rPr lang="en-US" dirty="0"/>
              <a:t>TRIBAL ENVIRONMENT CAN BE PROBLEMATIC FOR SERVICE PROVIDERS</a:t>
            </a:r>
          </a:p>
          <a:p>
            <a:pPr lvl="1"/>
            <a:r>
              <a:rPr lang="en-US" dirty="0"/>
              <a:t>BUSINESS LAWS (UCC), JURISDICTION, AND TRIBAL POLITICAL SYSTEM</a:t>
            </a:r>
          </a:p>
          <a:p>
            <a:r>
              <a:rPr lang="en-US" dirty="0"/>
              <a:t>KEYS TO MAKING IT WORK:</a:t>
            </a:r>
          </a:p>
          <a:p>
            <a:pPr lvl="1"/>
            <a:r>
              <a:rPr lang="en-US" dirty="0"/>
              <a:t>TRUST, FLEXIBILITY, STABLE ENVIRONMENT, AND A WIN-WIN OPPORTUNITY</a:t>
            </a:r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701870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2194560"/>
            <a:ext cx="10820400" cy="432054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b="1" dirty="0"/>
              <a:t>SOLUTION: </a:t>
            </a:r>
            <a:r>
              <a:rPr lang="en-US" dirty="0"/>
              <a:t>COMMERICAL BUSINESS ARRANGEMENTS</a:t>
            </a:r>
            <a:endParaRPr lang="en-US" b="1" dirty="0"/>
          </a:p>
          <a:p>
            <a:r>
              <a:rPr lang="en-US" dirty="0"/>
              <a:t>PROS:</a:t>
            </a:r>
          </a:p>
          <a:p>
            <a:pPr lvl="1"/>
            <a:r>
              <a:rPr lang="en-US" dirty="0"/>
              <a:t>TRIBAL OWNERSHIP AND CONTROL</a:t>
            </a:r>
          </a:p>
          <a:p>
            <a:r>
              <a:rPr lang="en-US" dirty="0"/>
              <a:t>CONS:</a:t>
            </a:r>
          </a:p>
          <a:p>
            <a:pPr lvl="1"/>
            <a:r>
              <a:rPr lang="en-US" dirty="0"/>
              <a:t>BROADBAND DEPLOYMENT MAY REQUIRE TAPPING INTO NATIONAL/INTERNATIONAL EXPERTISE OF TECHNOLOGY AND SERVICE PROVIDERS</a:t>
            </a:r>
          </a:p>
          <a:p>
            <a:r>
              <a:rPr lang="en-US" dirty="0"/>
              <a:t>FUNDS:</a:t>
            </a:r>
          </a:p>
          <a:p>
            <a:pPr lvl="1"/>
            <a:r>
              <a:rPr lang="en-US" dirty="0"/>
              <a:t>TRIBAL FUNDS, LOANS, GRANTS</a:t>
            </a:r>
          </a:p>
          <a:p>
            <a:r>
              <a:rPr lang="en-US" dirty="0"/>
              <a:t>ISSUES:</a:t>
            </a:r>
          </a:p>
          <a:p>
            <a:pPr lvl="1"/>
            <a:r>
              <a:rPr lang="en-US" dirty="0"/>
              <a:t>CUSTOMER REVENUES MAY NOT BE SUFFICIENT TO COVER COSTS</a:t>
            </a:r>
          </a:p>
          <a:p>
            <a:pPr lvl="1"/>
            <a:r>
              <a:rPr lang="en-US" dirty="0"/>
              <a:t>PROFITIBILITY AND LONG-TERM SUSTAINABILITY WITH AND WITHOUT FUNDING</a:t>
            </a:r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8585210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62500" lnSpcReduction="20000"/>
          </a:bodyPr>
          <a:lstStyle/>
          <a:p>
            <a:pPr marL="0" indent="0">
              <a:buNone/>
            </a:pPr>
            <a:r>
              <a:rPr lang="en-US" b="1" dirty="0"/>
              <a:t>RESOURCES</a:t>
            </a:r>
          </a:p>
          <a:p>
            <a:r>
              <a:rPr lang="en-US" dirty="0"/>
              <a:t>NTIA BROADBAND TBCP: </a:t>
            </a:r>
            <a:r>
              <a:rPr lang="en-US" dirty="0">
                <a:hlinkClick r:id="rId2"/>
              </a:rPr>
              <a:t>https://broadbandusa.ntia.doc.gov/resources/grant-programs/tribal-broadband-connectivity-program</a:t>
            </a:r>
            <a:endParaRPr lang="en-US" dirty="0"/>
          </a:p>
          <a:p>
            <a:r>
              <a:rPr lang="en-US" dirty="0"/>
              <a:t>CALIFORNIA ADVANCES SERVICES FUND (CASF) TRIBAL TECHNICAL ASSISTANCE GRANT PROGRAM: </a:t>
            </a:r>
            <a:r>
              <a:rPr lang="en-US" dirty="0">
                <a:hlinkClick r:id="rId3"/>
              </a:rPr>
              <a:t>https://www.cpuc.ca.gov/industries-and-topics/internet-and-phone/california-advanced-services-fund/tribal-technical-assistance</a:t>
            </a:r>
            <a:endParaRPr lang="en-US" dirty="0"/>
          </a:p>
          <a:p>
            <a:r>
              <a:rPr lang="en-US" dirty="0"/>
              <a:t>FEDERAL GOVERNMENT AVAILABLE TRIBAL GRANTS: </a:t>
            </a:r>
            <a:r>
              <a:rPr lang="en-US" dirty="0">
                <a:hlinkClick r:id="rId4"/>
              </a:rPr>
              <a:t>https://www.grants.gov/web/grants/search-grants.html</a:t>
            </a:r>
            <a:endParaRPr lang="en-US" dirty="0"/>
          </a:p>
          <a:p>
            <a:pPr lvl="1"/>
            <a:r>
              <a:rPr lang="en-US" dirty="0"/>
              <a:t>DOI BIA: </a:t>
            </a:r>
            <a:r>
              <a:rPr lang="en-US" dirty="0">
                <a:hlinkClick r:id="rId5"/>
              </a:rPr>
              <a:t>https://www.bia.gov/service/grants/ntbg</a:t>
            </a:r>
            <a:endParaRPr lang="en-US" dirty="0"/>
          </a:p>
          <a:p>
            <a:r>
              <a:rPr lang="en-US" dirty="0"/>
              <a:t>FCC HIGH COST FUNDING</a:t>
            </a:r>
          </a:p>
          <a:p>
            <a:pPr lvl="1"/>
            <a:r>
              <a:rPr lang="en-US" dirty="0"/>
              <a:t>USAC: </a:t>
            </a:r>
            <a:r>
              <a:rPr lang="en-US" dirty="0">
                <a:hlinkClick r:id="rId6"/>
              </a:rPr>
              <a:t>https://www.usac.org/high-cost/</a:t>
            </a:r>
            <a:endParaRPr lang="en-US" dirty="0"/>
          </a:p>
          <a:p>
            <a:pPr lvl="1"/>
            <a:r>
              <a:rPr lang="en-US" dirty="0"/>
              <a:t>HIGH COST FUNDS: </a:t>
            </a:r>
            <a:r>
              <a:rPr lang="en-US" dirty="0">
                <a:hlinkClick r:id="rId7"/>
              </a:rPr>
              <a:t>https://www.usac.org/high-cost/funds/</a:t>
            </a:r>
            <a:endParaRPr lang="en-US" dirty="0"/>
          </a:p>
          <a:p>
            <a:r>
              <a:rPr lang="en-US" dirty="0"/>
              <a:t>FCC Universal Service Funding Tools</a:t>
            </a:r>
          </a:p>
          <a:p>
            <a:pPr lvl="1"/>
            <a:r>
              <a:rPr lang="en-US" dirty="0"/>
              <a:t>USAC Filings: </a:t>
            </a:r>
            <a:r>
              <a:rPr lang="en-US" dirty="0">
                <a:hlinkClick r:id="rId8"/>
              </a:rPr>
              <a:t>https://www.usac.org/about/reports-orders/fcc-filings/#results</a:t>
            </a:r>
            <a:endParaRPr lang="en-US" dirty="0"/>
          </a:p>
          <a:p>
            <a:pPr lvl="1"/>
            <a:r>
              <a:rPr lang="en-US" dirty="0"/>
              <a:t>USAC High Cost Disbursements: </a:t>
            </a:r>
            <a:r>
              <a:rPr lang="en-US" dirty="0">
                <a:hlinkClick r:id="rId9"/>
              </a:rPr>
              <a:t>https://opendata.usac.org/High-Cost/High-Cost-Disbursements/w6qn-gx72</a:t>
            </a:r>
            <a:endParaRPr lang="en-US" dirty="0"/>
          </a:p>
          <a:p>
            <a:pPr lvl="1"/>
            <a:r>
              <a:rPr lang="en-US" dirty="0"/>
              <a:t>USAC Lifeline Disbursements: </a:t>
            </a:r>
            <a:r>
              <a:rPr lang="en-US" dirty="0">
                <a:hlinkClick r:id="rId10"/>
              </a:rPr>
              <a:t>https://apps.usac.org/li/tools/disbursements/default.aspx</a:t>
            </a:r>
            <a:endParaRPr lang="en-US" dirty="0"/>
          </a:p>
          <a:p>
            <a:r>
              <a:rPr lang="en-US" dirty="0"/>
              <a:t>Tribal Specific Information:</a:t>
            </a:r>
          </a:p>
          <a:p>
            <a:pPr lvl="1"/>
            <a:r>
              <a:rPr lang="en-US" dirty="0"/>
              <a:t>Universal Service Information: </a:t>
            </a:r>
            <a:r>
              <a:rPr lang="en-US" dirty="0">
                <a:hlinkClick r:id="rId11"/>
              </a:rPr>
              <a:t>https://www.usac.org/about/tribal-nations/</a:t>
            </a:r>
            <a:endParaRPr lang="en-US" dirty="0"/>
          </a:p>
          <a:p>
            <a:pPr lvl="1"/>
            <a:r>
              <a:rPr lang="en-US" dirty="0"/>
              <a:t>FCC ONAP: </a:t>
            </a:r>
            <a:r>
              <a:rPr lang="en-US" dirty="0">
                <a:hlinkClick r:id="rId12"/>
              </a:rPr>
              <a:t>https://www.fcc.gov/office-native-affairs-and-policy</a:t>
            </a:r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endParaRPr lang="en-US" dirty="0"/>
          </a:p>
          <a:p>
            <a:endParaRPr lang="en-US" dirty="0"/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2363470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b="1" dirty="0"/>
              <a:t>RESOURCES</a:t>
            </a:r>
          </a:p>
          <a:p>
            <a:pPr lvl="1"/>
            <a:r>
              <a:rPr lang="en-US" dirty="0"/>
              <a:t>E-RATE (SCHOOLS AND LIBRARIES)</a:t>
            </a:r>
          </a:p>
          <a:p>
            <a:pPr lvl="2"/>
            <a:r>
              <a:rPr lang="en-US" dirty="0"/>
              <a:t>GUIDE: </a:t>
            </a:r>
            <a:r>
              <a:rPr lang="en-US" dirty="0">
                <a:hlinkClick r:id="rId3"/>
              </a:rPr>
              <a:t>https://cdw-prod.adobecqms.net/content/dam/cdw/on-domain-cdwg/PDF/white-paper-a-guide-to-e-rate.pdf</a:t>
            </a:r>
            <a:endParaRPr lang="en-US" dirty="0"/>
          </a:p>
          <a:p>
            <a:pPr lvl="1"/>
            <a:r>
              <a:rPr lang="en-US" dirty="0"/>
              <a:t>RURAL HEALTHCARE</a:t>
            </a:r>
          </a:p>
          <a:p>
            <a:pPr lvl="2"/>
            <a:r>
              <a:rPr lang="en-US" dirty="0"/>
              <a:t>FCC: </a:t>
            </a:r>
            <a:r>
              <a:rPr lang="en-US" dirty="0">
                <a:hlinkClick r:id="rId4"/>
              </a:rPr>
              <a:t>https://www.fcc.gov/guides/universal-service-program-rural-health-care-providers</a:t>
            </a:r>
            <a:endParaRPr lang="en-US" dirty="0"/>
          </a:p>
          <a:p>
            <a:pPr lvl="2"/>
            <a:r>
              <a:rPr lang="en-US" dirty="0"/>
              <a:t>USAC: </a:t>
            </a:r>
            <a:r>
              <a:rPr lang="en-US" dirty="0">
                <a:hlinkClick r:id="rId5"/>
              </a:rPr>
              <a:t>https://www.usac.org/rural-health-care/</a:t>
            </a:r>
            <a:endParaRPr lang="en-US" dirty="0"/>
          </a:p>
          <a:p>
            <a:pPr lvl="1"/>
            <a:r>
              <a:rPr lang="en-US" dirty="0"/>
              <a:t>Broadband Maps:</a:t>
            </a:r>
          </a:p>
          <a:p>
            <a:pPr lvl="2"/>
            <a:r>
              <a:rPr lang="en-US" dirty="0"/>
              <a:t>4G LTE Coverage: </a:t>
            </a:r>
            <a:r>
              <a:rPr lang="en-US" dirty="0">
                <a:hlinkClick r:id="rId6"/>
              </a:rPr>
              <a:t>https://www.fcc.gov/BroadbandData/MobileMaps</a:t>
            </a:r>
            <a:endParaRPr lang="en-US" dirty="0"/>
          </a:p>
          <a:p>
            <a:pPr lvl="2"/>
            <a:r>
              <a:rPr lang="en-US" dirty="0"/>
              <a:t>National broadband map: </a:t>
            </a:r>
            <a:r>
              <a:rPr lang="en-US" dirty="0">
                <a:hlinkClick r:id="rId7"/>
              </a:rPr>
              <a:t>https://broadbandmap.fcc.gov/#/</a:t>
            </a:r>
            <a:r>
              <a:rPr lang="en-US" dirty="0"/>
              <a:t> and </a:t>
            </a:r>
            <a:r>
              <a:rPr lang="en-US" dirty="0">
                <a:hlinkClick r:id="rId8"/>
              </a:rPr>
              <a:t>https://broadbandnow.com/national-broadband-map</a:t>
            </a:r>
            <a:r>
              <a:rPr lang="en-US" dirty="0"/>
              <a:t> and </a:t>
            </a:r>
            <a:r>
              <a:rPr lang="en-US" dirty="0">
                <a:hlinkClick r:id="rId9"/>
              </a:rPr>
              <a:t>https://www.ntia.doc.gov/category/national-broadband-availability-map</a:t>
            </a:r>
            <a:endParaRPr lang="en-US" dirty="0"/>
          </a:p>
          <a:p>
            <a:pPr lvl="1"/>
            <a:r>
              <a:rPr lang="en-US" dirty="0"/>
              <a:t>FCC New Mapping Initiative:</a:t>
            </a:r>
          </a:p>
          <a:p>
            <a:pPr lvl="2"/>
            <a:r>
              <a:rPr lang="en-US" dirty="0">
                <a:hlinkClick r:id="rId10"/>
              </a:rPr>
              <a:t>https://www.fcc.gov/news-events/notes/2022/06/30/status-update-mapping-where-broadband-and-not-available-us</a:t>
            </a:r>
            <a:endParaRPr lang="en-US" dirty="0"/>
          </a:p>
          <a:p>
            <a:pPr lvl="2"/>
            <a:endParaRPr lang="en-US" dirty="0"/>
          </a:p>
          <a:p>
            <a:pPr lvl="2"/>
            <a:endParaRPr lang="en-US" dirty="0"/>
          </a:p>
          <a:p>
            <a:pPr lvl="2"/>
            <a:endParaRPr lang="en-US" dirty="0"/>
          </a:p>
          <a:p>
            <a:pPr lvl="2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endParaRPr lang="en-US" dirty="0"/>
          </a:p>
          <a:p>
            <a:endParaRPr lang="en-US" dirty="0"/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1913133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6A81C7-BDE9-9344-A91B-8309093E59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0260" y="788669"/>
            <a:ext cx="9425940" cy="1268731"/>
          </a:xfrm>
        </p:spPr>
        <p:txBody>
          <a:bodyPr>
            <a:normAutofit/>
          </a:bodyPr>
          <a:lstStyle/>
          <a:p>
            <a:r>
              <a:rPr lang="en-US" sz="1600" b="1" dirty="0"/>
              <a:t>ACCESS TO BROADBAND IN TRIBAL COMMUNITIES</a:t>
            </a:r>
            <a:br>
              <a:rPr lang="en-US" sz="1600" dirty="0"/>
            </a:br>
            <a:r>
              <a:rPr lang="en-US" sz="1600" i="1" dirty="0"/>
              <a:t>TRIALS AND TRIBULATIONS OF ESTABLISHING A BROADBAND INFRASTRUCTURE ON TRIBAL LANDS</a:t>
            </a:r>
            <a:br>
              <a:rPr lang="en-US" sz="1600" i="1" dirty="0"/>
            </a:br>
            <a:br>
              <a:rPr lang="en-US" sz="1600" dirty="0"/>
            </a:br>
            <a:endParaRPr lang="en-US" sz="1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EAF179-D54A-ED4B-B0EE-C1E4E32DA96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914400" lvl="2" indent="0">
              <a:buNone/>
            </a:pPr>
            <a:endParaRPr lang="en-US" dirty="0"/>
          </a:p>
          <a:p>
            <a:pPr lvl="2"/>
            <a:endParaRPr lang="en-US" dirty="0"/>
          </a:p>
          <a:p>
            <a:pPr lvl="2"/>
            <a:endParaRPr lang="en-US" dirty="0"/>
          </a:p>
          <a:p>
            <a:pPr lvl="2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endParaRPr lang="en-US" dirty="0"/>
          </a:p>
          <a:p>
            <a:endParaRPr lang="en-US" dirty="0"/>
          </a:p>
          <a:p>
            <a:pPr lvl="1"/>
            <a:endParaRPr lang="en-US" dirty="0"/>
          </a:p>
        </p:txBody>
      </p:sp>
      <p:pic>
        <p:nvPicPr>
          <p:cNvPr id="7" name="Picture 6" descr="Text, letter&#10;&#10;Description automatically generated">
            <a:extLst>
              <a:ext uri="{FF2B5EF4-FFF2-40B4-BE49-F238E27FC236}">
                <a16:creationId xmlns:a16="http://schemas.microsoft.com/office/drawing/2014/main" id="{D2F82230-79FB-D94D-A519-8A597000D21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83267" y="0"/>
            <a:ext cx="762546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91780955"/>
      </p:ext>
    </p:extLst>
  </p:cSld>
  <p:clrMapOvr>
    <a:masterClrMapping/>
  </p:clrMapOvr>
</p:sld>
</file>

<file path=ppt/theme/theme1.xml><?xml version="1.0" encoding="utf-8"?>
<a:theme xmlns:a="http://schemas.openxmlformats.org/drawingml/2006/main" name="Vapor Trail">
  <a:themeElements>
    <a:clrScheme name="Vapor Trail">
      <a:dk1>
        <a:sysClr val="windowText" lastClr="000000"/>
      </a:dk1>
      <a:lt1>
        <a:sysClr val="window" lastClr="FFFFFF"/>
      </a:lt1>
      <a:dk2>
        <a:srgbClr val="454545"/>
      </a:dk2>
      <a:lt2>
        <a:srgbClr val="DADADA"/>
      </a:lt2>
      <a:accent1>
        <a:srgbClr val="DF2E28"/>
      </a:accent1>
      <a:accent2>
        <a:srgbClr val="FE801A"/>
      </a:accent2>
      <a:accent3>
        <a:srgbClr val="E9BF35"/>
      </a:accent3>
      <a:accent4>
        <a:srgbClr val="81BB42"/>
      </a:accent4>
      <a:accent5>
        <a:srgbClr val="32C7A9"/>
      </a:accent5>
      <a:accent6>
        <a:srgbClr val="4A9BDC"/>
      </a:accent6>
      <a:hlink>
        <a:srgbClr val="F0532B"/>
      </a:hlink>
      <a:folHlink>
        <a:srgbClr val="F38B53"/>
      </a:folHlink>
    </a:clrScheme>
    <a:fontScheme name="Vapor Trail">
      <a:majorFont>
        <a:latin typeface="Century Gothic" panose="020B050202020202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Vapor Trail">
      <a:fillStyleLst>
        <a:solidFill>
          <a:schemeClr val="phClr"/>
        </a:solidFill>
        <a:gradFill rotWithShape="1">
          <a:gsLst>
            <a:gs pos="0">
              <a:schemeClr val="phClr">
                <a:tint val="69000"/>
                <a:alpha val="100000"/>
                <a:satMod val="109000"/>
                <a:lumMod val="110000"/>
              </a:schemeClr>
            </a:gs>
            <a:gs pos="52000">
              <a:schemeClr val="phClr">
                <a:tint val="74000"/>
                <a:satMod val="100000"/>
                <a:lumMod val="104000"/>
              </a:schemeClr>
            </a:gs>
            <a:gs pos="100000">
              <a:schemeClr val="phClr">
                <a:tint val="78000"/>
                <a:satMod val="10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satMod val="100000"/>
                <a:lumMod val="104000"/>
              </a:schemeClr>
            </a:gs>
            <a:gs pos="78000">
              <a:schemeClr val="phClr">
                <a:shade val="100000"/>
                <a:satMod val="11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  <a:scene3d>
            <a:camera prst="orthographicFront">
              <a:rot lat="0" lon="0" rev="0"/>
            </a:camera>
            <a:lightRig rig="threePt" dir="t"/>
          </a:scene3d>
          <a:sp3d>
            <a:bevelT w="25400" h="12700"/>
          </a:sp3d>
        </a:effectStyle>
        <a:effectStyle>
          <a:effectLst>
            <a:outerShdw blurRad="57150" dist="19050" dir="5400000" algn="ctr" rotWithShape="0">
              <a:srgbClr val="000000">
                <a:alpha val="48000"/>
              </a:srgbClr>
            </a:outerShdw>
          </a:effectLst>
          <a:scene3d>
            <a:camera prst="orthographicFront">
              <a:rot lat="0" lon="0" rev="0"/>
            </a:camera>
            <a:lightRig rig="threePt" dir="t"/>
          </a:scene3d>
          <a:sp3d>
            <a:bevelT w="50800" h="25400"/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Vapor Trail" id="{4FDF2955-7D9C-493C-B9F9-C205151B46CD}" vid="{8F31A783-2159-4870-BC29-2BA7D038EA4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{6D9B5657-0014-0C45-AF60-6D844C78B342}tf10001079</Template>
  <TotalTime>8060</TotalTime>
  <Words>1838</Words>
  <Application>Microsoft Macintosh PowerPoint</Application>
  <PresentationFormat>Widescreen</PresentationFormat>
  <Paragraphs>242</Paragraphs>
  <Slides>21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4" baseType="lpstr">
      <vt:lpstr>Arial</vt:lpstr>
      <vt:lpstr>Century Gothic</vt:lpstr>
      <vt:lpstr>Vapor Trail</vt:lpstr>
      <vt:lpstr>ACCESS TO BROADBAND IN TRIBAL COMMUNITIES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  <vt:lpstr>ACCESS TO BROADBAND IN TRIBAL COMMUNITIES TRIALS AND TRIBULATIONS OF ESTABLISHING A BROADBAND INFRASTRUCTURE ON TRIBAL LANDS 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ACCESS TO BROADBAND IN TRIBAL COMMUNITIES</dc:title>
  <dc:creator>Gene DeJordy</dc:creator>
  <cp:lastModifiedBy>Gene DeJordy</cp:lastModifiedBy>
  <cp:revision>13</cp:revision>
  <dcterms:created xsi:type="dcterms:W3CDTF">2022-07-14T13:18:05Z</dcterms:created>
  <dcterms:modified xsi:type="dcterms:W3CDTF">2022-07-23T00:47:49Z</dcterms:modified>
</cp:coreProperties>
</file>