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heic" ContentType="image/p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557" r:id="rId3"/>
    <p:sldId id="420" r:id="rId4"/>
    <p:sldId id="388" r:id="rId5"/>
    <p:sldId id="549" r:id="rId6"/>
    <p:sldId id="294" r:id="rId7"/>
    <p:sldId id="553" r:id="rId8"/>
    <p:sldId id="554" r:id="rId9"/>
    <p:sldId id="558" r:id="rId10"/>
    <p:sldId id="264" r:id="rId11"/>
    <p:sldId id="419" r:id="rId12"/>
    <p:sldId id="537" r:id="rId13"/>
    <p:sldId id="267" r:id="rId14"/>
    <p:sldId id="323" r:id="rId15"/>
    <p:sldId id="552" r:id="rId16"/>
    <p:sldId id="555" r:id="rId17"/>
    <p:sldId id="562" r:id="rId18"/>
    <p:sldId id="556" r:id="rId19"/>
    <p:sldId id="327" r:id="rId20"/>
    <p:sldId id="328" r:id="rId21"/>
    <p:sldId id="329" r:id="rId22"/>
    <p:sldId id="550" r:id="rId23"/>
    <p:sldId id="559" r:id="rId24"/>
    <p:sldId id="560" r:id="rId25"/>
    <p:sldId id="551" r:id="rId26"/>
    <p:sldId id="563" r:id="rId27"/>
    <p:sldId id="564" r:id="rId28"/>
    <p:sldId id="561" r:id="rId29"/>
    <p:sldId id="27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3E01"/>
    <a:srgbClr val="00A4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82859" autoAdjust="0"/>
  </p:normalViewPr>
  <p:slideViewPr>
    <p:cSldViewPr snapToGrid="0" snapToObjects="1">
      <p:cViewPr varScale="1">
        <p:scale>
          <a:sx n="64" d="100"/>
          <a:sy n="64" d="100"/>
        </p:scale>
        <p:origin x="5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234BD-3839-4E8D-9AB3-F81B70490113}"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631DD-BA33-4170-AF38-76BFB3A4B03D}" type="slidenum">
              <a:rPr lang="en-US" smtClean="0"/>
              <a:t>‹#›</a:t>
            </a:fld>
            <a:endParaRPr lang="en-US"/>
          </a:p>
        </p:txBody>
      </p:sp>
    </p:spTree>
    <p:extLst>
      <p:ext uri="{BB962C8B-B14F-4D97-AF65-F5344CB8AC3E}">
        <p14:creationId xmlns:p14="http://schemas.microsoft.com/office/powerpoint/2010/main" val="3688955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 is a self contained program, it is a system of health provider education that provides regulatory oversight for providers educated by the CHAP and it generally sits outside of state regulatory authority and within IHS. CHAP started as a program in Alaska in the 60s to train village women to help quell a tuberculosis epidemic and has grown to a sophisticated wraparound health care system that expands access to primary care, emergency, acute, chronic, and preventive health care in rural and frontier Alaska native villages</a:t>
            </a:r>
          </a:p>
        </p:txBody>
      </p:sp>
      <p:sp>
        <p:nvSpPr>
          <p:cNvPr id="4" name="Slide Number Placeholder 3"/>
          <p:cNvSpPr>
            <a:spLocks noGrp="1"/>
          </p:cNvSpPr>
          <p:nvPr>
            <p:ph type="sldNum" sz="quarter" idx="5"/>
          </p:nvPr>
        </p:nvSpPr>
        <p:spPr/>
        <p:txBody>
          <a:bodyPr/>
          <a:lstStyle/>
          <a:p>
            <a:fld id="{081631DD-BA33-4170-AF38-76BFB3A4B03D}" type="slidenum">
              <a:rPr lang="en-US" smtClean="0"/>
              <a:t>3</a:t>
            </a:fld>
            <a:endParaRPr lang="en-US"/>
          </a:p>
        </p:txBody>
      </p:sp>
    </p:spTree>
    <p:extLst>
      <p:ext uri="{BB962C8B-B14F-4D97-AF65-F5344CB8AC3E}">
        <p14:creationId xmlns:p14="http://schemas.microsoft.com/office/powerpoint/2010/main" val="413342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ACCOUNTABILITY</a:t>
            </a:r>
          </a:p>
        </p:txBody>
      </p:sp>
      <p:sp>
        <p:nvSpPr>
          <p:cNvPr id="4" name="Slide Number Placeholder 3"/>
          <p:cNvSpPr>
            <a:spLocks noGrp="1"/>
          </p:cNvSpPr>
          <p:nvPr>
            <p:ph type="sldNum" sz="quarter" idx="5"/>
          </p:nvPr>
        </p:nvSpPr>
        <p:spPr/>
        <p:txBody>
          <a:bodyPr/>
          <a:lstStyle/>
          <a:p>
            <a:fld id="{081631DD-BA33-4170-AF38-76BFB3A4B03D}" type="slidenum">
              <a:rPr lang="en-US" smtClean="0"/>
              <a:t>16</a:t>
            </a:fld>
            <a:endParaRPr lang="en-US"/>
          </a:p>
        </p:txBody>
      </p:sp>
    </p:spTree>
    <p:extLst>
      <p:ext uri="{BB962C8B-B14F-4D97-AF65-F5344CB8AC3E}">
        <p14:creationId xmlns:p14="http://schemas.microsoft.com/office/powerpoint/2010/main" val="2206150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comment period was extended to July 8, 2019.</a:t>
            </a:r>
          </a:p>
        </p:txBody>
      </p:sp>
      <p:sp>
        <p:nvSpPr>
          <p:cNvPr id="4" name="Slide Number Placeholder 3"/>
          <p:cNvSpPr>
            <a:spLocks noGrp="1"/>
          </p:cNvSpPr>
          <p:nvPr>
            <p:ph type="sldNum" sz="quarter" idx="10"/>
          </p:nvPr>
        </p:nvSpPr>
        <p:spPr/>
        <p:txBody>
          <a:bodyPr/>
          <a:lstStyle/>
          <a:p>
            <a:fld id="{8B87E937-AD4D-4061-8B3B-60CEDB07314A}" type="slidenum">
              <a:rPr lang="en-US" altLang="en-US" smtClean="0"/>
              <a:pPr/>
              <a:t>18</a:t>
            </a:fld>
            <a:endParaRPr lang="en-US" altLang="en-US" dirty="0"/>
          </a:p>
        </p:txBody>
      </p:sp>
    </p:spTree>
    <p:extLst>
      <p:ext uri="{BB962C8B-B14F-4D97-AF65-F5344CB8AC3E}">
        <p14:creationId xmlns:p14="http://schemas.microsoft.com/office/powerpoint/2010/main" val="3289654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Policy itself is pretty straight forward and leaves a lot up to the separate areas. There are areas of disagreement between the CHAP TAG and IHS</a:t>
            </a:r>
            <a:r>
              <a:rPr lang="en-US" baseline="0" dirty="0"/>
              <a:t> and those are noted in the footnotes. </a:t>
            </a:r>
          </a:p>
          <a:p>
            <a:r>
              <a:rPr lang="en-US" baseline="0" dirty="0"/>
              <a:t>Basic sections:</a:t>
            </a:r>
          </a:p>
          <a:p>
            <a:r>
              <a:rPr lang="en-US" baseline="0" dirty="0"/>
              <a:t>Introduction – outlines the purpose, scope, background, authorities and policy – the policy section is pretty bare bones. It covers the areas that were most important to both IHS and the TAG – portability, the requirements to be certified by a federal board, instructions for funding agreements, reiteration of a few points of the law, mostly around DHATs, direction for which position descriptions currently exist for BHAs and the need for position descriptions for DHAT and CHAP and the ability for areas to work together for the purposes of certification of providers.</a:t>
            </a:r>
            <a:endParaRPr lang="en-US" dirty="0"/>
          </a:p>
        </p:txBody>
      </p:sp>
      <p:sp>
        <p:nvSpPr>
          <p:cNvPr id="4" name="Slide Number Placeholder 3"/>
          <p:cNvSpPr>
            <a:spLocks noGrp="1"/>
          </p:cNvSpPr>
          <p:nvPr>
            <p:ph type="sldNum" sz="quarter" idx="10"/>
          </p:nvPr>
        </p:nvSpPr>
        <p:spPr/>
        <p:txBody>
          <a:bodyPr/>
          <a:lstStyle/>
          <a:p>
            <a:fld id="{8B87E937-AD4D-4061-8B3B-60CEDB07314A}" type="slidenum">
              <a:rPr lang="en-US" altLang="en-US" smtClean="0"/>
              <a:pPr/>
              <a:t>19</a:t>
            </a:fld>
            <a:endParaRPr lang="en-US" altLang="en-US" dirty="0"/>
          </a:p>
        </p:txBody>
      </p:sp>
    </p:spTree>
    <p:extLst>
      <p:ext uri="{BB962C8B-B14F-4D97-AF65-F5344CB8AC3E}">
        <p14:creationId xmlns:p14="http://schemas.microsoft.com/office/powerpoint/2010/main" val="3158461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Specialized body of practitioners, representing the behavioral, primary, oral health, and other relevant fields, that reports and makes recommendations to ACB regarding the training standards for all CHAP provider types.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Standards and Procedures. </a:t>
            </a:r>
          </a:p>
          <a:p>
            <a:r>
              <a:rPr lang="en-US" sz="1200" b="0" i="0" u="none" strike="noStrike" kern="1200" baseline="0" dirty="0">
                <a:solidFill>
                  <a:schemeClr val="tx1"/>
                </a:solidFill>
                <a:latin typeface="+mn-lt"/>
                <a:ea typeface="+mn-ea"/>
                <a:cs typeface="+mn-cs"/>
              </a:rPr>
              <a:t>1. National CHAP Standards and Procedures. Adopted in part from the Alaska CHAPCB Standards and Procedures to outline the minimum program standards for all CHAP provider types operating outside of Alaska. The National CHAP Standards and Procedures include, but are not limited to, the minimum training, training equivalency, supervision, and scope of practice requirements. </a:t>
            </a:r>
          </a:p>
          <a:p>
            <a:r>
              <a:rPr lang="en-US" sz="1200" b="0" i="0" u="none" strike="noStrike" kern="1200" baseline="0" dirty="0">
                <a:solidFill>
                  <a:schemeClr val="tx1"/>
                </a:solidFill>
                <a:latin typeface="+mn-lt"/>
                <a:ea typeface="+mn-ea"/>
                <a:cs typeface="+mn-cs"/>
              </a:rPr>
              <a:t>2. Area Standards and Procedures. At a minimum, the Area Standards and Procedures must include the National CHAP Standards and Procedures and may have additional supplemental requirements above and beyond the national standards that are specific to the cultural considerations of the region, community specific needs, as well as the health care delivery system.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81631DD-BA33-4170-AF38-76BFB3A4B03D}" type="slidenum">
              <a:rPr lang="en-US" smtClean="0"/>
              <a:t>20</a:t>
            </a:fld>
            <a:endParaRPr lang="en-US"/>
          </a:p>
        </p:txBody>
      </p:sp>
    </p:spTree>
    <p:extLst>
      <p:ext uri="{BB962C8B-B14F-4D97-AF65-F5344CB8AC3E}">
        <p14:creationId xmlns:p14="http://schemas.microsoft.com/office/powerpoint/2010/main" val="1415029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current CHAP policy is in the </a:t>
            </a:r>
            <a:r>
              <a:rPr lang="en-US" sz="1200" b="0" i="0" u="none" strike="noStrike" kern="1200" dirty="0" err="1">
                <a:solidFill>
                  <a:schemeClr val="tx1"/>
                </a:solidFill>
                <a:effectLst/>
                <a:latin typeface="+mn-lt"/>
                <a:ea typeface="+mn-ea"/>
                <a:cs typeface="+mn-cs"/>
              </a:rPr>
              <a:t>formof</a:t>
            </a:r>
            <a:r>
              <a:rPr lang="en-US" sz="1200" b="0" i="0" u="none" strike="noStrike" kern="1200" dirty="0">
                <a:solidFill>
                  <a:schemeClr val="tx1"/>
                </a:solidFill>
                <a:effectLst/>
                <a:latin typeface="+mn-lt"/>
                <a:ea typeface="+mn-ea"/>
                <a:cs typeface="+mn-cs"/>
              </a:rPr>
              <a:t> a charter and will need to migrated to be a permanent part and chapter. This does not change the policy or its contents. It is standard agency practice to avoid holding policy longer than three years as a circular which are used for temporary changes or decisions. The DRPC will indicate whether this can be done now. This does not preclude any other major implementation activities. </a:t>
            </a:r>
            <a:endParaRPr lang="en-US" dirty="0"/>
          </a:p>
        </p:txBody>
      </p:sp>
      <p:sp>
        <p:nvSpPr>
          <p:cNvPr id="4" name="Slide Number Placeholder 3"/>
          <p:cNvSpPr>
            <a:spLocks noGrp="1"/>
          </p:cNvSpPr>
          <p:nvPr>
            <p:ph type="sldNum" sz="quarter" idx="5"/>
          </p:nvPr>
        </p:nvSpPr>
        <p:spPr/>
        <p:txBody>
          <a:bodyPr/>
          <a:lstStyle/>
          <a:p>
            <a:fld id="{081631DD-BA33-4170-AF38-76BFB3A4B03D}" type="slidenum">
              <a:rPr lang="en-US" smtClean="0"/>
              <a:t>21</a:t>
            </a:fld>
            <a:endParaRPr lang="en-US"/>
          </a:p>
        </p:txBody>
      </p:sp>
    </p:spTree>
    <p:extLst>
      <p:ext uri="{BB962C8B-B14F-4D97-AF65-F5344CB8AC3E}">
        <p14:creationId xmlns:p14="http://schemas.microsoft.com/office/powerpoint/2010/main" val="1413276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CHAP TAG remains committed to self governance and self determination and the long term success of CHAP. At the rescheduled September meeting, the CHAP TAG requested IHS provide a list of available funding mechanisms for FY 2023 funds in order to inform the CHAP TAG's recommendations.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IHS has been working to staff CHAP implementation and has hired CHA, DHA, and BHA leads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 CHAP TAG continues to explore options for the </a:t>
            </a:r>
            <a:r>
              <a:rPr lang="en-US" sz="1200" b="0" i="0" u="none" strike="noStrike" kern="1200" dirty="0" err="1">
                <a:solidFill>
                  <a:schemeClr val="tx1"/>
                </a:solidFill>
                <a:effectLst/>
                <a:latin typeface="+mn-lt"/>
                <a:ea typeface="+mn-ea"/>
                <a:cs typeface="+mn-cs"/>
              </a:rPr>
              <a:t>eHAM</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 Portland Area CHAP Certification Board is still unable to certify CHAP Providers in our area due to asserted inherent federal function around the collection and storage of data – in this case information such as name, address, education, etc. . . necessary to certify providers. IHS is claiming that is an inherent federal function so the PACCB cannot collect that information until the forms and data storage plans have gone through a series of federal processes and approvals. The CHAP TAG does not agree in the assertion of inherent federal function in this area and continues to advocate for self governance in this area.</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081631DD-BA33-4170-AF38-76BFB3A4B03D}" type="slidenum">
              <a:rPr lang="en-US" smtClean="0"/>
              <a:t>22</a:t>
            </a:fld>
            <a:endParaRPr lang="en-US"/>
          </a:p>
        </p:txBody>
      </p:sp>
    </p:spTree>
    <p:extLst>
      <p:ext uri="{BB962C8B-B14F-4D97-AF65-F5344CB8AC3E}">
        <p14:creationId xmlns:p14="http://schemas.microsoft.com/office/powerpoint/2010/main" val="3059768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Policy Letter 11-01: Performance of Inherently Governmental and Critical Functions Sec 3(b)(1)</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81631DD-BA33-4170-AF38-76BFB3A4B03D}" type="slidenum">
              <a:rPr lang="en-US" smtClean="0"/>
              <a:t>23</a:t>
            </a:fld>
            <a:endParaRPr lang="en-US"/>
          </a:p>
        </p:txBody>
      </p:sp>
    </p:spTree>
    <p:extLst>
      <p:ext uri="{BB962C8B-B14F-4D97-AF65-F5344CB8AC3E}">
        <p14:creationId xmlns:p14="http://schemas.microsoft.com/office/powerpoint/2010/main" val="4001240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education program later.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47AFF-0996-4DF8-8DC1-4B41CD2884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2784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just about improving</a:t>
            </a:r>
            <a:r>
              <a:rPr lang="en-US" baseline="0" dirty="0"/>
              <a:t> access</a:t>
            </a:r>
          </a:p>
          <a:p>
            <a:r>
              <a:rPr lang="en-US" baseline="0" dirty="0"/>
              <a:t>Social determinants of health</a:t>
            </a:r>
          </a:p>
          <a:p>
            <a:r>
              <a:rPr lang="en-US" baseline="0" dirty="0"/>
              <a:t>Providing for the health and well being of your citizens doesn’t mean just bringing more dentists or doctors to Indian country, it means creating educational pathways and employment opportunities that will also improve access to care as well as address other issues that will strengthen the community.</a:t>
            </a:r>
          </a:p>
        </p:txBody>
      </p:sp>
      <p:sp>
        <p:nvSpPr>
          <p:cNvPr id="4" name="Slide Number Placeholder 3"/>
          <p:cNvSpPr>
            <a:spLocks noGrp="1"/>
          </p:cNvSpPr>
          <p:nvPr>
            <p:ph type="sldNum" sz="quarter" idx="10"/>
          </p:nvPr>
        </p:nvSpPr>
        <p:spPr/>
        <p:txBody>
          <a:bodyPr/>
          <a:lstStyle/>
          <a:p>
            <a:fld id="{BDE8325E-3D15-AF42-B8AD-DD32A3A53FE5}" type="slidenum">
              <a:rPr lang="en-US" smtClean="0"/>
              <a:t>4</a:t>
            </a:fld>
            <a:endParaRPr lang="en-US"/>
          </a:p>
        </p:txBody>
      </p:sp>
    </p:spTree>
    <p:extLst>
      <p:ext uri="{BB962C8B-B14F-4D97-AF65-F5344CB8AC3E}">
        <p14:creationId xmlns:p14="http://schemas.microsoft.com/office/powerpoint/2010/main" val="168397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Opportunity to address social determinants of health</a:t>
            </a:r>
          </a:p>
        </p:txBody>
      </p:sp>
      <p:sp>
        <p:nvSpPr>
          <p:cNvPr id="4" name="Slide Number Placeholder 3"/>
          <p:cNvSpPr>
            <a:spLocks noGrp="1"/>
          </p:cNvSpPr>
          <p:nvPr>
            <p:ph type="sldNum" sz="quarter" idx="5"/>
          </p:nvPr>
        </p:nvSpPr>
        <p:spPr/>
        <p:txBody>
          <a:bodyPr/>
          <a:lstStyle/>
          <a:p>
            <a:fld id="{081631DD-BA33-4170-AF38-76BFB3A4B03D}" type="slidenum">
              <a:rPr lang="en-US" smtClean="0"/>
              <a:t>5</a:t>
            </a:fld>
            <a:endParaRPr lang="en-US"/>
          </a:p>
        </p:txBody>
      </p:sp>
    </p:spTree>
    <p:extLst>
      <p:ext uri="{BB962C8B-B14F-4D97-AF65-F5344CB8AC3E}">
        <p14:creationId xmlns:p14="http://schemas.microsoft.com/office/powerpoint/2010/main" val="910672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is important especially in light of COVID-19.</a:t>
            </a:r>
            <a:r>
              <a:rPr lang="en-US" baseline="0" dirty="0"/>
              <a:t> Increased access to behavioral health services is critical for our tribes. Our needs assessment from 2018 indicated that our WA tribes need a minimum of two BHA each. Idaho tribes would benefit from much the same.</a:t>
            </a:r>
          </a:p>
          <a:p>
            <a:endParaRPr lang="en-US" baseline="0" dirty="0"/>
          </a:p>
          <a:p>
            <a:r>
              <a:rPr lang="en-US" baseline="0" dirty="0"/>
              <a:t>CHAP IS SUPPOSED TO SIT OUTISDE OF STATE REGULATORY ENVIRONMENTS AND OTHER ACCREDITATION AUTHORITIES IN ORDER TO ALLOW FOR THE TRIBAL HEALTH SYSTEM TO BE NIMBLE AND RESPONSIBE TO THE NEEDS OF THE TRIBAL HEALTH PROGRAMS THAT HAVE BEEN LET DOWN BY THOSE EXITING SYSTEMS </a:t>
            </a:r>
            <a:endParaRPr lang="en-US" dirty="0"/>
          </a:p>
        </p:txBody>
      </p:sp>
      <p:sp>
        <p:nvSpPr>
          <p:cNvPr id="4" name="Slide Number Placeholder 3"/>
          <p:cNvSpPr>
            <a:spLocks noGrp="1"/>
          </p:cNvSpPr>
          <p:nvPr>
            <p:ph type="sldNum" sz="quarter" idx="10"/>
          </p:nvPr>
        </p:nvSpPr>
        <p:spPr/>
        <p:txBody>
          <a:bodyPr/>
          <a:lstStyle/>
          <a:p>
            <a:fld id="{8B87E937-AD4D-4061-8B3B-60CEDB07314A}" type="slidenum">
              <a:rPr lang="en-US" altLang="en-US" smtClean="0"/>
              <a:pPr/>
              <a:t>6</a:t>
            </a:fld>
            <a:endParaRPr lang="en-US" altLang="en-US" dirty="0"/>
          </a:p>
        </p:txBody>
      </p:sp>
    </p:spTree>
    <p:extLst>
      <p:ext uri="{BB962C8B-B14F-4D97-AF65-F5344CB8AC3E}">
        <p14:creationId xmlns:p14="http://schemas.microsoft.com/office/powerpoint/2010/main" val="1032619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dirty="0"/>
              <a:t>I use CHAP and Tribal Community Health Provider Project interchangeably, the TCHP is the project at the board we set up to implement CHAP to recognize that health aides are not aides but actually providers in tribal communities</a:t>
            </a:r>
            <a:endParaRPr dirty="0"/>
          </a:p>
        </p:txBody>
      </p:sp>
      <p:sp>
        <p:nvSpPr>
          <p:cNvPr id="258" name="Google Shape;258;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Tx/>
              <a:buNone/>
            </a:pPr>
            <a:r>
              <a:rPr lang="en-US">
                <a:latin typeface="Calibri" charset="0"/>
              </a:rPr>
              <a:t>Tribal health practititioners</a:t>
            </a:r>
            <a:r>
              <a:rPr lang="en-US" baseline="0">
                <a:latin typeface="Calibri" charset="0"/>
              </a:rPr>
              <a:t> called Community Health Aides, Behavioral Health Aides, and Dental Health Aides provide care to their communities through the entire life cycle. They provide care to individuals, families, and communities in a variety of settings.</a:t>
            </a:r>
            <a:endParaRPr lang="en-US" dirty="0">
              <a:latin typeface="Calibri" charset="0"/>
            </a:endParaRPr>
          </a:p>
        </p:txBody>
      </p:sp>
      <p:sp>
        <p:nvSpPr>
          <p:cNvPr id="348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5A3D46EC-1E97-6840-9A27-21E1B2BAB781}" type="slidenum">
              <a:rPr lang="en-US" altLang="en-US" smtClean="0"/>
              <a:pPr>
                <a:defRPr/>
              </a:pPr>
              <a:t>11</a:t>
            </a:fld>
            <a:endParaRPr lang="en-US" altLang="en-US"/>
          </a:p>
        </p:txBody>
      </p:sp>
    </p:spTree>
    <p:extLst>
      <p:ext uri="{BB962C8B-B14F-4D97-AF65-F5344CB8AC3E}">
        <p14:creationId xmlns:p14="http://schemas.microsoft.com/office/powerpoint/2010/main" val="2625626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dirty="0"/>
              <a:t>As I said in the beginning, Community Health Aide providers are primary care providers, they work under the supervision of a state licensed clinical provider and their training is focused on didactic classes, skills practice, and clinical time. It is a competency based medical education with a strong apprenticeship style model. </a:t>
            </a:r>
            <a:endParaRPr dirty="0"/>
          </a:p>
        </p:txBody>
      </p:sp>
      <p:sp>
        <p:nvSpPr>
          <p:cNvPr id="177" name="Google Shape;17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this up so that you can see a summary of the typical education and scope of practice of the community health aide provider</a:t>
            </a:r>
          </a:p>
        </p:txBody>
      </p:sp>
      <p:sp>
        <p:nvSpPr>
          <p:cNvPr id="4" name="Slide Number Placeholder 3"/>
          <p:cNvSpPr>
            <a:spLocks noGrp="1"/>
          </p:cNvSpPr>
          <p:nvPr>
            <p:ph type="sldNum" sz="quarter" idx="5"/>
          </p:nvPr>
        </p:nvSpPr>
        <p:spPr/>
        <p:txBody>
          <a:bodyPr/>
          <a:lstStyle/>
          <a:p>
            <a:fld id="{081631DD-BA33-4170-AF38-76BFB3A4B03D}" type="slidenum">
              <a:rPr lang="en-US" smtClean="0"/>
              <a:t>13</a:t>
            </a:fld>
            <a:endParaRPr lang="en-US"/>
          </a:p>
        </p:txBody>
      </p:sp>
    </p:spTree>
    <p:extLst>
      <p:ext uri="{BB962C8B-B14F-4D97-AF65-F5344CB8AC3E}">
        <p14:creationId xmlns:p14="http://schemas.microsoft.com/office/powerpoint/2010/main" val="2159665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education is in an online environment</a:t>
            </a:r>
            <a:r>
              <a:rPr lang="en-US" baseline="0" dirty="0"/>
              <a:t> with no more than 3 one-week in person intensives per academic year. The intensive is an opportunity for students, instructors, mentors and clinical instructors to come together to know one another better, practice skills and complete program planning. </a:t>
            </a:r>
            <a:endParaRPr lang="en-US" dirty="0"/>
          </a:p>
        </p:txBody>
      </p:sp>
      <p:sp>
        <p:nvSpPr>
          <p:cNvPr id="4" name="Slide Number Placeholder 3"/>
          <p:cNvSpPr>
            <a:spLocks noGrp="1"/>
          </p:cNvSpPr>
          <p:nvPr>
            <p:ph type="sldNum" sz="quarter" idx="10"/>
          </p:nvPr>
        </p:nvSpPr>
        <p:spPr/>
        <p:txBody>
          <a:bodyPr/>
          <a:lstStyle/>
          <a:p>
            <a:fld id="{8B87E937-AD4D-4061-8B3B-60CEDB07314A}" type="slidenum">
              <a:rPr lang="en-US" altLang="en-US" smtClean="0"/>
              <a:pPr/>
              <a:t>14</a:t>
            </a:fld>
            <a:endParaRPr lang="en-US" altLang="en-US" dirty="0"/>
          </a:p>
        </p:txBody>
      </p:sp>
    </p:spTree>
    <p:extLst>
      <p:ext uri="{BB962C8B-B14F-4D97-AF65-F5344CB8AC3E}">
        <p14:creationId xmlns:p14="http://schemas.microsoft.com/office/powerpoint/2010/main" val="2201297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C3C14-0DC2-7247-B53B-AB8DA02332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927CC7-5E41-2345-B782-F953A3E128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362095-ACD0-8D49-98A0-1AA230135440}"/>
              </a:ext>
            </a:extLst>
          </p:cNvPr>
          <p:cNvSpPr>
            <a:spLocks noGrp="1"/>
          </p:cNvSpPr>
          <p:nvPr>
            <p:ph type="dt" sz="half" idx="10"/>
          </p:nvPr>
        </p:nvSpPr>
        <p:spPr/>
        <p:txBody>
          <a:bodyPr/>
          <a:lstStyle/>
          <a:p>
            <a:fld id="{31CBB3B4-E2EA-AE43-8E69-B3235240C870}" type="datetimeFigureOut">
              <a:rPr lang="en-US" smtClean="0"/>
              <a:t>11/7/2022</a:t>
            </a:fld>
            <a:endParaRPr lang="en-US"/>
          </a:p>
        </p:txBody>
      </p:sp>
      <p:sp>
        <p:nvSpPr>
          <p:cNvPr id="5" name="Footer Placeholder 4">
            <a:extLst>
              <a:ext uri="{FF2B5EF4-FFF2-40B4-BE49-F238E27FC236}">
                <a16:creationId xmlns:a16="http://schemas.microsoft.com/office/drawing/2014/main" id="{A3AE4341-789E-784F-9452-B69027889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188FEC-9DB2-4D48-855F-DE22FB35D5B2}"/>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768982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E301D-62C3-8046-9ECB-84AA66F599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F27E94-4C5E-864A-A9A0-2CB40CBF53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FFA11-0019-9F4F-8A2A-547168F86C5D}"/>
              </a:ext>
            </a:extLst>
          </p:cNvPr>
          <p:cNvSpPr>
            <a:spLocks noGrp="1"/>
          </p:cNvSpPr>
          <p:nvPr>
            <p:ph type="dt" sz="half" idx="10"/>
          </p:nvPr>
        </p:nvSpPr>
        <p:spPr/>
        <p:txBody>
          <a:bodyPr/>
          <a:lstStyle/>
          <a:p>
            <a:fld id="{31CBB3B4-E2EA-AE43-8E69-B3235240C870}" type="datetimeFigureOut">
              <a:rPr lang="en-US" smtClean="0"/>
              <a:t>11/7/2022</a:t>
            </a:fld>
            <a:endParaRPr lang="en-US"/>
          </a:p>
        </p:txBody>
      </p:sp>
      <p:sp>
        <p:nvSpPr>
          <p:cNvPr id="5" name="Footer Placeholder 4">
            <a:extLst>
              <a:ext uri="{FF2B5EF4-FFF2-40B4-BE49-F238E27FC236}">
                <a16:creationId xmlns:a16="http://schemas.microsoft.com/office/drawing/2014/main" id="{F7377764-4DE4-7749-B66B-4BCD3EDC6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EE194-0280-BF4B-B1D2-E340B7932720}"/>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772170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C734D6-9A4A-9D46-9B10-7C18708042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CC9750-44E6-5F4C-AF2B-5820738D1A8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5E884-4EEF-E34D-8FC3-29F0DF7B6B2E}"/>
              </a:ext>
            </a:extLst>
          </p:cNvPr>
          <p:cNvSpPr>
            <a:spLocks noGrp="1"/>
          </p:cNvSpPr>
          <p:nvPr>
            <p:ph type="dt" sz="half" idx="10"/>
          </p:nvPr>
        </p:nvSpPr>
        <p:spPr/>
        <p:txBody>
          <a:bodyPr/>
          <a:lstStyle/>
          <a:p>
            <a:fld id="{31CBB3B4-E2EA-AE43-8E69-B3235240C870}" type="datetimeFigureOut">
              <a:rPr lang="en-US" smtClean="0"/>
              <a:t>11/7/2022</a:t>
            </a:fld>
            <a:endParaRPr lang="en-US"/>
          </a:p>
        </p:txBody>
      </p:sp>
      <p:sp>
        <p:nvSpPr>
          <p:cNvPr id="5" name="Footer Placeholder 4">
            <a:extLst>
              <a:ext uri="{FF2B5EF4-FFF2-40B4-BE49-F238E27FC236}">
                <a16:creationId xmlns:a16="http://schemas.microsoft.com/office/drawing/2014/main" id="{90DF8720-0C1C-5E4E-B74E-5FC8F54F4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301F4-BA2F-C441-87DA-CCCA1534E0BF}"/>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138908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39FDDB-345E-4641-A0F5-BA813BF3284A}"/>
              </a:ext>
            </a:extLst>
          </p:cNvPr>
          <p:cNvSpPr>
            <a:spLocks noGrp="1"/>
          </p:cNvSpPr>
          <p:nvPr>
            <p:ph type="dt" sz="half" idx="10"/>
          </p:nvPr>
        </p:nvSpPr>
        <p:spPr/>
        <p:txBody>
          <a:bodyPr/>
          <a:lstStyle/>
          <a:p>
            <a:fld id="{31CBB3B4-E2EA-AE43-8E69-B3235240C870}" type="datetimeFigureOut">
              <a:rPr lang="en-US" smtClean="0"/>
              <a:t>11/7/2022</a:t>
            </a:fld>
            <a:endParaRPr lang="en-US"/>
          </a:p>
        </p:txBody>
      </p:sp>
      <p:sp>
        <p:nvSpPr>
          <p:cNvPr id="3" name="Footer Placeholder 2">
            <a:extLst>
              <a:ext uri="{FF2B5EF4-FFF2-40B4-BE49-F238E27FC236}">
                <a16:creationId xmlns:a16="http://schemas.microsoft.com/office/drawing/2014/main" id="{020B0DCE-DC0D-104B-A024-5BD4C11E5D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ED9F8B-3DA0-6847-BB63-4D5413D89463}"/>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496648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1C06A-89FC-7E49-9AF0-8DDC26DA1F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92C7AD-382F-2544-9996-3AFD21D173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2131A-27C8-9242-B0F4-2E10ED0FF895}"/>
              </a:ext>
            </a:extLst>
          </p:cNvPr>
          <p:cNvSpPr>
            <a:spLocks noGrp="1"/>
          </p:cNvSpPr>
          <p:nvPr>
            <p:ph type="dt" sz="half" idx="10"/>
          </p:nvPr>
        </p:nvSpPr>
        <p:spPr/>
        <p:txBody>
          <a:bodyPr/>
          <a:lstStyle/>
          <a:p>
            <a:fld id="{31CBB3B4-E2EA-AE43-8E69-B3235240C870}" type="datetimeFigureOut">
              <a:rPr lang="en-US" smtClean="0"/>
              <a:t>11/7/2022</a:t>
            </a:fld>
            <a:endParaRPr lang="en-US"/>
          </a:p>
        </p:txBody>
      </p:sp>
      <p:sp>
        <p:nvSpPr>
          <p:cNvPr id="5" name="Footer Placeholder 4">
            <a:extLst>
              <a:ext uri="{FF2B5EF4-FFF2-40B4-BE49-F238E27FC236}">
                <a16:creationId xmlns:a16="http://schemas.microsoft.com/office/drawing/2014/main" id="{A31BB297-B47D-9941-A862-44C17A715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E2029-9674-4949-A0DB-98DB6D97AF63}"/>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3972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23E50-5DCD-0645-92A7-790E7BC281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6239A2-6F95-6A4B-B8D3-D3E03EB717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ED3755-76D9-934F-8D1A-8FC092D6EC94}"/>
              </a:ext>
            </a:extLst>
          </p:cNvPr>
          <p:cNvSpPr>
            <a:spLocks noGrp="1"/>
          </p:cNvSpPr>
          <p:nvPr>
            <p:ph type="dt" sz="half" idx="10"/>
          </p:nvPr>
        </p:nvSpPr>
        <p:spPr/>
        <p:txBody>
          <a:bodyPr/>
          <a:lstStyle/>
          <a:p>
            <a:fld id="{31CBB3B4-E2EA-AE43-8E69-B3235240C870}" type="datetimeFigureOut">
              <a:rPr lang="en-US" smtClean="0"/>
              <a:t>11/7/2022</a:t>
            </a:fld>
            <a:endParaRPr lang="en-US"/>
          </a:p>
        </p:txBody>
      </p:sp>
      <p:sp>
        <p:nvSpPr>
          <p:cNvPr id="5" name="Footer Placeholder 4">
            <a:extLst>
              <a:ext uri="{FF2B5EF4-FFF2-40B4-BE49-F238E27FC236}">
                <a16:creationId xmlns:a16="http://schemas.microsoft.com/office/drawing/2014/main" id="{015C1830-872C-144C-8DEF-AA715FAA2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109D8-DF7F-9B44-9934-C1243B02F421}"/>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544101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B848-7D83-7449-99AF-564348B12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26D160-0498-D144-834A-9AAF0D5F8E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153D0E-CE62-B745-B47B-2992928708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0C6983-0EF3-7C45-8548-0624487E06C4}"/>
              </a:ext>
            </a:extLst>
          </p:cNvPr>
          <p:cNvSpPr>
            <a:spLocks noGrp="1"/>
          </p:cNvSpPr>
          <p:nvPr>
            <p:ph type="dt" sz="half" idx="10"/>
          </p:nvPr>
        </p:nvSpPr>
        <p:spPr/>
        <p:txBody>
          <a:bodyPr/>
          <a:lstStyle/>
          <a:p>
            <a:fld id="{31CBB3B4-E2EA-AE43-8E69-B3235240C870}" type="datetimeFigureOut">
              <a:rPr lang="en-US" smtClean="0"/>
              <a:t>11/7/2022</a:t>
            </a:fld>
            <a:endParaRPr lang="en-US"/>
          </a:p>
        </p:txBody>
      </p:sp>
      <p:sp>
        <p:nvSpPr>
          <p:cNvPr id="6" name="Footer Placeholder 5">
            <a:extLst>
              <a:ext uri="{FF2B5EF4-FFF2-40B4-BE49-F238E27FC236}">
                <a16:creationId xmlns:a16="http://schemas.microsoft.com/office/drawing/2014/main" id="{33432289-BDDE-BF45-880F-4726A7DD8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5CCE20-0FF8-224B-9D96-1829E7BE4CCF}"/>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18196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A34D-F5A0-6B45-9CA8-5D0C0D766E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5C1232-783A-4C47-BDB2-EADB1DA8CD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506B8C8-8B66-0249-AF3C-5A2EC0FB918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2ED923-F317-6941-9E02-7892B17BE1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43E2B3-51D6-544F-8D55-28A4FB50BE7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958492-9D7B-CC4A-9C50-78F037EED591}"/>
              </a:ext>
            </a:extLst>
          </p:cNvPr>
          <p:cNvSpPr>
            <a:spLocks noGrp="1"/>
          </p:cNvSpPr>
          <p:nvPr>
            <p:ph type="dt" sz="half" idx="10"/>
          </p:nvPr>
        </p:nvSpPr>
        <p:spPr/>
        <p:txBody>
          <a:bodyPr/>
          <a:lstStyle/>
          <a:p>
            <a:fld id="{31CBB3B4-E2EA-AE43-8E69-B3235240C870}" type="datetimeFigureOut">
              <a:rPr lang="en-US" smtClean="0"/>
              <a:t>11/7/2022</a:t>
            </a:fld>
            <a:endParaRPr lang="en-US"/>
          </a:p>
        </p:txBody>
      </p:sp>
      <p:sp>
        <p:nvSpPr>
          <p:cNvPr id="8" name="Footer Placeholder 7">
            <a:extLst>
              <a:ext uri="{FF2B5EF4-FFF2-40B4-BE49-F238E27FC236}">
                <a16:creationId xmlns:a16="http://schemas.microsoft.com/office/drawing/2014/main" id="{3E4AD33E-87E8-FE43-A2C9-1520FFD80B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9F6A39-A2F4-2D43-AFFD-D8F1D358ABEE}"/>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397442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F458-403D-1749-92F6-BC7E6C96AD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9115EA-E22B-4742-920E-B4F74F17F626}"/>
              </a:ext>
            </a:extLst>
          </p:cNvPr>
          <p:cNvSpPr>
            <a:spLocks noGrp="1"/>
          </p:cNvSpPr>
          <p:nvPr>
            <p:ph type="dt" sz="half" idx="10"/>
          </p:nvPr>
        </p:nvSpPr>
        <p:spPr/>
        <p:txBody>
          <a:bodyPr/>
          <a:lstStyle/>
          <a:p>
            <a:fld id="{31CBB3B4-E2EA-AE43-8E69-B3235240C870}" type="datetimeFigureOut">
              <a:rPr lang="en-US" smtClean="0"/>
              <a:t>11/7/2022</a:t>
            </a:fld>
            <a:endParaRPr lang="en-US"/>
          </a:p>
        </p:txBody>
      </p:sp>
      <p:sp>
        <p:nvSpPr>
          <p:cNvPr id="4" name="Footer Placeholder 3">
            <a:extLst>
              <a:ext uri="{FF2B5EF4-FFF2-40B4-BE49-F238E27FC236}">
                <a16:creationId xmlns:a16="http://schemas.microsoft.com/office/drawing/2014/main" id="{7D719CC9-3DE4-E946-BB4B-2683D10C0D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234238-E32E-5C4D-8CDF-0B7AFA23EB2D}"/>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480925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F5A50-A4BF-444A-9065-6A03B7BFD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6266D4-0B65-FF46-9F4C-0E97B95C3D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3CAF7F-D642-FA41-A423-EE249A5C1D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F59E2C-5B82-AC4D-96A9-574048E45450}"/>
              </a:ext>
            </a:extLst>
          </p:cNvPr>
          <p:cNvSpPr>
            <a:spLocks noGrp="1"/>
          </p:cNvSpPr>
          <p:nvPr>
            <p:ph type="dt" sz="half" idx="10"/>
          </p:nvPr>
        </p:nvSpPr>
        <p:spPr/>
        <p:txBody>
          <a:bodyPr/>
          <a:lstStyle/>
          <a:p>
            <a:fld id="{31CBB3B4-E2EA-AE43-8E69-B3235240C870}" type="datetimeFigureOut">
              <a:rPr lang="en-US" smtClean="0"/>
              <a:t>11/7/2022</a:t>
            </a:fld>
            <a:endParaRPr lang="en-US"/>
          </a:p>
        </p:txBody>
      </p:sp>
      <p:sp>
        <p:nvSpPr>
          <p:cNvPr id="6" name="Footer Placeholder 5">
            <a:extLst>
              <a:ext uri="{FF2B5EF4-FFF2-40B4-BE49-F238E27FC236}">
                <a16:creationId xmlns:a16="http://schemas.microsoft.com/office/drawing/2014/main" id="{0131A9D8-2E9E-4942-8ECF-C43B7631C3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BB12F-66FA-6E48-AF4A-F490F1E2513E}"/>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793792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50A62-9BC0-1C4C-A1A3-18B6C7225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C06BA7-9DD7-1E4C-97B0-B190D5BD6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64E6DF-0658-284E-8DA1-7E94D0800E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42A791-3651-A347-AC87-CA651DDBD9E0}"/>
              </a:ext>
            </a:extLst>
          </p:cNvPr>
          <p:cNvSpPr>
            <a:spLocks noGrp="1"/>
          </p:cNvSpPr>
          <p:nvPr>
            <p:ph type="dt" sz="half" idx="10"/>
          </p:nvPr>
        </p:nvSpPr>
        <p:spPr/>
        <p:txBody>
          <a:bodyPr/>
          <a:lstStyle/>
          <a:p>
            <a:fld id="{31CBB3B4-E2EA-AE43-8E69-B3235240C870}" type="datetimeFigureOut">
              <a:rPr lang="en-US" smtClean="0"/>
              <a:t>11/7/2022</a:t>
            </a:fld>
            <a:endParaRPr lang="en-US"/>
          </a:p>
        </p:txBody>
      </p:sp>
      <p:sp>
        <p:nvSpPr>
          <p:cNvPr id="6" name="Footer Placeholder 5">
            <a:extLst>
              <a:ext uri="{FF2B5EF4-FFF2-40B4-BE49-F238E27FC236}">
                <a16:creationId xmlns:a16="http://schemas.microsoft.com/office/drawing/2014/main" id="{D05D2688-2C2C-BE45-9A04-5308CB5D7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10D97-7BA6-B341-B552-50DA3D05C0A7}"/>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83149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7334D9-2F0D-5341-A351-8110BB94B2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baseline="0" dirty="0">
                <a:latin typeface="Gill Sans Nova Medium" panose="020B0502020204020203" pitchFamily="34" charset="0"/>
              </a:rPr>
              <a:t>Title (Gill Sans Nova Medium)</a:t>
            </a:r>
            <a:endParaRPr lang="en-US" dirty="0"/>
          </a:p>
        </p:txBody>
      </p:sp>
      <p:sp>
        <p:nvSpPr>
          <p:cNvPr id="3" name="Text Placeholder 2">
            <a:extLst>
              <a:ext uri="{FF2B5EF4-FFF2-40B4-BE49-F238E27FC236}">
                <a16:creationId xmlns:a16="http://schemas.microsoft.com/office/drawing/2014/main" id="{A4584A1A-4F2B-654E-895E-49C9B6D3B2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(Gill Sans Nova)</a:t>
            </a:r>
          </a:p>
          <a:p>
            <a:pPr lvl="1"/>
            <a:r>
              <a:rPr lang="en-US" dirty="0"/>
              <a:t>Second level (Gill Sans Nova Light)</a:t>
            </a:r>
          </a:p>
        </p:txBody>
      </p:sp>
      <p:sp>
        <p:nvSpPr>
          <p:cNvPr id="4" name="Date Placeholder 3">
            <a:extLst>
              <a:ext uri="{FF2B5EF4-FFF2-40B4-BE49-F238E27FC236}">
                <a16:creationId xmlns:a16="http://schemas.microsoft.com/office/drawing/2014/main" id="{7A9F5EF3-D03B-0F4D-9DDE-580A89BAB147}"/>
              </a:ext>
            </a:extLst>
          </p:cNvPr>
          <p:cNvSpPr>
            <a:spLocks noGrp="1"/>
          </p:cNvSpPr>
          <p:nvPr>
            <p:ph type="dt" sz="half" idx="2"/>
          </p:nvPr>
        </p:nvSpPr>
        <p:spPr>
          <a:xfrm>
            <a:off x="6485238" y="63563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CBB3B4-E2EA-AE43-8E69-B3235240C870}" type="datetimeFigureOut">
              <a:rPr lang="en-US" smtClean="0"/>
              <a:t>11/7/2022</a:t>
            </a:fld>
            <a:endParaRPr lang="en-US"/>
          </a:p>
        </p:txBody>
      </p:sp>
      <p:sp>
        <p:nvSpPr>
          <p:cNvPr id="5" name="Footer Placeholder 4">
            <a:extLst>
              <a:ext uri="{FF2B5EF4-FFF2-40B4-BE49-F238E27FC236}">
                <a16:creationId xmlns:a16="http://schemas.microsoft.com/office/drawing/2014/main" id="{E5C529F5-03F1-7F49-A487-6C73F0E0AE89}"/>
              </a:ext>
            </a:extLst>
          </p:cNvPr>
          <p:cNvSpPr>
            <a:spLocks noGrp="1"/>
          </p:cNvSpPr>
          <p:nvPr>
            <p:ph type="ftr" sz="quarter" idx="3"/>
          </p:nvPr>
        </p:nvSpPr>
        <p:spPr>
          <a:xfrm>
            <a:off x="5799438"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0E2F8C-3D9E-774A-9147-5EA2726CA365}"/>
              </a:ext>
            </a:extLst>
          </p:cNvPr>
          <p:cNvSpPr>
            <a:spLocks noGrp="1"/>
          </p:cNvSpPr>
          <p:nvPr>
            <p:ph type="sldNum" sz="quarter" idx="4"/>
          </p:nvPr>
        </p:nvSpPr>
        <p:spPr>
          <a:xfrm>
            <a:off x="837582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02FC6-BBC3-6A4F-853D-79165857EB18}" type="slidenum">
              <a:rPr lang="en-US" smtClean="0"/>
              <a:t>‹#›</a:t>
            </a:fld>
            <a:endParaRPr lang="en-US"/>
          </a:p>
        </p:txBody>
      </p:sp>
    </p:spTree>
    <p:extLst>
      <p:ext uri="{BB962C8B-B14F-4D97-AF65-F5344CB8AC3E}">
        <p14:creationId xmlns:p14="http://schemas.microsoft.com/office/powerpoint/2010/main" val="4272518051"/>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baseline="0">
          <a:solidFill>
            <a:srgbClr val="9B3E01"/>
          </a:solidFill>
          <a:latin typeface="Gill Sans Nova Medium" panose="020B0502020204020203" pitchFamily="34" charset="0"/>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Nova Book" panose="020B050202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Gill Sans Nova Light" panose="020B040202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Nova Book" panose="020B050202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tha-ketcher@Cherokee.org" TargetMode="External"/><Relationship Id="rId2" Type="http://schemas.openxmlformats.org/officeDocument/2006/relationships/hyperlink" Target="mailto:cpeters@npaihb.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8" Type="http://schemas.openxmlformats.org/officeDocument/2006/relationships/hyperlink" Target="mailto:sjones@npaihb.org" TargetMode="External"/><Relationship Id="rId13" Type="http://schemas.openxmlformats.org/officeDocument/2006/relationships/hyperlink" Target="mailto:lpalomo@npaihb.org" TargetMode="External"/><Relationship Id="rId3" Type="http://schemas.openxmlformats.org/officeDocument/2006/relationships/hyperlink" Target="mailto:cpeters@npaihb.org" TargetMode="External"/><Relationship Id="rId7" Type="http://schemas.openxmlformats.org/officeDocument/2006/relationships/hyperlink" Target="mailto:tfiremoon-contractor@npaihb.org" TargetMode="External"/><Relationship Id="rId12" Type="http://schemas.openxmlformats.org/officeDocument/2006/relationships/hyperlink" Target="mailto:kkuntzelman@npaihb.org"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mailto:scook-lalari@npaihb.org" TargetMode="External"/><Relationship Id="rId11" Type="http://schemas.openxmlformats.org/officeDocument/2006/relationships/hyperlink" Target="mailto:khunsberger@npaihb.org" TargetMode="External"/><Relationship Id="rId5" Type="http://schemas.openxmlformats.org/officeDocument/2006/relationships/hyperlink" Target="mailto:mdavis@npaihb.org" TargetMode="External"/><Relationship Id="rId15" Type="http://schemas.openxmlformats.org/officeDocument/2006/relationships/image" Target="../media/image11.png"/><Relationship Id="rId10" Type="http://schemas.openxmlformats.org/officeDocument/2006/relationships/hyperlink" Target="mailto:lgriggs@npaihb.org" TargetMode="External"/><Relationship Id="rId4" Type="http://schemas.openxmlformats.org/officeDocument/2006/relationships/hyperlink" Target="mailto:csampsonsamuels@npaihb.org" TargetMode="External"/><Relationship Id="rId9" Type="http://schemas.openxmlformats.org/officeDocument/2006/relationships/hyperlink" Target="mailto:pready@npaihb.org" TargetMode="External"/><Relationship Id="rId14" Type="http://schemas.openxmlformats.org/officeDocument/2006/relationships/hyperlink" Target="http://www.npaihb.org/ndti/"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heic"/><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heic"/><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1B072B-D43F-F34E-B09F-108EABE483C4}"/>
              </a:ext>
            </a:extLst>
          </p:cNvPr>
          <p:cNvSpPr>
            <a:spLocks noGrp="1"/>
          </p:cNvSpPr>
          <p:nvPr>
            <p:ph type="ctrTitle"/>
          </p:nvPr>
        </p:nvSpPr>
        <p:spPr/>
        <p:txBody>
          <a:bodyPr>
            <a:normAutofit fontScale="90000"/>
          </a:bodyPr>
          <a:lstStyle/>
          <a:p>
            <a:r>
              <a:rPr lang="en-US" dirty="0"/>
              <a:t>Community Health Aide Program development outside of Alaska</a:t>
            </a:r>
          </a:p>
        </p:txBody>
      </p:sp>
      <p:sp>
        <p:nvSpPr>
          <p:cNvPr id="7" name="Subtitle 6">
            <a:extLst>
              <a:ext uri="{FF2B5EF4-FFF2-40B4-BE49-F238E27FC236}">
                <a16:creationId xmlns:a16="http://schemas.microsoft.com/office/drawing/2014/main" id="{99C70D76-43C7-0240-8600-FD6E12F79F8F}"/>
              </a:ext>
            </a:extLst>
          </p:cNvPr>
          <p:cNvSpPr>
            <a:spLocks noGrp="1"/>
          </p:cNvSpPr>
          <p:nvPr>
            <p:ph type="subTitle" idx="1"/>
          </p:nvPr>
        </p:nvSpPr>
        <p:spPr>
          <a:xfrm>
            <a:off x="1524000" y="3602037"/>
            <a:ext cx="9144000" cy="2522717"/>
          </a:xfrm>
        </p:spPr>
        <p:txBody>
          <a:bodyPr>
            <a:normAutofit lnSpcReduction="10000"/>
          </a:bodyPr>
          <a:lstStyle/>
          <a:p>
            <a:pPr>
              <a:spcBef>
                <a:spcPts val="0"/>
              </a:spcBef>
            </a:pPr>
            <a:r>
              <a:rPr lang="en-US" dirty="0"/>
              <a:t>Christina Friedt Peters</a:t>
            </a:r>
          </a:p>
          <a:p>
            <a:pPr>
              <a:spcBef>
                <a:spcPts val="0"/>
              </a:spcBef>
            </a:pPr>
            <a:r>
              <a:rPr lang="en-US" dirty="0"/>
              <a:t>Tribal Community Health Provider Program Director</a:t>
            </a:r>
          </a:p>
          <a:p>
            <a:pPr>
              <a:spcBef>
                <a:spcPts val="0"/>
              </a:spcBef>
            </a:pPr>
            <a:r>
              <a:rPr lang="en-US" dirty="0"/>
              <a:t>Northwest Portland Area Indian Health Board</a:t>
            </a:r>
          </a:p>
          <a:p>
            <a:pPr>
              <a:spcBef>
                <a:spcPts val="0"/>
              </a:spcBef>
            </a:pPr>
            <a:r>
              <a:rPr lang="en-US" dirty="0">
                <a:hlinkClick r:id="rId2"/>
              </a:rPr>
              <a:t>cpeters@npaihb.org</a:t>
            </a:r>
            <a:r>
              <a:rPr lang="en-US" dirty="0"/>
              <a:t> </a:t>
            </a:r>
          </a:p>
          <a:p>
            <a:pPr>
              <a:spcBef>
                <a:spcPts val="0"/>
              </a:spcBef>
            </a:pPr>
            <a:endParaRPr lang="en-US" dirty="0"/>
          </a:p>
          <a:p>
            <a:pPr>
              <a:spcBef>
                <a:spcPts val="0"/>
              </a:spcBef>
            </a:pPr>
            <a:r>
              <a:rPr lang="en-US" dirty="0"/>
              <a:t>Martha Ketcher, MBA, HCA</a:t>
            </a:r>
          </a:p>
          <a:p>
            <a:pPr>
              <a:spcBef>
                <a:spcPts val="0"/>
              </a:spcBef>
            </a:pPr>
            <a:r>
              <a:rPr lang="en-US" dirty="0"/>
              <a:t>Sr. Advisor for Health, Cherokee Nation</a:t>
            </a:r>
          </a:p>
          <a:p>
            <a:pPr>
              <a:spcBef>
                <a:spcPts val="0"/>
              </a:spcBef>
            </a:pPr>
            <a:r>
              <a:rPr lang="en-US" dirty="0">
                <a:hlinkClick r:id="rId3"/>
              </a:rPr>
              <a:t>Martha-ketcher@Cherokee.org</a:t>
            </a:r>
            <a:r>
              <a:rPr lang="en-US" dirty="0"/>
              <a:t> </a:t>
            </a:r>
          </a:p>
          <a:p>
            <a:pPr>
              <a:spcBef>
                <a:spcPts val="0"/>
              </a:spcBef>
            </a:pPr>
            <a:endParaRPr lang="en-US" dirty="0"/>
          </a:p>
        </p:txBody>
      </p:sp>
    </p:spTree>
    <p:extLst>
      <p:ext uri="{BB962C8B-B14F-4D97-AF65-F5344CB8AC3E}">
        <p14:creationId xmlns:p14="http://schemas.microsoft.com/office/powerpoint/2010/main" val="2499752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9"/>
          <p:cNvSpPr txBox="1">
            <a:spLocks noGrp="1"/>
          </p:cNvSpPr>
          <p:nvPr>
            <p:ph type="title"/>
          </p:nvPr>
        </p:nvSpPr>
        <p:spPr>
          <a:xfrm>
            <a:off x="839789" y="365127"/>
            <a:ext cx="10059121" cy="981220"/>
          </a:xfrm>
          <a:prstGeom prst="rect">
            <a:avLst/>
          </a:prstGeom>
          <a:noFill/>
          <a:ln>
            <a:noFill/>
          </a:ln>
        </p:spPr>
        <p:txBody>
          <a:bodyPr spcFirstLastPara="1" vert="horz" wrap="square" lIns="91433" tIns="45700" rIns="91433" bIns="45700" rtlCol="0" anchor="ctr" anchorCtr="0">
            <a:normAutofit fontScale="90000"/>
          </a:bodyPr>
          <a:lstStyle/>
          <a:p>
            <a:pPr>
              <a:spcBef>
                <a:spcPts val="0"/>
              </a:spcBef>
              <a:buClr>
                <a:srgbClr val="00A4A2"/>
              </a:buClr>
              <a:buSzPct val="47138"/>
            </a:pPr>
            <a:r>
              <a:rPr lang="en-US">
                <a:latin typeface="Gill Sans"/>
                <a:ea typeface="Gill Sans"/>
                <a:cs typeface="Gill Sans"/>
                <a:sym typeface="Gill Sans"/>
              </a:rPr>
              <a:t>What is the Tribal Community Health Provider Project?</a:t>
            </a:r>
            <a:endParaRPr/>
          </a:p>
        </p:txBody>
      </p:sp>
      <p:sp>
        <p:nvSpPr>
          <p:cNvPr id="261" name="Google Shape;261;p9"/>
          <p:cNvSpPr txBox="1">
            <a:spLocks noGrp="1"/>
          </p:cNvSpPr>
          <p:nvPr>
            <p:ph type="body" idx="1"/>
          </p:nvPr>
        </p:nvSpPr>
        <p:spPr>
          <a:xfrm>
            <a:off x="154238" y="1561595"/>
            <a:ext cx="3898467" cy="823912"/>
          </a:xfrm>
          <a:prstGeom prst="rect">
            <a:avLst/>
          </a:prstGeom>
          <a:noFill/>
          <a:ln>
            <a:noFill/>
          </a:ln>
        </p:spPr>
        <p:txBody>
          <a:bodyPr spcFirstLastPara="1" vert="horz" wrap="square" lIns="91433" tIns="45700" rIns="91433" bIns="45700" rtlCol="0" anchor="b" anchorCtr="0">
            <a:normAutofit lnSpcReduction="10000"/>
          </a:bodyPr>
          <a:lstStyle/>
          <a:p>
            <a:pPr marL="609585" indent="-304792" algn="ctr">
              <a:spcBef>
                <a:spcPts val="1067"/>
              </a:spcBef>
              <a:buSzPts val="1800"/>
            </a:pPr>
            <a:r>
              <a:rPr lang="en-US" sz="2200" dirty="0">
                <a:latin typeface="Gill Sans"/>
                <a:ea typeface="Gill Sans"/>
                <a:cs typeface="Gill Sans"/>
                <a:sym typeface="Gill Sans"/>
              </a:rPr>
              <a:t>Dental</a:t>
            </a:r>
            <a:r>
              <a:rPr lang="en-US" dirty="0">
                <a:latin typeface="Gill Sans"/>
                <a:ea typeface="Gill Sans"/>
                <a:cs typeface="Gill Sans"/>
                <a:sym typeface="Gill Sans"/>
              </a:rPr>
              <a:t> Health Aide (DHA)</a:t>
            </a:r>
            <a:endParaRPr dirty="0"/>
          </a:p>
        </p:txBody>
      </p:sp>
      <p:sp>
        <p:nvSpPr>
          <p:cNvPr id="262" name="Google Shape;262;p9"/>
          <p:cNvSpPr txBox="1">
            <a:spLocks noGrp="1"/>
          </p:cNvSpPr>
          <p:nvPr>
            <p:ph type="body" idx="2"/>
          </p:nvPr>
        </p:nvSpPr>
        <p:spPr>
          <a:xfrm>
            <a:off x="384913" y="2630144"/>
            <a:ext cx="3802804" cy="3684588"/>
          </a:xfrm>
          <a:prstGeom prst="rect">
            <a:avLst/>
          </a:prstGeom>
          <a:noFill/>
          <a:ln>
            <a:noFill/>
          </a:ln>
        </p:spPr>
        <p:txBody>
          <a:bodyPr spcFirstLastPara="1" vert="horz" wrap="square" lIns="91433" tIns="45700" rIns="91433" bIns="45700" rtlCol="0" anchor="t" anchorCtr="0">
            <a:normAutofit/>
          </a:bodyPr>
          <a:lstStyle/>
          <a:p>
            <a:pPr marL="609585" indent="-423323">
              <a:spcBef>
                <a:spcPts val="1067"/>
              </a:spcBef>
              <a:buClr>
                <a:schemeClr val="dk1"/>
              </a:buClr>
              <a:buSzPct val="91728"/>
            </a:pPr>
            <a:r>
              <a:rPr lang="en-US" sz="2200" dirty="0"/>
              <a:t>DHAs are </a:t>
            </a:r>
            <a:r>
              <a:rPr lang="en-US" sz="2200" b="1" dirty="0"/>
              <a:t>primary oral health care professionals </a:t>
            </a:r>
            <a:r>
              <a:rPr lang="en-US" sz="2200" dirty="0"/>
              <a:t>that can provide clinical dental treatment, patient education and preventative services. </a:t>
            </a:r>
            <a:endParaRPr dirty="0"/>
          </a:p>
        </p:txBody>
      </p:sp>
      <p:sp>
        <p:nvSpPr>
          <p:cNvPr id="263" name="Google Shape;263;p9"/>
          <p:cNvSpPr txBox="1">
            <a:spLocks noGrp="1"/>
          </p:cNvSpPr>
          <p:nvPr>
            <p:ph type="body" idx="3"/>
          </p:nvPr>
        </p:nvSpPr>
        <p:spPr>
          <a:xfrm>
            <a:off x="4008581" y="1640521"/>
            <a:ext cx="3620655" cy="823912"/>
          </a:xfrm>
          <a:prstGeom prst="rect">
            <a:avLst/>
          </a:prstGeom>
          <a:noFill/>
          <a:ln>
            <a:noFill/>
          </a:ln>
        </p:spPr>
        <p:txBody>
          <a:bodyPr spcFirstLastPara="1" vert="horz" wrap="square" lIns="91433" tIns="45700" rIns="91433" bIns="45700" rtlCol="0" anchor="b" anchorCtr="0">
            <a:normAutofit lnSpcReduction="10000"/>
          </a:bodyPr>
          <a:lstStyle/>
          <a:p>
            <a:pPr marL="609585" indent="-304792" algn="ctr">
              <a:spcBef>
                <a:spcPts val="1067"/>
              </a:spcBef>
              <a:buSzPts val="1800"/>
            </a:pPr>
            <a:r>
              <a:rPr lang="en-US" dirty="0">
                <a:latin typeface="Gill Sans"/>
                <a:ea typeface="Gill Sans"/>
                <a:cs typeface="Gill Sans"/>
                <a:sym typeface="Gill Sans"/>
              </a:rPr>
              <a:t>Behavioral Health Aide (BHA)</a:t>
            </a:r>
            <a:endParaRPr dirty="0"/>
          </a:p>
        </p:txBody>
      </p:sp>
      <p:sp>
        <p:nvSpPr>
          <p:cNvPr id="264" name="Google Shape;264;p9"/>
          <p:cNvSpPr txBox="1">
            <a:spLocks noGrp="1"/>
          </p:cNvSpPr>
          <p:nvPr>
            <p:ph type="body" idx="4"/>
          </p:nvPr>
        </p:nvSpPr>
        <p:spPr>
          <a:xfrm>
            <a:off x="4008581" y="2564447"/>
            <a:ext cx="3897747" cy="3684588"/>
          </a:xfrm>
          <a:prstGeom prst="rect">
            <a:avLst/>
          </a:prstGeom>
          <a:noFill/>
          <a:ln>
            <a:noFill/>
          </a:ln>
        </p:spPr>
        <p:txBody>
          <a:bodyPr spcFirstLastPara="1" vert="horz" wrap="square" lIns="91433" tIns="45700" rIns="91433" bIns="45700" rtlCol="0" anchor="t" anchorCtr="0">
            <a:normAutofit lnSpcReduction="10000"/>
          </a:bodyPr>
          <a:lstStyle/>
          <a:p>
            <a:pPr marL="609585" indent="-423323">
              <a:spcBef>
                <a:spcPts val="1067"/>
              </a:spcBef>
              <a:buClr>
                <a:schemeClr val="dk1"/>
              </a:buClr>
              <a:buSzPct val="91728"/>
            </a:pPr>
            <a:r>
              <a:rPr lang="en-US" sz="2200" b="1" dirty="0">
                <a:latin typeface="Gill Sans"/>
                <a:ea typeface="Gill Sans"/>
                <a:cs typeface="Gill Sans"/>
                <a:sym typeface="Gill Sans"/>
              </a:rPr>
              <a:t>BHAs are counselor’s, health educators, and advocates</a:t>
            </a:r>
            <a:r>
              <a:rPr lang="en-US" sz="2200" dirty="0">
                <a:latin typeface="Gill Sans"/>
                <a:ea typeface="Gill Sans"/>
                <a:cs typeface="Gill Sans"/>
                <a:sym typeface="Gill Sans"/>
              </a:rPr>
              <a:t>. BHAs help address individual and community-based health needs such as alcohol, drug and tobacco abuse and mental health. BHAs use a combination of Western and traditional-based practices to provide care.</a:t>
            </a:r>
            <a:endParaRPr dirty="0"/>
          </a:p>
        </p:txBody>
      </p:sp>
      <p:sp>
        <p:nvSpPr>
          <p:cNvPr id="265" name="Google Shape;265;p9"/>
          <p:cNvSpPr txBox="1"/>
          <p:nvPr/>
        </p:nvSpPr>
        <p:spPr>
          <a:xfrm>
            <a:off x="7811385" y="1815197"/>
            <a:ext cx="3897747" cy="823912"/>
          </a:xfrm>
          <a:prstGeom prst="rect">
            <a:avLst/>
          </a:prstGeom>
          <a:noFill/>
          <a:ln>
            <a:noFill/>
          </a:ln>
        </p:spPr>
        <p:txBody>
          <a:bodyPr spcFirstLastPara="1" wrap="square" lIns="91433" tIns="45700" rIns="91433" bIns="45700" anchor="b" anchorCtr="0">
            <a:noAutofit/>
          </a:bodyPr>
          <a:lstStyle/>
          <a:p>
            <a:pPr algn="ctr">
              <a:lnSpc>
                <a:spcPct val="90000"/>
              </a:lnSpc>
              <a:buClr>
                <a:srgbClr val="000000"/>
              </a:buClr>
              <a:buSzPts val="1800"/>
            </a:pPr>
            <a:r>
              <a:rPr lang="en-US" sz="2400" b="1" dirty="0">
                <a:solidFill>
                  <a:srgbClr val="000000"/>
                </a:solidFill>
                <a:latin typeface="Gill Sans"/>
                <a:ea typeface="Gill Sans"/>
                <a:cs typeface="Gill Sans"/>
                <a:sym typeface="Gill Sans"/>
              </a:rPr>
              <a:t>Community Health Aide/Practitioners (CHA/Ps)</a:t>
            </a:r>
            <a:endParaRPr sz="2400" dirty="0"/>
          </a:p>
        </p:txBody>
      </p:sp>
      <p:sp>
        <p:nvSpPr>
          <p:cNvPr id="266" name="Google Shape;266;p9"/>
          <p:cNvSpPr txBox="1"/>
          <p:nvPr/>
        </p:nvSpPr>
        <p:spPr>
          <a:xfrm>
            <a:off x="8171605" y="2713805"/>
            <a:ext cx="3740143" cy="3684588"/>
          </a:xfrm>
          <a:prstGeom prst="rect">
            <a:avLst/>
          </a:prstGeom>
          <a:noFill/>
          <a:ln>
            <a:noFill/>
          </a:ln>
        </p:spPr>
        <p:txBody>
          <a:bodyPr spcFirstLastPara="1" wrap="square" lIns="91433" tIns="45700" rIns="91433" bIns="45700" anchor="t" anchorCtr="0">
            <a:normAutofit/>
          </a:bodyPr>
          <a:lstStyle/>
          <a:p>
            <a:pPr marL="228594" indent="-228594">
              <a:lnSpc>
                <a:spcPct val="90000"/>
              </a:lnSpc>
              <a:buClr>
                <a:srgbClr val="000000"/>
              </a:buClr>
              <a:buSzPts val="1650"/>
              <a:buFont typeface="Arial"/>
              <a:buChar char="•"/>
            </a:pPr>
            <a:r>
              <a:rPr lang="en-US" sz="2200" dirty="0">
                <a:solidFill>
                  <a:srgbClr val="000000"/>
                </a:solidFill>
                <a:latin typeface="Gill Sans"/>
                <a:ea typeface="Gill Sans"/>
                <a:cs typeface="Gill Sans"/>
                <a:sym typeface="Gill Sans"/>
              </a:rPr>
              <a:t>Community Health Aide Practitioners (CHA/P) are </a:t>
            </a:r>
            <a:r>
              <a:rPr lang="en-US" sz="2200" b="1" dirty="0">
                <a:solidFill>
                  <a:srgbClr val="000000"/>
                </a:solidFill>
                <a:latin typeface="Gill Sans"/>
                <a:ea typeface="Gill Sans"/>
                <a:cs typeface="Gill Sans"/>
                <a:sym typeface="Gill Sans"/>
              </a:rPr>
              <a:t>certified primary and emergency care clinicians </a:t>
            </a:r>
            <a:r>
              <a:rPr lang="en-US" sz="2200" dirty="0">
                <a:solidFill>
                  <a:srgbClr val="000000"/>
                </a:solidFill>
                <a:latin typeface="Gill Sans"/>
                <a:ea typeface="Gill Sans"/>
                <a:cs typeface="Gill Sans"/>
                <a:sym typeface="Gill Sans"/>
              </a:rPr>
              <a:t>who have close cultural ties and connections to the communities they serve.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idx="4294967295"/>
          </p:nvPr>
        </p:nvSpPr>
        <p:spPr>
          <a:xfrm>
            <a:off x="1654970" y="266741"/>
            <a:ext cx="8740919" cy="864567"/>
          </a:xfrm>
        </p:spPr>
        <p:txBody>
          <a:bodyPr>
            <a:normAutofit/>
          </a:bodyPr>
          <a:lstStyle/>
          <a:p>
            <a:pPr algn="ctr" eaLnBrk="1" hangingPunct="1"/>
            <a:r>
              <a:rPr lang="en-US" sz="2800" b="1" dirty="0">
                <a:solidFill>
                  <a:srgbClr val="0089BB"/>
                </a:solidFill>
                <a:latin typeface="Garamond"/>
                <a:cs typeface="Garamond"/>
              </a:rPr>
              <a:t>Who do CHAs, BHAs, and DHAs provide services to?</a:t>
            </a:r>
          </a:p>
        </p:txBody>
      </p:sp>
      <p:grpSp>
        <p:nvGrpSpPr>
          <p:cNvPr id="40962" name="Group 9"/>
          <p:cNvGrpSpPr>
            <a:grpSpLocks/>
          </p:cNvGrpSpPr>
          <p:nvPr/>
        </p:nvGrpSpPr>
        <p:grpSpPr bwMode="auto">
          <a:xfrm>
            <a:off x="1654968" y="1870222"/>
            <a:ext cx="3468688" cy="2770962"/>
            <a:chOff x="3159324" y="1646133"/>
            <a:chExt cx="5715000" cy="4053145"/>
          </a:xfrm>
        </p:grpSpPr>
        <p:pic>
          <p:nvPicPr>
            <p:cNvPr id="4097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9324" y="1646133"/>
              <a:ext cx="5715000" cy="3924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159324" y="5294106"/>
              <a:ext cx="2808021" cy="405172"/>
            </a:xfrm>
            <a:prstGeom prst="rect">
              <a:avLst/>
            </a:prstGeom>
            <a:noFill/>
          </p:spPr>
          <p:txBody>
            <a:bodyPr wrap="none">
              <a:spAutoFit/>
            </a:bodyPr>
            <a:lstStyle/>
            <a:p>
              <a:pPr>
                <a:defRPr/>
              </a:pPr>
              <a:r>
                <a:rPr lang="en-US" sz="1200" dirty="0">
                  <a:solidFill>
                    <a:schemeClr val="bg1">
                      <a:lumMod val="65000"/>
                    </a:schemeClr>
                  </a:solidFill>
                  <a:latin typeface="Arial" panose="020B0604020202020204" pitchFamily="34" charset="0"/>
                </a:rPr>
                <a:t>The Blues &amp; the News</a:t>
              </a:r>
            </a:p>
          </p:txBody>
        </p:sp>
      </p:grpSp>
      <p:grpSp>
        <p:nvGrpSpPr>
          <p:cNvPr id="40963" name="Group 13"/>
          <p:cNvGrpSpPr>
            <a:grpSpLocks/>
          </p:cNvGrpSpPr>
          <p:nvPr/>
        </p:nvGrpSpPr>
        <p:grpSpPr bwMode="auto">
          <a:xfrm>
            <a:off x="4457701" y="2605088"/>
            <a:ext cx="2247900" cy="3172477"/>
            <a:chOff x="3315191" y="1934911"/>
            <a:chExt cx="2513617" cy="3840091"/>
          </a:xfrm>
        </p:grpSpPr>
        <p:pic>
          <p:nvPicPr>
            <p:cNvPr id="40971"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15191" y="1934911"/>
              <a:ext cx="2513617" cy="3772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0972" name="TextBox 12"/>
            <p:cNvSpPr txBox="1">
              <a:spLocks noChangeArrowheads="1"/>
            </p:cNvSpPr>
            <p:nvPr/>
          </p:nvSpPr>
          <p:spPr bwMode="auto">
            <a:xfrm>
              <a:off x="3469445" y="5216185"/>
              <a:ext cx="2074470" cy="55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Alaska Native Tribal Health Consortium</a:t>
              </a:r>
            </a:p>
          </p:txBody>
        </p:sp>
      </p:grpSp>
      <p:sp>
        <p:nvSpPr>
          <p:cNvPr id="15" name="TextBox 14"/>
          <p:cNvSpPr txBox="1"/>
          <p:nvPr/>
        </p:nvSpPr>
        <p:spPr>
          <a:xfrm>
            <a:off x="1828801" y="4425949"/>
            <a:ext cx="1057725" cy="523220"/>
          </a:xfrm>
          <a:prstGeom prst="rect">
            <a:avLst/>
          </a:prstGeom>
          <a:noFill/>
        </p:spPr>
        <p:txBody>
          <a:bodyPr wrap="none">
            <a:spAutoFit/>
          </a:bodyPr>
          <a:lstStyle/>
          <a:p>
            <a:pPr>
              <a:defRPr/>
            </a:pPr>
            <a:r>
              <a:rPr lang="en-US" sz="2800" dirty="0">
                <a:solidFill>
                  <a:srgbClr val="C00000"/>
                </a:solidFill>
                <a:latin typeface="+mj-lt"/>
              </a:rPr>
              <a:t>Elders</a:t>
            </a:r>
          </a:p>
        </p:txBody>
      </p:sp>
      <p:sp>
        <p:nvSpPr>
          <p:cNvPr id="16" name="TextBox 15"/>
          <p:cNvSpPr txBox="1"/>
          <p:nvPr/>
        </p:nvSpPr>
        <p:spPr>
          <a:xfrm>
            <a:off x="3205164" y="5197475"/>
            <a:ext cx="1005660" cy="523220"/>
          </a:xfrm>
          <a:prstGeom prst="rect">
            <a:avLst/>
          </a:prstGeom>
          <a:noFill/>
        </p:spPr>
        <p:txBody>
          <a:bodyPr wrap="none">
            <a:spAutoFit/>
          </a:bodyPr>
          <a:lstStyle/>
          <a:p>
            <a:pPr>
              <a:defRPr/>
            </a:pPr>
            <a:r>
              <a:rPr lang="en-US" sz="2800" dirty="0">
                <a:solidFill>
                  <a:srgbClr val="C00000"/>
                </a:solidFill>
                <a:latin typeface="+mj-lt"/>
              </a:rPr>
              <a:t>Youth</a:t>
            </a:r>
          </a:p>
        </p:txBody>
      </p:sp>
      <p:sp>
        <p:nvSpPr>
          <p:cNvPr id="17" name="TextBox 16"/>
          <p:cNvSpPr txBox="1"/>
          <p:nvPr/>
        </p:nvSpPr>
        <p:spPr>
          <a:xfrm>
            <a:off x="7010400" y="4283075"/>
            <a:ext cx="1345240" cy="523220"/>
          </a:xfrm>
          <a:prstGeom prst="rect">
            <a:avLst/>
          </a:prstGeom>
          <a:noFill/>
        </p:spPr>
        <p:txBody>
          <a:bodyPr wrap="none">
            <a:spAutoFit/>
          </a:bodyPr>
          <a:lstStyle/>
          <a:p>
            <a:pPr>
              <a:defRPr/>
            </a:pPr>
            <a:r>
              <a:rPr lang="en-US" sz="2800" dirty="0">
                <a:solidFill>
                  <a:srgbClr val="C00000"/>
                </a:solidFill>
                <a:latin typeface="+mj-lt"/>
              </a:rPr>
              <a:t>Families</a:t>
            </a:r>
          </a:p>
        </p:txBody>
      </p:sp>
      <p:sp>
        <p:nvSpPr>
          <p:cNvPr id="18" name="TextBox 17"/>
          <p:cNvSpPr txBox="1"/>
          <p:nvPr/>
        </p:nvSpPr>
        <p:spPr>
          <a:xfrm>
            <a:off x="8382000" y="5045075"/>
            <a:ext cx="2209800" cy="523220"/>
          </a:xfrm>
          <a:prstGeom prst="rect">
            <a:avLst/>
          </a:prstGeom>
          <a:noFill/>
        </p:spPr>
        <p:txBody>
          <a:bodyPr>
            <a:spAutoFit/>
          </a:bodyPr>
          <a:lstStyle/>
          <a:p>
            <a:pPr>
              <a:defRPr/>
            </a:pPr>
            <a:r>
              <a:rPr lang="en-US" sz="2800" dirty="0">
                <a:solidFill>
                  <a:srgbClr val="C00000"/>
                </a:solidFill>
                <a:latin typeface="+mj-lt"/>
              </a:rPr>
              <a:t>Individuals</a:t>
            </a:r>
          </a:p>
        </p:txBody>
      </p:sp>
      <p:grpSp>
        <p:nvGrpSpPr>
          <p:cNvPr id="40968" name="Group 20"/>
          <p:cNvGrpSpPr>
            <a:grpSpLocks/>
          </p:cNvGrpSpPr>
          <p:nvPr/>
        </p:nvGrpSpPr>
        <p:grpSpPr bwMode="auto">
          <a:xfrm>
            <a:off x="6618290" y="1554164"/>
            <a:ext cx="3925887" cy="2770959"/>
            <a:chOff x="5093712" y="1775980"/>
            <a:chExt cx="3925941" cy="2771904"/>
          </a:xfrm>
        </p:grpSpPr>
        <p:pic>
          <p:nvPicPr>
            <p:cNvPr id="40969"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93712" y="1775980"/>
              <a:ext cx="3925941" cy="27272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5181025" y="4270791"/>
              <a:ext cx="1580904" cy="277093"/>
            </a:xfrm>
            <a:prstGeom prst="rect">
              <a:avLst/>
            </a:prstGeom>
            <a:noFill/>
          </p:spPr>
          <p:txBody>
            <a:bodyPr wrap="none">
              <a:spAutoFit/>
            </a:bodyPr>
            <a:lstStyle/>
            <a:p>
              <a:pPr>
                <a:defRPr/>
              </a:pPr>
              <a:r>
                <a:rPr lang="en-US" sz="1200" dirty="0">
                  <a:solidFill>
                    <a:schemeClr val="bg1">
                      <a:lumMod val="50000"/>
                    </a:schemeClr>
                  </a:solidFill>
                  <a:latin typeface="Arial" panose="020B0604020202020204" pitchFamily="34" charset="0"/>
                </a:rPr>
                <a:t>National Geographic</a:t>
              </a:r>
            </a:p>
          </p:txBody>
        </p:sp>
      </p:grpSp>
    </p:spTree>
    <p:extLst>
      <p:ext uri="{BB962C8B-B14F-4D97-AF65-F5344CB8AC3E}">
        <p14:creationId xmlns:p14="http://schemas.microsoft.com/office/powerpoint/2010/main" val="4072454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3"/>
          <p:cNvSpPr txBox="1"/>
          <p:nvPr/>
        </p:nvSpPr>
        <p:spPr>
          <a:xfrm>
            <a:off x="7562851" y="0"/>
            <a:ext cx="4490884" cy="1325563"/>
          </a:xfrm>
          <a:prstGeom prst="rect">
            <a:avLst/>
          </a:prstGeom>
          <a:noFill/>
          <a:ln>
            <a:noFill/>
          </a:ln>
        </p:spPr>
        <p:txBody>
          <a:bodyPr spcFirstLastPara="1" wrap="square" lIns="91400" tIns="45700" rIns="91400" bIns="45700" anchor="ctr" anchorCtr="0">
            <a:normAutofit/>
          </a:bodyPr>
          <a:lstStyle/>
          <a:p>
            <a:pPr>
              <a:lnSpc>
                <a:spcPct val="90000"/>
              </a:lnSpc>
              <a:buClr>
                <a:srgbClr val="000000"/>
              </a:buClr>
              <a:buSzPts val="2100"/>
            </a:pPr>
            <a:endParaRPr sz="2800">
              <a:solidFill>
                <a:srgbClr val="00A4A2"/>
              </a:solidFill>
              <a:latin typeface="Gill Sans"/>
              <a:ea typeface="Gill Sans"/>
              <a:cs typeface="Gill Sans"/>
              <a:sym typeface="Gill Sans"/>
            </a:endParaRPr>
          </a:p>
        </p:txBody>
      </p:sp>
      <p:sp>
        <p:nvSpPr>
          <p:cNvPr id="180" name="Google Shape;180;p23"/>
          <p:cNvSpPr txBox="1">
            <a:spLocks noGrp="1"/>
          </p:cNvSpPr>
          <p:nvPr>
            <p:ph type="title"/>
          </p:nvPr>
        </p:nvSpPr>
        <p:spPr>
          <a:xfrm>
            <a:off x="1026375" y="143690"/>
            <a:ext cx="10413150" cy="1325700"/>
          </a:xfrm>
          <a:prstGeom prst="rect">
            <a:avLst/>
          </a:prstGeom>
          <a:noFill/>
          <a:ln>
            <a:noFill/>
          </a:ln>
        </p:spPr>
        <p:txBody>
          <a:bodyPr spcFirstLastPara="1" vert="horz" wrap="square" lIns="91400" tIns="45700" rIns="91400" bIns="45700" rtlCol="0" anchor="ctr" anchorCtr="0">
            <a:normAutofit/>
          </a:bodyPr>
          <a:lstStyle/>
          <a:p>
            <a:pPr lvl="0"/>
            <a:r>
              <a:rPr lang="en-US" dirty="0"/>
              <a:t>What is a Community Health Aide/ Practitioner (CHA/P)?</a:t>
            </a:r>
          </a:p>
        </p:txBody>
      </p:sp>
      <p:sp>
        <p:nvSpPr>
          <p:cNvPr id="181" name="Google Shape;181;p23"/>
          <p:cNvSpPr txBox="1">
            <a:spLocks noGrp="1"/>
          </p:cNvSpPr>
          <p:nvPr>
            <p:ph type="body" idx="1"/>
          </p:nvPr>
        </p:nvSpPr>
        <p:spPr>
          <a:xfrm>
            <a:off x="1107351" y="1458294"/>
            <a:ext cx="9824899" cy="4892400"/>
          </a:xfrm>
          <a:prstGeom prst="rect">
            <a:avLst/>
          </a:prstGeom>
          <a:noFill/>
          <a:ln>
            <a:noFill/>
          </a:ln>
        </p:spPr>
        <p:txBody>
          <a:bodyPr spcFirstLastPara="1" vert="horz" wrap="square" lIns="91400" tIns="45700" rIns="91400" bIns="45700" rtlCol="0" anchor="t" anchorCtr="0">
            <a:normAutofit lnSpcReduction="10000"/>
          </a:bodyPr>
          <a:lstStyle/>
          <a:p>
            <a:r>
              <a:rPr lang="en-US" sz="2200" dirty="0"/>
              <a:t>CHA/Ps are local mid-level primary care and emergency care providers. In the Pacific Northwest, CHA/Ps are American Indian/Alaska Native people who attend training and work in tribal health clinics. </a:t>
            </a:r>
          </a:p>
          <a:p>
            <a:r>
              <a:rPr lang="en-US" sz="2200" dirty="0"/>
              <a:t>Like other providers in the care team, a CHA/P is under the supervision of a state licensed clinical provider, such as a physician or physician assistant. </a:t>
            </a:r>
          </a:p>
          <a:p>
            <a:r>
              <a:rPr lang="en-US" sz="2200" dirty="0"/>
              <a:t>CHA/P basic training is focused on didactic class, skills practice, and clinical time seeing patients with guidance of an advanced practice provider. Between basic training sessions CHA/Ps return to their tribal health clinics to see patients and practice under the scope within the Portland Area CHAP Certification Board Standards and Procedures. </a:t>
            </a:r>
          </a:p>
          <a:p>
            <a:r>
              <a:rPr lang="en-US" sz="2200" dirty="0"/>
              <a:t>CHA/Ps use a Community Health Aide Manual as a guide for every patient encounter to guide the patient history, exam, and determine assessments and follow medical plans.   </a:t>
            </a:r>
          </a:p>
          <a:p>
            <a:pPr marL="0" indent="0" algn="r">
              <a:buNone/>
            </a:pPr>
            <a:r>
              <a:rPr lang="en-US" sz="2100" dirty="0"/>
              <a:t>(Health Care reform in Indian Country. 9/27/2021)</a:t>
            </a:r>
          </a:p>
          <a:p>
            <a:pPr marL="457189" indent="-342891">
              <a:spcBef>
                <a:spcPts val="0"/>
              </a:spcBef>
              <a:buSzPts val="1800"/>
            </a:pPr>
            <a:endParaRPr lang="en-US" sz="2400" dirty="0"/>
          </a:p>
          <a:p>
            <a:pPr marL="457189" indent="-190495">
              <a:spcBef>
                <a:spcPts val="0"/>
              </a:spcBef>
              <a:buSzPts val="1800"/>
              <a:buNone/>
            </a:pPr>
            <a:endParaRPr sz="2400" dirty="0"/>
          </a:p>
          <a:p>
            <a:pPr marL="228594" indent="-50799">
              <a:spcBef>
                <a:spcPts val="0"/>
              </a:spcBef>
              <a:buSzPts val="2800"/>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5436"/>
          </a:xfrm>
        </p:spPr>
        <p:txBody>
          <a:bodyPr>
            <a:normAutofit/>
          </a:bodyPr>
          <a:lstStyle/>
          <a:p>
            <a:pPr algn="l"/>
            <a:r>
              <a:rPr lang="en-US" sz="3600" dirty="0">
                <a:latin typeface="Museo Slab 500"/>
                <a:cs typeface="Museo Slab 500"/>
              </a:rPr>
              <a:t>CHA Education and Scope of Practice</a:t>
            </a:r>
            <a:endParaRPr lang="en-US" sz="3200" dirty="0"/>
          </a:p>
        </p:txBody>
      </p:sp>
      <p:sp>
        <p:nvSpPr>
          <p:cNvPr id="3" name="Content Placeholder 2"/>
          <p:cNvSpPr>
            <a:spLocks noGrp="1"/>
          </p:cNvSpPr>
          <p:nvPr>
            <p:ph sz="half" idx="1"/>
          </p:nvPr>
        </p:nvSpPr>
        <p:spPr>
          <a:xfrm>
            <a:off x="838200" y="1393078"/>
            <a:ext cx="5181600" cy="5050679"/>
          </a:xfrm>
        </p:spPr>
        <p:txBody>
          <a:bodyPr>
            <a:normAutofit fontScale="70000" lnSpcReduction="20000"/>
          </a:bodyPr>
          <a:lstStyle/>
          <a:p>
            <a:pPr marL="0" indent="0">
              <a:spcBef>
                <a:spcPts val="0"/>
              </a:spcBef>
              <a:spcAft>
                <a:spcPts val="900"/>
              </a:spcAft>
              <a:buNone/>
              <a:defRPr/>
            </a:pPr>
            <a:r>
              <a:rPr lang="en-US" sz="2400" b="1" dirty="0"/>
              <a:t>CHA I </a:t>
            </a:r>
          </a:p>
          <a:p>
            <a:pPr indent="-231775">
              <a:spcBef>
                <a:spcPts val="0"/>
              </a:spcBef>
              <a:spcAft>
                <a:spcPts val="900"/>
              </a:spcAft>
              <a:buFont typeface="Wingdings" pitchFamily="2" charset="2"/>
              <a:buChar char="§"/>
              <a:defRPr/>
            </a:pPr>
            <a:r>
              <a:rPr lang="en-US" sz="2400" dirty="0"/>
              <a:t>Body Systems approach</a:t>
            </a:r>
          </a:p>
          <a:p>
            <a:pPr indent="-231775">
              <a:spcBef>
                <a:spcPts val="0"/>
              </a:spcBef>
              <a:spcAft>
                <a:spcPts val="900"/>
              </a:spcAft>
              <a:buFont typeface="Wingdings" pitchFamily="2" charset="2"/>
              <a:buChar char="§"/>
              <a:defRPr/>
            </a:pPr>
            <a:r>
              <a:rPr lang="en-US" sz="2400" dirty="0"/>
              <a:t>Focus on medical history &amp; basic exams-problem specific &amp; complete history and physical</a:t>
            </a:r>
          </a:p>
          <a:p>
            <a:pPr indent="-231775">
              <a:spcBef>
                <a:spcPts val="0"/>
              </a:spcBef>
              <a:spcAft>
                <a:spcPts val="900"/>
              </a:spcAft>
              <a:buFont typeface="Wingdings" pitchFamily="2" charset="2"/>
              <a:buChar char="§"/>
              <a:defRPr/>
            </a:pPr>
            <a:r>
              <a:rPr lang="en-US" sz="2400" dirty="0"/>
              <a:t>Intro to basic anatomy, physiology, and function</a:t>
            </a:r>
          </a:p>
          <a:p>
            <a:pPr indent="-231775">
              <a:spcBef>
                <a:spcPts val="0"/>
              </a:spcBef>
              <a:spcAft>
                <a:spcPts val="900"/>
              </a:spcAft>
              <a:buFont typeface="Wingdings" pitchFamily="2" charset="2"/>
              <a:buChar char="§"/>
              <a:defRPr/>
            </a:pPr>
            <a:r>
              <a:rPr lang="en-US" sz="2400" dirty="0"/>
              <a:t>Vital Signs</a:t>
            </a:r>
          </a:p>
          <a:p>
            <a:pPr indent="-231775">
              <a:spcBef>
                <a:spcPts val="0"/>
              </a:spcBef>
              <a:spcAft>
                <a:spcPts val="900"/>
              </a:spcAft>
              <a:buFont typeface="Wingdings" pitchFamily="2" charset="2"/>
              <a:buChar char="§"/>
              <a:defRPr/>
            </a:pPr>
            <a:r>
              <a:rPr lang="en-US" sz="2400" dirty="0"/>
              <a:t>Skills including specimen collection for labs and sutures</a:t>
            </a:r>
          </a:p>
          <a:p>
            <a:pPr marL="0" indent="0">
              <a:spcBef>
                <a:spcPts val="0"/>
              </a:spcBef>
              <a:spcAft>
                <a:spcPts val="900"/>
              </a:spcAft>
              <a:buNone/>
              <a:defRPr/>
            </a:pPr>
            <a:r>
              <a:rPr lang="en-US" sz="2400" b="1" dirty="0"/>
              <a:t>CHA II</a:t>
            </a:r>
          </a:p>
          <a:p>
            <a:pPr indent="-231775">
              <a:spcBef>
                <a:spcPts val="0"/>
              </a:spcBef>
              <a:spcAft>
                <a:spcPts val="900"/>
              </a:spcAft>
              <a:buFont typeface="Wingdings" pitchFamily="2" charset="2"/>
              <a:buChar char="§"/>
              <a:defRPr/>
            </a:pPr>
            <a:r>
              <a:rPr lang="en-US" sz="2400" dirty="0"/>
              <a:t>Acute Care</a:t>
            </a:r>
          </a:p>
          <a:p>
            <a:pPr indent="-231775">
              <a:spcBef>
                <a:spcPts val="0"/>
              </a:spcBef>
              <a:spcAft>
                <a:spcPts val="900"/>
              </a:spcAft>
              <a:buFont typeface="Wingdings" pitchFamily="2" charset="2"/>
              <a:buChar char="§"/>
              <a:defRPr/>
            </a:pPr>
            <a:r>
              <a:rPr lang="en-US" sz="2400" dirty="0"/>
              <a:t>Physical exams</a:t>
            </a:r>
          </a:p>
          <a:p>
            <a:pPr indent="-231775">
              <a:spcBef>
                <a:spcPts val="0"/>
              </a:spcBef>
              <a:spcAft>
                <a:spcPts val="900"/>
              </a:spcAft>
              <a:buFont typeface="Wingdings" pitchFamily="2" charset="2"/>
              <a:buChar char="§"/>
              <a:defRPr/>
            </a:pPr>
            <a:r>
              <a:rPr lang="en-US" sz="2400" dirty="0"/>
              <a:t>Medication Management</a:t>
            </a:r>
          </a:p>
          <a:p>
            <a:pPr indent="-231775">
              <a:spcBef>
                <a:spcPts val="0"/>
              </a:spcBef>
              <a:spcAft>
                <a:spcPts val="900"/>
              </a:spcAft>
              <a:buFont typeface="Wingdings" pitchFamily="2" charset="2"/>
              <a:buChar char="§"/>
              <a:defRPr/>
            </a:pPr>
            <a:r>
              <a:rPr lang="en-US" sz="2400" dirty="0"/>
              <a:t>Wound Care</a:t>
            </a:r>
          </a:p>
          <a:p>
            <a:pPr indent="-231775">
              <a:spcBef>
                <a:spcPts val="0"/>
              </a:spcBef>
              <a:spcAft>
                <a:spcPts val="900"/>
              </a:spcAft>
              <a:buFont typeface="Wingdings" pitchFamily="2" charset="2"/>
              <a:buChar char="§"/>
              <a:defRPr/>
            </a:pPr>
            <a:r>
              <a:rPr lang="en-US" sz="2400" dirty="0"/>
              <a:t>Adolescent health, Sick child care</a:t>
            </a:r>
          </a:p>
          <a:p>
            <a:pPr indent="-231775">
              <a:spcBef>
                <a:spcPts val="0"/>
              </a:spcBef>
              <a:spcAft>
                <a:spcPts val="900"/>
              </a:spcAft>
              <a:buFont typeface="Wingdings" pitchFamily="2" charset="2"/>
              <a:buChar char="§"/>
              <a:defRPr/>
            </a:pPr>
            <a:r>
              <a:rPr lang="en-US" sz="2400" dirty="0"/>
              <a:t>Mental health, substance abuse</a:t>
            </a:r>
          </a:p>
          <a:p>
            <a:pPr marL="0" indent="0">
              <a:buNone/>
            </a:pPr>
            <a:endParaRPr lang="en-US" dirty="0"/>
          </a:p>
        </p:txBody>
      </p:sp>
      <p:sp>
        <p:nvSpPr>
          <p:cNvPr id="4" name="Content Placeholder 3">
            <a:extLst>
              <a:ext uri="{FF2B5EF4-FFF2-40B4-BE49-F238E27FC236}">
                <a16:creationId xmlns:a16="http://schemas.microsoft.com/office/drawing/2014/main" id="{57F6358A-87F9-46A3-9D1B-E45026A7F5C1}"/>
              </a:ext>
            </a:extLst>
          </p:cNvPr>
          <p:cNvSpPr>
            <a:spLocks noGrp="1"/>
          </p:cNvSpPr>
          <p:nvPr>
            <p:ph sz="half" idx="2"/>
          </p:nvPr>
        </p:nvSpPr>
        <p:spPr>
          <a:xfrm>
            <a:off x="6172200" y="1393079"/>
            <a:ext cx="5181600" cy="4783884"/>
          </a:xfrm>
        </p:spPr>
        <p:txBody>
          <a:bodyPr>
            <a:normAutofit fontScale="70000" lnSpcReduction="20000"/>
          </a:bodyPr>
          <a:lstStyle/>
          <a:p>
            <a:pPr marL="0" indent="0">
              <a:buNone/>
            </a:pPr>
            <a:r>
              <a:rPr lang="en-US" b="1" dirty="0"/>
              <a:t>CHA III</a:t>
            </a:r>
          </a:p>
          <a:p>
            <a:pPr>
              <a:buFont typeface="Wingdings" pitchFamily="2" charset="2"/>
              <a:buChar char="§"/>
              <a:defRPr/>
            </a:pPr>
            <a:r>
              <a:rPr lang="en-US" dirty="0"/>
              <a:t>Reproductive Health and family planning, STI,  prenatal visits, emergency delivery</a:t>
            </a:r>
          </a:p>
          <a:p>
            <a:pPr>
              <a:buFont typeface="Wingdings" pitchFamily="2" charset="2"/>
              <a:buChar char="§"/>
              <a:defRPr/>
            </a:pPr>
            <a:r>
              <a:rPr lang="en-US" dirty="0"/>
              <a:t>Well child and newborn care</a:t>
            </a:r>
          </a:p>
          <a:p>
            <a:pPr>
              <a:buFont typeface="Wingdings" pitchFamily="2" charset="2"/>
              <a:buChar char="§"/>
              <a:defRPr/>
            </a:pPr>
            <a:r>
              <a:rPr lang="en-US" dirty="0"/>
              <a:t>Mental health, substance abuse</a:t>
            </a:r>
          </a:p>
          <a:p>
            <a:pPr marL="0" indent="0">
              <a:buNone/>
              <a:defRPr/>
            </a:pPr>
            <a:r>
              <a:rPr lang="en-US" b="1" dirty="0"/>
              <a:t>CHA IV</a:t>
            </a:r>
          </a:p>
          <a:p>
            <a:pPr marL="230188" indent="-230188">
              <a:buFont typeface="Wingdings" pitchFamily="2" charset="2"/>
              <a:buChar char="§"/>
              <a:defRPr/>
            </a:pPr>
            <a:r>
              <a:rPr lang="en-US" dirty="0"/>
              <a:t>Chronic care of major systems</a:t>
            </a:r>
          </a:p>
          <a:p>
            <a:pPr marL="230188" indent="-230188">
              <a:buFont typeface="Wingdings" pitchFamily="2" charset="2"/>
              <a:buChar char="§"/>
              <a:defRPr/>
            </a:pPr>
            <a:r>
              <a:rPr lang="en-US" dirty="0"/>
              <a:t>Clinic management</a:t>
            </a:r>
          </a:p>
          <a:p>
            <a:pPr marL="230188" indent="-230188">
              <a:buFont typeface="Wingdings" pitchFamily="2" charset="2"/>
              <a:buChar char="§"/>
              <a:defRPr/>
            </a:pPr>
            <a:r>
              <a:rPr lang="en-US" dirty="0"/>
              <a:t>Chronic wound care</a:t>
            </a:r>
          </a:p>
          <a:p>
            <a:pPr marL="230188" indent="-230188">
              <a:buFont typeface="Wingdings" pitchFamily="2" charset="2"/>
              <a:buChar char="§"/>
              <a:defRPr/>
            </a:pPr>
            <a:r>
              <a:rPr lang="en-US" dirty="0"/>
              <a:t>Tobacco cessation, mental health, substance abuse prevention, elder care</a:t>
            </a:r>
          </a:p>
          <a:p>
            <a:pPr marL="0" indent="0">
              <a:buNone/>
              <a:defRPr/>
            </a:pPr>
            <a:r>
              <a:rPr lang="en-US" b="1" dirty="0"/>
              <a:t>CHP</a:t>
            </a:r>
          </a:p>
          <a:p>
            <a:pPr>
              <a:buFont typeface="Wingdings" panose="05000000000000000000" pitchFamily="2" charset="2"/>
              <a:buChar char="§"/>
              <a:defRPr/>
            </a:pPr>
            <a:r>
              <a:rPr lang="en-US" dirty="0"/>
              <a:t>Provides mentorship and leadership to other levels of CHAs</a:t>
            </a:r>
          </a:p>
          <a:p>
            <a:pPr>
              <a:buFont typeface="Wingdings" panose="05000000000000000000" pitchFamily="2" charset="2"/>
              <a:buChar char="§"/>
              <a:defRPr/>
            </a:pPr>
            <a:r>
              <a:rPr lang="en-US" dirty="0"/>
              <a:t>Team leadership</a:t>
            </a:r>
          </a:p>
          <a:p>
            <a:pPr>
              <a:buFont typeface="Wingdings" panose="05000000000000000000" pitchFamily="2" charset="2"/>
              <a:buChar char="§"/>
              <a:defRPr/>
            </a:pPr>
            <a:endParaRPr lang="en-US" dirty="0"/>
          </a:p>
          <a:p>
            <a:pPr>
              <a:buFont typeface="Wingdings" panose="05000000000000000000" pitchFamily="2" charset="2"/>
              <a:buChar char="§"/>
              <a:defRPr/>
            </a:pPr>
            <a:endParaRPr lang="en-US" dirty="0"/>
          </a:p>
          <a:p>
            <a:pPr marL="0" indent="0">
              <a:buNone/>
              <a:defRPr/>
            </a:pPr>
            <a:endParaRPr lang="en-US" dirty="0"/>
          </a:p>
          <a:p>
            <a:pPr marL="0" indent="0">
              <a:buNone/>
            </a:pPr>
            <a:endParaRPr lang="en-US" dirty="0"/>
          </a:p>
        </p:txBody>
      </p:sp>
      <p:sp>
        <p:nvSpPr>
          <p:cNvPr id="5" name="TextBox 4">
            <a:extLst>
              <a:ext uri="{FF2B5EF4-FFF2-40B4-BE49-F238E27FC236}">
                <a16:creationId xmlns:a16="http://schemas.microsoft.com/office/drawing/2014/main" id="{14C96482-CBA2-4DF4-B463-460C63E53913}"/>
              </a:ext>
            </a:extLst>
          </p:cNvPr>
          <p:cNvSpPr txBox="1"/>
          <p:nvPr/>
        </p:nvSpPr>
        <p:spPr>
          <a:xfrm>
            <a:off x="7840928" y="6056314"/>
            <a:ext cx="4351072" cy="646331"/>
          </a:xfrm>
          <a:prstGeom prst="rect">
            <a:avLst/>
          </a:prstGeom>
          <a:noFill/>
        </p:spPr>
        <p:txBody>
          <a:bodyPr wrap="square" rtlCol="0">
            <a:spAutoFit/>
          </a:bodyPr>
          <a:lstStyle/>
          <a:p>
            <a:r>
              <a:rPr lang="en-US" b="1"/>
              <a:t>*All levels include emergency technician training (ETT) review</a:t>
            </a:r>
            <a:endParaRPr lang="en-US" b="1" dirty="0"/>
          </a:p>
        </p:txBody>
      </p:sp>
    </p:spTree>
    <p:extLst>
      <p:ext uri="{BB962C8B-B14F-4D97-AF65-F5344CB8AC3E}">
        <p14:creationId xmlns:p14="http://schemas.microsoft.com/office/powerpoint/2010/main" val="2354033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92500" lnSpcReduction="10000"/>
          </a:bodyPr>
          <a:lstStyle/>
          <a:p>
            <a:pPr marR="120040"/>
            <a:r>
              <a:rPr lang="en-US" sz="2400" b="1" dirty="0">
                <a:latin typeface="Gill Sans Nova Book" panose="020B0502020204020203"/>
              </a:rPr>
              <a:t>BHA-I</a:t>
            </a:r>
            <a:endParaRPr lang="en-US" sz="2400" dirty="0">
              <a:latin typeface="Gill Sans Nova Book" panose="020B0502020204020203"/>
            </a:endParaRPr>
          </a:p>
          <a:p>
            <a:pPr lvl="1"/>
            <a:r>
              <a:rPr lang="en-US" dirty="0">
                <a:latin typeface="Gill Sans Nova Book" panose="020B0502020204020203"/>
              </a:rPr>
              <a:t>Screening</a:t>
            </a:r>
          </a:p>
          <a:p>
            <a:pPr lvl="1"/>
            <a:r>
              <a:rPr lang="en-US" dirty="0">
                <a:latin typeface="Gill Sans Nova Book" panose="020B0502020204020203"/>
              </a:rPr>
              <a:t>Initial intake process</a:t>
            </a:r>
          </a:p>
          <a:p>
            <a:pPr lvl="1"/>
            <a:r>
              <a:rPr lang="en-US" dirty="0">
                <a:latin typeface="Gill Sans Nova Book" panose="020B0502020204020203"/>
              </a:rPr>
              <a:t>Case management</a:t>
            </a:r>
          </a:p>
          <a:p>
            <a:pPr lvl="1"/>
            <a:r>
              <a:rPr lang="en-US" dirty="0">
                <a:latin typeface="Gill Sans Nova Book" panose="020B0502020204020203"/>
              </a:rPr>
              <a:t>Community education, prevention, early intervention</a:t>
            </a:r>
          </a:p>
          <a:p>
            <a:endParaRPr lang="en-US" sz="2400" dirty="0">
              <a:latin typeface="Gill Sans Nova Book" panose="020B0502020204020203"/>
            </a:endParaRPr>
          </a:p>
          <a:p>
            <a:pPr marR="117820"/>
            <a:r>
              <a:rPr lang="en-US" sz="2400" b="1" dirty="0">
                <a:latin typeface="Gill Sans Nova Book" panose="020B0502020204020203"/>
              </a:rPr>
              <a:t>BHA-II</a:t>
            </a:r>
            <a:endParaRPr lang="en-US" sz="2400" dirty="0">
              <a:latin typeface="Gill Sans Nova Book" panose="020B0502020204020203"/>
            </a:endParaRPr>
          </a:p>
          <a:p>
            <a:pPr lvl="1"/>
            <a:r>
              <a:rPr lang="en-US" dirty="0">
                <a:latin typeface="Gill Sans Nova Book" panose="020B0502020204020203"/>
              </a:rPr>
              <a:t>Substance abuse assessment and treatment</a:t>
            </a:r>
          </a:p>
          <a:p>
            <a:endParaRPr lang="en-US" sz="2400" dirty="0">
              <a:latin typeface="Gill Sans Nova Book" panose="020B0502020204020203"/>
            </a:endParaRPr>
          </a:p>
          <a:p>
            <a:endParaRPr lang="en-US" sz="2400" dirty="0">
              <a:latin typeface="Gill Sans Nova Book" panose="020B0502020204020203"/>
            </a:endParaRPr>
          </a:p>
        </p:txBody>
      </p:sp>
      <p:sp>
        <p:nvSpPr>
          <p:cNvPr id="7" name="Content Placeholder 6"/>
          <p:cNvSpPr>
            <a:spLocks noGrp="1"/>
          </p:cNvSpPr>
          <p:nvPr>
            <p:ph sz="half" idx="2"/>
          </p:nvPr>
        </p:nvSpPr>
        <p:spPr/>
        <p:txBody>
          <a:bodyPr>
            <a:normAutofit fontScale="92500" lnSpcReduction="10000"/>
          </a:bodyPr>
          <a:lstStyle/>
          <a:p>
            <a:pPr marR="49050"/>
            <a:r>
              <a:rPr lang="en-US" sz="3200" b="1" dirty="0">
                <a:latin typeface="Gill Sans Nova Book" panose="020B0502020204020203"/>
              </a:rPr>
              <a:t>BHA-III</a:t>
            </a:r>
            <a:endParaRPr lang="en-US" sz="3200" dirty="0">
              <a:latin typeface="Gill Sans Nova Book" panose="020B0502020204020203"/>
            </a:endParaRPr>
          </a:p>
          <a:p>
            <a:pPr lvl="1"/>
            <a:r>
              <a:rPr lang="en-US" sz="3000" dirty="0">
                <a:latin typeface="Gill Sans Nova Book" panose="020B0502020204020203"/>
              </a:rPr>
              <a:t>Rehabilitative services for clients with co-occurring disorders</a:t>
            </a:r>
          </a:p>
          <a:p>
            <a:pPr lvl="1"/>
            <a:r>
              <a:rPr lang="en-US" sz="3000" dirty="0">
                <a:latin typeface="Gill Sans Nova Book" panose="020B0502020204020203"/>
              </a:rPr>
              <a:t>Quality assurance case reviews</a:t>
            </a:r>
          </a:p>
          <a:p>
            <a:endParaRPr lang="en-US" sz="2400" dirty="0">
              <a:latin typeface="Gill Sans Nova Book" panose="020B0502020204020203"/>
            </a:endParaRPr>
          </a:p>
          <a:p>
            <a:pPr marR="57820"/>
            <a:r>
              <a:rPr lang="en-US" sz="3200" b="1" dirty="0">
                <a:latin typeface="Gill Sans Nova Book" panose="020B0502020204020203"/>
              </a:rPr>
              <a:t>BHP</a:t>
            </a:r>
            <a:endParaRPr lang="en-US" sz="3200" dirty="0">
              <a:latin typeface="Gill Sans Nova Book" panose="020B0502020204020203"/>
            </a:endParaRPr>
          </a:p>
          <a:p>
            <a:pPr lvl="1"/>
            <a:r>
              <a:rPr lang="en-US" sz="3000" dirty="0">
                <a:latin typeface="Gill Sans Nova Book" panose="020B0502020204020203"/>
              </a:rPr>
              <a:t>Team leadership</a:t>
            </a:r>
          </a:p>
          <a:p>
            <a:pPr lvl="1"/>
            <a:r>
              <a:rPr lang="en-US" sz="3000" dirty="0">
                <a:latin typeface="Gill Sans Nova Book" panose="020B0502020204020203"/>
              </a:rPr>
              <a:t>Mentor/support other levels of BHA</a:t>
            </a:r>
          </a:p>
          <a:p>
            <a:endParaRPr lang="en-US" sz="2400" dirty="0">
              <a:latin typeface="Gill Sans Nova Book" panose="020B0502020204020203"/>
            </a:endParaRPr>
          </a:p>
        </p:txBody>
      </p:sp>
      <p:sp>
        <p:nvSpPr>
          <p:cNvPr id="3" name="Title 2"/>
          <p:cNvSpPr>
            <a:spLocks noGrp="1"/>
          </p:cNvSpPr>
          <p:nvPr>
            <p:ph type="title"/>
          </p:nvPr>
        </p:nvSpPr>
        <p:spPr/>
        <p:txBody>
          <a:bodyPr/>
          <a:lstStyle/>
          <a:p>
            <a:r>
              <a:rPr lang="en-US" dirty="0"/>
              <a:t>BHA Education &amp; Scope of Practice</a:t>
            </a:r>
          </a:p>
        </p:txBody>
      </p:sp>
      <p:sp>
        <p:nvSpPr>
          <p:cNvPr id="4" name="Footer Placeholder 3"/>
          <p:cNvSpPr>
            <a:spLocks noGrp="1"/>
          </p:cNvSpPr>
          <p:nvPr>
            <p:ph type="ftr" sz="quarter" idx="10"/>
          </p:nvPr>
        </p:nvSpPr>
        <p:spPr/>
        <p:txBody>
          <a:bodyPr/>
          <a:lstStyle/>
          <a:p>
            <a:pPr>
              <a:defRPr/>
            </a:pPr>
            <a:r>
              <a:rPr lang="en-US"/>
              <a:t>Northwest Portland Area Indian Health Board</a:t>
            </a:r>
            <a:endParaRPr lang="en-US" dirty="0"/>
          </a:p>
        </p:txBody>
      </p:sp>
      <p:sp>
        <p:nvSpPr>
          <p:cNvPr id="5" name="Date Placeholder 4"/>
          <p:cNvSpPr>
            <a:spLocks noGrp="1"/>
          </p:cNvSpPr>
          <p:nvPr>
            <p:ph type="dt" sz="half" idx="11"/>
          </p:nvPr>
        </p:nvSpPr>
        <p:spPr/>
        <p:txBody>
          <a:bodyPr/>
          <a:lstStyle/>
          <a:p>
            <a:pPr>
              <a:defRPr/>
            </a:pPr>
            <a:fld id="{723BF795-A8D2-4DFE-BBF4-2999DD7925A3}" type="datetime1">
              <a:rPr lang="en-US" smtClean="0"/>
              <a:pPr>
                <a:defRPr/>
              </a:pPr>
              <a:t>11/7/2022</a:t>
            </a:fld>
            <a:endParaRPr lang="en-US" dirty="0"/>
          </a:p>
        </p:txBody>
      </p:sp>
      <p:sp>
        <p:nvSpPr>
          <p:cNvPr id="6" name="Slide Number Placeholder 5"/>
          <p:cNvSpPr>
            <a:spLocks noGrp="1"/>
          </p:cNvSpPr>
          <p:nvPr>
            <p:ph type="sldNum" sz="quarter" idx="12"/>
          </p:nvPr>
        </p:nvSpPr>
        <p:spPr/>
        <p:txBody>
          <a:bodyPr/>
          <a:lstStyle/>
          <a:p>
            <a:fld id="{B92ED170-6E32-45CF-BE9E-EC84FD119674}" type="slidenum">
              <a:rPr lang="en-US" altLang="en-US" smtClean="0"/>
              <a:pPr/>
              <a:t>14</a:t>
            </a:fld>
            <a:endParaRPr lang="en-US" altLang="en-US" dirty="0"/>
          </a:p>
        </p:txBody>
      </p:sp>
    </p:spTree>
    <p:extLst>
      <p:ext uri="{BB962C8B-B14F-4D97-AF65-F5344CB8AC3E}">
        <p14:creationId xmlns:p14="http://schemas.microsoft.com/office/powerpoint/2010/main" val="2065295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F03AD-2A2C-49F6-91D6-0AF1BFDA7D83}"/>
              </a:ext>
            </a:extLst>
          </p:cNvPr>
          <p:cNvSpPr>
            <a:spLocks noGrp="1"/>
          </p:cNvSpPr>
          <p:nvPr>
            <p:ph type="title"/>
          </p:nvPr>
        </p:nvSpPr>
        <p:spPr/>
        <p:txBody>
          <a:bodyPr/>
          <a:lstStyle/>
          <a:p>
            <a:r>
              <a:rPr lang="en-US" dirty="0"/>
              <a:t>DHA Education and Scope of Practice </a:t>
            </a:r>
          </a:p>
        </p:txBody>
      </p:sp>
      <p:sp>
        <p:nvSpPr>
          <p:cNvPr id="3" name="Content Placeholder 2">
            <a:extLst>
              <a:ext uri="{FF2B5EF4-FFF2-40B4-BE49-F238E27FC236}">
                <a16:creationId xmlns:a16="http://schemas.microsoft.com/office/drawing/2014/main" id="{CEA4EEB6-0247-4FA9-9552-582A70EBC27F}"/>
              </a:ext>
            </a:extLst>
          </p:cNvPr>
          <p:cNvSpPr>
            <a:spLocks noGrp="1"/>
          </p:cNvSpPr>
          <p:nvPr>
            <p:ph sz="half" idx="1"/>
          </p:nvPr>
        </p:nvSpPr>
        <p:spPr/>
        <p:txBody>
          <a:bodyPr>
            <a:normAutofit fontScale="92500" lnSpcReduction="10000"/>
          </a:bodyPr>
          <a:lstStyle/>
          <a:p>
            <a:r>
              <a:rPr lang="en-US" dirty="0"/>
              <a:t>Primary DHA </a:t>
            </a:r>
          </a:p>
          <a:p>
            <a:pPr lvl="1"/>
            <a:r>
              <a:rPr lang="en-US" dirty="0"/>
              <a:t>Oral Health Educator</a:t>
            </a:r>
          </a:p>
          <a:p>
            <a:pPr lvl="1"/>
            <a:r>
              <a:rPr lang="en-US" dirty="0"/>
              <a:t>Preventative Procedures</a:t>
            </a:r>
          </a:p>
          <a:p>
            <a:pPr lvl="1"/>
            <a:r>
              <a:rPr lang="en-US" dirty="0"/>
              <a:t>Dental Assisting</a:t>
            </a:r>
          </a:p>
          <a:p>
            <a:pPr lvl="1"/>
            <a:endParaRPr lang="en-US" dirty="0"/>
          </a:p>
          <a:p>
            <a:r>
              <a:rPr lang="en-US" dirty="0"/>
              <a:t>Expanded Function DHA</a:t>
            </a:r>
          </a:p>
          <a:p>
            <a:pPr lvl="1"/>
            <a:r>
              <a:rPr lang="en-US" dirty="0"/>
              <a:t>PDHA scope </a:t>
            </a:r>
          </a:p>
          <a:p>
            <a:pPr lvl="1"/>
            <a:r>
              <a:rPr lang="en-US" dirty="0"/>
              <a:t>Places simple and complex restorations</a:t>
            </a:r>
          </a:p>
          <a:p>
            <a:endParaRPr lang="en-US" dirty="0"/>
          </a:p>
        </p:txBody>
      </p:sp>
      <p:sp>
        <p:nvSpPr>
          <p:cNvPr id="5" name="Content Placeholder 4">
            <a:extLst>
              <a:ext uri="{FF2B5EF4-FFF2-40B4-BE49-F238E27FC236}">
                <a16:creationId xmlns:a16="http://schemas.microsoft.com/office/drawing/2014/main" id="{267D4A1A-8A0F-4AE8-814C-C6B91EEE53CC}"/>
              </a:ext>
            </a:extLst>
          </p:cNvPr>
          <p:cNvSpPr>
            <a:spLocks noGrp="1"/>
          </p:cNvSpPr>
          <p:nvPr>
            <p:ph sz="half" idx="2"/>
          </p:nvPr>
        </p:nvSpPr>
        <p:spPr>
          <a:xfrm>
            <a:off x="6172200" y="1825625"/>
            <a:ext cx="5764876" cy="4832870"/>
          </a:xfrm>
        </p:spPr>
        <p:txBody>
          <a:bodyPr>
            <a:normAutofit fontScale="92500" lnSpcReduction="10000"/>
          </a:bodyPr>
          <a:lstStyle/>
          <a:p>
            <a:r>
              <a:rPr lang="en-US" dirty="0"/>
              <a:t>DHA Hygienist</a:t>
            </a:r>
          </a:p>
          <a:p>
            <a:pPr lvl="1"/>
            <a:r>
              <a:rPr lang="en-US" dirty="0"/>
              <a:t>Dental Hygiene Scope – typically educated in existing hygiene program</a:t>
            </a:r>
          </a:p>
          <a:p>
            <a:pPr lvl="1"/>
            <a:r>
              <a:rPr lang="en-US" dirty="0"/>
              <a:t>Local Anesthetic</a:t>
            </a:r>
          </a:p>
          <a:p>
            <a:pPr lvl="1"/>
            <a:endParaRPr lang="en-US" dirty="0"/>
          </a:p>
          <a:p>
            <a:r>
              <a:rPr lang="en-US" dirty="0"/>
              <a:t>DHAT</a:t>
            </a:r>
          </a:p>
          <a:p>
            <a:pPr lvl="1"/>
            <a:r>
              <a:rPr lang="en-US" dirty="0"/>
              <a:t>Dental Exams (Diagnose and treatment plan)</a:t>
            </a:r>
          </a:p>
          <a:p>
            <a:pPr lvl="1"/>
            <a:r>
              <a:rPr lang="en-US" dirty="0"/>
              <a:t>Removes Decay</a:t>
            </a:r>
          </a:p>
          <a:p>
            <a:pPr lvl="1"/>
            <a:r>
              <a:rPr lang="en-US" dirty="0"/>
              <a:t>Cleanings (not subgingival)</a:t>
            </a:r>
          </a:p>
          <a:p>
            <a:pPr lvl="1"/>
            <a:r>
              <a:rPr lang="en-US" dirty="0"/>
              <a:t>Restores Teeth</a:t>
            </a:r>
          </a:p>
          <a:p>
            <a:pPr lvl="1"/>
            <a:r>
              <a:rPr lang="en-US" dirty="0"/>
              <a:t>Extractions</a:t>
            </a:r>
          </a:p>
          <a:p>
            <a:pPr lvl="1"/>
            <a:r>
              <a:rPr lang="en-US" dirty="0"/>
              <a:t>Preventative </a:t>
            </a:r>
          </a:p>
          <a:p>
            <a:pPr lvl="1"/>
            <a:r>
              <a:rPr lang="en-US" dirty="0"/>
              <a:t>Oral Health instruction</a:t>
            </a:r>
          </a:p>
          <a:p>
            <a:pPr lvl="1"/>
            <a:r>
              <a:rPr lang="en-US" dirty="0"/>
              <a:t>Team Leader</a:t>
            </a:r>
          </a:p>
        </p:txBody>
      </p:sp>
    </p:spTree>
    <p:extLst>
      <p:ext uri="{BB962C8B-B14F-4D97-AF65-F5344CB8AC3E}">
        <p14:creationId xmlns:p14="http://schemas.microsoft.com/office/powerpoint/2010/main" val="2246013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6B92D3-6FBE-4E4C-A415-AE76721C22D6}"/>
              </a:ext>
            </a:extLst>
          </p:cNvPr>
          <p:cNvSpPr>
            <a:spLocks noGrp="1"/>
          </p:cNvSpPr>
          <p:nvPr>
            <p:ph type="title"/>
          </p:nvPr>
        </p:nvSpPr>
        <p:spPr/>
        <p:txBody>
          <a:bodyPr/>
          <a:lstStyle/>
          <a:p>
            <a:r>
              <a:rPr lang="en-US" dirty="0"/>
              <a:t>Area Certification Boards (ACB) are important		</a:t>
            </a:r>
          </a:p>
        </p:txBody>
      </p:sp>
      <p:sp>
        <p:nvSpPr>
          <p:cNvPr id="6" name="Content Placeholder 5">
            <a:extLst>
              <a:ext uri="{FF2B5EF4-FFF2-40B4-BE49-F238E27FC236}">
                <a16:creationId xmlns:a16="http://schemas.microsoft.com/office/drawing/2014/main" id="{439410C3-8125-4233-B4D4-6E0361423DA1}"/>
              </a:ext>
            </a:extLst>
          </p:cNvPr>
          <p:cNvSpPr>
            <a:spLocks noGrp="1"/>
          </p:cNvSpPr>
          <p:nvPr>
            <p:ph idx="1"/>
          </p:nvPr>
        </p:nvSpPr>
        <p:spPr>
          <a:xfrm>
            <a:off x="838200" y="1207697"/>
            <a:ext cx="10515600" cy="4969265"/>
          </a:xfrm>
        </p:spPr>
        <p:txBody>
          <a:bodyPr>
            <a:normAutofit/>
          </a:bodyPr>
          <a:lstStyle/>
          <a:p>
            <a:r>
              <a:rPr lang="en-US" dirty="0"/>
              <a:t>Area Certification Boards act as the </a:t>
            </a:r>
            <a:r>
              <a:rPr lang="en-US" b="1" dirty="0"/>
              <a:t>regulatory board </a:t>
            </a:r>
            <a:r>
              <a:rPr lang="en-US" dirty="0"/>
              <a:t>for CHAP providers – </a:t>
            </a:r>
            <a:r>
              <a:rPr lang="en-US" b="1" dirty="0"/>
              <a:t>like a state licensing board</a:t>
            </a:r>
          </a:p>
          <a:p>
            <a:r>
              <a:rPr lang="en-US" dirty="0"/>
              <a:t>Area Certification Boards act as the </a:t>
            </a:r>
            <a:r>
              <a:rPr lang="en-US" b="1" dirty="0"/>
              <a:t>accrediting body </a:t>
            </a:r>
            <a:r>
              <a:rPr lang="en-US" dirty="0"/>
              <a:t>for CHAP education programs – </a:t>
            </a:r>
            <a:r>
              <a:rPr lang="en-US" b="1" dirty="0"/>
              <a:t>like national accreditation organizations</a:t>
            </a:r>
          </a:p>
          <a:p>
            <a:pPr lvl="1"/>
            <a:r>
              <a:rPr lang="en-US" dirty="0"/>
              <a:t>Discipline specific Academic Review Committees seated with experts in the field of medicine/dental/behavioral health, and educators to ensure that the curriculum is up to date and state of the art</a:t>
            </a:r>
          </a:p>
          <a:p>
            <a:r>
              <a:rPr lang="en-US" dirty="0"/>
              <a:t>Area Certification Boards are </a:t>
            </a:r>
            <a:r>
              <a:rPr lang="en-US" b="1" dirty="0"/>
              <a:t>foundational</a:t>
            </a:r>
            <a:r>
              <a:rPr lang="en-US" dirty="0"/>
              <a:t> to the ability for the Areas to tailor CHAP to their specific needs, are </a:t>
            </a:r>
            <a:r>
              <a:rPr lang="en-US" b="1" dirty="0"/>
              <a:t>nimble and responsive </a:t>
            </a:r>
            <a:r>
              <a:rPr lang="en-US" dirty="0"/>
              <a:t>to the needs of their communities, and are an important for collecting and utilizing data about CHAP providers.</a:t>
            </a:r>
          </a:p>
        </p:txBody>
      </p:sp>
    </p:spTree>
    <p:extLst>
      <p:ext uri="{BB962C8B-B14F-4D97-AF65-F5344CB8AC3E}">
        <p14:creationId xmlns:p14="http://schemas.microsoft.com/office/powerpoint/2010/main" val="2782791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5D1D2-4256-49DE-8A6C-FA0117852DE8}"/>
              </a:ext>
            </a:extLst>
          </p:cNvPr>
          <p:cNvSpPr>
            <a:spLocks noGrp="1"/>
          </p:cNvSpPr>
          <p:nvPr>
            <p:ph type="title"/>
          </p:nvPr>
        </p:nvSpPr>
        <p:spPr>
          <a:xfrm>
            <a:off x="838200" y="122927"/>
            <a:ext cx="10515600" cy="1325563"/>
          </a:xfrm>
        </p:spPr>
        <p:txBody>
          <a:bodyPr/>
          <a:lstStyle/>
          <a:p>
            <a:r>
              <a:rPr lang="en-US" dirty="0"/>
              <a:t>What do Area Certification Boards Do?	</a:t>
            </a:r>
          </a:p>
        </p:txBody>
      </p:sp>
      <p:sp>
        <p:nvSpPr>
          <p:cNvPr id="3" name="Content Placeholder 2">
            <a:extLst>
              <a:ext uri="{FF2B5EF4-FFF2-40B4-BE49-F238E27FC236}">
                <a16:creationId xmlns:a16="http://schemas.microsoft.com/office/drawing/2014/main" id="{21F5A213-9BC3-4754-98E0-03F7BED4A719}"/>
              </a:ext>
            </a:extLst>
          </p:cNvPr>
          <p:cNvSpPr>
            <a:spLocks noGrp="1"/>
          </p:cNvSpPr>
          <p:nvPr>
            <p:ph idx="1"/>
          </p:nvPr>
        </p:nvSpPr>
        <p:spPr>
          <a:xfrm>
            <a:off x="838200" y="1441174"/>
            <a:ext cx="10515600" cy="4735789"/>
          </a:xfrm>
        </p:spPr>
        <p:txBody>
          <a:bodyPr>
            <a:normAutofit fontScale="92500" lnSpcReduction="20000"/>
          </a:bodyPr>
          <a:lstStyle/>
          <a:p>
            <a:r>
              <a:rPr lang="en-US" dirty="0"/>
              <a:t>Area Certification Boards collect information about the potential CHAP provider and determine whether or not they have met the qualifications for certification</a:t>
            </a:r>
          </a:p>
          <a:p>
            <a:r>
              <a:rPr lang="en-US" dirty="0"/>
              <a:t>Once that determination is made, the Area Certification Board makes a recommendation to the Area Director for certification.</a:t>
            </a:r>
          </a:p>
          <a:p>
            <a:r>
              <a:rPr lang="en-US" dirty="0"/>
              <a:t>Area CHAP Certification Boards also maintain the Academic Review Committees which are responsible for ensuring that CHAP education programs meet the qualifications for certification, examine requests for approving CE, ensure that the education programs are current and state of the art</a:t>
            </a:r>
          </a:p>
          <a:p>
            <a:r>
              <a:rPr lang="en-US" dirty="0"/>
              <a:t>Area Certification Board represent a broad representation of the provider types, the supervising provider types, tribal health programs in the Area, and other necessary expertise to ensure that the CHAP in that specific Area is responsive to the health system needs of that Area.</a:t>
            </a:r>
          </a:p>
        </p:txBody>
      </p:sp>
    </p:spTree>
    <p:extLst>
      <p:ext uri="{BB962C8B-B14F-4D97-AF65-F5344CB8AC3E}">
        <p14:creationId xmlns:p14="http://schemas.microsoft.com/office/powerpoint/2010/main" val="3083181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83743"/>
            <a:ext cx="10515600" cy="4693220"/>
          </a:xfrm>
        </p:spPr>
        <p:txBody>
          <a:bodyPr>
            <a:normAutofit/>
          </a:bodyPr>
          <a:lstStyle/>
          <a:p>
            <a:pPr marL="0" indent="0">
              <a:buNone/>
            </a:pPr>
            <a:r>
              <a:rPr lang="en-US" dirty="0"/>
              <a:t>The Purpose of the National Policy on CHAP</a:t>
            </a:r>
          </a:p>
          <a:p>
            <a:r>
              <a:rPr lang="en-US" dirty="0"/>
              <a:t>To permit those Areas, that do have Resources and Infrastructures to Implement CHAP, to move forward with CHAP expansion at their own expense</a:t>
            </a:r>
          </a:p>
          <a:p>
            <a:r>
              <a:rPr lang="en-US" dirty="0"/>
              <a:t>This Policy does not require Tribes or Areas to implement CHAP or hire CHAP providers</a:t>
            </a:r>
          </a:p>
          <a:p>
            <a:r>
              <a:rPr lang="en-US" dirty="0"/>
              <a:t>This policy does not affect CHR program or its funding</a:t>
            </a:r>
          </a:p>
          <a:p>
            <a:r>
              <a:rPr lang="en-US" dirty="0"/>
              <a:t>Congress has provided $5 million per year since 2020 for this policy implementation</a:t>
            </a:r>
          </a:p>
          <a:p>
            <a:pPr marL="0" indent="0">
              <a:buNone/>
            </a:pPr>
            <a:endParaRPr lang="en-US" dirty="0"/>
          </a:p>
        </p:txBody>
      </p:sp>
      <p:sp>
        <p:nvSpPr>
          <p:cNvPr id="3" name="Title 2"/>
          <p:cNvSpPr>
            <a:spLocks noGrp="1"/>
          </p:cNvSpPr>
          <p:nvPr>
            <p:ph type="title"/>
          </p:nvPr>
        </p:nvSpPr>
        <p:spPr>
          <a:xfrm>
            <a:off x="838200" y="298623"/>
            <a:ext cx="10515600" cy="1325563"/>
          </a:xfrm>
        </p:spPr>
        <p:txBody>
          <a:bodyPr/>
          <a:lstStyle/>
          <a:p>
            <a:r>
              <a:rPr lang="en-US" dirty="0">
                <a:solidFill>
                  <a:srgbClr val="0089BB"/>
                </a:solidFill>
              </a:rPr>
              <a:t>National Policy on CHAP</a:t>
            </a:r>
          </a:p>
        </p:txBody>
      </p:sp>
      <p:sp>
        <p:nvSpPr>
          <p:cNvPr id="4" name="Footer Placeholder 3"/>
          <p:cNvSpPr>
            <a:spLocks noGrp="1"/>
          </p:cNvSpPr>
          <p:nvPr>
            <p:ph type="ftr" sz="quarter" idx="10"/>
          </p:nvPr>
        </p:nvSpPr>
        <p:spPr/>
        <p:txBody>
          <a:bodyPr/>
          <a:lstStyle/>
          <a:p>
            <a:pPr>
              <a:defRPr/>
            </a:pPr>
            <a:r>
              <a:rPr lang="en-US" dirty="0"/>
              <a:t>Northwest Portland Area Indian Health Board</a:t>
            </a:r>
          </a:p>
        </p:txBody>
      </p:sp>
      <p:sp>
        <p:nvSpPr>
          <p:cNvPr id="5" name="Slide Number Placeholder 4"/>
          <p:cNvSpPr>
            <a:spLocks noGrp="1"/>
          </p:cNvSpPr>
          <p:nvPr>
            <p:ph type="sldNum" sz="quarter" idx="12"/>
          </p:nvPr>
        </p:nvSpPr>
        <p:spPr/>
        <p:txBody>
          <a:bodyPr/>
          <a:lstStyle/>
          <a:p>
            <a:fld id="{B92ED170-6E32-45CF-BE9E-EC84FD119674}" type="slidenum">
              <a:rPr lang="en-US" altLang="en-US" smtClean="0"/>
              <a:pPr/>
              <a:t>18</a:t>
            </a:fld>
            <a:endParaRPr lang="en-US" altLang="en-US" dirty="0"/>
          </a:p>
        </p:txBody>
      </p:sp>
    </p:spTree>
    <p:extLst>
      <p:ext uri="{BB962C8B-B14F-4D97-AF65-F5344CB8AC3E}">
        <p14:creationId xmlns:p14="http://schemas.microsoft.com/office/powerpoint/2010/main" val="3241479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Introduction</a:t>
            </a:r>
          </a:p>
          <a:p>
            <a:r>
              <a:rPr lang="en-US"/>
              <a:t>Definitions</a:t>
            </a:r>
          </a:p>
          <a:p>
            <a:r>
              <a:rPr lang="en-US"/>
              <a:t>Responsibilities</a:t>
            </a:r>
          </a:p>
          <a:p>
            <a:r>
              <a:rPr lang="en-US"/>
              <a:t>Effective Date</a:t>
            </a:r>
          </a:p>
        </p:txBody>
      </p:sp>
      <p:sp>
        <p:nvSpPr>
          <p:cNvPr id="3" name="Title 2"/>
          <p:cNvSpPr>
            <a:spLocks noGrp="1"/>
          </p:cNvSpPr>
          <p:nvPr>
            <p:ph type="title"/>
          </p:nvPr>
        </p:nvSpPr>
        <p:spPr/>
        <p:txBody>
          <a:bodyPr/>
          <a:lstStyle/>
          <a:p>
            <a:r>
              <a:rPr lang="en-US"/>
              <a:t>Policy</a:t>
            </a:r>
          </a:p>
        </p:txBody>
      </p:sp>
      <p:sp>
        <p:nvSpPr>
          <p:cNvPr id="4" name="Footer Placeholder 3"/>
          <p:cNvSpPr>
            <a:spLocks noGrp="1"/>
          </p:cNvSpPr>
          <p:nvPr>
            <p:ph type="ftr" sz="quarter" idx="10"/>
          </p:nvPr>
        </p:nvSpPr>
        <p:spPr/>
        <p:txBody>
          <a:bodyPr/>
          <a:lstStyle/>
          <a:p>
            <a:pPr>
              <a:defRPr/>
            </a:pPr>
            <a:r>
              <a:rPr lang="en-US"/>
              <a:t>Northwest Portland Area Indian Health Board</a:t>
            </a:r>
            <a:endParaRPr lang="en-US" dirty="0"/>
          </a:p>
        </p:txBody>
      </p:sp>
      <p:sp>
        <p:nvSpPr>
          <p:cNvPr id="5" name="Slide Number Placeholder 4"/>
          <p:cNvSpPr>
            <a:spLocks noGrp="1"/>
          </p:cNvSpPr>
          <p:nvPr>
            <p:ph type="sldNum" sz="quarter" idx="12"/>
          </p:nvPr>
        </p:nvSpPr>
        <p:spPr/>
        <p:txBody>
          <a:bodyPr/>
          <a:lstStyle/>
          <a:p>
            <a:fld id="{B92ED170-6E32-45CF-BE9E-EC84FD119674}" type="slidenum">
              <a:rPr lang="en-US" altLang="en-US" smtClean="0"/>
              <a:pPr/>
              <a:t>19</a:t>
            </a:fld>
            <a:endParaRPr lang="en-US" altLang="en-US" dirty="0"/>
          </a:p>
        </p:txBody>
      </p:sp>
    </p:spTree>
    <p:extLst>
      <p:ext uri="{BB962C8B-B14F-4D97-AF65-F5344CB8AC3E}">
        <p14:creationId xmlns:p14="http://schemas.microsoft.com/office/powerpoint/2010/main" val="1783977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0CA71-EE4C-4F97-A433-5AA59466CE58}"/>
              </a:ext>
            </a:extLst>
          </p:cNvPr>
          <p:cNvSpPr>
            <a:spLocks noGrp="1"/>
          </p:cNvSpPr>
          <p:nvPr>
            <p:ph type="title"/>
          </p:nvPr>
        </p:nvSpPr>
        <p:spPr>
          <a:xfrm>
            <a:off x="838200" y="365125"/>
            <a:ext cx="10962736" cy="1325563"/>
          </a:xfrm>
        </p:spPr>
        <p:txBody>
          <a:bodyPr/>
          <a:lstStyle/>
          <a:p>
            <a:r>
              <a:rPr lang="en-US" dirty="0"/>
              <a:t>Community Health Aide Program Development</a:t>
            </a:r>
          </a:p>
        </p:txBody>
      </p:sp>
      <p:sp>
        <p:nvSpPr>
          <p:cNvPr id="3" name="Content Placeholder 2">
            <a:extLst>
              <a:ext uri="{FF2B5EF4-FFF2-40B4-BE49-F238E27FC236}">
                <a16:creationId xmlns:a16="http://schemas.microsoft.com/office/drawing/2014/main" id="{07A3A41B-4ED3-4106-BADB-4EDF6E28C03F}"/>
              </a:ext>
            </a:extLst>
          </p:cNvPr>
          <p:cNvSpPr>
            <a:spLocks noGrp="1"/>
          </p:cNvSpPr>
          <p:nvPr>
            <p:ph idx="1"/>
          </p:nvPr>
        </p:nvSpPr>
        <p:spPr>
          <a:xfrm>
            <a:off x="838200" y="1449238"/>
            <a:ext cx="10515600" cy="4727725"/>
          </a:xfrm>
        </p:spPr>
        <p:txBody>
          <a:bodyPr>
            <a:normAutofit lnSpcReduction="10000"/>
          </a:bodyPr>
          <a:lstStyle/>
          <a:p>
            <a:r>
              <a:rPr lang="en-US" dirty="0"/>
              <a:t>What is the Community Health Aide Program (CHAP)</a:t>
            </a:r>
          </a:p>
          <a:p>
            <a:r>
              <a:rPr lang="en-US" dirty="0"/>
              <a:t>Why CHAP matters</a:t>
            </a:r>
          </a:p>
          <a:p>
            <a:r>
              <a:rPr lang="en-US" dirty="0"/>
              <a:t>CHAP Providers – Community Health Aides (CHA), Behavioral Health Aides, (BHA), and Dental Health Aides (DHA)</a:t>
            </a:r>
          </a:p>
          <a:p>
            <a:r>
              <a:rPr lang="en-US" dirty="0"/>
              <a:t>National Policy</a:t>
            </a:r>
          </a:p>
          <a:p>
            <a:r>
              <a:rPr lang="en-US" dirty="0"/>
              <a:t>Area Certification Boards (ACB) and National Certification Board (NCB)</a:t>
            </a:r>
          </a:p>
          <a:p>
            <a:r>
              <a:rPr lang="en-US" dirty="0"/>
              <a:t>CHAP TAG</a:t>
            </a:r>
          </a:p>
          <a:p>
            <a:r>
              <a:rPr lang="en-US" dirty="0"/>
              <a:t>Challenges</a:t>
            </a:r>
          </a:p>
          <a:p>
            <a:r>
              <a:rPr lang="en-US" dirty="0"/>
              <a:t>Inherently Federal Function</a:t>
            </a:r>
          </a:p>
          <a:p>
            <a:endParaRPr lang="en-US" dirty="0"/>
          </a:p>
        </p:txBody>
      </p:sp>
    </p:spTree>
    <p:extLst>
      <p:ext uri="{BB962C8B-B14F-4D97-AF65-F5344CB8AC3E}">
        <p14:creationId xmlns:p14="http://schemas.microsoft.com/office/powerpoint/2010/main" val="3131404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268645"/>
            <a:ext cx="11169770" cy="4915174"/>
          </a:xfrm>
        </p:spPr>
        <p:txBody>
          <a:bodyPr>
            <a:normAutofit fontScale="77500" lnSpcReduction="20000"/>
          </a:bodyPr>
          <a:lstStyle/>
          <a:p>
            <a:r>
              <a:rPr lang="en-US" dirty="0"/>
              <a:t>Academic Review Committees (ARC)</a:t>
            </a:r>
          </a:p>
          <a:p>
            <a:pPr lvl="1"/>
            <a:r>
              <a:rPr lang="en-US" dirty="0"/>
              <a:t>Specialized body of practitioners, representing the behavioral, primary, oral health, and other relevant fields, that reports and makes recommendations to ACB regarding the training standards for all CHAP provider types.</a:t>
            </a:r>
          </a:p>
          <a:p>
            <a:r>
              <a:rPr lang="en-US" dirty="0"/>
              <a:t>Certification Boards – National and Area (NCB and ACB)</a:t>
            </a:r>
          </a:p>
          <a:p>
            <a:pPr lvl="1"/>
            <a:r>
              <a:rPr lang="en-US" dirty="0"/>
              <a:t>CHAP National Certification Board (NCB). The NCB is a federal board chaired by the IHS Chief Medical Officer (CMO) or his or her delegate and may be comprised of Federal and Tribal representatives from each ACB. Functions of the NCB and board composition are addressed in the Standards and Procedures. </a:t>
            </a:r>
          </a:p>
          <a:p>
            <a:pPr lvl="1"/>
            <a:r>
              <a:rPr lang="en-US" dirty="0"/>
              <a:t>CHAP Area Certification Boards (ACBs). The ACBs are federal certification boards located in the contiguous 48 states and may be comprised of Federal and Tribal representatives. Their membership must include at least one federal representative appointed by the respective IHS Area Director. The ACB establishes board composition in its standards and develops the procedures of each respective board to certify individuals as their respective provider types.</a:t>
            </a:r>
          </a:p>
          <a:p>
            <a:r>
              <a:rPr lang="en-US" dirty="0"/>
              <a:t>CHAP Providers (CHA, BHA, DHA/T)</a:t>
            </a:r>
          </a:p>
          <a:p>
            <a:r>
              <a:rPr lang="en-US" dirty="0"/>
              <a:t>Standards and Procedures (National and Area)</a:t>
            </a:r>
          </a:p>
          <a:p>
            <a:pPr lvl="1"/>
            <a:r>
              <a:rPr lang="en-US" dirty="0"/>
              <a:t>At a minimum, the Area Standards and Procedures must include the National CHAP Standards and Procedures and may have additional supplemental requirements above and beyond the national standards that are specific to the cultural considerations of the region, community specific needs, as well as the health care delivery system.</a:t>
            </a:r>
          </a:p>
          <a:p>
            <a:endParaRPr lang="en-US" dirty="0"/>
          </a:p>
        </p:txBody>
      </p:sp>
      <p:sp>
        <p:nvSpPr>
          <p:cNvPr id="3" name="Title 2"/>
          <p:cNvSpPr>
            <a:spLocks noGrp="1"/>
          </p:cNvSpPr>
          <p:nvPr>
            <p:ph type="title"/>
          </p:nvPr>
        </p:nvSpPr>
        <p:spPr/>
        <p:txBody>
          <a:bodyPr/>
          <a:lstStyle/>
          <a:p>
            <a:r>
              <a:rPr lang="en-US"/>
              <a:t>Definitions</a:t>
            </a:r>
          </a:p>
        </p:txBody>
      </p:sp>
      <p:sp>
        <p:nvSpPr>
          <p:cNvPr id="4" name="Footer Placeholder 3"/>
          <p:cNvSpPr>
            <a:spLocks noGrp="1"/>
          </p:cNvSpPr>
          <p:nvPr>
            <p:ph type="ftr" sz="quarter" idx="10"/>
          </p:nvPr>
        </p:nvSpPr>
        <p:spPr/>
        <p:txBody>
          <a:bodyPr/>
          <a:lstStyle/>
          <a:p>
            <a:pPr>
              <a:defRPr/>
            </a:pPr>
            <a:r>
              <a:rPr lang="en-US"/>
              <a:t>Northwest Portland Area Indian Health Board</a:t>
            </a:r>
            <a:endParaRPr lang="en-US" dirty="0"/>
          </a:p>
        </p:txBody>
      </p:sp>
      <p:sp>
        <p:nvSpPr>
          <p:cNvPr id="5" name="Slide Number Placeholder 4"/>
          <p:cNvSpPr>
            <a:spLocks noGrp="1"/>
          </p:cNvSpPr>
          <p:nvPr>
            <p:ph type="sldNum" sz="quarter" idx="12"/>
          </p:nvPr>
        </p:nvSpPr>
        <p:spPr/>
        <p:txBody>
          <a:bodyPr/>
          <a:lstStyle/>
          <a:p>
            <a:fld id="{B92ED170-6E32-45CF-BE9E-EC84FD119674}" type="slidenum">
              <a:rPr lang="en-US" altLang="en-US" smtClean="0"/>
              <a:pPr/>
              <a:t>20</a:t>
            </a:fld>
            <a:endParaRPr lang="en-US" altLang="en-US" dirty="0"/>
          </a:p>
        </p:txBody>
      </p:sp>
    </p:spTree>
    <p:extLst>
      <p:ext uri="{BB962C8B-B14F-4D97-AF65-F5344CB8AC3E}">
        <p14:creationId xmlns:p14="http://schemas.microsoft.com/office/powerpoint/2010/main" val="1925857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Responsibilities</a:t>
            </a:r>
          </a:p>
        </p:txBody>
      </p:sp>
      <p:sp>
        <p:nvSpPr>
          <p:cNvPr id="2" name="Content Placeholder 1"/>
          <p:cNvSpPr>
            <a:spLocks noGrp="1"/>
          </p:cNvSpPr>
          <p:nvPr>
            <p:ph sz="half" idx="1"/>
          </p:nvPr>
        </p:nvSpPr>
        <p:spPr>
          <a:xfrm>
            <a:off x="838200" y="1397479"/>
            <a:ext cx="5181600" cy="4779484"/>
          </a:xfrm>
        </p:spPr>
        <p:txBody>
          <a:bodyPr>
            <a:normAutofit fontScale="92500" lnSpcReduction="20000"/>
          </a:bodyPr>
          <a:lstStyle/>
          <a:p>
            <a:pPr marL="0" indent="0">
              <a:buNone/>
            </a:pPr>
            <a:r>
              <a:rPr lang="en-US" sz="2000" dirty="0"/>
              <a:t>From 20-06</a:t>
            </a:r>
          </a:p>
          <a:p>
            <a:r>
              <a:rPr lang="en-US" sz="2000" dirty="0"/>
              <a:t>Provide some guidance of who does what at national and area level. </a:t>
            </a:r>
          </a:p>
          <a:p>
            <a:r>
              <a:rPr lang="en-US" sz="2000" dirty="0"/>
              <a:t>Directs IHS CMO to work with the CHAP TAG on the initial membership of the NCB</a:t>
            </a:r>
          </a:p>
          <a:p>
            <a:r>
              <a:rPr lang="en-US" sz="2000" dirty="0"/>
              <a:t>Directs Area Directors to work with Tribes to appoint members to ACB and NCB and to develop charters and procedure for each respective board</a:t>
            </a:r>
          </a:p>
          <a:p>
            <a:r>
              <a:rPr lang="en-US" sz="2000" dirty="0"/>
              <a:t>Provides some guidance for NCB, ACBs, and ARCs about their duties</a:t>
            </a:r>
          </a:p>
        </p:txBody>
      </p:sp>
      <p:sp>
        <p:nvSpPr>
          <p:cNvPr id="6" name="Content Placeholder 5">
            <a:extLst>
              <a:ext uri="{FF2B5EF4-FFF2-40B4-BE49-F238E27FC236}">
                <a16:creationId xmlns:a16="http://schemas.microsoft.com/office/drawing/2014/main" id="{0AB2C3E7-E73B-486E-9752-F771DCBD2CB9}"/>
              </a:ext>
            </a:extLst>
          </p:cNvPr>
          <p:cNvSpPr>
            <a:spLocks noGrp="1"/>
          </p:cNvSpPr>
          <p:nvPr>
            <p:ph sz="half" idx="2"/>
          </p:nvPr>
        </p:nvSpPr>
        <p:spPr>
          <a:xfrm>
            <a:off x="6172200" y="365125"/>
            <a:ext cx="5181600" cy="5811838"/>
          </a:xfrm>
        </p:spPr>
        <p:txBody>
          <a:bodyPr>
            <a:normAutofit fontScale="92500" lnSpcReduction="20000"/>
          </a:bodyPr>
          <a:lstStyle/>
          <a:p>
            <a:r>
              <a:rPr lang="en-US" dirty="0"/>
              <a:t>Since the policy was published, IHS has put together the National Certification Board charter. </a:t>
            </a:r>
          </a:p>
          <a:p>
            <a:pPr lvl="1"/>
            <a:r>
              <a:rPr lang="en-US" dirty="0"/>
              <a:t>The CHAP TAG has reviewed that document and we expect that it will be  sent out for consultation in the next couple of months.</a:t>
            </a:r>
          </a:p>
          <a:p>
            <a:r>
              <a:rPr lang="en-US" dirty="0"/>
              <a:t>IHS has designed certification forms and is sending them through different federal approvals processes</a:t>
            </a:r>
          </a:p>
          <a:p>
            <a:r>
              <a:rPr lang="en-US" dirty="0"/>
              <a:t>IHS has formed SME work groups the CHAP TAG to work with IHS staff to draft National Standards and Procedures</a:t>
            </a:r>
          </a:p>
          <a:p>
            <a:r>
              <a:rPr lang="en-US" dirty="0"/>
              <a:t>IHS has written and approved position descriptions for DHATs, and BHAs, and is now working on CHA position description.</a:t>
            </a:r>
          </a:p>
        </p:txBody>
      </p:sp>
      <p:sp>
        <p:nvSpPr>
          <p:cNvPr id="4" name="Footer Placeholder 3"/>
          <p:cNvSpPr>
            <a:spLocks noGrp="1"/>
          </p:cNvSpPr>
          <p:nvPr>
            <p:ph type="ftr" sz="quarter" idx="11"/>
          </p:nvPr>
        </p:nvSpPr>
        <p:spPr/>
        <p:txBody>
          <a:bodyPr/>
          <a:lstStyle/>
          <a:p>
            <a:pPr>
              <a:defRPr/>
            </a:pPr>
            <a:r>
              <a:rPr lang="en-US"/>
              <a:t>Northwest Portland Area Indian Health Board</a:t>
            </a:r>
            <a:endParaRPr lang="en-US" dirty="0"/>
          </a:p>
        </p:txBody>
      </p:sp>
      <p:sp>
        <p:nvSpPr>
          <p:cNvPr id="5" name="Slide Number Placeholder 4"/>
          <p:cNvSpPr>
            <a:spLocks noGrp="1"/>
          </p:cNvSpPr>
          <p:nvPr>
            <p:ph type="sldNum" sz="quarter" idx="12"/>
          </p:nvPr>
        </p:nvSpPr>
        <p:spPr/>
        <p:txBody>
          <a:bodyPr/>
          <a:lstStyle/>
          <a:p>
            <a:fld id="{B92ED170-6E32-45CF-BE9E-EC84FD119674}" type="slidenum">
              <a:rPr lang="en-US" altLang="en-US" smtClean="0"/>
              <a:pPr/>
              <a:t>21</a:t>
            </a:fld>
            <a:endParaRPr lang="en-US" altLang="en-US" dirty="0"/>
          </a:p>
        </p:txBody>
      </p:sp>
    </p:spTree>
    <p:extLst>
      <p:ext uri="{BB962C8B-B14F-4D97-AF65-F5344CB8AC3E}">
        <p14:creationId xmlns:p14="http://schemas.microsoft.com/office/powerpoint/2010/main" val="4144226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339B1C-BDF0-4359-B3C7-9969518D0748}"/>
              </a:ext>
            </a:extLst>
          </p:cNvPr>
          <p:cNvSpPr>
            <a:spLocks noGrp="1"/>
          </p:cNvSpPr>
          <p:nvPr>
            <p:ph type="title"/>
          </p:nvPr>
        </p:nvSpPr>
        <p:spPr/>
        <p:txBody>
          <a:bodyPr/>
          <a:lstStyle/>
          <a:p>
            <a:r>
              <a:rPr lang="en-US" dirty="0"/>
              <a:t>CHAP Technical Advisory Group</a:t>
            </a:r>
          </a:p>
        </p:txBody>
      </p:sp>
      <p:sp>
        <p:nvSpPr>
          <p:cNvPr id="6" name="Content Placeholder 5">
            <a:extLst>
              <a:ext uri="{FF2B5EF4-FFF2-40B4-BE49-F238E27FC236}">
                <a16:creationId xmlns:a16="http://schemas.microsoft.com/office/drawing/2014/main" id="{18B729B1-9F2A-4092-99E2-BD24E184F010}"/>
              </a:ext>
            </a:extLst>
          </p:cNvPr>
          <p:cNvSpPr>
            <a:spLocks noGrp="1"/>
          </p:cNvSpPr>
          <p:nvPr>
            <p:ph idx="1"/>
          </p:nvPr>
        </p:nvSpPr>
        <p:spPr>
          <a:xfrm>
            <a:off x="838200" y="1397479"/>
            <a:ext cx="10515600" cy="4779484"/>
          </a:xfrm>
        </p:spPr>
        <p:txBody>
          <a:bodyPr>
            <a:normAutofit fontScale="92500" lnSpcReduction="10000"/>
          </a:bodyPr>
          <a:lstStyle/>
          <a:p>
            <a:r>
              <a:rPr lang="en-US" dirty="0"/>
              <a:t>Formed in 2018, since 2022 has met monthly (previously, CHAP TAG met quarterly)</a:t>
            </a:r>
          </a:p>
          <a:p>
            <a:r>
              <a:rPr lang="en-US" dirty="0"/>
              <a:t>The Community Health Aide Program (CHAP) Tribal Advisory Group (TAG) will provide subject matter expertise, program information, innovative solutions, and advice to the Indian Health Service (IHS) to establish a National CHAP. (circular 18-01)</a:t>
            </a:r>
          </a:p>
          <a:p>
            <a:r>
              <a:rPr lang="en-US" dirty="0"/>
              <a:t>Open seats in many regions</a:t>
            </a:r>
          </a:p>
          <a:p>
            <a:pPr lvl="1"/>
            <a:r>
              <a:rPr lang="en-US" dirty="0"/>
              <a:t>Albuquerque Area</a:t>
            </a:r>
          </a:p>
          <a:p>
            <a:pPr lvl="1"/>
            <a:r>
              <a:rPr lang="en-US" dirty="0"/>
              <a:t>Bemidji Area</a:t>
            </a:r>
          </a:p>
          <a:p>
            <a:pPr lvl="1"/>
            <a:r>
              <a:rPr lang="en-US" dirty="0"/>
              <a:t>Tucson Area</a:t>
            </a:r>
          </a:p>
          <a:p>
            <a:pPr lvl="1"/>
            <a:r>
              <a:rPr lang="en-US" dirty="0"/>
              <a:t>DSTAC</a:t>
            </a:r>
          </a:p>
          <a:p>
            <a:r>
              <a:rPr lang="en-US" dirty="0"/>
              <a:t>CHAP TAG meets monthly on the 4</a:t>
            </a:r>
            <a:r>
              <a:rPr lang="en-US" baseline="30000" dirty="0"/>
              <a:t>th</a:t>
            </a:r>
            <a:r>
              <a:rPr lang="en-US" dirty="0"/>
              <a:t> Tuesday of each month via zoom.</a:t>
            </a:r>
          </a:p>
        </p:txBody>
      </p:sp>
    </p:spTree>
    <p:extLst>
      <p:ext uri="{BB962C8B-B14F-4D97-AF65-F5344CB8AC3E}">
        <p14:creationId xmlns:p14="http://schemas.microsoft.com/office/powerpoint/2010/main" val="2930732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768D7-2743-4948-BB42-B1C6FDD9D1A8}"/>
              </a:ext>
            </a:extLst>
          </p:cNvPr>
          <p:cNvSpPr>
            <a:spLocks noGrp="1"/>
          </p:cNvSpPr>
          <p:nvPr>
            <p:ph type="title"/>
          </p:nvPr>
        </p:nvSpPr>
        <p:spPr/>
        <p:txBody>
          <a:bodyPr/>
          <a:lstStyle/>
          <a:p>
            <a:r>
              <a:rPr lang="en-US" dirty="0"/>
              <a:t>Inherent Federal Function – Collection and Storage of Data?	</a:t>
            </a:r>
          </a:p>
        </p:txBody>
      </p:sp>
      <p:sp>
        <p:nvSpPr>
          <p:cNvPr id="3" name="Content Placeholder 2">
            <a:extLst>
              <a:ext uri="{FF2B5EF4-FFF2-40B4-BE49-F238E27FC236}">
                <a16:creationId xmlns:a16="http://schemas.microsoft.com/office/drawing/2014/main" id="{52FB56BD-F239-4103-996D-FB1DA0927BA0}"/>
              </a:ext>
            </a:extLst>
          </p:cNvPr>
          <p:cNvSpPr>
            <a:spLocks noGrp="1"/>
          </p:cNvSpPr>
          <p:nvPr>
            <p:ph idx="1"/>
          </p:nvPr>
        </p:nvSpPr>
        <p:spPr>
          <a:xfrm>
            <a:off x="838200" y="1552755"/>
            <a:ext cx="10515600" cy="4624208"/>
          </a:xfrm>
        </p:spPr>
        <p:txBody>
          <a:bodyPr>
            <a:normAutofit lnSpcReduction="10000"/>
          </a:bodyPr>
          <a:lstStyle/>
          <a:p>
            <a:r>
              <a:rPr lang="en-US" dirty="0">
                <a:latin typeface="Arial" panose="020B0604020202020204" pitchFamily="34" charset="0"/>
                <a:cs typeface="Arial" panose="020B0604020202020204" pitchFamily="34" charset="0"/>
              </a:rPr>
              <a:t>IHS is asserting that the collection and storage of data for the purpose of certifying providers in an inherent federal function</a:t>
            </a:r>
          </a:p>
          <a:p>
            <a:r>
              <a:rPr lang="en-US" dirty="0">
                <a:latin typeface="Arial" panose="020B0604020202020204" pitchFamily="34" charset="0"/>
                <a:cs typeface="Arial" panose="020B0604020202020204" pitchFamily="34" charset="0"/>
              </a:rPr>
              <a:t>Data in this instance is the personal information like name, birth date, education, etc. . . </a:t>
            </a:r>
          </a:p>
          <a:p>
            <a:r>
              <a:rPr lang="en-US" b="1" dirty="0">
                <a:latin typeface="Arial" panose="020B0604020202020204" pitchFamily="34" charset="0"/>
                <a:cs typeface="Arial" panose="020B0604020202020204" pitchFamily="34" charset="0"/>
              </a:rPr>
              <a:t>Under the ISDEAA</a:t>
            </a:r>
            <a:r>
              <a:rPr lang="en-US" dirty="0">
                <a:latin typeface="Arial" panose="020B0604020202020204" pitchFamily="34" charset="0"/>
                <a:cs typeface="Arial" panose="020B0604020202020204" pitchFamily="34" charset="0"/>
              </a:rPr>
              <a:t>, an inherent federal function is something that cannot legally be delegated to an Indian Tribe. See 25 U.S.C. § 5381(a)(4). Typical examples include the approval of an ISDEAA contract, compact, and funding agreements, or putting a budget together for a federal agency.</a:t>
            </a:r>
          </a:p>
          <a:p>
            <a:pPr lvl="0"/>
            <a:r>
              <a:rPr lang="en-US" b="1" dirty="0">
                <a:latin typeface="Arial" panose="020B0604020202020204" pitchFamily="34" charset="0"/>
                <a:cs typeface="Arial" panose="020B0604020202020204" pitchFamily="34" charset="0"/>
              </a:rPr>
              <a:t>The term does not normally include— </a:t>
            </a:r>
            <a:endParaRPr lang="en-US" dirty="0">
              <a:latin typeface="Arial" panose="020B0604020202020204" pitchFamily="34" charset="0"/>
              <a:cs typeface="Arial" panose="020B0604020202020204" pitchFamily="34" charset="0"/>
            </a:endParaRPr>
          </a:p>
          <a:p>
            <a:pPr lvl="1"/>
            <a:r>
              <a:rPr lang="en-US" b="1" dirty="0">
                <a:latin typeface="Arial" panose="020B0604020202020204" pitchFamily="34" charset="0"/>
                <a:cs typeface="Arial" panose="020B0604020202020204" pitchFamily="34" charset="0"/>
              </a:rPr>
              <a:t>gathering information for or providing advice, opinions, recommendations, or ideas to Federal Government officials;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0167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76A35-B60E-402C-BC75-45E4401627E5}"/>
              </a:ext>
            </a:extLst>
          </p:cNvPr>
          <p:cNvSpPr>
            <a:spLocks noGrp="1"/>
          </p:cNvSpPr>
          <p:nvPr>
            <p:ph type="title"/>
          </p:nvPr>
        </p:nvSpPr>
        <p:spPr>
          <a:xfrm>
            <a:off x="838200" y="365125"/>
            <a:ext cx="10515600" cy="1808732"/>
          </a:xfrm>
        </p:spPr>
        <p:txBody>
          <a:bodyPr>
            <a:normAutofit fontScale="90000"/>
          </a:bodyPr>
          <a:lstStyle/>
          <a:p>
            <a:r>
              <a:rPr lang="en-US" dirty="0"/>
              <a:t>Assertion of inherent federal function for the collection and storage of data represents a misunderstanding of how CHAP certification boards work</a:t>
            </a:r>
          </a:p>
        </p:txBody>
      </p:sp>
      <p:sp>
        <p:nvSpPr>
          <p:cNvPr id="3" name="Content Placeholder 2">
            <a:extLst>
              <a:ext uri="{FF2B5EF4-FFF2-40B4-BE49-F238E27FC236}">
                <a16:creationId xmlns:a16="http://schemas.microsoft.com/office/drawing/2014/main" id="{297A15B4-8306-4A58-ACAE-8E94C036771A}"/>
              </a:ext>
            </a:extLst>
          </p:cNvPr>
          <p:cNvSpPr>
            <a:spLocks noGrp="1"/>
          </p:cNvSpPr>
          <p:nvPr>
            <p:ph idx="1"/>
          </p:nvPr>
        </p:nvSpPr>
        <p:spPr>
          <a:xfrm>
            <a:off x="838200" y="2380891"/>
            <a:ext cx="10515600" cy="3796072"/>
          </a:xfrm>
        </p:spPr>
        <p:txBody>
          <a:bodyPr>
            <a:normAutofit lnSpcReduction="10000"/>
          </a:bodyPr>
          <a:lstStyle/>
          <a:p>
            <a:r>
              <a:rPr lang="en-US" dirty="0"/>
              <a:t>In Alaska the CHAP Certification Board collects and stores all of the data for the purpose of making a recommendation to the Area Director for an individual to be certified.</a:t>
            </a:r>
          </a:p>
          <a:p>
            <a:r>
              <a:rPr lang="en-US" dirty="0"/>
              <a:t>The Portland Area CHAP Certification Board was set up to mirror the Alaska process.</a:t>
            </a:r>
          </a:p>
          <a:p>
            <a:r>
              <a:rPr lang="en-US" dirty="0"/>
              <a:t>The final decision to certify is the decision of the Area Director </a:t>
            </a:r>
          </a:p>
          <a:p>
            <a:r>
              <a:rPr lang="en-US" dirty="0"/>
              <a:t>The recommendation from the Area Certification Board does not preempt the Federal officials’ decision-making process, discretion or authority</a:t>
            </a:r>
          </a:p>
        </p:txBody>
      </p:sp>
    </p:spTree>
    <p:extLst>
      <p:ext uri="{BB962C8B-B14F-4D97-AF65-F5344CB8AC3E}">
        <p14:creationId xmlns:p14="http://schemas.microsoft.com/office/powerpoint/2010/main" val="2160267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67FC3-0195-4C20-9CAF-6195D46B7FD0}"/>
              </a:ext>
            </a:extLst>
          </p:cNvPr>
          <p:cNvSpPr>
            <a:spLocks noGrp="1"/>
          </p:cNvSpPr>
          <p:nvPr>
            <p:ph type="title"/>
          </p:nvPr>
        </p:nvSpPr>
        <p:spPr/>
        <p:txBody>
          <a:bodyPr/>
          <a:lstStyle/>
          <a:p>
            <a:r>
              <a:rPr lang="en-US" dirty="0"/>
              <a:t>Challenges – Asserted Inherent Federal Function</a:t>
            </a:r>
          </a:p>
        </p:txBody>
      </p:sp>
      <p:sp>
        <p:nvSpPr>
          <p:cNvPr id="3" name="Content Placeholder 2">
            <a:extLst>
              <a:ext uri="{FF2B5EF4-FFF2-40B4-BE49-F238E27FC236}">
                <a16:creationId xmlns:a16="http://schemas.microsoft.com/office/drawing/2014/main" id="{4E815FCF-D4D1-46FF-B8E1-0B78796714DE}"/>
              </a:ext>
            </a:extLst>
          </p:cNvPr>
          <p:cNvSpPr>
            <a:spLocks noGrp="1"/>
          </p:cNvSpPr>
          <p:nvPr>
            <p:ph idx="1"/>
          </p:nvPr>
        </p:nvSpPr>
        <p:spPr>
          <a:xfrm>
            <a:off x="838200" y="1690687"/>
            <a:ext cx="10515600" cy="4486275"/>
          </a:xfrm>
        </p:spPr>
        <p:txBody>
          <a:bodyPr>
            <a:normAutofit fontScale="92500" lnSpcReduction="10000"/>
          </a:bodyPr>
          <a:lstStyle/>
          <a:p>
            <a:r>
              <a:rPr lang="en-US" dirty="0"/>
              <a:t>The Portland Area CHAP Certification Board has been in a holding pattern in terms of ability to certify providers since its inception because IHS has asserted inherent federal function around the collection and storage of data for the purpose of certifying providers</a:t>
            </a:r>
          </a:p>
          <a:p>
            <a:r>
              <a:rPr lang="en-US" dirty="0"/>
              <a:t>Without being able to certify providers, those providers cannot work within their scope of practice for CHAP and have had to rely on similar state provider types to provide some of their scope of practice</a:t>
            </a:r>
          </a:p>
          <a:p>
            <a:r>
              <a:rPr lang="en-US" dirty="0"/>
              <a:t>The Portland Area will have over 50 providers eligible for certification by the end of 2022.</a:t>
            </a:r>
          </a:p>
          <a:p>
            <a:r>
              <a:rPr lang="en-US" dirty="0"/>
              <a:t>Existing providers are burnt out and there is a shortage of providers in Indian country – we need our CHAP Providers to be serving their communities NOW.</a:t>
            </a:r>
          </a:p>
        </p:txBody>
      </p:sp>
    </p:spTree>
    <p:extLst>
      <p:ext uri="{BB962C8B-B14F-4D97-AF65-F5344CB8AC3E}">
        <p14:creationId xmlns:p14="http://schemas.microsoft.com/office/powerpoint/2010/main" val="4000620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71BA-3BC4-48DA-AD0A-CCADB1DB557A}"/>
              </a:ext>
            </a:extLst>
          </p:cNvPr>
          <p:cNvSpPr>
            <a:spLocks noGrp="1"/>
          </p:cNvSpPr>
          <p:nvPr>
            <p:ph type="title"/>
          </p:nvPr>
        </p:nvSpPr>
        <p:spPr/>
        <p:txBody>
          <a:bodyPr/>
          <a:lstStyle/>
          <a:p>
            <a:r>
              <a:rPr lang="en-US" dirty="0"/>
              <a:t>Challenges - Funding</a:t>
            </a:r>
          </a:p>
        </p:txBody>
      </p:sp>
      <p:sp>
        <p:nvSpPr>
          <p:cNvPr id="3" name="Content Placeholder 2">
            <a:extLst>
              <a:ext uri="{FF2B5EF4-FFF2-40B4-BE49-F238E27FC236}">
                <a16:creationId xmlns:a16="http://schemas.microsoft.com/office/drawing/2014/main" id="{F2CC607E-9611-490C-B8D7-7BD1BB021A17}"/>
              </a:ext>
            </a:extLst>
          </p:cNvPr>
          <p:cNvSpPr>
            <a:spLocks noGrp="1"/>
          </p:cNvSpPr>
          <p:nvPr>
            <p:ph idx="1"/>
          </p:nvPr>
        </p:nvSpPr>
        <p:spPr/>
        <p:txBody>
          <a:bodyPr/>
          <a:lstStyle/>
          <a:p>
            <a:r>
              <a:rPr lang="en-US" dirty="0"/>
              <a:t>Current Funding</a:t>
            </a:r>
          </a:p>
          <a:p>
            <a:r>
              <a:rPr lang="en-US" dirty="0"/>
              <a:t>Current Funding Mechanism</a:t>
            </a:r>
          </a:p>
          <a:p>
            <a:r>
              <a:rPr lang="en-US" dirty="0"/>
              <a:t>Proposed Funding Mechanism</a:t>
            </a:r>
          </a:p>
          <a:p>
            <a:r>
              <a:rPr lang="en-US" dirty="0"/>
              <a:t>Sustainability – Proposed Budget Formulation Language</a:t>
            </a:r>
          </a:p>
        </p:txBody>
      </p:sp>
    </p:spTree>
    <p:extLst>
      <p:ext uri="{BB962C8B-B14F-4D97-AF65-F5344CB8AC3E}">
        <p14:creationId xmlns:p14="http://schemas.microsoft.com/office/powerpoint/2010/main" val="893394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4011A-DBCF-44BB-8A21-82970D174E8F}"/>
              </a:ext>
            </a:extLst>
          </p:cNvPr>
          <p:cNvSpPr>
            <a:spLocks noGrp="1"/>
          </p:cNvSpPr>
          <p:nvPr>
            <p:ph type="title"/>
          </p:nvPr>
        </p:nvSpPr>
        <p:spPr/>
        <p:txBody>
          <a:bodyPr/>
          <a:lstStyle/>
          <a:p>
            <a:r>
              <a:rPr lang="en-US" dirty="0"/>
              <a:t>Requests</a:t>
            </a:r>
          </a:p>
        </p:txBody>
      </p:sp>
      <p:sp>
        <p:nvSpPr>
          <p:cNvPr id="3" name="Content Placeholder 2">
            <a:extLst>
              <a:ext uri="{FF2B5EF4-FFF2-40B4-BE49-F238E27FC236}">
                <a16:creationId xmlns:a16="http://schemas.microsoft.com/office/drawing/2014/main" id="{F1A77237-0AB5-4ECD-9E7B-EB4A0CDB442A}"/>
              </a:ext>
            </a:extLst>
          </p:cNvPr>
          <p:cNvSpPr>
            <a:spLocks noGrp="1"/>
          </p:cNvSpPr>
          <p:nvPr>
            <p:ph idx="1"/>
          </p:nvPr>
        </p:nvSpPr>
        <p:spPr>
          <a:xfrm>
            <a:off x="838200" y="1497634"/>
            <a:ext cx="10515600" cy="4351338"/>
          </a:xfrm>
        </p:spPr>
        <p:txBody>
          <a:bodyPr/>
          <a:lstStyle/>
          <a:p>
            <a:r>
              <a:rPr lang="en-US" dirty="0"/>
              <a:t>Please identify the specific legislation that IHS used to make the decision that collecting data is an inherently federal function</a:t>
            </a:r>
          </a:p>
          <a:p>
            <a:r>
              <a:rPr lang="en-US" dirty="0"/>
              <a:t>Please put in writing that Area Certification Boards can Operate without the National Certification Board being in place</a:t>
            </a:r>
          </a:p>
          <a:p>
            <a:r>
              <a:rPr lang="en-US" b="1" dirty="0"/>
              <a:t>Separate the two functions </a:t>
            </a:r>
            <a:r>
              <a:rPr lang="en-US" dirty="0"/>
              <a:t>of 1) collecting data to make a recommendation and 2) issuing the certification from the IHS Area Office so that Area Certification Boards can move forward with certification</a:t>
            </a:r>
          </a:p>
          <a:p>
            <a:r>
              <a:rPr lang="en-US" b="1" dirty="0"/>
              <a:t>Utilize program formula funding </a:t>
            </a:r>
            <a:r>
              <a:rPr lang="en-US" dirty="0"/>
              <a:t>to add to ISDEAA instruments and grants for CHAP expansion</a:t>
            </a:r>
          </a:p>
          <a:p>
            <a:endParaRPr lang="en-US" dirty="0"/>
          </a:p>
        </p:txBody>
      </p:sp>
    </p:spTree>
    <p:extLst>
      <p:ext uri="{BB962C8B-B14F-4D97-AF65-F5344CB8AC3E}">
        <p14:creationId xmlns:p14="http://schemas.microsoft.com/office/powerpoint/2010/main" val="2033252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57901F-33DD-4855-B0B0-F04FE8DAB573}"/>
              </a:ext>
            </a:extLst>
          </p:cNvPr>
          <p:cNvSpPr>
            <a:spLocks noGrp="1"/>
          </p:cNvSpPr>
          <p:nvPr>
            <p:ph type="title"/>
          </p:nvPr>
        </p:nvSpPr>
        <p:spPr>
          <a:xfrm>
            <a:off x="836612" y="2152291"/>
            <a:ext cx="3932237" cy="1600200"/>
          </a:xfrm>
        </p:spPr>
        <p:txBody>
          <a:bodyPr>
            <a:normAutofit/>
          </a:bodyPr>
          <a:lstStyle/>
          <a:p>
            <a:pPr algn="ctr"/>
            <a:r>
              <a:rPr lang="en-US" sz="4000" b="1" dirty="0"/>
              <a:t>Questions?</a:t>
            </a:r>
          </a:p>
        </p:txBody>
      </p:sp>
      <p:pic>
        <p:nvPicPr>
          <p:cNvPr id="8" name="Picture Placeholder 7">
            <a:extLst>
              <a:ext uri="{FF2B5EF4-FFF2-40B4-BE49-F238E27FC236}">
                <a16:creationId xmlns:a16="http://schemas.microsoft.com/office/drawing/2014/main" id="{6F0C6AE1-E243-47F6-BD1D-F60807501E52}"/>
              </a:ext>
            </a:extLst>
          </p:cNvPr>
          <p:cNvPicPr>
            <a:picLocks noGrp="1" noChangeAspect="1"/>
          </p:cNvPicPr>
          <p:nvPr>
            <p:ph type="pic" idx="1"/>
          </p:nvPr>
        </p:nvPicPr>
        <p:blipFill>
          <a:blip r:embed="rId2"/>
          <a:srcRect l="2508" r="2508"/>
          <a:stretch>
            <a:fillRect/>
          </a:stretch>
        </p:blipFill>
        <p:spPr/>
      </p:pic>
    </p:spTree>
    <p:extLst>
      <p:ext uri="{BB962C8B-B14F-4D97-AF65-F5344CB8AC3E}">
        <p14:creationId xmlns:p14="http://schemas.microsoft.com/office/powerpoint/2010/main" val="3356679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310384" y="382477"/>
            <a:ext cx="9919714" cy="1080794"/>
          </a:xfrm>
        </p:spPr>
        <p:txBody>
          <a:bodyPr>
            <a:normAutofit fontScale="90000"/>
          </a:bodyPr>
          <a:lstStyle/>
          <a:p>
            <a:pPr algn="ctr"/>
            <a:r>
              <a:rPr lang="en-US" altLang="en-US" sz="4000" b="1" dirty="0">
                <a:solidFill>
                  <a:schemeClr val="accent5">
                    <a:lumMod val="50000"/>
                  </a:schemeClr>
                </a:solidFill>
                <a:latin typeface="Arial" panose="020B0604020202020204" pitchFamily="34" charset="0"/>
                <a:ea typeface="Microsoft Sans Serif" panose="020B0604020202020204" pitchFamily="34" charset="0"/>
                <a:cs typeface="Arial" panose="020B0604020202020204" pitchFamily="34" charset="0"/>
              </a:rPr>
              <a:t>Tribal Community Health Provider Project</a:t>
            </a:r>
            <a:endParaRPr lang="en-US" altLang="en-US" dirty="0">
              <a:solidFill>
                <a:schemeClr val="bg2"/>
              </a:solidFill>
              <a:latin typeface="Garamond" panose="02020404030301010803" pitchFamily="18" charset="0"/>
              <a:cs typeface="Arial Bold" panose="020B0704020202020204" pitchFamily="34" charset="0"/>
            </a:endParaRPr>
          </a:p>
        </p:txBody>
      </p:sp>
      <p:sp>
        <p:nvSpPr>
          <p:cNvPr id="5" name="TextBox 4">
            <a:extLst>
              <a:ext uri="{FF2B5EF4-FFF2-40B4-BE49-F238E27FC236}">
                <a16:creationId xmlns:a16="http://schemas.microsoft.com/office/drawing/2014/main" id="{FE0CF126-0CAF-46D2-9CB6-C08777E8FB37}"/>
              </a:ext>
            </a:extLst>
          </p:cNvPr>
          <p:cNvSpPr txBox="1"/>
          <p:nvPr/>
        </p:nvSpPr>
        <p:spPr>
          <a:xfrm>
            <a:off x="948249" y="1971989"/>
            <a:ext cx="11174083" cy="43704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a:ea typeface="+mn-ea"/>
                <a:cs typeface="+mn-cs"/>
              </a:rPr>
              <a:t>	</a:t>
            </a:r>
            <a:endParaRPr kumimoji="0" lang="en-US" sz="18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Christina Peters,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Tribal Community Health Provider (TCHP) Director </a:t>
            </a:r>
            <a:r>
              <a:rPr kumimoji="0" lang="en-US" sz="1800" b="0" i="0" u="none"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Arial" panose="020B0604020202020204" pitchFamily="34" charset="0"/>
              </a:rPr>
              <a:t>	</a:t>
            </a:r>
            <a:r>
              <a:rPr kumimoji="0" lang="en-US" sz="1800" b="0" i="0" u="sng" strike="noStrike" kern="1200" cap="none" spc="0" normalizeH="0" baseline="0" noProof="0" dirty="0">
                <a:ln>
                  <a:noFill/>
                </a:ln>
                <a:solidFill>
                  <a:schemeClr val="accent5">
                    <a:lumMod val="75000"/>
                  </a:schemeClr>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cpeters@npaihb.org</a:t>
            </a:r>
            <a:endParaRPr kumimoji="0" lang="en-US" sz="1800" b="0" i="0" u="none" strike="noStrike" kern="1200" cap="none" spc="0" normalizeH="0" baseline="0" noProof="0" dirty="0">
              <a:ln>
                <a:noFill/>
              </a:ln>
              <a:solidFill>
                <a:schemeClr val="accent5">
                  <a:lumMod val="75000"/>
                </a:schemeClr>
              </a:solidFill>
              <a:effectLst/>
              <a:uLnTx/>
              <a:uFillTx/>
              <a:latin typeface="Arial" panose="020B0604020202020204" pitchFamily="34" charset="0"/>
              <a:ea typeface="+mn-ea"/>
              <a:cs typeface="Arial" panose="020B0604020202020204" pitchFamily="34" charset="0"/>
            </a:endParaRPr>
          </a:p>
          <a:p>
            <a:pPr>
              <a:defRPr/>
            </a:pPr>
            <a:r>
              <a:rPr lang="en-US" b="1" dirty="0">
                <a:solidFill>
                  <a:prstClr val="black"/>
                </a:solidFill>
                <a:latin typeface="Arial" panose="020B0604020202020204" pitchFamily="34" charset="0"/>
                <a:cs typeface="Arial" panose="020B0604020202020204" pitchFamily="34" charset="0"/>
              </a:rPr>
              <a:t>Carrie Sampson-Samuels, </a:t>
            </a:r>
            <a:r>
              <a:rPr lang="en-US" sz="1600" dirty="0">
                <a:solidFill>
                  <a:prstClr val="black"/>
                </a:solidFill>
                <a:latin typeface="Arial" panose="020B0604020202020204" pitchFamily="34" charset="0"/>
                <a:cs typeface="Arial" panose="020B0604020202020204" pitchFamily="34" charset="0"/>
              </a:rPr>
              <a:t>Community Health Aide (CHA) Project Director</a:t>
            </a:r>
            <a:r>
              <a:rPr lang="en-US" b="1"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hlinkClick r:id="rId4"/>
              </a:rPr>
              <a:t>csampsonsamuels@npaihb.org</a:t>
            </a:r>
            <a:r>
              <a:rPr lang="en-US" b="1" dirty="0">
                <a:solidFill>
                  <a:prstClr val="black"/>
                </a:solidFill>
                <a:latin typeface="Arial" panose="020B0604020202020204" pitchFamily="34" charset="0"/>
                <a:cs typeface="Arial" panose="020B0604020202020204" pitchFamily="34" charset="0"/>
              </a:rPr>
              <a:t> </a:t>
            </a:r>
          </a:p>
          <a:p>
            <a:pPr>
              <a:defRPr/>
            </a:pPr>
            <a:r>
              <a:rPr lang="en-US" b="1" dirty="0">
                <a:solidFill>
                  <a:prstClr val="black"/>
                </a:solidFill>
                <a:latin typeface="Arial" panose="020B0604020202020204" pitchFamily="34" charset="0"/>
                <a:cs typeface="Arial" panose="020B0604020202020204" pitchFamily="34" charset="0"/>
              </a:rPr>
              <a:t>Miranda Davis</a:t>
            </a:r>
            <a:r>
              <a:rPr lang="en-US" dirty="0">
                <a:solidFill>
                  <a:prstClr val="black"/>
                </a:solidFill>
                <a:latin typeface="Arial" panose="020B0604020202020204" pitchFamily="34" charset="0"/>
                <a:cs typeface="Arial" panose="020B0604020202020204" pitchFamily="34" charset="0"/>
              </a:rPr>
              <a:t>, Native Dental Therapy Initiative (NDTI) Director	</a:t>
            </a:r>
            <a:r>
              <a:rPr lang="en-US" u="sng" dirty="0">
                <a:solidFill>
                  <a:srgbClr val="4BACC6">
                    <a:lumMod val="75000"/>
                  </a:srgbClr>
                </a:solidFill>
                <a:latin typeface="Arial" panose="020B0604020202020204" pitchFamily="34" charset="0"/>
                <a:cs typeface="Arial" panose="020B0604020202020204" pitchFamily="34" charset="0"/>
                <a:hlinkClick r:id="rId5"/>
              </a:rPr>
              <a:t>mdavis@npaihb.org</a:t>
            </a:r>
            <a:endParaRPr lang="en-US" dirty="0">
              <a:solidFill>
                <a:srgbClr val="4BACC6">
                  <a:lumMod val="75000"/>
                </a:srgb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rial" panose="020B0604020202020204" pitchFamily="34" charset="0"/>
                <a:cs typeface="Arial" panose="020B0604020202020204" pitchFamily="34" charset="0"/>
              </a:rPr>
              <a:t>Sarah Cook-</a:t>
            </a:r>
            <a:r>
              <a:rPr lang="en-US" b="1" dirty="0" err="1">
                <a:solidFill>
                  <a:prstClr val="black"/>
                </a:solidFill>
                <a:latin typeface="Arial" panose="020B0604020202020204" pitchFamily="34" charset="0"/>
                <a:cs typeface="Arial" panose="020B0604020202020204" pitchFamily="34" charset="0"/>
              </a:rPr>
              <a:t>Lalari</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Behavioral Health Aide (</a:t>
            </a:r>
            <a:r>
              <a:rPr lang="en-US" dirty="0">
                <a:solidFill>
                  <a:prstClr val="black"/>
                </a:solidFill>
                <a:latin typeface="Arial" panose="020B0604020202020204" pitchFamily="34" charset="0"/>
                <a:cs typeface="Arial" panose="020B0604020202020204" pitchFamily="34" charset="0"/>
              </a:rPr>
              <a:t>BHA) Project</a:t>
            </a:r>
            <a:r>
              <a:rPr kumimoji="0" lang="en-US"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Director	</a:t>
            </a:r>
            <a:r>
              <a:rPr kumimoji="0" lang="en-US"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scook-lalari@npaihb.org</a:t>
            </a:r>
            <a:r>
              <a:rPr kumimoji="0" lang="en-US"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Tanya Firemoon</a:t>
            </a:r>
            <a:r>
              <a:rPr lang="en-US" b="1"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TCHP Manager</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hlinkClick r:id="rId7"/>
              </a:rPr>
              <a:t>tfiremoon-contractor@npaihb.org</a:t>
            </a:r>
            <a:r>
              <a:rPr lang="en-US" dirty="0">
                <a:solidFill>
                  <a:prstClr val="black"/>
                </a:solidFill>
                <a:latin typeface="Arial" panose="020B0604020202020204" pitchFamily="34" charset="0"/>
                <a:cs typeface="Arial" panose="020B0604020202020204" pitchFamily="34" charset="0"/>
              </a:rPr>
              <a:t> </a:t>
            </a:r>
            <a:endParaRPr kumimoji="0" lang="en-US"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defRPr/>
            </a:pPr>
            <a:r>
              <a:rPr lang="en-US" b="1" dirty="0">
                <a:solidFill>
                  <a:prstClr val="black"/>
                </a:solidFill>
                <a:latin typeface="Arial" panose="020B0604020202020204" pitchFamily="34" charset="0"/>
                <a:cs typeface="Arial" panose="020B0604020202020204" pitchFamily="34" charset="0"/>
              </a:rPr>
              <a:t>Sasha Jones, </a:t>
            </a:r>
            <a:r>
              <a:rPr lang="en-US" dirty="0">
                <a:solidFill>
                  <a:prstClr val="black"/>
                </a:solidFill>
                <a:latin typeface="Arial" panose="020B0604020202020204" pitchFamily="34" charset="0"/>
                <a:cs typeface="Arial" panose="020B0604020202020204" pitchFamily="34" charset="0"/>
              </a:rPr>
              <a:t>CHAP Manager</a:t>
            </a:r>
            <a:r>
              <a:rPr lang="en-US" b="1"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hlinkClick r:id="rId8"/>
              </a:rPr>
              <a:t>sjones@npaihb.org</a:t>
            </a:r>
            <a:r>
              <a:rPr lang="en-US" dirty="0">
                <a:solidFill>
                  <a:prstClr val="black"/>
                </a:solidFill>
                <a:latin typeface="Arial" panose="020B0604020202020204" pitchFamily="34" charset="0"/>
                <a:cs typeface="Arial" panose="020B0604020202020204" pitchFamily="34" charset="0"/>
              </a:rPr>
              <a:t> </a:t>
            </a:r>
          </a:p>
          <a:p>
            <a:pPr>
              <a:defRPr/>
            </a:pPr>
            <a:r>
              <a:rPr lang="en-US" b="1" dirty="0">
                <a:solidFill>
                  <a:prstClr val="black"/>
                </a:solidFill>
                <a:latin typeface="Arial" panose="020B0604020202020204" pitchFamily="34" charset="0"/>
                <a:cs typeface="Arial" panose="020B0604020202020204" pitchFamily="34" charset="0"/>
              </a:rPr>
              <a:t>Pam Ready</a:t>
            </a:r>
            <a:r>
              <a:rPr lang="en-US" dirty="0">
                <a:solidFill>
                  <a:prstClr val="black"/>
                </a:solidFill>
                <a:latin typeface="Arial" panose="020B0604020202020204" pitchFamily="34" charset="0"/>
                <a:cs typeface="Arial" panose="020B0604020202020204" pitchFamily="34" charset="0"/>
              </a:rPr>
              <a:t>, Dental Health Aides (DHA) Education Manager		</a:t>
            </a:r>
            <a:r>
              <a:rPr lang="en-US" u="sng" dirty="0">
                <a:solidFill>
                  <a:srgbClr val="4BACC6">
                    <a:lumMod val="75000"/>
                  </a:srgbClr>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pready@npaihb.org</a:t>
            </a:r>
            <a:endParaRPr lang="en-US" u="sng" dirty="0">
              <a:solidFill>
                <a:srgbClr val="4BACC6">
                  <a:lumMod val="75000"/>
                </a:srgb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rial" panose="020B0604020202020204" pitchFamily="34" charset="0"/>
                <a:cs typeface="Arial" panose="020B0604020202020204" pitchFamily="34" charset="0"/>
              </a:rPr>
              <a:t>Lisa Griggs, </a:t>
            </a:r>
            <a:r>
              <a:rPr lang="en-US" dirty="0">
                <a:solidFill>
                  <a:prstClr val="black"/>
                </a:solidFill>
                <a:latin typeface="Arial" panose="020B0604020202020204" pitchFamily="34" charset="0"/>
                <a:cs typeface="Arial" panose="020B0604020202020204" pitchFamily="34" charset="0"/>
              </a:rPr>
              <a:t>TCHP Specialist                                                                   </a:t>
            </a:r>
            <a:r>
              <a:rPr lang="en-US" dirty="0">
                <a:solidFill>
                  <a:prstClr val="black"/>
                </a:solidFill>
                <a:latin typeface="Arial" panose="020B0604020202020204" pitchFamily="34" charset="0"/>
                <a:cs typeface="Arial" panose="020B0604020202020204" pitchFamily="34" charset="0"/>
                <a:hlinkClick r:id="rId10"/>
              </a:rPr>
              <a:t>lgriggs@npaihb.org</a:t>
            </a:r>
            <a:r>
              <a:rPr lang="en-US" dirty="0">
                <a:solidFill>
                  <a:prstClr val="black"/>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rial" panose="020B0604020202020204" pitchFamily="34" charset="0"/>
                <a:cs typeface="Arial" panose="020B0604020202020204" pitchFamily="34" charset="0"/>
              </a:rPr>
              <a:t>Katie Hunsberger, </a:t>
            </a:r>
            <a:r>
              <a:rPr lang="en-US" dirty="0">
                <a:solidFill>
                  <a:prstClr val="black"/>
                </a:solidFill>
                <a:latin typeface="Arial" panose="020B0604020202020204" pitchFamily="34" charset="0"/>
                <a:cs typeface="Arial" panose="020B0604020202020204" pitchFamily="34" charset="0"/>
              </a:rPr>
              <a:t>BHA Student Support Coordinator</a:t>
            </a:r>
            <a:r>
              <a:rPr lang="en-US" b="1"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hlinkClick r:id="rId11"/>
              </a:rPr>
              <a:t>khunsberger@npaihb.org</a:t>
            </a:r>
            <a:r>
              <a:rPr lang="en-US" dirty="0">
                <a:solidFill>
                  <a:prstClr val="black"/>
                </a:solidFill>
                <a:latin typeface="Arial" panose="020B0604020202020204" pitchFamily="34" charset="0"/>
                <a:cs typeface="Arial" panose="020B0604020202020204" pitchFamily="34" charset="0"/>
              </a:rPr>
              <a:t> </a:t>
            </a:r>
            <a:endParaRPr kumimoji="0" lang="en-US"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Kari Kuntzelman, </a:t>
            </a:r>
            <a:r>
              <a:rPr kumimoji="0" lang="en-US"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DHA Education</a:t>
            </a:r>
            <a:r>
              <a:rPr lang="en-US" dirty="0">
                <a:solidFill>
                  <a:prstClr val="black"/>
                </a:solidFill>
                <a:latin typeface="Arial" panose="020B0604020202020204" pitchFamily="34" charset="0"/>
                <a:cs typeface="Arial" panose="020B0604020202020204" pitchFamily="34" charset="0"/>
              </a:rPr>
              <a:t>Specialist 				</a:t>
            </a:r>
            <a:r>
              <a:rPr lang="en-US" dirty="0">
                <a:solidFill>
                  <a:prstClr val="black"/>
                </a:solidFill>
                <a:latin typeface="Arial" panose="020B0604020202020204" pitchFamily="34" charset="0"/>
                <a:cs typeface="Arial" panose="020B0604020202020204" pitchFamily="34" charset="0"/>
                <a:hlinkClick r:id="rId12"/>
              </a:rPr>
              <a:t>kkuntzelman@npaihb.org</a:t>
            </a:r>
            <a:r>
              <a:rPr lang="en-US" dirty="0">
                <a:solidFill>
                  <a:prstClr val="black"/>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Laura Palomo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NDTI Coordinator	</a:t>
            </a:r>
            <a:r>
              <a:rPr kumimoji="0" lang="en-US" sz="1800" b="0" i="0" u="none"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Arial" panose="020B0604020202020204" pitchFamily="34" charset="0"/>
                <a:hlinkClick r:id="rId13"/>
              </a:rPr>
              <a:t>lpalomo@npaihb.org</a:t>
            </a:r>
            <a:r>
              <a:rPr kumimoji="0" lang="en-US" sz="1800" b="0" i="0" u="none"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Arial" panose="020B0604020202020204" pitchFamily="34" charset="0"/>
                <a:hlinkClick r:id="rId14">
                  <a:extLst>
                    <a:ext uri="{A12FA001-AC4F-418D-AE19-62706E023703}">
                      <ahyp:hlinkClr xmlns:ahyp="http://schemas.microsoft.com/office/drawing/2018/hyperlinkcolor" val="tx"/>
                    </a:ext>
                  </a:extLst>
                </a:hlinkClick>
              </a:rPr>
              <a:t>www.</a:t>
            </a:r>
            <a:r>
              <a:rPr kumimoji="0" lang="en-US" sz="1800" b="0" i="0" u="sng"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Arial" panose="020B0604020202020204" pitchFamily="34" charset="0"/>
              </a:rPr>
              <a:t>tchpp.org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Arial" panose="020B0604020202020204" pitchFamily="34" charset="0"/>
              </a:rPr>
              <a:t>#DentalTherapyThursday</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4" name="TextBox 3">
            <a:extLst>
              <a:ext uri="{FF2B5EF4-FFF2-40B4-BE49-F238E27FC236}">
                <a16:creationId xmlns:a16="http://schemas.microsoft.com/office/drawing/2014/main" id="{B5B7C94B-9A9F-4194-9152-4BEEB1BC0EB4}"/>
              </a:ext>
            </a:extLst>
          </p:cNvPr>
          <p:cNvSpPr txBox="1"/>
          <p:nvPr/>
        </p:nvSpPr>
        <p:spPr>
          <a:xfrm rot="10800000" flipH="1" flipV="1">
            <a:off x="1598993" y="1301346"/>
            <a:ext cx="8994013"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BACC6">
                    <a:lumMod val="50000"/>
                  </a:srgbClr>
                </a:solidFill>
                <a:effectLst/>
                <a:uLnTx/>
                <a:uFillTx/>
                <a:latin typeface="Arial" panose="020B0604020202020204" pitchFamily="34" charset="0"/>
                <a:ea typeface="+mn-ea"/>
                <a:cs typeface="Arial" panose="020B0604020202020204" pitchFamily="34" charset="0"/>
              </a:rPr>
              <a:t>Northwest Portland Area Indian Health Board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3" name="Picture 2">
            <a:extLst>
              <a:ext uri="{FF2B5EF4-FFF2-40B4-BE49-F238E27FC236}">
                <a16:creationId xmlns:a16="http://schemas.microsoft.com/office/drawing/2014/main" id="{4E717AC4-501A-43EA-90CE-7DA897F8A3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09882" y="5191423"/>
            <a:ext cx="1752302" cy="1752302"/>
          </a:xfrm>
          <a:prstGeom prst="rect">
            <a:avLst/>
          </a:prstGeom>
        </p:spPr>
      </p:pic>
    </p:spTree>
    <p:extLst>
      <p:ext uri="{BB962C8B-B14F-4D97-AF65-F5344CB8AC3E}">
        <p14:creationId xmlns:p14="http://schemas.microsoft.com/office/powerpoint/2010/main" val="2701814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88;p14">
            <a:extLst>
              <a:ext uri="{FF2B5EF4-FFF2-40B4-BE49-F238E27FC236}">
                <a16:creationId xmlns:a16="http://schemas.microsoft.com/office/drawing/2014/main" id="{87B63CB5-BE85-4F40-892A-7B041B7DEFAE}"/>
              </a:ext>
            </a:extLst>
          </p:cNvPr>
          <p:cNvSpPr txBox="1">
            <a:spLocks noGrp="1"/>
          </p:cNvSpPr>
          <p:nvPr>
            <p:ph type="title"/>
          </p:nvPr>
        </p:nvSpPr>
        <p:spPr>
          <a:xfrm>
            <a:off x="838200" y="100620"/>
            <a:ext cx="10515600" cy="1325563"/>
          </a:xfrm>
          <a:prstGeom prst="rect">
            <a:avLst/>
          </a:prstGeom>
          <a:noFill/>
          <a:ln>
            <a:noFill/>
          </a:ln>
        </p:spPr>
        <p:txBody>
          <a:bodyPr spcFirstLastPara="1" vert="horz" wrap="square" lIns="91433" tIns="45700" rIns="91433" bIns="45700" rtlCol="0" anchor="ctr" anchorCtr="0">
            <a:normAutofit/>
          </a:bodyPr>
          <a:lstStyle/>
          <a:p>
            <a:pPr>
              <a:spcBef>
                <a:spcPts val="0"/>
              </a:spcBef>
              <a:buSzPts val="3300"/>
            </a:pPr>
            <a:r>
              <a:rPr lang="en-US" dirty="0"/>
              <a:t>What is the Community Health Aide Program</a:t>
            </a:r>
            <a:endParaRPr dirty="0"/>
          </a:p>
        </p:txBody>
      </p:sp>
      <p:sp>
        <p:nvSpPr>
          <p:cNvPr id="2" name="Content Placeholder 1">
            <a:extLst>
              <a:ext uri="{FF2B5EF4-FFF2-40B4-BE49-F238E27FC236}">
                <a16:creationId xmlns:a16="http://schemas.microsoft.com/office/drawing/2014/main" id="{4E8DB761-3897-4E6B-B8C4-20885D4ED500}"/>
              </a:ext>
            </a:extLst>
          </p:cNvPr>
          <p:cNvSpPr>
            <a:spLocks noGrp="1"/>
          </p:cNvSpPr>
          <p:nvPr>
            <p:ph idx="1"/>
          </p:nvPr>
        </p:nvSpPr>
        <p:spPr>
          <a:xfrm>
            <a:off x="838200" y="1398588"/>
            <a:ext cx="10515600" cy="4778375"/>
          </a:xfrm>
        </p:spPr>
        <p:txBody>
          <a:bodyPr>
            <a:normAutofit fontScale="70000" lnSpcReduction="20000"/>
          </a:bodyPr>
          <a:lstStyle/>
          <a:p>
            <a:pPr marL="0" indent="0">
              <a:spcBef>
                <a:spcPts val="1067"/>
              </a:spcBef>
              <a:buSzPts val="2100"/>
              <a:buNone/>
            </a:pPr>
            <a:r>
              <a:rPr lang="en-US" sz="3600" b="1" dirty="0">
                <a:solidFill>
                  <a:schemeClr val="dk1"/>
                </a:solidFill>
              </a:rPr>
              <a:t>CHAP is a system of health provider education</a:t>
            </a:r>
          </a:p>
          <a:p>
            <a:pPr marL="0" indent="0">
              <a:spcBef>
                <a:spcPts val="1067"/>
              </a:spcBef>
              <a:buSzPts val="2100"/>
              <a:buNone/>
            </a:pPr>
            <a:r>
              <a:rPr lang="en-US" sz="3600" b="1" dirty="0">
                <a:solidFill>
                  <a:schemeClr val="dk1"/>
                </a:solidFill>
              </a:rPr>
              <a:t>CHAP provides regulatory oversight </a:t>
            </a:r>
            <a:r>
              <a:rPr lang="en-US" sz="3600" dirty="0">
                <a:solidFill>
                  <a:schemeClr val="dk1"/>
                </a:solidFill>
              </a:rPr>
              <a:t>for providers through the </a:t>
            </a:r>
            <a:r>
              <a:rPr lang="en-US" sz="3600" b="1" dirty="0">
                <a:solidFill>
                  <a:schemeClr val="dk1"/>
                </a:solidFill>
              </a:rPr>
              <a:t>Area CHAP Certification Board</a:t>
            </a:r>
            <a:r>
              <a:rPr lang="en-US" sz="3600" dirty="0">
                <a:solidFill>
                  <a:schemeClr val="dk1"/>
                </a:solidFill>
              </a:rPr>
              <a:t> which are federal boards and outside of state regulatory requirements</a:t>
            </a:r>
          </a:p>
          <a:p>
            <a:pPr marL="0" indent="0">
              <a:spcBef>
                <a:spcPts val="1067"/>
              </a:spcBef>
              <a:buSzPts val="2100"/>
              <a:buNone/>
            </a:pPr>
            <a:r>
              <a:rPr lang="en-US" sz="3600" dirty="0">
                <a:solidFill>
                  <a:schemeClr val="dk1"/>
                </a:solidFill>
              </a:rPr>
              <a:t>The CHAP solution is to </a:t>
            </a:r>
            <a:r>
              <a:rPr lang="en-US" sz="3600" b="1" dirty="0">
                <a:solidFill>
                  <a:schemeClr val="dk1"/>
                </a:solidFill>
              </a:rPr>
              <a:t>train local people </a:t>
            </a:r>
            <a:r>
              <a:rPr lang="en-US" sz="3600" dirty="0">
                <a:solidFill>
                  <a:schemeClr val="dk1"/>
                </a:solidFill>
              </a:rPr>
              <a:t>who are familiar with and likely to stay in their communities. </a:t>
            </a:r>
          </a:p>
          <a:p>
            <a:pPr>
              <a:spcBef>
                <a:spcPts val="1067"/>
              </a:spcBef>
              <a:buSzPts val="2100"/>
            </a:pPr>
            <a:r>
              <a:rPr lang="en-US" sz="3600" dirty="0">
                <a:solidFill>
                  <a:schemeClr val="dk1"/>
                </a:solidFill>
              </a:rPr>
              <a:t>Initially "the eyes and ears of the physician", Health Aides now provide primary care services, and have helped meet rising expectations for health care. </a:t>
            </a:r>
          </a:p>
          <a:p>
            <a:pPr>
              <a:spcBef>
                <a:spcPts val="1067"/>
              </a:spcBef>
              <a:buSzPts val="2100"/>
            </a:pPr>
            <a:r>
              <a:rPr lang="en-US" sz="3600" dirty="0">
                <a:solidFill>
                  <a:schemeClr val="dk1"/>
                </a:solidFill>
              </a:rPr>
              <a:t>The </a:t>
            </a:r>
            <a:r>
              <a:rPr lang="en-US" sz="3600" b="1" dirty="0">
                <a:solidFill>
                  <a:schemeClr val="dk1"/>
                </a:solidFill>
              </a:rPr>
              <a:t>primary care</a:t>
            </a:r>
            <a:r>
              <a:rPr lang="en-US" sz="3600" dirty="0">
                <a:solidFill>
                  <a:schemeClr val="dk1"/>
                </a:solidFill>
              </a:rPr>
              <a:t> model used in the Community Health Aide Program has always included: </a:t>
            </a:r>
            <a:endParaRPr lang="en-US" sz="2300" dirty="0">
              <a:solidFill>
                <a:schemeClr val="dk1"/>
              </a:solidFill>
            </a:endParaRPr>
          </a:p>
          <a:p>
            <a:pPr lvl="3">
              <a:spcBef>
                <a:spcPts val="0"/>
              </a:spcBef>
              <a:buSzPts val="2100"/>
            </a:pPr>
            <a:r>
              <a:rPr lang="en-US" sz="2900" dirty="0">
                <a:solidFill>
                  <a:schemeClr val="dk1"/>
                </a:solidFill>
              </a:rPr>
              <a:t>Emergency</a:t>
            </a:r>
          </a:p>
          <a:p>
            <a:pPr lvl="3">
              <a:spcBef>
                <a:spcPts val="0"/>
              </a:spcBef>
              <a:buSzPts val="2100"/>
            </a:pPr>
            <a:r>
              <a:rPr lang="en-US" sz="2900" dirty="0">
                <a:solidFill>
                  <a:schemeClr val="dk1"/>
                </a:solidFill>
              </a:rPr>
              <a:t>Acute</a:t>
            </a:r>
          </a:p>
          <a:p>
            <a:pPr lvl="3">
              <a:spcBef>
                <a:spcPts val="0"/>
              </a:spcBef>
              <a:buSzPts val="2100"/>
            </a:pPr>
            <a:r>
              <a:rPr lang="en-US" sz="2900" dirty="0">
                <a:solidFill>
                  <a:schemeClr val="dk1"/>
                </a:solidFill>
              </a:rPr>
              <a:t>Chronic care</a:t>
            </a:r>
          </a:p>
          <a:p>
            <a:pPr lvl="3">
              <a:spcBef>
                <a:spcPts val="0"/>
              </a:spcBef>
              <a:buSzPts val="2100"/>
            </a:pPr>
            <a:r>
              <a:rPr lang="en-US" sz="2900" dirty="0">
                <a:solidFill>
                  <a:schemeClr val="dk1"/>
                </a:solidFill>
              </a:rPr>
              <a:t>Preventive health components</a:t>
            </a:r>
          </a:p>
          <a:p>
            <a:endParaRPr lang="en-US" dirty="0"/>
          </a:p>
        </p:txBody>
      </p:sp>
      <p:sp>
        <p:nvSpPr>
          <p:cNvPr id="6" name="Content Placeholder 5">
            <a:extLst>
              <a:ext uri="{FF2B5EF4-FFF2-40B4-BE49-F238E27FC236}">
                <a16:creationId xmlns:a16="http://schemas.microsoft.com/office/drawing/2014/main" id="{FDEBE9C8-A739-43EF-B194-D5A6A32B6E69}"/>
              </a:ext>
            </a:extLst>
          </p:cNvPr>
          <p:cNvSpPr>
            <a:spLocks noGrp="1"/>
          </p:cNvSpPr>
          <p:nvPr>
            <p:ph sz="quarter" idx="4294967295"/>
          </p:nvPr>
        </p:nvSpPr>
        <p:spPr>
          <a:xfrm>
            <a:off x="7008813" y="1398588"/>
            <a:ext cx="5183187" cy="5051425"/>
          </a:xfrm>
        </p:spPr>
        <p:txBody>
          <a:bodyPr>
            <a:noAutofit/>
          </a:bodyPr>
          <a:lstStyle/>
          <a:p>
            <a:pPr marL="0" indent="0">
              <a:buNone/>
            </a:pPr>
            <a:endParaRPr lang="en-US" sz="2300" b="1" dirty="0"/>
          </a:p>
          <a:p>
            <a:endParaRPr lang="en-US" sz="2300" dirty="0"/>
          </a:p>
        </p:txBody>
      </p:sp>
    </p:spTree>
    <p:extLst>
      <p:ext uri="{BB962C8B-B14F-4D97-AF65-F5344CB8AC3E}">
        <p14:creationId xmlns:p14="http://schemas.microsoft.com/office/powerpoint/2010/main" val="3202399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AD41C6-FCEF-4903-944C-EF5F17729730}"/>
              </a:ext>
            </a:extLst>
          </p:cNvPr>
          <p:cNvPicPr>
            <a:picLocks noChangeAspect="1"/>
          </p:cNvPicPr>
          <p:nvPr/>
        </p:nvPicPr>
        <p:blipFill>
          <a:blip r:embed="rId3"/>
          <a:stretch>
            <a:fillRect/>
          </a:stretch>
        </p:blipFill>
        <p:spPr>
          <a:xfrm>
            <a:off x="7266106" y="2766297"/>
            <a:ext cx="4737696" cy="3553272"/>
          </a:xfrm>
          <a:prstGeom prst="rect">
            <a:avLst/>
          </a:prstGeom>
        </p:spPr>
      </p:pic>
      <p:sp>
        <p:nvSpPr>
          <p:cNvPr id="2" name="Title 1"/>
          <p:cNvSpPr>
            <a:spLocks noGrp="1"/>
          </p:cNvSpPr>
          <p:nvPr>
            <p:ph type="title"/>
          </p:nvPr>
        </p:nvSpPr>
        <p:spPr/>
        <p:txBody>
          <a:bodyPr/>
          <a:lstStyle/>
          <a:p>
            <a:r>
              <a:rPr lang="en-US" dirty="0"/>
              <a:t>Why?</a:t>
            </a:r>
          </a:p>
        </p:txBody>
      </p:sp>
      <p:sp>
        <p:nvSpPr>
          <p:cNvPr id="3" name="Content Placeholder 2"/>
          <p:cNvSpPr>
            <a:spLocks noGrp="1"/>
          </p:cNvSpPr>
          <p:nvPr>
            <p:ph sz="half" idx="1"/>
          </p:nvPr>
        </p:nvSpPr>
        <p:spPr/>
        <p:txBody>
          <a:bodyPr>
            <a:normAutofit/>
          </a:bodyPr>
          <a:lstStyle/>
          <a:p>
            <a:r>
              <a:rPr lang="en-US" dirty="0"/>
              <a:t>Our Board is interested in supporting long term sustainable solutions that build up our communities, create opportunities for our youth and tribal members, educate our healers and train the next generation of healthcare work force. </a:t>
            </a:r>
          </a:p>
        </p:txBody>
      </p:sp>
      <p:pic>
        <p:nvPicPr>
          <p:cNvPr id="5" name="Picture 2"/>
          <p:cNvPicPr>
            <a:picLocks noGrp="1" noChangeAspect="1"/>
          </p:cNvPicPr>
          <p:nvPr>
            <p:ph sz="half" idx="2"/>
          </p:nvPr>
        </p:nvPicPr>
        <p:blipFill>
          <a:blip r:embed="rId4" cstate="email">
            <a:extLst>
              <a:ext uri="{28A0092B-C50C-407E-A947-70E740481C1C}">
                <a14:useLocalDpi xmlns:a14="http://schemas.microsoft.com/office/drawing/2010/main" val="0"/>
              </a:ext>
            </a:extLst>
          </a:blip>
          <a:srcRect/>
          <a:stretch>
            <a:fillRect/>
          </a:stretch>
        </p:blipFill>
        <p:spPr bwMode="auto">
          <a:xfrm>
            <a:off x="6216692" y="186058"/>
            <a:ext cx="2741736" cy="365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E55691C-735A-422C-9EB9-D6B999C3674B}"/>
              </a:ext>
            </a:extLst>
          </p:cNvPr>
          <p:cNvSpPr txBox="1"/>
          <p:nvPr/>
        </p:nvSpPr>
        <p:spPr>
          <a:xfrm>
            <a:off x="9004776" y="1321356"/>
            <a:ext cx="2927308" cy="646331"/>
          </a:xfrm>
          <a:prstGeom prst="rect">
            <a:avLst/>
          </a:prstGeom>
          <a:noFill/>
        </p:spPr>
        <p:txBody>
          <a:bodyPr wrap="square" rtlCol="0">
            <a:spAutoFit/>
          </a:bodyPr>
          <a:lstStyle/>
          <a:p>
            <a:r>
              <a:rPr lang="en-US" dirty="0"/>
              <a:t>Dental Health Aide Therapist Class of 2019 Selfie  </a:t>
            </a:r>
          </a:p>
        </p:txBody>
      </p:sp>
      <p:sp>
        <p:nvSpPr>
          <p:cNvPr id="8" name="TextBox 7">
            <a:extLst>
              <a:ext uri="{FF2B5EF4-FFF2-40B4-BE49-F238E27FC236}">
                <a16:creationId xmlns:a16="http://schemas.microsoft.com/office/drawing/2014/main" id="{EBBF90AF-5C47-430B-A6F1-DD381D35EE1F}"/>
              </a:ext>
            </a:extLst>
          </p:cNvPr>
          <p:cNvSpPr txBox="1"/>
          <p:nvPr/>
        </p:nvSpPr>
        <p:spPr>
          <a:xfrm rot="10800000" flipV="1">
            <a:off x="7266105" y="6370137"/>
            <a:ext cx="4665978" cy="369332"/>
          </a:xfrm>
          <a:prstGeom prst="rect">
            <a:avLst/>
          </a:prstGeom>
          <a:noFill/>
        </p:spPr>
        <p:txBody>
          <a:bodyPr wrap="square" rtlCol="0">
            <a:spAutoFit/>
          </a:bodyPr>
          <a:lstStyle/>
          <a:p>
            <a:r>
              <a:rPr lang="en-US" dirty="0"/>
              <a:t>Dental Health Aide Therapist Graduation, 2019</a:t>
            </a:r>
          </a:p>
        </p:txBody>
      </p:sp>
    </p:spTree>
    <p:extLst>
      <p:ext uri="{BB962C8B-B14F-4D97-AF65-F5344CB8AC3E}">
        <p14:creationId xmlns:p14="http://schemas.microsoft.com/office/powerpoint/2010/main" val="1313081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1B48D6-4BAD-4ACF-B490-522AD2A5BF71}"/>
              </a:ext>
            </a:extLst>
          </p:cNvPr>
          <p:cNvSpPr>
            <a:spLocks noGrp="1"/>
          </p:cNvSpPr>
          <p:nvPr>
            <p:ph type="title"/>
          </p:nvPr>
        </p:nvSpPr>
        <p:spPr>
          <a:xfrm>
            <a:off x="789105" y="64416"/>
            <a:ext cx="10515600" cy="1325563"/>
          </a:xfrm>
        </p:spPr>
        <p:txBody>
          <a:bodyPr/>
          <a:lstStyle/>
          <a:p>
            <a:r>
              <a:rPr lang="en-US" dirty="0"/>
              <a:t>Social Determinants of Health</a:t>
            </a:r>
          </a:p>
        </p:txBody>
      </p:sp>
      <p:sp>
        <p:nvSpPr>
          <p:cNvPr id="8" name="Content Placeholder 7">
            <a:extLst>
              <a:ext uri="{FF2B5EF4-FFF2-40B4-BE49-F238E27FC236}">
                <a16:creationId xmlns:a16="http://schemas.microsoft.com/office/drawing/2014/main" id="{59DE6F11-09CF-4CB2-AE96-25E661931BCF}"/>
              </a:ext>
            </a:extLst>
          </p:cNvPr>
          <p:cNvSpPr>
            <a:spLocks noGrp="1"/>
          </p:cNvSpPr>
          <p:nvPr>
            <p:ph idx="1"/>
          </p:nvPr>
        </p:nvSpPr>
        <p:spPr>
          <a:xfrm>
            <a:off x="838200" y="1224951"/>
            <a:ext cx="10515600" cy="4602208"/>
          </a:xfrm>
        </p:spPr>
        <p:txBody>
          <a:bodyPr>
            <a:normAutofit lnSpcReduction="10000"/>
          </a:bodyPr>
          <a:lstStyle/>
          <a:p>
            <a:pPr marL="0" indent="0">
              <a:buNone/>
            </a:pPr>
            <a:r>
              <a:rPr lang="en-US" b="1" dirty="0"/>
              <a:t>Education Attainment</a:t>
            </a:r>
          </a:p>
          <a:p>
            <a:r>
              <a:rPr lang="en-US" dirty="0"/>
              <a:t>Plays a significant role in shaping employment opportunities</a:t>
            </a:r>
          </a:p>
          <a:p>
            <a:r>
              <a:rPr lang="en-US" dirty="0"/>
              <a:t>Can increase capacity for better decision making regarding one’s health</a:t>
            </a:r>
          </a:p>
          <a:p>
            <a:r>
              <a:rPr lang="en-US" dirty="0"/>
              <a:t>Provide scope for increasing social and personal resources that are vital for physical and mental health</a:t>
            </a:r>
          </a:p>
          <a:p>
            <a:pPr marL="0" indent="0">
              <a:buNone/>
            </a:pPr>
            <a:r>
              <a:rPr lang="en-US" b="1" dirty="0"/>
              <a:t>Economic Stability</a:t>
            </a:r>
          </a:p>
          <a:p>
            <a:pPr>
              <a:spcBef>
                <a:spcPts val="0"/>
              </a:spcBef>
            </a:pPr>
            <a:r>
              <a:rPr lang="en-US" dirty="0"/>
              <a:t>Creates Jobs in your community</a:t>
            </a:r>
          </a:p>
          <a:p>
            <a:pPr>
              <a:spcBef>
                <a:spcPts val="0"/>
              </a:spcBef>
            </a:pPr>
            <a:r>
              <a:rPr lang="en-US" dirty="0"/>
              <a:t>Employment Attainment</a:t>
            </a:r>
          </a:p>
          <a:p>
            <a:pPr>
              <a:spcBef>
                <a:spcPts val="0"/>
              </a:spcBef>
            </a:pPr>
            <a:r>
              <a:rPr lang="en-US" dirty="0"/>
              <a:t>Living Wage</a:t>
            </a:r>
          </a:p>
          <a:p>
            <a:pPr>
              <a:spcBef>
                <a:spcPts val="0"/>
              </a:spcBef>
            </a:pPr>
            <a:r>
              <a:rPr lang="en-US" dirty="0"/>
              <a:t>Access to insurance and other resources</a:t>
            </a:r>
          </a:p>
          <a:p>
            <a:endParaRPr lang="en-US" dirty="0"/>
          </a:p>
        </p:txBody>
      </p:sp>
    </p:spTree>
    <p:extLst>
      <p:ext uri="{BB962C8B-B14F-4D97-AF65-F5344CB8AC3E}">
        <p14:creationId xmlns:p14="http://schemas.microsoft.com/office/powerpoint/2010/main" val="2155916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91994" y="431898"/>
            <a:ext cx="4591194" cy="709396"/>
          </a:xfrm>
        </p:spPr>
        <p:txBody>
          <a:bodyPr>
            <a:normAutofit/>
          </a:bodyPr>
          <a:lstStyle/>
          <a:p>
            <a:r>
              <a:rPr lang="en-US" sz="3600" dirty="0">
                <a:latin typeface="Gill Sans Nova Medium" panose="020B0502020204020203"/>
              </a:rPr>
              <a:t>Why </a:t>
            </a:r>
            <a:r>
              <a:rPr lang="en-US" sz="4000" dirty="0">
                <a:latin typeface="Gill Sans Nova Medium" panose="020B0502020204020203"/>
              </a:rPr>
              <a:t>CHAP Matters</a:t>
            </a:r>
            <a:endParaRPr lang="en-US" sz="3600" dirty="0">
              <a:latin typeface="Gill Sans Nova Medium" panose="020B0502020204020203"/>
            </a:endParaRPr>
          </a:p>
        </p:txBody>
      </p:sp>
      <p:sp>
        <p:nvSpPr>
          <p:cNvPr id="12" name="Text Placeholder 11"/>
          <p:cNvSpPr>
            <a:spLocks noGrp="1"/>
          </p:cNvSpPr>
          <p:nvPr>
            <p:ph type="body" sz="half" idx="2"/>
          </p:nvPr>
        </p:nvSpPr>
        <p:spPr>
          <a:xfrm>
            <a:off x="635950" y="1585438"/>
            <a:ext cx="3815977" cy="3811588"/>
          </a:xfrm>
          <a:ln>
            <a:noFill/>
          </a:ln>
        </p:spPr>
        <p:txBody>
          <a:bodyPr>
            <a:noAutofit/>
          </a:bodyPr>
          <a:lstStyle/>
          <a:p>
            <a:pPr>
              <a:spcBef>
                <a:spcPts val="1800"/>
              </a:spcBef>
            </a:pPr>
            <a:r>
              <a:rPr lang="en-US" sz="1800" b="1" dirty="0">
                <a:latin typeface="+mn-lt"/>
              </a:rPr>
              <a:t>Proven history of safe, quality care in Alaska for over 50 years</a:t>
            </a:r>
            <a:endParaRPr lang="en-US" b="1" dirty="0">
              <a:latin typeface="+mn-lt"/>
            </a:endParaRPr>
          </a:p>
          <a:p>
            <a:pPr>
              <a:spcBef>
                <a:spcPts val="1800"/>
              </a:spcBef>
            </a:pPr>
            <a:r>
              <a:rPr lang="en-US" sz="1800" b="1" dirty="0">
                <a:latin typeface="+mn-lt"/>
              </a:rPr>
              <a:t>Uniquely developed for American Indians/Alaska Natives by American Indians/Alaska </a:t>
            </a:r>
          </a:p>
          <a:p>
            <a:pPr>
              <a:spcBef>
                <a:spcPts val="1800"/>
              </a:spcBef>
            </a:pPr>
            <a:r>
              <a:rPr lang="en-US" sz="1800" b="1" dirty="0">
                <a:latin typeface="+mn-lt"/>
              </a:rPr>
              <a:t>Tribes can tailor their programs to fill healthcare gaps and meet their needs</a:t>
            </a:r>
          </a:p>
          <a:p>
            <a:pPr>
              <a:spcBef>
                <a:spcPts val="1800"/>
              </a:spcBef>
            </a:pPr>
            <a:r>
              <a:rPr lang="en-US" sz="1800" b="1" dirty="0">
                <a:latin typeface="+mn-lt"/>
              </a:rPr>
              <a:t>Increases AI/AN Providers and local workforce</a:t>
            </a:r>
          </a:p>
          <a:p>
            <a:pPr>
              <a:spcBef>
                <a:spcPts val="1800"/>
              </a:spcBef>
            </a:pPr>
            <a:r>
              <a:rPr lang="en-US" sz="1800" b="1" dirty="0">
                <a:latin typeface="+mn-lt"/>
              </a:rPr>
              <a:t>Decreases travel for routine or non emergency care</a:t>
            </a:r>
          </a:p>
        </p:txBody>
      </p:sp>
      <p:sp>
        <p:nvSpPr>
          <p:cNvPr id="9" name="Slide Number Placeholder 8"/>
          <p:cNvSpPr>
            <a:spLocks noGrp="1"/>
          </p:cNvSpPr>
          <p:nvPr>
            <p:ph type="sldNum" sz="quarter" idx="12"/>
          </p:nvPr>
        </p:nvSpPr>
        <p:spPr/>
        <p:txBody>
          <a:bodyPr/>
          <a:lstStyle/>
          <a:p>
            <a:fld id="{5B69D452-E505-4B4D-AFB7-9A3DEF2CC8F8}" type="slidenum">
              <a:rPr lang="en-US" altLang="en-US" smtClean="0"/>
              <a:pPr/>
              <a:t>6</a:t>
            </a:fld>
            <a:endParaRPr lang="en-US" altLang="en-US" dirty="0"/>
          </a:p>
        </p:txBody>
      </p:sp>
      <p:cxnSp>
        <p:nvCxnSpPr>
          <p:cNvPr id="22" name="Straight Connector 21">
            <a:extLst>
              <a:ext uri="{FF2B5EF4-FFF2-40B4-BE49-F238E27FC236}">
                <a16:creationId xmlns:a16="http://schemas.microsoft.com/office/drawing/2014/main" id="{9FD8B888-BD6D-4539-8962-A150378EA1CC}"/>
              </a:ext>
            </a:extLst>
          </p:cNvPr>
          <p:cNvCxnSpPr/>
          <p:nvPr/>
        </p:nvCxnSpPr>
        <p:spPr>
          <a:xfrm>
            <a:off x="635950" y="1271502"/>
            <a:ext cx="4069092" cy="0"/>
          </a:xfrm>
          <a:prstGeom prst="line">
            <a:avLst/>
          </a:prstGeom>
        </p:spPr>
        <p:style>
          <a:lnRef idx="1">
            <a:schemeClr val="dk1"/>
          </a:lnRef>
          <a:fillRef idx="0">
            <a:schemeClr val="dk1"/>
          </a:fillRef>
          <a:effectRef idx="0">
            <a:schemeClr val="dk1"/>
          </a:effectRef>
          <a:fontRef idx="minor">
            <a:schemeClr val="tx1"/>
          </a:fontRef>
        </p:style>
      </p:cxnSp>
      <p:pic>
        <p:nvPicPr>
          <p:cNvPr id="24" name="Picture 23">
            <a:extLst>
              <a:ext uri="{FF2B5EF4-FFF2-40B4-BE49-F238E27FC236}">
                <a16:creationId xmlns:a16="http://schemas.microsoft.com/office/drawing/2014/main" id="{3BD7DF64-3FC8-4F09-9B8D-F2BB930FD491}"/>
              </a:ext>
            </a:extLst>
          </p:cNvPr>
          <p:cNvPicPr>
            <a:picLocks noChangeAspect="1"/>
          </p:cNvPicPr>
          <p:nvPr/>
        </p:nvPicPr>
        <p:blipFill>
          <a:blip r:embed="rId3"/>
          <a:stretch>
            <a:fillRect/>
          </a:stretch>
        </p:blipFill>
        <p:spPr>
          <a:xfrm>
            <a:off x="8334375" y="7026"/>
            <a:ext cx="3857625" cy="6858000"/>
          </a:xfrm>
          <a:prstGeom prst="rect">
            <a:avLst/>
          </a:prstGeom>
        </p:spPr>
      </p:pic>
      <p:sp>
        <p:nvSpPr>
          <p:cNvPr id="11" name="Content Placeholder 10"/>
          <p:cNvSpPr>
            <a:spLocks noGrp="1"/>
          </p:cNvSpPr>
          <p:nvPr>
            <p:ph idx="1"/>
          </p:nvPr>
        </p:nvSpPr>
        <p:spPr>
          <a:xfrm>
            <a:off x="4412855" y="1585438"/>
            <a:ext cx="3815977" cy="4327236"/>
          </a:xfrm>
        </p:spPr>
        <p:txBody>
          <a:bodyPr>
            <a:normAutofit/>
          </a:bodyPr>
          <a:lstStyle/>
          <a:p>
            <a:pPr marL="0" indent="0">
              <a:spcBef>
                <a:spcPts val="1200"/>
              </a:spcBef>
              <a:buNone/>
            </a:pPr>
            <a:r>
              <a:rPr lang="en-US" sz="1800" b="1" dirty="0">
                <a:latin typeface="+mn-lt"/>
              </a:rPr>
              <a:t>Home grown, culturally knowledgeable and respected providers</a:t>
            </a:r>
          </a:p>
          <a:p>
            <a:pPr marL="0" indent="0">
              <a:spcBef>
                <a:spcPts val="1200"/>
              </a:spcBef>
              <a:buNone/>
            </a:pPr>
            <a:r>
              <a:rPr lang="en-US" sz="1800" b="1" dirty="0">
                <a:latin typeface="+mn-lt"/>
              </a:rPr>
              <a:t>Competency based, skilled providers who increase access to care</a:t>
            </a:r>
          </a:p>
          <a:p>
            <a:pPr marL="0" indent="0">
              <a:spcBef>
                <a:spcPts val="1200"/>
              </a:spcBef>
              <a:buNone/>
            </a:pPr>
            <a:r>
              <a:rPr lang="en-US" sz="1800" b="1" dirty="0">
                <a:latin typeface="+mn-lt"/>
              </a:rPr>
              <a:t>Extend the reach of services into hard to access areas</a:t>
            </a:r>
          </a:p>
          <a:p>
            <a:pPr marL="0" indent="0">
              <a:spcBef>
                <a:spcPts val="1200"/>
              </a:spcBef>
              <a:buNone/>
            </a:pPr>
            <a:r>
              <a:rPr lang="en-US" sz="1800" b="1" dirty="0">
                <a:latin typeface="+mn-lt"/>
              </a:rPr>
              <a:t>Creates wrap around care and referral services for Tribes</a:t>
            </a:r>
          </a:p>
          <a:p>
            <a:pPr marL="0" indent="0">
              <a:spcBef>
                <a:spcPts val="1200"/>
              </a:spcBef>
              <a:buNone/>
            </a:pPr>
            <a:r>
              <a:rPr lang="en-US" sz="1800" b="1" dirty="0">
                <a:latin typeface="+mn-lt"/>
              </a:rPr>
              <a:t>Creates an education and career pathway for AI/AN providers</a:t>
            </a:r>
          </a:p>
          <a:p>
            <a:pPr marL="0" indent="0">
              <a:spcBef>
                <a:spcPts val="1200"/>
              </a:spcBef>
              <a:buNone/>
            </a:pPr>
            <a:r>
              <a:rPr lang="en-US" sz="1800" b="1" dirty="0">
                <a:latin typeface="+mn-lt"/>
              </a:rPr>
              <a:t>It’s flexible and creative</a:t>
            </a:r>
          </a:p>
          <a:p>
            <a:endParaRPr lang="en-US" b="1" dirty="0">
              <a:latin typeface="+mn-lt"/>
            </a:endParaRPr>
          </a:p>
        </p:txBody>
      </p:sp>
    </p:spTree>
    <p:extLst>
      <p:ext uri="{BB962C8B-B14F-4D97-AF65-F5344CB8AC3E}">
        <p14:creationId xmlns:p14="http://schemas.microsoft.com/office/powerpoint/2010/main" val="1018765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57B8EC-CB50-4B2B-B02D-F821E68D88A4}"/>
              </a:ext>
            </a:extLst>
          </p:cNvPr>
          <p:cNvSpPr>
            <a:spLocks noGrp="1"/>
          </p:cNvSpPr>
          <p:nvPr>
            <p:ph type="title"/>
          </p:nvPr>
        </p:nvSpPr>
        <p:spPr/>
        <p:txBody>
          <a:bodyPr/>
          <a:lstStyle/>
          <a:p>
            <a:r>
              <a:rPr lang="en-US" dirty="0"/>
              <a:t>CHAP Implementation Timeline</a:t>
            </a:r>
          </a:p>
        </p:txBody>
      </p:sp>
      <p:sp>
        <p:nvSpPr>
          <p:cNvPr id="6" name="Content Placeholder 5">
            <a:extLst>
              <a:ext uri="{FF2B5EF4-FFF2-40B4-BE49-F238E27FC236}">
                <a16:creationId xmlns:a16="http://schemas.microsoft.com/office/drawing/2014/main" id="{AE81585F-B526-424E-9BD1-7693F02C3B92}"/>
              </a:ext>
            </a:extLst>
          </p:cNvPr>
          <p:cNvSpPr>
            <a:spLocks noGrp="1"/>
          </p:cNvSpPr>
          <p:nvPr>
            <p:ph idx="1"/>
          </p:nvPr>
        </p:nvSpPr>
        <p:spPr>
          <a:xfrm>
            <a:off x="838200" y="1190445"/>
            <a:ext cx="10515600" cy="5003321"/>
          </a:xfrm>
        </p:spPr>
        <p:txBody>
          <a:bodyPr>
            <a:normAutofit fontScale="92500" lnSpcReduction="20000"/>
          </a:bodyPr>
          <a:lstStyle/>
          <a:p>
            <a:r>
              <a:rPr lang="en-US" dirty="0"/>
              <a:t>1960s – CHAP Developed in Alaska</a:t>
            </a:r>
          </a:p>
          <a:p>
            <a:r>
              <a:rPr lang="en-US" dirty="0"/>
              <a:t>1976 – CHAP added to IHCIA</a:t>
            </a:r>
          </a:p>
          <a:p>
            <a:r>
              <a:rPr lang="en-US" dirty="0"/>
              <a:t>1992 – IHCIA amended to require CHAP Certification Board</a:t>
            </a:r>
          </a:p>
          <a:p>
            <a:r>
              <a:rPr lang="en-US" dirty="0"/>
              <a:t>1998 – Alaska CHAP Certification Board Circular Published (98-150)</a:t>
            </a:r>
          </a:p>
          <a:p>
            <a:r>
              <a:rPr lang="en-US" dirty="0"/>
              <a:t>2010 – CHAP Nationalized as part of the IHCIA permanent reauthorization</a:t>
            </a:r>
          </a:p>
          <a:p>
            <a:r>
              <a:rPr lang="en-US" dirty="0"/>
              <a:t>2015 – Tribal leaders from the Portland Area through NCAI, Tribal Self Governance, and NIHB advocate for CHAP implementation to begin</a:t>
            </a:r>
          </a:p>
          <a:p>
            <a:r>
              <a:rPr lang="en-US" dirty="0"/>
              <a:t>2016 – IHS initiated tribal consultation and tribes across the US overwhelming support establishing a national CHAP</a:t>
            </a:r>
          </a:p>
          <a:p>
            <a:r>
              <a:rPr lang="en-US" dirty="0"/>
              <a:t>2018 – IHS forms the CHAP Technical Advisory Group (CHAP TAG)</a:t>
            </a:r>
          </a:p>
          <a:p>
            <a:pPr lvl="1"/>
            <a:r>
              <a:rPr lang="en-US" dirty="0"/>
              <a:t>IHS told Tribes through the CHAP TAG in 2018 that once the underlying national CHAP policy was complete, that they would be able to move forward with adding CHAP to AFAs and Area Certification Board could certify providers</a:t>
            </a:r>
          </a:p>
        </p:txBody>
      </p:sp>
    </p:spTree>
    <p:extLst>
      <p:ext uri="{BB962C8B-B14F-4D97-AF65-F5344CB8AC3E}">
        <p14:creationId xmlns:p14="http://schemas.microsoft.com/office/powerpoint/2010/main" val="594225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1128-870C-4A90-96BD-A3AD01D4C635}"/>
              </a:ext>
            </a:extLst>
          </p:cNvPr>
          <p:cNvSpPr>
            <a:spLocks noGrp="1"/>
          </p:cNvSpPr>
          <p:nvPr>
            <p:ph type="title"/>
          </p:nvPr>
        </p:nvSpPr>
        <p:spPr/>
        <p:txBody>
          <a:bodyPr/>
          <a:lstStyle/>
          <a:p>
            <a:r>
              <a:rPr lang="en-US" dirty="0"/>
              <a:t>CHAP Implementation Timeline</a:t>
            </a:r>
          </a:p>
        </p:txBody>
      </p:sp>
      <p:sp>
        <p:nvSpPr>
          <p:cNvPr id="3" name="Content Placeholder 2">
            <a:extLst>
              <a:ext uri="{FF2B5EF4-FFF2-40B4-BE49-F238E27FC236}">
                <a16:creationId xmlns:a16="http://schemas.microsoft.com/office/drawing/2014/main" id="{4FF8CA1F-0D21-4CF3-A159-2929D7A8BB78}"/>
              </a:ext>
            </a:extLst>
          </p:cNvPr>
          <p:cNvSpPr>
            <a:spLocks noGrp="1"/>
          </p:cNvSpPr>
          <p:nvPr>
            <p:ph idx="1"/>
          </p:nvPr>
        </p:nvSpPr>
        <p:spPr>
          <a:xfrm>
            <a:off x="838200" y="1288473"/>
            <a:ext cx="10515600" cy="4729942"/>
          </a:xfrm>
        </p:spPr>
        <p:txBody>
          <a:bodyPr>
            <a:normAutofit/>
          </a:bodyPr>
          <a:lstStyle/>
          <a:p>
            <a:r>
              <a:rPr lang="en-US" dirty="0"/>
              <a:t>2020 IHS Circular No. 20-06 published to implement, outline, and define a National CHAP Policy</a:t>
            </a:r>
          </a:p>
          <a:p>
            <a:r>
              <a:rPr lang="en-US" dirty="0"/>
              <a:t>2021 – Portland Area CHAP Certification Board (PACCB) is established and begins work to approve Portland Area Standards and Procedures, design forms and build a secure data storage plan</a:t>
            </a:r>
          </a:p>
          <a:p>
            <a:r>
              <a:rPr lang="en-US" dirty="0"/>
              <a:t>2021 PACCB forms Academic Review Committees</a:t>
            </a:r>
          </a:p>
          <a:p>
            <a:r>
              <a:rPr lang="en-US" dirty="0"/>
              <a:t>2021 IHS informs PACCB that it is required to use federal forms that have gone through a federal approval process to collect and store data because the collection and storage of data for the purpose of certifying providers is an inherently federal function.</a:t>
            </a:r>
          </a:p>
        </p:txBody>
      </p:sp>
    </p:spTree>
    <p:extLst>
      <p:ext uri="{BB962C8B-B14F-4D97-AF65-F5344CB8AC3E}">
        <p14:creationId xmlns:p14="http://schemas.microsoft.com/office/powerpoint/2010/main" val="3052005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C0C7-3E80-46F1-8EF4-9AA72C48477E}"/>
              </a:ext>
            </a:extLst>
          </p:cNvPr>
          <p:cNvSpPr>
            <a:spLocks noGrp="1"/>
          </p:cNvSpPr>
          <p:nvPr>
            <p:ph type="title"/>
          </p:nvPr>
        </p:nvSpPr>
        <p:spPr/>
        <p:txBody>
          <a:bodyPr/>
          <a:lstStyle/>
          <a:p>
            <a:r>
              <a:rPr lang="en-US" dirty="0"/>
              <a:t>What is a Tribal Community Health Provider?</a:t>
            </a:r>
          </a:p>
        </p:txBody>
      </p:sp>
      <p:pic>
        <p:nvPicPr>
          <p:cNvPr id="6" name="Picture Placeholder 5">
            <a:extLst>
              <a:ext uri="{FF2B5EF4-FFF2-40B4-BE49-F238E27FC236}">
                <a16:creationId xmlns:a16="http://schemas.microsoft.com/office/drawing/2014/main" id="{938F0E05-3B20-4E06-BA40-999F8C1303AE}"/>
              </a:ext>
            </a:extLst>
          </p:cNvPr>
          <p:cNvPicPr>
            <a:picLocks noGrp="1" noChangeAspect="1"/>
          </p:cNvPicPr>
          <p:nvPr>
            <p:ph type="pic" idx="1"/>
          </p:nvPr>
        </p:nvPicPr>
        <p:blipFill>
          <a:blip r:embed="rId2"/>
          <a:srcRect l="2508" r="2508"/>
          <a:stretch>
            <a:fillRect/>
          </a:stretch>
        </p:blipFill>
        <p:spPr/>
      </p:pic>
      <p:sp>
        <p:nvSpPr>
          <p:cNvPr id="4" name="Text Placeholder 3">
            <a:extLst>
              <a:ext uri="{FF2B5EF4-FFF2-40B4-BE49-F238E27FC236}">
                <a16:creationId xmlns:a16="http://schemas.microsoft.com/office/drawing/2014/main" id="{CE64C74B-3AD9-49AB-8360-DEE26B4A383B}"/>
              </a:ext>
            </a:extLst>
          </p:cNvPr>
          <p:cNvSpPr>
            <a:spLocks noGrp="1"/>
          </p:cNvSpPr>
          <p:nvPr>
            <p:ph type="body" sz="half" idx="2"/>
          </p:nvPr>
        </p:nvSpPr>
        <p:spPr/>
        <p:txBody>
          <a:bodyPr anchor="ctr">
            <a:normAutofit/>
          </a:bodyPr>
          <a:lstStyle/>
          <a:p>
            <a:pPr algn="ctr"/>
            <a:r>
              <a:rPr lang="en-US" sz="1800" dirty="0"/>
              <a:t>Tribal Community Health Providers trained through the Community Health Aide education Programs are an integral part of the I/T/U system of care</a:t>
            </a:r>
          </a:p>
        </p:txBody>
      </p:sp>
    </p:spTree>
    <p:extLst>
      <p:ext uri="{BB962C8B-B14F-4D97-AF65-F5344CB8AC3E}">
        <p14:creationId xmlns:p14="http://schemas.microsoft.com/office/powerpoint/2010/main" val="1693654464"/>
      </p:ext>
    </p:extLst>
  </p:cSld>
  <p:clrMapOvr>
    <a:masterClrMapping/>
  </p:clrMapOvr>
</p:sld>
</file>

<file path=ppt/theme/theme1.xml><?xml version="1.0" encoding="utf-8"?>
<a:theme xmlns:a="http://schemas.openxmlformats.org/drawingml/2006/main" name="Office Theme">
  <a:themeElements>
    <a:clrScheme name="NPAIHBred">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NPAIHBtemplate_2" id="{A6A466BD-C9D0-4E32-B494-CB3C07D686F5}" vid="{15093CC8-6EAF-41BF-81A0-88F03F8DE8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NPAIHB_pwpnt_red</Template>
  <TotalTime>4659</TotalTime>
  <Words>3944</Words>
  <Application>Microsoft Office PowerPoint</Application>
  <PresentationFormat>Widescreen</PresentationFormat>
  <Paragraphs>315</Paragraphs>
  <Slides>29</Slides>
  <Notes>17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29</vt:i4>
      </vt:variant>
    </vt:vector>
  </HeadingPairs>
  <TitlesOfParts>
    <vt:vector size="44" baseType="lpstr">
      <vt:lpstr>ＭＳ Ｐゴシック</vt:lpstr>
      <vt:lpstr>Arial</vt:lpstr>
      <vt:lpstr>Arial Bold</vt:lpstr>
      <vt:lpstr>Calibri</vt:lpstr>
      <vt:lpstr>Calibri Light</vt:lpstr>
      <vt:lpstr>Century Gothic</vt:lpstr>
      <vt:lpstr>Garamond</vt:lpstr>
      <vt:lpstr>Gill Sans</vt:lpstr>
      <vt:lpstr>Gill Sans Nova Book</vt:lpstr>
      <vt:lpstr>Gill Sans Nova Light</vt:lpstr>
      <vt:lpstr>Gill Sans Nova Medium</vt:lpstr>
      <vt:lpstr>Microsoft Sans Serif</vt:lpstr>
      <vt:lpstr>Museo Slab 500</vt:lpstr>
      <vt:lpstr>Wingdings</vt:lpstr>
      <vt:lpstr>Office Theme</vt:lpstr>
      <vt:lpstr>Community Health Aide Program development outside of Alaska</vt:lpstr>
      <vt:lpstr>Community Health Aide Program Development</vt:lpstr>
      <vt:lpstr>What is the Community Health Aide Program</vt:lpstr>
      <vt:lpstr>Why?</vt:lpstr>
      <vt:lpstr>Social Determinants of Health</vt:lpstr>
      <vt:lpstr>Why CHAP Matters</vt:lpstr>
      <vt:lpstr>CHAP Implementation Timeline</vt:lpstr>
      <vt:lpstr>CHAP Implementation Timeline</vt:lpstr>
      <vt:lpstr>What is a Tribal Community Health Provider?</vt:lpstr>
      <vt:lpstr>What is the Tribal Community Health Provider Project?</vt:lpstr>
      <vt:lpstr>Who do CHAs, BHAs, and DHAs provide services to?</vt:lpstr>
      <vt:lpstr>What is a Community Health Aide/ Practitioner (CHA/P)?</vt:lpstr>
      <vt:lpstr>CHA Education and Scope of Practice</vt:lpstr>
      <vt:lpstr>BHA Education &amp; Scope of Practice</vt:lpstr>
      <vt:lpstr>DHA Education and Scope of Practice </vt:lpstr>
      <vt:lpstr>Area Certification Boards (ACB) are important  </vt:lpstr>
      <vt:lpstr>What do Area Certification Boards Do? </vt:lpstr>
      <vt:lpstr>National Policy on CHAP</vt:lpstr>
      <vt:lpstr>Policy</vt:lpstr>
      <vt:lpstr>Definitions</vt:lpstr>
      <vt:lpstr>Responsibilities</vt:lpstr>
      <vt:lpstr>CHAP Technical Advisory Group</vt:lpstr>
      <vt:lpstr>Inherent Federal Function – Collection and Storage of Data? </vt:lpstr>
      <vt:lpstr>Assertion of inherent federal function for the collection and storage of data represents a misunderstanding of how CHAP certification boards work</vt:lpstr>
      <vt:lpstr>Challenges – Asserted Inherent Federal Function</vt:lpstr>
      <vt:lpstr>Challenges - Funding</vt:lpstr>
      <vt:lpstr>Requests</vt:lpstr>
      <vt:lpstr>Questions?</vt:lpstr>
      <vt:lpstr>Tribal Community Health Provider Project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Health Aide Program in the Portland Area</dc:title>
  <dc:creator>Christina Peters</dc:creator>
  <cp:lastModifiedBy>Christina Peters</cp:lastModifiedBy>
  <cp:revision>38</cp:revision>
  <dcterms:created xsi:type="dcterms:W3CDTF">2022-10-12T00:22:37Z</dcterms:created>
  <dcterms:modified xsi:type="dcterms:W3CDTF">2022-11-07T18:33:24Z</dcterms:modified>
</cp:coreProperties>
</file>