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0" r:id="rId1"/>
    <p:sldMasterId id="2147483672" r:id="rId2"/>
  </p:sldMasterIdLst>
  <p:notesMasterIdLst>
    <p:notesMasterId r:id="rId12"/>
  </p:notesMasterIdLst>
  <p:handoutMasterIdLst>
    <p:handoutMasterId r:id="rId13"/>
  </p:handoutMasterIdLst>
  <p:sldIdLst>
    <p:sldId id="285" r:id="rId3"/>
    <p:sldId id="298" r:id="rId4"/>
    <p:sldId id="316" r:id="rId5"/>
    <p:sldId id="291" r:id="rId6"/>
    <p:sldId id="317" r:id="rId7"/>
    <p:sldId id="318" r:id="rId8"/>
    <p:sldId id="319" r:id="rId9"/>
    <p:sldId id="320" r:id="rId10"/>
    <p:sldId id="276" r:id="rId11"/>
  </p:sldIdLst>
  <p:sldSz cx="12192000" cy="6858000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71163" autoAdjust="0"/>
  </p:normalViewPr>
  <p:slideViewPr>
    <p:cSldViewPr snapToGrid="0">
      <p:cViewPr varScale="1">
        <p:scale>
          <a:sx n="48" d="100"/>
          <a:sy n="48" d="100"/>
        </p:scale>
        <p:origin x="1500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handoutMaster" Target="handoutMasters/handoutMaster1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notesMaster" Target="notesMasters/notesMaster1.xml"/><Relationship Id="rId17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viewProps" Target="view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169920" cy="481727"/>
          </a:xfrm>
          <a:prstGeom prst="rect">
            <a:avLst/>
          </a:prstGeom>
        </p:spPr>
        <p:txBody>
          <a:bodyPr vert="horz" lIns="95894" tIns="47947" rIns="95894" bIns="47947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9" y="0"/>
            <a:ext cx="3169920" cy="481727"/>
          </a:xfrm>
          <a:prstGeom prst="rect">
            <a:avLst/>
          </a:prstGeom>
        </p:spPr>
        <p:txBody>
          <a:bodyPr vert="horz" lIns="95894" tIns="47947" rIns="95894" bIns="47947" rtlCol="0"/>
          <a:lstStyle>
            <a:lvl1pPr algn="r">
              <a:defRPr sz="1200"/>
            </a:lvl1pPr>
          </a:lstStyle>
          <a:p>
            <a:fld id="{8C4B67C4-FD42-4312-8236-2581922EDDD5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9119476"/>
            <a:ext cx="3169920" cy="481726"/>
          </a:xfrm>
          <a:prstGeom prst="rect">
            <a:avLst/>
          </a:prstGeom>
        </p:spPr>
        <p:txBody>
          <a:bodyPr vert="horz" lIns="95894" tIns="47947" rIns="95894" bIns="47947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9" y="9119476"/>
            <a:ext cx="3169920" cy="481726"/>
          </a:xfrm>
          <a:prstGeom prst="rect">
            <a:avLst/>
          </a:prstGeom>
        </p:spPr>
        <p:txBody>
          <a:bodyPr vert="horz" lIns="95894" tIns="47947" rIns="95894" bIns="47947" rtlCol="0" anchor="b"/>
          <a:lstStyle>
            <a:lvl1pPr algn="r">
              <a:defRPr sz="1200"/>
            </a:lvl1pPr>
          </a:lstStyle>
          <a:p>
            <a:fld id="{6B95DC10-6699-4F4F-8334-3A9531137BF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30148218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2"/>
            <a:ext cx="3170764" cy="482027"/>
          </a:xfrm>
          <a:prstGeom prst="rect">
            <a:avLst/>
          </a:prstGeom>
        </p:spPr>
        <p:txBody>
          <a:bodyPr vert="horz" lIns="94851" tIns="47425" rIns="94851" bIns="47425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2749" y="2"/>
            <a:ext cx="3170763" cy="482027"/>
          </a:xfrm>
          <a:prstGeom prst="rect">
            <a:avLst/>
          </a:prstGeom>
        </p:spPr>
        <p:txBody>
          <a:bodyPr vert="horz" lIns="94851" tIns="47425" rIns="94851" bIns="47425" rtlCol="0"/>
          <a:lstStyle>
            <a:lvl1pPr algn="r">
              <a:defRPr sz="1200"/>
            </a:lvl1pPr>
          </a:lstStyle>
          <a:p>
            <a:fld id="{92D039DD-5872-41D4-B43A-5A44ADE8E54A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77875" y="1200150"/>
            <a:ext cx="5761038" cy="32400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851" tIns="47425" rIns="94851" bIns="47425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2363" y="4620251"/>
            <a:ext cx="5852160" cy="3780800"/>
          </a:xfrm>
          <a:prstGeom prst="rect">
            <a:avLst/>
          </a:prstGeom>
        </p:spPr>
        <p:txBody>
          <a:bodyPr vert="horz" lIns="94851" tIns="47425" rIns="94851" bIns="47425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9119174"/>
            <a:ext cx="3170764" cy="482027"/>
          </a:xfrm>
          <a:prstGeom prst="rect">
            <a:avLst/>
          </a:prstGeom>
        </p:spPr>
        <p:txBody>
          <a:bodyPr vert="horz" lIns="94851" tIns="47425" rIns="94851" bIns="47425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2749" y="9119174"/>
            <a:ext cx="3170763" cy="482027"/>
          </a:xfrm>
          <a:prstGeom prst="rect">
            <a:avLst/>
          </a:prstGeom>
        </p:spPr>
        <p:txBody>
          <a:bodyPr vert="horz" lIns="94851" tIns="47425" rIns="94851" bIns="47425" rtlCol="0" anchor="b"/>
          <a:lstStyle>
            <a:lvl1pPr algn="r">
              <a:defRPr sz="1200"/>
            </a:lvl1pPr>
          </a:lstStyle>
          <a:p>
            <a:fld id="{86794309-8A9C-4A5C-A94D-9C330FC563C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671517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55760288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8450864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dirty="0" smtClean="0"/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dirty="0" smtClean="0"/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dirty="0" smtClean="0"/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dirty="0" smtClean="0"/>
          </a:p>
          <a:p>
            <a:pPr marL="0" indent="0">
              <a:buFontTx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1484284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6422783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6591528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3317126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2312455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FontTx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6794309-8A9C-4A5C-A94D-9C330FC563CE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7355508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916546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59F150-C966-4301-920D-48E5FAB8A8E4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785784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F0EDF2-93D2-4BAA-934F-4334C12711C1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11151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34A5BD-B9ED-4929-A2F3-F1D80C0A1F7C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750833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04E782-AA69-402C-865C-20DCB7333209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44307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5FD304-6593-4B88-9906-F795A774EF37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468192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96A056-5D64-4DAE-99B3-AB96D152A562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952497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805BE7-063B-4DBA-8402-4154DB773379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01915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E2889C0B-4586-4182-9D4E-1528F83D0D93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199738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3621F4-A3B9-4C02-B18D-22817D0AFD21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54441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9B7552-00D5-4CE3-9DEC-F0AC942EC011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85914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A22D58-9A25-4581-BF64-87B05F4DCC04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4702950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6123585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182878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8337824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6381884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240575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964581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3676474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082462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930165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8749238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78915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44A428EF-AB87-4366-A96C-2E5DFDE6C35A}" type="datetime1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380767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07EA3165-5C6C-4D56-B540-5171FCE1066C}" type="datetimeFigureOut">
              <a:rPr lang="en-US" smtClean="0"/>
              <a:t>11/6/2022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852812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dirty="0" smtClean="0"/>
              <a:t>Indian Health Service</a:t>
            </a:r>
            <a:br>
              <a:rPr lang="en-US" sz="6000" dirty="0" smtClean="0"/>
            </a:br>
            <a:r>
              <a:rPr lang="en-US" sz="5000" dirty="0" smtClean="0">
                <a:solidFill>
                  <a:schemeClr val="accent1">
                    <a:lumMod val="75000"/>
                  </a:schemeClr>
                </a:solidFill>
              </a:rPr>
              <a:t>Office of Finance &amp; Accounting Update</a:t>
            </a:r>
            <a:endParaRPr lang="en-US" sz="50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773730"/>
          </a:xfrm>
        </p:spPr>
        <p:txBody>
          <a:bodyPr>
            <a:normAutofit/>
          </a:bodyPr>
          <a:lstStyle/>
          <a:p>
            <a:r>
              <a:rPr lang="en-US" sz="1800" dirty="0"/>
              <a:t>Tribal Self-Governance Advisory committee </a:t>
            </a:r>
            <a:r>
              <a:rPr lang="en-US" sz="1800" dirty="0" smtClean="0"/>
              <a:t>meeting</a:t>
            </a:r>
            <a:endParaRPr lang="en-US" sz="1800" dirty="0"/>
          </a:p>
          <a:p>
            <a:r>
              <a:rPr lang="en-US" sz="1800" dirty="0"/>
              <a:t>November 7, 2022</a:t>
            </a:r>
          </a:p>
          <a:p>
            <a:r>
              <a:rPr lang="en-US" sz="1800" dirty="0" smtClean="0"/>
              <a:t>Jillian </a:t>
            </a:r>
            <a:r>
              <a:rPr lang="en-US" sz="1800" dirty="0" smtClean="0"/>
              <a:t>Curtis, Chief Financial Officer, IHS</a:t>
            </a:r>
            <a:endParaRPr lang="en-US" sz="1800" dirty="0"/>
          </a:p>
        </p:txBody>
      </p:sp>
      <p:pic>
        <p:nvPicPr>
          <p:cNvPr id="5" name="Picture 4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13833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Roadmap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59"/>
            <a:ext cx="10058400" cy="4571355"/>
          </a:xfrm>
        </p:spPr>
        <p:txBody>
          <a:bodyPr>
            <a:noAutofit/>
          </a:bodyPr>
          <a:lstStyle/>
          <a:p>
            <a:pPr marL="914400" indent="-547688">
              <a:buFont typeface="Wingdings" panose="05000000000000000000" pitchFamily="2" charset="2"/>
              <a:buChar char="q"/>
            </a:pPr>
            <a:r>
              <a:rPr lang="en-US" sz="2800" dirty="0" smtClean="0"/>
              <a:t>Exception Apportionments Update</a:t>
            </a:r>
          </a:p>
          <a:p>
            <a:pPr marL="914400" indent="-547688">
              <a:buFont typeface="Wingdings" panose="05000000000000000000" pitchFamily="2" charset="2"/>
              <a:buChar char="q"/>
            </a:pPr>
            <a:r>
              <a:rPr lang="en-US" sz="2800" dirty="0" smtClean="0"/>
              <a:t>NTBFW Mandatory Sub-workgroup Update</a:t>
            </a:r>
          </a:p>
          <a:p>
            <a:pPr marL="914400" indent="-547688">
              <a:buFont typeface="Wingdings" panose="05000000000000000000" pitchFamily="2" charset="2"/>
              <a:buChar char="q"/>
            </a:pPr>
            <a:r>
              <a:rPr lang="en-US" sz="2800" dirty="0"/>
              <a:t>IHS </a:t>
            </a:r>
            <a:r>
              <a:rPr lang="en-US" sz="2800" dirty="0"/>
              <a:t>Guidance </a:t>
            </a:r>
            <a:r>
              <a:rPr lang="en-US" sz="2800" dirty="0"/>
              <a:t>on Reporting </a:t>
            </a:r>
            <a:r>
              <a:rPr lang="en-US" sz="2800" dirty="0"/>
              <a:t>&amp;</a:t>
            </a:r>
            <a:r>
              <a:rPr lang="en-US" sz="2800" dirty="0"/>
              <a:t> </a:t>
            </a:r>
            <a:r>
              <a:rPr lang="en-US" sz="2800" dirty="0"/>
              <a:t>Expiration of COVID-19 Funds</a:t>
            </a:r>
          </a:p>
          <a:p>
            <a:pPr marL="914400" indent="-547688">
              <a:buFont typeface="Wingdings" panose="05000000000000000000" pitchFamily="2" charset="2"/>
              <a:buChar char="q"/>
            </a:pPr>
            <a:r>
              <a:rPr lang="en-US" sz="2800" dirty="0"/>
              <a:t>OMB Exemption on </a:t>
            </a:r>
            <a:r>
              <a:rPr lang="en-US" sz="2800" dirty="0"/>
              <a:t>One-Time Funds in IDC Rate Calculations</a:t>
            </a:r>
          </a:p>
          <a:p>
            <a:pPr marL="914400" indent="-547688">
              <a:buFont typeface="Wingdings" panose="05000000000000000000" pitchFamily="2" charset="2"/>
              <a:buChar char="q"/>
            </a:pPr>
            <a:r>
              <a:rPr lang="en-US" sz="2800" dirty="0"/>
              <a:t>Contract </a:t>
            </a:r>
            <a:r>
              <a:rPr lang="en-US" sz="2800" dirty="0"/>
              <a:t>Support Cost &amp; Section 105(l) Transition to OFA</a:t>
            </a:r>
          </a:p>
          <a:p>
            <a:pPr marL="0" indent="0">
              <a:buNone/>
            </a:pPr>
            <a:endParaRPr lang="en-US" sz="2800" dirty="0" smtClean="0"/>
          </a:p>
          <a:p>
            <a:pPr marL="447675" indent="0">
              <a:buNone/>
            </a:pPr>
            <a:endParaRPr lang="en-US" sz="24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800" dirty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800" dirty="0" smtClean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34808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Exception Apportionments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29090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200" dirty="0" smtClean="0"/>
              <a:t>Consistent with prior years, the </a:t>
            </a:r>
            <a:r>
              <a:rPr lang="en-US" sz="3200" dirty="0" smtClean="0"/>
              <a:t>OMB approved </a:t>
            </a:r>
            <a:r>
              <a:rPr lang="en-US" sz="3200" dirty="0" smtClean="0"/>
              <a:t>exception apportionments for the IHS</a:t>
            </a:r>
            <a:r>
              <a:rPr lang="en-US" sz="3200" dirty="0" smtClean="0"/>
              <a:t> </a:t>
            </a:r>
            <a:r>
              <a:rPr lang="en-US" sz="3200" dirty="0" smtClean="0"/>
              <a:t>under the </a:t>
            </a:r>
            <a:r>
              <a:rPr lang="en-US" sz="3200" dirty="0" smtClean="0"/>
              <a:t>Current </a:t>
            </a:r>
            <a:r>
              <a:rPr lang="en-US" sz="3200" dirty="0"/>
              <a:t>C</a:t>
            </a:r>
            <a:r>
              <a:rPr lang="en-US" sz="3200" dirty="0" smtClean="0"/>
              <a:t>ontinuing </a:t>
            </a:r>
            <a:r>
              <a:rPr lang="en-US" sz="3200" dirty="0" smtClean="0"/>
              <a:t>resolution.</a:t>
            </a:r>
          </a:p>
          <a:p>
            <a:pPr marL="0" indent="0">
              <a:buNone/>
            </a:pPr>
            <a:endParaRPr lang="en-US" sz="800" dirty="0" smtClean="0"/>
          </a:p>
          <a:p>
            <a:pPr marL="914400" lvl="1" indent="-519113">
              <a:buFont typeface="Wingdings" panose="05000000000000000000" pitchFamily="2" charset="2"/>
              <a:buChar char="§"/>
            </a:pPr>
            <a:r>
              <a:rPr lang="en-US" sz="2800" dirty="0"/>
              <a:t>T</a:t>
            </a:r>
            <a:r>
              <a:rPr lang="en-US" sz="2800" dirty="0" smtClean="0"/>
              <a:t>he </a:t>
            </a:r>
            <a:r>
              <a:rPr lang="en-US" sz="2800" dirty="0" smtClean="0"/>
              <a:t>exception apportionments </a:t>
            </a:r>
            <a:r>
              <a:rPr lang="en-US" sz="2800" dirty="0" smtClean="0"/>
              <a:t>provide </a:t>
            </a:r>
            <a:r>
              <a:rPr lang="en-US" sz="2800" dirty="0" smtClean="0"/>
              <a:t>the full year amount of the prior year Secretarial Amount to Tribal Health Programs whose ISDEAA contracts and compacts have a performance period within the timeline of the Continuing Resolution</a:t>
            </a:r>
            <a:r>
              <a:rPr lang="en-US" sz="2800" dirty="0" smtClean="0"/>
              <a:t>.</a:t>
            </a:r>
          </a:p>
          <a:p>
            <a:pPr marL="687895" lvl="1" indent="0">
              <a:buNone/>
            </a:pPr>
            <a:endParaRPr lang="en-US" sz="800" dirty="0" smtClean="0"/>
          </a:p>
          <a:p>
            <a:pPr marL="914400" lvl="1" indent="-519113">
              <a:buFont typeface="Wingdings" panose="05000000000000000000" pitchFamily="2" charset="2"/>
              <a:buChar char="§"/>
            </a:pPr>
            <a:r>
              <a:rPr lang="en-US" sz="2800" dirty="0" smtClean="0"/>
              <a:t>IHS-operated Health Programs and UIOs will continue to receive the pro-rata amount available under the Continuing Resolution.</a:t>
            </a:r>
            <a:endParaRPr lang="en-US" sz="2800" dirty="0" smtClean="0"/>
          </a:p>
          <a:p>
            <a:pPr marL="687895" lvl="1" indent="0">
              <a:buNone/>
            </a:pPr>
            <a:endParaRPr lang="en-US" sz="2600" dirty="0" smtClean="0"/>
          </a:p>
          <a:p>
            <a:pPr marL="1207008" lvl="1" indent="-519113">
              <a:buFont typeface="Wingdings" panose="05000000000000000000" pitchFamily="2" charset="2"/>
              <a:buChar char="q"/>
            </a:pPr>
            <a:endParaRPr lang="en-US" sz="26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8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6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94964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dirty="0" smtClean="0"/>
              <a:t>NTBFW Sub-Workgroup on Mandatory Funding</a:t>
            </a:r>
            <a:endParaRPr lang="en-US" sz="4000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29090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000" dirty="0" smtClean="0"/>
              <a:t>The NTBFW Sub-Workgroup on Mandatory Funding will identify key questions and topics where additional analysis would bolster the mandatory funding proposal.  </a:t>
            </a:r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OFA has requested one Tribal Representative who is a member of the NTBFW from each Area, and up to two additional technical representatives from each Area to participate in the group.</a:t>
            </a:r>
          </a:p>
          <a:p>
            <a:pPr marL="395287" indent="0">
              <a:buNone/>
            </a:pPr>
            <a:endParaRPr lang="en-US" sz="8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OFA has not yet received volunteers from the Tucson and Great Plains Areas, and has received a partial response from the Phoenix Area.</a:t>
            </a:r>
            <a:endParaRPr lang="en-US" sz="2800" dirty="0" smtClean="0"/>
          </a:p>
          <a:p>
            <a:pPr marL="395287" indent="0">
              <a:buNone/>
            </a:pPr>
            <a:endParaRPr lang="en-US" sz="800" dirty="0" smtClean="0"/>
          </a:p>
          <a:p>
            <a:pPr marL="687895" lvl="1" indent="0">
              <a:buNone/>
            </a:pPr>
            <a:endParaRPr lang="en-US" sz="26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8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6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43534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dirty="0" smtClean="0"/>
              <a:t>IHS Guidance on Expiration of COVID-19 Funds</a:t>
            </a:r>
            <a:endParaRPr lang="en-US" sz="4000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29090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200" dirty="0" smtClean="0"/>
              <a:t>Th</a:t>
            </a:r>
            <a:r>
              <a:rPr lang="en-US" sz="3200" dirty="0" smtClean="0"/>
              <a:t>e IHS will publish a DTLL/DUIOLL with the following guidance on the expiration of COVID-19 Funds:</a:t>
            </a:r>
          </a:p>
          <a:p>
            <a:pPr marL="0" indent="0">
              <a:buNone/>
            </a:pPr>
            <a:endParaRPr lang="en-US" sz="12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COVID-19 funds </a:t>
            </a:r>
            <a:r>
              <a:rPr lang="en-US" sz="2800" dirty="0"/>
              <a:t>are obligated by the IHS to a Tribal Health Program </a:t>
            </a:r>
            <a:r>
              <a:rPr lang="en-US" sz="2800" dirty="0" smtClean="0"/>
              <a:t>when </a:t>
            </a:r>
            <a:r>
              <a:rPr lang="en-US" sz="2800" dirty="0"/>
              <a:t>funding is transferred through an </a:t>
            </a:r>
            <a:r>
              <a:rPr lang="en-US" sz="2800" dirty="0" smtClean="0"/>
              <a:t>ISDEAA </a:t>
            </a:r>
            <a:r>
              <a:rPr lang="en-US" sz="2800" dirty="0"/>
              <a:t>Title I or Title V contract or compact.  </a:t>
            </a:r>
            <a:r>
              <a:rPr lang="en-US" sz="2800" b="1" u="sng" dirty="0"/>
              <a:t>Once funds are obligated by the IHS to a </a:t>
            </a:r>
            <a:r>
              <a:rPr lang="en-US" sz="2800" b="1" u="sng" dirty="0" smtClean="0"/>
              <a:t>Tribal Health Program, </a:t>
            </a:r>
            <a:r>
              <a:rPr lang="en-US" sz="2800" b="1" u="sng" dirty="0"/>
              <a:t>the funds are available until expended.  </a:t>
            </a:r>
          </a:p>
          <a:p>
            <a:pPr marL="395287" indent="0">
              <a:buNone/>
            </a:pPr>
            <a:endParaRPr lang="en-US" sz="800" dirty="0" smtClean="0"/>
          </a:p>
          <a:p>
            <a:pPr marL="395287" indent="0">
              <a:buNone/>
            </a:pPr>
            <a:endParaRPr lang="en-US" sz="800" dirty="0" smtClean="0"/>
          </a:p>
          <a:p>
            <a:pPr marL="687895" lvl="1" indent="0">
              <a:buNone/>
            </a:pPr>
            <a:endParaRPr lang="en-US" sz="26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8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6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09586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400" dirty="0" smtClean="0"/>
              <a:t>IHS Guidance on CRRSAA Funds Reporting</a:t>
            </a:r>
            <a:endParaRPr lang="en-US" sz="4400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29090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200" dirty="0" smtClean="0"/>
              <a:t>Th</a:t>
            </a:r>
            <a:r>
              <a:rPr lang="en-US" sz="3200" dirty="0" smtClean="0"/>
              <a:t>e Coronavirus Response and Relief Supplemental Appropriations Act requires the following reporting on testing related funds:</a:t>
            </a:r>
          </a:p>
          <a:p>
            <a:pPr marL="0" indent="0">
              <a:buNone/>
            </a:pPr>
            <a:endParaRPr lang="en-US" sz="8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Tribal recipients must provide an updated testing plan, and report on commitments, obligations and the use of these funds on a quarterly basis.</a:t>
            </a:r>
          </a:p>
          <a:p>
            <a:pPr marL="395287" indent="0">
              <a:buNone/>
            </a:pPr>
            <a:endParaRPr lang="en-US" sz="8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OFA will issue interim guidance to Tribal recipients while we continue to develop a system for reporting.</a:t>
            </a:r>
            <a:endParaRPr lang="en-US" sz="2800" dirty="0"/>
          </a:p>
          <a:p>
            <a:pPr marL="395287" indent="0">
              <a:buNone/>
            </a:pPr>
            <a:endParaRPr lang="en-US" sz="800" dirty="0" smtClean="0"/>
          </a:p>
          <a:p>
            <a:pPr marL="395287" indent="0">
              <a:buNone/>
            </a:pPr>
            <a:endParaRPr lang="en-US" sz="800" dirty="0" smtClean="0"/>
          </a:p>
          <a:p>
            <a:pPr marL="687895" lvl="1" indent="0">
              <a:buNone/>
            </a:pPr>
            <a:endParaRPr lang="en-US" sz="26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8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6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66022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dirty="0" smtClean="0"/>
              <a:t>OMB Exemption of One-Time Costs from IDC Rate</a:t>
            </a:r>
            <a:endParaRPr lang="en-US" sz="4000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29090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200" dirty="0" smtClean="0"/>
              <a:t>Tribes have raised concerns about the impact of one-time funding from COVID-19 </a:t>
            </a:r>
            <a:r>
              <a:rPr lang="en-US" sz="3200" dirty="0" err="1" smtClean="0"/>
              <a:t>supps</a:t>
            </a:r>
            <a:r>
              <a:rPr lang="en-US" sz="3200" dirty="0" smtClean="0"/>
              <a:t> and ARPA funds on indirect cost rates and CSC.</a:t>
            </a:r>
            <a:endParaRPr lang="en-US" sz="8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Thus far, OMB has issued guidance to the Interior Business Center to disallow funding received through the Treasury’s Coronavirus Relief Fund if the program did not permit indirect cost recovery.</a:t>
            </a:r>
            <a:endParaRPr lang="en-US" sz="8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OMB has not yet issued guidance on remaining one-time funds, and has not indicated whether it will issue such guidance.</a:t>
            </a:r>
            <a:endParaRPr lang="en-US" sz="2800" dirty="0"/>
          </a:p>
          <a:p>
            <a:pPr marL="395287" indent="0">
              <a:buNone/>
            </a:pPr>
            <a:endParaRPr lang="en-US" sz="800" dirty="0" smtClean="0"/>
          </a:p>
          <a:p>
            <a:pPr marL="395287" indent="0">
              <a:buNone/>
            </a:pPr>
            <a:endParaRPr lang="en-US" sz="800" dirty="0" smtClean="0"/>
          </a:p>
          <a:p>
            <a:pPr marL="687895" lvl="1" indent="0">
              <a:buNone/>
            </a:pPr>
            <a:endParaRPr lang="en-US" sz="26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8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6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46337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400" dirty="0" smtClean="0"/>
              <a:t>Transition of CSC &amp; 105(</a:t>
            </a:r>
            <a:r>
              <a:rPr lang="en-US" sz="4400" i="1" dirty="0" smtClean="0"/>
              <a:t>l</a:t>
            </a:r>
            <a:r>
              <a:rPr lang="en-US" sz="4400" dirty="0" smtClean="0"/>
              <a:t>) Leases to OFA</a:t>
            </a:r>
            <a:endParaRPr lang="en-US" sz="4400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737360"/>
            <a:ext cx="10058400" cy="429090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200" dirty="0" smtClean="0"/>
              <a:t>Under Director Tso, the IHS is transitioning HQ CSC and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activities to OFA.  OFA is collaborating with ODSCT, OEHE, and key Area Offices to ensure a smooth transition.  Goals for the transition include:</a:t>
            </a:r>
            <a:endParaRPr lang="en-US" sz="800" dirty="0" smtClean="0"/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Building capacity.</a:t>
            </a:r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Institutionalizing expertise.</a:t>
            </a:r>
          </a:p>
          <a:p>
            <a:pPr marL="914400" indent="-519113">
              <a:buFont typeface="Wingdings" panose="05000000000000000000" pitchFamily="2" charset="2"/>
              <a:buChar char="q"/>
            </a:pPr>
            <a:r>
              <a:rPr lang="en-US" sz="2800" dirty="0" smtClean="0"/>
              <a:t>Developing/enhancing systems to streamline processes and improve timeliness of payments.</a:t>
            </a:r>
          </a:p>
          <a:p>
            <a:pPr marL="395287" indent="0">
              <a:buNone/>
            </a:pPr>
            <a:endParaRPr lang="en-US" sz="800" dirty="0" smtClean="0"/>
          </a:p>
          <a:p>
            <a:pPr marL="395287" indent="0">
              <a:buNone/>
            </a:pPr>
            <a:endParaRPr lang="en-US" sz="800" dirty="0" smtClean="0"/>
          </a:p>
          <a:p>
            <a:pPr marL="687895" lvl="1" indent="0">
              <a:buNone/>
            </a:pPr>
            <a:endParaRPr lang="en-US" sz="26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800" dirty="0" smtClean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sz="26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23033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52900" y="1432005"/>
            <a:ext cx="3721908" cy="3701970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pPr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782047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1_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4358</TotalTime>
  <Words>764</Words>
  <Application>Microsoft Office PowerPoint</Application>
  <PresentationFormat>Widescreen</PresentationFormat>
  <Paragraphs>85</Paragraphs>
  <Slides>9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Calibri</vt:lpstr>
      <vt:lpstr>Calibri Light</vt:lpstr>
      <vt:lpstr>Wingdings</vt:lpstr>
      <vt:lpstr>Retrospect</vt:lpstr>
      <vt:lpstr>1_Retrospect</vt:lpstr>
      <vt:lpstr>Indian Health Service Office of Finance &amp; Accounting Update</vt:lpstr>
      <vt:lpstr>Roadmap</vt:lpstr>
      <vt:lpstr>Exception Apportionments</vt:lpstr>
      <vt:lpstr>NTBFW Sub-Workgroup on Mandatory Funding</vt:lpstr>
      <vt:lpstr>IHS Guidance on Expiration of COVID-19 Funds</vt:lpstr>
      <vt:lpstr>IHS Guidance on CRRSAA Funds Reporting</vt:lpstr>
      <vt:lpstr>OMB Exemption of One-Time Costs from IDC Rate</vt:lpstr>
      <vt:lpstr>Transition of CSC &amp; 105(l) Leases to OFA</vt:lpstr>
      <vt:lpstr>PowerPoint Presentation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Indian Health Service Budget 101</dc:title>
  <dc:creator>Fowler, Elizabeth A. (IHS/HQ)</dc:creator>
  <cp:lastModifiedBy>Curtis, Jillian (IHS/HQ)</cp:lastModifiedBy>
  <cp:revision>208</cp:revision>
  <cp:lastPrinted>2018-04-30T21:42:41Z</cp:lastPrinted>
  <dcterms:created xsi:type="dcterms:W3CDTF">2017-03-05T02:03:59Z</dcterms:created>
  <dcterms:modified xsi:type="dcterms:W3CDTF">2022-11-07T01:27:50Z</dcterms:modified>
</cp:coreProperties>
</file>