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theme/themeOverride1.xml" ContentType="application/vnd.openxmlformats-officedocument.themeOverr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22"/>
  </p:notesMasterIdLst>
  <p:handoutMasterIdLst>
    <p:handoutMasterId r:id="rId23"/>
  </p:handoutMasterIdLst>
  <p:sldIdLst>
    <p:sldId id="256" r:id="rId2"/>
    <p:sldId id="566" r:id="rId3"/>
    <p:sldId id="650" r:id="rId4"/>
    <p:sldId id="499" r:id="rId5"/>
    <p:sldId id="668" r:id="rId6"/>
    <p:sldId id="669" r:id="rId7"/>
    <p:sldId id="670" r:id="rId8"/>
    <p:sldId id="667" r:id="rId9"/>
    <p:sldId id="588" r:id="rId10"/>
    <p:sldId id="620" r:id="rId11"/>
    <p:sldId id="654" r:id="rId12"/>
    <p:sldId id="655" r:id="rId13"/>
    <p:sldId id="666" r:id="rId14"/>
    <p:sldId id="661" r:id="rId15"/>
    <p:sldId id="664" r:id="rId16"/>
    <p:sldId id="611" r:id="rId17"/>
    <p:sldId id="651" r:id="rId18"/>
    <p:sldId id="625" r:id="rId19"/>
    <p:sldId id="638" r:id="rId20"/>
    <p:sldId id="355" r:id="rId21"/>
  </p:sldIdLst>
  <p:sldSz cx="9144000" cy="6858000" type="screen4x3"/>
  <p:notesSz cx="6881813" cy="9296400"/>
  <p:defaultTextStyle>
    <a:defPPr>
      <a:defRPr lang="en-US"/>
    </a:defPPr>
    <a:lvl1pPr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Calibri" panose="020F0502020204030204" pitchFamily="34" charset="0"/>
        <a:ea typeface="+mn-ea"/>
        <a:cs typeface="Arial" panose="020B0604020202020204" pitchFamily="34" charset="0"/>
      </a:defRPr>
    </a:lvl1pPr>
    <a:lvl2pPr marL="4572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Calibri" panose="020F0502020204030204" pitchFamily="34" charset="0"/>
        <a:ea typeface="+mn-ea"/>
        <a:cs typeface="Arial" panose="020B0604020202020204" pitchFamily="34" charset="0"/>
      </a:defRPr>
    </a:lvl2pPr>
    <a:lvl3pPr marL="9144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Calibri" panose="020F0502020204030204" pitchFamily="34" charset="0"/>
        <a:ea typeface="+mn-ea"/>
        <a:cs typeface="Arial" panose="020B0604020202020204" pitchFamily="34" charset="0"/>
      </a:defRPr>
    </a:lvl3pPr>
    <a:lvl4pPr marL="13716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Calibri" panose="020F0502020204030204" pitchFamily="34" charset="0"/>
        <a:ea typeface="+mn-ea"/>
        <a:cs typeface="Arial" panose="020B0604020202020204" pitchFamily="34" charset="0"/>
      </a:defRPr>
    </a:lvl4pPr>
    <a:lvl5pPr marL="18288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Calibri" panose="020F0502020204030204" pitchFamily="34" charset="0"/>
        <a:ea typeface="+mn-ea"/>
        <a:cs typeface="Arial" panose="020B0604020202020204" pitchFamily="34" charset="0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Calibri" panose="020F0502020204030204" pitchFamily="34" charset="0"/>
        <a:ea typeface="+mn-ea"/>
        <a:cs typeface="Arial" panose="020B0604020202020204" pitchFamily="34" charset="0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Calibri" panose="020F0502020204030204" pitchFamily="34" charset="0"/>
        <a:ea typeface="+mn-ea"/>
        <a:cs typeface="Arial" panose="020B0604020202020204" pitchFamily="34" charset="0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Calibri" panose="020F0502020204030204" pitchFamily="34" charset="0"/>
        <a:ea typeface="+mn-ea"/>
        <a:cs typeface="Arial" panose="020B0604020202020204" pitchFamily="34" charset="0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Calibri" panose="020F0502020204030204" pitchFamily="34" charset="0"/>
        <a:ea typeface="+mn-ea"/>
        <a:cs typeface="Arial" panose="020B0604020202020204" pitchFamily="34" charset="0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srgbClr val="FF0000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B9CDE5"/>
    <a:srgbClr val="EEECE1"/>
    <a:srgbClr val="1106F4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073A0DAA-6AF3-43AB-8588-CEC1D06C72B9}" styleName="Medium Style 2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dk1">
              <a:tint val="20000"/>
            </a:schemeClr>
          </a:solidFill>
        </a:fill>
      </a:tcStyle>
    </a:wholeTbl>
    <a:band1H>
      <a:tcStyle>
        <a:tcBdr/>
        <a:fill>
          <a:solidFill>
            <a:schemeClr val="dk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dk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dk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dk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dk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dk1"/>
          </a:solidFill>
        </a:fill>
      </a:tcStyle>
    </a:firstRow>
  </a:tblStyle>
  <a:tblStyle styleId="{616DA210-FB5B-4158-B5E0-FEB733F419BA}" styleName="Light Style 3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tx1"/>
              </a:solidFill>
            </a:ln>
          </a:left>
          <a:right>
            <a:ln w="12700" cmpd="sng">
              <a:solidFill>
                <a:schemeClr val="tx1"/>
              </a:solidFill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 w="12700" cmpd="sng">
              <a:solidFill>
                <a:schemeClr val="tx1"/>
              </a:solidFill>
            </a:ln>
          </a:insideH>
          <a:insideV>
            <a:ln w="12700" cmpd="sng">
              <a:solidFill>
                <a:schemeClr val="tx1"/>
              </a:solidFill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tx1">
              <a:alpha val="20000"/>
            </a:schemeClr>
          </a:solidFill>
        </a:fill>
      </a:tcStyle>
    </a:band1H>
    <a:band1V>
      <a:tcStyle>
        <a:tcBdr/>
        <a:fill>
          <a:solidFill>
            <a:schemeClr val="tx1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tx1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25400" cmpd="sng">
              <a:solidFill>
                <a:schemeClr val="tx1"/>
              </a:solidFill>
            </a:ln>
          </a:bottom>
        </a:tcBdr>
        <a:fill>
          <a:noFill/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31243" autoAdjust="0"/>
    <p:restoredTop sz="94673" autoAdjust="0"/>
  </p:normalViewPr>
  <p:slideViewPr>
    <p:cSldViewPr>
      <p:cViewPr varScale="1">
        <p:scale>
          <a:sx n="114" d="100"/>
          <a:sy n="114" d="100"/>
        </p:scale>
        <p:origin x="1122" y="102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theme" Target="theme/theme1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viewProps" Target="view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presProps" Target="pres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handoutMaster" Target="handoutMasters/handoutMaster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notesMaster" Target="notesMasters/notesMaster1.xml"/><Relationship Id="rId27" Type="http://schemas.openxmlformats.org/officeDocument/2006/relationships/tableStyles" Target="tableStyles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82913" cy="465138"/>
          </a:xfrm>
          <a:prstGeom prst="rect">
            <a:avLst/>
          </a:prstGeom>
        </p:spPr>
        <p:txBody>
          <a:bodyPr vert="horz" lIns="89630" tIns="44815" rIns="89630" bIns="44815" rtlCol="0"/>
          <a:lstStyle>
            <a:lvl1pPr algn="l" eaLnBrk="1" hangingPunct="1">
              <a:defRPr sz="1200">
                <a:cs typeface="Arial" charset="0"/>
              </a:defRPr>
            </a:lvl1pPr>
          </a:lstStyle>
          <a:p>
            <a:pPr>
              <a:defRPr/>
            </a:pP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897313" y="0"/>
            <a:ext cx="2982912" cy="465138"/>
          </a:xfrm>
          <a:prstGeom prst="rect">
            <a:avLst/>
          </a:prstGeom>
        </p:spPr>
        <p:txBody>
          <a:bodyPr vert="horz" lIns="89630" tIns="44815" rIns="89630" bIns="44815" rtlCol="0"/>
          <a:lstStyle>
            <a:lvl1pPr algn="r" eaLnBrk="1" hangingPunct="1">
              <a:defRPr sz="1200">
                <a:cs typeface="Arial" charset="0"/>
              </a:defRPr>
            </a:lvl1pPr>
          </a:lstStyle>
          <a:p>
            <a:pPr>
              <a:defRPr/>
            </a:pPr>
            <a:fld id="{A853847B-CDB4-4D5D-837F-B8FC1C175566}" type="datetimeFigureOut">
              <a:rPr lang="en-US"/>
              <a:pPr>
                <a:defRPr/>
              </a:pPr>
              <a:t>11/7/2022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829675"/>
            <a:ext cx="2982913" cy="465138"/>
          </a:xfrm>
          <a:prstGeom prst="rect">
            <a:avLst/>
          </a:prstGeom>
        </p:spPr>
        <p:txBody>
          <a:bodyPr vert="horz" lIns="89630" tIns="44815" rIns="89630" bIns="44815" rtlCol="0" anchor="b"/>
          <a:lstStyle>
            <a:lvl1pPr algn="l" eaLnBrk="1" hangingPunct="1">
              <a:defRPr sz="1200">
                <a:cs typeface="Arial" charset="0"/>
              </a:defRPr>
            </a:lvl1pPr>
          </a:lstStyle>
          <a:p>
            <a:pPr>
              <a:defRPr/>
            </a:pPr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897313" y="8829675"/>
            <a:ext cx="2982912" cy="465138"/>
          </a:xfrm>
          <a:prstGeom prst="rect">
            <a:avLst/>
          </a:prstGeom>
        </p:spPr>
        <p:txBody>
          <a:bodyPr vert="horz" wrap="square" lIns="89630" tIns="44815" rIns="89630" bIns="44815" numCol="1" anchor="b" anchorCtr="0" compatLnSpc="1">
            <a:prstTxWarp prst="textNoShape">
              <a:avLst/>
            </a:prstTxWarp>
          </a:bodyPr>
          <a:lstStyle>
            <a:lvl1pPr algn="r" eaLnBrk="1" hangingPunct="1">
              <a:defRPr sz="1200"/>
            </a:lvl1pPr>
          </a:lstStyle>
          <a:p>
            <a:pPr>
              <a:defRPr/>
            </a:pPr>
            <a:fld id="{99CF4C4E-FD9E-4921-B3CF-9E1752E72165}" type="slidenum">
              <a:rPr lang="en-US" altLang="en-US"/>
              <a:pPr>
                <a:defRPr/>
              </a:pPr>
              <a:t>‹#›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1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82913" cy="465138"/>
          </a:xfrm>
          <a:prstGeom prst="rect">
            <a:avLst/>
          </a:prstGeom>
        </p:spPr>
        <p:txBody>
          <a:bodyPr vert="horz" lIns="90964" tIns="45483" rIns="90964" bIns="45483" rtlCol="0"/>
          <a:lstStyle>
            <a:lvl1pPr algn="l" eaLnBrk="1" hangingPunct="1">
              <a:defRPr sz="1200">
                <a:cs typeface="Arial" charset="0"/>
              </a:defRPr>
            </a:lvl1pPr>
          </a:lstStyle>
          <a:p>
            <a:pPr>
              <a:defRPr/>
            </a:pP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97313" y="0"/>
            <a:ext cx="2982912" cy="465138"/>
          </a:xfrm>
          <a:prstGeom prst="rect">
            <a:avLst/>
          </a:prstGeom>
        </p:spPr>
        <p:txBody>
          <a:bodyPr vert="horz" lIns="90964" tIns="45483" rIns="90964" bIns="45483" rtlCol="0"/>
          <a:lstStyle>
            <a:lvl1pPr algn="r" eaLnBrk="1" hangingPunct="1">
              <a:defRPr sz="1200">
                <a:cs typeface="Arial" charset="0"/>
              </a:defRPr>
            </a:lvl1pPr>
          </a:lstStyle>
          <a:p>
            <a:pPr>
              <a:defRPr/>
            </a:pPr>
            <a:fld id="{AA4A6240-BD63-46C9-9541-BBC0CF054268}" type="datetimeFigureOut">
              <a:rPr lang="en-US"/>
              <a:pPr>
                <a:defRPr/>
              </a:pPr>
              <a:t>11/7/2022</a:t>
            </a:fld>
            <a:endParaRPr lang="en-US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25538" y="696913"/>
            <a:ext cx="4649787" cy="348615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0964" tIns="45483" rIns="90964" bIns="45483" rtlCol="0" anchor="ctr"/>
          <a:lstStyle/>
          <a:p>
            <a:pPr lvl="0"/>
            <a:endParaRPr lang="en-US" noProof="0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7388" y="4416425"/>
            <a:ext cx="5508625" cy="4183063"/>
          </a:xfrm>
          <a:prstGeom prst="rect">
            <a:avLst/>
          </a:prstGeom>
        </p:spPr>
        <p:txBody>
          <a:bodyPr vert="horz" lIns="90964" tIns="45483" rIns="90964" bIns="45483" rtlCol="0"/>
          <a:lstStyle/>
          <a:p>
            <a:pPr lvl="0"/>
            <a:r>
              <a:rPr lang="en-US" noProof="0"/>
              <a:t>Click to 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  <a:p>
            <a:pPr lvl="4"/>
            <a:r>
              <a:rPr lang="en-US" noProof="0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829675"/>
            <a:ext cx="2982913" cy="465138"/>
          </a:xfrm>
          <a:prstGeom prst="rect">
            <a:avLst/>
          </a:prstGeom>
        </p:spPr>
        <p:txBody>
          <a:bodyPr vert="horz" lIns="90964" tIns="45483" rIns="90964" bIns="45483" rtlCol="0" anchor="b"/>
          <a:lstStyle>
            <a:lvl1pPr algn="l" eaLnBrk="1" hangingPunct="1">
              <a:defRPr sz="1200">
                <a:cs typeface="Arial" charset="0"/>
              </a:defRPr>
            </a:lvl1pPr>
          </a:lstStyle>
          <a:p>
            <a:pPr>
              <a:defRPr/>
            </a:pPr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97313" y="8829675"/>
            <a:ext cx="2982912" cy="465138"/>
          </a:xfrm>
          <a:prstGeom prst="rect">
            <a:avLst/>
          </a:prstGeom>
        </p:spPr>
        <p:txBody>
          <a:bodyPr vert="horz" wrap="square" lIns="90964" tIns="45483" rIns="90964" bIns="45483" numCol="1" anchor="b" anchorCtr="0" compatLnSpc="1">
            <a:prstTxWarp prst="textNoShape">
              <a:avLst/>
            </a:prstTxWarp>
          </a:bodyPr>
          <a:lstStyle>
            <a:lvl1pPr algn="r" eaLnBrk="1" hangingPunct="1">
              <a:defRPr sz="1200"/>
            </a:lvl1pPr>
          </a:lstStyle>
          <a:p>
            <a:pPr>
              <a:defRPr/>
            </a:pPr>
            <a:fld id="{E463B4D4-5057-4D43-95F5-C72F36B3791A}" type="slidenum">
              <a:rPr lang="en-US" altLang="en-US"/>
              <a:pPr>
                <a:defRPr/>
              </a:pPr>
              <a:t>‹#›</a:t>
            </a:fld>
            <a:endParaRPr lang="en-US" altLang="en-US" dirty="0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5123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 dirty="0"/>
          </a:p>
        </p:txBody>
      </p:sp>
      <p:sp>
        <p:nvSpPr>
          <p:cNvPr id="5124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44D46BE3-F6E8-4CE2-95E1-A8A6B14A4B8E}" type="slidenum">
              <a:rPr lang="en-US" altLang="en-US" smtClean="0"/>
              <a:pPr>
                <a:spcBef>
                  <a:spcPct val="0"/>
                </a:spcBef>
              </a:pPr>
              <a:t>1</a:t>
            </a:fld>
            <a:endParaRPr lang="en-US" altLang="en-US" dirty="0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2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10243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en-US" altLang="en-US" b="1" dirty="0"/>
          </a:p>
        </p:txBody>
      </p:sp>
      <p:sp>
        <p:nvSpPr>
          <p:cNvPr id="10244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2474" tIns="46236" rIns="92474" bIns="46236"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55650" indent="-290513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63638" indent="-231775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30363" indent="-231775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95500" indent="-231775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52700" indent="-231775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3009900" indent="-231775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67100" indent="-231775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924300" indent="-231775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0E1850FE-BD8A-4957-A8CB-05A8168C5FEF}" type="slidenum">
              <a:rPr lang="en-US" altLang="en-US" smtClean="0"/>
              <a:pPr>
                <a:spcBef>
                  <a:spcPct val="0"/>
                </a:spcBef>
              </a:pPr>
              <a:t>4</a:t>
            </a:fld>
            <a:endParaRPr lang="en-US" altLang="en-US" dirty="0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90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12291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 dirty="0"/>
          </a:p>
        </p:txBody>
      </p:sp>
      <p:sp>
        <p:nvSpPr>
          <p:cNvPr id="12292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44EF76E7-BF83-4DDA-80DB-F8E87B24FF9E}" type="slidenum">
              <a:rPr lang="en-US" altLang="en-US" smtClean="0">
                <a:solidFill>
                  <a:srgbClr val="000000"/>
                </a:solidFill>
              </a:rPr>
              <a:pPr>
                <a:spcBef>
                  <a:spcPct val="0"/>
                </a:spcBef>
              </a:pPr>
              <a:t>8</a:t>
            </a:fld>
            <a:endParaRPr lang="en-US" altLang="en-US" dirty="0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79592049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482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20483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 dirty="0"/>
          </a:p>
        </p:txBody>
      </p:sp>
      <p:sp>
        <p:nvSpPr>
          <p:cNvPr id="20484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C4DEBC1F-5628-46E3-857E-DCDAE191E4C6}" type="slidenum">
              <a:rPr lang="en-US" altLang="en-US" smtClean="0"/>
              <a:pPr>
                <a:spcBef>
                  <a:spcPct val="0"/>
                </a:spcBef>
              </a:pPr>
              <a:t>10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2344071999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482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20483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 dirty="0"/>
          </a:p>
        </p:txBody>
      </p:sp>
      <p:sp>
        <p:nvSpPr>
          <p:cNvPr id="20484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C4DEBC1F-5628-46E3-857E-DCDAE191E4C6}" type="slidenum">
              <a:rPr lang="en-US" altLang="en-US" smtClean="0"/>
              <a:pPr>
                <a:spcBef>
                  <a:spcPct val="0"/>
                </a:spcBef>
              </a:pPr>
              <a:t>11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972463736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482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20483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 dirty="0"/>
          </a:p>
        </p:txBody>
      </p:sp>
      <p:sp>
        <p:nvSpPr>
          <p:cNvPr id="20484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C4DEBC1F-5628-46E3-857E-DCDAE191E4C6}" type="slidenum">
              <a:rPr lang="en-US" altLang="en-US" smtClean="0"/>
              <a:pPr>
                <a:spcBef>
                  <a:spcPct val="0"/>
                </a:spcBef>
              </a:pPr>
              <a:t>12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2629585707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482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20483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 dirty="0"/>
          </a:p>
        </p:txBody>
      </p:sp>
      <p:sp>
        <p:nvSpPr>
          <p:cNvPr id="20484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C4DEBC1F-5628-46E3-857E-DCDAE191E4C6}" type="slidenum">
              <a:rPr lang="en-US" altLang="en-US" smtClean="0"/>
              <a:pPr>
                <a:spcBef>
                  <a:spcPct val="0"/>
                </a:spcBef>
              </a:pPr>
              <a:t>13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1729953966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674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28675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 dirty="0"/>
          </a:p>
        </p:txBody>
      </p:sp>
      <p:sp>
        <p:nvSpPr>
          <p:cNvPr id="28676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B169C11E-71F6-4FB9-BF24-CBA177E3A218}" type="slidenum">
              <a:rPr lang="en-US" altLang="en-US" smtClean="0"/>
              <a:pPr>
                <a:spcBef>
                  <a:spcPct val="0"/>
                </a:spcBef>
              </a:pPr>
              <a:t>14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1360016657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674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28675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 dirty="0"/>
          </a:p>
        </p:txBody>
      </p:sp>
      <p:sp>
        <p:nvSpPr>
          <p:cNvPr id="28676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B169C11E-71F6-4FB9-BF24-CBA177E3A218}" type="slidenum">
              <a:rPr lang="en-US" altLang="en-US" smtClean="0"/>
              <a:pPr>
                <a:spcBef>
                  <a:spcPct val="0"/>
                </a:spcBef>
              </a:pPr>
              <a:t>16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1523945650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674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28675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 dirty="0"/>
          </a:p>
        </p:txBody>
      </p:sp>
      <p:sp>
        <p:nvSpPr>
          <p:cNvPr id="28676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B169C11E-71F6-4FB9-BF24-CBA177E3A218}" type="slidenum">
              <a:rPr lang="en-US" altLang="en-US" smtClean="0"/>
              <a:pPr>
                <a:spcBef>
                  <a:spcPct val="0"/>
                </a:spcBef>
              </a:pPr>
              <a:t>17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2528227143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986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41987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 dirty="0"/>
          </a:p>
        </p:txBody>
      </p:sp>
      <p:sp>
        <p:nvSpPr>
          <p:cNvPr id="41988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D34E70F5-6D66-4AF0-B948-6A73D9194B15}" type="slidenum">
              <a:rPr lang="en-US" altLang="en-US" smtClean="0"/>
              <a:pPr>
                <a:spcBef>
                  <a:spcPct val="0"/>
                </a:spcBef>
              </a:pPr>
              <a:t>18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1611987598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4034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44035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 dirty="0"/>
          </a:p>
        </p:txBody>
      </p:sp>
      <p:sp>
        <p:nvSpPr>
          <p:cNvPr id="44036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68123A27-80C8-4111-B01C-F9E6BAA2206E}" type="slidenum">
              <a:rPr lang="en-US" altLang="en-US" smtClean="0"/>
              <a:pPr>
                <a:spcBef>
                  <a:spcPct val="0"/>
                </a:spcBef>
              </a:pPr>
              <a:t>20</a:t>
            </a:fld>
            <a:endParaRPr lang="en-US" altLang="en-US" dirty="0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23AAA676-E3FD-4248-A4E8-061D401F4974}" type="datetime1">
              <a:rPr lang="en-US"/>
              <a:pPr>
                <a:defRPr/>
              </a:pPr>
              <a:t>11/7/2022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85B59FB-209F-40BF-8890-A14CE18564B1}" type="slidenum">
              <a:rPr lang="en-US" altLang="en-US"/>
              <a:pPr>
                <a:defRPr/>
              </a:pPr>
              <a:t>‹#›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114130015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E15CB8A-F204-491A-9641-D8DD1EBBA050}" type="datetime1">
              <a:rPr lang="en-US"/>
              <a:pPr>
                <a:defRPr/>
              </a:pPr>
              <a:t>11/7/2022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78686D0-D48B-4713-9F7A-2DDA26E338AA}" type="slidenum">
              <a:rPr lang="en-US" altLang="en-US"/>
              <a:pPr>
                <a:defRPr/>
              </a:pPr>
              <a:t>‹#›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1885634329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F1620F1-015C-4087-9EF9-FE02029D2B3D}" type="datetime1">
              <a:rPr lang="en-US"/>
              <a:pPr>
                <a:defRPr/>
              </a:pPr>
              <a:t>11/7/2022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D7A968E-C975-4176-99FF-DED58DA453C6}" type="slidenum">
              <a:rPr lang="en-US" altLang="en-US"/>
              <a:pPr>
                <a:defRPr/>
              </a:pPr>
              <a:t>‹#›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32922421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13398A2-22FD-498F-B562-1031D0434926}" type="datetime1">
              <a:rPr lang="en-US"/>
              <a:pPr>
                <a:defRPr/>
              </a:pPr>
              <a:t>11/7/2022</a:t>
            </a:fld>
            <a:endParaRPr lang="en-US" dirty="0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dirty="0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5FB436C-F543-40AE-947E-518B024E8046}" type="slidenum">
              <a:rPr lang="en-US" altLang="en-US"/>
              <a:pPr>
                <a:defRPr/>
              </a:pPr>
              <a:t>‹#›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3022832354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46B9916-4B94-4B33-A0F4-39BC820EA18E}" type="datetime1">
              <a:rPr lang="en-US"/>
              <a:pPr>
                <a:defRPr/>
              </a:pPr>
              <a:t>11/7/2022</a:t>
            </a:fld>
            <a:endParaRPr lang="en-US" dirty="0"/>
          </a:p>
        </p:txBody>
      </p:sp>
      <p:sp>
        <p:nvSpPr>
          <p:cNvPr id="8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dirty="0"/>
          </a:p>
        </p:txBody>
      </p:sp>
      <p:sp>
        <p:nvSpPr>
          <p:cNvPr id="9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EF76B37-8C30-46B7-A381-9893FD0023AD}" type="slidenum">
              <a:rPr lang="en-US" altLang="en-US"/>
              <a:pPr>
                <a:defRPr/>
              </a:pPr>
              <a:t>‹#›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305355925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7A0615B-D63C-400A-B4B5-89EA19BD767D}" type="datetime1">
              <a:rPr lang="en-US"/>
              <a:pPr>
                <a:defRPr/>
              </a:pPr>
              <a:t>11/7/2022</a:t>
            </a:fld>
            <a:endParaRPr lang="en-US" dirty="0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dirty="0"/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C22DD41-78FA-4063-9582-80023C39CA6A}" type="slidenum">
              <a:rPr lang="en-US" altLang="en-US"/>
              <a:pPr>
                <a:defRPr/>
              </a:pPr>
              <a:t>‹#›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363179694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2BB84CB2-FAB1-49B8-A106-B701E8680D5C}" type="datetime1">
              <a:rPr lang="en-US"/>
              <a:pPr>
                <a:defRPr/>
              </a:pPr>
              <a:t>11/7/2022</a:t>
            </a:fld>
            <a:endParaRPr lang="en-US" dirty="0"/>
          </a:p>
        </p:txBody>
      </p:sp>
      <p:sp>
        <p:nvSpPr>
          <p:cNvPr id="3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dirty="0"/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12A16DA-89A9-49A3-9358-492369D26C95}" type="slidenum">
              <a:rPr lang="en-US" altLang="en-US"/>
              <a:pPr>
                <a:defRPr/>
              </a:pPr>
              <a:t>‹#›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182304933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630869E-DAE1-41E9-BEB8-864CD44DEDB9}" type="datetime1">
              <a:rPr lang="en-US"/>
              <a:pPr>
                <a:defRPr/>
              </a:pPr>
              <a:t>11/7/2022</a:t>
            </a:fld>
            <a:endParaRPr lang="en-US" dirty="0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dirty="0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160AED8-90F3-450E-8A46-A694476E1DD8}" type="slidenum">
              <a:rPr lang="en-US" altLang="en-US"/>
              <a:pPr>
                <a:defRPr/>
              </a:pPr>
              <a:t>‹#›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94172992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9E8C2E9-240F-4186-8951-0DE1D0891D76}" type="datetime1">
              <a:rPr lang="en-US"/>
              <a:pPr>
                <a:defRPr/>
              </a:pPr>
              <a:t>11/7/2022</a:t>
            </a:fld>
            <a:endParaRPr lang="en-US" dirty="0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dirty="0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3A0C458-9226-4537-97C2-44F931DDCEC9}" type="slidenum">
              <a:rPr lang="en-US" altLang="en-US"/>
              <a:pPr>
                <a:defRPr/>
              </a:pPr>
              <a:t>‹#›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427517243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BB893D5-A923-4D90-853D-28C9414C0458}" type="datetime1">
              <a:rPr lang="en-US"/>
              <a:pPr>
                <a:defRPr/>
              </a:pPr>
              <a:t>11/7/2022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AEDF172-3052-4F94-86E9-CF66047CFE91}" type="slidenum">
              <a:rPr lang="en-US" altLang="en-US"/>
              <a:pPr>
                <a:defRPr/>
              </a:pPr>
              <a:t>‹#›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2235918710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539F0BE-1698-48E4-8787-C7059FB04B9D}" type="datetime1">
              <a:rPr lang="en-US"/>
              <a:pPr>
                <a:defRPr/>
              </a:pPr>
              <a:t>11/7/2022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D5A10D62-2C61-44CC-8560-E33970B37382}" type="slidenum">
              <a:rPr lang="en-US" altLang="en-US"/>
              <a:pPr>
                <a:defRPr/>
              </a:pPr>
              <a:t>‹#›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114299833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EEECE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Title Placeholder 1"/>
          <p:cNvSpPr>
            <a:spLocks noGrp="1"/>
          </p:cNvSpPr>
          <p:nvPr>
            <p:ph type="title"/>
          </p:nvPr>
        </p:nvSpPr>
        <p:spPr bwMode="auto">
          <a:xfrm>
            <a:off x="457200" y="274638"/>
            <a:ext cx="8229600" cy="1143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/>
              <a:t>Click to edit Master title style</a:t>
            </a:r>
          </a:p>
        </p:txBody>
      </p:sp>
      <p:sp>
        <p:nvSpPr>
          <p:cNvPr id="1027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/>
              <a:t>Click to edit Master text styles</a:t>
            </a:r>
          </a:p>
          <a:p>
            <a:pPr lvl="1"/>
            <a:r>
              <a:rPr lang="en-US" altLang="en-US"/>
              <a:t>Second level</a:t>
            </a:r>
          </a:p>
          <a:p>
            <a:pPr lvl="2"/>
            <a:r>
              <a:rPr lang="en-US" altLang="en-US"/>
              <a:t>Third level</a:t>
            </a:r>
          </a:p>
          <a:p>
            <a:pPr lvl="3"/>
            <a:r>
              <a:rPr lang="en-US" altLang="en-US"/>
              <a:t>Fourth level</a:t>
            </a:r>
          </a:p>
          <a:p>
            <a:pPr lvl="4"/>
            <a:r>
              <a:rPr lang="en-US" alt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 eaLnBrk="1" fontAlgn="auto" hangingPunct="1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  <a:cs typeface="+mn-cs"/>
              </a:defRPr>
            </a:lvl1pPr>
          </a:lstStyle>
          <a:p>
            <a:pPr>
              <a:defRPr/>
            </a:pPr>
            <a:fld id="{2BF24076-5DEC-46B8-9DD8-762226075D52}" type="datetime1">
              <a:rPr lang="en-US"/>
              <a:pPr>
                <a:defRPr/>
              </a:pPr>
              <a:t>11/7/2022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 eaLnBrk="1" fontAlgn="auto" hangingPunct="1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  <a:cs typeface="+mn-cs"/>
              </a:defRPr>
            </a:lvl1pPr>
          </a:lstStyle>
          <a:p>
            <a:pPr>
              <a:defRPr/>
            </a:pP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r" eaLnBrk="1" hangingPunct="1">
              <a:defRPr sz="1200">
                <a:solidFill>
                  <a:srgbClr val="898989"/>
                </a:solidFill>
              </a:defRPr>
            </a:lvl1pPr>
          </a:lstStyle>
          <a:p>
            <a:pPr>
              <a:defRPr/>
            </a:pPr>
            <a:fld id="{91BB7AB8-A09F-489B-AB9B-66E4A569912D}" type="slidenum">
              <a:rPr lang="en-US" altLang="en-US"/>
              <a:pPr>
                <a:defRPr/>
              </a:pPr>
              <a:t>‹#›</a:t>
            </a:fld>
            <a:endParaRPr lang="en-US" altLang="en-US" dirty="0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hf hdr="0" ftr="0" dt="0"/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2.jpeg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4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4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7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7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8.xml"/><Relationship Id="rId2" Type="http://schemas.openxmlformats.org/officeDocument/2006/relationships/slideLayout" Target="../slideLayouts/slideLayout7.xml"/><Relationship Id="rId1" Type="http://schemas.openxmlformats.org/officeDocument/2006/relationships/themeOverride" Target="../theme/themeOverride1.xml"/><Relationship Id="rId4" Type="http://schemas.openxmlformats.org/officeDocument/2006/relationships/image" Target="../media/image1.png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7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7.xml"/><Relationship Id="rId4" Type="http://schemas.openxmlformats.org/officeDocument/2006/relationships/hyperlink" Target="mailto:OSG-CSC@bia.gov" TargetMode="Externa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7.xml"/><Relationship Id="rId4" Type="http://schemas.openxmlformats.org/officeDocument/2006/relationships/hyperlink" Target="mailto:OSG-FASSR@bia.gov" TargetMode="Externa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2.xml"/><Relationship Id="rId4" Type="http://schemas.openxmlformats.org/officeDocument/2006/relationships/hyperlink" Target="https://www.federalregister.gov/documents/2022/10/28/2022-23472/self-governance-progress-act-negotiated-rulemaking-committee-notice-of-meeting" TargetMode="Externa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hyperlink" Target="mailto:Lance.Fisher@bia.gov" TargetMode="External"/><Relationship Id="rId2" Type="http://schemas.openxmlformats.org/officeDocument/2006/relationships/hyperlink" Target="mailto:Douglas.Dan@bia.gov" TargetMode="External"/><Relationship Id="rId1" Type="http://schemas.openxmlformats.org/officeDocument/2006/relationships/slideLayout" Target="../slideLayouts/slideLayout4.xml"/><Relationship Id="rId4" Type="http://schemas.openxmlformats.org/officeDocument/2006/relationships/image" Target="../media/image1.png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8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75" y="23813"/>
            <a:ext cx="4191000" cy="9699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099" name="Rectangle 3"/>
          <p:cNvSpPr>
            <a:spLocks noChangeArrowheads="1"/>
          </p:cNvSpPr>
          <p:nvPr/>
        </p:nvSpPr>
        <p:spPr bwMode="auto">
          <a:xfrm>
            <a:off x="152400" y="982663"/>
            <a:ext cx="8839200" cy="10779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en-US" altLang="en-US" b="1" dirty="0"/>
              <a:t>Office of Self Governance Update  </a:t>
            </a:r>
          </a:p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en-US" altLang="en-US" b="1" dirty="0"/>
              <a:t>November 9-10, 2022</a:t>
            </a:r>
          </a:p>
        </p:txBody>
      </p:sp>
      <p:pic>
        <p:nvPicPr>
          <p:cNvPr id="4100" name="Picture 4" descr="https://services2.geolearning.com/courseware/show/14/14181/v1.zip/file/SCO_01_Self-Governance/media/building.jp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0876" t="3392" r="9744" b="4259"/>
          <a:stretch>
            <a:fillRect/>
          </a:stretch>
        </p:blipFill>
        <p:spPr bwMode="auto">
          <a:xfrm>
            <a:off x="977900" y="2146300"/>
            <a:ext cx="7137400" cy="44069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101" name="Slide Number Placeholder 1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9D9D83D2-D83F-4D2C-B993-706C836F577A}" type="slidenum">
              <a:rPr lang="en-US" altLang="en-US" sz="1200" smtClean="0"/>
              <a:pPr>
                <a:spcBef>
                  <a:spcPct val="0"/>
                </a:spcBef>
                <a:buFontTx/>
                <a:buNone/>
              </a:pPr>
              <a:t>1</a:t>
            </a:fld>
            <a:endParaRPr lang="en-US" altLang="en-US" sz="1200" dirty="0"/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Title 1"/>
          <p:cNvSpPr>
            <a:spLocks noGrp="1"/>
          </p:cNvSpPr>
          <p:nvPr>
            <p:ph type="title"/>
          </p:nvPr>
        </p:nvSpPr>
        <p:spPr>
          <a:xfrm>
            <a:off x="457200" y="951592"/>
            <a:ext cx="8229600" cy="685800"/>
          </a:xfrm>
        </p:spPr>
        <p:txBody>
          <a:bodyPr/>
          <a:lstStyle/>
          <a:p>
            <a:r>
              <a:rPr lang="en-US" altLang="en-US" b="1" dirty="0"/>
              <a:t>Personnel Changes</a:t>
            </a:r>
          </a:p>
        </p:txBody>
      </p:sp>
      <p:sp>
        <p:nvSpPr>
          <p:cNvPr id="8195" name="Content Placeholder 1"/>
          <p:cNvSpPr>
            <a:spLocks noGrp="1"/>
          </p:cNvSpPr>
          <p:nvPr>
            <p:ph idx="1"/>
          </p:nvPr>
        </p:nvSpPr>
        <p:spPr>
          <a:xfrm>
            <a:off x="457200" y="1752600"/>
            <a:ext cx="8229600" cy="4603750"/>
          </a:xfrm>
        </p:spPr>
        <p:txBody>
          <a:bodyPr/>
          <a:lstStyle/>
          <a:p>
            <a:r>
              <a:rPr lang="en-US" sz="2400" dirty="0"/>
              <a:t>Michelle Watchman</a:t>
            </a:r>
          </a:p>
          <a:p>
            <a:pPr lvl="1"/>
            <a:r>
              <a:rPr lang="en-US" sz="2000" dirty="0"/>
              <a:t>Acting BIA Alaska Regional Director</a:t>
            </a:r>
          </a:p>
          <a:p>
            <a:pPr lvl="1"/>
            <a:endParaRPr lang="en-US" sz="2000" dirty="0"/>
          </a:p>
          <a:p>
            <a:r>
              <a:rPr lang="en-US" sz="2400" dirty="0"/>
              <a:t>Emma Phillips</a:t>
            </a:r>
          </a:p>
          <a:p>
            <a:pPr lvl="1"/>
            <a:r>
              <a:rPr lang="en-US" sz="2000" dirty="0"/>
              <a:t>Administrative Specialist for OSG will be departing as of November 18, 2022. OSG is proud to announce that Emma graduated from American University School of Business with a Masters Degree in Sustainability Management. She will be returning to her Tribe, Saint Regis Mohawk Tribe. </a:t>
            </a:r>
          </a:p>
          <a:p>
            <a:pPr lvl="1"/>
            <a:r>
              <a:rPr lang="en-US" sz="2000" dirty="0"/>
              <a:t>Tyvin Whittaker will be taking over as Administrative Specialist for OSG. </a:t>
            </a:r>
          </a:p>
          <a:p>
            <a:pPr lvl="1"/>
            <a:endParaRPr lang="en-US" sz="2000" dirty="0"/>
          </a:p>
          <a:p>
            <a:pPr marL="457200" lvl="1" indent="0">
              <a:buNone/>
            </a:pPr>
            <a:endParaRPr lang="en-US" altLang="en-US" sz="2400" dirty="0"/>
          </a:p>
        </p:txBody>
      </p:sp>
      <p:sp>
        <p:nvSpPr>
          <p:cNvPr id="8196" name="Slide Number Placeholder 3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A4EAB27F-C969-4DD6-8E85-BF392ED13DB7}" type="slidenum">
              <a:rPr lang="en-US" altLang="en-US" sz="1200" smtClean="0">
                <a:solidFill>
                  <a:srgbClr val="898989"/>
                </a:solidFill>
              </a:rPr>
              <a:pPr>
                <a:spcBef>
                  <a:spcPct val="0"/>
                </a:spcBef>
                <a:buFontTx/>
                <a:buNone/>
              </a:pPr>
              <a:t>2</a:t>
            </a:fld>
            <a:endParaRPr lang="en-US" altLang="en-US" sz="1200" dirty="0">
              <a:solidFill>
                <a:srgbClr val="898989"/>
              </a:solidFill>
            </a:endParaRPr>
          </a:p>
        </p:txBody>
      </p:sp>
      <p:pic>
        <p:nvPicPr>
          <p:cNvPr id="8197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75" y="0"/>
            <a:ext cx="4111625" cy="95159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EEECE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52F57F5-60F0-4775-89E7-8BACDEF6B04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86696" y="951592"/>
            <a:ext cx="2629122" cy="1622321"/>
          </a:xfrm>
        </p:spPr>
        <p:txBody>
          <a:bodyPr vert="horz" lIns="91440" tIns="45720" rIns="91440" bIns="45720" rtlCol="0" anchor="ctr">
            <a:normAutofit/>
          </a:bodyPr>
          <a:lstStyle/>
          <a:p>
            <a:pPr algn="l" eaLnBrk="1" hangingPunct="1">
              <a:lnSpc>
                <a:spcPct val="90000"/>
              </a:lnSpc>
            </a:pPr>
            <a:r>
              <a:rPr lang="en-US" sz="4000" kern="1200" dirty="0">
                <a:solidFill>
                  <a:schemeClr val="tx1"/>
                </a:solidFill>
                <a:latin typeface="+mj-lt"/>
                <a:ea typeface="+mj-ea"/>
                <a:cs typeface="+mj-cs"/>
              </a:rPr>
              <a:t>Personnel Changes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739363D4-DD0A-43A1-AAF8-860F2E4B1AC5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152399" y="2438400"/>
            <a:ext cx="3114947" cy="4419600"/>
          </a:xfrm>
        </p:spPr>
        <p:txBody>
          <a:bodyPr vert="horz" lIns="91440" tIns="45720" rIns="91440" bIns="45720" rtlCol="0">
            <a:normAutofit/>
          </a:bodyPr>
          <a:lstStyle/>
          <a:p>
            <a:pPr marL="0" indent="0">
              <a:spcBef>
                <a:spcPts val="768"/>
              </a:spcBef>
              <a:buNone/>
            </a:pPr>
            <a:r>
              <a:rPr lang="en-US" altLang="en-US" sz="2800" dirty="0" err="1"/>
              <a:t>Tyvin</a:t>
            </a:r>
            <a:r>
              <a:rPr lang="en-US" altLang="en-US" sz="2800" dirty="0"/>
              <a:t> Whittaker</a:t>
            </a:r>
          </a:p>
          <a:p>
            <a:pPr>
              <a:spcBef>
                <a:spcPts val="768"/>
              </a:spcBef>
            </a:pPr>
            <a:r>
              <a:rPr lang="en-US" altLang="en-US" sz="2400" dirty="0"/>
              <a:t>Administrative Specialist for OSG</a:t>
            </a:r>
          </a:p>
          <a:p>
            <a:pPr>
              <a:spcBef>
                <a:spcPts val="768"/>
              </a:spcBef>
            </a:pPr>
            <a:r>
              <a:rPr lang="en-US" sz="2400" dirty="0"/>
              <a:t>Based in HQ, D.C. </a:t>
            </a:r>
          </a:p>
          <a:p>
            <a:pPr>
              <a:spcBef>
                <a:spcPts val="768"/>
              </a:spcBef>
            </a:pPr>
            <a:r>
              <a:rPr lang="en-US" sz="2400" dirty="0"/>
              <a:t>Member of the Karuk Tribe</a:t>
            </a:r>
          </a:p>
          <a:p>
            <a:pPr>
              <a:spcBef>
                <a:spcPts val="768"/>
              </a:spcBef>
            </a:pPr>
            <a:r>
              <a:rPr lang="en-US" altLang="en-US" sz="2400" dirty="0"/>
              <a:t>Recommended to OSG by Chairman </a:t>
            </a:r>
            <a:r>
              <a:rPr lang="en-US" altLang="en-US" sz="2400" dirty="0" err="1"/>
              <a:t>Attebery</a:t>
            </a:r>
            <a:r>
              <a:rPr lang="en-US" altLang="en-US" sz="2400" dirty="0"/>
              <a:t>. </a:t>
            </a:r>
          </a:p>
          <a:p>
            <a:pPr indent="-228600" eaLnBrk="1" hangingPunct="1">
              <a:lnSpc>
                <a:spcPct val="90000"/>
              </a:lnSpc>
            </a:pPr>
            <a:endParaRPr lang="en-US" sz="1700" dirty="0"/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5E39A796-BE83-48B1-B33F-35C4A32AAB5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3479292" y="0"/>
            <a:ext cx="5664708" cy="6858000"/>
          </a:xfrm>
          <a:prstGeom prst="rect">
            <a:avLst/>
          </a:prstGeom>
          <a:solidFill>
            <a:srgbClr val="C8CACA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4" name="Rounded Rectangle 9">
            <a:extLst>
              <a:ext uri="{FF2B5EF4-FFF2-40B4-BE49-F238E27FC236}">
                <a16:creationId xmlns:a16="http://schemas.microsoft.com/office/drawing/2014/main" id="{72F84B47-E267-4194-8194-831DB7B5547F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3842766" y="557784"/>
            <a:ext cx="4938073" cy="5739187"/>
          </a:xfrm>
          <a:prstGeom prst="roundRect">
            <a:avLst>
              <a:gd name="adj" fmla="val 0"/>
            </a:avLst>
          </a:prstGeom>
          <a:solidFill>
            <a:srgbClr val="FFFFFF"/>
          </a:solidFill>
          <a:ln w="9525">
            <a:solidFill>
              <a:srgbClr val="C8CACA"/>
            </a:solidFill>
          </a:ln>
          <a:effectLst>
            <a:outerShdw blurRad="57150" dist="19050" dir="5400000" algn="t" rotWithShape="0">
              <a:prstClr val="black">
                <a:alpha val="63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3246D6AD-A318-4C94-BFA6-A82C2580B94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6457950" y="6356350"/>
            <a:ext cx="2057400" cy="365125"/>
          </a:xfrm>
        </p:spPr>
        <p:txBody>
          <a:bodyPr vert="horz" lIns="91440" tIns="45720" rIns="91440" bIns="45720" rtlCol="0" anchor="ctr">
            <a:normAutofit/>
          </a:bodyPr>
          <a:lstStyle/>
          <a:p>
            <a:pPr>
              <a:spcAft>
                <a:spcPts val="600"/>
              </a:spcAft>
              <a:defRPr/>
            </a:pPr>
            <a:fld id="{C78686D0-D48B-4713-9F7A-2DDA26E338AA}" type="slidenum">
              <a:rPr lang="en-US" altLang="en-US">
                <a:solidFill>
                  <a:srgbClr val="303030"/>
                </a:solidFill>
                <a:latin typeface="+mn-lt"/>
                <a:cs typeface="+mn-cs"/>
              </a:rPr>
              <a:pPr>
                <a:spcAft>
                  <a:spcPts val="600"/>
                </a:spcAft>
                <a:defRPr/>
              </a:pPr>
              <a:t>3</a:t>
            </a:fld>
            <a:endParaRPr lang="en-US" altLang="en-US" dirty="0">
              <a:solidFill>
                <a:srgbClr val="303030"/>
              </a:solidFill>
              <a:latin typeface="+mn-lt"/>
              <a:cs typeface="+mn-cs"/>
            </a:endParaRPr>
          </a:p>
        </p:txBody>
      </p:sp>
      <p:pic>
        <p:nvPicPr>
          <p:cNvPr id="15" name="Picture 2" descr="https://services2.geolearning.com/courseware/show/14/14181/v1.zip/file/media/self_governance.png">
            <a:extLst>
              <a:ext uri="{FF2B5EF4-FFF2-40B4-BE49-F238E27FC236}">
                <a16:creationId xmlns:a16="http://schemas.microsoft.com/office/drawing/2014/main" id="{BD96F184-4EA7-4177-8838-90FB65E0902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75" y="0"/>
            <a:ext cx="4111625" cy="95159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" name="Content Placeholder 6" descr="A person in a suit&#10;&#10;Description automatically generated with medium confidence">
            <a:extLst>
              <a:ext uri="{FF2B5EF4-FFF2-40B4-BE49-F238E27FC236}">
                <a16:creationId xmlns:a16="http://schemas.microsoft.com/office/drawing/2014/main" id="{6D218E0E-0099-4C89-97BD-9E092740A89D}"/>
              </a:ext>
            </a:extLst>
          </p:cNvPr>
          <p:cNvPicPr>
            <a:picLocks noGrp="1" noChangeAspect="1"/>
          </p:cNvPicPr>
          <p:nvPr>
            <p:ph sz="half" idx="2"/>
          </p:nvPr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292346" y="1676400"/>
            <a:ext cx="4038600" cy="2514600"/>
          </a:xfrm>
        </p:spPr>
      </p:pic>
    </p:spTree>
    <p:extLst>
      <p:ext uri="{BB962C8B-B14F-4D97-AF65-F5344CB8AC3E}">
        <p14:creationId xmlns:p14="http://schemas.microsoft.com/office/powerpoint/2010/main" val="2574560866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/>
        </p:nvSpPr>
        <p:spPr>
          <a:xfrm>
            <a:off x="3194050" y="1066800"/>
            <a:ext cx="2362200" cy="762000"/>
          </a:xfrm>
          <a:prstGeom prst="rect">
            <a:avLst/>
          </a:prstGeom>
          <a:solidFill>
            <a:schemeClr val="bg1"/>
          </a:solidFill>
          <a:ln>
            <a:solidFill>
              <a:schemeClr val="accent2"/>
            </a:solidFill>
          </a:ln>
          <a:effectLst>
            <a:glow rad="228600">
              <a:schemeClr val="accent5">
                <a:satMod val="175000"/>
                <a:alpha val="40000"/>
              </a:schemeClr>
            </a:glo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r>
              <a:rPr lang="en-US" dirty="0">
                <a:solidFill>
                  <a:schemeClr val="tx1"/>
                </a:solidFill>
                <a:latin typeface="Arial" pitchFamily="34" charset="0"/>
                <a:cs typeface="Arial" pitchFamily="34" charset="0"/>
              </a:rPr>
              <a:t>Director</a:t>
            </a:r>
          </a:p>
          <a:p>
            <a:pPr algn="ctr" eaLnBrk="1" hangingPunct="1">
              <a:defRPr/>
            </a:pPr>
            <a:r>
              <a:rPr lang="en-US" dirty="0">
                <a:solidFill>
                  <a:schemeClr val="tx1"/>
                </a:solidFill>
                <a:latin typeface="Arial" pitchFamily="34" charset="0"/>
                <a:cs typeface="Arial" pitchFamily="34" charset="0"/>
              </a:rPr>
              <a:t>Sharee Freeman</a:t>
            </a:r>
          </a:p>
        </p:txBody>
      </p:sp>
      <p:sp>
        <p:nvSpPr>
          <p:cNvPr id="6" name="Rectangle 5"/>
          <p:cNvSpPr/>
          <p:nvPr/>
        </p:nvSpPr>
        <p:spPr>
          <a:xfrm>
            <a:off x="6013450" y="1814513"/>
            <a:ext cx="2362200" cy="762000"/>
          </a:xfrm>
          <a:prstGeom prst="rect">
            <a:avLst/>
          </a:prstGeom>
          <a:solidFill>
            <a:schemeClr val="bg1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r>
              <a:rPr lang="en-US" sz="1400" dirty="0">
                <a:solidFill>
                  <a:schemeClr val="tx1"/>
                </a:solidFill>
                <a:cs typeface="Arial" pitchFamily="34" charset="0"/>
              </a:rPr>
              <a:t>Administrative Specialist</a:t>
            </a:r>
          </a:p>
          <a:p>
            <a:pPr algn="ctr" eaLnBrk="1" hangingPunct="1">
              <a:defRPr/>
            </a:pPr>
            <a:r>
              <a:rPr lang="en-US" sz="1400" b="1" dirty="0" err="1">
                <a:solidFill>
                  <a:schemeClr val="tx1"/>
                </a:solidFill>
                <a:cs typeface="Arial" pitchFamily="34" charset="0"/>
              </a:rPr>
              <a:t>Tyvin</a:t>
            </a:r>
            <a:r>
              <a:rPr lang="en-US" sz="1400" b="1" dirty="0">
                <a:solidFill>
                  <a:schemeClr val="tx1"/>
                </a:solidFill>
                <a:cs typeface="Arial" pitchFamily="34" charset="0"/>
              </a:rPr>
              <a:t> Whittaker</a:t>
            </a:r>
          </a:p>
        </p:txBody>
      </p:sp>
      <p:sp>
        <p:nvSpPr>
          <p:cNvPr id="10" name="Rectangle 9"/>
          <p:cNvSpPr/>
          <p:nvPr/>
        </p:nvSpPr>
        <p:spPr>
          <a:xfrm>
            <a:off x="944880" y="3886200"/>
            <a:ext cx="1944370" cy="566738"/>
          </a:xfrm>
          <a:prstGeom prst="rect">
            <a:avLst/>
          </a:prstGeom>
          <a:solidFill>
            <a:schemeClr val="bg1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r>
              <a:rPr lang="en-US" sz="1400" dirty="0">
                <a:solidFill>
                  <a:schemeClr val="tx1"/>
                </a:solidFill>
                <a:cs typeface="Arial" pitchFamily="34" charset="0"/>
              </a:rPr>
              <a:t>Financial Specialist</a:t>
            </a:r>
          </a:p>
          <a:p>
            <a:pPr algn="ctr" eaLnBrk="1" hangingPunct="1">
              <a:defRPr/>
            </a:pPr>
            <a:r>
              <a:rPr lang="en-US" sz="1400" b="1" dirty="0">
                <a:solidFill>
                  <a:schemeClr val="tx1"/>
                </a:solidFill>
                <a:cs typeface="Arial" pitchFamily="34" charset="0"/>
              </a:rPr>
              <a:t>Celeste Engles</a:t>
            </a:r>
          </a:p>
        </p:txBody>
      </p:sp>
      <p:sp>
        <p:nvSpPr>
          <p:cNvPr id="11" name="Rectangle 10"/>
          <p:cNvSpPr/>
          <p:nvPr/>
        </p:nvSpPr>
        <p:spPr>
          <a:xfrm>
            <a:off x="911225" y="4648200"/>
            <a:ext cx="1981200" cy="600075"/>
          </a:xfrm>
          <a:prstGeom prst="rect">
            <a:avLst/>
          </a:prstGeom>
          <a:solidFill>
            <a:schemeClr val="bg1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r>
              <a:rPr lang="en-US" sz="1400" dirty="0">
                <a:solidFill>
                  <a:schemeClr val="tx1"/>
                </a:solidFill>
                <a:cs typeface="Arial" pitchFamily="34" charset="0"/>
              </a:rPr>
              <a:t>Financial Specialist</a:t>
            </a:r>
          </a:p>
          <a:p>
            <a:pPr algn="ctr" eaLnBrk="1" hangingPunct="1">
              <a:defRPr/>
            </a:pPr>
            <a:r>
              <a:rPr lang="en-US" sz="1400" b="1" dirty="0">
                <a:solidFill>
                  <a:schemeClr val="tx1"/>
                </a:solidFill>
                <a:cs typeface="Arial" pitchFamily="34" charset="0"/>
              </a:rPr>
              <a:t>Lance Fisher</a:t>
            </a:r>
          </a:p>
        </p:txBody>
      </p:sp>
      <p:sp>
        <p:nvSpPr>
          <p:cNvPr id="12" name="Rectangle 11"/>
          <p:cNvSpPr/>
          <p:nvPr/>
        </p:nvSpPr>
        <p:spPr>
          <a:xfrm>
            <a:off x="6546850" y="3938588"/>
            <a:ext cx="2209800" cy="566737"/>
          </a:xfrm>
          <a:prstGeom prst="rect">
            <a:avLst/>
          </a:prstGeom>
          <a:solidFill>
            <a:schemeClr val="bg1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r>
              <a:rPr lang="en-US" sz="1400" dirty="0">
                <a:solidFill>
                  <a:schemeClr val="tx1"/>
                </a:solidFill>
                <a:cs typeface="Arial" pitchFamily="34" charset="0"/>
              </a:rPr>
              <a:t>Compact Negotiator</a:t>
            </a:r>
          </a:p>
          <a:p>
            <a:pPr algn="ctr" eaLnBrk="1" hangingPunct="1">
              <a:defRPr/>
            </a:pPr>
            <a:r>
              <a:rPr lang="en-US" sz="1400" b="1" dirty="0">
                <a:solidFill>
                  <a:schemeClr val="tx1"/>
                </a:solidFill>
                <a:cs typeface="Arial" pitchFamily="34" charset="0"/>
              </a:rPr>
              <a:t>Gordon Smith</a:t>
            </a:r>
          </a:p>
        </p:txBody>
      </p:sp>
      <p:sp>
        <p:nvSpPr>
          <p:cNvPr id="13" name="Rectangle 12"/>
          <p:cNvSpPr/>
          <p:nvPr/>
        </p:nvSpPr>
        <p:spPr>
          <a:xfrm>
            <a:off x="6542088" y="4724400"/>
            <a:ext cx="2209800" cy="600075"/>
          </a:xfrm>
          <a:prstGeom prst="rect">
            <a:avLst/>
          </a:prstGeom>
          <a:solidFill>
            <a:schemeClr val="bg1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r>
              <a:rPr lang="en-US" sz="1400" dirty="0">
                <a:solidFill>
                  <a:schemeClr val="tx1"/>
                </a:solidFill>
                <a:cs typeface="Arial" pitchFamily="34" charset="0"/>
              </a:rPr>
              <a:t>Compact Negotiator</a:t>
            </a:r>
          </a:p>
          <a:p>
            <a:pPr algn="ctr" eaLnBrk="1" hangingPunct="1">
              <a:defRPr/>
            </a:pPr>
            <a:r>
              <a:rPr lang="en-US" sz="1400" b="1" dirty="0">
                <a:solidFill>
                  <a:srgbClr val="FF0000"/>
                </a:solidFill>
                <a:cs typeface="Arial" pitchFamily="34" charset="0"/>
              </a:rPr>
              <a:t>(Vacant)</a:t>
            </a:r>
          </a:p>
        </p:txBody>
      </p:sp>
      <p:sp>
        <p:nvSpPr>
          <p:cNvPr id="14" name="Rectangle 13"/>
          <p:cNvSpPr/>
          <p:nvPr/>
        </p:nvSpPr>
        <p:spPr>
          <a:xfrm>
            <a:off x="929958" y="5383213"/>
            <a:ext cx="1965960" cy="600075"/>
          </a:xfrm>
          <a:prstGeom prst="rect">
            <a:avLst/>
          </a:prstGeom>
          <a:solidFill>
            <a:schemeClr val="bg1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r>
              <a:rPr lang="en-US" sz="1400" dirty="0">
                <a:solidFill>
                  <a:schemeClr val="tx1"/>
                </a:solidFill>
                <a:cs typeface="Arial" pitchFamily="34" charset="0"/>
              </a:rPr>
              <a:t>Financial Specialist</a:t>
            </a:r>
          </a:p>
          <a:p>
            <a:pPr algn="ctr" eaLnBrk="1" hangingPunct="1">
              <a:defRPr/>
            </a:pPr>
            <a:r>
              <a:rPr lang="en-US" sz="1400" b="1" dirty="0">
                <a:solidFill>
                  <a:schemeClr val="tx1"/>
                </a:solidFill>
                <a:cs typeface="Arial" pitchFamily="34" charset="0"/>
              </a:rPr>
              <a:t>Douglas Dan</a:t>
            </a:r>
          </a:p>
        </p:txBody>
      </p:sp>
      <p:cxnSp>
        <p:nvCxnSpPr>
          <p:cNvPr id="16" name="Elbow Connector 15"/>
          <p:cNvCxnSpPr/>
          <p:nvPr/>
        </p:nvCxnSpPr>
        <p:spPr>
          <a:xfrm rot="10800000">
            <a:off x="6248400" y="3657600"/>
            <a:ext cx="304800" cy="563563"/>
          </a:xfrm>
          <a:prstGeom prst="bentConnector2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9" name="Elbow Connector 18"/>
          <p:cNvCxnSpPr>
            <a:cxnSpLocks/>
            <a:stCxn id="13" idx="1"/>
          </p:cNvCxnSpPr>
          <p:nvPr/>
        </p:nvCxnSpPr>
        <p:spPr>
          <a:xfrm rot="10800000">
            <a:off x="6248400" y="3727962"/>
            <a:ext cx="293688" cy="1296477"/>
          </a:xfrm>
          <a:prstGeom prst="bentConnector2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6" name="Rectangle 25"/>
          <p:cNvSpPr/>
          <p:nvPr/>
        </p:nvSpPr>
        <p:spPr>
          <a:xfrm>
            <a:off x="908050" y="1828800"/>
            <a:ext cx="1981200" cy="762000"/>
          </a:xfrm>
          <a:prstGeom prst="rect">
            <a:avLst/>
          </a:prstGeom>
          <a:solidFill>
            <a:schemeClr val="bg1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r>
              <a:rPr lang="en-US" sz="1400" dirty="0">
                <a:solidFill>
                  <a:schemeClr val="tx1"/>
                </a:solidFill>
                <a:cs typeface="Arial" pitchFamily="34" charset="0"/>
              </a:rPr>
              <a:t>Program Analyst/CN</a:t>
            </a:r>
          </a:p>
          <a:p>
            <a:pPr algn="ctr" eaLnBrk="1" hangingPunct="1">
              <a:defRPr/>
            </a:pPr>
            <a:r>
              <a:rPr lang="en-US" sz="1400" b="1" dirty="0">
                <a:solidFill>
                  <a:schemeClr val="tx1"/>
                </a:solidFill>
                <a:cs typeface="Arial" pitchFamily="34" charset="0"/>
              </a:rPr>
              <a:t>Vickie Hanvey</a:t>
            </a:r>
          </a:p>
        </p:txBody>
      </p:sp>
      <p:sp>
        <p:nvSpPr>
          <p:cNvPr id="29" name="Rectangle 28"/>
          <p:cNvSpPr/>
          <p:nvPr/>
        </p:nvSpPr>
        <p:spPr>
          <a:xfrm>
            <a:off x="3810000" y="5481478"/>
            <a:ext cx="2163763" cy="593725"/>
          </a:xfrm>
          <a:prstGeom prst="rect">
            <a:avLst/>
          </a:prstGeom>
          <a:solidFill>
            <a:schemeClr val="bg1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r>
              <a:rPr lang="en-US" sz="1400" dirty="0">
                <a:solidFill>
                  <a:schemeClr val="tx1"/>
                </a:solidFill>
                <a:cs typeface="Arial" pitchFamily="34" charset="0"/>
              </a:rPr>
              <a:t>Financial Specialist</a:t>
            </a:r>
          </a:p>
          <a:p>
            <a:pPr algn="ctr" eaLnBrk="1" hangingPunct="1">
              <a:defRPr/>
            </a:pPr>
            <a:r>
              <a:rPr lang="en-US" sz="1400" b="1" dirty="0">
                <a:solidFill>
                  <a:schemeClr val="tx1"/>
                </a:solidFill>
                <a:cs typeface="Arial" pitchFamily="34" charset="0"/>
              </a:rPr>
              <a:t>Miles Reader</a:t>
            </a:r>
          </a:p>
        </p:txBody>
      </p:sp>
      <p:sp>
        <p:nvSpPr>
          <p:cNvPr id="32" name="Rectangle 31"/>
          <p:cNvSpPr/>
          <p:nvPr/>
        </p:nvSpPr>
        <p:spPr>
          <a:xfrm>
            <a:off x="3810000" y="4724400"/>
            <a:ext cx="2144713" cy="600075"/>
          </a:xfrm>
          <a:prstGeom prst="rect">
            <a:avLst/>
          </a:prstGeom>
          <a:solidFill>
            <a:schemeClr val="bg1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r>
              <a:rPr lang="en-US" sz="1400" dirty="0">
                <a:solidFill>
                  <a:schemeClr val="tx1"/>
                </a:solidFill>
                <a:cs typeface="Arial" pitchFamily="34" charset="0"/>
              </a:rPr>
              <a:t>Financial</a:t>
            </a:r>
            <a:r>
              <a:rPr lang="en-US" sz="1400" b="1" dirty="0">
                <a:solidFill>
                  <a:schemeClr val="tx1"/>
                </a:solidFill>
                <a:cs typeface="Arial" pitchFamily="34" charset="0"/>
              </a:rPr>
              <a:t> </a:t>
            </a:r>
            <a:r>
              <a:rPr lang="en-US" sz="1400" dirty="0">
                <a:solidFill>
                  <a:schemeClr val="tx1"/>
                </a:solidFill>
                <a:cs typeface="Arial" pitchFamily="34" charset="0"/>
              </a:rPr>
              <a:t>Specialist</a:t>
            </a:r>
            <a:r>
              <a:rPr lang="en-US" sz="1400" b="1" dirty="0">
                <a:solidFill>
                  <a:schemeClr val="tx1"/>
                </a:solidFill>
                <a:cs typeface="Arial" pitchFamily="34" charset="0"/>
              </a:rPr>
              <a:t> </a:t>
            </a:r>
          </a:p>
          <a:p>
            <a:pPr algn="ctr" eaLnBrk="1" hangingPunct="1">
              <a:defRPr/>
            </a:pPr>
            <a:r>
              <a:rPr lang="en-US" sz="1400" b="1" dirty="0">
                <a:solidFill>
                  <a:schemeClr val="tx1"/>
                </a:solidFill>
                <a:cs typeface="Arial" pitchFamily="34" charset="0"/>
              </a:rPr>
              <a:t>Jacob Aguilar</a:t>
            </a:r>
          </a:p>
        </p:txBody>
      </p:sp>
      <p:sp>
        <p:nvSpPr>
          <p:cNvPr id="9" name="Rectangle 8"/>
          <p:cNvSpPr/>
          <p:nvPr/>
        </p:nvSpPr>
        <p:spPr>
          <a:xfrm>
            <a:off x="6013450" y="3049588"/>
            <a:ext cx="2362200" cy="668337"/>
          </a:xfrm>
          <a:prstGeom prst="rect">
            <a:avLst/>
          </a:prstGeom>
          <a:solidFill>
            <a:schemeClr val="bg1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r>
              <a:rPr lang="en-US" sz="1400" dirty="0">
                <a:solidFill>
                  <a:schemeClr val="tx1"/>
                </a:solidFill>
                <a:cs typeface="Arial" pitchFamily="34" charset="0"/>
              </a:rPr>
              <a:t>NW Field Office Manager</a:t>
            </a:r>
          </a:p>
          <a:p>
            <a:pPr algn="ctr" eaLnBrk="1" hangingPunct="1">
              <a:defRPr/>
            </a:pPr>
            <a:r>
              <a:rPr lang="en-US" sz="1400" b="1" dirty="0">
                <a:solidFill>
                  <a:schemeClr val="tx1"/>
                </a:solidFill>
                <a:cs typeface="Arial" pitchFamily="34" charset="0"/>
              </a:rPr>
              <a:t>Matt Kallappa</a:t>
            </a:r>
          </a:p>
        </p:txBody>
      </p:sp>
      <p:sp>
        <p:nvSpPr>
          <p:cNvPr id="7" name="Rectangle 6"/>
          <p:cNvSpPr/>
          <p:nvPr/>
        </p:nvSpPr>
        <p:spPr>
          <a:xfrm>
            <a:off x="925513" y="3049588"/>
            <a:ext cx="1974850" cy="668337"/>
          </a:xfrm>
          <a:prstGeom prst="rect">
            <a:avLst/>
          </a:prstGeom>
          <a:solidFill>
            <a:schemeClr val="bg1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r>
              <a:rPr lang="en-US" sz="1400" dirty="0">
                <a:solidFill>
                  <a:schemeClr val="tx1"/>
                </a:solidFill>
                <a:cs typeface="Arial" pitchFamily="34" charset="0"/>
              </a:rPr>
              <a:t>Financial Manager</a:t>
            </a:r>
          </a:p>
          <a:p>
            <a:pPr algn="ctr" eaLnBrk="1" hangingPunct="1">
              <a:defRPr/>
            </a:pPr>
            <a:r>
              <a:rPr lang="en-US" sz="1400" b="1" dirty="0">
                <a:solidFill>
                  <a:schemeClr val="tx1"/>
                </a:solidFill>
                <a:cs typeface="Arial" pitchFamily="34" charset="0"/>
              </a:rPr>
              <a:t>Rufina Villicana</a:t>
            </a:r>
            <a:endParaRPr lang="en-US" sz="1400" dirty="0">
              <a:solidFill>
                <a:schemeClr val="tx1"/>
              </a:solidFill>
              <a:cs typeface="Arial" pitchFamily="34" charset="0"/>
            </a:endParaRPr>
          </a:p>
        </p:txBody>
      </p:sp>
      <p:sp>
        <p:nvSpPr>
          <p:cNvPr id="9237" name="TextBox 36"/>
          <p:cNvSpPr txBox="1">
            <a:spLocks noChangeArrowheads="1"/>
          </p:cNvSpPr>
          <p:nvPr/>
        </p:nvSpPr>
        <p:spPr bwMode="auto">
          <a:xfrm>
            <a:off x="225425" y="228600"/>
            <a:ext cx="8299450" cy="6461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en-US" altLang="en-US" sz="3600" b="1" dirty="0"/>
              <a:t>Office of Self Governance</a:t>
            </a:r>
          </a:p>
        </p:txBody>
      </p:sp>
      <p:sp>
        <p:nvSpPr>
          <p:cNvPr id="31" name="Rectangle 30"/>
          <p:cNvSpPr/>
          <p:nvPr/>
        </p:nvSpPr>
        <p:spPr>
          <a:xfrm>
            <a:off x="3776662" y="3886200"/>
            <a:ext cx="2165350" cy="600075"/>
          </a:xfrm>
          <a:prstGeom prst="rect">
            <a:avLst/>
          </a:prstGeom>
          <a:solidFill>
            <a:schemeClr val="bg1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r>
              <a:rPr lang="en-US" sz="1400" dirty="0">
                <a:solidFill>
                  <a:schemeClr val="tx1"/>
                </a:solidFill>
                <a:cs typeface="Arial" pitchFamily="34" charset="0"/>
              </a:rPr>
              <a:t>PROGRESS Act Assistant</a:t>
            </a:r>
          </a:p>
          <a:p>
            <a:pPr algn="ctr" eaLnBrk="1" hangingPunct="1">
              <a:defRPr/>
            </a:pPr>
            <a:r>
              <a:rPr lang="en-US" sz="1400" b="1" dirty="0">
                <a:solidFill>
                  <a:srgbClr val="FF0000"/>
                </a:solidFill>
                <a:cs typeface="Arial" pitchFamily="34" charset="0"/>
              </a:rPr>
              <a:t>Hiring in progress</a:t>
            </a:r>
          </a:p>
        </p:txBody>
      </p:sp>
      <p:cxnSp>
        <p:nvCxnSpPr>
          <p:cNvPr id="49" name="Straight Connector 48"/>
          <p:cNvCxnSpPr>
            <a:cxnSpLocks/>
            <a:stCxn id="32" idx="3"/>
          </p:cNvCxnSpPr>
          <p:nvPr/>
        </p:nvCxnSpPr>
        <p:spPr>
          <a:xfrm>
            <a:off x="5954713" y="5024438"/>
            <a:ext cx="296861" cy="2"/>
          </a:xfrm>
          <a:prstGeom prst="line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" name="Elbow Connector 2"/>
          <p:cNvCxnSpPr>
            <a:stCxn id="0" idx="2"/>
            <a:endCxn id="7" idx="1"/>
          </p:cNvCxnSpPr>
          <p:nvPr/>
        </p:nvCxnSpPr>
        <p:spPr>
          <a:xfrm rot="5400000">
            <a:off x="1872457" y="881856"/>
            <a:ext cx="1555750" cy="3449637"/>
          </a:xfrm>
          <a:prstGeom prst="bentConnector4">
            <a:avLst>
              <a:gd name="adj1" fmla="val 57223"/>
              <a:gd name="adj2" fmla="val 107216"/>
            </a:avLst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0" name="Elbow Connector 19"/>
          <p:cNvCxnSpPr>
            <a:cxnSpLocks/>
            <a:stCxn id="10" idx="1"/>
            <a:endCxn id="7" idx="1"/>
          </p:cNvCxnSpPr>
          <p:nvPr/>
        </p:nvCxnSpPr>
        <p:spPr>
          <a:xfrm rot="10800000">
            <a:off x="925514" y="3383757"/>
            <a:ext cx="19367" cy="785812"/>
          </a:xfrm>
          <a:prstGeom prst="bentConnector3">
            <a:avLst>
              <a:gd name="adj1" fmla="val 1385279"/>
            </a:avLst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3" name="Elbow Connector 32"/>
          <p:cNvCxnSpPr>
            <a:cxnSpLocks/>
            <a:stCxn id="11" idx="1"/>
            <a:endCxn id="10" idx="1"/>
          </p:cNvCxnSpPr>
          <p:nvPr/>
        </p:nvCxnSpPr>
        <p:spPr>
          <a:xfrm rot="10800000" flipH="1">
            <a:off x="911224" y="4169570"/>
            <a:ext cx="33655" cy="778669"/>
          </a:xfrm>
          <a:prstGeom prst="bentConnector3">
            <a:avLst>
              <a:gd name="adj1" fmla="val -709434"/>
            </a:avLst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6" name="Elbow Connector 55"/>
          <p:cNvCxnSpPr>
            <a:stCxn id="26" idx="3"/>
            <a:endCxn id="0" idx="2"/>
          </p:cNvCxnSpPr>
          <p:nvPr/>
        </p:nvCxnSpPr>
        <p:spPr>
          <a:xfrm flipV="1">
            <a:off x="2889250" y="1828800"/>
            <a:ext cx="1485900" cy="381000"/>
          </a:xfrm>
          <a:prstGeom prst="bentConnector2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0" name="Elbow Connector 59"/>
          <p:cNvCxnSpPr>
            <a:cxnSpLocks/>
          </p:cNvCxnSpPr>
          <p:nvPr/>
        </p:nvCxnSpPr>
        <p:spPr>
          <a:xfrm rot="10800000">
            <a:off x="4375150" y="1837531"/>
            <a:ext cx="1638300" cy="366713"/>
          </a:xfrm>
          <a:prstGeom prst="bentConnector2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120" name="Elbow Connector 5119"/>
          <p:cNvCxnSpPr>
            <a:stCxn id="9" idx="0"/>
            <a:endCxn id="0" idx="2"/>
          </p:cNvCxnSpPr>
          <p:nvPr/>
        </p:nvCxnSpPr>
        <p:spPr>
          <a:xfrm rot="16200000" flipV="1">
            <a:off x="5174456" y="1029494"/>
            <a:ext cx="1220788" cy="2819400"/>
          </a:xfrm>
          <a:prstGeom prst="bentConnector3">
            <a:avLst>
              <a:gd name="adj1" fmla="val 27112"/>
            </a:avLst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4" name="Rectangle 33"/>
          <p:cNvSpPr/>
          <p:nvPr/>
        </p:nvSpPr>
        <p:spPr>
          <a:xfrm>
            <a:off x="6537007" y="5480975"/>
            <a:ext cx="2209799" cy="615025"/>
          </a:xfrm>
          <a:prstGeom prst="rect">
            <a:avLst/>
          </a:prstGeom>
          <a:solidFill>
            <a:schemeClr val="bg1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r>
              <a:rPr lang="en-US" sz="1400" dirty="0">
                <a:solidFill>
                  <a:schemeClr val="tx1"/>
                </a:solidFill>
                <a:cs typeface="Arial" pitchFamily="34" charset="0"/>
              </a:rPr>
              <a:t>Financial Specialist/Audits </a:t>
            </a:r>
          </a:p>
          <a:p>
            <a:pPr algn="ctr" eaLnBrk="1" hangingPunct="1">
              <a:defRPr/>
            </a:pPr>
            <a:r>
              <a:rPr lang="en-US" sz="1400" b="1" dirty="0">
                <a:solidFill>
                  <a:schemeClr val="tx1"/>
                </a:solidFill>
                <a:cs typeface="Arial" pitchFamily="34" charset="0"/>
              </a:rPr>
              <a:t>Cheryl Barnaby </a:t>
            </a:r>
          </a:p>
        </p:txBody>
      </p:sp>
      <p:cxnSp>
        <p:nvCxnSpPr>
          <p:cNvPr id="18" name="Straight Connector 17">
            <a:extLst>
              <a:ext uri="{FF2B5EF4-FFF2-40B4-BE49-F238E27FC236}">
                <a16:creationId xmlns:a16="http://schemas.microsoft.com/office/drawing/2014/main" id="{3F8CA0E2-671A-4D8C-A2A0-107CCC28E848}"/>
              </a:ext>
            </a:extLst>
          </p:cNvPr>
          <p:cNvCxnSpPr>
            <a:cxnSpLocks/>
          </p:cNvCxnSpPr>
          <p:nvPr/>
        </p:nvCxnSpPr>
        <p:spPr>
          <a:xfrm>
            <a:off x="3776662" y="2743200"/>
            <a:ext cx="0" cy="1143000"/>
          </a:xfrm>
          <a:prstGeom prst="line">
            <a:avLst/>
          </a:prstGeom>
          <a:ln w="28575"/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sp>
        <p:nvSpPr>
          <p:cNvPr id="35" name="Rectangle 34">
            <a:extLst>
              <a:ext uri="{FF2B5EF4-FFF2-40B4-BE49-F238E27FC236}">
                <a16:creationId xmlns:a16="http://schemas.microsoft.com/office/drawing/2014/main" id="{4A18A311-54CD-49F9-AA11-F9874374FA4A}"/>
              </a:ext>
            </a:extLst>
          </p:cNvPr>
          <p:cNvSpPr/>
          <p:nvPr/>
        </p:nvSpPr>
        <p:spPr>
          <a:xfrm>
            <a:off x="929958" y="6075203"/>
            <a:ext cx="1959292" cy="600075"/>
          </a:xfrm>
          <a:prstGeom prst="rect">
            <a:avLst/>
          </a:prstGeom>
          <a:solidFill>
            <a:schemeClr val="bg1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r>
              <a:rPr lang="en-US" sz="1400" dirty="0">
                <a:solidFill>
                  <a:schemeClr val="tx1"/>
                </a:solidFill>
                <a:cs typeface="Arial" pitchFamily="34" charset="0"/>
              </a:rPr>
              <a:t>Financial Specialist</a:t>
            </a:r>
          </a:p>
          <a:p>
            <a:pPr algn="ctr" eaLnBrk="1" hangingPunct="1">
              <a:defRPr/>
            </a:pPr>
            <a:r>
              <a:rPr lang="en-US" sz="1400" b="1" dirty="0">
                <a:solidFill>
                  <a:srgbClr val="FF0000"/>
                </a:solidFill>
                <a:cs typeface="Arial" pitchFamily="34" charset="0"/>
              </a:rPr>
              <a:t>Candidate hired</a:t>
            </a:r>
          </a:p>
        </p:txBody>
      </p:sp>
      <p:cxnSp>
        <p:nvCxnSpPr>
          <p:cNvPr id="21" name="Connector: Elbow 20">
            <a:extLst>
              <a:ext uri="{FF2B5EF4-FFF2-40B4-BE49-F238E27FC236}">
                <a16:creationId xmlns:a16="http://schemas.microsoft.com/office/drawing/2014/main" id="{6A6BDBE6-6C56-442A-A692-3B6C9047463A}"/>
              </a:ext>
            </a:extLst>
          </p:cNvPr>
          <p:cNvCxnSpPr>
            <a:cxnSpLocks/>
          </p:cNvCxnSpPr>
          <p:nvPr/>
        </p:nvCxnSpPr>
        <p:spPr>
          <a:xfrm rot="16200000" flipH="1">
            <a:off x="420053" y="5172157"/>
            <a:ext cx="735011" cy="244156"/>
          </a:xfrm>
          <a:prstGeom prst="bentConnector2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8" name="Connector: Elbow 37">
            <a:extLst>
              <a:ext uri="{FF2B5EF4-FFF2-40B4-BE49-F238E27FC236}">
                <a16:creationId xmlns:a16="http://schemas.microsoft.com/office/drawing/2014/main" id="{5537B883-698B-41F3-B02F-54A39E7624C8}"/>
              </a:ext>
            </a:extLst>
          </p:cNvPr>
          <p:cNvCxnSpPr>
            <a:cxnSpLocks/>
            <a:endCxn id="35" idx="1"/>
          </p:cNvCxnSpPr>
          <p:nvPr/>
        </p:nvCxnSpPr>
        <p:spPr>
          <a:xfrm rot="16200000" flipH="1">
            <a:off x="440969" y="5886252"/>
            <a:ext cx="713500" cy="264478"/>
          </a:xfrm>
          <a:prstGeom prst="bentConnector2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6" name="Connector: Elbow 45">
            <a:extLst>
              <a:ext uri="{FF2B5EF4-FFF2-40B4-BE49-F238E27FC236}">
                <a16:creationId xmlns:a16="http://schemas.microsoft.com/office/drawing/2014/main" id="{EA086F7D-E296-44E4-8861-EAC201DECFA2}"/>
              </a:ext>
            </a:extLst>
          </p:cNvPr>
          <p:cNvCxnSpPr>
            <a:cxnSpLocks/>
          </p:cNvCxnSpPr>
          <p:nvPr/>
        </p:nvCxnSpPr>
        <p:spPr>
          <a:xfrm rot="16200000" flipH="1">
            <a:off x="5992323" y="5243804"/>
            <a:ext cx="785838" cy="303531"/>
          </a:xfrm>
          <a:prstGeom prst="bentConnector2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1" name="Connector: Elbow 50">
            <a:extLst>
              <a:ext uri="{FF2B5EF4-FFF2-40B4-BE49-F238E27FC236}">
                <a16:creationId xmlns:a16="http://schemas.microsoft.com/office/drawing/2014/main" id="{702DD459-C68B-4ECE-92CF-1A1B6DCF1675}"/>
              </a:ext>
            </a:extLst>
          </p:cNvPr>
          <p:cNvCxnSpPr>
            <a:cxnSpLocks/>
            <a:endCxn id="29" idx="3"/>
          </p:cNvCxnSpPr>
          <p:nvPr/>
        </p:nvCxnSpPr>
        <p:spPr>
          <a:xfrm rot="5400000">
            <a:off x="5880181" y="5418059"/>
            <a:ext cx="453864" cy="266700"/>
          </a:xfrm>
          <a:prstGeom prst="bentConnector2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4" name="Picture 3">
            <a:extLst>
              <a:ext uri="{FF2B5EF4-FFF2-40B4-BE49-F238E27FC236}">
                <a16:creationId xmlns:a16="http://schemas.microsoft.com/office/drawing/2014/main" id="{6F692663-92D7-423A-85F5-431E02E1C37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570792" y="6223961"/>
            <a:ext cx="2188654" cy="634039"/>
          </a:xfrm>
          <a:prstGeom prst="rect">
            <a:avLst/>
          </a:prstGeom>
        </p:spPr>
      </p:pic>
      <p:sp>
        <p:nvSpPr>
          <p:cNvPr id="36" name="Rectangle 35">
            <a:extLst>
              <a:ext uri="{FF2B5EF4-FFF2-40B4-BE49-F238E27FC236}">
                <a16:creationId xmlns:a16="http://schemas.microsoft.com/office/drawing/2014/main" id="{25484B6A-7825-457F-BC68-CE94F22475FD}"/>
              </a:ext>
            </a:extLst>
          </p:cNvPr>
          <p:cNvSpPr/>
          <p:nvPr/>
        </p:nvSpPr>
        <p:spPr>
          <a:xfrm>
            <a:off x="3776661" y="2987675"/>
            <a:ext cx="2165350" cy="600075"/>
          </a:xfrm>
          <a:prstGeom prst="rect">
            <a:avLst/>
          </a:prstGeom>
          <a:solidFill>
            <a:schemeClr val="bg1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r>
              <a:rPr lang="en-US" sz="1400" dirty="0">
                <a:solidFill>
                  <a:schemeClr val="tx1"/>
                </a:solidFill>
                <a:cs typeface="Arial" pitchFamily="34" charset="0"/>
              </a:rPr>
              <a:t>Program Analyst CN </a:t>
            </a:r>
          </a:p>
          <a:p>
            <a:pPr algn="ctr" eaLnBrk="1" hangingPunct="1">
              <a:defRPr/>
            </a:pPr>
            <a:r>
              <a:rPr lang="en-US" sz="1400" dirty="0">
                <a:solidFill>
                  <a:schemeClr val="tx1"/>
                </a:solidFill>
                <a:cs typeface="Arial" pitchFamily="34" charset="0"/>
              </a:rPr>
              <a:t>105(L)</a:t>
            </a:r>
          </a:p>
          <a:p>
            <a:pPr algn="ctr" eaLnBrk="1" hangingPunct="1">
              <a:defRPr/>
            </a:pPr>
            <a:r>
              <a:rPr lang="en-US" sz="1400" b="1" dirty="0">
                <a:solidFill>
                  <a:srgbClr val="FF0000"/>
                </a:solidFill>
                <a:cs typeface="Arial" pitchFamily="34" charset="0"/>
              </a:rPr>
              <a:t>Hiring in progress</a:t>
            </a:r>
          </a:p>
        </p:txBody>
      </p:sp>
    </p:spTree>
  </p:cSld>
  <p:clrMapOvr>
    <a:masterClrMapping/>
  </p:clrMapOvr>
  <p:transition/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9" name="Content Placeholder 10"/>
          <p:cNvSpPr>
            <a:spLocks noGrp="1"/>
          </p:cNvSpPr>
          <p:nvPr>
            <p:ph idx="1"/>
          </p:nvPr>
        </p:nvSpPr>
        <p:spPr>
          <a:xfrm>
            <a:off x="457200" y="685801"/>
            <a:ext cx="8229600" cy="6007242"/>
          </a:xfrm>
        </p:spPr>
        <p:txBody>
          <a:bodyPr/>
          <a:lstStyle/>
          <a:p>
            <a:pPr marL="0" indent="0" algn="ctr">
              <a:lnSpc>
                <a:spcPct val="150000"/>
              </a:lnSpc>
              <a:buFont typeface="Arial" panose="020B0604020202020204" pitchFamily="34" charset="0"/>
              <a:buNone/>
              <a:defRPr/>
            </a:pPr>
            <a:r>
              <a:rPr lang="en-US" altLang="en-US" sz="3600" b="1" dirty="0"/>
              <a:t>OSG Budget Request</a:t>
            </a:r>
          </a:p>
          <a:p>
            <a:pPr marL="0" indent="0">
              <a:buNone/>
              <a:defRPr/>
            </a:pPr>
            <a:r>
              <a:rPr lang="en-US" altLang="en-US" b="1" dirty="0"/>
              <a:t>Positions requested:</a:t>
            </a:r>
          </a:p>
          <a:p>
            <a:pPr>
              <a:defRPr/>
            </a:pPr>
            <a:r>
              <a:rPr lang="en-US" altLang="en-US" dirty="0"/>
              <a:t>HQ Deputy Director - D.C.</a:t>
            </a:r>
          </a:p>
          <a:p>
            <a:pPr>
              <a:defRPr/>
            </a:pPr>
            <a:r>
              <a:rPr lang="en-US" altLang="en-US" dirty="0"/>
              <a:t>Compact Negotiator (Vice Ken) - D.C.</a:t>
            </a:r>
          </a:p>
          <a:p>
            <a:pPr marL="0" indent="0">
              <a:buNone/>
              <a:defRPr/>
            </a:pPr>
            <a:r>
              <a:rPr lang="en-US" altLang="en-US" b="1" dirty="0"/>
              <a:t>Other Funding requested: </a:t>
            </a:r>
          </a:p>
          <a:p>
            <a:pPr>
              <a:defRPr/>
            </a:pPr>
            <a:r>
              <a:rPr lang="en-US" altLang="en-US" dirty="0"/>
              <a:t>SGCE – $500,000</a:t>
            </a:r>
          </a:p>
          <a:p>
            <a:pPr>
              <a:defRPr/>
            </a:pPr>
            <a:r>
              <a:rPr lang="en-US" altLang="en-US" dirty="0"/>
              <a:t>SGDB Maintenance -</a:t>
            </a:r>
          </a:p>
          <a:p>
            <a:pPr>
              <a:defRPr/>
            </a:pPr>
            <a:r>
              <a:rPr lang="en-US" altLang="en-US" dirty="0"/>
              <a:t>PROGRESS Act – FY2024 – $500,000</a:t>
            </a:r>
          </a:p>
          <a:p>
            <a:pPr>
              <a:defRPr/>
            </a:pPr>
            <a:r>
              <a:rPr lang="en-US" altLang="en-US" dirty="0"/>
              <a:t>Implementation Grants – $70,000</a:t>
            </a:r>
          </a:p>
        </p:txBody>
      </p:sp>
      <p:sp>
        <p:nvSpPr>
          <p:cNvPr id="13315" name="Slide Number Placeholder 4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451A39F1-FA9A-4F38-9AEE-966B4201AFAE}" type="slidenum">
              <a:rPr lang="en-US" altLang="en-US" sz="1200" smtClean="0">
                <a:solidFill>
                  <a:srgbClr val="898989"/>
                </a:solidFill>
              </a:rPr>
              <a:pPr>
                <a:spcBef>
                  <a:spcPct val="0"/>
                </a:spcBef>
                <a:buFontTx/>
                <a:buNone/>
              </a:pPr>
              <a:t>5</a:t>
            </a:fld>
            <a:endParaRPr lang="en-US" altLang="en-US" sz="1200" dirty="0">
              <a:solidFill>
                <a:srgbClr val="898989"/>
              </a:solidFill>
            </a:endParaRPr>
          </a:p>
        </p:txBody>
      </p:sp>
      <p:pic>
        <p:nvPicPr>
          <p:cNvPr id="4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75" y="0"/>
            <a:ext cx="4111625" cy="95159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582ECB7D-6BE4-4A4A-B609-CD6EEDCDBFA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" y="992967"/>
            <a:ext cx="9144000" cy="586503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62290715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9" name="Content Placeholder 10"/>
          <p:cNvSpPr>
            <a:spLocks noGrp="1"/>
          </p:cNvSpPr>
          <p:nvPr>
            <p:ph idx="1"/>
          </p:nvPr>
        </p:nvSpPr>
        <p:spPr>
          <a:xfrm>
            <a:off x="457200" y="685801"/>
            <a:ext cx="8229600" cy="6007242"/>
          </a:xfrm>
        </p:spPr>
        <p:txBody>
          <a:bodyPr/>
          <a:lstStyle/>
          <a:p>
            <a:pPr marL="0" indent="0" algn="ctr">
              <a:lnSpc>
                <a:spcPct val="150000"/>
              </a:lnSpc>
              <a:buFont typeface="Arial" panose="020B0604020202020204" pitchFamily="34" charset="0"/>
              <a:buNone/>
              <a:defRPr/>
            </a:pPr>
            <a:r>
              <a:rPr lang="en-US" altLang="en-US" sz="2400" b="1" dirty="0"/>
              <a:t>OSG Budget Request</a:t>
            </a:r>
          </a:p>
          <a:p>
            <a:pPr marL="0" indent="0">
              <a:buNone/>
              <a:defRPr/>
            </a:pPr>
            <a:r>
              <a:rPr lang="en-US" sz="2200" dirty="0"/>
              <a:t>As indicated in Table 2, in the 2020 Self Governance Annual Report to Congress, the amount of funds obligated by OSG and transferred to Self Governance Tribes/Consortia for use in FY 2020 funding agreements was $854.7 million. These funds were transferred to and used for 285 Self-Governance Tribes (49.7 percent of all Federal Recognized Tribes) to provide PSFAs to Tribal citizens under 130 Self-Governance funding agreements. In 2020, the Tribal Self-Governance Program was administered by 12 OSG permanent staff with $1.9 million in office expenditures. </a:t>
            </a:r>
          </a:p>
          <a:p>
            <a:pPr marL="0" indent="0">
              <a:buNone/>
              <a:defRPr/>
            </a:pPr>
            <a:r>
              <a:rPr lang="en-US" sz="2200" dirty="0"/>
              <a:t>Basic core functions performed by OSG staff included negotiation of Self-Governance funding agreements, financial management involving the transfer of $854.7 million to Self-Governance Tribes, and management of 88 single audits (including the resolution of findings for 11 audits). </a:t>
            </a:r>
          </a:p>
          <a:p>
            <a:pPr marL="0" indent="0">
              <a:buNone/>
              <a:defRPr/>
            </a:pPr>
            <a:endParaRPr lang="en-US" altLang="en-US" sz="2400" dirty="0"/>
          </a:p>
        </p:txBody>
      </p:sp>
      <p:sp>
        <p:nvSpPr>
          <p:cNvPr id="13315" name="Slide Number Placeholder 4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451A39F1-FA9A-4F38-9AEE-966B4201AFAE}" type="slidenum">
              <a:rPr lang="en-US" altLang="en-US" sz="1200" smtClean="0">
                <a:solidFill>
                  <a:srgbClr val="898989"/>
                </a:solidFill>
              </a:rPr>
              <a:pPr>
                <a:spcBef>
                  <a:spcPct val="0"/>
                </a:spcBef>
                <a:buFontTx/>
                <a:buNone/>
              </a:pPr>
              <a:t>6</a:t>
            </a:fld>
            <a:endParaRPr lang="en-US" altLang="en-US" sz="1200" dirty="0">
              <a:solidFill>
                <a:srgbClr val="898989"/>
              </a:solidFill>
            </a:endParaRPr>
          </a:p>
        </p:txBody>
      </p:sp>
      <p:pic>
        <p:nvPicPr>
          <p:cNvPr id="4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75" y="0"/>
            <a:ext cx="4111625" cy="95159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657426431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9" name="Content Placeholder 10"/>
          <p:cNvSpPr>
            <a:spLocks noGrp="1"/>
          </p:cNvSpPr>
          <p:nvPr>
            <p:ph idx="1"/>
          </p:nvPr>
        </p:nvSpPr>
        <p:spPr>
          <a:xfrm>
            <a:off x="457200" y="685801"/>
            <a:ext cx="8229600" cy="6007242"/>
          </a:xfrm>
        </p:spPr>
        <p:txBody>
          <a:bodyPr/>
          <a:lstStyle/>
          <a:p>
            <a:pPr marL="0" indent="0" algn="ctr">
              <a:lnSpc>
                <a:spcPct val="150000"/>
              </a:lnSpc>
              <a:buFont typeface="Arial" panose="020B0604020202020204" pitchFamily="34" charset="0"/>
              <a:buNone/>
              <a:defRPr/>
            </a:pPr>
            <a:r>
              <a:rPr lang="en-US" altLang="en-US" sz="3600" b="1" dirty="0"/>
              <a:t>OSG Budget Request</a:t>
            </a:r>
          </a:p>
          <a:p>
            <a:pPr marL="0" indent="0">
              <a:buNone/>
              <a:defRPr/>
            </a:pPr>
            <a:r>
              <a:rPr lang="en-US" altLang="en-US" b="1" dirty="0"/>
              <a:t>Positions requested:</a:t>
            </a:r>
          </a:p>
          <a:p>
            <a:pPr>
              <a:defRPr/>
            </a:pPr>
            <a:r>
              <a:rPr lang="en-US" altLang="en-US" dirty="0"/>
              <a:t>HQ Deputy Director - D.C.</a:t>
            </a:r>
          </a:p>
          <a:p>
            <a:pPr>
              <a:defRPr/>
            </a:pPr>
            <a:r>
              <a:rPr lang="en-US" altLang="en-US" dirty="0"/>
              <a:t>Compact Negotiator (Vice Ken) - D.C.</a:t>
            </a:r>
          </a:p>
          <a:p>
            <a:pPr marL="0" indent="0">
              <a:buNone/>
              <a:defRPr/>
            </a:pPr>
            <a:r>
              <a:rPr lang="en-US" altLang="en-US" b="1" dirty="0"/>
              <a:t>Other Funding requested: </a:t>
            </a:r>
          </a:p>
          <a:p>
            <a:pPr>
              <a:defRPr/>
            </a:pPr>
            <a:r>
              <a:rPr lang="en-US" altLang="en-US" dirty="0"/>
              <a:t>SGCE – $500,000</a:t>
            </a:r>
          </a:p>
          <a:p>
            <a:pPr>
              <a:defRPr/>
            </a:pPr>
            <a:r>
              <a:rPr lang="en-US" altLang="en-US" dirty="0"/>
              <a:t>SGDB </a:t>
            </a:r>
            <a:r>
              <a:rPr lang="en-US" altLang="en-US"/>
              <a:t>Maintenance – $15,000</a:t>
            </a:r>
            <a:endParaRPr lang="en-US" altLang="en-US" dirty="0"/>
          </a:p>
          <a:p>
            <a:pPr>
              <a:defRPr/>
            </a:pPr>
            <a:r>
              <a:rPr lang="en-US" altLang="en-US" dirty="0"/>
              <a:t>PROGRESS Act – FY2024 – $500,000</a:t>
            </a:r>
          </a:p>
          <a:p>
            <a:pPr>
              <a:defRPr/>
            </a:pPr>
            <a:r>
              <a:rPr lang="en-US" altLang="en-US" dirty="0"/>
              <a:t>Implementation Grants – $70,000</a:t>
            </a:r>
          </a:p>
        </p:txBody>
      </p:sp>
      <p:sp>
        <p:nvSpPr>
          <p:cNvPr id="13315" name="Slide Number Placeholder 4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451A39F1-FA9A-4F38-9AEE-966B4201AFAE}" type="slidenum">
              <a:rPr lang="en-US" altLang="en-US" sz="1200" smtClean="0">
                <a:solidFill>
                  <a:srgbClr val="898989"/>
                </a:solidFill>
              </a:rPr>
              <a:pPr>
                <a:spcBef>
                  <a:spcPct val="0"/>
                </a:spcBef>
                <a:buFontTx/>
                <a:buNone/>
              </a:pPr>
              <a:t>7</a:t>
            </a:fld>
            <a:endParaRPr lang="en-US" altLang="en-US" sz="1200" dirty="0">
              <a:solidFill>
                <a:srgbClr val="898989"/>
              </a:solidFill>
            </a:endParaRPr>
          </a:p>
        </p:txBody>
      </p:sp>
      <p:pic>
        <p:nvPicPr>
          <p:cNvPr id="4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75" y="0"/>
            <a:ext cx="4111625" cy="95159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257488632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81000" y="1066800"/>
            <a:ext cx="8305800" cy="1143000"/>
          </a:xfrm>
        </p:spPr>
        <p:txBody>
          <a:bodyPr>
            <a:normAutofit fontScale="90000"/>
          </a:bodyPr>
          <a:lstStyle/>
          <a:p>
            <a:pPr>
              <a:defRPr/>
            </a:pPr>
            <a:r>
              <a:rPr lang="en-US" sz="3600" b="1" dirty="0">
                <a:ea typeface="+mn-ea"/>
                <a:cs typeface="Arial" charset="0"/>
              </a:rPr>
              <a:t>Number of SG Tribes (288)* by Region FY 2023</a:t>
            </a:r>
          </a:p>
        </p:txBody>
      </p:sp>
      <p:sp>
        <p:nvSpPr>
          <p:cNvPr id="11267" name="Content Placeholder 2"/>
          <p:cNvSpPr>
            <a:spLocks noGrp="1"/>
          </p:cNvSpPr>
          <p:nvPr>
            <p:ph sz="quarter" idx="1"/>
          </p:nvPr>
        </p:nvSpPr>
        <p:spPr>
          <a:xfrm>
            <a:off x="533400" y="2362200"/>
            <a:ext cx="4130675" cy="4572000"/>
          </a:xfrm>
        </p:spPr>
        <p:txBody>
          <a:bodyPr/>
          <a:lstStyle/>
          <a:p>
            <a:r>
              <a:rPr lang="en-US" altLang="en-US" dirty="0"/>
              <a:t>Alaska – 186 Tribes </a:t>
            </a:r>
          </a:p>
          <a:p>
            <a:pPr lvl="1"/>
            <a:r>
              <a:rPr lang="en-US" altLang="en-US" sz="2200" dirty="0"/>
              <a:t>35 Funding Agreements</a:t>
            </a:r>
          </a:p>
          <a:p>
            <a:pPr lvl="1"/>
            <a:r>
              <a:rPr lang="en-US" altLang="en-US" sz="2200" dirty="0"/>
              <a:t>11 Consortium Funding Agreements</a:t>
            </a:r>
          </a:p>
          <a:p>
            <a:r>
              <a:rPr lang="en-US" altLang="en-US" dirty="0"/>
              <a:t>Northwest – 27 Tribes</a:t>
            </a:r>
          </a:p>
          <a:p>
            <a:r>
              <a:rPr lang="en-US" altLang="en-US" dirty="0"/>
              <a:t>Pacific – 23 Tribes</a:t>
            </a:r>
          </a:p>
          <a:p>
            <a:r>
              <a:rPr lang="en-US" altLang="en-US" dirty="0"/>
              <a:t>Rocky Mountain – 1 Tribe</a:t>
            </a:r>
          </a:p>
          <a:p>
            <a:r>
              <a:rPr lang="en-US" altLang="en-US" dirty="0"/>
              <a:t>Western – 8 Tribes</a:t>
            </a:r>
          </a:p>
          <a:p>
            <a:endParaRPr lang="en-US" altLang="en-US" dirty="0"/>
          </a:p>
        </p:txBody>
      </p:sp>
      <p:sp>
        <p:nvSpPr>
          <p:cNvPr id="11268" name="Content Placeholder 3"/>
          <p:cNvSpPr>
            <a:spLocks noGrp="1"/>
          </p:cNvSpPr>
          <p:nvPr>
            <p:ph sz="quarter" idx="2"/>
          </p:nvPr>
        </p:nvSpPr>
        <p:spPr>
          <a:xfrm>
            <a:off x="4533900" y="2367280"/>
            <a:ext cx="4267200" cy="4572000"/>
          </a:xfrm>
        </p:spPr>
        <p:txBody>
          <a:bodyPr/>
          <a:lstStyle/>
          <a:p>
            <a:r>
              <a:rPr lang="en-US" altLang="en-US" dirty="0"/>
              <a:t>Eastern – 2 Tribes</a:t>
            </a:r>
          </a:p>
          <a:p>
            <a:r>
              <a:rPr lang="en-US" altLang="en-US" dirty="0"/>
              <a:t>Eastern Oklahoma – 12 Tribes</a:t>
            </a:r>
          </a:p>
          <a:p>
            <a:r>
              <a:rPr lang="en-US" altLang="en-US" dirty="0"/>
              <a:t>Great Plains – 1 Tribe</a:t>
            </a:r>
          </a:p>
          <a:p>
            <a:r>
              <a:rPr lang="en-US" altLang="en-US" dirty="0"/>
              <a:t>Midwest – 13 Tribes</a:t>
            </a:r>
          </a:p>
          <a:p>
            <a:r>
              <a:rPr lang="en-US" altLang="en-US" dirty="0"/>
              <a:t>Southern Plains – 9 Tribes</a:t>
            </a:r>
          </a:p>
          <a:p>
            <a:r>
              <a:rPr lang="en-US" altLang="en-US" dirty="0"/>
              <a:t>Southwest – 6 Tribes</a:t>
            </a:r>
          </a:p>
          <a:p>
            <a:pPr marL="0" indent="0">
              <a:buNone/>
            </a:pPr>
            <a:endParaRPr lang="en-US" altLang="en-US" dirty="0"/>
          </a:p>
          <a:p>
            <a:r>
              <a:rPr lang="en-US" altLang="en-US" sz="2000" dirty="0"/>
              <a:t>*Possible AK divorce adjustments</a:t>
            </a:r>
          </a:p>
        </p:txBody>
      </p:sp>
      <p:pic>
        <p:nvPicPr>
          <p:cNvPr id="11269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75" y="0"/>
            <a:ext cx="4111625" cy="95159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084851454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9" name="Content Placeholder 10"/>
          <p:cNvSpPr>
            <a:spLocks noGrp="1"/>
          </p:cNvSpPr>
          <p:nvPr>
            <p:ph idx="1"/>
          </p:nvPr>
        </p:nvSpPr>
        <p:spPr>
          <a:xfrm>
            <a:off x="457200" y="685801"/>
            <a:ext cx="8229600" cy="6007242"/>
          </a:xfrm>
        </p:spPr>
        <p:txBody>
          <a:bodyPr/>
          <a:lstStyle/>
          <a:p>
            <a:pPr marL="0" indent="0" algn="ctr">
              <a:lnSpc>
                <a:spcPct val="150000"/>
              </a:lnSpc>
              <a:buFont typeface="Arial" panose="020B0604020202020204" pitchFamily="34" charset="0"/>
              <a:buNone/>
              <a:defRPr/>
            </a:pPr>
            <a:r>
              <a:rPr lang="en-US" altLang="en-US" sz="3600" b="1" dirty="0"/>
              <a:t>Fiscal Year 2023 OSG has:</a:t>
            </a:r>
          </a:p>
          <a:p>
            <a:pPr>
              <a:defRPr/>
            </a:pPr>
            <a:r>
              <a:rPr lang="en-US" altLang="en-US" dirty="0"/>
              <a:t>138 Funding Agreements </a:t>
            </a:r>
          </a:p>
          <a:p>
            <a:pPr>
              <a:defRPr/>
            </a:pPr>
            <a:r>
              <a:rPr lang="en-US" altLang="en-US" dirty="0"/>
              <a:t>11 Consortia</a:t>
            </a:r>
          </a:p>
          <a:p>
            <a:pPr lvl="1">
              <a:defRPr/>
            </a:pPr>
            <a:r>
              <a:rPr lang="en-US" altLang="en-US" dirty="0"/>
              <a:t>162 Tribes in Consortia </a:t>
            </a:r>
          </a:p>
          <a:p>
            <a:pPr>
              <a:defRPr/>
            </a:pPr>
            <a:r>
              <a:rPr lang="en-US" altLang="en-US" dirty="0"/>
              <a:t>New Tribes for Fiscal Year 2023: </a:t>
            </a:r>
          </a:p>
          <a:p>
            <a:pPr lvl="1">
              <a:defRPr/>
            </a:pPr>
            <a:r>
              <a:rPr lang="en-US" altLang="en-US" dirty="0"/>
              <a:t>Spirit Lake Tribe (Great Plains Region) </a:t>
            </a:r>
          </a:p>
        </p:txBody>
      </p:sp>
      <p:sp>
        <p:nvSpPr>
          <p:cNvPr id="13315" name="Slide Number Placeholder 4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451A39F1-FA9A-4F38-9AEE-966B4201AFAE}" type="slidenum">
              <a:rPr lang="en-US" altLang="en-US" sz="1200" smtClean="0">
                <a:solidFill>
                  <a:srgbClr val="898989"/>
                </a:solidFill>
              </a:rPr>
              <a:pPr>
                <a:spcBef>
                  <a:spcPct val="0"/>
                </a:spcBef>
                <a:buFontTx/>
                <a:buNone/>
              </a:pPr>
              <a:t>9</a:t>
            </a:fld>
            <a:endParaRPr lang="en-US" altLang="en-US" sz="1200" dirty="0">
              <a:solidFill>
                <a:srgbClr val="898989"/>
              </a:solidFill>
            </a:endParaRPr>
          </a:p>
        </p:txBody>
      </p:sp>
      <p:pic>
        <p:nvPicPr>
          <p:cNvPr id="4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75" y="0"/>
            <a:ext cx="4111625" cy="95159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9458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-1"/>
            <a:ext cx="4114800" cy="95232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9459" name="Rectangle 2"/>
          <p:cNvSpPr>
            <a:spLocks noChangeArrowheads="1"/>
          </p:cNvSpPr>
          <p:nvPr/>
        </p:nvSpPr>
        <p:spPr bwMode="auto">
          <a:xfrm>
            <a:off x="1219200" y="1690558"/>
            <a:ext cx="6400800" cy="120032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en-US" altLang="en-US" sz="3600" b="1" dirty="0"/>
              <a:t>Office of Self Governance – Finance (2021) </a:t>
            </a:r>
            <a:endParaRPr lang="en-US" altLang="en-US" sz="3600" b="1" dirty="0">
              <a:highlight>
                <a:srgbClr val="FFFF00"/>
              </a:highlight>
            </a:endParaRPr>
          </a:p>
        </p:txBody>
      </p:sp>
      <p:sp>
        <p:nvSpPr>
          <p:cNvPr id="19460" name="Slide Number Placeholder 1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1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417910" indent="-160735">
              <a:spcBef>
                <a:spcPct val="20000"/>
              </a:spcBef>
              <a:buFont typeface="Arial" panose="020B0604020202020204" pitchFamily="34" charset="0"/>
              <a:buChar char="–"/>
              <a:defRPr sz="1575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642938" indent="-128588">
              <a:spcBef>
                <a:spcPct val="20000"/>
              </a:spcBef>
              <a:buFont typeface="Arial" panose="020B0604020202020204" pitchFamily="34" charset="0"/>
              <a:buChar char="•"/>
              <a:defRPr sz="135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900113" indent="-128588">
              <a:spcBef>
                <a:spcPct val="20000"/>
              </a:spcBef>
              <a:buFont typeface="Arial" panose="020B0604020202020204" pitchFamily="34" charset="0"/>
              <a:buChar char="–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1157288" indent="-128588">
              <a:spcBef>
                <a:spcPct val="20000"/>
              </a:spcBef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1414463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167163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1928813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21859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BDC3FCA5-D5F1-4446-9400-1E0B0B85D580}" type="slidenum">
              <a:rPr lang="en-US" altLang="en-US" sz="675"/>
              <a:pPr>
                <a:spcBef>
                  <a:spcPct val="0"/>
                </a:spcBef>
                <a:buFontTx/>
                <a:buNone/>
              </a:pPr>
              <a:t>10</a:t>
            </a:fld>
            <a:endParaRPr lang="en-US" altLang="en-US" sz="675" dirty="0"/>
          </a:p>
        </p:txBody>
      </p:sp>
      <p:sp>
        <p:nvSpPr>
          <p:cNvPr id="6" name="Rectangle 7"/>
          <p:cNvSpPr>
            <a:spLocks noChangeArrowheads="1"/>
          </p:cNvSpPr>
          <p:nvPr/>
        </p:nvSpPr>
        <p:spPr bwMode="auto">
          <a:xfrm>
            <a:off x="457200" y="2999601"/>
            <a:ext cx="8077199" cy="286232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 anchor="ctr">
            <a:spAutoFit/>
          </a:bodyPr>
          <a:lstStyle/>
          <a:p>
            <a:pPr algn="ctr">
              <a:lnSpc>
                <a:spcPct val="150000"/>
              </a:lnSpc>
              <a:defRPr/>
            </a:pPr>
            <a:r>
              <a:rPr lang="en-US" altLang="en-US" sz="3200" dirty="0">
                <a:ea typeface="Calibri" pitchFamily="34" charset="0"/>
              </a:rPr>
              <a:t>To date, OSG has received and obligated approximately $1,392,845,364</a:t>
            </a:r>
            <a:r>
              <a:rPr lang="en-US" sz="3200" dirty="0"/>
              <a:t> </a:t>
            </a:r>
            <a:r>
              <a:rPr lang="en-US" altLang="en-US" sz="3200" dirty="0">
                <a:ea typeface="Calibri" pitchFamily="34" charset="0"/>
              </a:rPr>
              <a:t>in FY 2021 funding to Self Governance Tribes</a:t>
            </a:r>
          </a:p>
          <a:p>
            <a:pPr marL="192881" indent="-192881">
              <a:buFont typeface="Arial" panose="020B0604020202020204" pitchFamily="34" charset="0"/>
              <a:buChar char="•"/>
              <a:defRPr/>
            </a:pPr>
            <a:endParaRPr lang="en-US" altLang="en-US" b="1" dirty="0">
              <a:ea typeface="Calibri" pitchFamily="34" charset="0"/>
            </a:endParaRPr>
          </a:p>
          <a:p>
            <a:pPr>
              <a:defRPr/>
            </a:pPr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4011422166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9458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-1"/>
            <a:ext cx="4114800" cy="95232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9459" name="Rectangle 2"/>
          <p:cNvSpPr>
            <a:spLocks noChangeArrowheads="1"/>
          </p:cNvSpPr>
          <p:nvPr/>
        </p:nvSpPr>
        <p:spPr bwMode="auto">
          <a:xfrm>
            <a:off x="1752600" y="1493976"/>
            <a:ext cx="6057900" cy="120032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 eaLnBrk="1" hangingPunct="1">
              <a:spcBef>
                <a:spcPct val="0"/>
              </a:spcBef>
              <a:buNone/>
            </a:pPr>
            <a:r>
              <a:rPr lang="en-US" altLang="en-US" sz="3600" b="1" dirty="0"/>
              <a:t>Office of Self Governance – Finance (2022)</a:t>
            </a:r>
          </a:p>
        </p:txBody>
      </p:sp>
      <p:sp>
        <p:nvSpPr>
          <p:cNvPr id="19460" name="Slide Number Placeholder 1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1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417910" indent="-160735">
              <a:spcBef>
                <a:spcPct val="20000"/>
              </a:spcBef>
              <a:buFont typeface="Arial" panose="020B0604020202020204" pitchFamily="34" charset="0"/>
              <a:buChar char="–"/>
              <a:defRPr sz="1575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642938" indent="-128588">
              <a:spcBef>
                <a:spcPct val="20000"/>
              </a:spcBef>
              <a:buFont typeface="Arial" panose="020B0604020202020204" pitchFamily="34" charset="0"/>
              <a:buChar char="•"/>
              <a:defRPr sz="135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900113" indent="-128588">
              <a:spcBef>
                <a:spcPct val="20000"/>
              </a:spcBef>
              <a:buFont typeface="Arial" panose="020B0604020202020204" pitchFamily="34" charset="0"/>
              <a:buChar char="–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1157288" indent="-128588">
              <a:spcBef>
                <a:spcPct val="20000"/>
              </a:spcBef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1414463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167163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1928813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21859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BDC3FCA5-D5F1-4446-9400-1E0B0B85D580}" type="slidenum">
              <a:rPr lang="en-US" altLang="en-US" sz="675"/>
              <a:pPr>
                <a:spcBef>
                  <a:spcPct val="0"/>
                </a:spcBef>
                <a:buFontTx/>
                <a:buNone/>
              </a:pPr>
              <a:t>11</a:t>
            </a:fld>
            <a:endParaRPr lang="en-US" altLang="en-US" sz="675" dirty="0"/>
          </a:p>
        </p:txBody>
      </p:sp>
      <p:sp>
        <p:nvSpPr>
          <p:cNvPr id="6" name="Rectangle 7"/>
          <p:cNvSpPr>
            <a:spLocks noChangeArrowheads="1"/>
          </p:cNvSpPr>
          <p:nvPr/>
        </p:nvSpPr>
        <p:spPr bwMode="auto">
          <a:xfrm>
            <a:off x="838200" y="3048000"/>
            <a:ext cx="7467600" cy="286232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 anchor="ctr">
            <a:spAutoFit/>
          </a:bodyPr>
          <a:lstStyle/>
          <a:p>
            <a:pPr algn="ctr">
              <a:lnSpc>
                <a:spcPct val="150000"/>
              </a:lnSpc>
              <a:defRPr/>
            </a:pPr>
            <a:r>
              <a:rPr lang="en-US" altLang="en-US" sz="3200" dirty="0">
                <a:ea typeface="Calibri" pitchFamily="34" charset="0"/>
              </a:rPr>
              <a:t>To date, OSG has received and obligated approximately $639,827,992</a:t>
            </a:r>
            <a:r>
              <a:rPr lang="en-US" sz="3200" dirty="0"/>
              <a:t> </a:t>
            </a:r>
            <a:r>
              <a:rPr lang="en-US" altLang="en-US" sz="3200" dirty="0">
                <a:ea typeface="Calibri" pitchFamily="34" charset="0"/>
              </a:rPr>
              <a:t>in FY 2022 </a:t>
            </a:r>
          </a:p>
          <a:p>
            <a:pPr algn="ctr">
              <a:lnSpc>
                <a:spcPct val="150000"/>
              </a:lnSpc>
              <a:defRPr/>
            </a:pPr>
            <a:r>
              <a:rPr lang="en-US" altLang="en-US" sz="3200" dirty="0">
                <a:ea typeface="Calibri" pitchFamily="34" charset="0"/>
              </a:rPr>
              <a:t>funding to Self Governance Tribes</a:t>
            </a:r>
          </a:p>
          <a:p>
            <a:pPr marL="192881" indent="-192881">
              <a:buFont typeface="Arial" panose="020B0604020202020204" pitchFamily="34" charset="0"/>
              <a:buChar char="•"/>
              <a:defRPr/>
            </a:pPr>
            <a:endParaRPr lang="en-US" altLang="en-US" b="1" dirty="0">
              <a:ea typeface="Calibri" pitchFamily="34" charset="0"/>
            </a:endParaRPr>
          </a:p>
          <a:p>
            <a:pPr>
              <a:defRPr/>
            </a:pPr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2723364564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9458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20319"/>
            <a:ext cx="4114800" cy="95232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9459" name="Rectangle 2"/>
          <p:cNvSpPr>
            <a:spLocks noChangeArrowheads="1"/>
          </p:cNvSpPr>
          <p:nvPr/>
        </p:nvSpPr>
        <p:spPr bwMode="auto">
          <a:xfrm>
            <a:off x="1600200" y="2105620"/>
            <a:ext cx="6057900" cy="120032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en-US" altLang="en-US" sz="3600" b="1" dirty="0"/>
              <a:t>Office of Self Governance – Finance (2023)</a:t>
            </a:r>
          </a:p>
        </p:txBody>
      </p:sp>
      <p:sp>
        <p:nvSpPr>
          <p:cNvPr id="19460" name="Slide Number Placeholder 1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1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417910" indent="-160735">
              <a:spcBef>
                <a:spcPct val="20000"/>
              </a:spcBef>
              <a:buFont typeface="Arial" panose="020B0604020202020204" pitchFamily="34" charset="0"/>
              <a:buChar char="–"/>
              <a:defRPr sz="1575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642938" indent="-128588">
              <a:spcBef>
                <a:spcPct val="20000"/>
              </a:spcBef>
              <a:buFont typeface="Arial" panose="020B0604020202020204" pitchFamily="34" charset="0"/>
              <a:buChar char="•"/>
              <a:defRPr sz="135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900113" indent="-128588">
              <a:spcBef>
                <a:spcPct val="20000"/>
              </a:spcBef>
              <a:buFont typeface="Arial" panose="020B0604020202020204" pitchFamily="34" charset="0"/>
              <a:buChar char="–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1157288" indent="-128588">
              <a:spcBef>
                <a:spcPct val="20000"/>
              </a:spcBef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1414463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167163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1928813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21859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BDC3FCA5-D5F1-4446-9400-1E0B0B85D580}" type="slidenum">
              <a:rPr lang="en-US" altLang="en-US" sz="675"/>
              <a:pPr>
                <a:spcBef>
                  <a:spcPct val="0"/>
                </a:spcBef>
                <a:buFontTx/>
                <a:buNone/>
              </a:pPr>
              <a:t>12</a:t>
            </a:fld>
            <a:endParaRPr lang="en-US" altLang="en-US" sz="675" dirty="0"/>
          </a:p>
        </p:txBody>
      </p:sp>
      <p:sp>
        <p:nvSpPr>
          <p:cNvPr id="6" name="Rectangle 7"/>
          <p:cNvSpPr>
            <a:spLocks noChangeArrowheads="1"/>
          </p:cNvSpPr>
          <p:nvPr/>
        </p:nvSpPr>
        <p:spPr bwMode="auto">
          <a:xfrm>
            <a:off x="838201" y="3254733"/>
            <a:ext cx="7239000" cy="286232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 anchor="ctr">
            <a:spAutoFit/>
          </a:bodyPr>
          <a:lstStyle/>
          <a:p>
            <a:pPr algn="ctr">
              <a:lnSpc>
                <a:spcPct val="150000"/>
              </a:lnSpc>
              <a:defRPr/>
            </a:pPr>
            <a:r>
              <a:rPr lang="en-US" altLang="en-US" sz="3200" dirty="0">
                <a:ea typeface="Calibri" pitchFamily="34" charset="0"/>
              </a:rPr>
              <a:t>To date, OSG has </a:t>
            </a:r>
            <a:r>
              <a:rPr lang="en-US" altLang="en-US" sz="3200" u="sng" dirty="0">
                <a:ea typeface="Calibri" pitchFamily="34" charset="0"/>
              </a:rPr>
              <a:t>received</a:t>
            </a:r>
            <a:r>
              <a:rPr lang="en-US" altLang="en-US" sz="3200" dirty="0">
                <a:ea typeface="Calibri" pitchFamily="34" charset="0"/>
              </a:rPr>
              <a:t> approximately $53,721,878</a:t>
            </a:r>
            <a:r>
              <a:rPr lang="en-US" sz="3200" dirty="0"/>
              <a:t> </a:t>
            </a:r>
            <a:r>
              <a:rPr lang="en-US" altLang="en-US" sz="3200" dirty="0">
                <a:ea typeface="Calibri" pitchFamily="34" charset="0"/>
              </a:rPr>
              <a:t>in FY 2023 funding for Self Governance Tribes</a:t>
            </a:r>
          </a:p>
          <a:p>
            <a:pPr marL="192881" indent="-192881">
              <a:buFont typeface="Arial" panose="020B0604020202020204" pitchFamily="34" charset="0"/>
              <a:buChar char="•"/>
              <a:defRPr/>
            </a:pPr>
            <a:endParaRPr lang="en-US" altLang="en-US" b="1" dirty="0">
              <a:ea typeface="Calibri" pitchFamily="34" charset="0"/>
            </a:endParaRPr>
          </a:p>
          <a:p>
            <a:pPr>
              <a:defRPr/>
            </a:pPr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4283189739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9458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20319"/>
            <a:ext cx="4114800" cy="95232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9459" name="Rectangle 2"/>
          <p:cNvSpPr>
            <a:spLocks noChangeArrowheads="1"/>
          </p:cNvSpPr>
          <p:nvPr/>
        </p:nvSpPr>
        <p:spPr bwMode="auto">
          <a:xfrm>
            <a:off x="1600200" y="2105620"/>
            <a:ext cx="6057900" cy="120032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en-US" altLang="en-US" sz="3600" b="1" dirty="0"/>
              <a:t>Office of Self Governance – Finance (2023)</a:t>
            </a:r>
          </a:p>
        </p:txBody>
      </p:sp>
      <p:sp>
        <p:nvSpPr>
          <p:cNvPr id="19460" name="Slide Number Placeholder 1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1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417910" indent="-160735">
              <a:spcBef>
                <a:spcPct val="20000"/>
              </a:spcBef>
              <a:buFont typeface="Arial" panose="020B0604020202020204" pitchFamily="34" charset="0"/>
              <a:buChar char="–"/>
              <a:defRPr sz="1575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642938" indent="-128588">
              <a:spcBef>
                <a:spcPct val="20000"/>
              </a:spcBef>
              <a:buFont typeface="Arial" panose="020B0604020202020204" pitchFamily="34" charset="0"/>
              <a:buChar char="•"/>
              <a:defRPr sz="135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900113" indent="-128588">
              <a:spcBef>
                <a:spcPct val="20000"/>
              </a:spcBef>
              <a:buFont typeface="Arial" panose="020B0604020202020204" pitchFamily="34" charset="0"/>
              <a:buChar char="–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1157288" indent="-128588">
              <a:spcBef>
                <a:spcPct val="20000"/>
              </a:spcBef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1414463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167163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1928813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21859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BDC3FCA5-D5F1-4446-9400-1E0B0B85D580}" type="slidenum">
              <a:rPr lang="en-US" altLang="en-US" sz="675"/>
              <a:pPr>
                <a:spcBef>
                  <a:spcPct val="0"/>
                </a:spcBef>
                <a:buFontTx/>
                <a:buNone/>
              </a:pPr>
              <a:t>13</a:t>
            </a:fld>
            <a:endParaRPr lang="en-US" altLang="en-US" sz="675" dirty="0"/>
          </a:p>
        </p:txBody>
      </p:sp>
      <p:sp>
        <p:nvSpPr>
          <p:cNvPr id="6" name="Rectangle 7"/>
          <p:cNvSpPr>
            <a:spLocks noChangeArrowheads="1"/>
          </p:cNvSpPr>
          <p:nvPr/>
        </p:nvSpPr>
        <p:spPr bwMode="auto">
          <a:xfrm>
            <a:off x="838201" y="3254733"/>
            <a:ext cx="7239000" cy="286232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 anchor="ctr">
            <a:spAutoFit/>
          </a:bodyPr>
          <a:lstStyle/>
          <a:p>
            <a:pPr algn="ctr">
              <a:lnSpc>
                <a:spcPct val="150000"/>
              </a:lnSpc>
              <a:defRPr/>
            </a:pPr>
            <a:r>
              <a:rPr lang="en-US" altLang="en-US" sz="3200" dirty="0">
                <a:ea typeface="Calibri" pitchFamily="34" charset="0"/>
              </a:rPr>
              <a:t>To date, OSG has </a:t>
            </a:r>
            <a:r>
              <a:rPr lang="en-US" altLang="en-US" sz="3200" u="sng" dirty="0">
                <a:ea typeface="Calibri" pitchFamily="34" charset="0"/>
              </a:rPr>
              <a:t>obligated</a:t>
            </a:r>
            <a:r>
              <a:rPr lang="en-US" altLang="en-US" sz="3200" dirty="0">
                <a:ea typeface="Calibri" pitchFamily="34" charset="0"/>
              </a:rPr>
              <a:t> approximately $32,330,506</a:t>
            </a:r>
            <a:r>
              <a:rPr lang="en-US" sz="3200" dirty="0"/>
              <a:t> </a:t>
            </a:r>
            <a:r>
              <a:rPr lang="en-US" altLang="en-US" sz="3200" dirty="0">
                <a:ea typeface="Calibri" pitchFamily="34" charset="0"/>
              </a:rPr>
              <a:t>in FY 2023 funding to Fiscal Year Self Governance Tribes</a:t>
            </a:r>
          </a:p>
          <a:p>
            <a:pPr marL="192881" indent="-192881">
              <a:buFont typeface="Arial" panose="020B0604020202020204" pitchFamily="34" charset="0"/>
              <a:buChar char="•"/>
              <a:defRPr/>
            </a:pPr>
            <a:endParaRPr lang="en-US" altLang="en-US" b="1" dirty="0">
              <a:ea typeface="Calibri" pitchFamily="34" charset="0"/>
            </a:endParaRPr>
          </a:p>
          <a:p>
            <a:pPr>
              <a:defRPr/>
            </a:pPr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1327151821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EEECE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7650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1" y="0"/>
            <a:ext cx="4114801" cy="95292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7651" name="Rectangle 2"/>
          <p:cNvSpPr>
            <a:spLocks noChangeArrowheads="1"/>
          </p:cNvSpPr>
          <p:nvPr/>
        </p:nvSpPr>
        <p:spPr bwMode="auto">
          <a:xfrm>
            <a:off x="304800" y="957276"/>
            <a:ext cx="8534400" cy="132343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en-US" altLang="en-US" sz="4000" b="1" dirty="0"/>
              <a:t>Contract Support Cost (CSC)</a:t>
            </a:r>
          </a:p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en-US" altLang="en-US" sz="4000" b="1" dirty="0"/>
              <a:t>FY 2022 and 2023 Update</a:t>
            </a:r>
          </a:p>
        </p:txBody>
      </p:sp>
      <p:sp>
        <p:nvSpPr>
          <p:cNvPr id="26628" name="Slide Number Placeholder 1"/>
          <p:cNvSpPr>
            <a:spLocks noGrp="1"/>
          </p:cNvSpPr>
          <p:nvPr>
            <p:ph type="sldNum" sz="quarter" idx="12"/>
          </p:nvPr>
        </p:nvSpPr>
        <p:spPr bwMode="auto"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135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176138" indent="-67643">
              <a:spcBef>
                <a:spcPct val="20000"/>
              </a:spcBef>
              <a:buFont typeface="Arial" panose="020B0604020202020204" pitchFamily="34" charset="0"/>
              <a:buChar char="–"/>
              <a:defRPr sz="1181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271240" indent="-54248">
              <a:spcBef>
                <a:spcPct val="20000"/>
              </a:spcBef>
              <a:buFont typeface="Arial" panose="020B0604020202020204" pitchFamily="34" charset="0"/>
              <a:buChar char="•"/>
              <a:defRPr sz="1013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379736" indent="-54248">
              <a:spcBef>
                <a:spcPct val="20000"/>
              </a:spcBef>
              <a:buFont typeface="Arial" panose="020B0604020202020204" pitchFamily="34" charset="0"/>
              <a:buChar char="–"/>
              <a:defRPr sz="844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488231" indent="-54248">
              <a:spcBef>
                <a:spcPct val="20000"/>
              </a:spcBef>
              <a:buFont typeface="Arial" panose="020B0604020202020204" pitchFamily="34" charset="0"/>
              <a:buChar char="»"/>
              <a:defRPr sz="844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681113" indent="-5424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844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873994" indent="-5424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844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1066875" indent="-5424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844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1259756" indent="-5424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844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  <a:defRPr/>
            </a:pPr>
            <a:fld id="{6CC000B8-E784-4508-8AAB-651659C3D759}" type="slidenum">
              <a:rPr lang="en-US" altLang="en-US" sz="380"/>
              <a:pPr>
                <a:spcBef>
                  <a:spcPct val="0"/>
                </a:spcBef>
                <a:buFontTx/>
                <a:buNone/>
                <a:defRPr/>
              </a:pPr>
              <a:t>14</a:t>
            </a:fld>
            <a:endParaRPr lang="en-US" altLang="en-US" sz="380" dirty="0"/>
          </a:p>
        </p:txBody>
      </p:sp>
      <p:sp>
        <p:nvSpPr>
          <p:cNvPr id="27653" name="TextBox 3"/>
          <p:cNvSpPr txBox="1">
            <a:spLocks noChangeArrowheads="1"/>
          </p:cNvSpPr>
          <p:nvPr/>
        </p:nvSpPr>
        <p:spPr bwMode="auto">
          <a:xfrm>
            <a:off x="581297" y="2438947"/>
            <a:ext cx="8077200" cy="232801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marL="144463" indent="-144463"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lnSpc>
                <a:spcPct val="150000"/>
              </a:lnSpc>
              <a:spcBef>
                <a:spcPct val="0"/>
              </a:spcBef>
              <a:spcAft>
                <a:spcPts val="300"/>
              </a:spcAft>
            </a:pPr>
            <a:r>
              <a:rPr lang="en-US" altLang="en-US" sz="2400" dirty="0"/>
              <a:t>FY 2022 CSC distributed by OSG to Date: $99,901,891.</a:t>
            </a:r>
          </a:p>
          <a:p>
            <a:pPr>
              <a:lnSpc>
                <a:spcPct val="150000"/>
              </a:lnSpc>
              <a:spcBef>
                <a:spcPct val="0"/>
              </a:spcBef>
              <a:spcAft>
                <a:spcPts val="300"/>
              </a:spcAft>
            </a:pPr>
            <a:r>
              <a:rPr lang="en-US" altLang="en-US" sz="2400" dirty="0"/>
              <a:t>48 Self Governance Tribes remain unresponsive to the FY2022 CSC Data Request</a:t>
            </a:r>
          </a:p>
          <a:p>
            <a:pPr>
              <a:lnSpc>
                <a:spcPct val="150000"/>
              </a:lnSpc>
              <a:spcBef>
                <a:spcPct val="0"/>
              </a:spcBef>
              <a:spcAft>
                <a:spcPts val="300"/>
              </a:spcAft>
            </a:pPr>
            <a:r>
              <a:rPr lang="en-US" altLang="en-US" sz="2400" dirty="0"/>
              <a:t>OSG is awaiting FY 2023 CSC funds for distribution. </a:t>
            </a:r>
          </a:p>
        </p:txBody>
      </p:sp>
    </p:spTree>
    <p:extLst>
      <p:ext uri="{BB962C8B-B14F-4D97-AF65-F5344CB8AC3E}">
        <p14:creationId xmlns:p14="http://schemas.microsoft.com/office/powerpoint/2010/main" val="951271588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8629BDA1-0989-46B0-B5AB-C2042321EE3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F12A16DA-89A9-49A3-9358-492369D26C95}" type="slidenum">
              <a:rPr lang="en-US" altLang="en-US" smtClean="0"/>
              <a:pPr>
                <a:defRPr/>
              </a:pPr>
              <a:t>15</a:t>
            </a:fld>
            <a:endParaRPr lang="en-US" altLang="en-US" dirty="0"/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DAAEFB67-6C03-4278-AE7B-47699A1FC15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05613" y="2252370"/>
            <a:ext cx="8132769" cy="2353260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602475C4-4476-439A-AF07-ADEA1674D1BD}"/>
              </a:ext>
            </a:extLst>
          </p:cNvPr>
          <p:cNvSpPr txBox="1"/>
          <p:nvPr/>
        </p:nvSpPr>
        <p:spPr>
          <a:xfrm>
            <a:off x="609600" y="533400"/>
            <a:ext cx="7924800" cy="160043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en-US" altLang="en-US" sz="4000" b="1" dirty="0"/>
              <a:t>Contract Support Cost (CSC) </a:t>
            </a:r>
          </a:p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en-US" altLang="en-US" sz="4000" b="1" dirty="0"/>
              <a:t>FY 2019 – 2021 Update</a:t>
            </a:r>
          </a:p>
          <a:p>
            <a:endParaRPr lang="en-US" dirty="0"/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C1534D40-462D-401E-9071-1E877DD5907F}"/>
              </a:ext>
            </a:extLst>
          </p:cNvPr>
          <p:cNvSpPr txBox="1"/>
          <p:nvPr/>
        </p:nvSpPr>
        <p:spPr>
          <a:xfrm>
            <a:off x="505613" y="6248400"/>
            <a:ext cx="3837787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* CSC Data call date – August 15, 2022.</a:t>
            </a:r>
          </a:p>
        </p:txBody>
      </p:sp>
    </p:spTree>
    <p:extLst>
      <p:ext uri="{BB962C8B-B14F-4D97-AF65-F5344CB8AC3E}">
        <p14:creationId xmlns:p14="http://schemas.microsoft.com/office/powerpoint/2010/main" val="797971639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7650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7495" y="0"/>
            <a:ext cx="4122295" cy="95465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7651" name="Rectangle 2"/>
          <p:cNvSpPr>
            <a:spLocks noChangeArrowheads="1"/>
          </p:cNvSpPr>
          <p:nvPr/>
        </p:nvSpPr>
        <p:spPr bwMode="auto">
          <a:xfrm>
            <a:off x="863928" y="1330322"/>
            <a:ext cx="7365672" cy="6463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en-US" altLang="en-US" sz="3600" b="1" dirty="0"/>
              <a:t>Contract Support Email </a:t>
            </a:r>
          </a:p>
        </p:txBody>
      </p:sp>
      <p:sp>
        <p:nvSpPr>
          <p:cNvPr id="26628" name="Slide Number Placeholder 1"/>
          <p:cNvSpPr>
            <a:spLocks noGrp="1"/>
          </p:cNvSpPr>
          <p:nvPr>
            <p:ph type="sldNum" sz="quarter" idx="12"/>
          </p:nvPr>
        </p:nvSpPr>
        <p:spPr bwMode="auto"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1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234851" indent="-90191">
              <a:spcBef>
                <a:spcPct val="20000"/>
              </a:spcBef>
              <a:buFont typeface="Arial" panose="020B0604020202020204" pitchFamily="34" charset="0"/>
              <a:buChar char="–"/>
              <a:defRPr sz="1575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361653" indent="-72331">
              <a:spcBef>
                <a:spcPct val="20000"/>
              </a:spcBef>
              <a:buFont typeface="Arial" panose="020B0604020202020204" pitchFamily="34" charset="0"/>
              <a:buChar char="•"/>
              <a:defRPr sz="135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506314" indent="-72331">
              <a:spcBef>
                <a:spcPct val="20000"/>
              </a:spcBef>
              <a:buFont typeface="Arial" panose="020B0604020202020204" pitchFamily="34" charset="0"/>
              <a:buChar char="–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650975" indent="-72331">
              <a:spcBef>
                <a:spcPct val="20000"/>
              </a:spcBef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908150" indent="-72331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1165325" indent="-72331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1422500" indent="-72331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1679675" indent="-72331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  <a:defRPr/>
            </a:pPr>
            <a:fld id="{6CC000B8-E784-4508-8AAB-651659C3D759}" type="slidenum">
              <a:rPr lang="en-US" altLang="en-US" sz="506"/>
              <a:pPr>
                <a:spcBef>
                  <a:spcPct val="0"/>
                </a:spcBef>
                <a:buFontTx/>
                <a:buNone/>
                <a:defRPr/>
              </a:pPr>
              <a:t>16</a:t>
            </a:fld>
            <a:endParaRPr lang="en-US" altLang="en-US" sz="506" dirty="0"/>
          </a:p>
        </p:txBody>
      </p:sp>
      <p:sp>
        <p:nvSpPr>
          <p:cNvPr id="27653" name="TextBox 3"/>
          <p:cNvSpPr txBox="1">
            <a:spLocks noChangeArrowheads="1"/>
          </p:cNvSpPr>
          <p:nvPr/>
        </p:nvSpPr>
        <p:spPr bwMode="auto">
          <a:xfrm>
            <a:off x="721053" y="2530651"/>
            <a:ext cx="7651421" cy="417960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marL="144463" indent="-144463"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marL="0" indent="0" algn="ctr">
              <a:buNone/>
            </a:pPr>
            <a:r>
              <a:rPr lang="en-US" b="1" dirty="0">
                <a:hlinkClick r:id="rId4"/>
              </a:rPr>
              <a:t>OSG-CSC@bia.gov</a:t>
            </a:r>
            <a:endParaRPr lang="en-US" b="1" dirty="0"/>
          </a:p>
          <a:p>
            <a:pPr marL="0" indent="0" algn="ctr">
              <a:buNone/>
            </a:pPr>
            <a:endParaRPr lang="en-US" dirty="0"/>
          </a:p>
          <a:p>
            <a:pPr marL="0" indent="0" algn="ctr">
              <a:buNone/>
            </a:pPr>
            <a:r>
              <a:rPr lang="en-US" dirty="0"/>
              <a:t>Self Governance Tribes are requested to please email all correspondence and documentation regarding Self Governance Contract Support to this email address, including CSC Data.</a:t>
            </a:r>
          </a:p>
          <a:p>
            <a:pPr marL="0" indent="0">
              <a:buNone/>
            </a:pPr>
            <a:endParaRPr lang="en-US" altLang="en-US" sz="2400" dirty="0"/>
          </a:p>
        </p:txBody>
      </p:sp>
    </p:spTree>
    <p:extLst>
      <p:ext uri="{BB962C8B-B14F-4D97-AF65-F5344CB8AC3E}">
        <p14:creationId xmlns:p14="http://schemas.microsoft.com/office/powerpoint/2010/main" val="2899429137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7650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7495" y="0"/>
            <a:ext cx="4122295" cy="95465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7651" name="Rectangle 2"/>
          <p:cNvSpPr>
            <a:spLocks noChangeArrowheads="1"/>
          </p:cNvSpPr>
          <p:nvPr/>
        </p:nvSpPr>
        <p:spPr bwMode="auto">
          <a:xfrm>
            <a:off x="863928" y="1330322"/>
            <a:ext cx="7365672" cy="6463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en-US" altLang="en-US" sz="3600" b="1" dirty="0"/>
              <a:t>New FASSR Group Email </a:t>
            </a:r>
          </a:p>
        </p:txBody>
      </p:sp>
      <p:sp>
        <p:nvSpPr>
          <p:cNvPr id="26628" name="Slide Number Placeholder 1"/>
          <p:cNvSpPr>
            <a:spLocks noGrp="1"/>
          </p:cNvSpPr>
          <p:nvPr>
            <p:ph type="sldNum" sz="quarter" idx="12"/>
          </p:nvPr>
        </p:nvSpPr>
        <p:spPr bwMode="auto"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1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234851" indent="-90191">
              <a:spcBef>
                <a:spcPct val="20000"/>
              </a:spcBef>
              <a:buFont typeface="Arial" panose="020B0604020202020204" pitchFamily="34" charset="0"/>
              <a:buChar char="–"/>
              <a:defRPr sz="1575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361653" indent="-72331">
              <a:spcBef>
                <a:spcPct val="20000"/>
              </a:spcBef>
              <a:buFont typeface="Arial" panose="020B0604020202020204" pitchFamily="34" charset="0"/>
              <a:buChar char="•"/>
              <a:defRPr sz="135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506314" indent="-72331">
              <a:spcBef>
                <a:spcPct val="20000"/>
              </a:spcBef>
              <a:buFont typeface="Arial" panose="020B0604020202020204" pitchFamily="34" charset="0"/>
              <a:buChar char="–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650975" indent="-72331">
              <a:spcBef>
                <a:spcPct val="20000"/>
              </a:spcBef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908150" indent="-72331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1165325" indent="-72331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1422500" indent="-72331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1679675" indent="-72331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125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  <a:defRPr/>
            </a:pPr>
            <a:fld id="{6CC000B8-E784-4508-8AAB-651659C3D759}" type="slidenum">
              <a:rPr lang="en-US" altLang="en-US" sz="506"/>
              <a:pPr>
                <a:spcBef>
                  <a:spcPct val="0"/>
                </a:spcBef>
                <a:buFontTx/>
                <a:buNone/>
                <a:defRPr/>
              </a:pPr>
              <a:t>17</a:t>
            </a:fld>
            <a:endParaRPr lang="en-US" altLang="en-US" sz="506" dirty="0"/>
          </a:p>
        </p:txBody>
      </p:sp>
      <p:sp>
        <p:nvSpPr>
          <p:cNvPr id="27653" name="TextBox 3"/>
          <p:cNvSpPr txBox="1">
            <a:spLocks noChangeArrowheads="1"/>
          </p:cNvSpPr>
          <p:nvPr/>
        </p:nvSpPr>
        <p:spPr bwMode="auto">
          <a:xfrm>
            <a:off x="721053" y="2530651"/>
            <a:ext cx="7651421" cy="35886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marL="144463" indent="-144463"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marL="0" indent="0" algn="ctr">
              <a:buNone/>
            </a:pPr>
            <a:r>
              <a:rPr lang="en-US" b="1" dirty="0">
                <a:hlinkClick r:id="rId4"/>
              </a:rPr>
              <a:t>OSG-FASSR@bia.gov</a:t>
            </a:r>
            <a:r>
              <a:rPr lang="en-US" b="1" dirty="0"/>
              <a:t> </a:t>
            </a:r>
            <a:endParaRPr lang="en-US" dirty="0"/>
          </a:p>
          <a:p>
            <a:pPr marL="0" indent="0" algn="ctr">
              <a:buNone/>
            </a:pPr>
            <a:r>
              <a:rPr lang="en-US" dirty="0"/>
              <a:t>Self Governance Tribes are requested to please email all correspondence and documentation regarding Self Governance Financial Assistance &amp; Social Services Report (FASSR) to this email address</a:t>
            </a:r>
          </a:p>
          <a:p>
            <a:pPr marL="0" indent="0">
              <a:buNone/>
            </a:pPr>
            <a:endParaRPr lang="en-US" altLang="en-US" sz="2400" dirty="0"/>
          </a:p>
        </p:txBody>
      </p:sp>
    </p:spTree>
    <p:extLst>
      <p:ext uri="{BB962C8B-B14F-4D97-AF65-F5344CB8AC3E}">
        <p14:creationId xmlns:p14="http://schemas.microsoft.com/office/powerpoint/2010/main" val="1703677574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62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4114800" cy="95377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0963" name="Title 3"/>
          <p:cNvSpPr>
            <a:spLocks noGrp="1"/>
          </p:cNvSpPr>
          <p:nvPr>
            <p:ph type="title"/>
          </p:nvPr>
        </p:nvSpPr>
        <p:spPr>
          <a:xfrm>
            <a:off x="152400" y="1355643"/>
            <a:ext cx="8686800" cy="733640"/>
          </a:xfrm>
        </p:spPr>
        <p:txBody>
          <a:bodyPr/>
          <a:lstStyle/>
          <a:p>
            <a:r>
              <a:rPr lang="en-US" sz="4000" b="1" dirty="0"/>
              <a:t>PROGRESS Act Negotiated Rulemaking Update</a:t>
            </a:r>
            <a:endParaRPr lang="en-US" altLang="en-US" sz="2800" dirty="0"/>
          </a:p>
        </p:txBody>
      </p:sp>
      <p:sp>
        <p:nvSpPr>
          <p:cNvPr id="40964" name="Content Placeholder 4"/>
          <p:cNvSpPr>
            <a:spLocks noGrp="1"/>
          </p:cNvSpPr>
          <p:nvPr>
            <p:ph idx="1"/>
          </p:nvPr>
        </p:nvSpPr>
        <p:spPr>
          <a:xfrm>
            <a:off x="457200" y="2514600"/>
            <a:ext cx="8382000" cy="4206875"/>
          </a:xfrm>
        </p:spPr>
        <p:txBody>
          <a:bodyPr/>
          <a:lstStyle/>
          <a:p>
            <a:r>
              <a:rPr lang="en-US" altLang="en-US" sz="2400" dirty="0"/>
              <a:t>Per RACA, all DOI Advisory Committees will meet virtually in 2022.</a:t>
            </a:r>
          </a:p>
          <a:p>
            <a:r>
              <a:rPr lang="en-US" altLang="en-US" sz="2400" dirty="0"/>
              <a:t>The next virtual Committee Meeting dates are: </a:t>
            </a:r>
          </a:p>
          <a:p>
            <a:pPr lvl="1"/>
            <a:r>
              <a:rPr lang="en-US" altLang="en-US" sz="2000" dirty="0"/>
              <a:t>November 14, 2022</a:t>
            </a:r>
          </a:p>
          <a:p>
            <a:pPr lvl="1"/>
            <a:r>
              <a:rPr lang="en-US" altLang="en-US" sz="2000" dirty="0"/>
              <a:t>December 16, 2022</a:t>
            </a:r>
          </a:p>
          <a:p>
            <a:r>
              <a:rPr lang="en-US" altLang="en-US" sz="2400" dirty="0"/>
              <a:t>The meeting information can be found in the Federal Register Notice at this link: </a:t>
            </a:r>
            <a:r>
              <a:rPr lang="en-US" altLang="en-US" sz="2400" dirty="0">
                <a:hlinkClick r:id="rId4"/>
              </a:rPr>
              <a:t>https://www.federalregister.gov/documents/2022/10/28/2022-23472/self-governance-progress-act-negotiated-rulemaking-committee-notice-of-meeting</a:t>
            </a:r>
            <a:endParaRPr lang="en-US" altLang="en-US" sz="2400" dirty="0"/>
          </a:p>
          <a:p>
            <a:endParaRPr lang="en-US" altLang="en-US" sz="2400" dirty="0"/>
          </a:p>
        </p:txBody>
      </p:sp>
      <p:sp>
        <p:nvSpPr>
          <p:cNvPr id="40965" name="Slide Number Placeholder 1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417513" indent="-160338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642938" indent="-128588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900113" indent="-128588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1157288" indent="-128588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16144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0716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25288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2986088" indent="-128588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78D5B3E1-E268-4658-8E99-446C4710DA1C}" type="slidenum">
              <a:rPr lang="en-US" altLang="en-US" sz="900" smtClean="0"/>
              <a:pPr>
                <a:spcBef>
                  <a:spcPct val="0"/>
                </a:spcBef>
                <a:buFontTx/>
                <a:buNone/>
              </a:pPr>
              <a:t>18</a:t>
            </a:fld>
            <a:endParaRPr lang="en-US" altLang="en-US" sz="900" dirty="0"/>
          </a:p>
        </p:txBody>
      </p:sp>
    </p:spTree>
    <p:extLst>
      <p:ext uri="{BB962C8B-B14F-4D97-AF65-F5344CB8AC3E}">
        <p14:creationId xmlns:p14="http://schemas.microsoft.com/office/powerpoint/2010/main" val="4274561374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9938" name="Title 1"/>
          <p:cNvSpPr>
            <a:spLocks noGrp="1"/>
          </p:cNvSpPr>
          <p:nvPr>
            <p:ph type="title"/>
          </p:nvPr>
        </p:nvSpPr>
        <p:spPr>
          <a:xfrm>
            <a:off x="457200" y="1173162"/>
            <a:ext cx="8229600" cy="808038"/>
          </a:xfrm>
        </p:spPr>
        <p:txBody>
          <a:bodyPr/>
          <a:lstStyle/>
          <a:p>
            <a:r>
              <a:rPr lang="en-US" altLang="en-US" dirty="0"/>
              <a:t>ATO Information</a:t>
            </a:r>
          </a:p>
        </p:txBody>
      </p:sp>
      <p:sp>
        <p:nvSpPr>
          <p:cNvPr id="38915" name="Content Placeholder 2"/>
          <p:cNvSpPr>
            <a:spLocks noGrp="1"/>
          </p:cNvSpPr>
          <p:nvPr>
            <p:ph sz="half" idx="1"/>
          </p:nvPr>
        </p:nvSpPr>
        <p:spPr>
          <a:xfrm>
            <a:off x="361950" y="2057400"/>
            <a:ext cx="8420100" cy="4259695"/>
          </a:xfrm>
        </p:spPr>
        <p:txBody>
          <a:bodyPr/>
          <a:lstStyle/>
          <a:p>
            <a:pPr>
              <a:lnSpc>
                <a:spcPct val="150000"/>
              </a:lnSpc>
              <a:defRPr/>
            </a:pPr>
            <a:r>
              <a:rPr lang="en-US" altLang="en-US" sz="2400" dirty="0"/>
              <a:t>If a tribe is awaiting an ATO, please contact:</a:t>
            </a:r>
          </a:p>
          <a:p>
            <a:pPr lvl="1">
              <a:lnSpc>
                <a:spcPct val="150000"/>
              </a:lnSpc>
              <a:defRPr/>
            </a:pPr>
            <a:r>
              <a:rPr lang="en-US" altLang="en-US" dirty="0"/>
              <a:t>Doug Dan by email </a:t>
            </a:r>
            <a:r>
              <a:rPr lang="en-US" altLang="en-US" dirty="0">
                <a:hlinkClick r:id="rId2"/>
              </a:rPr>
              <a:t>Douglas.Dan@bia.gov</a:t>
            </a:r>
            <a:r>
              <a:rPr lang="en-US" altLang="en-US" dirty="0"/>
              <a:t> or </a:t>
            </a:r>
          </a:p>
          <a:p>
            <a:pPr lvl="1">
              <a:lnSpc>
                <a:spcPct val="150000"/>
              </a:lnSpc>
              <a:defRPr/>
            </a:pPr>
            <a:r>
              <a:rPr lang="en-US" altLang="en-US" dirty="0"/>
              <a:t>Lance Fisher by email at </a:t>
            </a:r>
            <a:r>
              <a:rPr lang="en-US" altLang="en-US" dirty="0">
                <a:hlinkClick r:id="rId3"/>
              </a:rPr>
              <a:t>Lance.Fisher@bia.gov</a:t>
            </a:r>
            <a:endParaRPr lang="en-US" altLang="en-US" dirty="0"/>
          </a:p>
          <a:p>
            <a:pPr>
              <a:lnSpc>
                <a:spcPct val="150000"/>
              </a:lnSpc>
              <a:defRPr/>
            </a:pPr>
            <a:r>
              <a:rPr lang="en-US" altLang="en-US" sz="2400" dirty="0"/>
              <a:t>Once contacted, a FBMS print screen and a SGDB print screen  with information on the pending payments in ASAP can be provided. If funding is in ASAP, it is available for tribal drawdown.</a:t>
            </a:r>
          </a:p>
          <a:p>
            <a:pPr marL="0" indent="0">
              <a:buNone/>
              <a:defRPr/>
            </a:pPr>
            <a:endParaRPr lang="en-US" altLang="en-US" sz="2400" dirty="0">
              <a:highlight>
                <a:srgbClr val="FFFF00"/>
              </a:highlight>
            </a:endParaRPr>
          </a:p>
        </p:txBody>
      </p:sp>
      <p:sp>
        <p:nvSpPr>
          <p:cNvPr id="39940" name="Slide Number Placeholder 3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6FB9D2B3-4555-4DB1-BEEF-DE4B36210C84}" type="slidenum">
              <a:rPr lang="en-US" altLang="en-US" sz="1200" smtClean="0">
                <a:solidFill>
                  <a:srgbClr val="898989"/>
                </a:solidFill>
              </a:rPr>
              <a:pPr>
                <a:spcBef>
                  <a:spcPct val="0"/>
                </a:spcBef>
                <a:buFontTx/>
                <a:buNone/>
              </a:pPr>
              <a:t>19</a:t>
            </a:fld>
            <a:endParaRPr lang="en-US" altLang="en-US" sz="1200" dirty="0">
              <a:solidFill>
                <a:srgbClr val="898989"/>
              </a:solidFill>
            </a:endParaRPr>
          </a:p>
        </p:txBody>
      </p:sp>
      <p:pic>
        <p:nvPicPr>
          <p:cNvPr id="39941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4114800" cy="9537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681693492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3010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75" y="0"/>
            <a:ext cx="4111625" cy="95159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3011" name="Rectangle 6"/>
          <p:cNvSpPr>
            <a:spLocks noChangeArrowheads="1"/>
          </p:cNvSpPr>
          <p:nvPr/>
        </p:nvSpPr>
        <p:spPr bwMode="auto">
          <a:xfrm>
            <a:off x="3295650" y="1590675"/>
            <a:ext cx="9144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r>
              <a:rPr lang="en-US" altLang="en-US" sz="1200" dirty="0"/>
              <a:t> </a:t>
            </a:r>
            <a:endParaRPr lang="en-US" altLang="en-US" sz="1800" dirty="0"/>
          </a:p>
        </p:txBody>
      </p:sp>
      <p:sp>
        <p:nvSpPr>
          <p:cNvPr id="43012" name="Slide Number Placeholder 1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2C61AFE1-4189-4313-9320-15C672559464}" type="slidenum">
              <a:rPr lang="en-US" altLang="en-US" sz="1200" smtClean="0"/>
              <a:pPr>
                <a:spcBef>
                  <a:spcPct val="0"/>
                </a:spcBef>
                <a:buFontTx/>
                <a:buNone/>
              </a:pPr>
              <a:t>20</a:t>
            </a:fld>
            <a:endParaRPr lang="en-US" altLang="en-US" sz="1200" dirty="0"/>
          </a:p>
        </p:txBody>
      </p:sp>
      <p:sp>
        <p:nvSpPr>
          <p:cNvPr id="43013" name="TextBox 3"/>
          <p:cNvSpPr txBox="1">
            <a:spLocks noChangeArrowheads="1"/>
          </p:cNvSpPr>
          <p:nvPr/>
        </p:nvSpPr>
        <p:spPr bwMode="auto">
          <a:xfrm>
            <a:off x="914400" y="2484438"/>
            <a:ext cx="6705600" cy="14779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br>
              <a:rPr lang="en-US" altLang="en-US" sz="1800" dirty="0"/>
            </a:br>
            <a:r>
              <a:rPr lang="en-US" altLang="en-US" sz="7200" b="1" dirty="0"/>
              <a:t>The End </a:t>
            </a:r>
            <a:endParaRPr lang="en-US" altLang="en-US" sz="1800" b="1" dirty="0"/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Override1.xml><?xml version="1.0" encoding="utf-8"?>
<a:themeOverride xmlns:a="http://schemas.openxmlformats.org/drawingml/2006/main">
  <a:clrScheme name="Office">
    <a:dk1>
      <a:sysClr val="windowText" lastClr="000000"/>
    </a:dk1>
    <a:lt1>
      <a:sysClr val="window" lastClr="FFFFFF"/>
    </a:lt1>
    <a:dk2>
      <a:srgbClr val="1F497D"/>
    </a:dk2>
    <a:lt2>
      <a:srgbClr val="EEECE1"/>
    </a:lt2>
    <a:accent1>
      <a:srgbClr val="4F81BD"/>
    </a:accent1>
    <a:accent2>
      <a:srgbClr val="C0504D"/>
    </a:accent2>
    <a:accent3>
      <a:srgbClr val="9BBB59"/>
    </a:accent3>
    <a:accent4>
      <a:srgbClr val="8064A2"/>
    </a:accent4>
    <a:accent5>
      <a:srgbClr val="4BACC6"/>
    </a:accent5>
    <a:accent6>
      <a:srgbClr val="F79646"/>
    </a:accent6>
    <a:hlink>
      <a:srgbClr val="0000FF"/>
    </a:hlink>
    <a:folHlink>
      <a:srgbClr val="800080"/>
    </a:folHlink>
  </a:clrScheme>
</a:themeOverrid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45133</TotalTime>
  <Words>951</Words>
  <Application>Microsoft Office PowerPoint</Application>
  <PresentationFormat>On-screen Show (4:3)</PresentationFormat>
  <Paragraphs>159</Paragraphs>
  <Slides>20</Slides>
  <Notes>12</Notes>
  <HiddenSlides>0</HiddenSlides>
  <MMClips>0</MMClips>
  <ScaleCrop>false</ScaleCrop>
  <HeadingPairs>
    <vt:vector size="6" baseType="variant">
      <vt:variant>
        <vt:lpstr>Fonts Used</vt:lpstr>
      </vt:variant>
      <vt:variant>
        <vt:i4>2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20</vt:i4>
      </vt:variant>
    </vt:vector>
  </HeadingPairs>
  <TitlesOfParts>
    <vt:vector size="23" baseType="lpstr">
      <vt:lpstr>Arial</vt:lpstr>
      <vt:lpstr>Calibri</vt:lpstr>
      <vt:lpstr>Office Theme</vt:lpstr>
      <vt:lpstr>PowerPoint Presentation</vt:lpstr>
      <vt:lpstr>Personnel Changes</vt:lpstr>
      <vt:lpstr>Personnel Changes</vt:lpstr>
      <vt:lpstr>PowerPoint Presentation</vt:lpstr>
      <vt:lpstr>PowerPoint Presentation</vt:lpstr>
      <vt:lpstr>PowerPoint Presentation</vt:lpstr>
      <vt:lpstr>PowerPoint Presentation</vt:lpstr>
      <vt:lpstr>Number of SG Tribes (288)* by Region FY 2023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PROGRESS Act Negotiated Rulemaking Update</vt:lpstr>
      <vt:lpstr>ATO Information</vt:lpstr>
      <vt:lpstr>PowerPoint Presentation</vt:lpstr>
    </vt:vector>
  </TitlesOfParts>
  <Company>Bureau of Indian Affairs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Theodore Zachary Scribner</dc:creator>
  <cp:lastModifiedBy>Whittaker, Tyvin J</cp:lastModifiedBy>
  <cp:revision>958</cp:revision>
  <cp:lastPrinted>2020-01-15T23:51:14Z</cp:lastPrinted>
  <dcterms:created xsi:type="dcterms:W3CDTF">2014-01-23T17:26:37Z</dcterms:created>
  <dcterms:modified xsi:type="dcterms:W3CDTF">2022-11-07T15:21:41Z</dcterms:modified>
</cp:coreProperties>
</file>