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5" r:id="rId2"/>
    <p:sldMasterId id="2147483683" r:id="rId3"/>
    <p:sldMasterId id="2147483685" r:id="rId4"/>
    <p:sldMasterId id="2147483687" r:id="rId5"/>
    <p:sldMasterId id="2147483689" r:id="rId6"/>
    <p:sldMasterId id="2147483691" r:id="rId7"/>
    <p:sldMasterId id="2147483693" r:id="rId8"/>
    <p:sldMasterId id="2147483695" r:id="rId9"/>
    <p:sldMasterId id="2147483697" r:id="rId10"/>
    <p:sldMasterId id="2147483699" r:id="rId11"/>
    <p:sldMasterId id="2147483701" r:id="rId12"/>
    <p:sldMasterId id="2147483703" r:id="rId13"/>
    <p:sldMasterId id="2147483705" r:id="rId14"/>
  </p:sldMasterIdLst>
  <p:notesMasterIdLst>
    <p:notesMasterId r:id="rId25"/>
  </p:notesMasterIdLst>
  <p:handoutMasterIdLst>
    <p:handoutMasterId r:id="rId26"/>
  </p:handoutMasterIdLst>
  <p:sldIdLst>
    <p:sldId id="795" r:id="rId15"/>
    <p:sldId id="839" r:id="rId16"/>
    <p:sldId id="840" r:id="rId17"/>
    <p:sldId id="835" r:id="rId18"/>
    <p:sldId id="837" r:id="rId19"/>
    <p:sldId id="843" r:id="rId20"/>
    <p:sldId id="842" r:id="rId21"/>
    <p:sldId id="836" r:id="rId22"/>
    <p:sldId id="838" r:id="rId23"/>
    <p:sldId id="831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EC3F28-F153-4E52-9DB0-9ED82D5C0E93}">
          <p14:sldIdLst>
            <p14:sldId id="795"/>
            <p14:sldId id="839"/>
            <p14:sldId id="840"/>
            <p14:sldId id="835"/>
            <p14:sldId id="837"/>
            <p14:sldId id="843"/>
            <p14:sldId id="842"/>
            <p14:sldId id="836"/>
            <p14:sldId id="838"/>
            <p14:sldId id="8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44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notesViewPr>
    <p:cSldViewPr snapToGrid="0">
      <p:cViewPr varScale="1">
        <p:scale>
          <a:sx n="71" d="100"/>
          <a:sy n="71" d="100"/>
        </p:scale>
        <p:origin x="302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Number of New IHS Self Governance Funding Agreements by Year  </a:t>
            </a:r>
            <a:br>
              <a:rPr lang="en-US" sz="2400" dirty="0"/>
            </a:br>
            <a:r>
              <a:rPr lang="en-US" sz="2400" dirty="0" smtClean="0"/>
              <a:t>from</a:t>
            </a:r>
            <a:r>
              <a:rPr lang="en-US" sz="2400" baseline="0" dirty="0" smtClean="0"/>
              <a:t> </a:t>
            </a:r>
            <a:r>
              <a:rPr lang="en-US" sz="2400" dirty="0" smtClean="0"/>
              <a:t>Fiscal Year </a:t>
            </a:r>
            <a:r>
              <a:rPr lang="en-US" sz="2400" dirty="0"/>
              <a:t>1994 </a:t>
            </a:r>
            <a:r>
              <a:rPr lang="en-US" sz="2400" dirty="0" smtClean="0"/>
              <a:t>to Present</a:t>
            </a:r>
            <a:endParaRPr lang="en-US" sz="2400" dirty="0"/>
          </a:p>
        </c:rich>
      </c:tx>
      <c:layout>
        <c:manualLayout>
          <c:xMode val="edge"/>
          <c:yMode val="edge"/>
          <c:x val="0.15155201374278329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044133123698588E-2"/>
          <c:y val="0.14724470274341631"/>
          <c:w val="0.90765451998478686"/>
          <c:h val="0.74195756780402444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elete val="1"/>
          </c:dLbls>
          <c:val>
            <c:numRef>
              <c:f>Sheet1!$D$2:$D$31</c:f>
              <c:numCache>
                <c:formatCode>General</c:formatCode>
                <c:ptCount val="30"/>
                <c:pt idx="0">
                  <c:v>14</c:v>
                </c:pt>
                <c:pt idx="1">
                  <c:v>41</c:v>
                </c:pt>
                <c:pt idx="2">
                  <c:v>41</c:v>
                </c:pt>
                <c:pt idx="3">
                  <c:v>48</c:v>
                </c:pt>
                <c:pt idx="4">
                  <c:v>55</c:v>
                </c:pt>
                <c:pt idx="5">
                  <c:v>59</c:v>
                </c:pt>
                <c:pt idx="6">
                  <c:v>63</c:v>
                </c:pt>
                <c:pt idx="7">
                  <c:v>70</c:v>
                </c:pt>
                <c:pt idx="8">
                  <c:v>76</c:v>
                </c:pt>
                <c:pt idx="9">
                  <c:v>82</c:v>
                </c:pt>
                <c:pt idx="10">
                  <c:v>85</c:v>
                </c:pt>
                <c:pt idx="11">
                  <c:v>89</c:v>
                </c:pt>
                <c:pt idx="12">
                  <c:v>93</c:v>
                </c:pt>
                <c:pt idx="13">
                  <c:v>94</c:v>
                </c:pt>
                <c:pt idx="14">
                  <c:v>94</c:v>
                </c:pt>
                <c:pt idx="15">
                  <c:v>96</c:v>
                </c:pt>
                <c:pt idx="16">
                  <c:v>98</c:v>
                </c:pt>
                <c:pt idx="17">
                  <c:v>107</c:v>
                </c:pt>
                <c:pt idx="18">
                  <c:v>107</c:v>
                </c:pt>
                <c:pt idx="19">
                  <c:v>108</c:v>
                </c:pt>
                <c:pt idx="20">
                  <c:v>109</c:v>
                </c:pt>
                <c:pt idx="21">
                  <c:v>112</c:v>
                </c:pt>
                <c:pt idx="22">
                  <c:v>115</c:v>
                </c:pt>
                <c:pt idx="23">
                  <c:v>120</c:v>
                </c:pt>
                <c:pt idx="24">
                  <c:v>127</c:v>
                </c:pt>
                <c:pt idx="25">
                  <c:v>130</c:v>
                </c:pt>
                <c:pt idx="26">
                  <c:v>131</c:v>
                </c:pt>
                <c:pt idx="27">
                  <c:v>131</c:v>
                </c:pt>
                <c:pt idx="28">
                  <c:v>135</c:v>
                </c:pt>
                <c:pt idx="29">
                  <c:v>137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Added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Sheet1!$B$2:$B$31</c15:sqref>
                        </c15:formulaRef>
                      </c:ext>
                    </c:extLst>
                    <c:strCache>
                      <c:ptCount val="30"/>
                      <c:pt idx="0">
                        <c:v>94</c:v>
                      </c:pt>
                      <c:pt idx="1">
                        <c:v>95</c:v>
                      </c:pt>
                      <c:pt idx="2">
                        <c:v>96</c:v>
                      </c:pt>
                      <c:pt idx="3">
                        <c:v>97</c:v>
                      </c:pt>
                      <c:pt idx="4">
                        <c:v>98</c:v>
                      </c:pt>
                      <c:pt idx="5">
                        <c:v>99</c:v>
                      </c:pt>
                      <c:pt idx="6">
                        <c:v>00</c:v>
                      </c:pt>
                      <c:pt idx="7">
                        <c:v>01</c:v>
                      </c:pt>
                      <c:pt idx="8">
                        <c:v>02</c:v>
                      </c:pt>
                      <c:pt idx="9">
                        <c:v>03</c:v>
                      </c:pt>
                      <c:pt idx="10">
                        <c:v>04</c:v>
                      </c:pt>
                      <c:pt idx="11">
                        <c:v>05</c:v>
                      </c:pt>
                      <c:pt idx="12">
                        <c:v>06</c:v>
                      </c:pt>
                      <c:pt idx="13">
                        <c:v>07</c:v>
                      </c:pt>
                      <c:pt idx="14">
                        <c:v>08</c:v>
                      </c:pt>
                      <c:pt idx="15">
                        <c:v>09</c:v>
                      </c:pt>
                      <c:pt idx="16">
                        <c:v>10</c:v>
                      </c:pt>
                      <c:pt idx="17">
                        <c:v>11</c:v>
                      </c:pt>
                      <c:pt idx="18">
                        <c:v>12</c:v>
                      </c:pt>
                      <c:pt idx="19">
                        <c:v>13</c:v>
                      </c:pt>
                      <c:pt idx="20">
                        <c:v>14</c:v>
                      </c:pt>
                      <c:pt idx="21">
                        <c:v>15</c:v>
                      </c:pt>
                      <c:pt idx="22">
                        <c:v>16</c:v>
                      </c:pt>
                      <c:pt idx="23">
                        <c:v>17</c:v>
                      </c:pt>
                      <c:pt idx="24">
                        <c:v>18</c:v>
                      </c:pt>
                      <c:pt idx="25">
                        <c:v>19</c:v>
                      </c:pt>
                      <c:pt idx="26">
                        <c:v>20</c:v>
                      </c:pt>
                      <c:pt idx="27">
                        <c:v>21</c:v>
                      </c:pt>
                      <c:pt idx="28">
                        <c:v>22</c:v>
                      </c:pt>
                      <c:pt idx="29">
                        <c:v>23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277-4BE9-B7C9-E47586FA36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71493896"/>
        <c:axId val="771499472"/>
      </c:lineChart>
      <c:catAx>
        <c:axId val="7714938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Fiscal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499472"/>
        <c:crosses val="autoZero"/>
        <c:auto val="1"/>
        <c:lblAlgn val="ctr"/>
        <c:lblOffset val="100"/>
        <c:noMultiLvlLbl val="0"/>
      </c:catAx>
      <c:valAx>
        <c:axId val="771499472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Funding Agreements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493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3038145" cy="465743"/>
          </a:xfrm>
          <a:prstGeom prst="rect">
            <a:avLst/>
          </a:prstGeom>
        </p:spPr>
        <p:txBody>
          <a:bodyPr vert="horz" lIns="88078" tIns="44041" rIns="88078" bIns="440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5"/>
            <a:ext cx="3038145" cy="465743"/>
          </a:xfrm>
          <a:prstGeom prst="rect">
            <a:avLst/>
          </a:prstGeom>
        </p:spPr>
        <p:txBody>
          <a:bodyPr vert="horz" lIns="88078" tIns="44041" rIns="88078" bIns="44041" rtlCol="0"/>
          <a:lstStyle>
            <a:lvl1pPr algn="r">
              <a:defRPr sz="1200"/>
            </a:lvl1pPr>
          </a:lstStyle>
          <a:p>
            <a:fld id="{E41EBDD3-3A95-446E-8041-853C1046DB04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0660"/>
            <a:ext cx="3038145" cy="465742"/>
          </a:xfrm>
          <a:prstGeom prst="rect">
            <a:avLst/>
          </a:prstGeom>
        </p:spPr>
        <p:txBody>
          <a:bodyPr vert="horz" lIns="88078" tIns="44041" rIns="88078" bIns="440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0"/>
            <a:ext cx="3038145" cy="465742"/>
          </a:xfrm>
          <a:prstGeom prst="rect">
            <a:avLst/>
          </a:prstGeom>
        </p:spPr>
        <p:txBody>
          <a:bodyPr vert="horz" lIns="88078" tIns="44041" rIns="88078" bIns="44041" rtlCol="0" anchor="b"/>
          <a:lstStyle>
            <a:lvl1pPr algn="r">
              <a:defRPr sz="1200"/>
            </a:lvl1pPr>
          </a:lstStyle>
          <a:p>
            <a:fld id="{84D54382-FFA4-4D28-AE2D-D3BC2FF58E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7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084" tIns="46542" rIns="93084" bIns="4654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084" tIns="46542" rIns="93084" bIns="46542" rtlCol="0"/>
          <a:lstStyle>
            <a:lvl1pPr algn="r">
              <a:defRPr sz="1300"/>
            </a:lvl1pPr>
          </a:lstStyle>
          <a:p>
            <a:fld id="{E8BAE669-D304-4EFE-BF01-FEEDBFDDC509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4" tIns="46542" rIns="93084" bIns="465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73898"/>
            <a:ext cx="5608320" cy="3660458"/>
          </a:xfrm>
          <a:prstGeom prst="rect">
            <a:avLst/>
          </a:prstGeom>
        </p:spPr>
        <p:txBody>
          <a:bodyPr vert="horz" lIns="93084" tIns="46542" rIns="93084" bIns="465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8"/>
            <a:ext cx="3037840" cy="466433"/>
          </a:xfrm>
          <a:prstGeom prst="rect">
            <a:avLst/>
          </a:prstGeom>
        </p:spPr>
        <p:txBody>
          <a:bodyPr vert="horz" lIns="93084" tIns="46542" rIns="93084" bIns="4654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8"/>
            <a:ext cx="3037840" cy="466433"/>
          </a:xfrm>
          <a:prstGeom prst="rect">
            <a:avLst/>
          </a:prstGeom>
        </p:spPr>
        <p:txBody>
          <a:bodyPr vert="horz" lIns="93084" tIns="46542" rIns="93084" bIns="46542" rtlCol="0" anchor="b"/>
          <a:lstStyle>
            <a:lvl1pPr algn="r">
              <a:defRPr sz="1300"/>
            </a:lvl1pPr>
          </a:lstStyle>
          <a:p>
            <a:fld id="{BE0D2784-3195-4080-9B24-1409FF6CF3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2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2050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C40A3-C388-4F58-B771-A78873EB76C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490538"/>
            <a:ext cx="5503863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7705" y="3894247"/>
            <a:ext cx="5515610" cy="361482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1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338138"/>
            <a:ext cx="5503863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7705" y="3637072"/>
            <a:ext cx="5515610" cy="361482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7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338138"/>
            <a:ext cx="5503863" cy="3097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7705" y="3637072"/>
            <a:ext cx="5515610" cy="361482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2784-3195-4080-9B24-1409FF6CF3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3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7659">
              <a:defRPr/>
            </a:pPr>
            <a:fld id="{70F8E536-381C-49DA-B51B-F692AA943430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927659">
                <a:defRPr/>
              </a:pPr>
              <a:t>10</a:t>
            </a:fld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389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02CD-3A66-4544-813E-838285707622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F4E37B9-9730-41A4-817A-329E8F51440A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7BA2-B956-4D9B-AE7B-C3E27FA46E9E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D7DD-8B4C-4938-A41D-EE5DBC0815DC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28FF-C6C9-497F-BB3E-1104F5A29A34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title="Logo of the Department of Health and Human Services.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2" y="261740"/>
            <a:ext cx="1561811" cy="1561811"/>
          </a:xfrm>
          <a:prstGeom prst="rect">
            <a:avLst/>
          </a:prstGeom>
          <a:effectLst/>
        </p:spPr>
      </p:pic>
      <p:pic>
        <p:nvPicPr>
          <p:cNvPr id="11" name="Picture 10" title="Logo of the Indian Health Service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99" y="261739"/>
            <a:ext cx="1565084" cy="1561810"/>
          </a:xfrm>
          <a:prstGeom prst="rect">
            <a:avLst/>
          </a:prstGeom>
          <a:effectLst/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013251" y="2622481"/>
            <a:ext cx="8162356" cy="141750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 b="1"/>
            </a:lvl1pPr>
          </a:lstStyle>
          <a:p>
            <a:r>
              <a:rPr lang="en-US" smtClean="0"/>
              <a:t>2022 IHS Virtual Partnership Conference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489573-EFFD-4F9A-B74D-25CA2C90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5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772584" y="1066802"/>
            <a:ext cx="10684933" cy="454501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marL="119060" indent="-119060"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208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189893" y="2804351"/>
            <a:ext cx="8788400" cy="326243"/>
          </a:xfrm>
        </p:spPr>
        <p:txBody>
          <a:bodyPr/>
          <a:lstStyle>
            <a:lvl1pPr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20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89895" y="3402013"/>
            <a:ext cx="8776677" cy="768350"/>
          </a:xfrm>
        </p:spPr>
        <p:txBody>
          <a:bodyPr/>
          <a:lstStyle>
            <a:lvl1pPr marL="0" indent="0">
              <a:spcBef>
                <a:spcPct val="15000"/>
              </a:spcBef>
              <a:buClrTx/>
              <a:buFont typeface="Wingdings 2" pitchFamily="18" charset="2"/>
              <a:buNone/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657600" y="61518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b="1" dirty="0" smtClean="0">
                <a:solidFill>
                  <a:srgbClr val="C00000"/>
                </a:solidFill>
              </a:rPr>
              <a:t>DRAFT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7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Line 42"/>
          <p:cNvSpPr>
            <a:spLocks noChangeShapeType="1"/>
          </p:cNvSpPr>
          <p:nvPr userDrawn="1"/>
        </p:nvSpPr>
        <p:spPr bwMode="gray">
          <a:xfrm>
            <a:off x="529167" y="773111"/>
            <a:ext cx="11150600" cy="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1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Line 42"/>
          <p:cNvSpPr>
            <a:spLocks noChangeShapeType="1"/>
          </p:cNvSpPr>
          <p:nvPr userDrawn="1"/>
        </p:nvSpPr>
        <p:spPr bwMode="gray">
          <a:xfrm>
            <a:off x="529167" y="773111"/>
            <a:ext cx="11150600" cy="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7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35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" y="782623"/>
            <a:ext cx="1121664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0" y="295683"/>
            <a:ext cx="1121664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Line 42"/>
          <p:cNvSpPr>
            <a:spLocks noChangeShapeType="1"/>
          </p:cNvSpPr>
          <p:nvPr userDrawn="1"/>
        </p:nvSpPr>
        <p:spPr bwMode="gray">
          <a:xfrm flipV="1">
            <a:off x="508000" y="782619"/>
            <a:ext cx="11181504" cy="2383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24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19249"/>
            <a:ext cx="9801224" cy="823180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3FF-7A19-463D-9E53-77094835EAD0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26734"/>
            <a:ext cx="1005840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FF27-43B1-4AF1-B6F0-A8924BBB5B45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9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-542070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FF27-43B1-4AF1-B6F0-A8924BBB5B45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AAB0-25DA-4B53-A234-3384D107D27B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7AB2-ED70-4A37-9559-C5A937534D20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C103-3AA3-4896-95A0-67332F8CE9EE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F325-86DA-45D5-A719-7D293C5A64B7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948-7EF4-484F-BEFB-6A478E814A36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1" y="219247"/>
            <a:ext cx="9801224" cy="8231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256692"/>
            <a:ext cx="10058400" cy="49516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8BFF27-43B1-4AF1-B6F0-A8924BBB5B45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03158" y="1046749"/>
            <a:ext cx="992204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09" r:id="rId3"/>
    <p:sldLayoutId id="214748371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711" r:id="rId14"/>
  </p:sldLayoutIdLst>
  <p:hf sldNum="0"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850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61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394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18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607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29167" y="479425"/>
            <a:ext cx="11150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12235" y="1123953"/>
            <a:ext cx="1116753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pic>
        <p:nvPicPr>
          <p:cNvPr id="5" name="Picture 3" descr="image00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022145"/>
            <a:ext cx="988157" cy="7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9"/>
          <p:cNvSpPr>
            <a:spLocks/>
          </p:cNvSpPr>
          <p:nvPr userDrawn="1"/>
        </p:nvSpPr>
        <p:spPr bwMode="gray">
          <a:xfrm>
            <a:off x="363259" y="6514388"/>
            <a:ext cx="35771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86C77FDF-45C5-4665-AAEE-45520AE6BEA9}" type="slidenum">
              <a:rPr lang="en-US" sz="900" b="1">
                <a:solidFill>
                  <a:srgbClr val="002776"/>
                </a:solidFill>
                <a:cs typeface="Arial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8" name="Slide Number Placeholder 9"/>
          <p:cNvSpPr>
            <a:spLocks/>
          </p:cNvSpPr>
          <p:nvPr userDrawn="1"/>
        </p:nvSpPr>
        <p:spPr bwMode="gray">
          <a:xfrm>
            <a:off x="11293771" y="6590315"/>
            <a:ext cx="35771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86C77FDF-45C5-4665-AAEE-45520AE6BEA9}" type="slidenum">
              <a:rPr lang="en-US" sz="900" b="1">
                <a:solidFill>
                  <a:srgbClr val="002776"/>
                </a:solidFill>
                <a:cs typeface="Arial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27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5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189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377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566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754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177796" indent="-177796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28635" indent="-177796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2pPr>
      <a:lvl3pPr marL="1060424" indent="-180970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589048" indent="-19525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2004963" indent="-23653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462152" indent="-23653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19340" indent="-23653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376529" indent="-23653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33717" indent="-23653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103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18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232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31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686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803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6B27-3024-4CD3-BA8E-D463DF4E7EE3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200" y="6355807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1" y="5987706"/>
            <a:ext cx="1463111" cy="40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053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DONvcYn5nYMfJ638KDd_1lY1TbeWdK4TQOZg_K965n9Bq4B2uc-nma97Jvsnx1-d3kYoOsGR-hnHPII_DwarEl3bq_6sqsaiz6wfxvzYm9ivOkQa8ExeoR7savcGz2FhPE4LYbjRgNr6KnQEl4QIGKPafX0Rrk8Z6OiZxkgtnuhAjxU3Sg2Il29Pv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s.gov/SelfGovernance/resour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807720"/>
            <a:ext cx="10058400" cy="3020361"/>
          </a:xfrm>
        </p:spPr>
        <p:txBody>
          <a:bodyPr>
            <a:normAutofit/>
          </a:bodyPr>
          <a:lstStyle/>
          <a:p>
            <a:r>
              <a:rPr lang="en-US" sz="6300" b="1" dirty="0">
                <a:solidFill>
                  <a:schemeClr val="tx1"/>
                </a:solidFill>
              </a:rPr>
              <a:t>Indian Health Service</a:t>
            </a:r>
            <a:br>
              <a:rPr lang="en-US" sz="6300" b="1" dirty="0">
                <a:solidFill>
                  <a:schemeClr val="tx1"/>
                </a:solidFill>
              </a:rPr>
            </a:br>
            <a:r>
              <a:rPr lang="en-US" sz="6300" b="1" dirty="0">
                <a:solidFill>
                  <a:schemeClr val="tx1"/>
                </a:solidFill>
              </a:rPr>
              <a:t>Office of Tribal Self-Governance</a:t>
            </a:r>
            <a:br>
              <a:rPr lang="en-US" sz="6300" b="1" dirty="0">
                <a:solidFill>
                  <a:schemeClr val="tx1"/>
                </a:solidFill>
              </a:rPr>
            </a:br>
            <a:r>
              <a:rPr lang="en-US" sz="6300" b="1" dirty="0">
                <a:solidFill>
                  <a:schemeClr val="accent1"/>
                </a:solidFill>
              </a:rPr>
              <a:t>Update</a:t>
            </a:r>
            <a:endParaRPr lang="en-US" sz="6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79" y="4455621"/>
            <a:ext cx="1750176" cy="174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97" y="4455620"/>
            <a:ext cx="1842403" cy="1764296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74080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November 7</a:t>
            </a:r>
            <a:r>
              <a:rPr lang="en-US" sz="2000" dirty="0" smtClean="0">
                <a:solidFill>
                  <a:schemeClr val="tx1"/>
                </a:solidFill>
              </a:rPr>
              <a:t>, 2022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Tribal Self-Governance Advisory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Committee Meeting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Jennifer </a:t>
            </a:r>
            <a:r>
              <a:rPr lang="en-US" sz="2000" b="1" dirty="0">
                <a:solidFill>
                  <a:schemeClr val="tx1"/>
                </a:solidFill>
              </a:rPr>
              <a:t>Cooper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Director, Office of Tribal Self-Governance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23" y="1021692"/>
            <a:ext cx="2503577" cy="24901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&amp; Questions?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97280" y="4792721"/>
            <a:ext cx="10058400" cy="1143000"/>
          </a:xfrm>
        </p:spPr>
        <p:txBody>
          <a:bodyPr/>
          <a:lstStyle/>
          <a:p>
            <a:pPr algn="ctr"/>
            <a:r>
              <a:rPr lang="en-US" u="sng" dirty="0"/>
              <a:t>Office of Tribal Self-Governance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301-443-7821   </a:t>
            </a:r>
            <a:r>
              <a:rPr lang="en-US" dirty="0" smtClean="0"/>
              <a:t>www.ihs.gov/selfgovernance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594358"/>
            <a:ext cx="3692644" cy="447640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Accomplishments of the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IHS Tribal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Self-Governance Program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OTSG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847" y="821167"/>
            <a:ext cx="6492240" cy="3903233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3600" b="1" dirty="0"/>
              <a:t> </a:t>
            </a:r>
            <a:r>
              <a:rPr lang="en-US" sz="3600" dirty="0" smtClean="0"/>
              <a:t>Expanding </a:t>
            </a:r>
            <a:r>
              <a:rPr lang="en-US" sz="3600" dirty="0"/>
              <a:t>OTSG Staff: </a:t>
            </a:r>
            <a:r>
              <a:rPr lang="en-US" sz="3600" dirty="0" smtClean="0"/>
              <a:t>Welcome Administrative </a:t>
            </a:r>
            <a:r>
              <a:rPr lang="en-US" sz="3600" dirty="0"/>
              <a:t>Officer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3600" dirty="0" smtClean="0"/>
              <a:t> Welcome 2 New Tribes to IHS Tribal Self-Governance Program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3600" dirty="0" smtClean="0"/>
              <a:t> Releasing Self-Governance resources  </a:t>
            </a:r>
            <a:endParaRPr lang="en-US" sz="3600" dirty="0"/>
          </a:p>
          <a:p>
            <a:pPr marL="475476" lvl="2" indent="0">
              <a:lnSpc>
                <a:spcPct val="100000"/>
              </a:lnSpc>
              <a:buNone/>
            </a:pP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5" y="198370"/>
            <a:ext cx="7712765" cy="5610748"/>
          </a:xfrm>
          <a:prstGeom prst="rect">
            <a:avLst/>
          </a:prstGeom>
        </p:spPr>
      </p:pic>
      <p:pic>
        <p:nvPicPr>
          <p:cNvPr id="1026" name="Picture 2" descr="https://lh3.googleusercontent.com/DONvcYn5nYMfJ638KDd_1lY1TbeWdK4TQOZg_K965n9Bq4B2uc-nma97Jvsnx1-d3kYoOsGR-hnHPII_DwarEl3bq_6sqsaiz6wfxvzYm9ivOkQa8ExeoR7savcGz2FhPE4LYbjRgNr6KnQEl4QIGKPafX0Rrk8Z6OiZxkgtnuhAjxU3Sg2Il29Pv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565856"/>
            <a:ext cx="22288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43938" y="1365527"/>
            <a:ext cx="165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Welcome Jessaka Nakai</a:t>
            </a:r>
          </a:p>
          <a:p>
            <a:pPr algn="ctr"/>
            <a:r>
              <a:rPr lang="en-US" sz="1600" dirty="0" smtClean="0"/>
              <a:t>Administrative Officer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590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881298184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10957641" y="1500809"/>
            <a:ext cx="1020899" cy="936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Total 137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3580108" y="4235029"/>
            <a:ext cx="839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 New Tribes: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Tanana Tribal Council 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(Alaska Area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Mashantucket Pequot Tribal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 (Nashville Area)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5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731312"/>
          </a:xfrm>
        </p:spPr>
        <p:txBody>
          <a:bodyPr>
            <a:normAutofit/>
          </a:bodyPr>
          <a:lstStyle/>
          <a:p>
            <a:r>
              <a:rPr lang="en-US" b="1" dirty="0" smtClean="0"/>
              <a:t>Self-Governance Resources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97280" y="1338343"/>
            <a:ext cx="4937760" cy="44526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/>
              <a:t> </a:t>
            </a:r>
            <a:r>
              <a:rPr lang="en-US" sz="3600" dirty="0" smtClean="0"/>
              <a:t>Self-Governance </a:t>
            </a:r>
            <a:r>
              <a:rPr lang="en-US" sz="3600" dirty="0"/>
              <a:t>Planning and Negotiation Cooperative Agreement </a:t>
            </a:r>
            <a:r>
              <a:rPr lang="en-US" sz="3600" dirty="0" smtClean="0"/>
              <a:t>Awards FY 2022-2023</a:t>
            </a:r>
            <a:endParaRPr lang="en-US" sz="3600" dirty="0"/>
          </a:p>
          <a:p>
            <a:pPr marL="932676" lvl="2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/>
              <a:t>Cherokee Indian Nation</a:t>
            </a:r>
          </a:p>
          <a:p>
            <a:pPr marL="932676" lvl="2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/>
              <a:t>Eastern Shoshone Tribe</a:t>
            </a:r>
          </a:p>
          <a:p>
            <a:pPr marL="932676" lvl="2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/>
              <a:t>Northern Arapaho Tribe</a:t>
            </a:r>
            <a:endParaRPr lang="en-US" sz="3000" dirty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  <a:p>
            <a:pPr marL="932676" lvl="2" indent="-457200">
              <a:buFont typeface="Courier New" panose="02070309020205020404" pitchFamily="49" charset="0"/>
              <a:buChar char="o"/>
            </a:pP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285" y="1314630"/>
            <a:ext cx="5370880" cy="44526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Updated </a:t>
            </a:r>
            <a:r>
              <a:rPr lang="en-US" sz="3600" dirty="0"/>
              <a:t>Negotiation Handbook &amp; </a:t>
            </a:r>
            <a:r>
              <a:rPr lang="en-US" sz="3600" dirty="0" smtClean="0"/>
              <a:t>OTSG Brochure</a:t>
            </a:r>
          </a:p>
          <a:p>
            <a:r>
              <a:rPr lang="en-US" dirty="0">
                <a:hlinkClick r:id="rId3"/>
              </a:rPr>
              <a:t>https://www.ihs.gov/SelfGovernance/resources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74" y="3254400"/>
            <a:ext cx="1714119" cy="2263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98" y="3254400"/>
            <a:ext cx="1788467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OTSG Ongoing Activities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38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OTSG Ongoing Activities &amp; Updates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82994" y="1190449"/>
            <a:ext cx="9349818" cy="5085114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/>
              <a:t>Tribal Consultation Activities </a:t>
            </a:r>
            <a:endParaRPr lang="en-US" sz="3600" b="1" dirty="0"/>
          </a:p>
          <a:p>
            <a:pPr marL="932676" lvl="2" indent="-457200">
              <a:buFont typeface="Courier New" panose="02070309020205020404" pitchFamily="49" charset="0"/>
              <a:buChar char="o"/>
            </a:pPr>
            <a:r>
              <a:rPr lang="en-US" sz="3000" dirty="0"/>
              <a:t>Coordinating and Supporting the IHS Director’s Advisory Workgroup on Tribal Consultation activities </a:t>
            </a:r>
          </a:p>
          <a:p>
            <a:pPr marL="932676" lvl="2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Next virtual meeting: </a:t>
            </a:r>
            <a:r>
              <a:rPr lang="en-US" sz="3000" b="1" dirty="0" smtClean="0"/>
              <a:t>Monday, November 22</a:t>
            </a:r>
          </a:p>
          <a:p>
            <a:pPr marL="475476" lvl="2" indent="0">
              <a:buNone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 smtClean="0"/>
              <a:t> </a:t>
            </a:r>
            <a:r>
              <a:rPr lang="en-US" sz="3600" b="1" dirty="0"/>
              <a:t> Transferring Funds to Title V Tribes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	</a:t>
            </a:r>
            <a:r>
              <a:rPr lang="en-US" sz="3600" dirty="0" smtClean="0"/>
              <a:t>(Current Year, </a:t>
            </a:r>
            <a:r>
              <a:rPr lang="en-US" sz="3600" dirty="0"/>
              <a:t>CSC prior year, End of year, 105(l)) </a:t>
            </a:r>
            <a:endParaRPr lang="en-US" sz="3600" dirty="0" smtClean="0"/>
          </a:p>
          <a:p>
            <a:pPr marL="932676" lvl="2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/>
              <a:t>Fiscal Year 2022</a:t>
            </a:r>
            <a:r>
              <a:rPr lang="en-US" sz="3000" u="sng" dirty="0" smtClean="0"/>
              <a:t>: $3.00 Billion </a:t>
            </a:r>
            <a:r>
              <a:rPr lang="en-US" sz="3000" dirty="0" smtClean="0"/>
              <a:t>in non-recurring &amp; recurring funds transferred via Title V funding Agreements</a:t>
            </a:r>
          </a:p>
          <a:p>
            <a:pPr marL="932676" lvl="2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dirty="0" smtClean="0"/>
              <a:t>FY 2023: 85 </a:t>
            </a:r>
            <a:r>
              <a:rPr lang="en-US" sz="3000" dirty="0"/>
              <a:t>Fiscal Year Tribes/Tribal </a:t>
            </a:r>
            <a:r>
              <a:rPr lang="en-US" sz="3000" dirty="0" smtClean="0"/>
              <a:t>Organizations </a:t>
            </a:r>
            <a:br>
              <a:rPr lang="en-US" sz="3000" dirty="0" smtClean="0"/>
            </a:br>
            <a:r>
              <a:rPr lang="en-US" sz="3000" dirty="0" smtClean="0"/>
              <a:t>(26 Alaska &amp; 59 in Lower 48)</a:t>
            </a:r>
            <a:endParaRPr lang="en-US" sz="3000" dirty="0"/>
          </a:p>
          <a:p>
            <a:pPr marL="0" indent="0">
              <a:buNone/>
            </a:pPr>
            <a:endParaRPr lang="en-US" sz="3600" b="1" dirty="0"/>
          </a:p>
          <a:p>
            <a:pPr marL="932676" lvl="2" indent="-457200">
              <a:buFont typeface="Courier New" panose="02070309020205020404" pitchFamily="49" charset="0"/>
              <a:buChar char="o"/>
            </a:pP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3584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Goal 1, Access, Objective 1.2: Build, strengthen, and sustain collaborative relationships.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OTSG Ongoing Activities &amp;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56693"/>
            <a:ext cx="10094259" cy="4767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 smtClean="0"/>
              <a:t> Determining Tribal Self-Governance Program 	Eligibility  </a:t>
            </a:r>
          </a:p>
          <a:p>
            <a:pPr marL="932676" lvl="2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Completing formal determinations and informal audit reviews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/>
              <a:t>Participating in Title </a:t>
            </a:r>
            <a:r>
              <a:rPr lang="en-US" sz="3600" b="1" dirty="0"/>
              <a:t>V </a:t>
            </a:r>
            <a:r>
              <a:rPr lang="en-US" sz="3600" b="1" dirty="0" smtClean="0"/>
              <a:t>Negotiations and Supporting Agency Lead Negotiators</a:t>
            </a:r>
            <a:endParaRPr lang="en-US" sz="3600" b="1" dirty="0"/>
          </a:p>
          <a:p>
            <a:pPr marL="0" indent="0">
              <a:lnSpc>
                <a:spcPct val="100000"/>
              </a:lnSpc>
              <a:buNone/>
            </a:pP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66" y="219249"/>
            <a:ext cx="10425952" cy="823180"/>
          </a:xfrm>
        </p:spPr>
        <p:txBody>
          <a:bodyPr>
            <a:normAutofit/>
          </a:bodyPr>
          <a:lstStyle/>
          <a:p>
            <a:r>
              <a:rPr lang="en-US" b="1" dirty="0" smtClean="0"/>
              <a:t>Looking forward: Priorities for this Quarter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56692"/>
            <a:ext cx="10723417" cy="4951603"/>
          </a:xfrm>
        </p:spPr>
        <p:txBody>
          <a:bodyPr>
            <a:normAutofit/>
          </a:bodyPr>
          <a:lstStyle/>
          <a:p>
            <a:pPr marL="91438" lvl="2" indent="-91438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US" sz="3600" b="1" dirty="0" smtClean="0"/>
              <a:t> Improving Communications: </a:t>
            </a:r>
          </a:p>
          <a:p>
            <a:pPr marL="932676" lvl="2" indent="-457200">
              <a:lnSpc>
                <a:spcPct val="11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3600" dirty="0"/>
              <a:t> </a:t>
            </a:r>
            <a:r>
              <a:rPr lang="en-US" sz="3200" dirty="0"/>
              <a:t>Updating </a:t>
            </a:r>
            <a:r>
              <a:rPr lang="en-US" sz="3200" dirty="0" smtClean="0"/>
              <a:t>OTSG Webpage</a:t>
            </a:r>
            <a:endParaRPr lang="en-US" sz="3600" dirty="0"/>
          </a:p>
          <a:p>
            <a:pPr marL="91438" lvl="2" indent="-91438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b="1" dirty="0" smtClean="0"/>
              <a:t>Supporting Agency </a:t>
            </a:r>
            <a:r>
              <a:rPr lang="en-US" sz="3600" b="1" dirty="0"/>
              <a:t>Lead </a:t>
            </a:r>
            <a:r>
              <a:rPr lang="en-US" sz="3600" b="1" dirty="0" smtClean="0"/>
              <a:t>Negotiators </a:t>
            </a:r>
            <a:endParaRPr lang="en-US" sz="3600" b="1" dirty="0"/>
          </a:p>
          <a:p>
            <a:pPr marL="932676" lvl="2" indent="-457200">
              <a:lnSpc>
                <a:spcPct val="11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Finalize ALN delegations</a:t>
            </a:r>
          </a:p>
          <a:p>
            <a:pPr marL="932676" lvl="2" indent="-457200">
              <a:lnSpc>
                <a:spcPct val="11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3200" dirty="0" smtClean="0"/>
              <a:t>Developing Training plan</a:t>
            </a:r>
            <a:endParaRPr lang="en-US" sz="3600" dirty="0"/>
          </a:p>
          <a:p>
            <a:pPr marL="91438" lvl="2" indent="-91438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US" sz="3600" b="1" dirty="0"/>
              <a:t> </a:t>
            </a:r>
            <a:r>
              <a:rPr lang="en-US" sz="3600" b="1" dirty="0" smtClean="0"/>
              <a:t>Interface </a:t>
            </a:r>
            <a:r>
              <a:rPr lang="en-US" sz="3600" b="1" dirty="0"/>
              <a:t>OTSG Funds Management Database with UFMS </a:t>
            </a:r>
          </a:p>
          <a:p>
            <a:pPr marL="91438" lvl="5" indent="-91438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0.xml><?xml version="1.0" encoding="utf-8"?>
<a:theme xmlns:a="http://schemas.openxmlformats.org/drawingml/2006/main" name="7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1.xml><?xml version="1.0" encoding="utf-8"?>
<a:theme xmlns:a="http://schemas.openxmlformats.org/drawingml/2006/main" name="8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2.xml><?xml version="1.0" encoding="utf-8"?>
<a:theme xmlns:a="http://schemas.openxmlformats.org/drawingml/2006/main" name="9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3.xml><?xml version="1.0" encoding="utf-8"?>
<a:theme xmlns:a="http://schemas.openxmlformats.org/drawingml/2006/main" name="10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4.xml><?xml version="1.0" encoding="utf-8"?>
<a:theme xmlns:a="http://schemas.openxmlformats.org/drawingml/2006/main" name="11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066B2"/>
        </a:dk2>
        <a:lt2>
          <a:srgbClr val="009999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2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3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4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5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9.xml><?xml version="1.0" encoding="utf-8"?>
<a:theme xmlns:a="http://schemas.openxmlformats.org/drawingml/2006/main" name="6_BHW-PPT-template_16.9_Revised032917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341</Words>
  <Application>Microsoft Office PowerPoint</Application>
  <PresentationFormat>Widescreen</PresentationFormat>
  <Paragraphs>54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Wingdings 2</vt:lpstr>
      <vt:lpstr>Retrospect</vt:lpstr>
      <vt:lpstr>blank</vt:lpstr>
      <vt:lpstr>BHW-PPT-template_16.9_Revised032917</vt:lpstr>
      <vt:lpstr>1_BHW-PPT-template_16.9_Revised032917</vt:lpstr>
      <vt:lpstr>2_BHW-PPT-template_16.9_Revised032917</vt:lpstr>
      <vt:lpstr>3_BHW-PPT-template_16.9_Revised032917</vt:lpstr>
      <vt:lpstr>4_BHW-PPT-template_16.9_Revised032917</vt:lpstr>
      <vt:lpstr>5_BHW-PPT-template_16.9_Revised032917</vt:lpstr>
      <vt:lpstr>6_BHW-PPT-template_16.9_Revised032917</vt:lpstr>
      <vt:lpstr>7_BHW-PPT-template_16.9_Revised032917</vt:lpstr>
      <vt:lpstr>8_BHW-PPT-template_16.9_Revised032917</vt:lpstr>
      <vt:lpstr>9_BHW-PPT-template_16.9_Revised032917</vt:lpstr>
      <vt:lpstr>10_BHW-PPT-template_16.9_Revised032917</vt:lpstr>
      <vt:lpstr>11_BHW-PPT-template_16.9_Revised032917</vt:lpstr>
      <vt:lpstr>Indian Health Service Office of Tribal Self-Governance Update</vt:lpstr>
      <vt:lpstr>Recent Accomplishments of the  IHS Tribal  Self-Governance Program  and  OTSG</vt:lpstr>
      <vt:lpstr>PowerPoint Presentation</vt:lpstr>
      <vt:lpstr>PowerPoint Presentation</vt:lpstr>
      <vt:lpstr>Self-Governance Resources</vt:lpstr>
      <vt:lpstr>OTSG Ongoing Activities</vt:lpstr>
      <vt:lpstr>OTSG Ongoing Activities &amp; Updates</vt:lpstr>
      <vt:lpstr>OTSG Ongoing Activities &amp; Updates</vt:lpstr>
      <vt:lpstr>Looking forward: Priorities for this Quarter</vt:lpstr>
      <vt:lpstr>Thank you &amp; Questions?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2022-05-23T14:43:05Z</dcterms:created>
  <dcterms:modified xsi:type="dcterms:W3CDTF">2022-11-06T22:19:52Z</dcterms:modified>
</cp:coreProperties>
</file>