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5" r:id="rId9"/>
    <p:sldId id="267" r:id="rId10"/>
    <p:sldId id="274" r:id="rId11"/>
    <p:sldId id="269" r:id="rId12"/>
    <p:sldId id="271" r:id="rId13"/>
    <p:sldId id="270" r:id="rId14"/>
    <p:sldId id="272" r:id="rId15"/>
    <p:sldId id="273" r:id="rId16"/>
    <p:sldId id="276"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6" autoAdjust="0"/>
    <p:restoredTop sz="94660"/>
  </p:normalViewPr>
  <p:slideViewPr>
    <p:cSldViewPr snapToGrid="0">
      <p:cViewPr varScale="1">
        <p:scale>
          <a:sx n="61" d="100"/>
          <a:sy n="61" d="100"/>
        </p:scale>
        <p:origin x="42" y="11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0CD2-3A45-EDBD-A0FE-55C1C7E004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778749-7A50-00CA-29CA-4F26C69576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469C54-2373-8887-EC5A-ACB104BC49DC}"/>
              </a:ext>
            </a:extLst>
          </p:cNvPr>
          <p:cNvSpPr>
            <a:spLocks noGrp="1"/>
          </p:cNvSpPr>
          <p:nvPr>
            <p:ph type="dt" sz="half" idx="10"/>
          </p:nvPr>
        </p:nvSpPr>
        <p:spPr/>
        <p:txBody>
          <a:bodyPr/>
          <a:lstStyle/>
          <a:p>
            <a:fld id="{DC5C0EBC-3C8F-486F-953B-52FFF78941B4}" type="datetimeFigureOut">
              <a:rPr lang="en-US" smtClean="0"/>
              <a:t>11/9/2022</a:t>
            </a:fld>
            <a:endParaRPr lang="en-US"/>
          </a:p>
        </p:txBody>
      </p:sp>
      <p:sp>
        <p:nvSpPr>
          <p:cNvPr id="5" name="Footer Placeholder 4">
            <a:extLst>
              <a:ext uri="{FF2B5EF4-FFF2-40B4-BE49-F238E27FC236}">
                <a16:creationId xmlns:a16="http://schemas.microsoft.com/office/drawing/2014/main" id="{B12A90A7-FCC7-7DA9-E54D-0117E847EC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6DAFF-CB2D-E751-C498-58C7FBA8A848}"/>
              </a:ext>
            </a:extLst>
          </p:cNvPr>
          <p:cNvSpPr>
            <a:spLocks noGrp="1"/>
          </p:cNvSpPr>
          <p:nvPr>
            <p:ph type="sldNum" sz="quarter" idx="12"/>
          </p:nvPr>
        </p:nvSpPr>
        <p:spPr/>
        <p:txBody>
          <a:bodyPr/>
          <a:lstStyle/>
          <a:p>
            <a:fld id="{6D70D2AC-D866-41A0-A691-3346E0407E8C}" type="slidenum">
              <a:rPr lang="en-US" smtClean="0"/>
              <a:t>‹#›</a:t>
            </a:fld>
            <a:endParaRPr lang="en-US"/>
          </a:p>
        </p:txBody>
      </p:sp>
    </p:spTree>
    <p:extLst>
      <p:ext uri="{BB962C8B-B14F-4D97-AF65-F5344CB8AC3E}">
        <p14:creationId xmlns:p14="http://schemas.microsoft.com/office/powerpoint/2010/main" val="123151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F7EA6-2496-194E-1DD7-C95C9292DD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F34D4A-3332-F8D1-740D-A46DB3BA0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D8D20E-9F06-B3DD-259F-F02A0BDF8C55}"/>
              </a:ext>
            </a:extLst>
          </p:cNvPr>
          <p:cNvSpPr>
            <a:spLocks noGrp="1"/>
          </p:cNvSpPr>
          <p:nvPr>
            <p:ph type="dt" sz="half" idx="10"/>
          </p:nvPr>
        </p:nvSpPr>
        <p:spPr/>
        <p:txBody>
          <a:bodyPr/>
          <a:lstStyle/>
          <a:p>
            <a:fld id="{DC5C0EBC-3C8F-486F-953B-52FFF78941B4}" type="datetimeFigureOut">
              <a:rPr lang="en-US" smtClean="0"/>
              <a:t>11/9/2022</a:t>
            </a:fld>
            <a:endParaRPr lang="en-US"/>
          </a:p>
        </p:txBody>
      </p:sp>
      <p:sp>
        <p:nvSpPr>
          <p:cNvPr id="5" name="Footer Placeholder 4">
            <a:extLst>
              <a:ext uri="{FF2B5EF4-FFF2-40B4-BE49-F238E27FC236}">
                <a16:creationId xmlns:a16="http://schemas.microsoft.com/office/drawing/2014/main" id="{81DC935A-BCE9-E1C2-D07B-02AC5A4930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ED7C5-AE12-BD41-7592-B2F8415D6853}"/>
              </a:ext>
            </a:extLst>
          </p:cNvPr>
          <p:cNvSpPr>
            <a:spLocks noGrp="1"/>
          </p:cNvSpPr>
          <p:nvPr>
            <p:ph type="sldNum" sz="quarter" idx="12"/>
          </p:nvPr>
        </p:nvSpPr>
        <p:spPr/>
        <p:txBody>
          <a:bodyPr/>
          <a:lstStyle/>
          <a:p>
            <a:fld id="{6D70D2AC-D866-41A0-A691-3346E0407E8C}" type="slidenum">
              <a:rPr lang="en-US" smtClean="0"/>
              <a:t>‹#›</a:t>
            </a:fld>
            <a:endParaRPr lang="en-US"/>
          </a:p>
        </p:txBody>
      </p:sp>
    </p:spTree>
    <p:extLst>
      <p:ext uri="{BB962C8B-B14F-4D97-AF65-F5344CB8AC3E}">
        <p14:creationId xmlns:p14="http://schemas.microsoft.com/office/powerpoint/2010/main" val="3988312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B25739-278B-BFE0-DC86-F11B0432A6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4E5B48-0209-500C-4A3A-B322F851CB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86E1CB-A01E-26DA-63F1-CAF532A3697A}"/>
              </a:ext>
            </a:extLst>
          </p:cNvPr>
          <p:cNvSpPr>
            <a:spLocks noGrp="1"/>
          </p:cNvSpPr>
          <p:nvPr>
            <p:ph type="dt" sz="half" idx="10"/>
          </p:nvPr>
        </p:nvSpPr>
        <p:spPr/>
        <p:txBody>
          <a:bodyPr/>
          <a:lstStyle/>
          <a:p>
            <a:fld id="{DC5C0EBC-3C8F-486F-953B-52FFF78941B4}" type="datetimeFigureOut">
              <a:rPr lang="en-US" smtClean="0"/>
              <a:t>11/9/2022</a:t>
            </a:fld>
            <a:endParaRPr lang="en-US"/>
          </a:p>
        </p:txBody>
      </p:sp>
      <p:sp>
        <p:nvSpPr>
          <p:cNvPr id="5" name="Footer Placeholder 4">
            <a:extLst>
              <a:ext uri="{FF2B5EF4-FFF2-40B4-BE49-F238E27FC236}">
                <a16:creationId xmlns:a16="http://schemas.microsoft.com/office/drawing/2014/main" id="{F3792D8C-3185-0EBB-8891-7371548EE9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3E17E-0A98-C266-17A9-77FFB7033F9C}"/>
              </a:ext>
            </a:extLst>
          </p:cNvPr>
          <p:cNvSpPr>
            <a:spLocks noGrp="1"/>
          </p:cNvSpPr>
          <p:nvPr>
            <p:ph type="sldNum" sz="quarter" idx="12"/>
          </p:nvPr>
        </p:nvSpPr>
        <p:spPr/>
        <p:txBody>
          <a:bodyPr/>
          <a:lstStyle/>
          <a:p>
            <a:fld id="{6D70D2AC-D866-41A0-A691-3346E0407E8C}" type="slidenum">
              <a:rPr lang="en-US" smtClean="0"/>
              <a:t>‹#›</a:t>
            </a:fld>
            <a:endParaRPr lang="en-US"/>
          </a:p>
        </p:txBody>
      </p:sp>
    </p:spTree>
    <p:extLst>
      <p:ext uri="{BB962C8B-B14F-4D97-AF65-F5344CB8AC3E}">
        <p14:creationId xmlns:p14="http://schemas.microsoft.com/office/powerpoint/2010/main" val="99187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5E3E-3763-DE53-642D-2A441CCBAD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BF8682-7E73-28D4-2EF3-B3C228398C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66C5FD-1AEB-AD43-766C-CABAFDB5F3C9}"/>
              </a:ext>
            </a:extLst>
          </p:cNvPr>
          <p:cNvSpPr>
            <a:spLocks noGrp="1"/>
          </p:cNvSpPr>
          <p:nvPr>
            <p:ph type="dt" sz="half" idx="10"/>
          </p:nvPr>
        </p:nvSpPr>
        <p:spPr/>
        <p:txBody>
          <a:bodyPr/>
          <a:lstStyle/>
          <a:p>
            <a:fld id="{DC5C0EBC-3C8F-486F-953B-52FFF78941B4}" type="datetimeFigureOut">
              <a:rPr lang="en-US" smtClean="0"/>
              <a:t>11/9/2022</a:t>
            </a:fld>
            <a:endParaRPr lang="en-US"/>
          </a:p>
        </p:txBody>
      </p:sp>
      <p:sp>
        <p:nvSpPr>
          <p:cNvPr id="5" name="Footer Placeholder 4">
            <a:extLst>
              <a:ext uri="{FF2B5EF4-FFF2-40B4-BE49-F238E27FC236}">
                <a16:creationId xmlns:a16="http://schemas.microsoft.com/office/drawing/2014/main" id="{5BAD8633-4E1D-591B-9F0E-15CB1E94FA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647F23-9147-B198-7FB1-79E9A02D7BF4}"/>
              </a:ext>
            </a:extLst>
          </p:cNvPr>
          <p:cNvSpPr>
            <a:spLocks noGrp="1"/>
          </p:cNvSpPr>
          <p:nvPr>
            <p:ph type="sldNum" sz="quarter" idx="12"/>
          </p:nvPr>
        </p:nvSpPr>
        <p:spPr/>
        <p:txBody>
          <a:bodyPr/>
          <a:lstStyle/>
          <a:p>
            <a:fld id="{6D70D2AC-D866-41A0-A691-3346E0407E8C}" type="slidenum">
              <a:rPr lang="en-US" smtClean="0"/>
              <a:t>‹#›</a:t>
            </a:fld>
            <a:endParaRPr lang="en-US"/>
          </a:p>
        </p:txBody>
      </p:sp>
    </p:spTree>
    <p:extLst>
      <p:ext uri="{BB962C8B-B14F-4D97-AF65-F5344CB8AC3E}">
        <p14:creationId xmlns:p14="http://schemas.microsoft.com/office/powerpoint/2010/main" val="4137367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03B90-6599-CD93-4ED7-6592122F7F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6415BD-5118-A3BF-14FA-646C4B09BF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F8D8A0-CFC0-7FBA-95E2-946E25386BF0}"/>
              </a:ext>
            </a:extLst>
          </p:cNvPr>
          <p:cNvSpPr>
            <a:spLocks noGrp="1"/>
          </p:cNvSpPr>
          <p:nvPr>
            <p:ph type="dt" sz="half" idx="10"/>
          </p:nvPr>
        </p:nvSpPr>
        <p:spPr/>
        <p:txBody>
          <a:bodyPr/>
          <a:lstStyle/>
          <a:p>
            <a:fld id="{DC5C0EBC-3C8F-486F-953B-52FFF78941B4}" type="datetimeFigureOut">
              <a:rPr lang="en-US" smtClean="0"/>
              <a:t>11/9/2022</a:t>
            </a:fld>
            <a:endParaRPr lang="en-US"/>
          </a:p>
        </p:txBody>
      </p:sp>
      <p:sp>
        <p:nvSpPr>
          <p:cNvPr id="5" name="Footer Placeholder 4">
            <a:extLst>
              <a:ext uri="{FF2B5EF4-FFF2-40B4-BE49-F238E27FC236}">
                <a16:creationId xmlns:a16="http://schemas.microsoft.com/office/drawing/2014/main" id="{B3B829DD-260D-B6ED-276B-1683CAAC2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3ED5DE-BF28-B163-F5BB-6E1C69EDC9D4}"/>
              </a:ext>
            </a:extLst>
          </p:cNvPr>
          <p:cNvSpPr>
            <a:spLocks noGrp="1"/>
          </p:cNvSpPr>
          <p:nvPr>
            <p:ph type="sldNum" sz="quarter" idx="12"/>
          </p:nvPr>
        </p:nvSpPr>
        <p:spPr/>
        <p:txBody>
          <a:bodyPr/>
          <a:lstStyle/>
          <a:p>
            <a:fld id="{6D70D2AC-D866-41A0-A691-3346E0407E8C}" type="slidenum">
              <a:rPr lang="en-US" smtClean="0"/>
              <a:t>‹#›</a:t>
            </a:fld>
            <a:endParaRPr lang="en-US"/>
          </a:p>
        </p:txBody>
      </p:sp>
    </p:spTree>
    <p:extLst>
      <p:ext uri="{BB962C8B-B14F-4D97-AF65-F5344CB8AC3E}">
        <p14:creationId xmlns:p14="http://schemas.microsoft.com/office/powerpoint/2010/main" val="3182947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FFD31-4E76-1FE4-879D-9BDB4FAE0E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D4C51-AF52-1118-B0ED-7C74BF33E9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392A41-7727-F1A7-0184-2C832A7BB4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AFA236-E60A-2C59-C929-D65DB2CBE76B}"/>
              </a:ext>
            </a:extLst>
          </p:cNvPr>
          <p:cNvSpPr>
            <a:spLocks noGrp="1"/>
          </p:cNvSpPr>
          <p:nvPr>
            <p:ph type="dt" sz="half" idx="10"/>
          </p:nvPr>
        </p:nvSpPr>
        <p:spPr/>
        <p:txBody>
          <a:bodyPr/>
          <a:lstStyle/>
          <a:p>
            <a:fld id="{DC5C0EBC-3C8F-486F-953B-52FFF78941B4}" type="datetimeFigureOut">
              <a:rPr lang="en-US" smtClean="0"/>
              <a:t>11/9/2022</a:t>
            </a:fld>
            <a:endParaRPr lang="en-US"/>
          </a:p>
        </p:txBody>
      </p:sp>
      <p:sp>
        <p:nvSpPr>
          <p:cNvPr id="6" name="Footer Placeholder 5">
            <a:extLst>
              <a:ext uri="{FF2B5EF4-FFF2-40B4-BE49-F238E27FC236}">
                <a16:creationId xmlns:a16="http://schemas.microsoft.com/office/drawing/2014/main" id="{31369B47-91CC-FCE1-AF73-B99F9E8D47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613ED7-D677-E442-97A9-6255B1D66B02}"/>
              </a:ext>
            </a:extLst>
          </p:cNvPr>
          <p:cNvSpPr>
            <a:spLocks noGrp="1"/>
          </p:cNvSpPr>
          <p:nvPr>
            <p:ph type="sldNum" sz="quarter" idx="12"/>
          </p:nvPr>
        </p:nvSpPr>
        <p:spPr/>
        <p:txBody>
          <a:bodyPr/>
          <a:lstStyle/>
          <a:p>
            <a:fld id="{6D70D2AC-D866-41A0-A691-3346E0407E8C}" type="slidenum">
              <a:rPr lang="en-US" smtClean="0"/>
              <a:t>‹#›</a:t>
            </a:fld>
            <a:endParaRPr lang="en-US"/>
          </a:p>
        </p:txBody>
      </p:sp>
    </p:spTree>
    <p:extLst>
      <p:ext uri="{BB962C8B-B14F-4D97-AF65-F5344CB8AC3E}">
        <p14:creationId xmlns:p14="http://schemas.microsoft.com/office/powerpoint/2010/main" val="1340950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22A24-2576-890D-E8CA-D5A7696E1E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85593C-A004-43C1-CC0F-E1780489FB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939357-8092-8967-C660-40A07A956B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EDD69-5281-94DC-8132-9DFA0CDD0E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05EF34-E931-282C-35A7-2DA2459A7F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3DE2AB-3541-00AA-CEF3-A02E14B04A89}"/>
              </a:ext>
            </a:extLst>
          </p:cNvPr>
          <p:cNvSpPr>
            <a:spLocks noGrp="1"/>
          </p:cNvSpPr>
          <p:nvPr>
            <p:ph type="dt" sz="half" idx="10"/>
          </p:nvPr>
        </p:nvSpPr>
        <p:spPr/>
        <p:txBody>
          <a:bodyPr/>
          <a:lstStyle/>
          <a:p>
            <a:fld id="{DC5C0EBC-3C8F-486F-953B-52FFF78941B4}" type="datetimeFigureOut">
              <a:rPr lang="en-US" smtClean="0"/>
              <a:t>11/9/2022</a:t>
            </a:fld>
            <a:endParaRPr lang="en-US"/>
          </a:p>
        </p:txBody>
      </p:sp>
      <p:sp>
        <p:nvSpPr>
          <p:cNvPr id="8" name="Footer Placeholder 7">
            <a:extLst>
              <a:ext uri="{FF2B5EF4-FFF2-40B4-BE49-F238E27FC236}">
                <a16:creationId xmlns:a16="http://schemas.microsoft.com/office/drawing/2014/main" id="{B09EDD72-24B9-4B17-D42C-BCFE0E0467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5F2F04-71BB-1503-F98E-65F8A56C0412}"/>
              </a:ext>
            </a:extLst>
          </p:cNvPr>
          <p:cNvSpPr>
            <a:spLocks noGrp="1"/>
          </p:cNvSpPr>
          <p:nvPr>
            <p:ph type="sldNum" sz="quarter" idx="12"/>
          </p:nvPr>
        </p:nvSpPr>
        <p:spPr/>
        <p:txBody>
          <a:bodyPr/>
          <a:lstStyle/>
          <a:p>
            <a:fld id="{6D70D2AC-D866-41A0-A691-3346E0407E8C}" type="slidenum">
              <a:rPr lang="en-US" smtClean="0"/>
              <a:t>‹#›</a:t>
            </a:fld>
            <a:endParaRPr lang="en-US"/>
          </a:p>
        </p:txBody>
      </p:sp>
    </p:spTree>
    <p:extLst>
      <p:ext uri="{BB962C8B-B14F-4D97-AF65-F5344CB8AC3E}">
        <p14:creationId xmlns:p14="http://schemas.microsoft.com/office/powerpoint/2010/main" val="422221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A74A7-2F38-14A2-4AFB-DC35227B9A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99F6C5-E19F-995B-230D-63C1F0C03FB5}"/>
              </a:ext>
            </a:extLst>
          </p:cNvPr>
          <p:cNvSpPr>
            <a:spLocks noGrp="1"/>
          </p:cNvSpPr>
          <p:nvPr>
            <p:ph type="dt" sz="half" idx="10"/>
          </p:nvPr>
        </p:nvSpPr>
        <p:spPr/>
        <p:txBody>
          <a:bodyPr/>
          <a:lstStyle/>
          <a:p>
            <a:fld id="{DC5C0EBC-3C8F-486F-953B-52FFF78941B4}" type="datetimeFigureOut">
              <a:rPr lang="en-US" smtClean="0"/>
              <a:t>11/9/2022</a:t>
            </a:fld>
            <a:endParaRPr lang="en-US"/>
          </a:p>
        </p:txBody>
      </p:sp>
      <p:sp>
        <p:nvSpPr>
          <p:cNvPr id="4" name="Footer Placeholder 3">
            <a:extLst>
              <a:ext uri="{FF2B5EF4-FFF2-40B4-BE49-F238E27FC236}">
                <a16:creationId xmlns:a16="http://schemas.microsoft.com/office/drawing/2014/main" id="{6BD5A43A-89F2-6922-DBA7-70444D3F02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A9B496-C21B-FB72-3174-332957C92B79}"/>
              </a:ext>
            </a:extLst>
          </p:cNvPr>
          <p:cNvSpPr>
            <a:spLocks noGrp="1"/>
          </p:cNvSpPr>
          <p:nvPr>
            <p:ph type="sldNum" sz="quarter" idx="12"/>
          </p:nvPr>
        </p:nvSpPr>
        <p:spPr/>
        <p:txBody>
          <a:bodyPr/>
          <a:lstStyle/>
          <a:p>
            <a:fld id="{6D70D2AC-D866-41A0-A691-3346E0407E8C}" type="slidenum">
              <a:rPr lang="en-US" smtClean="0"/>
              <a:t>‹#›</a:t>
            </a:fld>
            <a:endParaRPr lang="en-US"/>
          </a:p>
        </p:txBody>
      </p:sp>
    </p:spTree>
    <p:extLst>
      <p:ext uri="{BB962C8B-B14F-4D97-AF65-F5344CB8AC3E}">
        <p14:creationId xmlns:p14="http://schemas.microsoft.com/office/powerpoint/2010/main" val="291627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619D01-6D99-5DA4-2C42-E1233FA19BF5}"/>
              </a:ext>
            </a:extLst>
          </p:cNvPr>
          <p:cNvSpPr>
            <a:spLocks noGrp="1"/>
          </p:cNvSpPr>
          <p:nvPr>
            <p:ph type="dt" sz="half" idx="10"/>
          </p:nvPr>
        </p:nvSpPr>
        <p:spPr/>
        <p:txBody>
          <a:bodyPr/>
          <a:lstStyle/>
          <a:p>
            <a:fld id="{DC5C0EBC-3C8F-486F-953B-52FFF78941B4}" type="datetimeFigureOut">
              <a:rPr lang="en-US" smtClean="0"/>
              <a:t>11/9/2022</a:t>
            </a:fld>
            <a:endParaRPr lang="en-US"/>
          </a:p>
        </p:txBody>
      </p:sp>
      <p:sp>
        <p:nvSpPr>
          <p:cNvPr id="3" name="Footer Placeholder 2">
            <a:extLst>
              <a:ext uri="{FF2B5EF4-FFF2-40B4-BE49-F238E27FC236}">
                <a16:creationId xmlns:a16="http://schemas.microsoft.com/office/drawing/2014/main" id="{C4EBCEC7-C4C8-F713-F139-960E5D6826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1C81FD-B9E2-DFAA-C18B-268A43F04CF4}"/>
              </a:ext>
            </a:extLst>
          </p:cNvPr>
          <p:cNvSpPr>
            <a:spLocks noGrp="1"/>
          </p:cNvSpPr>
          <p:nvPr>
            <p:ph type="sldNum" sz="quarter" idx="12"/>
          </p:nvPr>
        </p:nvSpPr>
        <p:spPr/>
        <p:txBody>
          <a:bodyPr/>
          <a:lstStyle/>
          <a:p>
            <a:fld id="{6D70D2AC-D866-41A0-A691-3346E0407E8C}" type="slidenum">
              <a:rPr lang="en-US" smtClean="0"/>
              <a:t>‹#›</a:t>
            </a:fld>
            <a:endParaRPr lang="en-US"/>
          </a:p>
        </p:txBody>
      </p:sp>
    </p:spTree>
    <p:extLst>
      <p:ext uri="{BB962C8B-B14F-4D97-AF65-F5344CB8AC3E}">
        <p14:creationId xmlns:p14="http://schemas.microsoft.com/office/powerpoint/2010/main" val="416079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F7F8B-340F-53A9-11D8-662C43B6CE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830D13-7356-91DA-AFB6-2AE7D5C099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0195A6-8FBC-C696-8AC8-F8CBF4D749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E97B9B-A2B9-FAC7-A596-7278DB566A48}"/>
              </a:ext>
            </a:extLst>
          </p:cNvPr>
          <p:cNvSpPr>
            <a:spLocks noGrp="1"/>
          </p:cNvSpPr>
          <p:nvPr>
            <p:ph type="dt" sz="half" idx="10"/>
          </p:nvPr>
        </p:nvSpPr>
        <p:spPr/>
        <p:txBody>
          <a:bodyPr/>
          <a:lstStyle/>
          <a:p>
            <a:fld id="{DC5C0EBC-3C8F-486F-953B-52FFF78941B4}" type="datetimeFigureOut">
              <a:rPr lang="en-US" smtClean="0"/>
              <a:t>11/9/2022</a:t>
            </a:fld>
            <a:endParaRPr lang="en-US"/>
          </a:p>
        </p:txBody>
      </p:sp>
      <p:sp>
        <p:nvSpPr>
          <p:cNvPr id="6" name="Footer Placeholder 5">
            <a:extLst>
              <a:ext uri="{FF2B5EF4-FFF2-40B4-BE49-F238E27FC236}">
                <a16:creationId xmlns:a16="http://schemas.microsoft.com/office/drawing/2014/main" id="{7CC7A87A-B97C-8293-49CE-5009E90D17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5DE574-82D5-84AA-D1EE-E1F58C56594D}"/>
              </a:ext>
            </a:extLst>
          </p:cNvPr>
          <p:cNvSpPr>
            <a:spLocks noGrp="1"/>
          </p:cNvSpPr>
          <p:nvPr>
            <p:ph type="sldNum" sz="quarter" idx="12"/>
          </p:nvPr>
        </p:nvSpPr>
        <p:spPr/>
        <p:txBody>
          <a:bodyPr/>
          <a:lstStyle/>
          <a:p>
            <a:fld id="{6D70D2AC-D866-41A0-A691-3346E0407E8C}" type="slidenum">
              <a:rPr lang="en-US" smtClean="0"/>
              <a:t>‹#›</a:t>
            </a:fld>
            <a:endParaRPr lang="en-US"/>
          </a:p>
        </p:txBody>
      </p:sp>
    </p:spTree>
    <p:extLst>
      <p:ext uri="{BB962C8B-B14F-4D97-AF65-F5344CB8AC3E}">
        <p14:creationId xmlns:p14="http://schemas.microsoft.com/office/powerpoint/2010/main" val="67673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7FA-F703-C267-2392-B88AC1E76D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14B5B7-F39C-8653-0E46-8AC673375B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4BEDC1-5965-31C6-2200-26FCDA21BE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1D0770-32F2-D838-6A57-1B632C09002B}"/>
              </a:ext>
            </a:extLst>
          </p:cNvPr>
          <p:cNvSpPr>
            <a:spLocks noGrp="1"/>
          </p:cNvSpPr>
          <p:nvPr>
            <p:ph type="dt" sz="half" idx="10"/>
          </p:nvPr>
        </p:nvSpPr>
        <p:spPr/>
        <p:txBody>
          <a:bodyPr/>
          <a:lstStyle/>
          <a:p>
            <a:fld id="{DC5C0EBC-3C8F-486F-953B-52FFF78941B4}" type="datetimeFigureOut">
              <a:rPr lang="en-US" smtClean="0"/>
              <a:t>11/9/2022</a:t>
            </a:fld>
            <a:endParaRPr lang="en-US"/>
          </a:p>
        </p:txBody>
      </p:sp>
      <p:sp>
        <p:nvSpPr>
          <p:cNvPr id="6" name="Footer Placeholder 5">
            <a:extLst>
              <a:ext uri="{FF2B5EF4-FFF2-40B4-BE49-F238E27FC236}">
                <a16:creationId xmlns:a16="http://schemas.microsoft.com/office/drawing/2014/main" id="{33A75009-8753-A8B0-1946-7A531C1506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64D159-AA56-E515-5BE7-2CE7FE2C99B7}"/>
              </a:ext>
            </a:extLst>
          </p:cNvPr>
          <p:cNvSpPr>
            <a:spLocks noGrp="1"/>
          </p:cNvSpPr>
          <p:nvPr>
            <p:ph type="sldNum" sz="quarter" idx="12"/>
          </p:nvPr>
        </p:nvSpPr>
        <p:spPr/>
        <p:txBody>
          <a:bodyPr/>
          <a:lstStyle/>
          <a:p>
            <a:fld id="{6D70D2AC-D866-41A0-A691-3346E0407E8C}" type="slidenum">
              <a:rPr lang="en-US" smtClean="0"/>
              <a:t>‹#›</a:t>
            </a:fld>
            <a:endParaRPr lang="en-US"/>
          </a:p>
        </p:txBody>
      </p:sp>
    </p:spTree>
    <p:extLst>
      <p:ext uri="{BB962C8B-B14F-4D97-AF65-F5344CB8AC3E}">
        <p14:creationId xmlns:p14="http://schemas.microsoft.com/office/powerpoint/2010/main" val="1645938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F3F220-309D-72BF-3D20-827114E499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FC9705-3FC6-D295-83C0-26CEF2A977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29A2F0-5C1A-B050-78D5-743AC34C17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C0EBC-3C8F-486F-953B-52FFF78941B4}" type="datetimeFigureOut">
              <a:rPr lang="en-US" smtClean="0"/>
              <a:t>11/9/2022</a:t>
            </a:fld>
            <a:endParaRPr lang="en-US"/>
          </a:p>
        </p:txBody>
      </p:sp>
      <p:sp>
        <p:nvSpPr>
          <p:cNvPr id="5" name="Footer Placeholder 4">
            <a:extLst>
              <a:ext uri="{FF2B5EF4-FFF2-40B4-BE49-F238E27FC236}">
                <a16:creationId xmlns:a16="http://schemas.microsoft.com/office/drawing/2014/main" id="{C7234661-7E1D-4365-1279-626CD90ECB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6FF667-C62B-D165-4ECA-9920E2C78D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0D2AC-D866-41A0-A691-3346E0407E8C}" type="slidenum">
              <a:rPr lang="en-US" smtClean="0"/>
              <a:t>‹#›</a:t>
            </a:fld>
            <a:endParaRPr lang="en-US"/>
          </a:p>
        </p:txBody>
      </p:sp>
    </p:spTree>
    <p:extLst>
      <p:ext uri="{BB962C8B-B14F-4D97-AF65-F5344CB8AC3E}">
        <p14:creationId xmlns:p14="http://schemas.microsoft.com/office/powerpoint/2010/main" val="1293033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63EC2-0B94-B374-73E5-F3BDEACDF9BD}"/>
              </a:ext>
            </a:extLst>
          </p:cNvPr>
          <p:cNvSpPr>
            <a:spLocks noGrp="1"/>
          </p:cNvSpPr>
          <p:nvPr>
            <p:ph type="ctrTitle"/>
          </p:nvPr>
        </p:nvSpPr>
        <p:spPr/>
        <p:txBody>
          <a:bodyPr/>
          <a:lstStyle/>
          <a:p>
            <a:pPr>
              <a:lnSpc>
                <a:spcPct val="100000"/>
              </a:lnSpc>
            </a:pPr>
            <a:r>
              <a:rPr lang="en-US" b="1" dirty="0">
                <a:solidFill>
                  <a:srgbClr val="0070C0"/>
                </a:solidFill>
                <a:latin typeface="Arial Nova Light" panose="020B0304020202020204" pitchFamily="34" charset="0"/>
              </a:rPr>
              <a:t>Strategic Planning Effort for the DOI SGAC</a:t>
            </a:r>
          </a:p>
        </p:txBody>
      </p:sp>
      <p:sp>
        <p:nvSpPr>
          <p:cNvPr id="3" name="Subtitle 2">
            <a:extLst>
              <a:ext uri="{FF2B5EF4-FFF2-40B4-BE49-F238E27FC236}">
                <a16:creationId xmlns:a16="http://schemas.microsoft.com/office/drawing/2014/main" id="{7F53D458-37F4-A04E-3742-2989F090780C}"/>
              </a:ext>
            </a:extLst>
          </p:cNvPr>
          <p:cNvSpPr>
            <a:spLocks noGrp="1"/>
          </p:cNvSpPr>
          <p:nvPr>
            <p:ph type="subTitle" idx="1"/>
          </p:nvPr>
        </p:nvSpPr>
        <p:spPr/>
        <p:txBody>
          <a:bodyPr/>
          <a:lstStyle/>
          <a:p>
            <a:endParaRPr lang="en-US" dirty="0"/>
          </a:p>
          <a:p>
            <a:r>
              <a:rPr lang="en-US" dirty="0">
                <a:solidFill>
                  <a:schemeClr val="bg1">
                    <a:lumMod val="50000"/>
                  </a:schemeClr>
                </a:solidFill>
                <a:latin typeface="Arial Nova Light" panose="020B0304020202020204" pitchFamily="34" charset="0"/>
              </a:rPr>
              <a:t>November 10, 2022</a:t>
            </a:r>
          </a:p>
        </p:txBody>
      </p:sp>
    </p:spTree>
    <p:extLst>
      <p:ext uri="{BB962C8B-B14F-4D97-AF65-F5344CB8AC3E}">
        <p14:creationId xmlns:p14="http://schemas.microsoft.com/office/powerpoint/2010/main" val="1961393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pPr marL="0" indent="0">
              <a:lnSpc>
                <a:spcPct val="120000"/>
              </a:lnSpc>
              <a:buNone/>
            </a:pPr>
            <a:r>
              <a:rPr lang="en-US" sz="4400" b="1" dirty="0">
                <a:solidFill>
                  <a:srgbClr val="0070C0"/>
                </a:solidFill>
                <a:effectLst/>
                <a:latin typeface="Arial Nova Light" panose="020B0304020202020204" pitchFamily="34" charset="0"/>
                <a:ea typeface="Calibri" panose="020F0502020204030204" pitchFamily="34" charset="0"/>
                <a:cs typeface="Times New Roman" panose="02020603050405020304" pitchFamily="18" charset="0"/>
              </a:rPr>
              <a:t>Tribal Shares, PSFAs, and Negotiations</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825625"/>
            <a:ext cx="10815536" cy="4667250"/>
          </a:xfrm>
        </p:spPr>
        <p:txBody>
          <a:bodyPr>
            <a:normAutofit/>
          </a:bodyPr>
          <a:lstStyle/>
          <a:p>
            <a:pPr marL="0" indent="0">
              <a:lnSpc>
                <a:spcPct val="12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dirty="0">
              <a:latin typeface="Arial Nova Light" panose="020B0304020202020204" pitchFamily="34" charset="0"/>
            </a:endParaRPr>
          </a:p>
          <a:p>
            <a:pPr marL="457200" lvl="1" indent="0">
              <a:lnSpc>
                <a:spcPct val="100000"/>
              </a:lnSpc>
              <a:buNone/>
            </a:pPr>
            <a:endParaRPr lang="en-US" sz="1800" dirty="0">
              <a:latin typeface="Arial Nova Light" panose="020B0304020202020204" pitchFamily="34" charset="0"/>
            </a:endParaRPr>
          </a:p>
          <a:p>
            <a:pPr marL="0" indent="0">
              <a:lnSpc>
                <a:spcPct val="10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
        <p:nvSpPr>
          <p:cNvPr id="4" name="Content Placeholder 2">
            <a:extLst>
              <a:ext uri="{FF2B5EF4-FFF2-40B4-BE49-F238E27FC236}">
                <a16:creationId xmlns:a16="http://schemas.microsoft.com/office/drawing/2014/main" id="{EB0A8B33-6E57-64B0-160D-AE46D38DA3A4}"/>
              </a:ext>
            </a:extLst>
          </p:cNvPr>
          <p:cNvSpPr txBox="1">
            <a:spLocks/>
          </p:cNvSpPr>
          <p:nvPr/>
        </p:nvSpPr>
        <p:spPr>
          <a:xfrm>
            <a:off x="976008" y="1574327"/>
            <a:ext cx="10815536" cy="46672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endParaRPr lang="en-US" sz="2000" dirty="0">
              <a:latin typeface="Arial Nova Light" panose="020B0304020202020204" pitchFamily="34" charset="0"/>
              <a:ea typeface="Calibri" panose="020F0502020204030204" pitchFamily="34" charset="0"/>
              <a:cs typeface="Times New Roman" panose="02020603050405020304" pitchFamily="18" charset="0"/>
            </a:endParaRPr>
          </a:p>
          <a:p>
            <a:pPr marL="342900" indent="-342900">
              <a:lnSpc>
                <a:spcPct val="150000"/>
              </a:lnSpc>
              <a:spcBef>
                <a:spcPts val="0"/>
              </a:spcBef>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Identifying base amounts problematic</a:t>
            </a:r>
          </a:p>
          <a:p>
            <a:pPr marL="342900" indent="-342900">
              <a:lnSpc>
                <a:spcPct val="150000"/>
              </a:lnSpc>
              <a:spcBef>
                <a:spcPts val="0"/>
              </a:spcBef>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Negotiations are never current</a:t>
            </a:r>
          </a:p>
          <a:p>
            <a:pPr marL="342900" indent="-342900">
              <a:lnSpc>
                <a:spcPct val="150000"/>
              </a:lnSpc>
              <a:spcBef>
                <a:spcPts val="0"/>
              </a:spcBef>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Negotiations constantly delayed, meetings cancelled at last minute, no responses from negotiator </a:t>
            </a:r>
          </a:p>
          <a:p>
            <a:pPr marL="342900" indent="-342900">
              <a:lnSpc>
                <a:spcPct val="150000"/>
              </a:lnSpc>
              <a:spcBef>
                <a:spcPts val="0"/>
              </a:spcBef>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Need a way to track progress of negotiations (a “negotiations report card”) </a:t>
            </a:r>
          </a:p>
          <a:p>
            <a:pPr marL="0" indent="0">
              <a:lnSpc>
                <a:spcPct val="120000"/>
              </a:lnSpc>
              <a:buFont typeface="Arial" panose="020B0604020202020204" pitchFamily="34" charse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Font typeface="Arial" panose="020B0604020202020204" pitchFamily="34" charse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Font typeface="Arial" panose="020B0604020202020204" pitchFamily="34" charset="0"/>
              <a:buNone/>
            </a:pPr>
            <a:endParaRPr lang="en-US" sz="2400" dirty="0">
              <a:latin typeface="Arial Nova Light" panose="020B0304020202020204" pitchFamily="34" charset="0"/>
            </a:endParaRPr>
          </a:p>
          <a:p>
            <a:pPr marL="0" indent="0">
              <a:lnSpc>
                <a:spcPct val="100000"/>
              </a:lnSpc>
              <a:buFont typeface="Arial" panose="020B0604020202020204" pitchFamily="34" charset="0"/>
              <a:buNone/>
            </a:pPr>
            <a:endParaRPr lang="en-US" sz="2400" dirty="0">
              <a:latin typeface="Arial Nova Light" panose="020B0304020202020204" pitchFamily="34" charset="0"/>
            </a:endParaRPr>
          </a:p>
          <a:p>
            <a:pPr marL="0" indent="0">
              <a:lnSpc>
                <a:spcPct val="100000"/>
              </a:lnSpc>
              <a:buFont typeface="Arial" panose="020B0604020202020204" pitchFamily="34" charset="0"/>
              <a:buNone/>
            </a:pPr>
            <a:endParaRPr lang="en-US" dirty="0">
              <a:latin typeface="Arial Nova Light" panose="020B0304020202020204" pitchFamily="34" charset="0"/>
            </a:endParaRPr>
          </a:p>
          <a:p>
            <a:pPr marL="457200" lvl="1" indent="0">
              <a:lnSpc>
                <a:spcPct val="100000"/>
              </a:lnSpc>
              <a:buFont typeface="Arial" panose="020B0604020202020204" pitchFamily="34" charset="0"/>
              <a:buNone/>
            </a:pPr>
            <a:endParaRPr lang="en-US" sz="1800" dirty="0">
              <a:latin typeface="Arial Nova Light" panose="020B0304020202020204" pitchFamily="34" charset="0"/>
            </a:endParaRPr>
          </a:p>
          <a:p>
            <a:pPr marL="0" indent="0">
              <a:lnSpc>
                <a:spcPct val="100000"/>
              </a:lnSpc>
              <a:buFont typeface="Arial" panose="020B0604020202020204" pitchFamily="34" charset="0"/>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54962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Support and Promotion of Self-Governance Authority </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825625"/>
            <a:ext cx="10815536" cy="4667250"/>
          </a:xfrm>
        </p:spPr>
        <p:txBody>
          <a:bodyPr>
            <a:normAutofit/>
          </a:bodyPr>
          <a:lstStyle/>
          <a:p>
            <a:pPr marL="0" marR="0" lvl="0" indent="0">
              <a:lnSpc>
                <a:spcPct val="100000"/>
              </a:lnSpc>
              <a:spcBef>
                <a:spcPts val="0"/>
              </a:spcBef>
              <a:spcAft>
                <a:spcPts val="0"/>
              </a:spcAft>
              <a:buNone/>
            </a:pPr>
            <a:endParaRPr lang="en-US" sz="2000" dirty="0">
              <a:latin typeface="Arial Nova Light" panose="020B030402020202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Arial Nova Light" panose="020B0304020202020204" pitchFamily="34" charset="0"/>
                <a:ea typeface="Calibri" panose="020F0502020204030204" pitchFamily="34" charset="0"/>
                <a:cs typeface="Times New Roman" panose="02020603050405020304" pitchFamily="18" charset="0"/>
              </a:rPr>
              <a:t>Some </a:t>
            </a:r>
            <a:r>
              <a:rPr lang="en-US" sz="2000" dirty="0">
                <a:latin typeface="Arial Nova Light" panose="020B0304020202020204" pitchFamily="34" charset="0"/>
                <a:ea typeface="Calibri" panose="020F0502020204030204" pitchFamily="34" charset="0"/>
                <a:cs typeface="Times New Roman" panose="02020603050405020304" pitchFamily="18" charset="0"/>
              </a:rPr>
              <a:t>DOI</a:t>
            </a:r>
            <a:r>
              <a:rPr lang="en-US" sz="2000" dirty="0">
                <a:effectLst/>
                <a:latin typeface="Arial Nova Light" panose="020B0304020202020204" pitchFamily="34" charset="0"/>
                <a:ea typeface="Calibri" panose="020F0502020204030204" pitchFamily="34" charset="0"/>
                <a:cs typeface="Times New Roman" panose="02020603050405020304" pitchFamily="18" charset="0"/>
              </a:rPr>
              <a:t> staff continue to be obstructionists trying to prevent success of Self-Governance</a:t>
            </a: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Arial Nova Light" panose="020B0304020202020204" pitchFamily="34" charset="0"/>
                <a:ea typeface="Calibri" panose="020F0502020204030204" pitchFamily="34" charset="0"/>
                <a:cs typeface="Times New Roman" panose="02020603050405020304" pitchFamily="18" charset="0"/>
              </a:rPr>
              <a:t>In general, BIA does not support or uphold tenets of Self-Governance</a:t>
            </a:r>
          </a:p>
          <a:p>
            <a:pPr marL="342900" marR="0" lvl="0" indent="-342900">
              <a:lnSpc>
                <a:spcPct val="150000"/>
              </a:lnSpc>
              <a:spcBef>
                <a:spcPts val="0"/>
              </a:spcBef>
              <a:spcAft>
                <a:spcPts val="0"/>
              </a:spcAft>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General attitude that when Tribes enter into a Self-Governance agreement, BIA no longer assists or provides them with information </a:t>
            </a:r>
            <a:r>
              <a:rPr lang="en-US" sz="2000" dirty="0">
                <a:effectLst/>
                <a:latin typeface="Arial Nova Light" panose="020B0304020202020204" pitchFamily="34" charset="0"/>
                <a:ea typeface="Calibri" panose="020F0502020204030204" pitchFamily="34" charset="0"/>
                <a:cs typeface="Times New Roman" panose="02020603050405020304" pitchFamily="18" charset="0"/>
              </a:rPr>
              <a:t> </a:t>
            </a:r>
          </a:p>
          <a:p>
            <a:pPr marL="342900" marR="0" lvl="0" indent="-342900">
              <a:lnSpc>
                <a:spcPct val="150000"/>
              </a:lnSpc>
              <a:spcBef>
                <a:spcPts val="0"/>
              </a:spcBef>
              <a:spcAft>
                <a:spcPts val="0"/>
              </a:spcAft>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No sense of urgency to address issues raised by Tribes with Self-Governance agreements</a:t>
            </a:r>
          </a:p>
          <a:p>
            <a:pPr marL="342900" marR="0" lvl="0" indent="-342900">
              <a:lnSpc>
                <a:spcPct val="150000"/>
              </a:lnSpc>
              <a:spcBef>
                <a:spcPts val="0"/>
              </a:spcBef>
              <a:spcAft>
                <a:spcPts val="0"/>
              </a:spcAft>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Lack of responsiveness from OSG discourages new Tribes from seeking a Self-Governance agreement</a:t>
            </a:r>
          </a:p>
          <a:p>
            <a:pPr marL="0" marR="0" lvl="0" indent="0">
              <a:lnSpc>
                <a:spcPct val="100000"/>
              </a:lnSpc>
              <a:spcBef>
                <a:spcPts val="0"/>
              </a:spcBef>
              <a:spcAft>
                <a:spcPts val="0"/>
              </a:spcAft>
              <a:buNone/>
            </a:pPr>
            <a:endParaRPr lang="en-US" sz="2000" dirty="0">
              <a:effectLst/>
              <a:latin typeface="Arial Nova Light" panose="020B0304020202020204" pitchFamily="34" charset="0"/>
              <a:ea typeface="Calibri" panose="020F0502020204030204" pitchFamily="34" charset="0"/>
              <a:cs typeface="Times New Roman" panose="02020603050405020304" pitchFamily="18" charset="0"/>
            </a:endParaRPr>
          </a:p>
          <a:p>
            <a:pPr marL="0" indent="0">
              <a:lnSpc>
                <a:spcPct val="12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dirty="0">
              <a:latin typeface="Arial Nova Light" panose="020B0304020202020204" pitchFamily="34" charset="0"/>
            </a:endParaRPr>
          </a:p>
          <a:p>
            <a:pPr marL="457200" lvl="1" indent="0">
              <a:lnSpc>
                <a:spcPct val="100000"/>
              </a:lnSpc>
              <a:buNone/>
            </a:pPr>
            <a:endParaRPr lang="en-US" sz="1800" dirty="0">
              <a:latin typeface="Arial Nova Light" panose="020B0304020202020204" pitchFamily="34" charset="0"/>
            </a:endParaRPr>
          </a:p>
          <a:p>
            <a:pPr marL="0" indent="0">
              <a:lnSpc>
                <a:spcPct val="10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3665187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Timely Distribution of Funds, Information, and Responses</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825625"/>
            <a:ext cx="10815536" cy="4667250"/>
          </a:xfrm>
        </p:spPr>
        <p:txBody>
          <a:bodyPr>
            <a:normAutofit/>
          </a:bodyPr>
          <a:lstStyle/>
          <a:p>
            <a:pPr>
              <a:lnSpc>
                <a:spcPct val="120000"/>
              </a:lnSpc>
            </a:pPr>
            <a:r>
              <a:rPr lang="en-US" sz="2200" dirty="0">
                <a:latin typeface="Arial Nova Light" panose="020B0304020202020204" pitchFamily="34" charset="0"/>
                <a:ea typeface="Calibri" panose="020F0502020204030204" pitchFamily="34" charset="0"/>
                <a:cs typeface="Times New Roman" panose="02020603050405020304" pitchFamily="18" charset="0"/>
              </a:rPr>
              <a:t>Prompt Payment requirements not implemented across the agency </a:t>
            </a:r>
          </a:p>
          <a:p>
            <a:pPr>
              <a:lnSpc>
                <a:spcPct val="120000"/>
              </a:lnSpc>
            </a:pPr>
            <a:r>
              <a:rPr lang="en-US" sz="2200" dirty="0">
                <a:latin typeface="Arial Nova Light" panose="020B0304020202020204" pitchFamily="34" charset="0"/>
                <a:ea typeface="Calibri" panose="020F0502020204030204" pitchFamily="34" charset="0"/>
                <a:cs typeface="Times New Roman" panose="02020603050405020304" pitchFamily="18" charset="0"/>
              </a:rPr>
              <a:t>Can’t get anyone from OSG to respond</a:t>
            </a:r>
          </a:p>
          <a:p>
            <a:pPr>
              <a:lnSpc>
                <a:spcPct val="120000"/>
              </a:lnSpc>
            </a:pPr>
            <a:r>
              <a:rPr lang="en-US" sz="2200" dirty="0">
                <a:latin typeface="Arial Nova Light" panose="020B0304020202020204" pitchFamily="34" charset="0"/>
                <a:ea typeface="Calibri" panose="020F0502020204030204" pitchFamily="34" charset="0"/>
                <a:cs typeface="Times New Roman" panose="02020603050405020304" pitchFamily="18" charset="0"/>
              </a:rPr>
              <a:t>Significant delays in funding (program funds, CSC, 477 funds, </a:t>
            </a:r>
            <a:r>
              <a:rPr lang="en-US" sz="2200" dirty="0" err="1">
                <a:latin typeface="Arial Nova Light" panose="020B0304020202020204" pitchFamily="34" charset="0"/>
                <a:ea typeface="Calibri" panose="020F0502020204030204" pitchFamily="34" charset="0"/>
                <a:cs typeface="Times New Roman" panose="02020603050405020304" pitchFamily="18" charset="0"/>
              </a:rPr>
              <a:t>etc</a:t>
            </a:r>
            <a:r>
              <a:rPr lang="en-US" sz="2200" dirty="0">
                <a:latin typeface="Arial Nova Light" panose="020B0304020202020204" pitchFamily="34" charset="0"/>
                <a:ea typeface="Calibri" panose="020F0502020204030204" pitchFamily="34" charset="0"/>
                <a:cs typeface="Times New Roman" panose="02020603050405020304" pitchFamily="18" charset="0"/>
              </a:rPr>
              <a:t>)</a:t>
            </a:r>
          </a:p>
          <a:p>
            <a:pPr>
              <a:lnSpc>
                <a:spcPct val="120000"/>
              </a:lnSpc>
            </a:pPr>
            <a:r>
              <a:rPr lang="en-US" sz="2200" dirty="0">
                <a:latin typeface="Arial Nova Light" panose="020B0304020202020204" pitchFamily="34" charset="0"/>
                <a:ea typeface="Calibri" panose="020F0502020204030204" pitchFamily="34" charset="0"/>
                <a:cs typeface="Times New Roman" panose="02020603050405020304" pitchFamily="18" charset="0"/>
              </a:rPr>
              <a:t>DOI is generally unresponsive to requests</a:t>
            </a:r>
          </a:p>
          <a:p>
            <a:pPr>
              <a:lnSpc>
                <a:spcPct val="120000"/>
              </a:lnSpc>
            </a:pPr>
            <a:r>
              <a:rPr lang="en-US" sz="2200" dirty="0">
                <a:latin typeface="Arial Nova Light" panose="020B0304020202020204" pitchFamily="34" charset="0"/>
                <a:ea typeface="Calibri" panose="020F0502020204030204" pitchFamily="34" charset="0"/>
                <a:cs typeface="Times New Roman" panose="02020603050405020304" pitchFamily="18" charset="0"/>
              </a:rPr>
              <a:t>Processing payments takes a long time</a:t>
            </a:r>
          </a:p>
          <a:p>
            <a:pPr>
              <a:lnSpc>
                <a:spcPct val="120000"/>
              </a:lnSpc>
            </a:pPr>
            <a:r>
              <a:rPr lang="en-US" sz="2200" dirty="0">
                <a:latin typeface="Arial Nova Light" panose="020B0304020202020204" pitchFamily="34" charset="0"/>
                <a:ea typeface="Calibri" panose="020F0502020204030204" pitchFamily="34" charset="0"/>
                <a:cs typeface="Times New Roman" panose="02020603050405020304" pitchFamily="18" charset="0"/>
              </a:rPr>
              <a:t>No accountability to ensure funds are paid in a timely manner – often as required by law</a:t>
            </a:r>
          </a:p>
          <a:p>
            <a:pPr marL="0" indent="0">
              <a:lnSpc>
                <a:spcPct val="12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dirty="0">
              <a:latin typeface="Arial Nova Light" panose="020B0304020202020204" pitchFamily="34" charset="0"/>
            </a:endParaRPr>
          </a:p>
          <a:p>
            <a:pPr marL="457200" lvl="1" indent="0">
              <a:lnSpc>
                <a:spcPct val="100000"/>
              </a:lnSpc>
              <a:buNone/>
            </a:pPr>
            <a:endParaRPr lang="en-US" sz="1800" dirty="0">
              <a:latin typeface="Arial Nova Light" panose="020B0304020202020204" pitchFamily="34" charset="0"/>
            </a:endParaRPr>
          </a:p>
          <a:p>
            <a:pPr marL="0" indent="0">
              <a:lnSpc>
                <a:spcPct val="10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1024909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Inconsistency</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825625"/>
            <a:ext cx="10815536" cy="4667250"/>
          </a:xfrm>
        </p:spPr>
        <p:txBody>
          <a:bodyPr>
            <a:normAutofit/>
          </a:bodyPr>
          <a:lstStyle/>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Communication varies significantly across regions </a:t>
            </a:r>
          </a:p>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Uneven distribution of programmatic increases</a:t>
            </a:r>
          </a:p>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BIA picks and chooses which Tribes to provide additional funding to based on personal relationships rather than set criteria</a:t>
            </a:r>
          </a:p>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Inconsistent interpretation of Inherently Federal Functions across regions  </a:t>
            </a:r>
          </a:p>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Inconsistent implementation of budget formulation process across regions</a:t>
            </a:r>
          </a:p>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Inconsistent level of transparency</a:t>
            </a:r>
          </a:p>
          <a:p>
            <a:pPr>
              <a:lnSpc>
                <a:spcPct val="120000"/>
              </a:lnSpc>
            </a:pPr>
            <a:endParaRPr lang="en-US" sz="2200" dirty="0">
              <a:effectLst/>
              <a:latin typeface="Arial Nova Light" panose="020B0304020202020204" pitchFamily="34" charset="0"/>
              <a:ea typeface="Calibri" panose="020F0502020204030204" pitchFamily="34" charset="0"/>
              <a:cs typeface="Times New Roman" panose="02020603050405020304" pitchFamily="18" charset="0"/>
            </a:endParaRPr>
          </a:p>
          <a:p>
            <a:pPr marL="0" indent="0">
              <a:lnSpc>
                <a:spcPct val="12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dirty="0">
              <a:latin typeface="Arial Nova Light" panose="020B0304020202020204" pitchFamily="34" charset="0"/>
            </a:endParaRPr>
          </a:p>
          <a:p>
            <a:pPr marL="457200" lvl="1" indent="0">
              <a:lnSpc>
                <a:spcPct val="100000"/>
              </a:lnSpc>
              <a:buNone/>
            </a:pPr>
            <a:endParaRPr lang="en-US" sz="1800" dirty="0">
              <a:latin typeface="Arial Nova Light" panose="020B0304020202020204" pitchFamily="34" charset="0"/>
            </a:endParaRPr>
          </a:p>
          <a:p>
            <a:pPr marL="0" indent="0">
              <a:lnSpc>
                <a:spcPct val="10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2734525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System/Tech Modernization </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825625"/>
            <a:ext cx="10815536" cy="4667250"/>
          </a:xfrm>
        </p:spPr>
        <p:txBody>
          <a:bodyPr>
            <a:normAutofit/>
          </a:bodyPr>
          <a:lstStyle/>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Systems are outdated </a:t>
            </a:r>
          </a:p>
          <a:p>
            <a:pPr>
              <a:lnSpc>
                <a:spcPct val="120000"/>
              </a:lnSpc>
            </a:pPr>
            <a:r>
              <a:rPr lang="en-US" sz="2200" dirty="0">
                <a:effectLst/>
                <a:latin typeface="Arial Nova Light" panose="020B0304020202020204" pitchFamily="34" charset="0"/>
                <a:ea typeface="Calibri" panose="020F0502020204030204" pitchFamily="34" charset="0"/>
                <a:cs typeface="Calibri" panose="020F0502020204030204" pitchFamily="34" charset="0"/>
              </a:rPr>
              <a:t>No way to know what payments cover</a:t>
            </a:r>
          </a:p>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BIA not equipped for telework status</a:t>
            </a:r>
          </a:p>
          <a:p>
            <a:pPr>
              <a:lnSpc>
                <a:spcPct val="120000"/>
              </a:lnSpc>
            </a:pPr>
            <a:r>
              <a:rPr lang="en-US" sz="2200" dirty="0">
                <a:effectLst/>
                <a:latin typeface="Arial Nova Light" panose="020B0304020202020204" pitchFamily="34" charset="0"/>
                <a:ea typeface="Calibri" panose="020F0502020204030204" pitchFamily="34" charset="0"/>
                <a:cs typeface="Calibri" panose="020F0502020204030204" pitchFamily="34" charset="0"/>
              </a:rPr>
              <a:t>Numerous errors on funding reports</a:t>
            </a:r>
          </a:p>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Too many manual processes that should be automated</a:t>
            </a:r>
            <a:endParaRPr lang="en-US" sz="2200" dirty="0">
              <a:effectLst/>
              <a:latin typeface="Arial Nova Light" panose="020B0304020202020204" pitchFamily="34" charset="0"/>
              <a:ea typeface="Calibri" panose="020F0502020204030204" pitchFamily="34" charset="0"/>
              <a:cs typeface="Times New Roman" panose="02020603050405020304" pitchFamily="18" charset="0"/>
            </a:endParaRPr>
          </a:p>
          <a:p>
            <a:pPr marL="0" indent="0">
              <a:lnSpc>
                <a:spcPct val="12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dirty="0">
              <a:latin typeface="Arial Nova Light" panose="020B0304020202020204" pitchFamily="34" charset="0"/>
            </a:endParaRPr>
          </a:p>
          <a:p>
            <a:pPr marL="457200" lvl="1" indent="0">
              <a:lnSpc>
                <a:spcPct val="100000"/>
              </a:lnSpc>
              <a:buNone/>
            </a:pPr>
            <a:endParaRPr lang="en-US" sz="1800" dirty="0">
              <a:latin typeface="Arial Nova Light" panose="020B0304020202020204" pitchFamily="34" charset="0"/>
            </a:endParaRPr>
          </a:p>
          <a:p>
            <a:pPr marL="0" indent="0">
              <a:lnSpc>
                <a:spcPct val="10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1651627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SGAC</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635936"/>
            <a:ext cx="10815536" cy="4667250"/>
          </a:xfrm>
        </p:spPr>
        <p:txBody>
          <a:bodyPr>
            <a:normAutofit/>
          </a:bodyPr>
          <a:lstStyle/>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Needs to be more action oriented</a:t>
            </a:r>
          </a:p>
          <a:p>
            <a:pPr>
              <a:lnSpc>
                <a:spcPct val="120000"/>
              </a:lnSpc>
            </a:pPr>
            <a:r>
              <a:rPr lang="en-US" sz="2200" dirty="0">
                <a:effectLst/>
                <a:latin typeface="Arial Nova Light" panose="020B0304020202020204" pitchFamily="34" charset="0"/>
                <a:ea typeface="Calibri" panose="020F0502020204030204" pitchFamily="34" charset="0"/>
                <a:cs typeface="Calibri" panose="020F0502020204030204" pitchFamily="34" charset="0"/>
              </a:rPr>
              <a:t>Needs to be more connected between meetings</a:t>
            </a:r>
          </a:p>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Needs to hold DOI more accountable</a:t>
            </a:r>
          </a:p>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AS-IA not as committed to SGAC compared to TSGAC</a:t>
            </a:r>
          </a:p>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Need more of a commitment from Indian Affairs to prioritize SGAC as an advisory body</a:t>
            </a:r>
            <a:endParaRPr lang="en-US" sz="2200" dirty="0">
              <a:effectLst/>
              <a:latin typeface="Arial Nova Light" panose="020B0304020202020204" pitchFamily="34" charset="0"/>
              <a:ea typeface="Calibri" panose="020F0502020204030204" pitchFamily="34" charset="0"/>
              <a:cs typeface="Calibri" panose="020F0502020204030204" pitchFamily="34" charset="0"/>
            </a:endParaRPr>
          </a:p>
          <a:p>
            <a:pPr marL="0" indent="0">
              <a:lnSpc>
                <a:spcPct val="12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dirty="0">
              <a:latin typeface="Arial Nova Light" panose="020B0304020202020204" pitchFamily="34" charset="0"/>
            </a:endParaRPr>
          </a:p>
          <a:p>
            <a:pPr marL="457200" lvl="1" indent="0">
              <a:lnSpc>
                <a:spcPct val="100000"/>
              </a:lnSpc>
              <a:buNone/>
            </a:pPr>
            <a:endParaRPr lang="en-US" sz="1800" dirty="0">
              <a:latin typeface="Arial Nova Light" panose="020B0304020202020204" pitchFamily="34" charset="0"/>
            </a:endParaRPr>
          </a:p>
          <a:p>
            <a:pPr marL="0" indent="0">
              <a:lnSpc>
                <a:spcPct val="10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3740805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Contract Support Costs</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635936"/>
            <a:ext cx="10815536" cy="4667250"/>
          </a:xfrm>
        </p:spPr>
        <p:txBody>
          <a:bodyPr>
            <a:normAutofit/>
          </a:bodyPr>
          <a:lstStyle/>
          <a:p>
            <a:pPr>
              <a:lnSpc>
                <a:spcPct val="120000"/>
              </a:lnSpc>
            </a:pPr>
            <a:r>
              <a:rPr lang="en-US" sz="2200" dirty="0">
                <a:latin typeface="Arial Nova Light" panose="020B0304020202020204" pitchFamily="34" charset="0"/>
                <a:ea typeface="Calibri" panose="020F0502020204030204" pitchFamily="34" charset="0"/>
                <a:cs typeface="Calibri" panose="020F0502020204030204" pitchFamily="34" charset="0"/>
              </a:rPr>
              <a:t>Concerns about recent OSG letter</a:t>
            </a:r>
            <a:endParaRPr lang="en-US" sz="2200" dirty="0">
              <a:effectLst/>
              <a:latin typeface="Arial Nova Light" panose="020B0304020202020204" pitchFamily="34" charset="0"/>
              <a:ea typeface="Calibri" panose="020F0502020204030204" pitchFamily="34" charset="0"/>
              <a:cs typeface="Calibri" panose="020F0502020204030204" pitchFamily="34" charset="0"/>
            </a:endParaRPr>
          </a:p>
          <a:p>
            <a:pPr marL="0" indent="0">
              <a:lnSpc>
                <a:spcPct val="12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dirty="0">
              <a:latin typeface="Arial Nova Light" panose="020B0304020202020204" pitchFamily="34" charset="0"/>
            </a:endParaRPr>
          </a:p>
          <a:p>
            <a:pPr marL="457200" lvl="1" indent="0">
              <a:lnSpc>
                <a:spcPct val="100000"/>
              </a:lnSpc>
              <a:buNone/>
            </a:pPr>
            <a:endParaRPr lang="en-US" sz="1800" dirty="0">
              <a:latin typeface="Arial Nova Light" panose="020B0304020202020204" pitchFamily="34" charset="0"/>
            </a:endParaRPr>
          </a:p>
          <a:p>
            <a:pPr marL="0" indent="0">
              <a:lnSpc>
                <a:spcPct val="10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1804033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Next Steps</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825625"/>
            <a:ext cx="9808723" cy="4351338"/>
          </a:xfrm>
        </p:spPr>
        <p:txBody>
          <a:bodyPr>
            <a:normAutofit/>
          </a:bodyPr>
          <a:lstStyle/>
          <a:p>
            <a:pPr marL="0" indent="0">
              <a:lnSpc>
                <a:spcPct val="110000"/>
              </a:lnSpc>
              <a:buNone/>
            </a:pPr>
            <a:r>
              <a:rPr lang="en-US" sz="2400" dirty="0">
                <a:latin typeface="Arial Nova Light" panose="020B0304020202020204" pitchFamily="34" charset="0"/>
              </a:rPr>
              <a:t>Convene small workgroups to take a deeper dive into issues, identify action items, and propose goals associated with each identified issue. </a:t>
            </a:r>
          </a:p>
          <a:p>
            <a:pPr marL="0" indent="0">
              <a:lnSpc>
                <a:spcPct val="110000"/>
              </a:lnSpc>
              <a:buNone/>
            </a:pPr>
            <a:endParaRPr lang="en-US" sz="2400" dirty="0">
              <a:latin typeface="Arial Nova Light" panose="020B0304020202020204" pitchFamily="34" charset="0"/>
            </a:endParaRPr>
          </a:p>
          <a:p>
            <a:pPr marL="0" indent="0">
              <a:lnSpc>
                <a:spcPct val="110000"/>
              </a:lnSpc>
              <a:buNone/>
            </a:pPr>
            <a:r>
              <a:rPr lang="en-US" sz="2400" dirty="0">
                <a:latin typeface="Arial Nova Light" panose="020B0304020202020204" pitchFamily="34" charset="0"/>
              </a:rPr>
              <a:t>Present a Strategic Plan to SGAC for its review and consideration. </a:t>
            </a:r>
          </a:p>
          <a:p>
            <a:pPr marL="0" indent="0">
              <a:lnSpc>
                <a:spcPct val="110000"/>
              </a:lnSpc>
              <a:buNone/>
            </a:pPr>
            <a:endParaRPr lang="en-US" sz="2400" dirty="0">
              <a:latin typeface="Arial Nova Light" panose="020B0304020202020204" pitchFamily="34" charset="0"/>
            </a:endParaRPr>
          </a:p>
          <a:p>
            <a:pPr marL="0" indent="0">
              <a:lnSpc>
                <a:spcPct val="110000"/>
              </a:lnSpc>
              <a:buNone/>
            </a:pPr>
            <a:r>
              <a:rPr lang="en-US" sz="2400" dirty="0">
                <a:latin typeface="Arial Nova Light" panose="020B0304020202020204" pitchFamily="34" charset="0"/>
              </a:rPr>
              <a:t>Track progress moving towards goals. </a:t>
            </a:r>
          </a:p>
          <a:p>
            <a:pPr marL="0" indent="0">
              <a:lnSpc>
                <a:spcPct val="110000"/>
              </a:lnSpc>
              <a:buNone/>
            </a:pPr>
            <a:endParaRPr lang="en-US" sz="2200" dirty="0">
              <a:latin typeface="Arial Nova Light" panose="020B0304020202020204" pitchFamily="34" charset="0"/>
            </a:endParaRPr>
          </a:p>
          <a:p>
            <a:pPr marL="0" indent="0">
              <a:lnSpc>
                <a:spcPct val="11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97902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C06B5-ED0C-BCBD-7A03-CCC5E25F7824}"/>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Impetus for the Effort</a:t>
            </a:r>
          </a:p>
        </p:txBody>
      </p:sp>
      <p:sp>
        <p:nvSpPr>
          <p:cNvPr id="3" name="Content Placeholder 2">
            <a:extLst>
              <a:ext uri="{FF2B5EF4-FFF2-40B4-BE49-F238E27FC236}">
                <a16:creationId xmlns:a16="http://schemas.microsoft.com/office/drawing/2014/main" id="{C8119BB2-FCBD-0B14-D02C-F10960B4CED0}"/>
              </a:ext>
            </a:extLst>
          </p:cNvPr>
          <p:cNvSpPr>
            <a:spLocks noGrp="1"/>
          </p:cNvSpPr>
          <p:nvPr>
            <p:ph idx="1"/>
          </p:nvPr>
        </p:nvSpPr>
        <p:spPr>
          <a:xfrm>
            <a:off x="838200" y="1426791"/>
            <a:ext cx="10849583" cy="4351338"/>
          </a:xfrm>
        </p:spPr>
        <p:txBody>
          <a:bodyPr>
            <a:noAutofit/>
          </a:bodyPr>
          <a:lstStyle/>
          <a:p>
            <a:pPr>
              <a:lnSpc>
                <a:spcPct val="120000"/>
              </a:lnSpc>
            </a:pPr>
            <a:r>
              <a:rPr lang="en-US" sz="2200" dirty="0">
                <a:latin typeface="Arial Nova Light" panose="020B0304020202020204" pitchFamily="34" charset="0"/>
              </a:rPr>
              <a:t>Interest in evaluating how the committee functions as we return to in-person meetings (do we automatically go back to doing business the same way as we did prior to the pandemic) </a:t>
            </a:r>
          </a:p>
          <a:p>
            <a:pPr>
              <a:lnSpc>
                <a:spcPct val="120000"/>
              </a:lnSpc>
            </a:pPr>
            <a:r>
              <a:rPr lang="en-US" sz="2200" dirty="0">
                <a:latin typeface="Arial Nova Light" panose="020B0304020202020204" pitchFamily="34" charset="0"/>
              </a:rPr>
              <a:t>The following thoughts were raised in recent months: </a:t>
            </a:r>
          </a:p>
          <a:p>
            <a:pPr lvl="1">
              <a:lnSpc>
                <a:spcPct val="120000"/>
              </a:lnSpc>
              <a:spcAft>
                <a:spcPts val="600"/>
              </a:spcAft>
              <a:buFont typeface="Courier New" panose="02070309020205020404" pitchFamily="49" charset="0"/>
              <a:buChar char="o"/>
            </a:pPr>
            <a:r>
              <a:rPr lang="en-US" sz="2200" dirty="0">
                <a:latin typeface="Arial Nova Light" panose="020B0304020202020204" pitchFamily="34" charset="0"/>
              </a:rPr>
              <a:t>“exchanging letters” rather than working together to tackle issues and find solutions</a:t>
            </a:r>
          </a:p>
          <a:p>
            <a:pPr lvl="1">
              <a:lnSpc>
                <a:spcPct val="120000"/>
              </a:lnSpc>
              <a:spcAft>
                <a:spcPts val="600"/>
              </a:spcAft>
              <a:buFont typeface="Courier New" panose="02070309020205020404" pitchFamily="49" charset="0"/>
              <a:buChar char="o"/>
            </a:pPr>
            <a:r>
              <a:rPr lang="en-US" sz="2200" dirty="0">
                <a:latin typeface="Arial Nova Light" panose="020B0304020202020204" pitchFamily="34" charset="0"/>
              </a:rPr>
              <a:t>too much focus on agency updates that were sometimes repetitive from meeting to meeting</a:t>
            </a:r>
          </a:p>
          <a:p>
            <a:pPr lvl="1">
              <a:lnSpc>
                <a:spcPct val="120000"/>
              </a:lnSpc>
              <a:spcAft>
                <a:spcPts val="600"/>
              </a:spcAft>
              <a:buFont typeface="Courier New" panose="02070309020205020404" pitchFamily="49" charset="0"/>
              <a:buChar char="o"/>
            </a:pPr>
            <a:r>
              <a:rPr lang="en-US" sz="2200" dirty="0">
                <a:latin typeface="Arial Nova Light" panose="020B0304020202020204" pitchFamily="34" charset="0"/>
              </a:rPr>
              <a:t>there is a desire to ensure “in-person” meeting time is productive</a:t>
            </a:r>
          </a:p>
          <a:p>
            <a:pPr lvl="1">
              <a:lnSpc>
                <a:spcPct val="120000"/>
              </a:lnSpc>
              <a:spcAft>
                <a:spcPts val="600"/>
              </a:spcAft>
              <a:buFont typeface="Courier New" panose="02070309020205020404" pitchFamily="49" charset="0"/>
              <a:buChar char="o"/>
            </a:pPr>
            <a:r>
              <a:rPr lang="en-US" sz="2200" dirty="0">
                <a:latin typeface="Arial Nova Light" panose="020B0304020202020204" pitchFamily="34" charset="0"/>
              </a:rPr>
              <a:t>difficulty determining if we are moving in the right direction or at a stalemate on some issues </a:t>
            </a:r>
          </a:p>
          <a:p>
            <a:pPr lvl="1">
              <a:lnSpc>
                <a:spcPct val="120000"/>
              </a:lnSpc>
              <a:spcAft>
                <a:spcPts val="600"/>
              </a:spcAft>
              <a:buFont typeface="Courier New" panose="02070309020205020404" pitchFamily="49" charset="0"/>
              <a:buChar char="o"/>
            </a:pPr>
            <a:r>
              <a:rPr lang="en-US" sz="2200" dirty="0">
                <a:latin typeface="Arial Nova Light" panose="020B0304020202020204" pitchFamily="34" charset="0"/>
              </a:rPr>
              <a:t>need to resume momentum of the committee following years of virtual meetings</a:t>
            </a:r>
          </a:p>
        </p:txBody>
      </p:sp>
    </p:spTree>
    <p:extLst>
      <p:ext uri="{BB962C8B-B14F-4D97-AF65-F5344CB8AC3E}">
        <p14:creationId xmlns:p14="http://schemas.microsoft.com/office/powerpoint/2010/main" val="1799674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E606C-13FF-1A26-8578-9B3B4969E104}"/>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Goals of the Strategic Planning Process</a:t>
            </a:r>
          </a:p>
        </p:txBody>
      </p:sp>
      <p:sp>
        <p:nvSpPr>
          <p:cNvPr id="3" name="Content Placeholder 2">
            <a:extLst>
              <a:ext uri="{FF2B5EF4-FFF2-40B4-BE49-F238E27FC236}">
                <a16:creationId xmlns:a16="http://schemas.microsoft.com/office/drawing/2014/main" id="{56B5EEC9-CB63-61B9-FE92-3DB2591FDFB8}"/>
              </a:ext>
            </a:extLst>
          </p:cNvPr>
          <p:cNvSpPr>
            <a:spLocks noGrp="1"/>
          </p:cNvSpPr>
          <p:nvPr>
            <p:ph idx="1"/>
          </p:nvPr>
        </p:nvSpPr>
        <p:spPr>
          <a:xfrm>
            <a:off x="838200" y="1956948"/>
            <a:ext cx="10515600" cy="4351338"/>
          </a:xfrm>
        </p:spPr>
        <p:txBody>
          <a:bodyPr>
            <a:normAutofit/>
          </a:bodyPr>
          <a:lstStyle/>
          <a:p>
            <a:r>
              <a:rPr lang="en-US" sz="2200" dirty="0">
                <a:latin typeface="Arial Nova Light" panose="020B0304020202020204" pitchFamily="34" charset="0"/>
              </a:rPr>
              <a:t>To enhance the effectiveness and efficiency of advisory committee. </a:t>
            </a:r>
          </a:p>
          <a:p>
            <a:r>
              <a:rPr lang="en-US" sz="2200" dirty="0">
                <a:latin typeface="Arial Nova Light" panose="020B0304020202020204" pitchFamily="34" charset="0"/>
              </a:rPr>
              <a:t>To help ensure challenges or issues are not just being exchanged in letters but that actions are taken to overcome challenges and address issues.  </a:t>
            </a:r>
          </a:p>
          <a:p>
            <a:r>
              <a:rPr lang="en-US" sz="2200" dirty="0">
                <a:latin typeface="Arial Nova Light" panose="020B0304020202020204" pitchFamily="34" charset="0"/>
              </a:rPr>
              <a:t>To help ensure advisory meetings are a productive use of time for all. </a:t>
            </a:r>
          </a:p>
          <a:p>
            <a:r>
              <a:rPr lang="en-US" sz="2200" dirty="0">
                <a:latin typeface="Arial Nova Light" panose="020B0304020202020204" pitchFamily="34" charset="0"/>
              </a:rPr>
              <a:t>To help measure the effectiveness of the committee and to identify areas for continuous improvement. </a:t>
            </a:r>
          </a:p>
          <a:p>
            <a:pPr marL="0" indent="0">
              <a:buNone/>
            </a:pPr>
            <a:endParaRPr lang="en-US" sz="2200" dirty="0">
              <a:latin typeface="Arial Nova Light" panose="020B0304020202020204" pitchFamily="34" charset="0"/>
            </a:endParaRPr>
          </a:p>
          <a:p>
            <a:pPr marL="0" indent="0">
              <a:buNone/>
            </a:pPr>
            <a:r>
              <a:rPr lang="en-US" sz="2200" dirty="0">
                <a:latin typeface="Arial Nova Light" panose="020B0304020202020204" pitchFamily="34" charset="0"/>
              </a:rPr>
              <a:t>The ACF TAC recently underwent a strategic planning process and TAC members have reported it has been a worthwhile process. </a:t>
            </a:r>
          </a:p>
        </p:txBody>
      </p:sp>
    </p:spTree>
    <p:extLst>
      <p:ext uri="{BB962C8B-B14F-4D97-AF65-F5344CB8AC3E}">
        <p14:creationId xmlns:p14="http://schemas.microsoft.com/office/powerpoint/2010/main" val="276225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Strategic Planning Process   </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825625"/>
            <a:ext cx="9808723" cy="4351338"/>
          </a:xfrm>
        </p:spPr>
        <p:txBody>
          <a:bodyPr>
            <a:normAutofit fontScale="85000" lnSpcReduction="20000"/>
          </a:bodyPr>
          <a:lstStyle/>
          <a:p>
            <a:pPr>
              <a:lnSpc>
                <a:spcPct val="120000"/>
              </a:lnSpc>
            </a:pPr>
            <a:r>
              <a:rPr lang="en-US" sz="2200" b="1" dirty="0">
                <a:latin typeface="Arial Nova Light" panose="020B0304020202020204" pitchFamily="34" charset="0"/>
              </a:rPr>
              <a:t>Step 1: </a:t>
            </a:r>
            <a:r>
              <a:rPr lang="en-US" sz="2200" dirty="0">
                <a:latin typeface="Arial Nova Light" panose="020B0304020202020204" pitchFamily="34" charset="0"/>
              </a:rPr>
              <a:t>Collect information from DOI SGAC committee members and other Tribal Nations that have Self-Governance agreements with DOI on issues they believe the SGAC should focus on. </a:t>
            </a:r>
          </a:p>
          <a:p>
            <a:pPr lvl="1">
              <a:lnSpc>
                <a:spcPct val="100000"/>
              </a:lnSpc>
              <a:buFont typeface="Courier New" panose="02070309020205020404" pitchFamily="49" charset="0"/>
              <a:buChar char="o"/>
            </a:pPr>
            <a:r>
              <a:rPr lang="en-US" sz="2200" dirty="0">
                <a:latin typeface="Arial Nova Light" panose="020B0304020202020204" pitchFamily="34" charset="0"/>
              </a:rPr>
              <a:t>Focus groups, individual discussions with SGAC members, group discussions during SGAC and workgroup meetings</a:t>
            </a:r>
          </a:p>
          <a:p>
            <a:pPr marL="457200" lvl="1" indent="0">
              <a:lnSpc>
                <a:spcPct val="100000"/>
              </a:lnSpc>
              <a:buNone/>
            </a:pPr>
            <a:endParaRPr lang="en-US" sz="2200" dirty="0">
              <a:latin typeface="Arial Nova Light" panose="020B0304020202020204" pitchFamily="34" charset="0"/>
            </a:endParaRPr>
          </a:p>
          <a:p>
            <a:pPr>
              <a:lnSpc>
                <a:spcPct val="100000"/>
              </a:lnSpc>
            </a:pPr>
            <a:r>
              <a:rPr lang="en-US" sz="2200" b="1" dirty="0">
                <a:latin typeface="Arial Nova Light" panose="020B0304020202020204" pitchFamily="34" charset="0"/>
              </a:rPr>
              <a:t>Step 2: </a:t>
            </a:r>
            <a:r>
              <a:rPr lang="en-US" sz="2200" dirty="0">
                <a:latin typeface="Arial Nova Light" panose="020B0304020202020204" pitchFamily="34" charset="0"/>
              </a:rPr>
              <a:t>Prioritize list of issues that the committee wants to focus on during the next two years</a:t>
            </a:r>
          </a:p>
          <a:p>
            <a:pPr marL="0" indent="0">
              <a:lnSpc>
                <a:spcPct val="100000"/>
              </a:lnSpc>
              <a:buNone/>
            </a:pPr>
            <a:r>
              <a:rPr lang="en-US" sz="2200" dirty="0">
                <a:latin typeface="Arial Nova Light" panose="020B0304020202020204" pitchFamily="34" charset="0"/>
              </a:rPr>
              <a:t> </a:t>
            </a:r>
          </a:p>
          <a:p>
            <a:pPr>
              <a:lnSpc>
                <a:spcPct val="100000"/>
              </a:lnSpc>
            </a:pPr>
            <a:r>
              <a:rPr lang="en-US" sz="2200" b="1" dirty="0">
                <a:latin typeface="Arial Nova Light" panose="020B0304020202020204" pitchFamily="34" charset="0"/>
              </a:rPr>
              <a:t>Step 3: </a:t>
            </a:r>
            <a:r>
              <a:rPr lang="en-US" sz="2200" dirty="0">
                <a:latin typeface="Arial Nova Light" panose="020B0304020202020204" pitchFamily="34" charset="0"/>
              </a:rPr>
              <a:t>Break into small groups comprised of committee and technical workgroup members to identify (1) the end goal associated with each issue and (2) actions that can be taken to help move towards the end goal</a:t>
            </a:r>
          </a:p>
          <a:p>
            <a:pPr marL="0" indent="0">
              <a:lnSpc>
                <a:spcPct val="100000"/>
              </a:lnSpc>
              <a:buNone/>
            </a:pPr>
            <a:endParaRPr lang="en-US" sz="2200" dirty="0">
              <a:latin typeface="Arial Nova Light" panose="020B0304020202020204" pitchFamily="34" charset="0"/>
            </a:endParaRPr>
          </a:p>
          <a:p>
            <a:pPr>
              <a:lnSpc>
                <a:spcPct val="100000"/>
              </a:lnSpc>
            </a:pPr>
            <a:r>
              <a:rPr lang="en-US" sz="2200" b="1" dirty="0">
                <a:latin typeface="Arial Nova Light" panose="020B0304020202020204" pitchFamily="34" charset="0"/>
              </a:rPr>
              <a:t>Step 4: </a:t>
            </a:r>
            <a:r>
              <a:rPr lang="en-US" sz="2200" dirty="0">
                <a:latin typeface="Arial Nova Light" panose="020B0304020202020204" pitchFamily="34" charset="0"/>
              </a:rPr>
              <a:t>Develop a Strategic Plan proposal for SGAC to review and approve</a:t>
            </a:r>
          </a:p>
        </p:txBody>
      </p:sp>
    </p:spTree>
    <p:extLst>
      <p:ext uri="{BB962C8B-B14F-4D97-AF65-F5344CB8AC3E}">
        <p14:creationId xmlns:p14="http://schemas.microsoft.com/office/powerpoint/2010/main" val="511292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Implementing the Strategic Plan </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825625"/>
            <a:ext cx="10854447" cy="4351338"/>
          </a:xfrm>
        </p:spPr>
        <p:txBody>
          <a:bodyPr>
            <a:normAutofit fontScale="85000" lnSpcReduction="20000"/>
          </a:bodyPr>
          <a:lstStyle/>
          <a:p>
            <a:pPr>
              <a:lnSpc>
                <a:spcPct val="120000"/>
              </a:lnSpc>
            </a:pPr>
            <a:r>
              <a:rPr lang="en-US" sz="2200" dirty="0">
                <a:latin typeface="Arial Nova Light" panose="020B0304020202020204" pitchFamily="34" charset="0"/>
              </a:rPr>
              <a:t>The Strategic Plan can be used in the following ways: </a:t>
            </a:r>
          </a:p>
          <a:p>
            <a:pPr lvl="1">
              <a:lnSpc>
                <a:spcPct val="120000"/>
              </a:lnSpc>
              <a:buFont typeface="Courier New" panose="02070309020205020404" pitchFamily="49" charset="0"/>
              <a:buChar char="o"/>
            </a:pPr>
            <a:r>
              <a:rPr lang="en-US" sz="1800" dirty="0">
                <a:latin typeface="Arial Nova Light" panose="020B0304020202020204" pitchFamily="34" charset="0"/>
              </a:rPr>
              <a:t>as a resource to help develop future SGAC meeting agendas</a:t>
            </a:r>
          </a:p>
          <a:p>
            <a:pPr lvl="1">
              <a:lnSpc>
                <a:spcPct val="120000"/>
              </a:lnSpc>
              <a:buFont typeface="Courier New" panose="02070309020205020404" pitchFamily="49" charset="0"/>
              <a:buChar char="o"/>
            </a:pPr>
            <a:r>
              <a:rPr lang="en-US" sz="1800" dirty="0">
                <a:latin typeface="Arial Nova Light" panose="020B0304020202020204" pitchFamily="34" charset="0"/>
              </a:rPr>
              <a:t>to increase participation of committee and workgroup members</a:t>
            </a:r>
          </a:p>
          <a:p>
            <a:pPr lvl="1">
              <a:lnSpc>
                <a:spcPct val="120000"/>
              </a:lnSpc>
              <a:buFont typeface="Courier New" panose="02070309020205020404" pitchFamily="49" charset="0"/>
              <a:buChar char="o"/>
            </a:pPr>
            <a:r>
              <a:rPr lang="en-US" sz="1800" dirty="0">
                <a:latin typeface="Arial Nova Light" panose="020B0304020202020204" pitchFamily="34" charset="0"/>
              </a:rPr>
              <a:t>to track progress resolving issues or enhancing implementation of Self-Governance</a:t>
            </a:r>
          </a:p>
          <a:p>
            <a:pPr lvl="1">
              <a:lnSpc>
                <a:spcPct val="120000"/>
              </a:lnSpc>
              <a:buFont typeface="Courier New" panose="02070309020205020404" pitchFamily="49" charset="0"/>
              <a:buChar char="o"/>
            </a:pPr>
            <a:r>
              <a:rPr lang="en-US" sz="1800" dirty="0">
                <a:latin typeface="Arial Nova Light" panose="020B0304020202020204" pitchFamily="34" charset="0"/>
              </a:rPr>
              <a:t>to increase partnerships and information sharing between Tribal and Federal partners</a:t>
            </a:r>
          </a:p>
          <a:p>
            <a:pPr marL="457200" lvl="1" indent="0">
              <a:lnSpc>
                <a:spcPct val="120000"/>
              </a:lnSpc>
              <a:buNone/>
            </a:pPr>
            <a:endParaRPr lang="en-US" sz="1000" dirty="0">
              <a:latin typeface="Arial Nova Light" panose="020B0304020202020204" pitchFamily="34" charset="0"/>
            </a:endParaRPr>
          </a:p>
          <a:p>
            <a:pPr>
              <a:lnSpc>
                <a:spcPct val="120000"/>
              </a:lnSpc>
            </a:pPr>
            <a:r>
              <a:rPr lang="en-US" sz="2200" dirty="0">
                <a:latin typeface="Arial Nova Light" panose="020B0304020202020204" pitchFamily="34" charset="0"/>
              </a:rPr>
              <a:t>The Strategic Plan is a living document in which the committee can add, remove, or modify issues based on current events.</a:t>
            </a:r>
          </a:p>
          <a:p>
            <a:pPr marL="0" indent="0">
              <a:lnSpc>
                <a:spcPct val="120000"/>
              </a:lnSpc>
              <a:buNone/>
            </a:pPr>
            <a:endParaRPr lang="en-US" sz="1000" dirty="0">
              <a:latin typeface="Arial Nova Light" panose="020B0304020202020204" pitchFamily="34" charset="0"/>
            </a:endParaRPr>
          </a:p>
          <a:p>
            <a:pPr>
              <a:lnSpc>
                <a:spcPct val="120000"/>
              </a:lnSpc>
            </a:pPr>
            <a:r>
              <a:rPr lang="en-US" sz="2200" dirty="0">
                <a:latin typeface="Arial Nova Light" panose="020B0304020202020204" pitchFamily="34" charset="0"/>
              </a:rPr>
              <a:t>Not all issues that SGAC tackles will be in the Strategic Plan – it is intended as a resource to help the committee not a document to bind or control SGAC</a:t>
            </a:r>
          </a:p>
          <a:p>
            <a:pPr marL="0" indent="0">
              <a:lnSpc>
                <a:spcPct val="120000"/>
              </a:lnSpc>
              <a:buNone/>
            </a:pPr>
            <a:endParaRPr lang="en-US" sz="1000" dirty="0">
              <a:latin typeface="Arial Nova Light" panose="020B0304020202020204" pitchFamily="34" charset="0"/>
            </a:endParaRPr>
          </a:p>
          <a:p>
            <a:pPr>
              <a:lnSpc>
                <a:spcPct val="120000"/>
              </a:lnSpc>
            </a:pPr>
            <a:r>
              <a:rPr lang="en-US" sz="2200" dirty="0">
                <a:latin typeface="Arial Nova Light" panose="020B0304020202020204" pitchFamily="34" charset="0"/>
              </a:rPr>
              <a:t>The SGAC Strategic Plan will assist in the creation of a larger Tribal Self-Governance Strategic Plan. </a:t>
            </a:r>
          </a:p>
        </p:txBody>
      </p:sp>
    </p:spTree>
    <p:extLst>
      <p:ext uri="{BB962C8B-B14F-4D97-AF65-F5344CB8AC3E}">
        <p14:creationId xmlns:p14="http://schemas.microsoft.com/office/powerpoint/2010/main" val="318287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Potential Criteria for Issues Included in the Strategic Plan</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825625"/>
            <a:ext cx="9808723" cy="4351338"/>
          </a:xfrm>
        </p:spPr>
        <p:txBody>
          <a:bodyPr>
            <a:normAutofit/>
          </a:bodyPr>
          <a:lstStyle/>
          <a:p>
            <a:pPr marL="0" indent="0">
              <a:lnSpc>
                <a:spcPct val="100000"/>
              </a:lnSpc>
              <a:buNone/>
            </a:pPr>
            <a:endParaRPr lang="en-US" sz="2400" dirty="0">
              <a:latin typeface="Arial Nova Light" panose="020B0304020202020204" pitchFamily="34" charset="0"/>
            </a:endParaRPr>
          </a:p>
          <a:p>
            <a:pPr marL="0" indent="0">
              <a:lnSpc>
                <a:spcPct val="100000"/>
              </a:lnSpc>
              <a:buNone/>
            </a:pPr>
            <a:r>
              <a:rPr lang="en-US" sz="2400" dirty="0">
                <a:latin typeface="Arial Nova Light" panose="020B0304020202020204" pitchFamily="34" charset="0"/>
              </a:rPr>
              <a:t>The Strategic Plan will be more effective if the issues included in the plan: </a:t>
            </a:r>
          </a:p>
          <a:p>
            <a:pPr marL="0" indent="0">
              <a:lnSpc>
                <a:spcPct val="100000"/>
              </a:lnSpc>
              <a:buNone/>
            </a:pPr>
            <a:endParaRPr lang="en-US" sz="800" dirty="0">
              <a:latin typeface="Arial Nova Light" panose="020B0304020202020204" pitchFamily="34" charset="0"/>
            </a:endParaRPr>
          </a:p>
          <a:p>
            <a:pPr lvl="1">
              <a:lnSpc>
                <a:spcPct val="100000"/>
              </a:lnSpc>
            </a:pPr>
            <a:r>
              <a:rPr lang="en-US" dirty="0">
                <a:latin typeface="Arial Nova Light" panose="020B0304020202020204" pitchFamily="34" charset="0"/>
              </a:rPr>
              <a:t>include a direct connection to the Department of the Interior</a:t>
            </a:r>
          </a:p>
          <a:p>
            <a:pPr marL="457200" lvl="1" indent="0">
              <a:lnSpc>
                <a:spcPct val="100000"/>
              </a:lnSpc>
              <a:buNone/>
            </a:pPr>
            <a:r>
              <a:rPr lang="en-US" sz="800" dirty="0">
                <a:latin typeface="Arial Nova Light" panose="020B0304020202020204" pitchFamily="34" charset="0"/>
              </a:rPr>
              <a:t> </a:t>
            </a:r>
          </a:p>
          <a:p>
            <a:pPr lvl="1">
              <a:lnSpc>
                <a:spcPct val="100000"/>
              </a:lnSpc>
            </a:pPr>
            <a:r>
              <a:rPr lang="en-US" dirty="0">
                <a:latin typeface="Arial Nova Light" panose="020B0304020202020204" pitchFamily="34" charset="0"/>
              </a:rPr>
              <a:t>allow for DOI participation </a:t>
            </a:r>
          </a:p>
          <a:p>
            <a:pPr marL="457200" lvl="1" indent="0">
              <a:lnSpc>
                <a:spcPct val="100000"/>
              </a:lnSpc>
              <a:buNone/>
            </a:pPr>
            <a:endParaRPr lang="en-US" sz="800" dirty="0">
              <a:latin typeface="Arial Nova Light" panose="020B0304020202020204" pitchFamily="34" charset="0"/>
            </a:endParaRPr>
          </a:p>
          <a:p>
            <a:pPr lvl="1">
              <a:lnSpc>
                <a:spcPct val="100000"/>
              </a:lnSpc>
            </a:pPr>
            <a:r>
              <a:rPr lang="en-US" dirty="0">
                <a:latin typeface="Arial Nova Light" panose="020B0304020202020204" pitchFamily="34" charset="0"/>
              </a:rPr>
              <a:t>are associated with actions that can be tracked and measured</a:t>
            </a:r>
          </a:p>
          <a:p>
            <a:pPr lvl="1">
              <a:lnSpc>
                <a:spcPct val="100000"/>
              </a:lnSpc>
            </a:pPr>
            <a:endParaRPr lang="en-US" dirty="0">
              <a:latin typeface="Arial Nova Light" panose="020B0304020202020204" pitchFamily="34" charset="0"/>
            </a:endParaRPr>
          </a:p>
          <a:p>
            <a:pPr marL="0" indent="0">
              <a:lnSpc>
                <a:spcPct val="100000"/>
              </a:lnSpc>
              <a:buNone/>
            </a:pPr>
            <a:r>
              <a:rPr lang="en-US" sz="1800" b="1" dirty="0">
                <a:latin typeface="Arial Nova Light" panose="020B0304020202020204" pitchFamily="34" charset="0"/>
              </a:rPr>
              <a:t>REMINDER: The Strategic Plan is not intended to limit the issues brought forth by the Committee or the ability of the Committee to seek broad change that requires legislation.</a:t>
            </a:r>
          </a:p>
          <a:p>
            <a:pPr marL="457200" lvl="1" indent="0">
              <a:lnSpc>
                <a:spcPct val="100000"/>
              </a:lnSpc>
              <a:buNone/>
            </a:pPr>
            <a:endParaRPr lang="en-US" sz="1800" dirty="0">
              <a:latin typeface="Arial Nova Light" panose="020B0304020202020204" pitchFamily="34" charset="0"/>
            </a:endParaRPr>
          </a:p>
          <a:p>
            <a:pPr marL="0" indent="0">
              <a:lnSpc>
                <a:spcPct val="10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3672316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Focus Groups</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825625"/>
            <a:ext cx="10815536" cy="4667250"/>
          </a:xfrm>
        </p:spPr>
        <p:txBody>
          <a:bodyPr>
            <a:normAutofit fontScale="77500" lnSpcReduction="20000"/>
          </a:bodyPr>
          <a:lstStyle/>
          <a:p>
            <a:pPr marL="0" indent="0">
              <a:lnSpc>
                <a:spcPct val="120000"/>
              </a:lnSpc>
              <a:buNone/>
            </a:pPr>
            <a:r>
              <a:rPr lang="en-US" sz="2400" dirty="0">
                <a:latin typeface="Arial Nova Light" panose="020B0304020202020204" pitchFamily="34" charset="0"/>
              </a:rPr>
              <a:t>Over the last few weeks, we worked with an outside consultant to convene focus groups intended to identify issues that Tribal and federal leaders and officials believe should be priorities for SGAC to consider. </a:t>
            </a:r>
          </a:p>
          <a:p>
            <a:pPr>
              <a:lnSpc>
                <a:spcPct val="120000"/>
              </a:lnSpc>
            </a:pPr>
            <a:r>
              <a:rPr lang="en-US" sz="2400" dirty="0">
                <a:latin typeface="Arial Nova Light" panose="020B0304020202020204" pitchFamily="34" charset="0"/>
              </a:rPr>
              <a:t>4 focus groups (3 focus group for Tribal leaders/officials and 1 focus group for federal officials) </a:t>
            </a:r>
          </a:p>
          <a:p>
            <a:pPr>
              <a:lnSpc>
                <a:spcPct val="120000"/>
              </a:lnSpc>
            </a:pPr>
            <a:r>
              <a:rPr lang="en-US" sz="2400" dirty="0">
                <a:latin typeface="Arial Nova Light" panose="020B0304020202020204" pitchFamily="34" charset="0"/>
              </a:rPr>
              <a:t>5-7 participants in each group </a:t>
            </a:r>
          </a:p>
          <a:p>
            <a:pPr marL="0" indent="0">
              <a:lnSpc>
                <a:spcPct val="120000"/>
              </a:lnSpc>
              <a:buNone/>
            </a:pPr>
            <a:endParaRPr lang="en-US" sz="2400" dirty="0">
              <a:latin typeface="Arial Nova Light" panose="020B0304020202020204" pitchFamily="34" charset="0"/>
            </a:endParaRPr>
          </a:p>
          <a:p>
            <a:pPr marL="0" indent="0">
              <a:lnSpc>
                <a:spcPct val="120000"/>
              </a:lnSpc>
              <a:buNone/>
            </a:pPr>
            <a:r>
              <a:rPr lang="en-US" sz="2400" dirty="0">
                <a:latin typeface="Arial Nova Light" panose="020B0304020202020204" pitchFamily="34" charset="0"/>
              </a:rPr>
              <a:t>Questions raised in focus groups: </a:t>
            </a:r>
          </a:p>
          <a:p>
            <a:pPr>
              <a:lnSpc>
                <a:spcPct val="120000"/>
              </a:lnSpc>
            </a:pPr>
            <a:r>
              <a:rPr lang="en-US" sz="2100" dirty="0">
                <a:latin typeface="Arial Nova Light" panose="020B0304020202020204" pitchFamily="34" charset="0"/>
              </a:rPr>
              <a:t>What challenges are you facing with DOI programs, processes, or personnel? </a:t>
            </a:r>
          </a:p>
          <a:p>
            <a:pPr>
              <a:lnSpc>
                <a:spcPct val="120000"/>
              </a:lnSpc>
            </a:pPr>
            <a:r>
              <a:rPr lang="en-US" sz="2100" dirty="0">
                <a:effectLst/>
                <a:latin typeface="Arial Nova Light" panose="020B0304020202020204" pitchFamily="34" charset="0"/>
                <a:ea typeface="Calibri" panose="020F0502020204030204" pitchFamily="34" charset="0"/>
                <a:cs typeface="Times New Roman" panose="02020603050405020304" pitchFamily="18" charset="0"/>
              </a:rPr>
              <a:t>What are the critical issues that </a:t>
            </a:r>
            <a:r>
              <a:rPr lang="en-US" sz="2100" dirty="0">
                <a:latin typeface="Arial Nova Light" panose="020B0304020202020204" pitchFamily="34" charset="0"/>
                <a:ea typeface="Calibri" panose="020F0502020204030204" pitchFamily="34" charset="0"/>
                <a:cs typeface="Times New Roman" panose="02020603050405020304" pitchFamily="18" charset="0"/>
              </a:rPr>
              <a:t>DOI</a:t>
            </a:r>
            <a:r>
              <a:rPr lang="en-US" sz="2100" dirty="0">
                <a:effectLst/>
                <a:latin typeface="Arial Nova Light" panose="020B0304020202020204" pitchFamily="34" charset="0"/>
                <a:ea typeface="Calibri" panose="020F0502020204030204" pitchFamily="34" charset="0"/>
                <a:cs typeface="Times New Roman" panose="02020603050405020304" pitchFamily="18" charset="0"/>
              </a:rPr>
              <a:t> needs to face over the next 2 years related to the implementation of Self-Governance authority?</a:t>
            </a:r>
          </a:p>
          <a:p>
            <a:pPr>
              <a:lnSpc>
                <a:spcPct val="120000"/>
              </a:lnSpc>
            </a:pPr>
            <a:r>
              <a:rPr lang="en-US" sz="2100" dirty="0">
                <a:effectLst/>
                <a:latin typeface="Arial Nova Light" panose="020B0304020202020204" pitchFamily="34" charset="0"/>
                <a:ea typeface="Calibri" panose="020F0502020204030204" pitchFamily="34" charset="0"/>
                <a:cs typeface="Times New Roman" panose="02020603050405020304" pitchFamily="18" charset="0"/>
              </a:rPr>
              <a:t>What are the key priorities that </a:t>
            </a:r>
            <a:r>
              <a:rPr lang="en-US" sz="2100" dirty="0">
                <a:latin typeface="Arial Nova Light" panose="020B0304020202020204" pitchFamily="34" charset="0"/>
                <a:ea typeface="Calibri" panose="020F0502020204030204" pitchFamily="34" charset="0"/>
                <a:cs typeface="Times New Roman" panose="02020603050405020304" pitchFamily="18" charset="0"/>
              </a:rPr>
              <a:t>DOI’s</a:t>
            </a:r>
            <a:r>
              <a:rPr lang="en-US" sz="2100" dirty="0">
                <a:effectLst/>
                <a:latin typeface="Arial Nova Light" panose="020B0304020202020204" pitchFamily="34" charset="0"/>
                <a:ea typeface="Calibri" panose="020F0502020204030204" pitchFamily="34" charset="0"/>
                <a:cs typeface="Times New Roman" panose="02020603050405020304" pitchFamily="18" charset="0"/>
              </a:rPr>
              <a:t> Office of Self-Governance should focus on over the next 2 years?</a:t>
            </a:r>
          </a:p>
          <a:p>
            <a:pPr>
              <a:lnSpc>
                <a:spcPct val="120000"/>
              </a:lnSpc>
            </a:pPr>
            <a:r>
              <a:rPr lang="en-US" sz="2100" dirty="0">
                <a:effectLst/>
                <a:latin typeface="Arial Nova Light" panose="020B0304020202020204" pitchFamily="34" charset="0"/>
                <a:ea typeface="Calibri" panose="020F0502020204030204" pitchFamily="34" charset="0"/>
                <a:cs typeface="Times New Roman" panose="02020603050405020304" pitchFamily="18" charset="0"/>
              </a:rPr>
              <a:t>Do you have suggestions for operational improvements that could enhance the effectiveness of SGAC as an advisory body?</a:t>
            </a: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dirty="0">
              <a:latin typeface="Arial Nova Light" panose="020B0304020202020204" pitchFamily="34" charset="0"/>
            </a:endParaRPr>
          </a:p>
          <a:p>
            <a:pPr marL="457200" lvl="1" indent="0">
              <a:lnSpc>
                <a:spcPct val="100000"/>
              </a:lnSpc>
              <a:buNone/>
            </a:pPr>
            <a:endParaRPr lang="en-US" sz="1800" dirty="0">
              <a:latin typeface="Arial Nova Light" panose="020B0304020202020204" pitchFamily="34" charset="0"/>
            </a:endParaRPr>
          </a:p>
          <a:p>
            <a:pPr marL="0" indent="0">
              <a:lnSpc>
                <a:spcPct val="10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2917516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r>
              <a:rPr lang="en-US" b="1" dirty="0">
                <a:solidFill>
                  <a:srgbClr val="0070C0"/>
                </a:solidFill>
                <a:latin typeface="Arial Nova Light" panose="020B0304020202020204" pitchFamily="34" charset="0"/>
              </a:rPr>
              <a:t>Focus Group Results</a:t>
            </a: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531815"/>
            <a:ext cx="10815536" cy="5126893"/>
          </a:xfrm>
        </p:spPr>
        <p:txBody>
          <a:bodyPr>
            <a:normAutofit fontScale="55000" lnSpcReduction="20000"/>
          </a:bodyPr>
          <a:lstStyle/>
          <a:p>
            <a:pPr marL="0" indent="0">
              <a:lnSpc>
                <a:spcPct val="120000"/>
              </a:lnSpc>
              <a:buNone/>
            </a:pPr>
            <a:r>
              <a:rPr lang="en-US" sz="2900" dirty="0">
                <a:effectLst/>
                <a:latin typeface="Arial Nova Light" panose="020B0304020202020204" pitchFamily="34" charset="0"/>
                <a:ea typeface="Calibri" panose="020F0502020204030204" pitchFamily="34" charset="0"/>
                <a:cs typeface="Times New Roman" panose="02020603050405020304" pitchFamily="18" charset="0"/>
              </a:rPr>
              <a:t>We </a:t>
            </a:r>
            <a:r>
              <a:rPr lang="en-US" sz="2900" dirty="0">
                <a:latin typeface="Arial Nova Light" panose="020B0304020202020204" pitchFamily="34" charset="0"/>
                <a:ea typeface="Calibri" panose="020F0502020204030204" pitchFamily="34" charset="0"/>
                <a:cs typeface="Times New Roman" panose="02020603050405020304" pitchFamily="18" charset="0"/>
              </a:rPr>
              <a:t>evaluated the results of the focus groups and developed the following potential “buckets” to categorize issues: </a:t>
            </a:r>
            <a:endParaRPr lang="en-US" sz="2900" dirty="0">
              <a:effectLst/>
              <a:latin typeface="Arial Nova Light" panose="020B0304020202020204" pitchFamily="34" charset="0"/>
              <a:ea typeface="Calibri" panose="020F0502020204030204" pitchFamily="34" charset="0"/>
              <a:cs typeface="Times New Roman" panose="02020603050405020304" pitchFamily="18" charset="0"/>
            </a:endParaRPr>
          </a:p>
          <a:p>
            <a:pPr>
              <a:lnSpc>
                <a:spcPct val="120000"/>
              </a:lnSpc>
            </a:pPr>
            <a:r>
              <a:rPr lang="en-US" sz="2900" dirty="0">
                <a:effectLst/>
                <a:latin typeface="Arial Nova Light" panose="020B0304020202020204" pitchFamily="34" charset="0"/>
                <a:ea typeface="Calibri" panose="020F0502020204030204" pitchFamily="34" charset="0"/>
                <a:cs typeface="Times New Roman" panose="02020603050405020304" pitchFamily="18" charset="0"/>
              </a:rPr>
              <a:t>Staffing </a:t>
            </a:r>
            <a:r>
              <a:rPr lang="en-US" sz="2900" dirty="0">
                <a:latin typeface="Arial Nova Light" panose="020B0304020202020204" pitchFamily="34" charset="0"/>
                <a:ea typeface="Calibri" panose="020F0502020204030204" pitchFamily="34" charset="0"/>
                <a:cs typeface="Times New Roman" panose="02020603050405020304" pitchFamily="18" charset="0"/>
              </a:rPr>
              <a:t>c</a:t>
            </a:r>
            <a:r>
              <a:rPr lang="en-US" sz="2900" dirty="0">
                <a:effectLst/>
                <a:latin typeface="Arial Nova Light" panose="020B0304020202020204" pitchFamily="34" charset="0"/>
                <a:ea typeface="Calibri" panose="020F0502020204030204" pitchFamily="34" charset="0"/>
                <a:cs typeface="Times New Roman" panose="02020603050405020304" pitchFamily="18" charset="0"/>
              </a:rPr>
              <a:t>oncerns</a:t>
            </a:r>
          </a:p>
          <a:p>
            <a:pPr>
              <a:lnSpc>
                <a:spcPct val="120000"/>
              </a:lnSpc>
            </a:pPr>
            <a:r>
              <a:rPr lang="en-US" sz="2900" dirty="0">
                <a:latin typeface="Arial Nova Light" panose="020B0304020202020204" pitchFamily="34" charset="0"/>
                <a:ea typeface="Calibri" panose="020F0502020204030204" pitchFamily="34" charset="0"/>
                <a:cs typeface="Times New Roman" panose="02020603050405020304" pitchFamily="18" charset="0"/>
              </a:rPr>
              <a:t>Use of grant mechanisms rather than base budget increases </a:t>
            </a:r>
          </a:p>
          <a:p>
            <a:pPr>
              <a:lnSpc>
                <a:spcPct val="120000"/>
              </a:lnSpc>
            </a:pPr>
            <a:r>
              <a:rPr lang="en-US" sz="2900" dirty="0">
                <a:effectLst/>
                <a:latin typeface="Arial Nova Light" panose="020B0304020202020204" pitchFamily="34" charset="0"/>
                <a:ea typeface="Calibri" panose="020F0502020204030204" pitchFamily="34" charset="0"/>
                <a:cs typeface="Times New Roman" panose="02020603050405020304" pitchFamily="18" charset="0"/>
              </a:rPr>
              <a:t>Tribal Shares, PSFAs, and Negotiations</a:t>
            </a:r>
          </a:p>
          <a:p>
            <a:pPr lvl="1">
              <a:lnSpc>
                <a:spcPct val="120000"/>
              </a:lnSpc>
            </a:pPr>
            <a:r>
              <a:rPr lang="en-US" sz="2500" dirty="0">
                <a:effectLst/>
                <a:latin typeface="Arial Nova Light" panose="020B0304020202020204" pitchFamily="34" charset="0"/>
                <a:ea typeface="Calibri" panose="020F0502020204030204" pitchFamily="34" charset="0"/>
                <a:cs typeface="Times New Roman" panose="02020603050405020304" pitchFamily="18" charset="0"/>
              </a:rPr>
              <a:t>BIA</a:t>
            </a:r>
          </a:p>
          <a:p>
            <a:pPr lvl="1">
              <a:lnSpc>
                <a:spcPct val="120000"/>
              </a:lnSpc>
            </a:pPr>
            <a:r>
              <a:rPr lang="en-US" sz="2500" dirty="0">
                <a:effectLst/>
                <a:latin typeface="Arial Nova Light" panose="020B0304020202020204" pitchFamily="34" charset="0"/>
                <a:ea typeface="Calibri" panose="020F0502020204030204" pitchFamily="34" charset="0"/>
                <a:cs typeface="Times New Roman" panose="02020603050405020304" pitchFamily="18" charset="0"/>
              </a:rPr>
              <a:t>Non-BIA</a:t>
            </a:r>
          </a:p>
          <a:p>
            <a:pPr>
              <a:lnSpc>
                <a:spcPct val="120000"/>
              </a:lnSpc>
            </a:pPr>
            <a:r>
              <a:rPr lang="en-US" sz="2900" dirty="0">
                <a:effectLst/>
                <a:latin typeface="Arial Nova Light" panose="020B0304020202020204" pitchFamily="34" charset="0"/>
                <a:ea typeface="Calibri" panose="020F0502020204030204" pitchFamily="34" charset="0"/>
                <a:cs typeface="Times New Roman" panose="02020603050405020304" pitchFamily="18" charset="0"/>
              </a:rPr>
              <a:t>Support and Promotion of Self-Governance Authority</a:t>
            </a:r>
          </a:p>
          <a:p>
            <a:pPr>
              <a:lnSpc>
                <a:spcPct val="120000"/>
              </a:lnSpc>
            </a:pPr>
            <a:r>
              <a:rPr lang="en-US" sz="2900" dirty="0">
                <a:latin typeface="Arial Nova Light" panose="020B0304020202020204" pitchFamily="34" charset="0"/>
                <a:ea typeface="Calibri" panose="020F0502020204030204" pitchFamily="34" charset="0"/>
                <a:cs typeface="Times New Roman" panose="02020603050405020304" pitchFamily="18" charset="0"/>
              </a:rPr>
              <a:t>Consistency across regions and programs</a:t>
            </a:r>
          </a:p>
          <a:p>
            <a:pPr>
              <a:lnSpc>
                <a:spcPct val="120000"/>
              </a:lnSpc>
            </a:pPr>
            <a:r>
              <a:rPr lang="en-US" sz="2900" dirty="0">
                <a:latin typeface="Arial Nova Light" panose="020B0304020202020204" pitchFamily="34" charset="0"/>
                <a:ea typeface="Calibri" panose="020F0502020204030204" pitchFamily="34" charset="0"/>
                <a:cs typeface="Times New Roman" panose="02020603050405020304" pitchFamily="18" charset="0"/>
              </a:rPr>
              <a:t>Timely Distribution of Funds, Information, and Responses</a:t>
            </a:r>
          </a:p>
          <a:p>
            <a:pPr>
              <a:lnSpc>
                <a:spcPct val="120000"/>
              </a:lnSpc>
            </a:pPr>
            <a:r>
              <a:rPr lang="en-US" sz="2900" dirty="0">
                <a:latin typeface="Arial Nova Light" panose="020B0304020202020204" pitchFamily="34" charset="0"/>
                <a:ea typeface="Calibri" panose="020F0502020204030204" pitchFamily="34" charset="0"/>
                <a:cs typeface="Times New Roman" panose="02020603050405020304" pitchFamily="18" charset="0"/>
              </a:rPr>
              <a:t>System/IT Modernization </a:t>
            </a:r>
          </a:p>
          <a:p>
            <a:pPr>
              <a:lnSpc>
                <a:spcPct val="120000"/>
              </a:lnSpc>
            </a:pPr>
            <a:r>
              <a:rPr lang="en-US" sz="2900" dirty="0">
                <a:latin typeface="Arial Nova Light" panose="020B0304020202020204" pitchFamily="34" charset="0"/>
                <a:ea typeface="Calibri" panose="020F0502020204030204" pitchFamily="34" charset="0"/>
                <a:cs typeface="Times New Roman" panose="02020603050405020304" pitchFamily="18" charset="0"/>
              </a:rPr>
              <a:t>SGAC </a:t>
            </a:r>
          </a:p>
          <a:p>
            <a:pPr>
              <a:lnSpc>
                <a:spcPct val="120000"/>
              </a:lnSpc>
            </a:pPr>
            <a:r>
              <a:rPr lang="en-US" sz="2900" dirty="0">
                <a:latin typeface="Arial Nova Light" panose="020B0304020202020204" pitchFamily="34" charset="0"/>
                <a:ea typeface="Calibri" panose="020F0502020204030204" pitchFamily="34" charset="0"/>
                <a:cs typeface="Times New Roman" panose="02020603050405020304" pitchFamily="18" charset="0"/>
              </a:rPr>
              <a:t>Contract Support Costs</a:t>
            </a:r>
          </a:p>
          <a:p>
            <a:pPr>
              <a:lnSpc>
                <a:spcPct val="120000"/>
              </a:lnSpc>
            </a:pPr>
            <a:r>
              <a:rPr lang="en-US" sz="2900" b="1" i="1" dirty="0">
                <a:latin typeface="Arial Nova Light" panose="020B0304020202020204" pitchFamily="34" charset="0"/>
                <a:ea typeface="Calibri" panose="020F0502020204030204" pitchFamily="34" charset="0"/>
                <a:cs typeface="Times New Roman" panose="02020603050405020304" pitchFamily="18" charset="0"/>
              </a:rPr>
              <a:t>Data Issues (not raised in focus groups but up for discussion with SGAC) </a:t>
            </a: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dirty="0">
              <a:latin typeface="Arial Nova Light" panose="020B0304020202020204" pitchFamily="34" charset="0"/>
            </a:endParaRPr>
          </a:p>
          <a:p>
            <a:pPr marL="457200" lvl="1" indent="0">
              <a:lnSpc>
                <a:spcPct val="100000"/>
              </a:lnSpc>
              <a:buNone/>
            </a:pPr>
            <a:endParaRPr lang="en-US" sz="1800" dirty="0">
              <a:latin typeface="Arial Nova Light" panose="020B0304020202020204" pitchFamily="34" charset="0"/>
            </a:endParaRPr>
          </a:p>
          <a:p>
            <a:pPr marL="0" indent="0">
              <a:lnSpc>
                <a:spcPct val="10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577421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0F40-2E5E-8CA3-7BE1-B186FE6B30FB}"/>
              </a:ext>
            </a:extLst>
          </p:cNvPr>
          <p:cNvSpPr>
            <a:spLocks noGrp="1"/>
          </p:cNvSpPr>
          <p:nvPr>
            <p:ph type="title"/>
          </p:nvPr>
        </p:nvSpPr>
        <p:spPr/>
        <p:txBody>
          <a:bodyPr/>
          <a:lstStyle/>
          <a:p>
            <a:pPr marL="0" indent="0">
              <a:lnSpc>
                <a:spcPct val="120000"/>
              </a:lnSpc>
              <a:buNone/>
            </a:pPr>
            <a:r>
              <a:rPr lang="en-US" b="1" dirty="0">
                <a:solidFill>
                  <a:srgbClr val="0070C0"/>
                </a:solidFill>
                <a:latin typeface="Arial Nova Light" panose="020B0304020202020204" pitchFamily="34" charset="0"/>
                <a:ea typeface="Calibri" panose="020F0502020204030204" pitchFamily="34" charset="0"/>
                <a:cs typeface="Times New Roman" panose="02020603050405020304" pitchFamily="18" charset="0"/>
              </a:rPr>
              <a:t>Staffing Concerns</a:t>
            </a:r>
            <a:endParaRPr lang="en-US" sz="4400" b="1" dirty="0">
              <a:solidFill>
                <a:srgbClr val="0070C0"/>
              </a:solidFill>
              <a:effectLst/>
              <a:latin typeface="Arial Nova Light" panose="020B030402020202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B2F1D49-243B-DA35-363D-AB77989D9950}"/>
              </a:ext>
            </a:extLst>
          </p:cNvPr>
          <p:cNvSpPr>
            <a:spLocks noGrp="1"/>
          </p:cNvSpPr>
          <p:nvPr>
            <p:ph idx="1"/>
          </p:nvPr>
        </p:nvSpPr>
        <p:spPr>
          <a:xfrm>
            <a:off x="838200" y="1825625"/>
            <a:ext cx="10815536" cy="4667250"/>
          </a:xfrm>
        </p:spPr>
        <p:txBody>
          <a:bodyPr>
            <a:normAutofit/>
          </a:bodyPr>
          <a:lstStyle/>
          <a:p>
            <a:pPr marL="0" indent="0">
              <a:lnSpc>
                <a:spcPct val="12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sz="2400" dirty="0">
              <a:latin typeface="Arial Nova Light" panose="020B0304020202020204" pitchFamily="34" charset="0"/>
            </a:endParaRPr>
          </a:p>
          <a:p>
            <a:pPr marL="0" indent="0">
              <a:lnSpc>
                <a:spcPct val="100000"/>
              </a:lnSpc>
              <a:buNone/>
            </a:pPr>
            <a:endParaRPr lang="en-US" dirty="0">
              <a:latin typeface="Arial Nova Light" panose="020B0304020202020204" pitchFamily="34" charset="0"/>
            </a:endParaRPr>
          </a:p>
          <a:p>
            <a:pPr marL="457200" lvl="1" indent="0">
              <a:lnSpc>
                <a:spcPct val="100000"/>
              </a:lnSpc>
              <a:buNone/>
            </a:pPr>
            <a:endParaRPr lang="en-US" sz="1800" dirty="0">
              <a:latin typeface="Arial Nova Light" panose="020B0304020202020204" pitchFamily="34" charset="0"/>
            </a:endParaRPr>
          </a:p>
          <a:p>
            <a:pPr marL="0" indent="0">
              <a:lnSpc>
                <a:spcPct val="100000"/>
              </a:lnSpc>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
        <p:nvSpPr>
          <p:cNvPr id="4" name="Content Placeholder 2">
            <a:extLst>
              <a:ext uri="{FF2B5EF4-FFF2-40B4-BE49-F238E27FC236}">
                <a16:creationId xmlns:a16="http://schemas.microsoft.com/office/drawing/2014/main" id="{A711B4A2-2DDE-DFF4-A04B-F6E53C0C6941}"/>
              </a:ext>
            </a:extLst>
          </p:cNvPr>
          <p:cNvSpPr txBox="1">
            <a:spLocks/>
          </p:cNvSpPr>
          <p:nvPr/>
        </p:nvSpPr>
        <p:spPr>
          <a:xfrm>
            <a:off x="966281" y="1365183"/>
            <a:ext cx="10815536" cy="46672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endParaRPr lang="en-US" sz="2000" dirty="0">
              <a:latin typeface="Arial Nova Light" panose="020B0304020202020204" pitchFamily="34" charset="0"/>
              <a:ea typeface="Calibri" panose="020F0502020204030204" pitchFamily="34" charset="0"/>
              <a:cs typeface="Times New Roman" panose="02020603050405020304" pitchFamily="18" charset="0"/>
            </a:endParaRPr>
          </a:p>
          <a:p>
            <a:pPr marL="342900" indent="-342900">
              <a:lnSpc>
                <a:spcPct val="150000"/>
              </a:lnSpc>
              <a:spcBef>
                <a:spcPts val="0"/>
              </a:spcBef>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Lack of workforce planning to ensure BIA and OSG have adequate staffing</a:t>
            </a:r>
          </a:p>
          <a:p>
            <a:pPr marL="342900" indent="-342900">
              <a:lnSpc>
                <a:spcPct val="150000"/>
              </a:lnSpc>
              <a:spcBef>
                <a:spcPts val="0"/>
              </a:spcBef>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No succession plan in place for OSG</a:t>
            </a:r>
          </a:p>
          <a:p>
            <a:pPr marL="342900" indent="-342900">
              <a:lnSpc>
                <a:spcPct val="150000"/>
              </a:lnSpc>
              <a:spcBef>
                <a:spcPts val="0"/>
              </a:spcBef>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Lack of staff to address Section 105(l) backlog </a:t>
            </a:r>
          </a:p>
          <a:p>
            <a:pPr marL="342900" indent="-342900">
              <a:lnSpc>
                <a:spcPct val="150000"/>
              </a:lnSpc>
              <a:spcBef>
                <a:spcPts val="0"/>
              </a:spcBef>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No support staff when seeking non-BIA Self-Governance agreement</a:t>
            </a:r>
          </a:p>
          <a:p>
            <a:pPr marL="342900" indent="-342900">
              <a:lnSpc>
                <a:spcPct val="150000"/>
              </a:lnSpc>
              <a:spcBef>
                <a:spcPts val="0"/>
              </a:spcBef>
              <a:buFont typeface="Symbol" panose="05050102010706020507" pitchFamily="18" charset="2"/>
              <a:buChar char=""/>
            </a:pPr>
            <a:r>
              <a:rPr lang="en-US" sz="2000" dirty="0">
                <a:latin typeface="Arial Nova Light" panose="020B0304020202020204" pitchFamily="34" charset="0"/>
                <a:ea typeface="Calibri" panose="020F0502020204030204" pitchFamily="34" charset="0"/>
                <a:cs typeface="Times New Roman" panose="02020603050405020304" pitchFamily="18" charset="0"/>
              </a:rPr>
              <a:t>Need more finance specialists and authorizing officials to ensure funds are distributed in timely manner</a:t>
            </a:r>
          </a:p>
          <a:p>
            <a:pPr marL="0" indent="0">
              <a:lnSpc>
                <a:spcPct val="150000"/>
              </a:lnSpc>
              <a:buFont typeface="Arial" panose="020B0604020202020204" pitchFamily="34" charset="0"/>
              <a:buNone/>
            </a:pPr>
            <a:endParaRPr lang="en-US" sz="1800" dirty="0">
              <a:latin typeface="Arial Nova Light" panose="020B0304020202020204" pitchFamily="34" charset="0"/>
              <a:ea typeface="Calibri" panose="020F0502020204030204" pitchFamily="34" charset="0"/>
              <a:cs typeface="Times New Roman" panose="02020603050405020304" pitchFamily="18" charset="0"/>
            </a:endParaRPr>
          </a:p>
          <a:p>
            <a:pPr marL="0" indent="0">
              <a:lnSpc>
                <a:spcPct val="100000"/>
              </a:lnSpc>
              <a:buFont typeface="Arial" panose="020B0604020202020204" pitchFamily="34" charse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Font typeface="Arial" panose="020B0604020202020204" pitchFamily="34" charset="0"/>
              <a:buNone/>
            </a:pPr>
            <a:endParaRPr lang="en-US" sz="2400" dirty="0">
              <a:latin typeface="Arial Nova Light" panose="020B0304020202020204" pitchFamily="34" charset="0"/>
            </a:endParaRPr>
          </a:p>
          <a:p>
            <a:pPr marL="0" indent="0">
              <a:lnSpc>
                <a:spcPct val="100000"/>
              </a:lnSpc>
              <a:buFont typeface="Arial" panose="020B0604020202020204" pitchFamily="34" charset="0"/>
              <a:buNone/>
            </a:pPr>
            <a:endParaRPr lang="en-US" sz="2400" dirty="0">
              <a:latin typeface="Arial Nova Light" panose="020B0304020202020204" pitchFamily="34" charset="0"/>
            </a:endParaRPr>
          </a:p>
          <a:p>
            <a:pPr marL="0" indent="0">
              <a:lnSpc>
                <a:spcPct val="100000"/>
              </a:lnSpc>
              <a:buFont typeface="Arial" panose="020B0604020202020204" pitchFamily="34" charset="0"/>
              <a:buNone/>
            </a:pPr>
            <a:endParaRPr lang="en-US" dirty="0">
              <a:latin typeface="Arial Nova Light" panose="020B0304020202020204" pitchFamily="34" charset="0"/>
            </a:endParaRPr>
          </a:p>
          <a:p>
            <a:pPr marL="457200" lvl="1" indent="0">
              <a:lnSpc>
                <a:spcPct val="100000"/>
              </a:lnSpc>
              <a:buFont typeface="Arial" panose="020B0604020202020204" pitchFamily="34" charset="0"/>
              <a:buNone/>
            </a:pPr>
            <a:endParaRPr lang="en-US" sz="1800" dirty="0">
              <a:latin typeface="Arial Nova Light" panose="020B0304020202020204" pitchFamily="34" charset="0"/>
            </a:endParaRPr>
          </a:p>
          <a:p>
            <a:pPr marL="0" indent="0">
              <a:lnSpc>
                <a:spcPct val="100000"/>
              </a:lnSpc>
              <a:buFont typeface="Arial" panose="020B0604020202020204" pitchFamily="34" charset="0"/>
              <a:buNone/>
            </a:pPr>
            <a:endParaRPr lang="en-US" sz="2200" dirty="0">
              <a:latin typeface="Arial Nova Light" panose="020B0304020202020204" pitchFamily="34" charset="0"/>
            </a:endParaRPr>
          </a:p>
          <a:p>
            <a:pPr>
              <a:lnSpc>
                <a:spcPct val="100000"/>
              </a:lnSpc>
            </a:pPr>
            <a:endParaRPr lang="en-US" sz="2200" b="1" dirty="0">
              <a:latin typeface="Arial Nova Light" panose="020B0304020202020204" pitchFamily="34" charset="0"/>
            </a:endParaRPr>
          </a:p>
          <a:p>
            <a:pPr>
              <a:lnSpc>
                <a:spcPct val="100000"/>
              </a:lnSpc>
            </a:pPr>
            <a:endParaRPr lang="en-US" sz="2200" dirty="0">
              <a:latin typeface="Arial Nova Light" panose="020B0304020202020204" pitchFamily="34" charset="0"/>
            </a:endParaRPr>
          </a:p>
        </p:txBody>
      </p:sp>
    </p:spTree>
    <p:extLst>
      <p:ext uri="{BB962C8B-B14F-4D97-AF65-F5344CB8AC3E}">
        <p14:creationId xmlns:p14="http://schemas.microsoft.com/office/powerpoint/2010/main" val="3997466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TotalTime>
  <Words>1203</Words>
  <Application>Microsoft Office PowerPoint</Application>
  <PresentationFormat>Widescreen</PresentationFormat>
  <Paragraphs>220</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Nova Light</vt:lpstr>
      <vt:lpstr>Calibri</vt:lpstr>
      <vt:lpstr>Calibri Light</vt:lpstr>
      <vt:lpstr>Courier New</vt:lpstr>
      <vt:lpstr>Symbol</vt:lpstr>
      <vt:lpstr>Office Theme</vt:lpstr>
      <vt:lpstr>Strategic Planning Effort for the DOI SGAC</vt:lpstr>
      <vt:lpstr>Impetus for the Effort</vt:lpstr>
      <vt:lpstr>Goals of the Strategic Planning Process</vt:lpstr>
      <vt:lpstr>Strategic Planning Process   </vt:lpstr>
      <vt:lpstr>Implementing the Strategic Plan </vt:lpstr>
      <vt:lpstr>Potential Criteria for Issues Included in the Strategic Plan</vt:lpstr>
      <vt:lpstr>Focus Groups</vt:lpstr>
      <vt:lpstr>Focus Group Results</vt:lpstr>
      <vt:lpstr>Staffing Concerns</vt:lpstr>
      <vt:lpstr>Tribal Shares, PSFAs, and Negotiations</vt:lpstr>
      <vt:lpstr>Support and Promotion of Self-Governance Authority </vt:lpstr>
      <vt:lpstr>Timely Distribution of Funds, Information, and Responses</vt:lpstr>
      <vt:lpstr>Inconsistency</vt:lpstr>
      <vt:lpstr>System/Tech Modernization </vt:lpstr>
      <vt:lpstr>SGAC</vt:lpstr>
      <vt:lpstr>Contract Support Costs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 Initiative for the IHS TSGAC</dc:title>
  <dc:creator>Jay Spaan</dc:creator>
  <cp:lastModifiedBy>Jay Spaan</cp:lastModifiedBy>
  <cp:revision>49</cp:revision>
  <dcterms:created xsi:type="dcterms:W3CDTF">2022-11-06T14:15:21Z</dcterms:created>
  <dcterms:modified xsi:type="dcterms:W3CDTF">2022-11-10T03:14:15Z</dcterms:modified>
</cp:coreProperties>
</file>