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59" r:id="rId5"/>
    <p:sldId id="260" r:id="rId6"/>
    <p:sldId id="263" r:id="rId7"/>
    <p:sldId id="262" r:id="rId8"/>
    <p:sldId id="265" r:id="rId9"/>
    <p:sldId id="266" r:id="rId10"/>
    <p:sldId id="267" r:id="rId11"/>
    <p:sldId id="269" r:id="rId12"/>
    <p:sldId id="271" r:id="rId13"/>
    <p:sldId id="270" r:id="rId14"/>
    <p:sldId id="272" r:id="rId15"/>
    <p:sldId id="273" r:id="rId16"/>
    <p:sldId id="264"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06" autoAdjust="0"/>
    <p:restoredTop sz="94660"/>
  </p:normalViewPr>
  <p:slideViewPr>
    <p:cSldViewPr snapToGrid="0">
      <p:cViewPr varScale="1">
        <p:scale>
          <a:sx n="112" d="100"/>
          <a:sy n="112" d="100"/>
        </p:scale>
        <p:origin x="86" y="85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0B0CD2-3A45-EDBD-A0FE-55C1C7E0045B}"/>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B8778749-7A50-00CA-29CA-4F26C6957651}"/>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FC469C54-2373-8887-EC5A-ACB104BC49DC}"/>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B12A90A7-FCC7-7DA9-E54D-0117E847ECF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406DAFF-CB2D-E751-C498-58C7FBA8A848}"/>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23151846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305E3E-3763-DE53-642D-2A441CCBAD1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CBF8682-7E73-28D4-2EF3-B3C228398C2F}"/>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D66C5FD-1AEB-AD43-766C-CABAFDB5F3C9}"/>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5BAD8633-4E1D-591B-9F0E-15CB1E94FA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F647F23-9147-B198-7FB1-79E9A02D7B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373676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B03B90-6599-CD93-4ED7-6592122F7F68}"/>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406415BD-5118-A3BF-14FA-646C4B09BFAB}"/>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CF8D8A0-CFC0-7FBA-95E2-946E25386BF0}"/>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B3B829DD-260D-B6ED-276B-1683CAAC28F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B3ED5DE-BF28-B163-F5BB-6E1C69EDC9D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1829475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43FFD31-4E76-1FE4-879D-9BDB4FAE0E60}"/>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5BD4C51-AF52-1118-B0ED-7C74BF33E9C1}"/>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B5392A41-7727-F1A7-0184-2C832A7BB430}"/>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23AFA236-E60A-2C59-C929-D65DB2CBE76B}"/>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31369B47-91CC-FCE1-AF73-B99F9E8D472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4613ED7-D677-E442-97A9-6255B1D66B0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3409502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B22A24-2576-890D-E8CA-D5A7696E1E71}"/>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8B85593C-A004-43C1-CC0F-E1780489FB17}"/>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A5939357-8092-8967-C660-40A07A956BB9}"/>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F3DEDD69-5281-94DC-8132-9DFA0CDD0EB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E605EF34-E931-282C-35A7-2DA2459A7F28}"/>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863DE2AB-3541-00AA-CEF3-A02E14B04A89}"/>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8" name="Footer Placeholder 7">
            <a:extLst>
              <a:ext uri="{FF2B5EF4-FFF2-40B4-BE49-F238E27FC236}">
                <a16:creationId xmlns:a16="http://schemas.microsoft.com/office/drawing/2014/main" id="{B09EDD72-24B9-4B17-D42C-BCFE0E0467AD}"/>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B5F2F04-71BB-1503-F98E-65F8A56C0412}"/>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2222160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DA74A7-2F38-14A2-4AFB-DC35227B9A2A}"/>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E99F6C5-E19F-995B-230D-63C1F0C03FB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4" name="Footer Placeholder 3">
            <a:extLst>
              <a:ext uri="{FF2B5EF4-FFF2-40B4-BE49-F238E27FC236}">
                <a16:creationId xmlns:a16="http://schemas.microsoft.com/office/drawing/2014/main" id="{6BD5A43A-89F2-6922-DBA7-70444D3F02B8}"/>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DA9B496-C21B-FB72-3174-332957C92B79}"/>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291627328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E619D01-6D99-5DA4-2C42-E1233FA19BF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3" name="Footer Placeholder 2">
            <a:extLst>
              <a:ext uri="{FF2B5EF4-FFF2-40B4-BE49-F238E27FC236}">
                <a16:creationId xmlns:a16="http://schemas.microsoft.com/office/drawing/2014/main" id="{C4EBCEC7-C4C8-F713-F139-960E5D6826FC}"/>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1C81FD-B9E2-DFAA-C18B-268A43F04CF4}"/>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416079906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4F7F8B-340F-53A9-11D8-662C43B6CEE2}"/>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0C830D13-7356-91DA-AFB6-2AE7D5C0991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90195A6-8FBC-C696-8AC8-F8CBF4D749C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63E97B9B-A2B9-FAC7-A596-7278DB566A48}"/>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7CC7A87A-B97C-8293-49CE-5009E90D17D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95DE574-82D5-84AA-D1EE-E1F58C56594D}"/>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6767375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E927FA-F703-C267-2392-B88AC1E76D7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C614B5B7-F39C-8653-0E46-8AC673375BC3}"/>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A84BEDC1-5965-31C6-2200-26FCDA21BEE2}"/>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431D0770-32F2-D838-6A57-1B632C09002B}"/>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6" name="Footer Placeholder 5">
            <a:extLst>
              <a:ext uri="{FF2B5EF4-FFF2-40B4-BE49-F238E27FC236}">
                <a16:creationId xmlns:a16="http://schemas.microsoft.com/office/drawing/2014/main" id="{33A75009-8753-A8B0-1946-7A531C15061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664D159-AA56-E515-5BE7-2CE7FE2C99B7}"/>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164593831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1AF7EA6-2496-194E-1DD7-C95C9292DDE6}"/>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BF34D4A-3332-F8D1-740D-A46DB3BA0F1F}"/>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AD8D20E-9F06-B3DD-259F-F02A0BDF8C55}"/>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81DC935A-BCE9-E1C2-D07B-02AC5A4930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C2ED7C5-AE12-BD41-7592-B2F8415D6853}"/>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398831218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9AB25739-278B-BFE0-DC86-F11B0432A65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54E5B48-0209-500C-4A3A-B322F851CB25}"/>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86E1CB-A01E-26DA-63F1-CAF532A3697A}"/>
              </a:ext>
            </a:extLst>
          </p:cNvPr>
          <p:cNvSpPr>
            <a:spLocks noGrp="1"/>
          </p:cNvSpPr>
          <p:nvPr>
            <p:ph type="dt" sz="half" idx="10"/>
          </p:nvPr>
        </p:nvSpPr>
        <p:spPr/>
        <p:txBody>
          <a:body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F3792D8C-3185-0EBB-8891-7371548EE9C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763E17E-0A98-C266-17A9-77FFB7033F9C}"/>
              </a:ext>
            </a:extLst>
          </p:cNvPr>
          <p:cNvSpPr>
            <a:spLocks noGrp="1"/>
          </p:cNvSpPr>
          <p:nvPr>
            <p:ph type="sldNum" sz="quarter" idx="12"/>
          </p:nvPr>
        </p:nvSpPr>
        <p:spPr/>
        <p:txBody>
          <a:bodyPr/>
          <a:lstStyle/>
          <a:p>
            <a:fld id="{6D70D2AC-D866-41A0-A691-3346E0407E8C}" type="slidenum">
              <a:rPr lang="en-US" smtClean="0"/>
              <a:t>‹#›</a:t>
            </a:fld>
            <a:endParaRPr lang="en-US"/>
          </a:p>
        </p:txBody>
      </p:sp>
    </p:spTree>
    <p:extLst>
      <p:ext uri="{BB962C8B-B14F-4D97-AF65-F5344CB8AC3E}">
        <p14:creationId xmlns:p14="http://schemas.microsoft.com/office/powerpoint/2010/main" val="99187700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4F3F220-309D-72BF-3D20-827114E49901}"/>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28FC9705-3FC6-D295-83C0-26CEF2A9778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729A2F0-5C1A-B050-78D5-743AC34C1774}"/>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C5C0EBC-3C8F-486F-953B-52FFF78941B4}" type="datetimeFigureOut">
              <a:rPr lang="en-US" smtClean="0"/>
              <a:t>11/6/2022</a:t>
            </a:fld>
            <a:endParaRPr lang="en-US"/>
          </a:p>
        </p:txBody>
      </p:sp>
      <p:sp>
        <p:nvSpPr>
          <p:cNvPr id="5" name="Footer Placeholder 4">
            <a:extLst>
              <a:ext uri="{FF2B5EF4-FFF2-40B4-BE49-F238E27FC236}">
                <a16:creationId xmlns:a16="http://schemas.microsoft.com/office/drawing/2014/main" id="{C7234661-7E1D-4365-1279-626CD90ECBFD}"/>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4F6FF667-C62B-D165-4ECA-9920E2C78D3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D70D2AC-D866-41A0-A691-3346E0407E8C}" type="slidenum">
              <a:rPr lang="en-US" smtClean="0"/>
              <a:t>‹#›</a:t>
            </a:fld>
            <a:endParaRPr lang="en-US"/>
          </a:p>
        </p:txBody>
      </p:sp>
    </p:spTree>
    <p:extLst>
      <p:ext uri="{BB962C8B-B14F-4D97-AF65-F5344CB8AC3E}">
        <p14:creationId xmlns:p14="http://schemas.microsoft.com/office/powerpoint/2010/main" val="129303367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B163EC2-0B94-B374-73E5-F3BDEACDF9BD}"/>
              </a:ext>
            </a:extLst>
          </p:cNvPr>
          <p:cNvSpPr>
            <a:spLocks noGrp="1"/>
          </p:cNvSpPr>
          <p:nvPr>
            <p:ph type="ctrTitle"/>
          </p:nvPr>
        </p:nvSpPr>
        <p:spPr/>
        <p:txBody>
          <a:bodyPr/>
          <a:lstStyle/>
          <a:p>
            <a:pPr>
              <a:lnSpc>
                <a:spcPct val="100000"/>
              </a:lnSpc>
            </a:pPr>
            <a:r>
              <a:rPr lang="en-US" b="1" dirty="0">
                <a:solidFill>
                  <a:srgbClr val="0070C0"/>
                </a:solidFill>
                <a:latin typeface="Arial Nova Light" panose="020B0304020202020204" pitchFamily="34" charset="0"/>
              </a:rPr>
              <a:t>Strategic Planning Effort for the IHS TSGAC</a:t>
            </a:r>
          </a:p>
        </p:txBody>
      </p:sp>
      <p:sp>
        <p:nvSpPr>
          <p:cNvPr id="3" name="Subtitle 2">
            <a:extLst>
              <a:ext uri="{FF2B5EF4-FFF2-40B4-BE49-F238E27FC236}">
                <a16:creationId xmlns:a16="http://schemas.microsoft.com/office/drawing/2014/main" id="{7F53D458-37F4-A04E-3742-2989F090780C}"/>
              </a:ext>
            </a:extLst>
          </p:cNvPr>
          <p:cNvSpPr>
            <a:spLocks noGrp="1"/>
          </p:cNvSpPr>
          <p:nvPr>
            <p:ph type="subTitle" idx="1"/>
          </p:nvPr>
        </p:nvSpPr>
        <p:spPr/>
        <p:txBody>
          <a:bodyPr/>
          <a:lstStyle/>
          <a:p>
            <a:endParaRPr lang="en-US" dirty="0"/>
          </a:p>
          <a:p>
            <a:r>
              <a:rPr lang="en-US" dirty="0">
                <a:solidFill>
                  <a:schemeClr val="bg1">
                    <a:lumMod val="50000"/>
                  </a:schemeClr>
                </a:solidFill>
                <a:latin typeface="Arial Nova Light" panose="020B0304020202020204" pitchFamily="34" charset="0"/>
              </a:rPr>
              <a:t>November 7, 2022</a:t>
            </a:r>
          </a:p>
        </p:txBody>
      </p:sp>
    </p:spTree>
    <p:extLst>
      <p:ext uri="{BB962C8B-B14F-4D97-AF65-F5344CB8AC3E}">
        <p14:creationId xmlns:p14="http://schemas.microsoft.com/office/powerpoint/2010/main" val="196139317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CC06B5-ED0C-BCBD-7A03-CCC5E25F782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Impetus for the Effort</a:t>
            </a:r>
          </a:p>
        </p:txBody>
      </p:sp>
      <p:sp>
        <p:nvSpPr>
          <p:cNvPr id="3" name="Content Placeholder 2">
            <a:extLst>
              <a:ext uri="{FF2B5EF4-FFF2-40B4-BE49-F238E27FC236}">
                <a16:creationId xmlns:a16="http://schemas.microsoft.com/office/drawing/2014/main" id="{C8119BB2-FCBD-0B14-D02C-F10960B4CED0}"/>
              </a:ext>
            </a:extLst>
          </p:cNvPr>
          <p:cNvSpPr>
            <a:spLocks noGrp="1"/>
          </p:cNvSpPr>
          <p:nvPr>
            <p:ph idx="1"/>
          </p:nvPr>
        </p:nvSpPr>
        <p:spPr>
          <a:xfrm>
            <a:off x="838200" y="1426791"/>
            <a:ext cx="10849583" cy="4351338"/>
          </a:xfrm>
        </p:spPr>
        <p:txBody>
          <a:bodyPr>
            <a:noAutofit/>
          </a:bodyPr>
          <a:lstStyle/>
          <a:p>
            <a:pPr>
              <a:lnSpc>
                <a:spcPct val="120000"/>
              </a:lnSpc>
            </a:pPr>
            <a:r>
              <a:rPr lang="en-US" sz="2200" dirty="0">
                <a:latin typeface="Arial Nova Light" panose="020B0304020202020204" pitchFamily="34" charset="0"/>
              </a:rPr>
              <a:t>Interest in evaluating how the committee functions as we return to in-person meetings (do we automatically go back to doing business the same way as we did prior to the pandemic) </a:t>
            </a:r>
          </a:p>
          <a:p>
            <a:pPr>
              <a:lnSpc>
                <a:spcPct val="120000"/>
              </a:lnSpc>
            </a:pPr>
            <a:r>
              <a:rPr lang="en-US" sz="2200" dirty="0">
                <a:latin typeface="Arial Nova Light" panose="020B0304020202020204" pitchFamily="34" charset="0"/>
              </a:rPr>
              <a:t>The following thoughts were raised in recent months: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“exchanging letters” rather than working together to tackle issues and find solutions</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too much focus on agency updates that were sometimes repetitive from meeting to meeting</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there is a desire to ensure “in-person” meeting time is productive</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difficulty determining if we are moving in the right direction or at a stalemate on some issues </a:t>
            </a:r>
          </a:p>
          <a:p>
            <a:pPr lvl="1">
              <a:lnSpc>
                <a:spcPct val="120000"/>
              </a:lnSpc>
              <a:spcAft>
                <a:spcPts val="600"/>
              </a:spcAft>
              <a:buFont typeface="Courier New" panose="02070309020205020404" pitchFamily="49" charset="0"/>
              <a:buChar char="o"/>
            </a:pPr>
            <a:r>
              <a:rPr lang="en-US" sz="2200" dirty="0">
                <a:latin typeface="Arial Nova Light" panose="020B0304020202020204" pitchFamily="34" charset="0"/>
              </a:rPr>
              <a:t>need to resume momentum of the committee following years of virtual meetings</a:t>
            </a:r>
          </a:p>
        </p:txBody>
      </p:sp>
    </p:spTree>
    <p:extLst>
      <p:ext uri="{BB962C8B-B14F-4D97-AF65-F5344CB8AC3E}">
        <p14:creationId xmlns:p14="http://schemas.microsoft.com/office/powerpoint/2010/main" val="179967465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6E606C-13FF-1A26-8578-9B3B4969E104}"/>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Goals of the Strategic Planning Process</a:t>
            </a:r>
          </a:p>
        </p:txBody>
      </p:sp>
      <p:sp>
        <p:nvSpPr>
          <p:cNvPr id="3" name="Content Placeholder 2">
            <a:extLst>
              <a:ext uri="{FF2B5EF4-FFF2-40B4-BE49-F238E27FC236}">
                <a16:creationId xmlns:a16="http://schemas.microsoft.com/office/drawing/2014/main" id="{56B5EEC9-CB63-61B9-FE92-3DB2591FDFB8}"/>
              </a:ext>
            </a:extLst>
          </p:cNvPr>
          <p:cNvSpPr>
            <a:spLocks noGrp="1"/>
          </p:cNvSpPr>
          <p:nvPr>
            <p:ph idx="1"/>
          </p:nvPr>
        </p:nvSpPr>
        <p:spPr>
          <a:xfrm>
            <a:off x="838200" y="1956948"/>
            <a:ext cx="10515600" cy="4351338"/>
          </a:xfrm>
        </p:spPr>
        <p:txBody>
          <a:bodyPr>
            <a:normAutofit/>
          </a:bodyPr>
          <a:lstStyle/>
          <a:p>
            <a:r>
              <a:rPr lang="en-US" sz="2200" dirty="0">
                <a:latin typeface="Arial Nova Light" panose="020B0304020202020204" pitchFamily="34" charset="0"/>
              </a:rPr>
              <a:t>To enhance the effectiveness and efficiency of advisory committee. </a:t>
            </a:r>
          </a:p>
          <a:p>
            <a:r>
              <a:rPr lang="en-US" sz="2200" dirty="0">
                <a:latin typeface="Arial Nova Light" panose="020B0304020202020204" pitchFamily="34" charset="0"/>
              </a:rPr>
              <a:t>To help ensure challenges or issues are not just being exchanged in letters but that actions are taken to overcome challenges and address issues.  </a:t>
            </a:r>
          </a:p>
          <a:p>
            <a:r>
              <a:rPr lang="en-US" sz="2200" dirty="0">
                <a:latin typeface="Arial Nova Light" panose="020B0304020202020204" pitchFamily="34" charset="0"/>
              </a:rPr>
              <a:t>To help ensure advisory meetings are a productive use of time for all. </a:t>
            </a:r>
          </a:p>
          <a:p>
            <a:r>
              <a:rPr lang="en-US" sz="2200" dirty="0">
                <a:latin typeface="Arial Nova Light" panose="020B0304020202020204" pitchFamily="34" charset="0"/>
              </a:rPr>
              <a:t>To help measure the effectiveness of the committee and to identify areas for continuous improvement. </a:t>
            </a:r>
          </a:p>
          <a:p>
            <a:pPr marL="0" indent="0">
              <a:buNone/>
            </a:pPr>
            <a:endParaRPr lang="en-US" sz="2200" dirty="0">
              <a:latin typeface="Arial Nova Light" panose="020B0304020202020204" pitchFamily="34" charset="0"/>
            </a:endParaRPr>
          </a:p>
          <a:p>
            <a:pPr marL="0" indent="0">
              <a:buNone/>
            </a:pPr>
            <a:r>
              <a:rPr lang="en-US" sz="2200" dirty="0">
                <a:latin typeface="Arial Nova Light" panose="020B0304020202020204" pitchFamily="34" charset="0"/>
              </a:rPr>
              <a:t>The ACF TAC recently underwent a strategic planning process and TAC members have reported it has been a worthwhile process. </a:t>
            </a:r>
          </a:p>
        </p:txBody>
      </p:sp>
    </p:spTree>
    <p:extLst>
      <p:ext uri="{BB962C8B-B14F-4D97-AF65-F5344CB8AC3E}">
        <p14:creationId xmlns:p14="http://schemas.microsoft.com/office/powerpoint/2010/main" val="27622563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Strategic Planning Process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85000" lnSpcReduction="20000"/>
          </a:bodyPr>
          <a:lstStyle/>
          <a:p>
            <a:pPr>
              <a:lnSpc>
                <a:spcPct val="120000"/>
              </a:lnSpc>
            </a:pPr>
            <a:r>
              <a:rPr lang="en-US" sz="2200" b="1" dirty="0">
                <a:latin typeface="Arial Nova Light" panose="020B0304020202020204" pitchFamily="34" charset="0"/>
              </a:rPr>
              <a:t>Step 1: </a:t>
            </a:r>
            <a:r>
              <a:rPr lang="en-US" sz="2200" dirty="0">
                <a:latin typeface="Arial Nova Light" panose="020B0304020202020204" pitchFamily="34" charset="0"/>
              </a:rPr>
              <a:t>Collect information from IHS TSGAC committee members and other Tribal Nations that have Self-Governance agreements with IHS on issues they believe the TSGAC should focus on. </a:t>
            </a:r>
          </a:p>
          <a:p>
            <a:pPr lvl="1">
              <a:lnSpc>
                <a:spcPct val="100000"/>
              </a:lnSpc>
              <a:buFont typeface="Courier New" panose="02070309020205020404" pitchFamily="49" charset="0"/>
              <a:buChar char="o"/>
            </a:pPr>
            <a:r>
              <a:rPr lang="en-US" sz="2200" dirty="0">
                <a:latin typeface="Arial Nova Light" panose="020B0304020202020204" pitchFamily="34" charset="0"/>
              </a:rPr>
              <a:t>Focus groups, individual discussions with TSGAC members, group discussions during TSGAC and workgroup meetings</a:t>
            </a:r>
          </a:p>
          <a:p>
            <a:pPr marL="457200" lvl="1"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2: </a:t>
            </a:r>
            <a:r>
              <a:rPr lang="en-US" sz="2200" dirty="0">
                <a:latin typeface="Arial Nova Light" panose="020B0304020202020204" pitchFamily="34" charset="0"/>
              </a:rPr>
              <a:t>Prioritize list of issues that the committee wants to focus on during the next two years</a:t>
            </a:r>
          </a:p>
          <a:p>
            <a:pPr marL="0" indent="0">
              <a:lnSpc>
                <a:spcPct val="100000"/>
              </a:lnSpc>
              <a:buNone/>
            </a:pPr>
            <a:r>
              <a:rPr lang="en-US" sz="2200" dirty="0">
                <a:latin typeface="Arial Nova Light" panose="020B0304020202020204" pitchFamily="34" charset="0"/>
              </a:rPr>
              <a:t> </a:t>
            </a:r>
          </a:p>
          <a:p>
            <a:pPr>
              <a:lnSpc>
                <a:spcPct val="100000"/>
              </a:lnSpc>
            </a:pPr>
            <a:r>
              <a:rPr lang="en-US" sz="2200" b="1" dirty="0">
                <a:latin typeface="Arial Nova Light" panose="020B0304020202020204" pitchFamily="34" charset="0"/>
              </a:rPr>
              <a:t>Step 3: </a:t>
            </a:r>
            <a:r>
              <a:rPr lang="en-US" sz="2200" dirty="0">
                <a:latin typeface="Arial Nova Light" panose="020B0304020202020204" pitchFamily="34" charset="0"/>
              </a:rPr>
              <a:t>Break into small groups comprised of committee and technical workgroup members to identify (1) the end goal associated with each issue and (2) actions that can be taken to help move towards the end goal</a:t>
            </a:r>
          </a:p>
          <a:p>
            <a:pPr marL="0" indent="0">
              <a:lnSpc>
                <a:spcPct val="100000"/>
              </a:lnSpc>
              <a:buNone/>
            </a:pPr>
            <a:endParaRPr lang="en-US" sz="2200" dirty="0">
              <a:latin typeface="Arial Nova Light" panose="020B0304020202020204" pitchFamily="34" charset="0"/>
            </a:endParaRPr>
          </a:p>
          <a:p>
            <a:pPr>
              <a:lnSpc>
                <a:spcPct val="100000"/>
              </a:lnSpc>
            </a:pPr>
            <a:r>
              <a:rPr lang="en-US" sz="2200" b="1" dirty="0">
                <a:latin typeface="Arial Nova Light" panose="020B0304020202020204" pitchFamily="34" charset="0"/>
              </a:rPr>
              <a:t>Step 4: </a:t>
            </a:r>
            <a:r>
              <a:rPr lang="en-US" sz="2200" dirty="0">
                <a:latin typeface="Arial Nova Light" panose="020B0304020202020204" pitchFamily="34" charset="0"/>
              </a:rPr>
              <a:t>Develop a Strategic Plan proposal for TSGAC to review and approve</a:t>
            </a:r>
          </a:p>
        </p:txBody>
      </p:sp>
    </p:spTree>
    <p:extLst>
      <p:ext uri="{BB962C8B-B14F-4D97-AF65-F5344CB8AC3E}">
        <p14:creationId xmlns:p14="http://schemas.microsoft.com/office/powerpoint/2010/main" val="51129215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Implementing the Strategic Plan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54447" cy="4351338"/>
          </a:xfrm>
        </p:spPr>
        <p:txBody>
          <a:bodyPr>
            <a:normAutofit fontScale="85000" lnSpcReduction="20000"/>
          </a:bodyPr>
          <a:lstStyle/>
          <a:p>
            <a:pPr>
              <a:lnSpc>
                <a:spcPct val="120000"/>
              </a:lnSpc>
            </a:pPr>
            <a:r>
              <a:rPr lang="en-US" sz="2200" dirty="0">
                <a:latin typeface="Arial Nova Light" panose="020B0304020202020204" pitchFamily="34" charset="0"/>
              </a:rPr>
              <a:t>The Strategic Plan can be used in the following ways: </a:t>
            </a:r>
          </a:p>
          <a:p>
            <a:pPr lvl="1">
              <a:lnSpc>
                <a:spcPct val="120000"/>
              </a:lnSpc>
              <a:buFont typeface="Courier New" panose="02070309020205020404" pitchFamily="49" charset="0"/>
              <a:buChar char="o"/>
            </a:pPr>
            <a:r>
              <a:rPr lang="en-US" sz="1800" dirty="0">
                <a:latin typeface="Arial Nova Light" panose="020B0304020202020204" pitchFamily="34" charset="0"/>
              </a:rPr>
              <a:t>as a resource to help develop future TSGAC meeting agendas</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participation of committee and workgroup members</a:t>
            </a:r>
          </a:p>
          <a:p>
            <a:pPr lvl="1">
              <a:lnSpc>
                <a:spcPct val="120000"/>
              </a:lnSpc>
              <a:buFont typeface="Courier New" panose="02070309020205020404" pitchFamily="49" charset="0"/>
              <a:buChar char="o"/>
            </a:pPr>
            <a:r>
              <a:rPr lang="en-US" sz="1800" dirty="0">
                <a:latin typeface="Arial Nova Light" panose="020B0304020202020204" pitchFamily="34" charset="0"/>
              </a:rPr>
              <a:t>to track progress resolving issues or enhancing implementation of Self-Governance</a:t>
            </a:r>
          </a:p>
          <a:p>
            <a:pPr lvl="1">
              <a:lnSpc>
                <a:spcPct val="120000"/>
              </a:lnSpc>
              <a:buFont typeface="Courier New" panose="02070309020205020404" pitchFamily="49" charset="0"/>
              <a:buChar char="o"/>
            </a:pPr>
            <a:r>
              <a:rPr lang="en-US" sz="1800" dirty="0">
                <a:latin typeface="Arial Nova Light" panose="020B0304020202020204" pitchFamily="34" charset="0"/>
              </a:rPr>
              <a:t>to increase partnerships and information sharing between Tribal and Federal partners</a:t>
            </a:r>
          </a:p>
          <a:p>
            <a:pPr marL="457200" lvl="1"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Strategic Plan is a living document in which the committee can add, remove, or modify issues based on current events.</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Not all issues that TSGAC tackles will be in the Strategic Plan – it is intended as a resource to help the committee not a document to bind or control TSGAC</a:t>
            </a:r>
          </a:p>
          <a:p>
            <a:pPr marL="0" indent="0">
              <a:lnSpc>
                <a:spcPct val="120000"/>
              </a:lnSpc>
              <a:buNone/>
            </a:pPr>
            <a:endParaRPr lang="en-US" sz="1000" dirty="0">
              <a:latin typeface="Arial Nova Light" panose="020B0304020202020204" pitchFamily="34" charset="0"/>
            </a:endParaRPr>
          </a:p>
          <a:p>
            <a:pPr>
              <a:lnSpc>
                <a:spcPct val="120000"/>
              </a:lnSpc>
            </a:pPr>
            <a:r>
              <a:rPr lang="en-US" sz="2200" dirty="0">
                <a:latin typeface="Arial Nova Light" panose="020B0304020202020204" pitchFamily="34" charset="0"/>
              </a:rPr>
              <a:t>The TSGAC Strategic Plan will assist in the creation of a larger Tribal Self-Governance Strategic Plan. </a:t>
            </a:r>
          </a:p>
        </p:txBody>
      </p:sp>
    </p:spTree>
    <p:extLst>
      <p:ext uri="{BB962C8B-B14F-4D97-AF65-F5344CB8AC3E}">
        <p14:creationId xmlns:p14="http://schemas.microsoft.com/office/powerpoint/2010/main" val="318287815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Potential Criteria for Issues Included in the Strategic Plan</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a:bodyPr>
          <a:lstStyle/>
          <a:p>
            <a:pPr marL="0" indent="0">
              <a:lnSpc>
                <a:spcPct val="100000"/>
              </a:lnSpc>
              <a:buNone/>
            </a:pPr>
            <a:endParaRPr lang="en-US" sz="2400" dirty="0">
              <a:latin typeface="Arial Nova Light" panose="020B0304020202020204" pitchFamily="34" charset="0"/>
            </a:endParaRPr>
          </a:p>
          <a:p>
            <a:pPr marL="0" indent="0">
              <a:lnSpc>
                <a:spcPct val="100000"/>
              </a:lnSpc>
              <a:buNone/>
            </a:pPr>
            <a:r>
              <a:rPr lang="en-US" sz="2400" dirty="0">
                <a:latin typeface="Arial Nova Light" panose="020B0304020202020204" pitchFamily="34" charset="0"/>
              </a:rPr>
              <a:t>The Strategic Plan will be more effective if the issues included in the plan: </a:t>
            </a:r>
          </a:p>
          <a:p>
            <a:pPr marL="0"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include a direct connection to Indian Health Service</a:t>
            </a:r>
          </a:p>
          <a:p>
            <a:pPr marL="457200" lvl="1" indent="0">
              <a:lnSpc>
                <a:spcPct val="100000"/>
              </a:lnSpc>
              <a:buNone/>
            </a:pPr>
            <a:r>
              <a:rPr lang="en-US" sz="800" dirty="0">
                <a:latin typeface="Arial Nova Light" panose="020B0304020202020204" pitchFamily="34" charset="0"/>
              </a:rPr>
              <a:t> </a:t>
            </a:r>
          </a:p>
          <a:p>
            <a:pPr lvl="1">
              <a:lnSpc>
                <a:spcPct val="100000"/>
              </a:lnSpc>
            </a:pPr>
            <a:r>
              <a:rPr lang="en-US" dirty="0">
                <a:latin typeface="Arial Nova Light" panose="020B0304020202020204" pitchFamily="34" charset="0"/>
              </a:rPr>
              <a:t>allow for IHS participation </a:t>
            </a:r>
          </a:p>
          <a:p>
            <a:pPr marL="457200" lvl="1" indent="0">
              <a:lnSpc>
                <a:spcPct val="100000"/>
              </a:lnSpc>
              <a:buNone/>
            </a:pPr>
            <a:endParaRPr lang="en-US" sz="800" dirty="0">
              <a:latin typeface="Arial Nova Light" panose="020B0304020202020204" pitchFamily="34" charset="0"/>
            </a:endParaRPr>
          </a:p>
          <a:p>
            <a:pPr lvl="1">
              <a:lnSpc>
                <a:spcPct val="100000"/>
              </a:lnSpc>
            </a:pPr>
            <a:r>
              <a:rPr lang="en-US" dirty="0">
                <a:latin typeface="Arial Nova Light" panose="020B0304020202020204" pitchFamily="34" charset="0"/>
              </a:rPr>
              <a:t>are associated with actions that can be tracked and measured</a:t>
            </a:r>
          </a:p>
          <a:p>
            <a:pPr lvl="1">
              <a:lnSpc>
                <a:spcPct val="100000"/>
              </a:lnSpc>
            </a:pPr>
            <a:endParaRPr lang="en-US" dirty="0">
              <a:latin typeface="Arial Nova Light" panose="020B0304020202020204" pitchFamily="34" charset="0"/>
            </a:endParaRPr>
          </a:p>
          <a:p>
            <a:pPr marL="0" indent="0">
              <a:lnSpc>
                <a:spcPct val="100000"/>
              </a:lnSpc>
              <a:buNone/>
            </a:pPr>
            <a:r>
              <a:rPr lang="en-US" sz="1800" b="1" dirty="0">
                <a:latin typeface="Arial Nova Light" panose="020B0304020202020204" pitchFamily="34" charset="0"/>
              </a:rPr>
              <a:t>REMINDER: The Strategic Plan is not intended to limit the issues brought forth by the Committee or the ability of the Committee to seek broad change that requires legislation.</a:t>
            </a: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7231626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fontScale="77500" lnSpcReduction="20000"/>
          </a:bodyPr>
          <a:lstStyle/>
          <a:p>
            <a:pPr marL="0" indent="0">
              <a:lnSpc>
                <a:spcPct val="120000"/>
              </a:lnSpc>
              <a:buNone/>
            </a:pPr>
            <a:r>
              <a:rPr lang="en-US" sz="2400" dirty="0">
                <a:latin typeface="Arial Nova Light" panose="020B0304020202020204" pitchFamily="34" charset="0"/>
              </a:rPr>
              <a:t>Over the last few weeks, we worked with an outside consultant to convene focus groups intended to identify issues that Tribal and federal leaders and officials believe should be priorities for TSGAC to consider. </a:t>
            </a:r>
          </a:p>
          <a:p>
            <a:pPr>
              <a:lnSpc>
                <a:spcPct val="120000"/>
              </a:lnSpc>
            </a:pPr>
            <a:r>
              <a:rPr lang="en-US" sz="2400" dirty="0">
                <a:latin typeface="Arial Nova Light" panose="020B0304020202020204" pitchFamily="34" charset="0"/>
              </a:rPr>
              <a:t>4 focus groups (3 focus group for Tribal leaders/officials and 1 focus group for federal officials) </a:t>
            </a:r>
          </a:p>
          <a:p>
            <a:pPr>
              <a:lnSpc>
                <a:spcPct val="120000"/>
              </a:lnSpc>
            </a:pPr>
            <a:r>
              <a:rPr lang="en-US" sz="2400" dirty="0">
                <a:latin typeface="Arial Nova Light" panose="020B0304020202020204" pitchFamily="34" charset="0"/>
              </a:rPr>
              <a:t>5-7 participants in each group </a:t>
            </a:r>
          </a:p>
          <a:p>
            <a:pPr marL="0" indent="0">
              <a:lnSpc>
                <a:spcPct val="120000"/>
              </a:lnSpc>
              <a:buNone/>
            </a:pPr>
            <a:endParaRPr lang="en-US" sz="2400" dirty="0">
              <a:latin typeface="Arial Nova Light" panose="020B0304020202020204" pitchFamily="34" charset="0"/>
            </a:endParaRPr>
          </a:p>
          <a:p>
            <a:pPr marL="0" indent="0">
              <a:lnSpc>
                <a:spcPct val="120000"/>
              </a:lnSpc>
              <a:buNone/>
            </a:pPr>
            <a:r>
              <a:rPr lang="en-US" sz="2400" dirty="0">
                <a:latin typeface="Arial Nova Light" panose="020B0304020202020204" pitchFamily="34" charset="0"/>
              </a:rPr>
              <a:t>Questions raised in focus groups: </a:t>
            </a:r>
          </a:p>
          <a:p>
            <a:pPr>
              <a:lnSpc>
                <a:spcPct val="120000"/>
              </a:lnSpc>
            </a:pPr>
            <a:r>
              <a:rPr lang="en-US" sz="2100" dirty="0">
                <a:latin typeface="Arial Nova Light" panose="020B0304020202020204" pitchFamily="34" charset="0"/>
              </a:rPr>
              <a:t>What challenges are you facing with IHS programs, processes, or personnel? </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critical issues that IHS needs to face over the next 2 years related to the implementation of Self-Governance authority?</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What are the key priorities that IHS’ Office of Self-Governance should focus on over the next 2 years?</a:t>
            </a:r>
          </a:p>
          <a:p>
            <a:pPr>
              <a:lnSpc>
                <a:spcPct val="120000"/>
              </a:lnSpc>
            </a:pPr>
            <a:r>
              <a:rPr lang="en-US" sz="2100" dirty="0">
                <a:effectLst/>
                <a:latin typeface="Arial Nova Light" panose="020B0304020202020204" pitchFamily="34" charset="0"/>
                <a:ea typeface="Calibri" panose="020F0502020204030204" pitchFamily="34" charset="0"/>
                <a:cs typeface="Times New Roman" panose="02020603050405020304" pitchFamily="18" charset="0"/>
              </a:rPr>
              <a:t>Do you have suggestions for operational improvements that could enhance the effectiveness of TSGAC as an advisory body?</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9175166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Focus Group Results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90688"/>
            <a:ext cx="10815536" cy="4667250"/>
          </a:xfrm>
        </p:spPr>
        <p:txBody>
          <a:bodyPr>
            <a:normAutofit fontScale="70000" lnSpcReduction="20000"/>
          </a:bodyPr>
          <a:lstStyle/>
          <a:p>
            <a:pPr marL="0" indent="0">
              <a:lnSpc>
                <a:spcPct val="120000"/>
              </a:lnSpc>
              <a:buNone/>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We </a:t>
            </a:r>
            <a:r>
              <a:rPr lang="en-US" sz="2900" dirty="0">
                <a:latin typeface="Arial Nova Light" panose="020B0304020202020204" pitchFamily="34" charset="0"/>
                <a:ea typeface="Calibri" panose="020F0502020204030204" pitchFamily="34" charset="0"/>
                <a:cs typeface="Times New Roman" panose="02020603050405020304" pitchFamily="18" charset="0"/>
              </a:rPr>
              <a:t>evaluated the results of the focus groups and developed the following potential “buckets” to categorize issues: </a:t>
            </a:r>
            <a:endParaRPr lang="en-US" sz="2900" dirty="0">
              <a:effectLst/>
              <a:latin typeface="Arial Nova Light" panose="020B0304020202020204" pitchFamily="34" charset="0"/>
              <a:ea typeface="Calibri" panose="020F0502020204030204" pitchFamily="34" charset="0"/>
              <a:cs typeface="Times New Roman" panose="02020603050405020304" pitchFamily="18" charset="0"/>
            </a:endParaRP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Self-Governance v. Grant Mechanisms for the Delivery of </a:t>
            </a:r>
            <a:r>
              <a:rPr lang="en-US" sz="2900" dirty="0">
                <a:latin typeface="Arial Nova Light" panose="020B0304020202020204" pitchFamily="34" charset="0"/>
                <a:ea typeface="Calibri" panose="020F0502020204030204" pitchFamily="34" charset="0"/>
                <a:cs typeface="Times New Roman" panose="02020603050405020304" pitchFamily="18" charset="0"/>
              </a:rPr>
              <a:t>Funds</a:t>
            </a: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a:p>
            <a:pPr>
              <a:lnSpc>
                <a:spcPct val="120000"/>
              </a:lnSpc>
            </a:pP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Support and Promotion of Self-Governance Authority</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Consistency Across Areas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Timely Distribution of Funds, Information, and Responses</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Section 105(l)</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TSGAC </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Health IT Modernization</a:t>
            </a:r>
          </a:p>
          <a:p>
            <a:pPr>
              <a:lnSpc>
                <a:spcPct val="120000"/>
              </a:lnSpc>
            </a:pPr>
            <a:r>
              <a:rPr lang="en-US" sz="2900" dirty="0">
                <a:latin typeface="Arial Nova Light" panose="020B0304020202020204" pitchFamily="34" charset="0"/>
                <a:ea typeface="Calibri" panose="020F0502020204030204" pitchFamily="34" charset="0"/>
                <a:cs typeface="Times New Roman" panose="02020603050405020304" pitchFamily="18" charset="0"/>
              </a:rPr>
              <a:t>PRC  </a:t>
            </a:r>
            <a:r>
              <a:rPr lang="en-US" sz="2900" dirty="0">
                <a:effectLst/>
                <a:latin typeface="Arial Nova Light" panose="020B0304020202020204" pitchFamily="34" charset="0"/>
                <a:ea typeface="Calibri" panose="020F0502020204030204" pitchFamily="34" charset="0"/>
                <a:cs typeface="Times New Roman" panose="02020603050405020304" pitchFamily="18" charset="0"/>
              </a:rPr>
              <a:t> </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57742101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normAutofit fontScale="90000"/>
          </a:bodyPr>
          <a:lstStyle/>
          <a:p>
            <a:pPr marL="0" indent="0">
              <a:lnSpc>
                <a:spcPct val="120000"/>
              </a:lnSpc>
              <a:buNone/>
            </a:pPr>
            <a:r>
              <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rPr>
              <a:t>Self-Governance v. Grant Mechanisms for the Delivery of </a:t>
            </a:r>
            <a:r>
              <a:rPr lang="en-US" sz="4400" b="1" dirty="0">
                <a:solidFill>
                  <a:srgbClr val="0070C0"/>
                </a:solidFill>
                <a:latin typeface="Arial Nova Light" panose="020B0304020202020204" pitchFamily="34" charset="0"/>
                <a:ea typeface="Calibri" panose="020F0502020204030204" pitchFamily="34" charset="0"/>
                <a:cs typeface="Times New Roman" panose="02020603050405020304" pitchFamily="18" charset="0"/>
              </a:rPr>
              <a:t>Funds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marL="342900" marR="0" lvl="0" indent="-342900">
              <a:lnSpc>
                <a:spcPct val="100000"/>
              </a:lnSpc>
              <a:spcBef>
                <a:spcPts val="0"/>
              </a:spcBef>
              <a:spcAft>
                <a:spcPts val="0"/>
              </a:spcAft>
              <a:buFont typeface="Symbol" panose="05050102010706020507" pitchFamily="18" charset="2"/>
              <a:buChar char=""/>
            </a:pPr>
            <a:endParaRPr lang="en-US" sz="18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00000"/>
              </a:lnSpc>
              <a:spcBef>
                <a:spcPts val="0"/>
              </a:spcBef>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Arial" panose="020B0604020202020204" pitchFamily="34" charset="0"/>
              </a:rPr>
              <a:t>Ensure the disbursement of new funding to Tribal Nations uses formulas developed in consultation with Tribal governments. </a:t>
            </a:r>
            <a:r>
              <a:rPr lang="en-US" sz="2200" dirty="0">
                <a:latin typeface="Arial Nova Light" panose="020B0304020202020204" pitchFamily="34" charset="0"/>
                <a:ea typeface="Times New Roman" panose="02020603050405020304" pitchFamily="18" charset="0"/>
                <a:cs typeface="Arial" panose="020B0604020202020204" pitchFamily="34" charset="0"/>
              </a:rPr>
              <a:t>G</a:t>
            </a:r>
            <a:r>
              <a:rPr lang="en-US" sz="2200" dirty="0">
                <a:effectLst/>
                <a:latin typeface="Arial Nova Light" panose="020B0304020202020204" pitchFamily="34" charset="0"/>
                <a:ea typeface="Times New Roman" panose="02020603050405020304" pitchFamily="18" charset="0"/>
                <a:cs typeface="Arial" panose="020B0604020202020204" pitchFamily="34" charset="0"/>
              </a:rPr>
              <a:t>rants reflect the Federal government’s ideas about what kinds of investments and programs make sense in Tribal communities rather than allowing Tribal governments with the flexibility to align resources with local needs. </a:t>
            </a:r>
            <a:endParaRPr lang="en-US" sz="2200" dirty="0">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As new funding comes down, allocated by grants versus contrary to SG principles, limit competition for funding direct funding via SG</a:t>
            </a:r>
          </a:p>
          <a:p>
            <a:pPr marL="0" marR="0" lvl="0" indent="0">
              <a:lnSpc>
                <a:spcPct val="100000"/>
              </a:lnSpc>
              <a:spcBef>
                <a:spcPts val="0"/>
              </a:spcBef>
              <a:spcAft>
                <a:spcPts val="0"/>
              </a:spcAft>
              <a:buNone/>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Existing grant infrastructure make it untenable to compact with tribes, promises</a:t>
            </a:r>
          </a:p>
          <a:p>
            <a:pPr marL="0" marR="0" lvl="0" indent="0">
              <a:lnSpc>
                <a:spcPct val="100000"/>
              </a:lnSpc>
              <a:spcBef>
                <a:spcPts val="0"/>
              </a:spcBef>
              <a:spcAft>
                <a:spcPts val="0"/>
              </a:spcAft>
              <a:buNone/>
            </a:pP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indent="-342900">
              <a:lnSpc>
                <a:spcPct val="100000"/>
              </a:lnSpc>
              <a:spcBef>
                <a:spcPts val="0"/>
              </a:spcBef>
              <a:buFont typeface="Symbol" panose="05050102010706020507" pitchFamily="18" charset="2"/>
              <a:buChar char=""/>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Behavioral health grants being disbursed through grants is concerning</a:t>
            </a:r>
          </a:p>
          <a:p>
            <a:pPr marL="0" marR="0" lvl="0" indent="0">
              <a:spcBef>
                <a:spcPts val="0"/>
              </a:spcBef>
              <a:spcAft>
                <a:spcPts val="0"/>
              </a:spcAft>
              <a:buNone/>
            </a:pPr>
            <a:r>
              <a:rPr lang="en-US" sz="1800" dirty="0">
                <a:effectLst/>
                <a:latin typeface="Calibri" panose="020F0502020204030204" pitchFamily="34" charset="0"/>
                <a:ea typeface="Calibri" panose="020F0502020204030204" pitchFamily="34" charset="0"/>
                <a:cs typeface="Times New Roman" panose="02020603050405020304" pitchFamily="18" charset="0"/>
              </a:rPr>
              <a:t> </a:t>
            </a: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59607086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pPr marL="0" indent="0">
              <a:lnSpc>
                <a:spcPct val="120000"/>
              </a:lnSpc>
              <a:buNone/>
            </a:pPr>
            <a:r>
              <a:rPr lang="en-US" sz="4400" b="1" dirty="0">
                <a:solidFill>
                  <a:srgbClr val="0070C0"/>
                </a:solidFill>
                <a:effectLst/>
                <a:latin typeface="Arial Nova Light" panose="020B0304020202020204" pitchFamily="34" charset="0"/>
                <a:ea typeface="Calibri" panose="020F0502020204030204" pitchFamily="34" charset="0"/>
                <a:cs typeface="Times New Roman" panose="02020603050405020304" pitchFamily="18" charset="0"/>
              </a:rPr>
              <a:t>Tribal Shares, PSFAs, and Negotiations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IHS needs updated information when separating shares.</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Shares are inequitable; leave shares with agency, lack of clarity when you compact; big disconnect</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Separation of shares using outdated information is not accurate</a:t>
            </a:r>
          </a:p>
          <a:p>
            <a:pPr>
              <a:lnSpc>
                <a:spcPct val="120000"/>
              </a:lnSpc>
            </a:pPr>
            <a:r>
              <a:rPr lang="en-US" sz="2000" dirty="0">
                <a:effectLst/>
                <a:latin typeface="Arial Nova Light" panose="020B0304020202020204" pitchFamily="34" charset="0"/>
                <a:ea typeface="Times New Roman" panose="02020603050405020304" pitchFamily="18" charset="0"/>
                <a:cs typeface="Calibri" panose="020F0502020204030204" pitchFamily="34" charset="0"/>
              </a:rPr>
              <a:t>Distribution of payments (HQs v. Areas) – what’s identified at HQ as being available may be different than at Area </a:t>
            </a:r>
            <a:endParaRPr lang="en-US" sz="2000" dirty="0">
              <a:latin typeface="Arial Nova Light" panose="020B0304020202020204" pitchFamily="34" charset="0"/>
              <a:ea typeface="Times New Roman" panose="02020603050405020304" pitchFamily="18" charset="0"/>
              <a:cs typeface="Times New Roman" panose="02020603050405020304" pitchFamily="18" charset="0"/>
            </a:endParaRP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PSFA manual – not updated since 2002</a:t>
            </a:r>
            <a:r>
              <a:rPr lang="en-US" sz="2000" dirty="0">
                <a:latin typeface="Arial Nova Light" panose="020B0304020202020204" pitchFamily="34" charset="0"/>
                <a:ea typeface="Calibri" panose="020F0502020204030204" pitchFamily="34" charset="0"/>
                <a:cs typeface="Times New Roman" panose="02020603050405020304" pitchFamily="18" charset="0"/>
              </a:rPr>
              <a:t> </a:t>
            </a:r>
          </a:p>
          <a:p>
            <a:pPr>
              <a:lnSpc>
                <a:spcPct val="120000"/>
              </a:lnSpc>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Negotiation issues are becoming more complex and costly to resolve, especially when O</a:t>
            </a:r>
            <a:r>
              <a:rPr lang="en-US" sz="2000" dirty="0">
                <a:latin typeface="Arial Nova Light" panose="020B0304020202020204" pitchFamily="34" charset="0"/>
                <a:ea typeface="Calibri" panose="020F0502020204030204" pitchFamily="34" charset="0"/>
                <a:cs typeface="Times New Roman" panose="02020603050405020304" pitchFamily="18" charset="0"/>
              </a:rPr>
              <a:t>GC becomes involved</a:t>
            </a: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99746684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Support and Promotion of Self-Governance Authority </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fontScale="92500" lnSpcReduction="10000"/>
          </a:bodyPr>
          <a:lstStyle/>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IHS can be more supportive and advocates for the success of Self-Governance</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Sometimes it feels like IHS feels like it is in competition with Tribal facilities rather than supporting and promoting Tribal Self-Governance </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At a recent t HHS STAC mtg, Becerra stated that he has been educated by senior staff that “what would happen if all tribes went SG, how does the agency continue to serve those not SG” …i.e., maintain “kingdom”.</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The need for better education and knowledge of tribes; protection of the status quo; staff have difficulty to support TSG to protect what they think will be lost.</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Staff pushback on tribal methods of healthcare, allow tribes to pursue non-Western medicine</a:t>
            </a:r>
          </a:p>
          <a:p>
            <a:pPr marL="0" marR="0" lvl="0" indent="0">
              <a:lnSpc>
                <a:spcPct val="100000"/>
              </a:lnSpc>
              <a:spcBef>
                <a:spcPts val="0"/>
              </a:spcBef>
              <a:spcAft>
                <a:spcPts val="0"/>
              </a:spcAft>
              <a:buNone/>
            </a:pPr>
            <a:endParaRPr lang="en-US" sz="2000" dirty="0">
              <a:effectLst/>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latin typeface="Arial Nova Light" panose="020B0304020202020204" pitchFamily="34" charset="0"/>
                <a:ea typeface="Calibri" panose="020F0502020204030204" pitchFamily="34" charset="0"/>
                <a:cs typeface="Times New Roman" panose="02020603050405020304" pitchFamily="18" charset="0"/>
              </a:rPr>
              <a:t>OTSG should actively advocate for Tribal Self-Governance </a:t>
            </a:r>
          </a:p>
          <a:p>
            <a:pPr marL="0" marR="0" lvl="0" indent="0">
              <a:lnSpc>
                <a:spcPct val="100000"/>
              </a:lnSpc>
              <a:spcBef>
                <a:spcPts val="0"/>
              </a:spcBef>
              <a:spcAft>
                <a:spcPts val="0"/>
              </a:spcAft>
              <a:buNone/>
            </a:pPr>
            <a:endParaRPr lang="en-US" sz="2000" dirty="0">
              <a:latin typeface="Arial Nova Light" panose="020B0304020202020204" pitchFamily="34" charset="0"/>
              <a:ea typeface="Calibri" panose="020F0502020204030204" pitchFamily="34" charset="0"/>
              <a:cs typeface="Times New Roman" panose="02020603050405020304" pitchFamily="18" charset="0"/>
            </a:endParaRPr>
          </a:p>
          <a:p>
            <a:pPr marL="342900" marR="0" lvl="0" indent="-342900">
              <a:lnSpc>
                <a:spcPct val="100000"/>
              </a:lnSpc>
              <a:spcBef>
                <a:spcPts val="0"/>
              </a:spcBef>
              <a:spcAft>
                <a:spcPts val="0"/>
              </a:spcAft>
              <a:buFont typeface="Symbol" panose="05050102010706020507" pitchFamily="18" charset="2"/>
              <a:buChar char=""/>
            </a:pPr>
            <a:r>
              <a:rPr lang="en-US" sz="2000" dirty="0">
                <a:effectLst/>
                <a:latin typeface="Arial Nova Light" panose="020B0304020202020204" pitchFamily="34" charset="0"/>
                <a:ea typeface="Calibri" panose="020F0502020204030204" pitchFamily="34" charset="0"/>
                <a:cs typeface="Times New Roman" panose="02020603050405020304" pitchFamily="18" charset="0"/>
              </a:rPr>
              <a:t>Some IHS staff continue to be obstructionists trying to prevent success of Self-Governance </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66518757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Timely Distribution of Funds, Information, and Responses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Do not receive timely notification of funding or payments</a:t>
            </a:r>
          </a:p>
          <a:p>
            <a:pPr>
              <a:lnSpc>
                <a:spcPct val="120000"/>
              </a:lnSpc>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No responses on status of various initiatives, such as the </a:t>
            </a:r>
            <a:r>
              <a:rPr lang="en-US" sz="2200" dirty="0">
                <a:latin typeface="Arial Nova Light" panose="020B0304020202020204" pitchFamily="34" charset="0"/>
                <a:ea typeface="Calibri" panose="020F0502020204030204" pitchFamily="34" charset="0"/>
                <a:cs typeface="Times New Roman" panose="02020603050405020304" pitchFamily="18" charset="0"/>
              </a:rPr>
              <a:t>quality initiative that was started</a:t>
            </a:r>
          </a:p>
          <a:p>
            <a:pPr>
              <a:lnSpc>
                <a:spcPct val="120000"/>
              </a:lnSpc>
            </a:pPr>
            <a:r>
              <a:rPr lang="en-US" sz="2200" dirty="0">
                <a:effectLst/>
                <a:latin typeface="Arial Nova Light" panose="020B0304020202020204" pitchFamily="34" charset="0"/>
                <a:ea typeface="Calibri" panose="020F0502020204030204" pitchFamily="34" charset="0"/>
                <a:cs typeface="Times New Roman" panose="02020603050405020304" pitchFamily="18" charset="0"/>
              </a:rPr>
              <a:t>Noticing more de</a:t>
            </a:r>
            <a:r>
              <a:rPr lang="en-US" sz="2200" dirty="0">
                <a:latin typeface="Arial Nova Light" panose="020B0304020202020204" pitchFamily="34" charset="0"/>
                <a:ea typeface="Calibri" panose="020F0502020204030204" pitchFamily="34" charset="0"/>
                <a:cs typeface="Times New Roman" panose="02020603050405020304" pitchFamily="18" charset="0"/>
              </a:rPr>
              <a:t>lays now than 10 years ago – agency moving in the wrong direction when it comes to responsiveness</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Difficult to get information needed for an effective negotiation in a timely manner</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IHS often doesn’t provide enough time for Tribes to collect and submit information but takes as mush time as it wants to respond. </a:t>
            </a:r>
          </a:p>
          <a:p>
            <a:pPr>
              <a:lnSpc>
                <a:spcPct val="120000"/>
              </a:lnSpc>
            </a:pPr>
            <a:r>
              <a:rPr lang="en-US" sz="2200" dirty="0">
                <a:latin typeface="Arial Nova Light" panose="020B0304020202020204" pitchFamily="34" charset="0"/>
                <a:ea typeface="Calibri" panose="020F0502020204030204" pitchFamily="34" charset="0"/>
                <a:cs typeface="Times New Roman" panose="02020603050405020304" pitchFamily="18" charset="0"/>
              </a:rPr>
              <a:t>Streamline processes</a:t>
            </a: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02490924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Consistency Across Areas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effectLst/>
                <a:latin typeface="Arial Nova Light" panose="020B0304020202020204" pitchFamily="34" charset="0"/>
                <a:ea typeface="Times New Roman" panose="02020603050405020304" pitchFamily="18" charset="0"/>
                <a:cs typeface="Calibri" panose="020F0502020204030204" pitchFamily="34" charset="0"/>
              </a:rPr>
              <a:t>Ensure HQs and Areas are aligned as to what’s being distributed to Tribes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Only Tribe in Area with Self-Governance agreement and often feel like the Area ignores us because of this</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27345257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Section 105(l)</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10815536" cy="4667250"/>
          </a:xfrm>
        </p:spPr>
        <p:txBody>
          <a:bodyPr>
            <a:normAutofit/>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Concerns about the recent move of Section 105(l) to OFA – the office has been slow to respond in the past</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OTSG should be more involved in Section 105(l) leasing </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165162775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TSGAC</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635936"/>
            <a:ext cx="10815536" cy="4667250"/>
          </a:xfrm>
        </p:spPr>
        <p:txBody>
          <a:bodyPr>
            <a:normAutofit fontScale="85000" lnSpcReduction="20000"/>
          </a:bodyPr>
          <a:lstStyle/>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be more action oriented</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Needs to be more connected between meetings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Needs to do more to “connect the dots”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 more collaboration with federal workgroup members related to assignments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Utilize facilitator in meetings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More elected leaders need to be involved</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Need more advanced notification on all self-governance related matters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Needs to get back to basics and require proxy letters </a:t>
            </a:r>
            <a:endParaRPr lang="en-US" sz="2200" dirty="0">
              <a:latin typeface="Arial Nova Light" panose="020B0304020202020204" pitchFamily="34" charset="0"/>
              <a:ea typeface="Calibri" panose="020F0502020204030204" pitchFamily="34" charset="0"/>
              <a:cs typeface="Calibri" panose="020F0502020204030204" pitchFamily="34" charset="0"/>
            </a:endParaRP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TSGAC needs to hold </a:t>
            </a:r>
            <a:r>
              <a:rPr lang="en-US" sz="2200" dirty="0">
                <a:latin typeface="Arial Nova Light" panose="020B0304020202020204" pitchFamily="34" charset="0"/>
                <a:ea typeface="Calibri" panose="020F0502020204030204" pitchFamily="34" charset="0"/>
                <a:cs typeface="Calibri" panose="020F0502020204030204" pitchFamily="34" charset="0"/>
              </a:rPr>
              <a:t>IHS accountable to things said in meetings</a:t>
            </a:r>
          </a:p>
          <a:p>
            <a:pPr>
              <a:lnSpc>
                <a:spcPct val="120000"/>
              </a:lnSpc>
            </a:pPr>
            <a:r>
              <a:rPr lang="en-US" sz="2200" dirty="0">
                <a:effectLst/>
                <a:latin typeface="Arial Nova Light" panose="020B0304020202020204" pitchFamily="34" charset="0"/>
                <a:ea typeface="Calibri" panose="020F0502020204030204" pitchFamily="34" charset="0"/>
                <a:cs typeface="Calibri" panose="020F0502020204030204" pitchFamily="34" charset="0"/>
              </a:rPr>
              <a:t>Term limits should be implemented and rotating terms</a:t>
            </a:r>
          </a:p>
          <a:p>
            <a:pPr>
              <a:lnSpc>
                <a:spcPct val="120000"/>
              </a:lnSpc>
            </a:pPr>
            <a:r>
              <a:rPr lang="en-US" sz="2200" dirty="0">
                <a:latin typeface="Arial Nova Light" panose="020B0304020202020204" pitchFamily="34" charset="0"/>
                <a:ea typeface="Calibri" panose="020F0502020204030204" pitchFamily="34" charset="0"/>
                <a:cs typeface="Calibri" panose="020F0502020204030204" pitchFamily="34" charset="0"/>
              </a:rPr>
              <a:t>More sharing of information with Tribes not serving on TSGAC</a:t>
            </a:r>
            <a:endParaRPr lang="en-US" sz="2200" dirty="0">
              <a:effectLst/>
              <a:latin typeface="Arial Nova Light" panose="020B0304020202020204" pitchFamily="34" charset="0"/>
              <a:ea typeface="Calibri" panose="020F0502020204030204" pitchFamily="34" charset="0"/>
              <a:cs typeface="Times New Roman" panose="02020603050405020304" pitchFamily="18" charset="0"/>
            </a:endParaRPr>
          </a:p>
          <a:p>
            <a:pPr marL="0" indent="0">
              <a:lnSpc>
                <a:spcPct val="12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18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sz="2400" dirty="0">
              <a:latin typeface="Arial Nova Light" panose="020B0304020202020204" pitchFamily="34" charset="0"/>
            </a:endParaRPr>
          </a:p>
          <a:p>
            <a:pPr marL="0" indent="0">
              <a:lnSpc>
                <a:spcPct val="100000"/>
              </a:lnSpc>
              <a:buNone/>
            </a:pPr>
            <a:endParaRPr lang="en-US" dirty="0">
              <a:latin typeface="Arial Nova Light" panose="020B0304020202020204" pitchFamily="34" charset="0"/>
            </a:endParaRPr>
          </a:p>
          <a:p>
            <a:pPr marL="457200" lvl="1" indent="0">
              <a:lnSpc>
                <a:spcPct val="100000"/>
              </a:lnSpc>
              <a:buNone/>
            </a:pPr>
            <a:endParaRPr lang="en-US" sz="1800" dirty="0">
              <a:latin typeface="Arial Nova Light" panose="020B0304020202020204" pitchFamily="34" charset="0"/>
            </a:endParaRPr>
          </a:p>
          <a:p>
            <a:pPr marL="0" indent="0">
              <a:lnSpc>
                <a:spcPct val="100000"/>
              </a:lnSpc>
              <a:buNone/>
            </a:pPr>
            <a:endParaRPr lang="en-US" sz="2200" dirty="0">
              <a:latin typeface="Arial Nova Light" panose="020B0304020202020204" pitchFamily="34" charset="0"/>
            </a:endParaRP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37408052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FA0F40-2E5E-8CA3-7BE1-B186FE6B30FB}"/>
              </a:ext>
            </a:extLst>
          </p:cNvPr>
          <p:cNvSpPr>
            <a:spLocks noGrp="1"/>
          </p:cNvSpPr>
          <p:nvPr>
            <p:ph type="title"/>
          </p:nvPr>
        </p:nvSpPr>
        <p:spPr/>
        <p:txBody>
          <a:bodyPr/>
          <a:lstStyle/>
          <a:p>
            <a:r>
              <a:rPr lang="en-US" b="1" dirty="0">
                <a:solidFill>
                  <a:srgbClr val="0070C0"/>
                </a:solidFill>
                <a:latin typeface="Arial Nova Light" panose="020B0304020202020204" pitchFamily="34" charset="0"/>
              </a:rPr>
              <a:t>Next Steps</a:t>
            </a:r>
          </a:p>
        </p:txBody>
      </p:sp>
      <p:sp>
        <p:nvSpPr>
          <p:cNvPr id="3" name="Content Placeholder 2">
            <a:extLst>
              <a:ext uri="{FF2B5EF4-FFF2-40B4-BE49-F238E27FC236}">
                <a16:creationId xmlns:a16="http://schemas.microsoft.com/office/drawing/2014/main" id="{DB2F1D49-243B-DA35-363D-AB77989D9950}"/>
              </a:ext>
            </a:extLst>
          </p:cNvPr>
          <p:cNvSpPr>
            <a:spLocks noGrp="1"/>
          </p:cNvSpPr>
          <p:nvPr>
            <p:ph idx="1"/>
          </p:nvPr>
        </p:nvSpPr>
        <p:spPr>
          <a:xfrm>
            <a:off x="838200" y="1825625"/>
            <a:ext cx="9808723" cy="4351338"/>
          </a:xfrm>
        </p:spPr>
        <p:txBody>
          <a:bodyPr>
            <a:normAutofit fontScale="92500" lnSpcReduction="20000"/>
          </a:bodyPr>
          <a:lstStyle/>
          <a:p>
            <a:pPr marL="0" indent="0">
              <a:lnSpc>
                <a:spcPct val="110000"/>
              </a:lnSpc>
              <a:buNone/>
            </a:pPr>
            <a:r>
              <a:rPr lang="en-US" sz="2200" dirty="0">
                <a:latin typeface="Arial Nova Light" panose="020B0304020202020204" pitchFamily="34" charset="0"/>
              </a:rPr>
              <a:t>Does the committee want to convene more focus groups or move forward with the information we currently received?</a:t>
            </a:r>
          </a:p>
          <a:p>
            <a:pPr lvl="1">
              <a:lnSpc>
                <a:spcPct val="110000"/>
              </a:lnSpc>
            </a:pPr>
            <a:r>
              <a:rPr lang="en-US" sz="1800" dirty="0">
                <a:latin typeface="Arial Nova Light" panose="020B0304020202020204" pitchFamily="34" charset="0"/>
              </a:rPr>
              <a:t>Outreach efforts to get participation in focus groups was not ideal. </a:t>
            </a:r>
          </a:p>
          <a:p>
            <a:pPr lvl="1">
              <a:lnSpc>
                <a:spcPct val="110000"/>
              </a:lnSpc>
            </a:pPr>
            <a:r>
              <a:rPr lang="en-US" sz="1800" dirty="0">
                <a:latin typeface="Arial Nova Light" panose="020B0304020202020204" pitchFamily="34" charset="0"/>
              </a:rPr>
              <a:t>We were successful getting participation from some Tribal members of the committee and technical workgroup, but we don’t have input from all members. </a:t>
            </a:r>
          </a:p>
          <a:p>
            <a:pPr lvl="1">
              <a:lnSpc>
                <a:spcPct val="110000"/>
              </a:lnSpc>
            </a:pPr>
            <a:r>
              <a:rPr lang="en-US" sz="1800" dirty="0">
                <a:latin typeface="Arial Nova Light" panose="020B0304020202020204" pitchFamily="34" charset="0"/>
              </a:rPr>
              <a:t>We were not successful getting participation from Tribal Nations that do not currently participate on TSGAC. </a:t>
            </a:r>
          </a:p>
          <a:p>
            <a:pPr marL="457200" lvl="1" indent="0">
              <a:lnSpc>
                <a:spcPct val="110000"/>
              </a:lnSpc>
              <a:buNone/>
            </a:pPr>
            <a:endParaRPr lang="en-US" sz="18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remove any categories already identified by the focus groups?</a:t>
            </a:r>
          </a:p>
          <a:p>
            <a:pPr marL="0" indent="0">
              <a:lnSpc>
                <a:spcPct val="110000"/>
              </a:lnSpc>
              <a:buNone/>
            </a:pPr>
            <a:endParaRPr lang="en-US" sz="2200" dirty="0">
              <a:latin typeface="Arial Nova Light" panose="020B0304020202020204" pitchFamily="34" charset="0"/>
            </a:endParaRPr>
          </a:p>
          <a:p>
            <a:pPr marL="0" indent="0">
              <a:lnSpc>
                <a:spcPct val="110000"/>
              </a:lnSpc>
              <a:buNone/>
            </a:pPr>
            <a:r>
              <a:rPr lang="en-US" sz="2200" dirty="0">
                <a:latin typeface="Arial Nova Light" panose="020B0304020202020204" pitchFamily="34" charset="0"/>
              </a:rPr>
              <a:t>Does the committee want to move forward identifying subcommittees to work on each of the current “buckets” to clarify issues, identify end goals, and actions that can be taken to move towards the end goal?</a:t>
            </a:r>
          </a:p>
          <a:p>
            <a:pPr>
              <a:lnSpc>
                <a:spcPct val="100000"/>
              </a:lnSpc>
            </a:pPr>
            <a:endParaRPr lang="en-US" sz="2200" b="1" dirty="0">
              <a:latin typeface="Arial Nova Light" panose="020B0304020202020204" pitchFamily="34" charset="0"/>
            </a:endParaRPr>
          </a:p>
          <a:p>
            <a:pPr>
              <a:lnSpc>
                <a:spcPct val="100000"/>
              </a:lnSpc>
            </a:pPr>
            <a:endParaRPr lang="en-US" sz="2200" dirty="0">
              <a:latin typeface="Arial Nova Light" panose="020B0304020202020204" pitchFamily="34" charset="0"/>
            </a:endParaRPr>
          </a:p>
        </p:txBody>
      </p:sp>
    </p:spTree>
    <p:extLst>
      <p:ext uri="{BB962C8B-B14F-4D97-AF65-F5344CB8AC3E}">
        <p14:creationId xmlns:p14="http://schemas.microsoft.com/office/powerpoint/2010/main" val="97902759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174</TotalTime>
  <Words>1499</Words>
  <Application>Microsoft Office PowerPoint</Application>
  <PresentationFormat>Widescreen</PresentationFormat>
  <Paragraphs>201</Paragraphs>
  <Slides>16</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16</vt:i4>
      </vt:variant>
    </vt:vector>
  </HeadingPairs>
  <TitlesOfParts>
    <vt:vector size="23" baseType="lpstr">
      <vt:lpstr>Arial</vt:lpstr>
      <vt:lpstr>Arial Nova Light</vt:lpstr>
      <vt:lpstr>Calibri</vt:lpstr>
      <vt:lpstr>Calibri Light</vt:lpstr>
      <vt:lpstr>Courier New</vt:lpstr>
      <vt:lpstr>Symbol</vt:lpstr>
      <vt:lpstr>Office Theme</vt:lpstr>
      <vt:lpstr>Strategic Planning Effort for the IHS TSGAC</vt:lpstr>
      <vt:lpstr>Impetus for the Effort</vt:lpstr>
      <vt:lpstr>Goals of the Strategic Planning Process</vt:lpstr>
      <vt:lpstr>Strategic Planning Process   </vt:lpstr>
      <vt:lpstr>Implementing the Strategic Plan </vt:lpstr>
      <vt:lpstr>Potential Criteria for Issues Included in the Strategic Plan</vt:lpstr>
      <vt:lpstr>Focus Groups</vt:lpstr>
      <vt:lpstr>Focus Group Results</vt:lpstr>
      <vt:lpstr>Self-Governance v. Grant Mechanisms for the Delivery of Funds</vt:lpstr>
      <vt:lpstr>Tribal Shares, PSFAs, and Negotiations</vt:lpstr>
      <vt:lpstr>Support and Promotion of Self-Governance Authority </vt:lpstr>
      <vt:lpstr>Timely Distribution of Funds, Information, and Responses</vt:lpstr>
      <vt:lpstr>Consistency Across Areas</vt:lpstr>
      <vt:lpstr>Section 105(l)</vt:lpstr>
      <vt:lpstr>TSGAC</vt:lpstr>
      <vt:lpstr>Next Steps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Strategic Planning Initiative for the IHS TSGAC</dc:title>
  <dc:creator>Jay Spaan</dc:creator>
  <cp:lastModifiedBy>Jay Spaan</cp:lastModifiedBy>
  <cp:revision>39</cp:revision>
  <dcterms:created xsi:type="dcterms:W3CDTF">2022-11-06T14:15:21Z</dcterms:created>
  <dcterms:modified xsi:type="dcterms:W3CDTF">2022-11-07T02:11:15Z</dcterms:modified>
</cp:coreProperties>
</file>