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87" r:id="rId4"/>
  </p:sldMasterIdLst>
  <p:notesMasterIdLst>
    <p:notesMasterId r:id="rId16"/>
  </p:notesMasterIdLst>
  <p:sldIdLst>
    <p:sldId id="1864" r:id="rId5"/>
    <p:sldId id="1846" r:id="rId6"/>
    <p:sldId id="1865" r:id="rId7"/>
    <p:sldId id="1849" r:id="rId8"/>
    <p:sldId id="1870" r:id="rId9"/>
    <p:sldId id="1845" r:id="rId10"/>
    <p:sldId id="1871" r:id="rId11"/>
    <p:sldId id="1872" r:id="rId12"/>
    <p:sldId id="1873" r:id="rId13"/>
    <p:sldId id="1859" r:id="rId14"/>
    <p:sldId id="1860" r:id="rId15"/>
  </p:sldIdLst>
  <p:sldSz cx="12192000" cy="6858000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480" userDrawn="1">
          <p15:clr>
            <a:srgbClr val="A4A3A4"/>
          </p15:clr>
        </p15:guide>
        <p15:guide id="3" pos="7200" userDrawn="1">
          <p15:clr>
            <a:srgbClr val="A4A3A4"/>
          </p15:clr>
        </p15:guide>
        <p15:guide id="4" pos="4368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0E6DC"/>
    <a:srgbClr val="ECE0D4"/>
    <a:srgbClr val="D1B497"/>
    <a:srgbClr val="E3D1BF"/>
    <a:srgbClr val="AA673C"/>
    <a:srgbClr val="6A6967"/>
    <a:srgbClr val="C19C84"/>
    <a:srgbClr val="F8EBE0"/>
    <a:srgbClr val="FF2625"/>
    <a:srgbClr val="00778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980" autoAdjust="0"/>
    <p:restoredTop sz="94648" autoAdjust="0"/>
  </p:normalViewPr>
  <p:slideViewPr>
    <p:cSldViewPr snapToGrid="0">
      <p:cViewPr varScale="1">
        <p:scale>
          <a:sx n="85" d="100"/>
          <a:sy n="85" d="100"/>
        </p:scale>
        <p:origin x="54" y="594"/>
      </p:cViewPr>
      <p:guideLst>
        <p:guide orient="horz" pos="2160"/>
        <p:guide pos="480"/>
        <p:guide pos="7200"/>
        <p:guide pos="4368"/>
      </p:guideLst>
    </p:cSldViewPr>
  </p:slideViewPr>
  <p:outlineViewPr>
    <p:cViewPr>
      <p:scale>
        <a:sx n="33" d="100"/>
        <a:sy n="33" d="100"/>
      </p:scale>
      <p:origin x="0" y="-1795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presProps" Target="presProps.xml"/><Relationship Id="rId2" Type="http://schemas.openxmlformats.org/officeDocument/2006/relationships/customXml" Target="../customXml/item2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10" Type="http://schemas.openxmlformats.org/officeDocument/2006/relationships/slide" Target="slides/slide6.xml"/><Relationship Id="rId19" Type="http://schemas.openxmlformats.org/officeDocument/2006/relationships/theme" Target="theme/theme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>
            <a:extLst>
              <a:ext uri="{FF2B5EF4-FFF2-40B4-BE49-F238E27FC236}">
                <a16:creationId xmlns:a16="http://schemas.microsoft.com/office/drawing/2014/main" id="{D9F622F8-1824-4338-8C3C-5529D3BDEF4A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 smtClean="0">
                <a:latin typeface="Segoe UI" panose="020B0502040204020203" pitchFamily="34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0723" name="Rectangle 3">
            <a:extLst>
              <a:ext uri="{FF2B5EF4-FFF2-40B4-BE49-F238E27FC236}">
                <a16:creationId xmlns:a16="http://schemas.microsoft.com/office/drawing/2014/main" id="{618DDD53-BB38-4118-BC75-9CE27D49C550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 smtClean="0">
                <a:latin typeface="Segoe UI" panose="020B0502040204020203" pitchFamily="34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14340" name="Rectangle 4">
            <a:extLst>
              <a:ext uri="{FF2B5EF4-FFF2-40B4-BE49-F238E27FC236}">
                <a16:creationId xmlns:a16="http://schemas.microsoft.com/office/drawing/2014/main" id="{6C03B6F7-B1AE-4118-ABA2-FFEC9B8F0E9C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381000" y="685800"/>
            <a:ext cx="6096000" cy="342900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0725" name="Rectangle 5">
            <a:extLst>
              <a:ext uri="{FF2B5EF4-FFF2-40B4-BE49-F238E27FC236}">
                <a16:creationId xmlns:a16="http://schemas.microsoft.com/office/drawing/2014/main" id="{646F5356-BDE8-43C1-9587-85323D02B191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dirty="0"/>
              <a:t>Click to edit Master text styles</a:t>
            </a:r>
          </a:p>
          <a:p>
            <a:pPr lvl="1"/>
            <a:r>
              <a:rPr lang="en-US" noProof="0" dirty="0"/>
              <a:t>Second level</a:t>
            </a:r>
          </a:p>
          <a:p>
            <a:pPr lvl="2"/>
            <a:r>
              <a:rPr lang="en-US" noProof="0" dirty="0"/>
              <a:t>Third level</a:t>
            </a:r>
          </a:p>
          <a:p>
            <a:pPr lvl="3"/>
            <a:r>
              <a:rPr lang="en-US" noProof="0" dirty="0"/>
              <a:t>Fourth level</a:t>
            </a:r>
          </a:p>
          <a:p>
            <a:pPr lvl="4"/>
            <a:r>
              <a:rPr lang="en-US" noProof="0" dirty="0"/>
              <a:t>Fifth level</a:t>
            </a:r>
          </a:p>
        </p:txBody>
      </p:sp>
      <p:sp>
        <p:nvSpPr>
          <p:cNvPr id="30726" name="Rectangle 6">
            <a:extLst>
              <a:ext uri="{FF2B5EF4-FFF2-40B4-BE49-F238E27FC236}">
                <a16:creationId xmlns:a16="http://schemas.microsoft.com/office/drawing/2014/main" id="{89912C35-11A9-4DA7-8476-F1823F658CAA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 smtClean="0">
                <a:latin typeface="Segoe UI" panose="020B0502040204020203" pitchFamily="34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30727" name="Rectangle 7">
            <a:extLst>
              <a:ext uri="{FF2B5EF4-FFF2-40B4-BE49-F238E27FC236}">
                <a16:creationId xmlns:a16="http://schemas.microsoft.com/office/drawing/2014/main" id="{7180ED79-CEC3-4FB9-B511-8597B20A0C10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8685213"/>
            <a:ext cx="29718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Segoe UI" panose="020B0502040204020203" pitchFamily="34" charset="0"/>
              </a:defRPr>
            </a:lvl1pPr>
          </a:lstStyle>
          <a:p>
            <a:fld id="{6DEB7EE2-04A2-4FB2-9625-C9C73AC4D32F}" type="slidenum">
              <a:rPr lang="en-US" altLang="en-US" smtClean="0"/>
              <a:pPr/>
              <a:t>‹#›</a:t>
            </a:fld>
            <a:endParaRPr lang="en-US" alt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Segoe UI" panose="020B0502040204020203" pitchFamily="34" charset="0"/>
        <a:ea typeface="+mn-ea"/>
        <a:cs typeface="+mn-cs"/>
      </a:defRPr>
    </a:lvl1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7">
            <a:extLst>
              <a:ext uri="{FF2B5EF4-FFF2-40B4-BE49-F238E27FC236}">
                <a16:creationId xmlns:a16="http://schemas.microsoft.com/office/drawing/2014/main" id="{FA4671F7-4D2C-4B1E-AED7-24676BE8B496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fld id="{947842D7-C728-4EBD-982B-B8BE79E4DBBE}" type="slidenum">
              <a:rPr lang="en-US" altLang="en-US">
                <a:latin typeface="Segoe UI" panose="020B0502040204020203" pitchFamily="34" charset="0"/>
              </a:rPr>
              <a:pPr eaLnBrk="1" hangingPunct="1"/>
              <a:t>1</a:t>
            </a:fld>
            <a:endParaRPr lang="en-US" altLang="en-US" dirty="0">
              <a:latin typeface="Segoe UI" panose="020B0502040204020203" pitchFamily="34" charset="0"/>
            </a:endParaRPr>
          </a:p>
        </p:txBody>
      </p:sp>
      <p:sp>
        <p:nvSpPr>
          <p:cNvPr id="15363" name="Rectangle 2">
            <a:extLst>
              <a:ext uri="{FF2B5EF4-FFF2-40B4-BE49-F238E27FC236}">
                <a16:creationId xmlns:a16="http://schemas.microsoft.com/office/drawing/2014/main" id="{D8E83BD0-7AE4-4323-9047-FC368929C52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5364" name="Rectangle 3">
            <a:extLst>
              <a:ext uri="{FF2B5EF4-FFF2-40B4-BE49-F238E27FC236}">
                <a16:creationId xmlns:a16="http://schemas.microsoft.com/office/drawing/2014/main" id="{FDECF5EC-C5EC-4723-8F4F-A75A20018F6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95081483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6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163227887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7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287065214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8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034847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9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16462957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10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409528826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DEB7EE2-04A2-4FB2-9625-C9C73AC4D32F}" type="slidenum">
              <a:rPr lang="en-US" altLang="en-US" smtClean="0"/>
              <a:pPr/>
              <a:t>11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7968502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Chart, background pattern&#10;&#10;Description automatically generated">
            <a:extLst>
              <a:ext uri="{FF2B5EF4-FFF2-40B4-BE49-F238E27FC236}">
                <a16:creationId xmlns:a16="http://schemas.microsoft.com/office/drawing/2014/main" id="{F3386FAC-ADFA-41EF-9C49-66952E35CA9C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0"/>
            <a:ext cx="3516198" cy="6858000"/>
          </a:xfrm>
          <a:prstGeom prst="rect">
            <a:avLst/>
          </a:prstGeom>
        </p:spPr>
      </p:pic>
      <p:sp>
        <p:nvSpPr>
          <p:cNvPr id="19" name="Text Placeholder 18">
            <a:extLst>
              <a:ext uri="{FF2B5EF4-FFF2-40B4-BE49-F238E27FC236}">
                <a16:creationId xmlns:a16="http://schemas.microsoft.com/office/drawing/2014/main" id="{69BE3FD0-1382-4F0E-A01F-F6C205E7DCDC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4612641" y="3554917"/>
            <a:ext cx="6438912" cy="763083"/>
          </a:xfrm>
        </p:spPr>
        <p:txBody>
          <a:bodyPr>
            <a:noAutofit/>
          </a:bodyPr>
          <a:lstStyle>
            <a:lvl1pPr marL="0" indent="0">
              <a:buNone/>
              <a:defRPr sz="4000">
                <a:latin typeface="+mj-lt"/>
              </a:defRPr>
            </a:lvl1pPr>
            <a:lvl2pPr>
              <a:buNone/>
              <a:defRPr/>
            </a:lvl2pPr>
            <a:lvl3pPr>
              <a:buNone/>
              <a:defRPr/>
            </a:lvl3pPr>
            <a:lvl4pPr>
              <a:buNone/>
              <a:defRPr/>
            </a:lvl4pPr>
            <a:lvl5pPr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Rectangle 2">
            <a:extLst>
              <a:ext uri="{FF2B5EF4-FFF2-40B4-BE49-F238E27FC236}">
                <a16:creationId xmlns:a16="http://schemas.microsoft.com/office/drawing/2014/main" id="{2E0BC0C9-E1C8-43B4-B02D-558783360CD4}"/>
              </a:ext>
            </a:extLst>
          </p:cNvPr>
          <p:cNvSpPr>
            <a:spLocks noGrp="1" noChangeArrowheads="1"/>
          </p:cNvSpPr>
          <p:nvPr>
            <p:ph type="ctrTitle" idx="4294967295"/>
          </p:nvPr>
        </p:nvSpPr>
        <p:spPr>
          <a:xfrm>
            <a:off x="4612640" y="2311400"/>
            <a:ext cx="5156200" cy="1117600"/>
          </a:xfrm>
        </p:spPr>
        <p:txBody>
          <a:bodyPr anchor="ctr">
            <a:normAutofit fontScale="90000"/>
          </a:bodyPr>
          <a:lstStyle>
            <a:lvl1pPr>
              <a:defRPr>
                <a:latin typeface="+mj-lt"/>
              </a:defRPr>
            </a:lvl1pPr>
          </a:lstStyle>
          <a:p>
            <a:pPr algn="l" eaLnBrk="1" hangingPunct="1"/>
            <a:r>
              <a:rPr lang="en-US" altLang="en-US" sz="6600" b="1">
                <a:latin typeface="+mn-lt"/>
              </a:rPr>
              <a:t>Click to edit Master title style</a:t>
            </a:r>
            <a:endParaRPr lang="en-US" altLang="en-US" sz="6600" b="1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44067926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2808" userDrawn="1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One Photo Content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Chart, background pattern&#10;&#10;Description automatically generated">
            <a:extLst>
              <a:ext uri="{FF2B5EF4-FFF2-40B4-BE49-F238E27FC236}">
                <a16:creationId xmlns:a16="http://schemas.microsoft.com/office/drawing/2014/main" id="{E9914566-E790-44E9-BF0F-0D38A423F962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150916"/>
            <a:ext cx="12192000" cy="710520"/>
          </a:xfrm>
          <a:prstGeom prst="rect">
            <a:avLst/>
          </a:prstGeom>
        </p:spPr>
      </p:pic>
      <p:sp>
        <p:nvSpPr>
          <p:cNvPr id="16" name="Text Placeholder 15">
            <a:extLst>
              <a:ext uri="{FF2B5EF4-FFF2-40B4-BE49-F238E27FC236}">
                <a16:creationId xmlns:a16="http://schemas.microsoft.com/office/drawing/2014/main" id="{8498B63D-F60C-4A9D-8D3E-0C7CD748FEDE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762000" y="1905000"/>
            <a:ext cx="5334000" cy="3276600"/>
          </a:xfrm>
        </p:spPr>
        <p:txBody>
          <a:bodyPr/>
          <a:lstStyle>
            <a:lvl1pPr>
              <a:buNone/>
              <a:defRPr sz="2000" b="1"/>
            </a:lvl1pPr>
            <a:lvl2pPr marL="0"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14" name="Picture Placeholder 13">
            <a:extLst>
              <a:ext uri="{FF2B5EF4-FFF2-40B4-BE49-F238E27FC236}">
                <a16:creationId xmlns:a16="http://schemas.microsoft.com/office/drawing/2014/main" id="{9B1932CF-F265-4AEE-8704-F42C01AFB479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6858000" y="715963"/>
            <a:ext cx="4572000" cy="5113336"/>
          </a:xfrm>
        </p:spPr>
        <p:txBody>
          <a:bodyPr/>
          <a:lstStyle>
            <a:lvl1pPr>
              <a:buNone/>
              <a:defRPr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91853E6-9C06-4DC2-B8A4-681C3D34BE7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2000" y="715961"/>
            <a:ext cx="5334000" cy="1189038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defRPr lang="en-US" sz="4000" b="1">
                <a:ea typeface="+mn-ea"/>
                <a:cs typeface="+mn-cs"/>
              </a:defRPr>
            </a:lvl1pPr>
          </a:lstStyle>
          <a:p>
            <a:pPr marL="0" lvl="0" indent="0">
              <a:spcBef>
                <a:spcPts val="1000"/>
              </a:spcBef>
              <a:buFont typeface="Arial" panose="020B0604020202020204" pitchFamily="34" charset="0"/>
            </a:pPr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1049468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Photo Content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Chart, background pattern&#10;&#10;Description automatically generated">
            <a:extLst>
              <a:ext uri="{FF2B5EF4-FFF2-40B4-BE49-F238E27FC236}">
                <a16:creationId xmlns:a16="http://schemas.microsoft.com/office/drawing/2014/main" id="{B4F28166-FA93-42F3-90D5-A5BBE10D86F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150916"/>
            <a:ext cx="12192000" cy="710520"/>
          </a:xfrm>
          <a:prstGeom prst="rect">
            <a:avLst/>
          </a:prstGeom>
        </p:spPr>
      </p:pic>
      <p:sp>
        <p:nvSpPr>
          <p:cNvPr id="16" name="Text Placeholder 15">
            <a:extLst>
              <a:ext uri="{FF2B5EF4-FFF2-40B4-BE49-F238E27FC236}">
                <a16:creationId xmlns:a16="http://schemas.microsoft.com/office/drawing/2014/main" id="{8498B63D-F60C-4A9D-8D3E-0C7CD748FEDE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762000" y="1905000"/>
            <a:ext cx="5334000" cy="3276600"/>
          </a:xfrm>
        </p:spPr>
        <p:txBody>
          <a:bodyPr/>
          <a:lstStyle>
            <a:lvl1pPr>
              <a:buNone/>
              <a:defRPr sz="2000" b="1"/>
            </a:lvl1pPr>
            <a:lvl2pPr marL="0">
              <a:defRPr sz="1800"/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8" name="Picture Placeholder 13">
            <a:extLst>
              <a:ext uri="{FF2B5EF4-FFF2-40B4-BE49-F238E27FC236}">
                <a16:creationId xmlns:a16="http://schemas.microsoft.com/office/drawing/2014/main" id="{89E410BA-B0FE-4F0E-8BE5-D33CC016635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858000" y="3444081"/>
            <a:ext cx="4572000" cy="2362200"/>
          </a:xfrm>
        </p:spPr>
        <p:txBody>
          <a:bodyPr>
            <a:normAutofit/>
          </a:bodyPr>
          <a:lstStyle>
            <a:lvl1pPr>
              <a:buNone/>
              <a:defRPr sz="18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9" name="Picture Placeholder 13">
            <a:extLst>
              <a:ext uri="{FF2B5EF4-FFF2-40B4-BE49-F238E27FC236}">
                <a16:creationId xmlns:a16="http://schemas.microsoft.com/office/drawing/2014/main" id="{827A95C0-AE8D-46E1-9EF9-64504CBEF99E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6858000" y="715963"/>
            <a:ext cx="4572000" cy="2362200"/>
          </a:xfrm>
        </p:spPr>
        <p:txBody>
          <a:bodyPr>
            <a:normAutofit/>
          </a:bodyPr>
          <a:lstStyle>
            <a:lvl1pPr>
              <a:buNone/>
              <a:defRPr sz="18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9AF0AFCE-F48A-4C35-9245-AFC319274E5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2000" y="715961"/>
            <a:ext cx="5334000" cy="1189038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defRPr lang="en-US" sz="4000" b="1">
                <a:ea typeface="+mn-ea"/>
                <a:cs typeface="+mn-cs"/>
              </a:defRPr>
            </a:lvl1pPr>
          </a:lstStyle>
          <a:p>
            <a:pPr marL="0" lvl="0" indent="0">
              <a:spcBef>
                <a:spcPts val="1000"/>
              </a:spcBef>
              <a:buFont typeface="Arial" panose="020B0604020202020204" pitchFamily="34" charset="0"/>
            </a:pPr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586680172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3672" userDrawn="1">
          <p15:clr>
            <a:srgbClr val="FBAE40"/>
          </p15:clr>
        </p15:guide>
        <p15:guide id="2" pos="3840" userDrawn="1">
          <p15:clr>
            <a:srgbClr val="FBAE40"/>
          </p15:clr>
        </p15:guide>
      </p15:sldGuideLst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ight Pattern Conten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Chart, background pattern&#10;&#10;Description automatically generated">
            <a:extLst>
              <a:ext uri="{FF2B5EF4-FFF2-40B4-BE49-F238E27FC236}">
                <a16:creationId xmlns:a16="http://schemas.microsoft.com/office/drawing/2014/main" id="{570FCE13-E0EE-4C5A-BDB0-04E8FE4D216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7721600" y="-8164"/>
            <a:ext cx="4470400" cy="6877050"/>
          </a:xfrm>
          <a:prstGeom prst="rect">
            <a:avLst/>
          </a:prstGeom>
        </p:spPr>
      </p:pic>
      <p:sp>
        <p:nvSpPr>
          <p:cNvPr id="12" name="Text Placeholder 15">
            <a:extLst>
              <a:ext uri="{FF2B5EF4-FFF2-40B4-BE49-F238E27FC236}">
                <a16:creationId xmlns:a16="http://schemas.microsoft.com/office/drawing/2014/main" id="{E8DBED36-2461-46D0-AF71-79E0064B375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762000" y="1905000"/>
            <a:ext cx="6477000" cy="3276600"/>
          </a:xfrm>
        </p:spPr>
        <p:txBody>
          <a:bodyPr/>
          <a:lstStyle>
            <a:lvl1pPr>
              <a:buNone/>
              <a:defRPr sz="2000" b="1">
                <a:solidFill>
                  <a:schemeClr val="accent6">
                    <a:lumMod val="50000"/>
                  </a:schemeClr>
                </a:solidFill>
              </a:defRPr>
            </a:lvl1pPr>
            <a:lvl2pPr marL="0">
              <a:defRPr sz="1800">
                <a:solidFill>
                  <a:schemeClr val="accent6">
                    <a:lumMod val="50000"/>
                  </a:schemeClr>
                </a:solidFill>
              </a:defRPr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F23A82FA-1F05-4BAB-8768-A4575B1AEA6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2000" y="715961"/>
            <a:ext cx="6477000" cy="1189038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defRPr lang="en-US" sz="4000" b="1">
                <a:solidFill>
                  <a:schemeClr val="accent2"/>
                </a:solidFill>
                <a:ea typeface="+mn-ea"/>
                <a:cs typeface="+mn-cs"/>
              </a:defRPr>
            </a:lvl1pPr>
          </a:lstStyle>
          <a:p>
            <a:pPr marL="0" lvl="0" indent="0">
              <a:spcBef>
                <a:spcPts val="1000"/>
              </a:spcBef>
              <a:buFont typeface="Arial" panose="020B0604020202020204" pitchFamily="34" charset="0"/>
            </a:pPr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7207261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6127">
          <p15:clr>
            <a:srgbClr val="5ACBF0"/>
          </p15:clr>
        </p15:guide>
        <p15:guide id="3" orient="horz" pos="2240" userDrawn="1">
          <p15:clr>
            <a:srgbClr val="5ACBF0"/>
          </p15:clr>
        </p15:guide>
        <p15:guide id="4" orient="horz" pos="2487" userDrawn="1">
          <p15:clr>
            <a:srgbClr val="5ACBF0"/>
          </p15:clr>
        </p15:guide>
      </p15:sldGuideLst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Left Pattern Content"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Chart, background pattern&#10;&#10;Description automatically generated">
            <a:extLst>
              <a:ext uri="{FF2B5EF4-FFF2-40B4-BE49-F238E27FC236}">
                <a16:creationId xmlns:a16="http://schemas.microsoft.com/office/drawing/2014/main" id="{D02F07F5-7B28-4FAB-AE64-9567EE73DE58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-11394" y="-14514"/>
            <a:ext cx="4470400" cy="6877050"/>
          </a:xfrm>
          <a:prstGeom prst="rect">
            <a:avLst/>
          </a:prstGeom>
        </p:spPr>
      </p:pic>
      <p:sp>
        <p:nvSpPr>
          <p:cNvPr id="12" name="Text Placeholder 15">
            <a:extLst>
              <a:ext uri="{FF2B5EF4-FFF2-40B4-BE49-F238E27FC236}">
                <a16:creationId xmlns:a16="http://schemas.microsoft.com/office/drawing/2014/main" id="{E8DBED36-2461-46D0-AF71-79E0064B375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199743" y="1905000"/>
            <a:ext cx="6477000" cy="3276600"/>
          </a:xfrm>
        </p:spPr>
        <p:txBody>
          <a:bodyPr/>
          <a:lstStyle>
            <a:lvl1pPr>
              <a:buNone/>
              <a:defRPr sz="2000" b="1">
                <a:solidFill>
                  <a:schemeClr val="accent6">
                    <a:lumMod val="50000"/>
                  </a:schemeClr>
                </a:solidFill>
              </a:defRPr>
            </a:lvl1pPr>
            <a:lvl2pPr marL="0">
              <a:defRPr sz="1800">
                <a:solidFill>
                  <a:schemeClr val="accent6">
                    <a:lumMod val="50000"/>
                  </a:schemeClr>
                </a:solidFill>
              </a:defRPr>
            </a:lvl2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3E3504F-F7AC-4961-8027-04414EA28A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99742" y="715961"/>
            <a:ext cx="6477000" cy="1189037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defRPr lang="en-US" sz="4000" b="1" i="0" cap="none" spc="-50" baseline="0">
                <a:ln w="3175">
                  <a:noFill/>
                </a:ln>
                <a:solidFill>
                  <a:schemeClr val="accent2"/>
                </a:solidFill>
                <a:effectLst/>
                <a:ea typeface="+mn-ea"/>
                <a:cs typeface="Segoe UI" pitchFamily="34" charset="0"/>
              </a:defRPr>
            </a:lvl1pPr>
          </a:lstStyle>
          <a:p>
            <a:pPr marL="0" lvl="0" indent="0">
              <a:spcBef>
                <a:spcPts val="1000"/>
              </a:spcBef>
              <a:buFont typeface="Arial" panose="020B0604020202020204" pitchFamily="34" charset="0"/>
            </a:pPr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1898761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2808" userDrawn="1">
          <p15:clr>
            <a:srgbClr val="5ACBF0"/>
          </p15:clr>
        </p15:guide>
        <p15:guide id="3" orient="horz" pos="2240" userDrawn="1">
          <p15:clr>
            <a:srgbClr val="5ACBF0"/>
          </p15:clr>
        </p15:guide>
        <p15:guide id="4" orient="horz" pos="2487" userDrawn="1">
          <p15:clr>
            <a:srgbClr val="5ACBF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Break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, arrow&#10;&#10;Description automatically generated">
            <a:extLst>
              <a:ext uri="{FF2B5EF4-FFF2-40B4-BE49-F238E27FC236}">
                <a16:creationId xmlns:a16="http://schemas.microsoft.com/office/drawing/2014/main" id="{028401E1-3B09-44F5-B61D-E811BC24E22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alphaModFix amt="35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5" name="Title 1">
            <a:extLst>
              <a:ext uri="{FF2B5EF4-FFF2-40B4-BE49-F238E27FC236}">
                <a16:creationId xmlns:a16="http://schemas.microsoft.com/office/drawing/2014/main" id="{3D9303A2-B30A-054C-B809-053B909E125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525301" y="1995467"/>
            <a:ext cx="9141397" cy="615553"/>
          </a:xfrm>
          <a:noFill/>
        </p:spPr>
        <p:txBody>
          <a:bodyPr wrap="square" lIns="0" tIns="0" rIns="0" bIns="0" anchor="b" anchorCtr="0">
            <a:spAutoFit/>
          </a:bodyPr>
          <a:lstStyle>
            <a:lvl1pPr algn="ctr" defTabSz="932742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lang="en-US" sz="4000" b="1" i="0" kern="1200" cap="none" spc="-50" baseline="0" dirty="0">
                <a:ln w="3175">
                  <a:noFill/>
                </a:ln>
                <a:solidFill>
                  <a:schemeClr val="tx1"/>
                </a:soli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r>
              <a:rPr lang="en-US"/>
              <a:t>Section title with border</a:t>
            </a:r>
          </a:p>
        </p:txBody>
      </p:sp>
      <p:sp>
        <p:nvSpPr>
          <p:cNvPr id="6" name="Text Placeholder 4">
            <a:extLst>
              <a:ext uri="{FF2B5EF4-FFF2-40B4-BE49-F238E27FC236}">
                <a16:creationId xmlns:a16="http://schemas.microsoft.com/office/drawing/2014/main" id="{10F58DD1-3970-D84D-8040-EF33B0971D59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2196307" y="3260705"/>
            <a:ext cx="7799387" cy="1534757"/>
          </a:xfrm>
          <a:prstGeom prst="rect">
            <a:avLst/>
          </a:prstGeom>
          <a:noFill/>
        </p:spPr>
        <p:txBody>
          <a:bodyPr wrap="square" lIns="0" tIns="0" rIns="0" bIns="0">
            <a:noAutofit/>
          </a:bodyPr>
          <a:lstStyle>
            <a:lvl1pPr marL="0" indent="0" algn="ctr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lang="en-US" sz="1800" kern="1200" dirty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/>
              <a:t>Insert content here</a:t>
            </a:r>
          </a:p>
        </p:txBody>
      </p:sp>
    </p:spTree>
    <p:extLst>
      <p:ext uri="{BB962C8B-B14F-4D97-AF65-F5344CB8AC3E}">
        <p14:creationId xmlns:p14="http://schemas.microsoft.com/office/powerpoint/2010/main" val="32408829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6127">
          <p15:clr>
            <a:srgbClr val="5ACBF0"/>
          </p15:clr>
        </p15:guide>
        <p15:guide id="3" orient="horz" pos="2243" userDrawn="1">
          <p15:clr>
            <a:srgbClr val="5ACBF0"/>
          </p15:clr>
        </p15:guide>
        <p15:guide id="4" orient="horz" pos="2488" userDrawn="1">
          <p15:clr>
            <a:srgbClr val="5ACBF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ottom Pattern Black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ext Placeholder 4">
            <a:extLst>
              <a:ext uri="{FF2B5EF4-FFF2-40B4-BE49-F238E27FC236}">
                <a16:creationId xmlns:a16="http://schemas.microsoft.com/office/drawing/2014/main" id="{1EEF53A4-35A6-4E43-B220-67DA381C5910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2196307" y="3260705"/>
            <a:ext cx="7799387" cy="1534757"/>
          </a:xfrm>
          <a:prstGeom prst="rect">
            <a:avLst/>
          </a:prstGeom>
          <a:noFill/>
        </p:spPr>
        <p:txBody>
          <a:bodyPr wrap="square" lIns="0" tIns="0" rIns="0" bIns="0">
            <a:noAutofit/>
          </a:bodyPr>
          <a:lstStyle>
            <a:lvl1pPr marL="0" indent="0" algn="ctr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lang="en-US" sz="1800" kern="1200" dirty="0">
                <a:solidFill>
                  <a:schemeClr val="accent6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/>
              <a:t>Insert content here</a:t>
            </a:r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07724906-4405-47F4-B533-7291B003B0A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525301" y="1995467"/>
            <a:ext cx="9141397" cy="615553"/>
          </a:xfrm>
          <a:noFill/>
        </p:spPr>
        <p:txBody>
          <a:bodyPr wrap="square" lIns="0" tIns="0" rIns="0" bIns="0" anchor="b" anchorCtr="0">
            <a:spAutoFit/>
          </a:bodyPr>
          <a:lstStyle>
            <a:lvl1pPr algn="ctr" defTabSz="932742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lang="en-US" sz="4000" b="1" i="0" kern="1200" cap="none" spc="-50" baseline="0" dirty="0">
                <a:ln w="3175">
                  <a:noFill/>
                </a:ln>
                <a:solidFill>
                  <a:schemeClr val="accent2"/>
                </a:soli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pic>
        <p:nvPicPr>
          <p:cNvPr id="2" name="Picture 1" descr="Chart, background pattern&#10;&#10;Description automatically generated">
            <a:extLst>
              <a:ext uri="{FF2B5EF4-FFF2-40B4-BE49-F238E27FC236}">
                <a16:creationId xmlns:a16="http://schemas.microsoft.com/office/drawing/2014/main" id="{F2674189-311A-4AD6-ACED-1AF38642799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150916"/>
            <a:ext cx="12192000" cy="7105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552310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ottom Pattern blue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le 1">
            <a:extLst>
              <a:ext uri="{FF2B5EF4-FFF2-40B4-BE49-F238E27FC236}">
                <a16:creationId xmlns:a16="http://schemas.microsoft.com/office/drawing/2014/main" id="{BC00585D-E155-409A-899A-29BDF4E57FD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2000" y="716577"/>
            <a:ext cx="10668000" cy="615553"/>
          </a:xfrm>
          <a:noFill/>
        </p:spPr>
        <p:txBody>
          <a:bodyPr wrap="square" lIns="0" tIns="0" rIns="0" bIns="0" anchor="b" anchorCtr="0">
            <a:spAutoFit/>
          </a:bodyPr>
          <a:lstStyle>
            <a:lvl1pPr algn="l" defTabSz="932742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lang="en-US" sz="4000" b="1" i="0" kern="1200" cap="none" spc="-50" baseline="0" dirty="0">
                <a:ln w="3175">
                  <a:noFill/>
                </a:ln>
                <a:solidFill>
                  <a:schemeClr val="accent2"/>
                </a:soli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D944D9B-AA15-4DB5-AE58-0FA514F6FE87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62000" y="1790699"/>
            <a:ext cx="10668000" cy="685800"/>
          </a:xfrm>
          <a:prstGeom prst="rect">
            <a:avLst/>
          </a:prstGeom>
          <a:noFill/>
        </p:spPr>
        <p:txBody>
          <a:bodyPr wrap="square" lIns="0" tIns="0" rIns="0" bIns="0">
            <a:noAutofit/>
          </a:bodyPr>
          <a:lstStyle>
            <a:lvl1pPr marL="0" indent="0" algn="l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lang="en-US" sz="1800" kern="1200" dirty="0">
                <a:solidFill>
                  <a:schemeClr val="accent6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/>
              <a:t>Insert content here</a:t>
            </a:r>
          </a:p>
        </p:txBody>
      </p:sp>
      <p:pic>
        <p:nvPicPr>
          <p:cNvPr id="2" name="Picture 1" descr="Chart, background pattern&#10;&#10;Description automatically generated">
            <a:extLst>
              <a:ext uri="{FF2B5EF4-FFF2-40B4-BE49-F238E27FC236}">
                <a16:creationId xmlns:a16="http://schemas.microsoft.com/office/drawing/2014/main" id="{75AA916B-1CCB-46CB-9D3B-BAF329AD02F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150916"/>
            <a:ext cx="12192000" cy="7105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900960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mart Art"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ext Placeholder 21">
            <a:extLst>
              <a:ext uri="{FF2B5EF4-FFF2-40B4-BE49-F238E27FC236}">
                <a16:creationId xmlns:a16="http://schemas.microsoft.com/office/drawing/2014/main" id="{CC31B5EA-A920-4B2A-8F05-3C688980E26F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1223963" y="4943475"/>
            <a:ext cx="2908300" cy="968375"/>
          </a:xfrm>
        </p:spPr>
        <p:txBody>
          <a:bodyPr>
            <a:noAutofit/>
          </a:bodyPr>
          <a:lstStyle>
            <a:lvl1pPr>
              <a:defRPr sz="1400">
                <a:solidFill>
                  <a:schemeClr val="accent6">
                    <a:lumMod val="50000"/>
                  </a:schemeClr>
                </a:solidFill>
              </a:defRPr>
            </a:lvl1pPr>
            <a:lvl2pPr>
              <a:defRPr sz="1400">
                <a:solidFill>
                  <a:schemeClr val="accent6">
                    <a:lumMod val="50000"/>
                  </a:schemeClr>
                </a:solidFill>
              </a:defRPr>
            </a:lvl2pPr>
            <a:lvl3pPr>
              <a:defRPr sz="1400">
                <a:solidFill>
                  <a:schemeClr val="accent6">
                    <a:lumMod val="50000"/>
                  </a:schemeClr>
                </a:solidFill>
              </a:defRPr>
            </a:lvl3pPr>
            <a:lvl4pPr>
              <a:defRPr sz="1400">
                <a:solidFill>
                  <a:schemeClr val="accent6">
                    <a:lumMod val="50000"/>
                  </a:schemeClr>
                </a:solidFill>
              </a:defRPr>
            </a:lvl4pPr>
            <a:lvl5pPr>
              <a:defRPr sz="1400">
                <a:solidFill>
                  <a:schemeClr val="accent6">
                    <a:lumMod val="50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FE42B32E-80DC-4AC0-B306-CE8E5CCD934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2024063" y="3232150"/>
            <a:ext cx="1308100" cy="1309688"/>
          </a:xfrm>
          <a:solidFill>
            <a:schemeClr val="accent1">
              <a:lumMod val="90000"/>
            </a:schemeClr>
          </a:solidFill>
        </p:spPr>
        <p:txBody>
          <a:bodyPr>
            <a:normAutofit/>
          </a:bodyPr>
          <a:lstStyle>
            <a:lvl1pPr>
              <a:buNone/>
              <a:defRPr sz="12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0" name="Picture Placeholder 15">
            <a:extLst>
              <a:ext uri="{FF2B5EF4-FFF2-40B4-BE49-F238E27FC236}">
                <a16:creationId xmlns:a16="http://schemas.microsoft.com/office/drawing/2014/main" id="{A4E97807-A99D-4012-BE47-7B3C54B502FA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5442311" y="3248540"/>
            <a:ext cx="1308100" cy="1309688"/>
          </a:xfrm>
          <a:solidFill>
            <a:schemeClr val="accent1">
              <a:lumMod val="90000"/>
            </a:schemeClr>
          </a:solidFill>
        </p:spPr>
        <p:txBody>
          <a:bodyPr>
            <a:normAutofit/>
          </a:bodyPr>
          <a:lstStyle>
            <a:lvl1pPr>
              <a:buNone/>
              <a:defRPr sz="12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1" name="Picture Placeholder 15">
            <a:extLst>
              <a:ext uri="{FF2B5EF4-FFF2-40B4-BE49-F238E27FC236}">
                <a16:creationId xmlns:a16="http://schemas.microsoft.com/office/drawing/2014/main" id="{31025974-D850-4FC0-B6B0-BBF7DFCE1ECE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8859074" y="3232150"/>
            <a:ext cx="1308100" cy="1309688"/>
          </a:xfrm>
          <a:solidFill>
            <a:schemeClr val="accent1">
              <a:lumMod val="90000"/>
            </a:schemeClr>
          </a:solidFill>
        </p:spPr>
        <p:txBody>
          <a:bodyPr>
            <a:normAutofit/>
          </a:bodyPr>
          <a:lstStyle>
            <a:lvl1pPr>
              <a:buNone/>
              <a:defRPr sz="1200"/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9" name="Text Placeholder 4">
            <a:extLst>
              <a:ext uri="{FF2B5EF4-FFF2-40B4-BE49-F238E27FC236}">
                <a16:creationId xmlns:a16="http://schemas.microsoft.com/office/drawing/2014/main" id="{3E65ED86-A26C-479A-8393-0BFDCBCD43F2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762000" y="1783952"/>
            <a:ext cx="10668000" cy="1111648"/>
          </a:xfrm>
          <a:prstGeom prst="rect">
            <a:avLst/>
          </a:prstGeom>
          <a:noFill/>
        </p:spPr>
        <p:txBody>
          <a:bodyPr wrap="square" lIns="0" tIns="0" rIns="0" bIns="0">
            <a:noAutofit/>
          </a:bodyPr>
          <a:lstStyle>
            <a:lvl1pPr marL="0" indent="0" algn="l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  <a:defRPr lang="en-US" sz="1800" kern="1200" dirty="0">
                <a:solidFill>
                  <a:schemeClr val="accent6">
                    <a:lumMod val="50000"/>
                  </a:schemeClr>
                </a:solidFill>
                <a:latin typeface="+mn-lt"/>
                <a:ea typeface="+mn-ea"/>
                <a:cs typeface="+mn-cs"/>
              </a:defRPr>
            </a:lvl1pPr>
          </a:lstStyle>
          <a:p>
            <a:pPr lvl="0"/>
            <a:r>
              <a:rPr lang="en-US"/>
              <a:t>Insert content here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F858EEFF-117E-4B86-B6B2-CD8F71AA8C4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62000" y="716577"/>
            <a:ext cx="10668000" cy="615553"/>
          </a:xfrm>
          <a:noFill/>
        </p:spPr>
        <p:txBody>
          <a:bodyPr wrap="square" lIns="0" tIns="0" rIns="0" bIns="0" anchor="b" anchorCtr="0">
            <a:spAutoFit/>
          </a:bodyPr>
          <a:lstStyle>
            <a:lvl1pPr algn="l" defTabSz="932742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lang="en-US" sz="4000" b="1" i="0" kern="1200" cap="none" spc="-50" baseline="0" dirty="0">
                <a:ln w="3175">
                  <a:noFill/>
                </a:ln>
                <a:solidFill>
                  <a:schemeClr val="accent2"/>
                </a:solidFill>
                <a:effectLst/>
                <a:latin typeface="+mj-lt"/>
                <a:ea typeface="+mn-ea"/>
                <a:cs typeface="Segoe UI" pitchFamily="34" charset="0"/>
              </a:defRPr>
            </a:lvl1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23" name="Text Placeholder 21">
            <a:extLst>
              <a:ext uri="{FF2B5EF4-FFF2-40B4-BE49-F238E27FC236}">
                <a16:creationId xmlns:a16="http://schemas.microsoft.com/office/drawing/2014/main" id="{C073AF55-A66A-4112-A82D-E09A3D14EDBE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4641850" y="4943475"/>
            <a:ext cx="2908300" cy="968375"/>
          </a:xfrm>
        </p:spPr>
        <p:txBody>
          <a:bodyPr>
            <a:noAutofit/>
          </a:bodyPr>
          <a:lstStyle>
            <a:lvl1pPr>
              <a:defRPr sz="1400">
                <a:solidFill>
                  <a:schemeClr val="accent6">
                    <a:lumMod val="50000"/>
                  </a:schemeClr>
                </a:solidFill>
              </a:defRPr>
            </a:lvl1pPr>
            <a:lvl2pPr>
              <a:defRPr sz="1400">
                <a:solidFill>
                  <a:schemeClr val="accent6">
                    <a:lumMod val="50000"/>
                  </a:schemeClr>
                </a:solidFill>
              </a:defRPr>
            </a:lvl2pPr>
            <a:lvl3pPr>
              <a:defRPr sz="1400">
                <a:solidFill>
                  <a:schemeClr val="accent6">
                    <a:lumMod val="50000"/>
                  </a:schemeClr>
                </a:solidFill>
              </a:defRPr>
            </a:lvl3pPr>
            <a:lvl4pPr>
              <a:defRPr sz="1400">
                <a:solidFill>
                  <a:schemeClr val="accent6">
                    <a:lumMod val="50000"/>
                  </a:schemeClr>
                </a:solidFill>
              </a:defRPr>
            </a:lvl4pPr>
            <a:lvl5pPr>
              <a:defRPr sz="1400">
                <a:solidFill>
                  <a:schemeClr val="accent6">
                    <a:lumMod val="50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24" name="Text Placeholder 21">
            <a:extLst>
              <a:ext uri="{FF2B5EF4-FFF2-40B4-BE49-F238E27FC236}">
                <a16:creationId xmlns:a16="http://schemas.microsoft.com/office/drawing/2014/main" id="{CBC8787E-EB24-4D42-8555-6C6C11DD51B3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8059737" y="4943475"/>
            <a:ext cx="2908300" cy="968375"/>
          </a:xfrm>
        </p:spPr>
        <p:txBody>
          <a:bodyPr>
            <a:noAutofit/>
          </a:bodyPr>
          <a:lstStyle>
            <a:lvl1pPr>
              <a:defRPr sz="1400">
                <a:solidFill>
                  <a:schemeClr val="accent6">
                    <a:lumMod val="50000"/>
                  </a:schemeClr>
                </a:solidFill>
              </a:defRPr>
            </a:lvl1pPr>
            <a:lvl2pPr>
              <a:defRPr sz="1400">
                <a:solidFill>
                  <a:schemeClr val="accent6">
                    <a:lumMod val="50000"/>
                  </a:schemeClr>
                </a:solidFill>
              </a:defRPr>
            </a:lvl2pPr>
            <a:lvl3pPr>
              <a:defRPr sz="1400">
                <a:solidFill>
                  <a:schemeClr val="accent6">
                    <a:lumMod val="50000"/>
                  </a:schemeClr>
                </a:solidFill>
              </a:defRPr>
            </a:lvl3pPr>
            <a:lvl4pPr>
              <a:defRPr sz="1400">
                <a:solidFill>
                  <a:schemeClr val="accent6">
                    <a:lumMod val="50000"/>
                  </a:schemeClr>
                </a:solidFill>
              </a:defRPr>
            </a:lvl4pPr>
            <a:lvl5pPr>
              <a:defRPr sz="1400">
                <a:solidFill>
                  <a:schemeClr val="accent6">
                    <a:lumMod val="50000"/>
                  </a:schemeClr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4229174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0A1B9BC-7BE7-4893-90FD-CC95830FD8F2}" type="datetimeFigureOut">
              <a:rPr lang="en-US" smtClean="0"/>
              <a:t>2/8/2023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15270E-046A-4C23-BC98-E307A7DD6BE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378416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  <a:latin typeface="Segoe UI" panose="020B0502040204020203" pitchFamily="34" charset="0"/>
              </a:defRPr>
            </a:lvl1pPr>
          </a:lstStyle>
          <a:p>
            <a:fld id="{1D364696-E1F3-49EF-AEC8-730A16D9A23F}" type="datetimeFigureOut">
              <a:rPr lang="en-US" altLang="en-US" smtClean="0"/>
              <a:pPr/>
              <a:t>2/8/2023</a:t>
            </a:fld>
            <a:endParaRPr lang="en-US" alt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  <a:latin typeface="Segoe UI" panose="020B0502040204020203" pitchFamily="34" charset="0"/>
              </a:defRPr>
            </a:lvl1pPr>
          </a:lstStyle>
          <a:p>
            <a:endParaRPr lang="en-US" alt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  <a:latin typeface="Segoe UI" panose="020B0502040204020203" pitchFamily="34" charset="0"/>
              </a:defRPr>
            </a:lvl1pPr>
          </a:lstStyle>
          <a:p>
            <a:fld id="{8402A1B0-4691-41D9-84E0-69D594EAA3FE}" type="slidenum">
              <a:rPr lang="en-US" altLang="en-US" smtClean="0"/>
              <a:pPr/>
              <a:t>‹#›</a:t>
            </a:fld>
            <a:endParaRPr lang="en-US" altLang="en-US" dirty="0"/>
          </a:p>
        </p:txBody>
      </p:sp>
    </p:spTree>
    <p:extLst>
      <p:ext uri="{BB962C8B-B14F-4D97-AF65-F5344CB8AC3E}">
        <p14:creationId xmlns:p14="http://schemas.microsoft.com/office/powerpoint/2010/main" val="3429690444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89" r:id="rId1"/>
    <p:sldLayoutId id="2147483688" r:id="rId2"/>
    <p:sldLayoutId id="2147483702" r:id="rId3"/>
    <p:sldLayoutId id="2147483699" r:id="rId4"/>
    <p:sldLayoutId id="2147483701" r:id="rId5"/>
    <p:sldLayoutId id="2147483700" r:id="rId6"/>
    <p:sldLayoutId id="2147483690" r:id="rId7"/>
    <p:sldLayoutId id="2147483704" r:id="rId8"/>
    <p:sldLayoutId id="2147483691" r:id="rId9"/>
    <p:sldLayoutId id="2147483694" r:id="rId10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https://fnigc.ca/ocap" TargetMode="Externa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5.xml"/><Relationship Id="rId6" Type="http://schemas.openxmlformats.org/officeDocument/2006/relationships/hyperlink" Target="https://www.rd-alliance.org/groups/international-indigenous-data-sovereignty-ig" TargetMode="External"/><Relationship Id="rId5" Type="http://schemas.openxmlformats.org/officeDocument/2006/relationships/hyperlink" Target="https://www.maiamnayriwingara.org/" TargetMode="External"/><Relationship Id="rId4" Type="http://schemas.openxmlformats.org/officeDocument/2006/relationships/hyperlink" Target="https://www.temanararaunga.maori.nz/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>
            <a:extLst>
              <a:ext uri="{FF2B5EF4-FFF2-40B4-BE49-F238E27FC236}">
                <a16:creationId xmlns:a16="http://schemas.microsoft.com/office/drawing/2014/main" id="{ED2DB031-9003-4F74-A88F-FE2A2ABABC72}"/>
              </a:ext>
            </a:extLst>
          </p:cNvPr>
          <p:cNvSpPr>
            <a:spLocks noGrp="1" noChangeArrowheads="1"/>
          </p:cNvSpPr>
          <p:nvPr>
            <p:ph type="ctrTitle" idx="4294967295"/>
          </p:nvPr>
        </p:nvSpPr>
        <p:spPr>
          <a:xfrm>
            <a:off x="3624943" y="2311400"/>
            <a:ext cx="8277497" cy="2235200"/>
          </a:xfrm>
        </p:spPr>
        <p:txBody>
          <a:bodyPr anchor="ctr">
            <a:noAutofit/>
          </a:bodyPr>
          <a:lstStyle/>
          <a:p>
            <a:pPr eaLnBrk="1" hangingPunct="1"/>
            <a:r>
              <a:rPr lang="en-US" altLang="en-US" sz="4000" b="1" dirty="0">
                <a:solidFill>
                  <a:schemeClr val="accent2"/>
                </a:solidFill>
                <a:latin typeface="+mn-lt"/>
              </a:rPr>
              <a:t>Honoring Tribal Data Sovereignty</a:t>
            </a:r>
            <a:br>
              <a:rPr lang="en-US" altLang="en-US" sz="4000" b="1" dirty="0">
                <a:solidFill>
                  <a:schemeClr val="accent2"/>
                </a:solidFill>
                <a:latin typeface="+mn-lt"/>
              </a:rPr>
            </a:br>
            <a:r>
              <a:rPr lang="en-US" altLang="en-US" sz="4000" b="1" dirty="0">
                <a:solidFill>
                  <a:schemeClr val="accent2"/>
                </a:solidFill>
                <a:latin typeface="+mn-lt"/>
              </a:rPr>
              <a:t>While Fostering Collaboration </a:t>
            </a:r>
          </a:p>
        </p:txBody>
      </p:sp>
    </p:spTree>
    <p:extLst>
      <p:ext uri="{BB962C8B-B14F-4D97-AF65-F5344CB8AC3E}">
        <p14:creationId xmlns:p14="http://schemas.microsoft.com/office/powerpoint/2010/main" val="15432652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C56504DE-4F83-437F-BDB6-306374C31C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is Data Sovereignty?</a:t>
            </a:r>
          </a:p>
          <a:p>
            <a:endParaRPr lang="en-US" dirty="0"/>
          </a:p>
        </p:txBody>
      </p:sp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3F36812B-2065-4A2B-B59B-8957022687BC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 vert="horz" lIns="91440" tIns="45720" rIns="91440" bIns="45720" rtlCol="0" anchor="t">
            <a:noAutofit/>
          </a:bodyPr>
          <a:lstStyle/>
          <a:p>
            <a:pPr marL="0" indent="0" fontAlgn="auto">
              <a:spcAft>
                <a:spcPts val="0"/>
              </a:spcAft>
              <a:buNone/>
            </a:pPr>
            <a:r>
              <a:rPr lang="en-US" altLang="en-US" sz="2800" b="0" dirty="0">
                <a:solidFill>
                  <a:schemeClr val="accent6">
                    <a:lumMod val="50000"/>
                  </a:schemeClr>
                </a:solidFill>
              </a:rPr>
              <a:t>The Unit</a:t>
            </a:r>
            <a:r>
              <a:rPr lang="en-US" altLang="en-US" sz="2800" b="0" dirty="0"/>
              <a:t>ed States Indigenous Data Sovereignty Network (USIDSN) defines indigenous data sovereignty as follows:</a:t>
            </a:r>
            <a:endParaRPr lang="en-US" altLang="en-US" sz="2800" b="0" dirty="0">
              <a:solidFill>
                <a:schemeClr val="accent6">
                  <a:lumMod val="50000"/>
                </a:schemeClr>
              </a:solidFill>
            </a:endParaRPr>
          </a:p>
          <a:p>
            <a:pPr marL="0" indent="0" fontAlgn="auto">
              <a:spcAft>
                <a:spcPts val="0"/>
              </a:spcAft>
              <a:buNone/>
            </a:pPr>
            <a:r>
              <a:rPr lang="en-US" altLang="en-US" sz="2800" b="0" dirty="0"/>
              <a:t>“Indigenous data sovereignty is the right of a nation to govern the collection, ownership, and application of its own data.”</a:t>
            </a:r>
            <a:endParaRPr lang="en-US" altLang="en-US" sz="2800" b="0" dirty="0">
              <a:solidFill>
                <a:schemeClr val="accent6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616692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71CBEE-5587-64A6-04F8-2E7001E694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059691" y="2019218"/>
            <a:ext cx="9141397" cy="615553"/>
          </a:xfrm>
        </p:spPr>
        <p:txBody>
          <a:bodyPr/>
          <a:lstStyle/>
          <a:p>
            <a:pPr algn="l"/>
            <a:r>
              <a:rPr lang="en-US" dirty="0"/>
              <a:t>OBJECTIVES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8EEB485-9793-080A-0FA8-D289AB7DD54A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059691" y="3203205"/>
            <a:ext cx="8273481" cy="3054716"/>
          </a:xfrm>
        </p:spPr>
        <p:txBody>
          <a:bodyPr/>
          <a:lstStyle/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400" dirty="0"/>
              <a:t>Consider the importance of data sharing.</a:t>
            </a:r>
          </a:p>
          <a:p>
            <a:pPr algn="l"/>
            <a:endParaRPr lang="en-US" sz="24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400" dirty="0"/>
              <a:t>Consider what data sovereignty means for the TAC.</a:t>
            </a:r>
          </a:p>
          <a:p>
            <a:pPr algn="l"/>
            <a:endParaRPr lang="en-US" sz="24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400" dirty="0"/>
              <a:t>Consider the necessity of GAO data sovereignty guidance. </a:t>
            </a:r>
          </a:p>
          <a:p>
            <a:pPr algn="l"/>
            <a:endParaRPr lang="en-US" sz="24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US" sz="2400" dirty="0"/>
              <a:t>Explore how tribal data can be shared with and used by the GAO in a manner that honors data sovereignty. </a:t>
            </a:r>
          </a:p>
          <a:p>
            <a:pPr algn="l"/>
            <a:endParaRPr lang="en-US" sz="2400" dirty="0"/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2687695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4F60BC-F2C2-4E3E-B238-8214C46CB6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99742" y="715961"/>
            <a:ext cx="6477000" cy="998539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600" dirty="0"/>
              <a:t>Example of the Importance of Data to Tribes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99585A-5E1F-40FA-8E64-BB4F04611657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199743" y="1600199"/>
            <a:ext cx="6477000" cy="4212771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>
              <a:buNone/>
            </a:pPr>
            <a:endParaRPr lang="en-US" dirty="0"/>
          </a:p>
          <a:p>
            <a:r>
              <a:rPr lang="en-US" sz="2000" dirty="0"/>
              <a:t>   The Census is a prime example of how data can impact the citizens of tribal communities.</a:t>
            </a:r>
          </a:p>
          <a:p>
            <a:pPr marL="285750" lvl="1" indent="-285750"/>
            <a:r>
              <a:rPr lang="en-US" dirty="0"/>
              <a:t>More than </a:t>
            </a:r>
            <a:r>
              <a:rPr lang="en-US" b="1" dirty="0"/>
              <a:t>$500 billion </a:t>
            </a:r>
            <a:r>
              <a:rPr lang="en-US" dirty="0"/>
              <a:t>in federal funds are distributed </a:t>
            </a:r>
          </a:p>
          <a:p>
            <a:pPr lvl="1" indent="0">
              <a:buNone/>
            </a:pPr>
            <a:r>
              <a:rPr lang="en-US" sz="2000" dirty="0"/>
              <a:t>   ever year based on Census data.           </a:t>
            </a:r>
          </a:p>
          <a:p>
            <a:r>
              <a:rPr lang="en-US" sz="2000" dirty="0"/>
              <a:t>   Some of the federal Indian programs that utilize Census data for funding distribution formulas:</a:t>
            </a:r>
          </a:p>
          <a:p>
            <a:pPr lvl="1"/>
            <a:r>
              <a:rPr lang="en-US" sz="2000" dirty="0"/>
              <a:t>The Indian Housing Block Grant (IHBG)</a:t>
            </a:r>
          </a:p>
          <a:p>
            <a:pPr lvl="1"/>
            <a:r>
              <a:rPr lang="en-US" sz="2000" dirty="0"/>
              <a:t>Tribal Transportation Programs (TTP)</a:t>
            </a:r>
          </a:p>
          <a:p>
            <a:pPr lvl="1"/>
            <a:r>
              <a:rPr lang="en-US" sz="2000" dirty="0"/>
              <a:t>Native American Workforce Programs</a:t>
            </a:r>
          </a:p>
          <a:p>
            <a:pPr lvl="1"/>
            <a:r>
              <a:rPr lang="en-US" sz="2000" dirty="0"/>
              <a:t>The Indian Health Service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47833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4F60BC-F2C2-4E3E-B238-8214C46CB6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99742" y="715961"/>
            <a:ext cx="6477000" cy="998539"/>
          </a:xfrm>
        </p:spPr>
        <p:txBody>
          <a:bodyPr>
            <a:normAutofit fontScale="90000"/>
          </a:bodyPr>
          <a:lstStyle/>
          <a:p>
            <a:pPr algn="ctr"/>
            <a:r>
              <a:rPr lang="en-US" sz="3600" dirty="0"/>
              <a:t>GAO is unique but data sovereignty principles should still be considered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99585A-5E1F-40FA-8E64-BB4F04611657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5289501" y="2138741"/>
            <a:ext cx="6477000" cy="4212771"/>
          </a:xfrm>
        </p:spPr>
        <p:txBody>
          <a:bodyPr vert="horz" lIns="91440" tIns="45720" rIns="91440" bIns="45720" rtlCol="0" anchor="t">
            <a:normAutofit lnSpcReduction="10000"/>
          </a:bodyPr>
          <a:lstStyle/>
          <a:p>
            <a:pPr marL="0" indent="0">
              <a:buNone/>
            </a:pPr>
            <a:endParaRPr lang="en-US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b="0" dirty="0"/>
              <a:t>GAO typically responding to Congressional requests for information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400" b="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b="0" dirty="0"/>
              <a:t>Unlike data collected by Census Bureau or even BIA/IHS… data is not used by GAO for funding decisions or as the “official record” for the federal government</a:t>
            </a:r>
          </a:p>
          <a:p>
            <a:pPr marL="0" indent="0"/>
            <a:endParaRPr lang="en-US" sz="2400" b="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b="0" dirty="0"/>
              <a:t>Data is used by GAO to influence  recommendations to Congress and other agencies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None/>
              <a:tabLst/>
              <a:defRPr/>
            </a:pP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729573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D9E38B3-4686-8247-9625-49018D29F4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8955" y="727149"/>
            <a:ext cx="9141397" cy="677108"/>
          </a:xfrm>
        </p:spPr>
        <p:txBody>
          <a:bodyPr/>
          <a:lstStyle/>
          <a:p>
            <a:pPr algn="l"/>
            <a:r>
              <a:rPr lang="en-US" sz="4400" dirty="0"/>
              <a:t>For Discussion: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DCBA01B-ECA4-4938-872A-B38BEB13AC0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1098955" y="2238817"/>
            <a:ext cx="8966995" cy="3809566"/>
          </a:xfrm>
        </p:spPr>
        <p:txBody>
          <a:bodyPr/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3200" dirty="0"/>
              <a:t>What does data sovereignty mean to the TAC?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3200" dirty="0"/>
          </a:p>
          <a:p>
            <a:pPr lvl="1" indent="0">
              <a:buNone/>
            </a:pPr>
            <a:endParaRPr lang="en-US" sz="38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pPr algn="l">
              <a:lnSpc>
                <a:spcPct val="100000"/>
              </a:lnSpc>
            </a:pPr>
            <a:r>
              <a:rPr lang="en-US" sz="2000" dirty="0"/>
              <a:t>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35428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D9E38B3-4686-8247-9625-49018D29F4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8955" y="727149"/>
            <a:ext cx="9141397" cy="677108"/>
          </a:xfrm>
        </p:spPr>
        <p:txBody>
          <a:bodyPr/>
          <a:lstStyle/>
          <a:p>
            <a:pPr algn="l"/>
            <a:r>
              <a:rPr lang="en-US" sz="4400" dirty="0"/>
              <a:t>For Discussion: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DCBA01B-ECA4-4938-872A-B38BEB13AC0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1098955" y="2238817"/>
            <a:ext cx="10109457" cy="3809566"/>
          </a:xfrm>
        </p:spPr>
        <p:txBody>
          <a:bodyPr/>
          <a:lstStyle/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r>
              <a:rPr lang="en-US" sz="3200" dirty="0"/>
              <a:t>Are there any steps or guidance that can be developed that help to ensure Tribal date shared with the GAO will not be used in a manner detrimental to Tribes?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3200" dirty="0"/>
          </a:p>
          <a:p>
            <a:pPr lvl="1" indent="0">
              <a:buNone/>
            </a:pPr>
            <a:endParaRPr lang="en-US" sz="38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pPr algn="l">
              <a:lnSpc>
                <a:spcPct val="100000"/>
              </a:lnSpc>
            </a:pPr>
            <a:r>
              <a:rPr lang="en-US" sz="2000" dirty="0"/>
              <a:t>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5889601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D9E38B3-4686-8247-9625-49018D29F4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8955" y="727149"/>
            <a:ext cx="9141397" cy="677108"/>
          </a:xfrm>
        </p:spPr>
        <p:txBody>
          <a:bodyPr/>
          <a:lstStyle/>
          <a:p>
            <a:pPr algn="l"/>
            <a:r>
              <a:rPr lang="en-US" sz="4400" dirty="0"/>
              <a:t>For Discussion: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DCBA01B-ECA4-4938-872A-B38BEB13AC0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1041271" y="2014424"/>
            <a:ext cx="10109457" cy="3809566"/>
          </a:xfrm>
        </p:spPr>
        <p:txBody>
          <a:bodyPr/>
          <a:lstStyle/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r>
              <a:rPr lang="en-US" sz="2800" dirty="0"/>
              <a:t>What types of data usage agreements do Tribes currently utilize with other researchers and agencies?</a:t>
            </a:r>
          </a:p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r>
              <a:rPr lang="en-US" sz="2800" dirty="0"/>
              <a:t>Would a formal process of tribal data-sharing authorization be helpful?</a:t>
            </a:r>
          </a:p>
          <a:p>
            <a:pPr marL="1028700" lvl="1" indent="-342900">
              <a:lnSpc>
                <a:spcPct val="100000"/>
              </a:lnSpc>
            </a:pPr>
            <a:r>
              <a:rPr lang="en-US" sz="2800" dirty="0"/>
              <a:t>Require original use authorization?</a:t>
            </a:r>
          </a:p>
          <a:p>
            <a:pPr marL="1028700" lvl="1" indent="-342900">
              <a:lnSpc>
                <a:spcPct val="100000"/>
              </a:lnSpc>
            </a:pPr>
            <a:r>
              <a:rPr lang="en-US" sz="2800" dirty="0"/>
              <a:t>Require subsequent authorization to utilize data for purposes other than those authorized initially?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3200" dirty="0"/>
          </a:p>
          <a:p>
            <a:pPr lvl="1" indent="0">
              <a:buNone/>
            </a:pPr>
            <a:endParaRPr lang="en-US" sz="38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pPr algn="l">
              <a:lnSpc>
                <a:spcPct val="100000"/>
              </a:lnSpc>
            </a:pPr>
            <a:r>
              <a:rPr lang="en-US" sz="2000" dirty="0"/>
              <a:t>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61603449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D9E38B3-4686-8247-9625-49018D29F40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8955" y="727149"/>
            <a:ext cx="9141397" cy="677108"/>
          </a:xfrm>
        </p:spPr>
        <p:txBody>
          <a:bodyPr/>
          <a:lstStyle/>
          <a:p>
            <a:pPr algn="l"/>
            <a:r>
              <a:rPr lang="en-US" sz="4400" dirty="0"/>
              <a:t>For Discussion: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DCBA01B-ECA4-4938-872A-B38BEB13AC0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1098955" y="2238817"/>
            <a:ext cx="10109457" cy="3809566"/>
          </a:xfrm>
        </p:spPr>
        <p:txBody>
          <a:bodyPr/>
          <a:lstStyle/>
          <a:p>
            <a:pPr marL="342900" indent="-342900" algn="l">
              <a:lnSpc>
                <a:spcPct val="100000"/>
              </a:lnSpc>
              <a:buFont typeface="Arial" panose="020B0604020202020204" pitchFamily="34" charset="0"/>
              <a:buChar char="•"/>
            </a:pPr>
            <a:r>
              <a:rPr lang="en-US" sz="3200" dirty="0"/>
              <a:t>Are there steps GAO can take to help ensure that data use is shared with data owners before public release of reports?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3200" dirty="0"/>
          </a:p>
          <a:p>
            <a:pPr lvl="1" indent="0">
              <a:buNone/>
            </a:pPr>
            <a:endParaRPr lang="en-US" sz="3800" dirty="0"/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pPr algn="l">
              <a:lnSpc>
                <a:spcPct val="100000"/>
              </a:lnSpc>
            </a:pPr>
            <a:r>
              <a:rPr lang="en-US" sz="2000" dirty="0"/>
              <a:t>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endParaRPr lang="en-US" sz="2000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97427322"/>
      </p:ext>
    </p:extLst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med" p14:dur="700">
        <p:fade/>
      </p:transition>
    </mc:Choice>
    <mc:Fallback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068DF32A-D165-40DA-AAE8-A6E9579E2F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15058" y="1007765"/>
            <a:ext cx="9141397" cy="3693319"/>
          </a:xfrm>
        </p:spPr>
        <p:txBody>
          <a:bodyPr/>
          <a:lstStyle/>
          <a:p>
            <a:r>
              <a:rPr lang="en-US" dirty="0"/>
              <a:t>Next Steps?</a:t>
            </a:r>
            <a:br>
              <a:rPr lang="en-US" dirty="0"/>
            </a:br>
            <a:br>
              <a:rPr lang="en-US" dirty="0"/>
            </a:br>
            <a:r>
              <a:rPr lang="en-US" dirty="0"/>
              <a:t>Creation of internal GAO guidance to assist teams working on reviews that involve the collection of information and data from Tribal Nations? 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C3BC92DE-1779-4A44-AED9-0261C2497DD9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2196307" y="1836751"/>
            <a:ext cx="7799387" cy="3912042"/>
          </a:xfrm>
        </p:spPr>
        <p:txBody>
          <a:bodyPr/>
          <a:lstStyle/>
          <a:p>
            <a:endParaRPr lang="en-US" altLang="en-US" sz="1800" dirty="0">
              <a:solidFill>
                <a:schemeClr val="accent6">
                  <a:lumMod val="50000"/>
                </a:schemeClr>
              </a:solidFill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7671612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9B937B-13DA-41FD-83DA-9BC2BD4AB9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99742" y="715961"/>
            <a:ext cx="6477000" cy="1189037"/>
          </a:xfrm>
        </p:spPr>
        <p:txBody>
          <a:bodyPr/>
          <a:lstStyle/>
          <a:p>
            <a:pPr algn="ctr"/>
            <a:r>
              <a:rPr lang="en-US" dirty="0"/>
              <a:t>Resources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FCE3C6E-A7A4-CC52-667F-ABBD257CD11B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4898571" y="1904999"/>
            <a:ext cx="6778172" cy="3450771"/>
          </a:xfrm>
        </p:spPr>
        <p:txBody>
          <a:bodyPr>
            <a:normAutofit/>
          </a:bodyPr>
          <a:lstStyle/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Char char="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http://usindigenousdata.arizona.edu/</a:t>
            </a: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Char char="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https://fnigc.ca/ocap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chemeClr val="accent2">
                  <a:lumMod val="75000"/>
                </a:schemeClr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Char char="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https://www.temanararaunga.maori.nz/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chemeClr val="accent2">
                  <a:lumMod val="75000"/>
                </a:schemeClr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Char char="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  <a:hlinkClick r:id="rId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https://www.maiamnayriwingara.org/</a:t>
            </a:r>
            <a:endParaRPr kumimoji="0" lang="en-US" sz="2400" b="0" i="0" u="none" strike="noStrike" kern="1200" cap="none" spc="0" normalizeH="0" baseline="0" noProof="0" dirty="0">
              <a:ln>
                <a:noFill/>
              </a:ln>
              <a:solidFill>
                <a:schemeClr val="accent2">
                  <a:lumMod val="75000"/>
                </a:schemeClr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rgbClr val="353535"/>
              </a:buClr>
              <a:buSzTx/>
              <a:buFont typeface="Wingdings 3" charset="2"/>
              <a:buChar char=""/>
              <a:tabLst/>
              <a:defRPr/>
            </a:pP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  <a:hlinkClick r:id="rId6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https://www.rdalliance.org/groups/international-indigenous-data-sovereignty-ig</a:t>
            </a:r>
            <a:r>
              <a:rPr kumimoji="0" lang="en-US" sz="2400" b="0" i="0" u="none" strike="noStrike" kern="1200" cap="none" spc="0" normalizeH="0" baseline="0" noProof="0" dirty="0">
                <a:ln>
                  <a:noFill/>
                </a:ln>
                <a:solidFill>
                  <a:schemeClr val="accent2">
                    <a:lumMod val="75000"/>
                  </a:schemeClr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t>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924881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Office Theme">
  <a:themeElements>
    <a:clrScheme name="Custom 58">
      <a:dk1>
        <a:srgbClr val="000000"/>
      </a:dk1>
      <a:lt1>
        <a:srgbClr val="FFFFFF"/>
      </a:lt1>
      <a:dk2>
        <a:srgbClr val="000000"/>
      </a:dk2>
      <a:lt2>
        <a:srgbClr val="E6E6E6"/>
      </a:lt2>
      <a:accent1>
        <a:srgbClr val="F0E6DC"/>
      </a:accent1>
      <a:accent2>
        <a:srgbClr val="BB674B"/>
      </a:accent2>
      <a:accent3>
        <a:srgbClr val="516673"/>
      </a:accent3>
      <a:accent4>
        <a:srgbClr val="CE9061"/>
      </a:accent4>
      <a:accent5>
        <a:srgbClr val="B6B9AE"/>
      </a:accent5>
      <a:accent6>
        <a:srgbClr val="AC7528"/>
      </a:accent6>
      <a:hlink>
        <a:srgbClr val="DDAE6D"/>
      </a:hlink>
      <a:folHlink>
        <a:srgbClr val="C8882E"/>
      </a:folHlink>
    </a:clrScheme>
    <a:fontScheme name="Custom 4">
      <a:majorFont>
        <a:latin typeface="Segoe UI"/>
        <a:ea typeface=""/>
        <a:cs typeface=""/>
      </a:majorFont>
      <a:minorFont>
        <a:latin typeface="Segoe UI"/>
        <a:ea typeface=""/>
        <a:cs typeface="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Native American Heritage_TM10238373_WAC_LW_v4" id="{CD8DBC1F-6103-47D5-9C71-DE12184EFD6C}" vid="{2507BD49-7026-4E8F-85EA-549F820D09DD}"/>
    </a:ext>
  </a:ext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12" ma:contentTypeDescription="Create a new document." ma:contentTypeScope="" ma:versionID="426e97fa315356fffbdcd9876fe988c2">
  <xsd:schema xmlns:xsd="http://www.w3.org/2001/XMLSchema" xmlns:xs="http://www.w3.org/2001/XMLSchema" xmlns:p="http://schemas.microsoft.com/office/2006/metadata/properties" xmlns:ns2="71af3243-3dd4-4a8d-8c0d-dd76da1f02a5" xmlns:ns3="16c05727-aa75-4e4a-9b5f-8a80a1165891" targetNamespace="http://schemas.microsoft.com/office/2006/metadata/properties" ma:root="true" ma:fieldsID="14b8f0def80e6d70ce3def20c90759ae" ns2:_="" ns3:_="">
    <xsd:import namespace="71af3243-3dd4-4a8d-8c0d-dd76da1f02a5"/>
    <xsd:import namespace="16c05727-aa75-4e4a-9b5f-8a80a1165891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Statu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internalName="MediaServiceOCR" ma:readOnly="true">
      <xsd:simpleType>
        <xsd:restriction base="dms:Note">
          <xsd:maxLength value="255"/>
        </xsd:restriction>
      </xsd:simpleType>
    </xsd:element>
    <xsd:element name="MediaServiceAutoTags" ma:index="11" nillable="true" ma:displayName="MediaServiceAutoTags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fals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Status" ma:index="19" nillable="true" ma:displayName="Status" ma:default="Not started" ma:format="Dropdown" ma:internalName="Status">
      <xsd:simpleType>
        <xsd:restriction base="dms:Choice">
          <xsd:enumeration value="Not started"/>
          <xsd:enumeration value="In Progress"/>
          <xsd:enumeration value="Completed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Status xmlns="71af3243-3dd4-4a8d-8c0d-dd76da1f02a5">Not started</Status>
    <MediaServiceKeyPoints xmlns="71af3243-3dd4-4a8d-8c0d-dd76da1f02a5" xsi:nil="true"/>
  </documentManagement>
</p:properties>
</file>

<file path=customXml/itemProps1.xml><?xml version="1.0" encoding="utf-8"?>
<ds:datastoreItem xmlns:ds="http://schemas.openxmlformats.org/officeDocument/2006/customXml" ds:itemID="{FF48AAC1-C4CE-4FF3-AA8D-E74D22748061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6372964D-908E-485C-B8D2-CB277C005C1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71af3243-3dd4-4a8d-8c0d-dd76da1f02a5"/>
    <ds:schemaRef ds:uri="16c05727-aa75-4e4a-9b5f-8a80a1165891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F87694BC-F79F-405B-BC53-DDA5DE16E747}">
  <ds:schemaRefs>
    <ds:schemaRef ds:uri="http://schemas.microsoft.com/office/2006/metadata/properties"/>
    <ds:schemaRef ds:uri="http://schemas.microsoft.com/office/infopath/2007/PartnerControls"/>
    <ds:schemaRef ds:uri="71af3243-3dd4-4a8d-8c0d-dd76da1f02a5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Native American Heritage Month presentation</Template>
  <TotalTime>84</TotalTime>
  <Words>452</Words>
  <Application>Microsoft Office PowerPoint</Application>
  <PresentationFormat>Widescreen</PresentationFormat>
  <Paragraphs>88</Paragraphs>
  <Slides>11</Slides>
  <Notes>7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6" baseType="lpstr">
      <vt:lpstr>Arial</vt:lpstr>
      <vt:lpstr>Century Gothic</vt:lpstr>
      <vt:lpstr>Segoe UI</vt:lpstr>
      <vt:lpstr>Wingdings 3</vt:lpstr>
      <vt:lpstr>Office Theme</vt:lpstr>
      <vt:lpstr>Honoring Tribal Data Sovereignty While Fostering Collaboration </vt:lpstr>
      <vt:lpstr>What is Data Sovereignty? </vt:lpstr>
      <vt:lpstr>OBJECTIVES</vt:lpstr>
      <vt:lpstr>Example of the Importance of Data to Tribes</vt:lpstr>
      <vt:lpstr>GAO is unique but data sovereignty principles should still be considered</vt:lpstr>
      <vt:lpstr>For Discussion:</vt:lpstr>
      <vt:lpstr>For Discussion:</vt:lpstr>
      <vt:lpstr>For Discussion:</vt:lpstr>
      <vt:lpstr>For Discussion:</vt:lpstr>
      <vt:lpstr>Next Steps?  Creation of internal GAO guidance to assist teams working on reviews that involve the collection of information and data from Tribal Nations? </vt:lpstr>
      <vt:lpstr>Resources</vt:lpstr>
    </vt:vector>
  </TitlesOfParts>
  <Manager/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Honoring Tribal Data Sovereignty</dc:title>
  <dc:subject/>
  <dc:creator>Travis Jansen</dc:creator>
  <cp:keywords/>
  <dc:description/>
  <cp:lastModifiedBy>Jay Spaan</cp:lastModifiedBy>
  <cp:revision>7</cp:revision>
  <dcterms:created xsi:type="dcterms:W3CDTF">2023-01-27T19:59:31Z</dcterms:created>
  <dcterms:modified xsi:type="dcterms:W3CDTF">2023-02-08T16:33:26Z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</Properties>
</file>