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theme/theme2.xml" ContentType="application/vnd.openxmlformats-officedocument.theme+xml"/>
  <Override PartName="/ppt/theme/themeOverride1.xml" ContentType="application/vnd.openxmlformats-officedocument.themeOverride+xml"/>
  <Override PartName="/ppt/theme/themeOverride2.xml" ContentType="application/vnd.openxmlformats-officedocument.themeOverride+xml"/>
  <Override PartName="/ppt/notesSlides/notesSlide1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60" r:id="rId4"/>
  </p:sldMasterIdLst>
  <p:notesMasterIdLst>
    <p:notesMasterId r:id="rId9"/>
  </p:notesMasterIdLst>
  <p:sldIdLst>
    <p:sldId id="298" r:id="rId5"/>
    <p:sldId id="300" r:id="rId6"/>
    <p:sldId id="301" r:id="rId7"/>
    <p:sldId id="302" r:id="rId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21652" autoAdjust="0"/>
    <p:restoredTop sz="94619" autoAdjust="0"/>
  </p:normalViewPr>
  <p:slideViewPr>
    <p:cSldViewPr snapToGrid="0">
      <p:cViewPr varScale="1">
        <p:scale>
          <a:sx n="153" d="100"/>
          <a:sy n="153" d="100"/>
        </p:scale>
        <p:origin x="162" y="156"/>
      </p:cViewPr>
      <p:guideLst/>
    </p:cSldViewPr>
  </p:slideViewPr>
  <p:notesTextViewPr>
    <p:cViewPr>
      <p:scale>
        <a:sx n="3" d="2"/>
        <a:sy n="3" d="2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tableStyles" Target="tableStyles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theme" Target="theme/theme1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viewProps" Target="viewProps.xml"/><Relationship Id="rId5" Type="http://schemas.openxmlformats.org/officeDocument/2006/relationships/slide" Target="slides/slide1.xml"/><Relationship Id="rId10" Type="http://schemas.openxmlformats.org/officeDocument/2006/relationships/presProps" Target="presProps.xml"/><Relationship Id="rId4" Type="http://schemas.openxmlformats.org/officeDocument/2006/relationships/slideMaster" Target="slideMasters/slideMaster1.xml"/><Relationship Id="rId9" Type="http://schemas.openxmlformats.org/officeDocument/2006/relationships/notesMaster" Target="notesMasters/notesMaster1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colorful2">
  <dgm:title val=""/>
  <dgm:desc val=""/>
  <dgm:catLst>
    <dgm:cat type="colorful" pri="10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2"/>
      <a:schemeClr val="accent3"/>
    </dgm:fillClrLst>
    <dgm:linClrLst>
      <a:schemeClr val="accent2"/>
      <a:schemeClr val="accent3"/>
    </dgm:linClrLst>
    <dgm:effectClrLst/>
    <dgm:txLinClrLst/>
    <dgm:txFillClrLst/>
    <dgm:txEffectClrLst/>
  </dgm:styleLbl>
  <dgm:styleLbl name="ln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2">
        <a:alpha val="50000"/>
      </a:schemeClr>
      <a:schemeClr val="accent3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2">
        <a:tint val="50000"/>
      </a:schemeClr>
      <a:schemeClr val="accent3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2"/>
      <a:schemeClr val="accent3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3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7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>
        <a:tint val="5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F99B4FA0-E8F8-46A2-9D37-4F4C7C1B4646}" type="doc">
      <dgm:prSet loTypeId="urn:microsoft.com/office/officeart/2005/8/layout/vList2" loCatId="list" qsTypeId="urn:microsoft.com/office/officeart/2005/8/quickstyle/simple1" qsCatId="simple" csTypeId="urn:microsoft.com/office/officeart/2005/8/colors/colorful2" csCatId="colorful" phldr="1"/>
      <dgm:spPr/>
      <dgm:t>
        <a:bodyPr/>
        <a:lstStyle/>
        <a:p>
          <a:endParaRPr lang="en-US"/>
        </a:p>
      </dgm:t>
    </dgm:pt>
    <dgm:pt modelId="{6B476FD5-B269-4935-9EC8-96020DBA9187}">
      <dgm:prSet custT="1"/>
      <dgm:spPr/>
      <dgm:t>
        <a:bodyPr/>
        <a:lstStyle/>
        <a:p>
          <a:r>
            <a:rPr lang="en-US" sz="2400" dirty="0"/>
            <a:t>Tribes are entitled to the same rate of pay increase as federal employees. </a:t>
          </a:r>
          <a:r>
            <a:rPr lang="en-US" sz="1400" i="1" dirty="0"/>
            <a:t>(P.L. 93-638)</a:t>
          </a:r>
          <a:endParaRPr lang="en-US" sz="1200" i="1" dirty="0"/>
        </a:p>
      </dgm:t>
    </dgm:pt>
    <dgm:pt modelId="{5320D7F4-72E3-4AAD-A3AB-2CFFD49F8949}" type="parTrans" cxnId="{3FB2E72B-304B-4A4B-A595-757279EA0643}">
      <dgm:prSet/>
      <dgm:spPr/>
      <dgm:t>
        <a:bodyPr/>
        <a:lstStyle/>
        <a:p>
          <a:endParaRPr lang="en-US"/>
        </a:p>
      </dgm:t>
    </dgm:pt>
    <dgm:pt modelId="{FA581613-4FE0-428A-BECC-0A83DAD39A66}" type="sibTrans" cxnId="{3FB2E72B-304B-4A4B-A595-757279EA0643}">
      <dgm:prSet/>
      <dgm:spPr/>
      <dgm:t>
        <a:bodyPr/>
        <a:lstStyle/>
        <a:p>
          <a:endParaRPr lang="en-US"/>
        </a:p>
      </dgm:t>
    </dgm:pt>
    <dgm:pt modelId="{01D530E8-A1CE-4936-A796-B8C67AEDD0D2}">
      <dgm:prSet/>
      <dgm:spPr/>
      <dgm:t>
        <a:bodyPr/>
        <a:lstStyle/>
        <a:p>
          <a:r>
            <a:rPr lang="en-US" dirty="0"/>
            <a:t>For Tribes to share in these increases, OBPM sends out a data call at the start of the new Fiscal Year requesting Prior Year salary and FTE information.</a:t>
          </a:r>
        </a:p>
      </dgm:t>
    </dgm:pt>
    <dgm:pt modelId="{A0C05D7F-29BD-41E3-87B2-CF991166EEF7}" type="parTrans" cxnId="{F7F2660D-6332-44CD-BA51-D4EB447AE446}">
      <dgm:prSet/>
      <dgm:spPr/>
      <dgm:t>
        <a:bodyPr/>
        <a:lstStyle/>
        <a:p>
          <a:endParaRPr lang="en-US"/>
        </a:p>
      </dgm:t>
    </dgm:pt>
    <dgm:pt modelId="{81F9886F-3DCC-4242-AA8C-CA3675A202C6}" type="sibTrans" cxnId="{F7F2660D-6332-44CD-BA51-D4EB447AE446}">
      <dgm:prSet/>
      <dgm:spPr/>
      <dgm:t>
        <a:bodyPr/>
        <a:lstStyle/>
        <a:p>
          <a:endParaRPr lang="en-US"/>
        </a:p>
      </dgm:t>
    </dgm:pt>
    <dgm:pt modelId="{A72815F5-9978-4916-AAB9-600D5F74C8DF}">
      <dgm:prSet/>
      <dgm:spPr/>
      <dgm:t>
        <a:bodyPr/>
        <a:lstStyle/>
        <a:p>
          <a:r>
            <a:rPr lang="en-US"/>
            <a:t>This information is used to formulate the amount of fixed cost increases for pay and benefits that will be included in the President’s Budget Request.</a:t>
          </a:r>
        </a:p>
      </dgm:t>
    </dgm:pt>
    <dgm:pt modelId="{5BD15E19-7CE6-4EA8-BC2C-C0D3E5D9EC11}" type="parTrans" cxnId="{8E96230D-3997-4F29-9A4D-DDF2B849F868}">
      <dgm:prSet/>
      <dgm:spPr/>
      <dgm:t>
        <a:bodyPr/>
        <a:lstStyle/>
        <a:p>
          <a:endParaRPr lang="en-US"/>
        </a:p>
      </dgm:t>
    </dgm:pt>
    <dgm:pt modelId="{5CFA8C25-AEF9-43A0-A782-1939106CC9D9}" type="sibTrans" cxnId="{8E96230D-3997-4F29-9A4D-DDF2B849F868}">
      <dgm:prSet/>
      <dgm:spPr/>
      <dgm:t>
        <a:bodyPr/>
        <a:lstStyle/>
        <a:p>
          <a:endParaRPr lang="en-US"/>
        </a:p>
      </dgm:t>
    </dgm:pt>
    <dgm:pt modelId="{DCC9E74C-7D9F-4DA3-918B-8149AB85F125}" type="pres">
      <dgm:prSet presAssocID="{F99B4FA0-E8F8-46A2-9D37-4F4C7C1B4646}" presName="linear" presStyleCnt="0">
        <dgm:presLayoutVars>
          <dgm:animLvl val="lvl"/>
          <dgm:resizeHandles val="exact"/>
        </dgm:presLayoutVars>
      </dgm:prSet>
      <dgm:spPr/>
    </dgm:pt>
    <dgm:pt modelId="{055E0357-2837-422C-92A8-97ED70BD6931}" type="pres">
      <dgm:prSet presAssocID="{6B476FD5-B269-4935-9EC8-96020DBA9187}" presName="parentText" presStyleLbl="node1" presStyleIdx="0" presStyleCnt="3" custLinFactNeighborX="-128" custLinFactNeighborY="36244">
        <dgm:presLayoutVars>
          <dgm:chMax val="0"/>
          <dgm:bulletEnabled val="1"/>
        </dgm:presLayoutVars>
      </dgm:prSet>
      <dgm:spPr/>
    </dgm:pt>
    <dgm:pt modelId="{98C7A76D-9669-43A0-9F02-896E06333DE3}" type="pres">
      <dgm:prSet presAssocID="{FA581613-4FE0-428A-BECC-0A83DAD39A66}" presName="spacer" presStyleCnt="0"/>
      <dgm:spPr/>
    </dgm:pt>
    <dgm:pt modelId="{2A5F3043-22EC-48FC-92C7-B5B2E27AB733}" type="pres">
      <dgm:prSet presAssocID="{01D530E8-A1CE-4936-A796-B8C67AEDD0D2}" presName="parentText" presStyleLbl="node1" presStyleIdx="1" presStyleCnt="3">
        <dgm:presLayoutVars>
          <dgm:chMax val="0"/>
          <dgm:bulletEnabled val="1"/>
        </dgm:presLayoutVars>
      </dgm:prSet>
      <dgm:spPr/>
    </dgm:pt>
    <dgm:pt modelId="{2A3C71AD-C453-436B-8AD2-0162023C95BD}" type="pres">
      <dgm:prSet presAssocID="{81F9886F-3DCC-4242-AA8C-CA3675A202C6}" presName="spacer" presStyleCnt="0"/>
      <dgm:spPr/>
    </dgm:pt>
    <dgm:pt modelId="{6A94D028-BD0B-4047-A70E-EE40A30D90E9}" type="pres">
      <dgm:prSet presAssocID="{A72815F5-9978-4916-AAB9-600D5F74C8DF}" presName="parentText" presStyleLbl="node1" presStyleIdx="2" presStyleCnt="3">
        <dgm:presLayoutVars>
          <dgm:chMax val="0"/>
          <dgm:bulletEnabled val="1"/>
        </dgm:presLayoutVars>
      </dgm:prSet>
      <dgm:spPr/>
    </dgm:pt>
  </dgm:ptLst>
  <dgm:cxnLst>
    <dgm:cxn modelId="{799DDF0A-45A7-477C-90F6-34E5E6EC0950}" type="presOf" srcId="{F99B4FA0-E8F8-46A2-9D37-4F4C7C1B4646}" destId="{DCC9E74C-7D9F-4DA3-918B-8149AB85F125}" srcOrd="0" destOrd="0" presId="urn:microsoft.com/office/officeart/2005/8/layout/vList2"/>
    <dgm:cxn modelId="{8E96230D-3997-4F29-9A4D-DDF2B849F868}" srcId="{F99B4FA0-E8F8-46A2-9D37-4F4C7C1B4646}" destId="{A72815F5-9978-4916-AAB9-600D5F74C8DF}" srcOrd="2" destOrd="0" parTransId="{5BD15E19-7CE6-4EA8-BC2C-C0D3E5D9EC11}" sibTransId="{5CFA8C25-AEF9-43A0-A782-1939106CC9D9}"/>
    <dgm:cxn modelId="{F7F2660D-6332-44CD-BA51-D4EB447AE446}" srcId="{F99B4FA0-E8F8-46A2-9D37-4F4C7C1B4646}" destId="{01D530E8-A1CE-4936-A796-B8C67AEDD0D2}" srcOrd="1" destOrd="0" parTransId="{A0C05D7F-29BD-41E3-87B2-CF991166EEF7}" sibTransId="{81F9886F-3DCC-4242-AA8C-CA3675A202C6}"/>
    <dgm:cxn modelId="{3FB2E72B-304B-4A4B-A595-757279EA0643}" srcId="{F99B4FA0-E8F8-46A2-9D37-4F4C7C1B4646}" destId="{6B476FD5-B269-4935-9EC8-96020DBA9187}" srcOrd="0" destOrd="0" parTransId="{5320D7F4-72E3-4AAD-A3AB-2CFFD49F8949}" sibTransId="{FA581613-4FE0-428A-BECC-0A83DAD39A66}"/>
    <dgm:cxn modelId="{E624F551-9D16-4C0F-957F-D16E3A9DAEE3}" type="presOf" srcId="{01D530E8-A1CE-4936-A796-B8C67AEDD0D2}" destId="{2A5F3043-22EC-48FC-92C7-B5B2E27AB733}" srcOrd="0" destOrd="0" presId="urn:microsoft.com/office/officeart/2005/8/layout/vList2"/>
    <dgm:cxn modelId="{14BBBB9F-31BC-4DD3-89EB-29C08114ECE2}" type="presOf" srcId="{A72815F5-9978-4916-AAB9-600D5F74C8DF}" destId="{6A94D028-BD0B-4047-A70E-EE40A30D90E9}" srcOrd="0" destOrd="0" presId="urn:microsoft.com/office/officeart/2005/8/layout/vList2"/>
    <dgm:cxn modelId="{939137B3-AFA1-45D4-80C4-8237FCF86D66}" type="presOf" srcId="{6B476FD5-B269-4935-9EC8-96020DBA9187}" destId="{055E0357-2837-422C-92A8-97ED70BD6931}" srcOrd="0" destOrd="0" presId="urn:microsoft.com/office/officeart/2005/8/layout/vList2"/>
    <dgm:cxn modelId="{A6F42AAC-7170-4755-841B-6041FBDD8B58}" type="presParOf" srcId="{DCC9E74C-7D9F-4DA3-918B-8149AB85F125}" destId="{055E0357-2837-422C-92A8-97ED70BD6931}" srcOrd="0" destOrd="0" presId="urn:microsoft.com/office/officeart/2005/8/layout/vList2"/>
    <dgm:cxn modelId="{256E3D24-ADEC-4BF5-8610-C2F82AFD57F2}" type="presParOf" srcId="{DCC9E74C-7D9F-4DA3-918B-8149AB85F125}" destId="{98C7A76D-9669-43A0-9F02-896E06333DE3}" srcOrd="1" destOrd="0" presId="urn:microsoft.com/office/officeart/2005/8/layout/vList2"/>
    <dgm:cxn modelId="{A218247D-F95E-43F4-B82C-001B1FD30CF2}" type="presParOf" srcId="{DCC9E74C-7D9F-4DA3-918B-8149AB85F125}" destId="{2A5F3043-22EC-48FC-92C7-B5B2E27AB733}" srcOrd="2" destOrd="0" presId="urn:microsoft.com/office/officeart/2005/8/layout/vList2"/>
    <dgm:cxn modelId="{6F5D03B6-30A8-4213-9F55-23DE7E681066}" type="presParOf" srcId="{DCC9E74C-7D9F-4DA3-918B-8149AB85F125}" destId="{2A3C71AD-C453-436B-8AD2-0162023C95BD}" srcOrd="3" destOrd="0" presId="urn:microsoft.com/office/officeart/2005/8/layout/vList2"/>
    <dgm:cxn modelId="{D024EA07-1DBC-494B-B11F-51A9294685CA}" type="presParOf" srcId="{DCC9E74C-7D9F-4DA3-918B-8149AB85F125}" destId="{6A94D028-BD0B-4047-A70E-EE40A30D90E9}" srcOrd="4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8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055E0357-2837-422C-92A8-97ED70BD6931}">
      <dsp:nvSpPr>
        <dsp:cNvPr id="0" name=""/>
        <dsp:cNvSpPr/>
      </dsp:nvSpPr>
      <dsp:spPr>
        <a:xfrm>
          <a:off x="0" y="586244"/>
          <a:ext cx="6910387" cy="1263599"/>
        </a:xfrm>
        <a:prstGeom prst="roundRect">
          <a:avLst/>
        </a:prstGeom>
        <a:solidFill>
          <a:schemeClr val="accent2">
            <a:hueOff val="0"/>
            <a:satOff val="0"/>
            <a:lumOff val="0"/>
            <a:alphaOff val="0"/>
          </a:schemeClr>
        </a:solidFill>
        <a:ln w="15875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1440" tIns="91440" rIns="91440" bIns="91440" numCol="1" spcCol="1270" anchor="ctr" anchorCtr="0">
          <a:noAutofit/>
        </a:bodyPr>
        <a:lstStyle/>
        <a:p>
          <a:pPr marL="0" lvl="0" indent="0" algn="l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kern="1200" dirty="0"/>
            <a:t>Tribes are entitled to the same rate of pay increase as federal employees. </a:t>
          </a:r>
          <a:r>
            <a:rPr lang="en-US" sz="1400" i="1" kern="1200" dirty="0"/>
            <a:t>(P.L. 93-638)</a:t>
          </a:r>
          <a:endParaRPr lang="en-US" sz="1200" i="1" kern="1200" dirty="0"/>
        </a:p>
      </dsp:txBody>
      <dsp:txXfrm>
        <a:off x="61684" y="647928"/>
        <a:ext cx="6787019" cy="1140231"/>
      </dsp:txXfrm>
    </dsp:sp>
    <dsp:sp modelId="{2A5F3043-22EC-48FC-92C7-B5B2E27AB733}">
      <dsp:nvSpPr>
        <dsp:cNvPr id="0" name=""/>
        <dsp:cNvSpPr/>
      </dsp:nvSpPr>
      <dsp:spPr>
        <a:xfrm>
          <a:off x="0" y="1893912"/>
          <a:ext cx="6910387" cy="1263599"/>
        </a:xfrm>
        <a:prstGeom prst="roundRect">
          <a:avLst/>
        </a:prstGeom>
        <a:solidFill>
          <a:schemeClr val="accent2">
            <a:hueOff val="-5175944"/>
            <a:satOff val="22930"/>
            <a:lumOff val="-8432"/>
            <a:alphaOff val="0"/>
          </a:schemeClr>
        </a:solidFill>
        <a:ln w="15875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1440" tIns="91440" rIns="91440" bIns="91440" numCol="1" spcCol="1270" anchor="ctr" anchorCtr="0">
          <a:noAutofit/>
        </a:bodyPr>
        <a:lstStyle/>
        <a:p>
          <a:pPr marL="0" lvl="0" indent="0" algn="l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kern="1200" dirty="0"/>
            <a:t>For Tribes to share in these increases, OBPM sends out a data call at the start of the new Fiscal Year requesting Prior Year salary and FTE information.</a:t>
          </a:r>
        </a:p>
      </dsp:txBody>
      <dsp:txXfrm>
        <a:off x="61684" y="1955596"/>
        <a:ext cx="6787019" cy="1140231"/>
      </dsp:txXfrm>
    </dsp:sp>
    <dsp:sp modelId="{6A94D028-BD0B-4047-A70E-EE40A30D90E9}">
      <dsp:nvSpPr>
        <dsp:cNvPr id="0" name=""/>
        <dsp:cNvSpPr/>
      </dsp:nvSpPr>
      <dsp:spPr>
        <a:xfrm>
          <a:off x="0" y="3226632"/>
          <a:ext cx="6910387" cy="1263599"/>
        </a:xfrm>
        <a:prstGeom prst="roundRect">
          <a:avLst/>
        </a:prstGeom>
        <a:solidFill>
          <a:schemeClr val="accent2">
            <a:hueOff val="-10351888"/>
            <a:satOff val="45859"/>
            <a:lumOff val="-16864"/>
            <a:alphaOff val="0"/>
          </a:schemeClr>
        </a:solidFill>
        <a:ln w="15875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1440" tIns="91440" rIns="91440" bIns="91440" numCol="1" spcCol="1270" anchor="ctr" anchorCtr="0">
          <a:noAutofit/>
        </a:bodyPr>
        <a:lstStyle/>
        <a:p>
          <a:pPr marL="0" lvl="0" indent="0" algn="l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kern="1200"/>
            <a:t>This information is used to formulate the amount of fixed cost increases for pay and benefits that will be included in the President’s Budget Request.</a:t>
          </a:r>
        </a:p>
      </dsp:txBody>
      <dsp:txXfrm>
        <a:off x="61684" y="3288316"/>
        <a:ext cx="6787019" cy="1140231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FA52A02-B01D-47A8-98A7-C8CF3EEC8264}" type="datetimeFigureOut">
              <a:rPr lang="en-US" smtClean="0"/>
              <a:t>3/6/2023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FFA01E6-0821-4FEB-A804-F09DB7E00CA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8741248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FFA01E6-0821-4FEB-A804-F09DB7E00CAF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19610686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“Non-Participating” [Tribes who choose not to accept IA Tribal base funds]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FFA01E6-0821-4FEB-A804-F09DB7E00CAF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4567163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39E3965E-AC41-4711-9D10-E25ABB132D86}"/>
              </a:ext>
            </a:extLst>
          </p:cNvPr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rgbClr val="26262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758952"/>
            <a:ext cx="10058400" cy="3566160"/>
          </a:xfrm>
        </p:spPr>
        <p:txBody>
          <a:bodyPr anchor="b">
            <a:normAutofit/>
          </a:bodyPr>
          <a:lstStyle>
            <a:lvl1pPr algn="l">
              <a:lnSpc>
                <a:spcPct val="90000"/>
              </a:lnSpc>
              <a:defRPr sz="8000" spc="-50" baseline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645152"/>
            <a:ext cx="10058400" cy="1143000"/>
          </a:xfrm>
        </p:spPr>
        <p:txBody>
          <a:bodyPr lIns="91440" rIns="91440">
            <a:normAutofit/>
          </a:bodyPr>
          <a:lstStyle>
            <a:lvl1pPr marL="0" indent="0" algn="l">
              <a:buNone/>
              <a:defRPr sz="2400" cap="all" spc="200" baseline="0">
                <a:solidFill>
                  <a:schemeClr val="tx1"/>
                </a:solidFill>
                <a:latin typeface="+mn-lt"/>
              </a:defRPr>
            </a:lvl1pPr>
            <a:lvl2pPr marL="457200" indent="0" algn="ctr">
              <a:buNone/>
              <a:defRPr sz="2400"/>
            </a:lvl2pPr>
            <a:lvl3pPr marL="914400" indent="0" algn="ctr">
              <a:buNone/>
              <a:defRPr sz="24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cxnSp>
        <p:nvCxnSpPr>
          <p:cNvPr id="9" name="Straight Connector 8">
            <a:extLst>
              <a:ext uri="{FF2B5EF4-FFF2-40B4-BE49-F238E27FC236}">
                <a16:creationId xmlns:a16="http://schemas.microsoft.com/office/drawing/2014/main" id="{1F5DC8C3-BA5F-4EED-BB9A-A14272BD82A1}"/>
              </a:ext>
            </a:extLst>
          </p:cNvPr>
          <p:cNvCxnSpPr/>
          <p:nvPr/>
        </p:nvCxnSpPr>
        <p:spPr>
          <a:xfrm>
            <a:off x="1207658" y="4474741"/>
            <a:ext cx="9875520" cy="0"/>
          </a:xfrm>
          <a:prstGeom prst="line">
            <a:avLst/>
          </a:prstGeom>
          <a:ln w="12700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925CCF1-92C0-4AF3-BFAF-4921631915A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184DA70-C731-4C70-880D-CCD4705E623C}" type="datetime1">
              <a:rPr lang="en-US" smtClean="0"/>
              <a:t>3/6/2023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51A78A9-3DFF-4937-A9F2-5D8CF495F36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FAEB271-5CC0-4759-BC6E-8BE53AB227C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2343750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354D8B55-9EA8-4B81-8E84-9B93B0A2755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BE1D723-8F53-4F53-90B0-1982A396982E}" type="datetime1">
              <a:rPr lang="en-US" smtClean="0"/>
              <a:t>3/6/2023</a:t>
            </a:fld>
            <a:endParaRPr lang="en-US" dirty="0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062CA021-2578-47CB-822C-BDDFF7223B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C4AAB51D-4141-4682-9375-DAFD5FB9DD1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4046596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A585C21A-8B93-4657-B5DF-7EAEAD3BE127}"/>
              </a:ext>
            </a:extLst>
          </p:cNvPr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rgbClr val="26262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758952"/>
            <a:ext cx="10058400" cy="3566160"/>
          </a:xfrm>
        </p:spPr>
        <p:txBody>
          <a:bodyPr anchor="b" anchorCtr="0">
            <a:normAutofit/>
          </a:bodyPr>
          <a:lstStyle>
            <a:lvl1pPr>
              <a:lnSpc>
                <a:spcPct val="90000"/>
              </a:lnSpc>
              <a:defRPr sz="8000" b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4663440"/>
            <a:ext cx="10058400" cy="1143000"/>
          </a:xfrm>
        </p:spPr>
        <p:txBody>
          <a:bodyPr lIns="91440" rIns="91440" anchor="t" anchorCtr="0">
            <a:normAutofit/>
          </a:bodyPr>
          <a:lstStyle>
            <a:lvl1pPr marL="0" indent="0">
              <a:buNone/>
              <a:defRPr sz="2400" cap="all" spc="200" baseline="0">
                <a:solidFill>
                  <a:schemeClr val="tx1"/>
                </a:solidFill>
                <a:latin typeface="+mn-lt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cxnSp>
        <p:nvCxnSpPr>
          <p:cNvPr id="9" name="Straight Connector 8">
            <a:extLst>
              <a:ext uri="{FF2B5EF4-FFF2-40B4-BE49-F238E27FC236}">
                <a16:creationId xmlns:a16="http://schemas.microsoft.com/office/drawing/2014/main" id="{459DE2C1-4C52-40A3-8959-27B2C1BEBFF6}"/>
              </a:ext>
            </a:extLst>
          </p:cNvPr>
          <p:cNvCxnSpPr/>
          <p:nvPr/>
        </p:nvCxnSpPr>
        <p:spPr>
          <a:xfrm>
            <a:off x="1207658" y="4485132"/>
            <a:ext cx="9875520" cy="0"/>
          </a:xfrm>
          <a:prstGeom prst="line">
            <a:avLst/>
          </a:prstGeom>
          <a:ln w="12700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AAF2E137-EC28-48F8-9198-1F02539029B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669AF7-7BEB-44E4-9852-375E34362B5B}" type="datetime1">
              <a:rPr lang="en-US" smtClean="0"/>
              <a:t>3/6/2023</a:t>
            </a:fld>
            <a:endParaRPr lang="en-US" dirty="0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189422CD-6F62-4DD6-89EF-07A60B42D21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1" name="Slide Number Placeholder 10">
            <a:extLst>
              <a:ext uri="{FF2B5EF4-FFF2-40B4-BE49-F238E27FC236}">
                <a16:creationId xmlns:a16="http://schemas.microsoft.com/office/drawing/2014/main" id="{69C6AFF8-42B4-4D05-969B-9F5FB335555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6278354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97280" y="2120900"/>
            <a:ext cx="4639736" cy="374819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515944" y="2120900"/>
            <a:ext cx="4639736" cy="3748194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5782D47D-B0DC-4C40-BCC6-BBBA32584A3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AAAC38D-0552-4C82-B593-E6124DFADBE2}" type="datetime1">
              <a:rPr lang="en-US" smtClean="0"/>
              <a:t>3/6/2023</a:t>
            </a:fld>
            <a:endParaRPr lang="en-US" dirty="0"/>
          </a:p>
        </p:txBody>
      </p:sp>
      <p:sp>
        <p:nvSpPr>
          <p:cNvPr id="9" name="Footer Placeholder 8">
            <a:extLst>
              <a:ext uri="{FF2B5EF4-FFF2-40B4-BE49-F238E27FC236}">
                <a16:creationId xmlns:a16="http://schemas.microsoft.com/office/drawing/2014/main" id="{4690D34E-7EBD-44B2-83CA-4C126A18D7E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2AC511A1-9BBD-42DE-92FB-2AF44F8E97A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8835959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2057400"/>
            <a:ext cx="4639736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97280" y="2958274"/>
            <a:ext cx="4639736" cy="2910821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515944" y="2057400"/>
            <a:ext cx="4639736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515944" y="2958273"/>
            <a:ext cx="4639736" cy="2910821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8AF8A515-AA94-45D1-9223-5C2272618D8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DF0F1C-5577-4ACB-BB62-DF8F3C494C7E}" type="datetime1">
              <a:rPr lang="en-US" smtClean="0"/>
              <a:t>3/6/2023</a:t>
            </a:fld>
            <a:endParaRPr lang="en-US" dirty="0"/>
          </a:p>
        </p:txBody>
      </p:sp>
      <p:sp>
        <p:nvSpPr>
          <p:cNvPr id="11" name="Footer Placeholder 10">
            <a:extLst>
              <a:ext uri="{FF2B5EF4-FFF2-40B4-BE49-F238E27FC236}">
                <a16:creationId xmlns:a16="http://schemas.microsoft.com/office/drawing/2014/main" id="{D052F5BC-98E0-4D60-AD67-9547738B7DD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2" name="Slide Number Placeholder 11">
            <a:extLst>
              <a:ext uri="{FF2B5EF4-FFF2-40B4-BE49-F238E27FC236}">
                <a16:creationId xmlns:a16="http://schemas.microsoft.com/office/drawing/2014/main" id="{A38552DC-952E-41EA-AAAF-C2187523C0B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6392572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6" name="Date Placeholder 5">
            <a:extLst>
              <a:ext uri="{FF2B5EF4-FFF2-40B4-BE49-F238E27FC236}">
                <a16:creationId xmlns:a16="http://schemas.microsoft.com/office/drawing/2014/main" id="{7392073F-158F-44A3-8913-917AFFC1BC2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75B394-D9F9-4F0C-B15D-605F45CB9E9F}" type="datetime1">
              <a:rPr lang="en-US" smtClean="0"/>
              <a:t>3/6/2023</a:t>
            </a:fld>
            <a:endParaRPr lang="en-US" dirty="0"/>
          </a:p>
        </p:txBody>
      </p:sp>
      <p:sp>
        <p:nvSpPr>
          <p:cNvPr id="7" name="Footer Placeholder 6">
            <a:extLst>
              <a:ext uri="{FF2B5EF4-FFF2-40B4-BE49-F238E27FC236}">
                <a16:creationId xmlns:a16="http://schemas.microsoft.com/office/drawing/2014/main" id="{EED72207-24CA-42B7-A975-2F8E41CBA90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D01080F2-251A-4B88-9A62-16F46D724F8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6854339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A8E9C91B-7EAD-4562-AB0E-DFB9663AECE3}"/>
              </a:ext>
            </a:extLst>
          </p:cNvPr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rgbClr val="26262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94E9223F-721F-47BF-9FD5-0F8D12FF0DE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9667345-2558-425A-8533-9BFDBCE15005}" type="datetime1">
              <a:rPr lang="en-US" smtClean="0"/>
              <a:t>3/6/2023</a:t>
            </a:fld>
            <a:endParaRPr lang="en-US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05915714-6BBA-4593-8591-4E26F7D58D9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E06F857-D2E1-44DD-ABDD-EBB739645B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339375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>
            <a:extLst>
              <a:ext uri="{FF2B5EF4-FFF2-40B4-BE49-F238E27FC236}">
                <a16:creationId xmlns:a16="http://schemas.microsoft.com/office/drawing/2014/main" id="{16D90D66-BCB9-4229-A829-628874352AC0}"/>
              </a:ext>
            </a:extLst>
          </p:cNvPr>
          <p:cNvSpPr/>
          <p:nvPr/>
        </p:nvSpPr>
        <p:spPr>
          <a:xfrm>
            <a:off x="16" y="0"/>
            <a:ext cx="4654296" cy="6858000"/>
          </a:xfrm>
          <a:prstGeom prst="rect">
            <a:avLst/>
          </a:prstGeom>
          <a:solidFill>
            <a:srgbClr val="26262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43466" y="786383"/>
            <a:ext cx="3517567" cy="2093975"/>
          </a:xfrm>
        </p:spPr>
        <p:txBody>
          <a:bodyPr anchor="b">
            <a:normAutofit/>
          </a:bodyPr>
          <a:lstStyle>
            <a:lvl1pPr>
              <a:lnSpc>
                <a:spcPct val="90000"/>
              </a:lnSpc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458984" y="812799"/>
            <a:ext cx="5928344" cy="5294757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43465" y="3043050"/>
            <a:ext cx="3517567" cy="3064505"/>
          </a:xfrm>
        </p:spPr>
        <p:txBody>
          <a:bodyPr lIns="91440" rIns="91440">
            <a:normAutofit/>
          </a:bodyPr>
          <a:lstStyle>
            <a:lvl1pPr marL="0" indent="0">
              <a:buNone/>
              <a:defRPr sz="18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43464" y="6446520"/>
            <a:ext cx="3517568" cy="365125"/>
          </a:xfrm>
        </p:spPr>
        <p:txBody>
          <a:bodyPr/>
          <a:lstStyle>
            <a:lvl1pPr algn="l">
              <a:defRPr/>
            </a:lvl1pPr>
          </a:lstStyle>
          <a:p>
            <a:fld id="{92BEA474-078D-4E9B-9B14-09A87B19DC46}" type="datetime1">
              <a:rPr lang="en-US" smtClean="0"/>
              <a:t>3/6/2023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5458983" y="6446520"/>
            <a:ext cx="5334019" cy="365125"/>
          </a:xfrm>
        </p:spPr>
        <p:txBody>
          <a:bodyPr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3A98EE3D-8CD1-4C3F-BD1C-C98C9596463C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7118442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>
            <a:extLst>
              <a:ext uri="{FF2B5EF4-FFF2-40B4-BE49-F238E27FC236}">
                <a16:creationId xmlns:a16="http://schemas.microsoft.com/office/drawing/2014/main" id="{DA134939-39C0-4522-A125-A13DFDA66490}"/>
              </a:ext>
            </a:extLst>
          </p:cNvPr>
          <p:cNvSpPr/>
          <p:nvPr/>
        </p:nvSpPr>
        <p:spPr>
          <a:xfrm>
            <a:off x="0" y="4578350"/>
            <a:ext cx="12188825" cy="2279650"/>
          </a:xfrm>
          <a:prstGeom prst="rect">
            <a:avLst/>
          </a:prstGeom>
          <a:solidFill>
            <a:srgbClr val="26262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5" y="0"/>
            <a:ext cx="12191985" cy="4578350"/>
          </a:xfrm>
          <a:solidFill>
            <a:schemeClr val="bg1">
              <a:lumMod val="85000"/>
            </a:schemeClr>
          </a:solidFill>
        </p:spPr>
        <p:txBody>
          <a:bodyPr lIns="457200" tIns="457200"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79" y="4799362"/>
            <a:ext cx="10113645" cy="743682"/>
          </a:xfrm>
        </p:spPr>
        <p:txBody>
          <a:bodyPr tIns="0" bIns="0" anchor="b">
            <a:no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97279" y="5715000"/>
            <a:ext cx="10113264" cy="609600"/>
          </a:xfrm>
        </p:spPr>
        <p:txBody>
          <a:bodyPr lIns="91440" tIns="0" rIns="91440" bIns="0">
            <a:normAutofit/>
          </a:bodyPr>
          <a:lstStyle>
            <a:lvl1pPr marL="0" indent="0">
              <a:spcBef>
                <a:spcPts val="0"/>
              </a:spcBef>
              <a:spcAft>
                <a:spcPts val="600"/>
              </a:spcAft>
              <a:buNone/>
              <a:defRPr sz="18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4907D986-8816-4272-A432-0437A28A9828}" type="datetime1">
              <a:rPr lang="en-US" smtClean="0"/>
              <a:t>3/6/2023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1097279" y="6446838"/>
            <a:ext cx="6818262" cy="365125"/>
          </a:xfrm>
        </p:spPr>
        <p:txBody>
          <a:bodyPr/>
          <a:lstStyle/>
          <a:p>
            <a:pPr algn="l"/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0161376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10" Type="http://schemas.openxmlformats.org/officeDocument/2006/relationships/theme" Target="../theme/theme1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>
            <a:extLst>
              <a:ext uri="{FF2B5EF4-FFF2-40B4-BE49-F238E27FC236}">
                <a16:creationId xmlns:a16="http://schemas.microsoft.com/office/drawing/2014/main" id="{416A0E3C-60E6-4F39-BC55-5F7C224E1F7C}"/>
              </a:ext>
            </a:extLst>
          </p:cNvPr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rgbClr val="26262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2108201"/>
            <a:ext cx="10058400" cy="3760891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218426" y="6446838"/>
            <a:ext cx="258485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800">
                <a:solidFill>
                  <a:srgbClr val="FFFFFF"/>
                </a:solidFill>
              </a:defRPr>
            </a:lvl1pPr>
          </a:lstStyle>
          <a:p>
            <a:fld id="{62D6E202-B606-4609-B914-27C9371A1F6D}" type="datetime1">
              <a:rPr lang="en-US" smtClean="0"/>
              <a:t>3/6/2023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097279" y="6446838"/>
            <a:ext cx="681826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800" cap="all" baseline="0"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993582" y="6446838"/>
            <a:ext cx="78001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800">
                <a:solidFill>
                  <a:srgbClr val="FFFFFF"/>
                </a:solidFill>
              </a:defRPr>
            </a:lvl1pPr>
          </a:lstStyle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0" name="Straight Connector 9">
            <a:extLst>
              <a:ext uri="{FF2B5EF4-FFF2-40B4-BE49-F238E27FC236}">
                <a16:creationId xmlns:a16="http://schemas.microsoft.com/office/drawing/2014/main" id="{C5025DAC-8B93-4160-B017-3A274A5828C0}"/>
              </a:ext>
            </a:extLst>
          </p:cNvPr>
          <p:cNvCxnSpPr/>
          <p:nvPr/>
        </p:nvCxnSpPr>
        <p:spPr>
          <a:xfrm>
            <a:off x="1193532" y="1897380"/>
            <a:ext cx="9966960" cy="0"/>
          </a:xfrm>
          <a:prstGeom prst="line">
            <a:avLst/>
          </a:prstGeom>
          <a:ln w="12700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5460309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</p:sldLayoutIdLst>
  <p:hf sldNum="0"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700" i="0" kern="1200" spc="-50" baseline="0">
          <a:solidFill>
            <a:schemeClr val="tx1">
              <a:lumMod val="75000"/>
              <a:lumOff val="25000"/>
            </a:schemeClr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11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Calibri" panose="020F0502020204030204" pitchFamily="34" charset="0"/>
        <a:buChar char=" "/>
        <a:defRPr sz="19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384048" indent="-182880" algn="l" defTabSz="914400" rtl="0" eaLnBrk="1" latinLnBrk="0" hangingPunct="1">
        <a:lnSpc>
          <a:spcPct val="100000"/>
        </a:lnSpc>
        <a:spcBef>
          <a:spcPts val="200"/>
        </a:spcBef>
        <a:spcAft>
          <a:spcPts val="400"/>
        </a:spcAft>
        <a:buClrTx/>
        <a:buFont typeface="Calibri" pitchFamily="34" charset="0"/>
        <a:buChar char="◦"/>
        <a:defRPr sz="17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566928" indent="-182880" algn="l" defTabSz="914400" rtl="0" eaLnBrk="1" latinLnBrk="0" hangingPunct="1">
        <a:lnSpc>
          <a:spcPct val="100000"/>
        </a:lnSpc>
        <a:spcBef>
          <a:spcPts val="200"/>
        </a:spcBef>
        <a:spcAft>
          <a:spcPts val="400"/>
        </a:spcAft>
        <a:buClrTx/>
        <a:buFont typeface="Calibri" pitchFamily="34" charset="0"/>
        <a:buChar char="◦"/>
        <a:defRPr sz="13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749808" indent="-182880" algn="l" defTabSz="914400" rtl="0" eaLnBrk="1" latinLnBrk="0" hangingPunct="1">
        <a:lnSpc>
          <a:spcPct val="100000"/>
        </a:lnSpc>
        <a:spcBef>
          <a:spcPts val="200"/>
        </a:spcBef>
        <a:spcAft>
          <a:spcPts val="400"/>
        </a:spcAft>
        <a:buClrTx/>
        <a:buFont typeface="Calibri" pitchFamily="34" charset="0"/>
        <a:buChar char="◦"/>
        <a:defRPr sz="13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932688" indent="-182880" algn="l" defTabSz="914400" rtl="0" eaLnBrk="1" latinLnBrk="0" hangingPunct="1">
        <a:lnSpc>
          <a:spcPct val="100000"/>
        </a:lnSpc>
        <a:spcBef>
          <a:spcPts val="200"/>
        </a:spcBef>
        <a:spcAft>
          <a:spcPts val="400"/>
        </a:spcAft>
        <a:buClrTx/>
        <a:buFont typeface="Calibri" pitchFamily="34" charset="0"/>
        <a:buChar char="◦"/>
        <a:defRPr sz="13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1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3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15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17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slideLayout" Target="../slideLayouts/slideLayout1.xml"/><Relationship Id="rId1" Type="http://schemas.openxmlformats.org/officeDocument/2006/relationships/themeOverride" Target="../theme/themeOverride1.xml"/></Relationships>
</file>

<file path=ppt/slides/_rels/slide2.xml.rels><?xml version="1.0" encoding="UTF-8" standalone="yes"?>
<Relationships xmlns="http://schemas.openxmlformats.org/package/2006/relationships"><Relationship Id="rId8" Type="http://schemas.microsoft.com/office/2007/relationships/diagramDrawing" Target="../diagrams/drawing1.xml"/><Relationship Id="rId3" Type="http://schemas.openxmlformats.org/officeDocument/2006/relationships/notesSlide" Target="../notesSlides/notesSlide1.xml"/><Relationship Id="rId7" Type="http://schemas.openxmlformats.org/officeDocument/2006/relationships/diagramColors" Target="../diagrams/colors1.xml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2.xml"/><Relationship Id="rId6" Type="http://schemas.openxmlformats.org/officeDocument/2006/relationships/diagramQuickStyle" Target="../diagrams/quickStyle1.xml"/><Relationship Id="rId5" Type="http://schemas.openxmlformats.org/officeDocument/2006/relationships/diagramLayout" Target="../diagrams/layout1.xml"/><Relationship Id="rId4" Type="http://schemas.openxmlformats.org/officeDocument/2006/relationships/diagramData" Target="../diagrams/data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" name="Rectangle 43">
            <a:extLst>
              <a:ext uri="{FF2B5EF4-FFF2-40B4-BE49-F238E27FC236}">
                <a16:creationId xmlns:a16="http://schemas.microsoft.com/office/drawing/2014/main" id="{0AF4F2BA-3C03-4E2C-8ABC-0949B61B3C5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" name="Picture 3" descr="A close up of a piece of paper with a pencil laying on top">
            <a:extLst>
              <a:ext uri="{FF2B5EF4-FFF2-40B4-BE49-F238E27FC236}">
                <a16:creationId xmlns:a16="http://schemas.microsoft.com/office/drawing/2014/main" id="{65810330-F0B5-43C9-BC34-094FFB5C0529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alphaModFix amt="35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20" y="975"/>
            <a:ext cx="12191980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9AB2EA78-AEB3-469B-9025-3B17201A457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097280" y="758952"/>
            <a:ext cx="10058400" cy="3566160"/>
          </a:xfrm>
        </p:spPr>
        <p:txBody>
          <a:bodyPr>
            <a:normAutofit/>
          </a:bodyPr>
          <a:lstStyle/>
          <a:p>
            <a:r>
              <a:rPr lang="en-US">
                <a:solidFill>
                  <a:srgbClr val="FFFFFF"/>
                </a:solidFill>
              </a:rPr>
              <a:t>638 </a:t>
            </a:r>
            <a:br>
              <a:rPr lang="en-US">
                <a:solidFill>
                  <a:srgbClr val="FFFFFF"/>
                </a:solidFill>
              </a:rPr>
            </a:br>
            <a:r>
              <a:rPr lang="en-US">
                <a:solidFill>
                  <a:srgbClr val="FFFFFF"/>
                </a:solidFill>
              </a:rPr>
              <a:t>PayCost Data Call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255E1F2F-E259-4EA8-9FFD-3A10AF541859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100051" y="4645152"/>
            <a:ext cx="10058400" cy="1143000"/>
          </a:xfrm>
        </p:spPr>
        <p:txBody>
          <a:bodyPr>
            <a:normAutofit/>
          </a:bodyPr>
          <a:lstStyle/>
          <a:p>
            <a:r>
              <a:rPr lang="en-US">
                <a:solidFill>
                  <a:srgbClr val="FFFFFF"/>
                </a:solidFill>
              </a:rPr>
              <a:t>2022 Salary Data for 2024 Paycost</a:t>
            </a:r>
          </a:p>
        </p:txBody>
      </p:sp>
      <p:cxnSp>
        <p:nvCxnSpPr>
          <p:cNvPr id="46" name="Straight Connector 45">
            <a:extLst>
              <a:ext uri="{FF2B5EF4-FFF2-40B4-BE49-F238E27FC236}">
                <a16:creationId xmlns:a16="http://schemas.microsoft.com/office/drawing/2014/main" id="{A07787ED-5EDC-4C54-AD87-55B60D0FE39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1207658" y="4474741"/>
            <a:ext cx="9875520" cy="0"/>
          </a:xfrm>
          <a:prstGeom prst="line">
            <a:avLst/>
          </a:prstGeom>
          <a:ln w="12700">
            <a:solidFill>
              <a:srgbClr val="FFFFF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8" name="!!footer rectangle">
            <a:extLst>
              <a:ext uri="{FF2B5EF4-FFF2-40B4-BE49-F238E27FC236}">
                <a16:creationId xmlns:a16="http://schemas.microsoft.com/office/drawing/2014/main" id="{B40A8CA7-7D5A-43B0-A1A0-B558ECA9EED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rgbClr val="262626">
              <a:alpha val="95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193143965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4000">
        <p15:prstTrans prst="curtains"/>
      </p:transition>
    </mc:Choice>
    <mc:Fallback xmlns="">
      <p:transition spd="slow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1">
          <a:gsLst>
            <a:gs pos="0">
              <a:schemeClr val="bg1">
                <a:tint val="96000"/>
                <a:shade val="99000"/>
                <a:satMod val="140000"/>
              </a:schemeClr>
            </a:gs>
            <a:gs pos="65000">
              <a:schemeClr val="bg1">
                <a:tint val="100000"/>
                <a:shade val="80000"/>
                <a:satMod val="130000"/>
              </a:schemeClr>
            </a:gs>
            <a:gs pos="100000">
              <a:schemeClr val="bg1">
                <a:tint val="100000"/>
                <a:shade val="48000"/>
                <a:satMod val="120000"/>
              </a:schemeClr>
            </a:gs>
          </a:gsLst>
          <a:lin ang="162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1" name="Rectangle 10">
            <a:extLst>
              <a:ext uri="{FF2B5EF4-FFF2-40B4-BE49-F238E27FC236}">
                <a16:creationId xmlns:a16="http://schemas.microsoft.com/office/drawing/2014/main" id="{103E59AE-44F8-4FB9-BF05-C888FE3E1DF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" y="0"/>
            <a:ext cx="12192001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75AC86D3-8FD1-4F47-A319-7D0542E48B2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2259" y="634946"/>
            <a:ext cx="3372529" cy="5055904"/>
          </a:xfr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Why is this important?</a:t>
            </a:r>
          </a:p>
        </p:txBody>
      </p:sp>
      <p:cxnSp>
        <p:nvCxnSpPr>
          <p:cNvPr id="13" name="Straight Connector 12">
            <a:extLst>
              <a:ext uri="{FF2B5EF4-FFF2-40B4-BE49-F238E27FC236}">
                <a16:creationId xmlns:a16="http://schemas.microsoft.com/office/drawing/2014/main" id="{2752F38C-F560-47AA-90AD-209F39C0415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4335022" y="1791298"/>
            <a:ext cx="0" cy="2743200"/>
          </a:xfrm>
          <a:prstGeom prst="line">
            <a:avLst/>
          </a:prstGeom>
          <a:ln w="1270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Rectangle 14">
            <a:extLst>
              <a:ext uri="{FF2B5EF4-FFF2-40B4-BE49-F238E27FC236}">
                <a16:creationId xmlns:a16="http://schemas.microsoft.com/office/drawing/2014/main" id="{8B6B14AE-589A-45CC-A30D-41995FC1F8B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6400800"/>
            <a:ext cx="12188825" cy="457200"/>
          </a:xfrm>
          <a:prstGeom prst="rect">
            <a:avLst/>
          </a:prstGeom>
          <a:solidFill>
            <a:srgbClr val="26262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graphicFrame>
        <p:nvGraphicFramePr>
          <p:cNvPr id="7" name="Content Placeholder 4">
            <a:extLst>
              <a:ext uri="{FF2B5EF4-FFF2-40B4-BE49-F238E27FC236}">
                <a16:creationId xmlns:a16="http://schemas.microsoft.com/office/drawing/2014/main" id="{39673579-2E07-0E64-D454-FABB37C9E75A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488214380"/>
              </p:ext>
            </p:extLst>
          </p:nvPr>
        </p:nvGraphicFramePr>
        <p:xfrm>
          <a:off x="4648201" y="639763"/>
          <a:ext cx="6910387" cy="5051425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4" r:lo="rId5" r:qs="rId6" r:cs="rId7"/>
          </a:graphicData>
        </a:graphic>
      </p:graphicFrame>
    </p:spTree>
    <p:extLst>
      <p:ext uri="{BB962C8B-B14F-4D97-AF65-F5344CB8AC3E}">
        <p14:creationId xmlns:p14="http://schemas.microsoft.com/office/powerpoint/2010/main" val="2933514334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wind"/>
      </p:transition>
    </mc:Choice>
    <mc:Fallback xmlns="">
      <p:transition spd="slow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55ACD28-36F7-4640-BA6B-7FCA45D2A1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2024 Data Call Statistics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F84483C-A007-4805-8A45-A8BCBA7699A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2000" dirty="0">
                <a:solidFill>
                  <a:srgbClr val="0070C0"/>
                </a:solidFill>
              </a:rPr>
              <a:t>488 </a:t>
            </a:r>
            <a:r>
              <a:rPr lang="en-US" sz="2000" dirty="0"/>
              <a:t>Tribes/Consortia </a:t>
            </a:r>
            <a:r>
              <a:rPr lang="en-US" sz="2000" dirty="0">
                <a:solidFill>
                  <a:srgbClr val="0070C0"/>
                </a:solidFill>
              </a:rPr>
              <a:t>out of 574 </a:t>
            </a:r>
            <a:r>
              <a:rPr lang="en-US" sz="2000" dirty="0"/>
              <a:t>Federally recognized Tribes provide salary data annually</a:t>
            </a:r>
          </a:p>
          <a:p>
            <a:pPr lvl="1"/>
            <a:r>
              <a:rPr lang="en-US" sz="2000" dirty="0">
                <a:solidFill>
                  <a:srgbClr val="0070C0"/>
                </a:solidFill>
              </a:rPr>
              <a:t>23</a:t>
            </a:r>
            <a:r>
              <a:rPr lang="en-US" sz="2000" dirty="0"/>
              <a:t> Tribes were listed as “Non-Participating”</a:t>
            </a:r>
          </a:p>
          <a:p>
            <a:pPr lvl="1"/>
            <a:r>
              <a:rPr lang="en-US" sz="2000" b="1" u="sng" dirty="0">
                <a:solidFill>
                  <a:srgbClr val="0070C0"/>
                </a:solidFill>
              </a:rPr>
              <a:t>1</a:t>
            </a:r>
            <a:r>
              <a:rPr lang="en-US" sz="2000" dirty="0">
                <a:solidFill>
                  <a:srgbClr val="0070C0"/>
                </a:solidFill>
              </a:rPr>
              <a:t> </a:t>
            </a:r>
            <a:r>
              <a:rPr lang="en-US" sz="2000" dirty="0"/>
              <a:t>region received </a:t>
            </a:r>
            <a:r>
              <a:rPr lang="en-US" sz="2000" dirty="0">
                <a:solidFill>
                  <a:srgbClr val="00B050"/>
                </a:solidFill>
              </a:rPr>
              <a:t>100% </a:t>
            </a:r>
            <a:r>
              <a:rPr lang="en-US" sz="2000" dirty="0"/>
              <a:t>reporting </a:t>
            </a:r>
            <a:r>
              <a:rPr lang="en-US" sz="1800" dirty="0"/>
              <a:t>[2023: </a:t>
            </a:r>
            <a:r>
              <a:rPr lang="en-US" sz="1800" b="1" u="sng" dirty="0">
                <a:solidFill>
                  <a:srgbClr val="00B050"/>
                </a:solidFill>
              </a:rPr>
              <a:t>2</a:t>
            </a:r>
            <a:r>
              <a:rPr lang="en-US" sz="1800" dirty="0"/>
              <a:t>]</a:t>
            </a:r>
          </a:p>
          <a:p>
            <a:pPr lvl="1"/>
            <a:r>
              <a:rPr lang="en-US" sz="2000" b="1" u="sng" dirty="0">
                <a:solidFill>
                  <a:srgbClr val="0070C0"/>
                </a:solidFill>
              </a:rPr>
              <a:t>2</a:t>
            </a:r>
            <a:r>
              <a:rPr lang="en-US" sz="2000" dirty="0">
                <a:solidFill>
                  <a:srgbClr val="0070C0"/>
                </a:solidFill>
              </a:rPr>
              <a:t> </a:t>
            </a:r>
            <a:r>
              <a:rPr lang="en-US" sz="2000" dirty="0"/>
              <a:t>regions received </a:t>
            </a:r>
            <a:r>
              <a:rPr lang="en-US" sz="2000" dirty="0">
                <a:solidFill>
                  <a:srgbClr val="00B050"/>
                </a:solidFill>
              </a:rPr>
              <a:t>&gt;80% </a:t>
            </a:r>
            <a:r>
              <a:rPr lang="en-US" sz="2000" dirty="0"/>
              <a:t>reporting </a:t>
            </a:r>
            <a:r>
              <a:rPr lang="en-US" sz="1800" dirty="0"/>
              <a:t>[1 of which is our </a:t>
            </a:r>
            <a:r>
              <a:rPr lang="en-US" sz="1800" b="1" dirty="0"/>
              <a:t>largest</a:t>
            </a:r>
            <a:r>
              <a:rPr lang="en-US" sz="1800" dirty="0"/>
              <a:t> region]</a:t>
            </a:r>
          </a:p>
          <a:p>
            <a:pPr lvl="1"/>
            <a:r>
              <a:rPr lang="en-US" sz="2000" b="1" u="sng" dirty="0">
                <a:solidFill>
                  <a:srgbClr val="0070C0"/>
                </a:solidFill>
              </a:rPr>
              <a:t>2</a:t>
            </a:r>
            <a:r>
              <a:rPr lang="en-US" sz="2000" dirty="0">
                <a:solidFill>
                  <a:srgbClr val="0070C0"/>
                </a:solidFill>
              </a:rPr>
              <a:t> </a:t>
            </a:r>
            <a:r>
              <a:rPr lang="en-US" sz="2000" dirty="0"/>
              <a:t>regions supplied </a:t>
            </a:r>
            <a:r>
              <a:rPr lang="en-US" sz="2000" b="1" u="sng" dirty="0">
                <a:solidFill>
                  <a:srgbClr val="FF0000"/>
                </a:solidFill>
              </a:rPr>
              <a:t>0</a:t>
            </a:r>
            <a:r>
              <a:rPr lang="en-US" sz="2000" dirty="0"/>
              <a:t> new data </a:t>
            </a:r>
            <a:r>
              <a:rPr lang="en-US" sz="1800" dirty="0"/>
              <a:t>[2023: </a:t>
            </a:r>
            <a:r>
              <a:rPr lang="en-US" sz="1800" b="1" u="sng" dirty="0">
                <a:solidFill>
                  <a:srgbClr val="00B050"/>
                </a:solidFill>
              </a:rPr>
              <a:t>0</a:t>
            </a:r>
            <a:r>
              <a:rPr lang="en-US" sz="1800" dirty="0"/>
              <a:t>]</a:t>
            </a:r>
          </a:p>
          <a:p>
            <a:pPr lvl="1"/>
            <a:r>
              <a:rPr lang="en-US" sz="1800" b="1" u="sng" dirty="0">
                <a:solidFill>
                  <a:srgbClr val="0070C0"/>
                </a:solidFill>
              </a:rPr>
              <a:t>1/3</a:t>
            </a:r>
            <a:r>
              <a:rPr lang="en-US" sz="1800" dirty="0"/>
              <a:t> of all Tribes did </a:t>
            </a:r>
            <a:r>
              <a:rPr lang="en-US" sz="1800" u="sng" dirty="0"/>
              <a:t>not</a:t>
            </a:r>
            <a:r>
              <a:rPr lang="en-US" sz="1800" dirty="0"/>
              <a:t> supply new data, of this:</a:t>
            </a:r>
          </a:p>
          <a:p>
            <a:pPr lvl="3"/>
            <a:r>
              <a:rPr lang="en-US" sz="1800" b="1" u="sng" dirty="0">
                <a:solidFill>
                  <a:srgbClr val="0070C0"/>
                </a:solidFill>
                <a:highlight>
                  <a:srgbClr val="FFFF00"/>
                </a:highlight>
              </a:rPr>
              <a:t>39%</a:t>
            </a:r>
            <a:r>
              <a:rPr lang="en-US" sz="1800" b="1" dirty="0">
                <a:highlight>
                  <a:srgbClr val="FFFF00"/>
                </a:highlight>
              </a:rPr>
              <a:t> </a:t>
            </a:r>
            <a:r>
              <a:rPr lang="en-US" sz="1800" dirty="0">
                <a:highlight>
                  <a:srgbClr val="FFFF00"/>
                </a:highlight>
              </a:rPr>
              <a:t>were OSG Tribes</a:t>
            </a:r>
          </a:p>
          <a:p>
            <a:pPr lvl="3"/>
            <a:r>
              <a:rPr lang="en-US" sz="1800" dirty="0">
                <a:solidFill>
                  <a:srgbClr val="0070C0"/>
                </a:solidFill>
              </a:rPr>
              <a:t>45</a:t>
            </a:r>
            <a:r>
              <a:rPr lang="en-US" sz="1800" dirty="0"/>
              <a:t> Tribes data was &gt;4 years old</a:t>
            </a:r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09022703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3250">
        <p15:prstTrans prst="origami"/>
      </p:transition>
    </mc:Choice>
    <mc:Fallback xmlns="">
      <p:transition spd="slow">
        <p:fad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63" name="Rectangle 56">
            <a:extLst>
              <a:ext uri="{FF2B5EF4-FFF2-40B4-BE49-F238E27FC236}">
                <a16:creationId xmlns:a16="http://schemas.microsoft.com/office/drawing/2014/main" id="{13BCCAE5-A35B-4B66-A4A7-E23C34A403A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1056BE2B-E6EF-45EC-841E-C762CA46CCF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>
            <a:normAutofit/>
          </a:bodyPr>
          <a:lstStyle/>
          <a:p>
            <a:r>
              <a:rPr lang="en-US"/>
              <a:t>Reminders</a:t>
            </a:r>
          </a:p>
        </p:txBody>
      </p:sp>
      <p:cxnSp>
        <p:nvCxnSpPr>
          <p:cNvPr id="64" name="Straight Connector 58">
            <a:extLst>
              <a:ext uri="{FF2B5EF4-FFF2-40B4-BE49-F238E27FC236}">
                <a16:creationId xmlns:a16="http://schemas.microsoft.com/office/drawing/2014/main" id="{6987BDFB-DE64-4B56-B44F-45FAE19FA94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1193532" y="1895846"/>
            <a:ext cx="9966960" cy="0"/>
          </a:xfrm>
          <a:prstGeom prst="line">
            <a:avLst/>
          </a:prstGeom>
          <a:ln w="12700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2" name="Content Placeholder 2">
            <a:extLst>
              <a:ext uri="{FF2B5EF4-FFF2-40B4-BE49-F238E27FC236}">
                <a16:creationId xmlns:a16="http://schemas.microsoft.com/office/drawing/2014/main" id="{3FE9A1ED-6F9B-441A-887B-08B3FD0357B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7280" y="2108201"/>
            <a:ext cx="6443388" cy="3760891"/>
          </a:xfrm>
        </p:spPr>
        <p:txBody>
          <a:bodyPr>
            <a:normAutofit/>
          </a:bodyPr>
          <a:lstStyle/>
          <a:p>
            <a:pPr>
              <a:buFont typeface="Wingdings" panose="05000000000000000000" pitchFamily="2" charset="2"/>
              <a:buChar char="v"/>
            </a:pPr>
            <a:r>
              <a:rPr lang="en-US" dirty="0"/>
              <a:t>Regions are responsible for collecting </a:t>
            </a:r>
            <a:r>
              <a:rPr lang="en-US" dirty="0" err="1"/>
              <a:t>paycost</a:t>
            </a:r>
            <a:r>
              <a:rPr lang="en-US" dirty="0"/>
              <a:t> data for all Tribes including Self Governance (SG) Tribes.</a:t>
            </a:r>
          </a:p>
          <a:p>
            <a:pPr lvl="1">
              <a:buFont typeface="Wingdings" panose="05000000000000000000" pitchFamily="2" charset="2"/>
              <a:buChar char="v"/>
            </a:pPr>
            <a:r>
              <a:rPr lang="en-US" dirty="0"/>
              <a:t>Direct communication is from Regional Budget Officers and Awarding Officials with a CC to OSG Finance Office.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dirty="0"/>
              <a:t>Year of Data</a:t>
            </a:r>
          </a:p>
          <a:p>
            <a:pPr lvl="1">
              <a:buFont typeface="Wingdings" panose="05000000000000000000" pitchFamily="2" charset="2"/>
              <a:buChar char="v"/>
            </a:pPr>
            <a:r>
              <a:rPr lang="en-US" dirty="0"/>
              <a:t>Four-year limit of no response for Tribal pay cost data, after which point the Tribe will not be eligible for pay increases. </a:t>
            </a:r>
            <a:r>
              <a:rPr lang="en-US" sz="1200" dirty="0"/>
              <a:t>(</a:t>
            </a:r>
            <a:r>
              <a:rPr lang="en-US" sz="1200" i="1" dirty="0"/>
              <a:t>26 IAM 3, 1.8.d.ii</a:t>
            </a:r>
            <a:r>
              <a:rPr lang="en-US" sz="1200" dirty="0"/>
              <a:t>)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dirty="0"/>
              <a:t>Annual opportunity for your Tribe to permanently increase base funds!</a:t>
            </a:r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BEE6199F-5363-0B00-CD81-82DC3D6050B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129006" y="2416624"/>
            <a:ext cx="3144043" cy="3144043"/>
          </a:xfrm>
          <a:prstGeom prst="rect">
            <a:avLst/>
          </a:prstGeom>
        </p:spPr>
      </p:pic>
      <p:sp>
        <p:nvSpPr>
          <p:cNvPr id="65" name="Rectangle 60">
            <a:extLst>
              <a:ext uri="{FF2B5EF4-FFF2-40B4-BE49-F238E27FC236}">
                <a16:creationId xmlns:a16="http://schemas.microsoft.com/office/drawing/2014/main" id="{CB06839E-D8C3-4A74-BA2B-3B97E7B2CDB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6400800"/>
            <a:ext cx="12192000" cy="457200"/>
          </a:xfrm>
          <a:prstGeom prst="rect">
            <a:avLst/>
          </a:prstGeom>
          <a:solidFill>
            <a:srgbClr val="26262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2747192047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32" presetClass="emph" presetSubtype="0" fill="hold" nodeType="afterEffect">
                                  <p:stCondLst>
                                    <p:cond delay="15000"/>
                                  </p:stCondLst>
                                  <p:childTnLst>
                                    <p:animRot by="120000">
                                      <p:cBhvr>
                                        <p:cTn id="12" dur="1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240000">
                                      <p:cBhvr>
                                        <p:cTn id="13" dur="200" fill="hold">
                                          <p:stCondLst>
                                            <p:cond delay="20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240000">
                                      <p:cBhvr>
                                        <p:cTn id="14" dur="200" fill="hold">
                                          <p:stCondLst>
                                            <p:cond delay="40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240000">
                                      <p:cBhvr>
                                        <p:cTn id="15" dur="200" fill="hold">
                                          <p:stCondLst>
                                            <p:cond delay="60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120000">
                                      <p:cBhvr>
                                        <p:cTn id="16" dur="2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17000"/>
                            </p:stCondLst>
                            <p:childTnLst>
                              <p:par>
                                <p:cTn id="18" presetID="32" presetClass="emph" presetSubtype="0" fill="hold" nodeType="afterEffect">
                                  <p:stCondLst>
                                    <p:cond delay="15000"/>
                                  </p:stCondLst>
                                  <p:childTnLst>
                                    <p:animRot by="120000">
                                      <p:cBhvr>
                                        <p:cTn id="19" dur="1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240000">
                                      <p:cBhvr>
                                        <p:cTn id="20" dur="200" fill="hold">
                                          <p:stCondLst>
                                            <p:cond delay="20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240000">
                                      <p:cBhvr>
                                        <p:cTn id="21" dur="200" fill="hold">
                                          <p:stCondLst>
                                            <p:cond delay="40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240000">
                                      <p:cBhvr>
                                        <p:cTn id="22" dur="200" fill="hold">
                                          <p:stCondLst>
                                            <p:cond delay="60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120000">
                                      <p:cBhvr>
                                        <p:cTn id="23" dur="2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33000"/>
                            </p:stCondLst>
                            <p:childTnLst>
                              <p:par>
                                <p:cTn id="25" presetID="32" presetClass="emph" presetSubtype="0" fill="hold" nodeType="afterEffect">
                                  <p:stCondLst>
                                    <p:cond delay="15000"/>
                                  </p:stCondLst>
                                  <p:childTnLst>
                                    <p:animRot by="120000">
                                      <p:cBhvr>
                                        <p:cTn id="26" dur="1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240000">
                                      <p:cBhvr>
                                        <p:cTn id="27" dur="200" fill="hold">
                                          <p:stCondLst>
                                            <p:cond delay="20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240000">
                                      <p:cBhvr>
                                        <p:cTn id="28" dur="200" fill="hold">
                                          <p:stCondLst>
                                            <p:cond delay="40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240000">
                                      <p:cBhvr>
                                        <p:cTn id="29" dur="200" fill="hold">
                                          <p:stCondLst>
                                            <p:cond delay="60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120000">
                                      <p:cBhvr>
                                        <p:cTn id="30" dur="2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1" fill="hold">
                            <p:stCondLst>
                              <p:cond delay="49000"/>
                            </p:stCondLst>
                            <p:childTnLst>
                              <p:par>
                                <p:cTn id="32" presetID="32" presetClass="emph" presetSubtype="0" fill="hold" nodeType="afterEffect">
                                  <p:stCondLst>
                                    <p:cond delay="15000"/>
                                  </p:stCondLst>
                                  <p:childTnLst>
                                    <p:animRot by="120000">
                                      <p:cBhvr>
                                        <p:cTn id="33" dur="1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240000">
                                      <p:cBhvr>
                                        <p:cTn id="34" dur="200" fill="hold">
                                          <p:stCondLst>
                                            <p:cond delay="20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240000">
                                      <p:cBhvr>
                                        <p:cTn id="35" dur="200" fill="hold">
                                          <p:stCondLst>
                                            <p:cond delay="40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240000">
                                      <p:cBhvr>
                                        <p:cTn id="36" dur="200" fill="hold">
                                          <p:stCondLst>
                                            <p:cond delay="60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120000">
                                      <p:cBhvr>
                                        <p:cTn id="37" dur="2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1_RetrospectVTI">
  <a:themeElements>
    <a:clrScheme name="Custom 34">
      <a:dk1>
        <a:sysClr val="windowText" lastClr="000000"/>
      </a:dk1>
      <a:lt1>
        <a:sysClr val="window" lastClr="FFFFFF"/>
      </a:lt1>
      <a:dk2>
        <a:srgbClr val="39302A"/>
      </a:dk2>
      <a:lt2>
        <a:srgbClr val="E5DEDB"/>
      </a:lt2>
      <a:accent1>
        <a:srgbClr val="EC7016"/>
      </a:accent1>
      <a:accent2>
        <a:srgbClr val="F8931D"/>
      </a:accent2>
      <a:accent3>
        <a:srgbClr val="CE8D3E"/>
      </a:accent3>
      <a:accent4>
        <a:srgbClr val="E64823"/>
      </a:accent4>
      <a:accent5>
        <a:srgbClr val="FFCA08"/>
      </a:accent5>
      <a:accent6>
        <a:srgbClr val="9C6A6A"/>
      </a:accent6>
      <a:hlink>
        <a:srgbClr val="2998E3"/>
      </a:hlink>
      <a:folHlink>
        <a:srgbClr val="7F723D"/>
      </a:folHlink>
    </a:clrScheme>
    <a:fontScheme name="Retrospect">
      <a:majorFont>
        <a:latin typeface="Bookman Old Style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Franklin Gothic Book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Retrospec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hade val="92000"/>
                <a:satMod val="130000"/>
              </a:schemeClr>
            </a:gs>
            <a:gs pos="45000">
              <a:schemeClr val="phClr">
                <a:tint val="60000"/>
                <a:shade val="99000"/>
                <a:satMod val="120000"/>
              </a:schemeClr>
            </a:gs>
            <a:gs pos="100000">
              <a:schemeClr val="phClr">
                <a:tint val="55000"/>
                <a:satMod val="14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85000"/>
                <a:satMod val="130000"/>
              </a:schemeClr>
            </a:gs>
            <a:gs pos="34000">
              <a:schemeClr val="phClr">
                <a:shade val="87000"/>
                <a:satMod val="125000"/>
              </a:schemeClr>
            </a:gs>
            <a:gs pos="70000">
              <a:schemeClr val="phClr">
                <a:tint val="100000"/>
                <a:shade val="90000"/>
                <a:satMod val="130000"/>
              </a:schemeClr>
            </a:gs>
            <a:gs pos="100000">
              <a:schemeClr val="phClr">
                <a:tint val="100000"/>
                <a:shade val="100000"/>
                <a:satMod val="11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12700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4445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9800000"/>
            </a:lightRig>
          </a:scene3d>
          <a:sp3d prstMaterial="flat">
            <a:bevelT w="25400" h="31750"/>
          </a:sp3d>
        </a:effectStyle>
      </a:effectStyleLst>
      <a:bgFillStyleLst>
        <a:solidFill>
          <a:schemeClr val="phClr"/>
        </a:solidFill>
        <a:solidFill>
          <a:schemeClr val="phClr">
            <a:tint val="90000"/>
            <a:shade val="97000"/>
            <a:satMod val="130000"/>
          </a:schemeClr>
        </a:solidFill>
        <a:gradFill rotWithShape="1">
          <a:gsLst>
            <a:gs pos="0">
              <a:schemeClr val="phClr">
                <a:tint val="96000"/>
                <a:shade val="99000"/>
                <a:satMod val="140000"/>
              </a:schemeClr>
            </a:gs>
            <a:gs pos="65000">
              <a:schemeClr val="phClr">
                <a:tint val="100000"/>
                <a:shade val="80000"/>
                <a:satMod val="130000"/>
              </a:schemeClr>
            </a:gs>
            <a:gs pos="100000">
              <a:schemeClr val="phClr">
                <a:tint val="100000"/>
                <a:shade val="48000"/>
                <a:satMod val="120000"/>
              </a:schemeClr>
            </a:gs>
          </a:gsLst>
          <a:lin ang="162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RetrospectVTI" id="{ABE3C30C-0FC0-4450-828E-52DE70F1BCCB}" vid="{A6E2497D-935A-4CFD-B9FD-6DCB15FA68BF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Override1.xml><?xml version="1.0" encoding="utf-8"?>
<a:themeOverride xmlns:a="http://schemas.openxmlformats.org/drawingml/2006/main">
  <a:clrScheme name="Parcel">
    <a:dk1>
      <a:srgbClr val="000000"/>
    </a:dk1>
    <a:lt1>
      <a:srgbClr val="FFFFFF"/>
    </a:lt1>
    <a:dk2>
      <a:srgbClr val="4A5356"/>
    </a:dk2>
    <a:lt2>
      <a:srgbClr val="E8E3CE"/>
    </a:lt2>
    <a:accent1>
      <a:srgbClr val="F6A21D"/>
    </a:accent1>
    <a:accent2>
      <a:srgbClr val="9BAFB5"/>
    </a:accent2>
    <a:accent3>
      <a:srgbClr val="C96731"/>
    </a:accent3>
    <a:accent4>
      <a:srgbClr val="9CA383"/>
    </a:accent4>
    <a:accent5>
      <a:srgbClr val="87795D"/>
    </a:accent5>
    <a:accent6>
      <a:srgbClr val="A0988C"/>
    </a:accent6>
    <a:hlink>
      <a:srgbClr val="00B0F0"/>
    </a:hlink>
    <a:folHlink>
      <a:srgbClr val="738F97"/>
    </a:folHlink>
  </a:clrScheme>
</a:themeOverride>
</file>

<file path=ppt/theme/themeOverride2.xml><?xml version="1.0" encoding="utf-8"?>
<a:themeOverride xmlns:a="http://schemas.openxmlformats.org/drawingml/2006/main">
  <a:clrScheme name="Parcel">
    <a:dk1>
      <a:srgbClr val="000000"/>
    </a:dk1>
    <a:lt1>
      <a:srgbClr val="FFFFFF"/>
    </a:lt1>
    <a:dk2>
      <a:srgbClr val="4A5356"/>
    </a:dk2>
    <a:lt2>
      <a:srgbClr val="E8E3CE"/>
    </a:lt2>
    <a:accent1>
      <a:srgbClr val="F6A21D"/>
    </a:accent1>
    <a:accent2>
      <a:srgbClr val="9BAFB5"/>
    </a:accent2>
    <a:accent3>
      <a:srgbClr val="C96731"/>
    </a:accent3>
    <a:accent4>
      <a:srgbClr val="9CA383"/>
    </a:accent4>
    <a:accent5>
      <a:srgbClr val="87795D"/>
    </a:accent5>
    <a:accent6>
      <a:srgbClr val="A0988C"/>
    </a:accent6>
    <a:hlink>
      <a:srgbClr val="00B0F0"/>
    </a:hlink>
    <a:folHlink>
      <a:srgbClr val="738F97"/>
    </a:folHlink>
  </a:clrScheme>
</a:themeOverrid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Status xmlns="71af3243-3dd4-4a8d-8c0d-dd76da1f02a5">Not started</Status>
    <MediaServiceKeyPoints xmlns="71af3243-3dd4-4a8d-8c0d-dd76da1f02a5" xsi:nil="true"/>
  </documentManagement>
</p:properties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79F111ED35F8CC479449609E8A0923A6" ma:contentTypeVersion="12" ma:contentTypeDescription="Create a new document." ma:contentTypeScope="" ma:versionID="a410dd7f93c95333ffa1b60ed6adedd1">
  <xsd:schema xmlns:xsd="http://www.w3.org/2001/XMLSchema" xmlns:xs="http://www.w3.org/2001/XMLSchema" xmlns:p="http://schemas.microsoft.com/office/2006/metadata/properties" xmlns:ns2="71af3243-3dd4-4a8d-8c0d-dd76da1f02a5" xmlns:ns3="16c05727-aa75-4e4a-9b5f-8a80a1165891" targetNamespace="http://schemas.microsoft.com/office/2006/metadata/properties" ma:root="true" ma:fieldsID="a936d9baba76aa3866493feff160faab" ns2:_="" ns3:_="">
    <xsd:import namespace="71af3243-3dd4-4a8d-8c0d-dd76da1f02a5"/>
    <xsd:import namespace="16c05727-aa75-4e4a-9b5f-8a80a1165891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OCR" minOccurs="0"/>
                <xsd:element ref="ns2:MediaServiceAutoTags" minOccurs="0"/>
                <xsd:element ref="ns2:MediaServiceEventHashCode" minOccurs="0"/>
                <xsd:element ref="ns2:MediaServiceGenerationTime" minOccurs="0"/>
                <xsd:element ref="ns3:SharedWithUsers" minOccurs="0"/>
                <xsd:element ref="ns3:SharedWithDetails" minOccurs="0"/>
                <xsd:element ref="ns2:MediaServiceAutoKeyPoints" minOccurs="0"/>
                <xsd:element ref="ns2:MediaServiceKeyPoints" minOccurs="0"/>
                <xsd:element ref="ns2:MediaServiceDateTaken" minOccurs="0"/>
                <xsd:element ref="ns2:Statu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71af3243-3dd4-4a8d-8c0d-dd76da1f02a5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OCR" ma:index="10" nillable="true" ma:displayName="MediaServiceOCR" ma:internalName="MediaServiceOCR" ma:readOnly="true">
      <xsd:simpleType>
        <xsd:restriction base="dms:Note">
          <xsd:maxLength value="255"/>
        </xsd:restriction>
      </xsd:simpleType>
    </xsd:element>
    <xsd:element name="MediaServiceAutoTags" ma:index="11" nillable="true" ma:displayName="MediaServiceAutoTags" ma:internalName="MediaServiceAutoTags" ma:readOnly="true">
      <xsd:simpleType>
        <xsd:restriction base="dms:Text"/>
      </xsd:simpleType>
    </xsd:element>
    <xsd:element name="MediaServiceEventHashCode" ma:index="12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GenerationTime" ma:index="13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AutoKeyPoints" ma:index="16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7" nillable="true" ma:displayName="KeyPoints" ma:internalName="MediaServiceKeyPoints" ma:readOnly="false">
      <xsd:simpleType>
        <xsd:restriction base="dms:Note">
          <xsd:maxLength value="255"/>
        </xsd:restriction>
      </xsd:simpleType>
    </xsd:element>
    <xsd:element name="MediaServiceDateTaken" ma:index="18" nillable="true" ma:displayName="MediaServiceDateTaken" ma:hidden="true" ma:internalName="MediaServiceDateTaken" ma:readOnly="true">
      <xsd:simpleType>
        <xsd:restriction base="dms:Text"/>
      </xsd:simpleType>
    </xsd:element>
    <xsd:element name="Status" ma:index="19" nillable="true" ma:displayName="Status" ma:default="Not started" ma:format="Dropdown" ma:internalName="Status">
      <xsd:simpleType>
        <xsd:restriction base="dms:Choice">
          <xsd:enumeration value="Not started"/>
          <xsd:enumeration value="In Progress"/>
          <xsd:enumeration value="Completed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6c05727-aa75-4e4a-9b5f-8a80a1165891" elementFormDefault="qualified">
    <xsd:import namespace="http://schemas.microsoft.com/office/2006/documentManagement/types"/>
    <xsd:import namespace="http://schemas.microsoft.com/office/infopath/2007/PartnerControls"/>
    <xsd:element name="SharedWithUsers" ma:index="14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5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A03EEFF0-FB57-4CB4-8BFC-DF397689E2ED}">
  <ds:schemaRefs>
    <ds:schemaRef ds:uri="http://schemas.microsoft.com/office/2006/metadata/properties"/>
    <ds:schemaRef ds:uri="http://schemas.microsoft.com/office/infopath/2007/PartnerControls"/>
    <ds:schemaRef ds:uri="71af3243-3dd4-4a8d-8c0d-dd76da1f02a5"/>
  </ds:schemaRefs>
</ds:datastoreItem>
</file>

<file path=customXml/itemProps2.xml><?xml version="1.0" encoding="utf-8"?>
<ds:datastoreItem xmlns:ds="http://schemas.openxmlformats.org/officeDocument/2006/customXml" ds:itemID="{AA3F7EDC-E5B4-4BBC-9D2A-CBE6D46C37AD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93932EF5-314F-409E-8020-FEE5FA0795B9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71af3243-3dd4-4a8d-8c0d-dd76da1f02a5"/>
    <ds:schemaRef ds:uri="16c05727-aa75-4e4a-9b5f-8a80a1165891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{570B6843-7D69-47F9-9CA3-16873D883A95}tf22712842_win32</Template>
  <TotalTime>4767</TotalTime>
  <Words>286</Words>
  <Application>Microsoft Office PowerPoint</Application>
  <PresentationFormat>Widescreen</PresentationFormat>
  <Paragraphs>24</Paragraphs>
  <Slides>4</Slides>
  <Notes>2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4</vt:i4>
      </vt:variant>
    </vt:vector>
  </HeadingPairs>
  <TitlesOfParts>
    <vt:vector size="9" baseType="lpstr">
      <vt:lpstr>Bookman Old Style</vt:lpstr>
      <vt:lpstr>Calibri</vt:lpstr>
      <vt:lpstr>Franklin Gothic Book</vt:lpstr>
      <vt:lpstr>Wingdings</vt:lpstr>
      <vt:lpstr>1_RetrospectVTI</vt:lpstr>
      <vt:lpstr>638  PayCost Data Call</vt:lpstr>
      <vt:lpstr>Why is this important?</vt:lpstr>
      <vt:lpstr>2024 Data Call Statistics</vt:lpstr>
      <vt:lpstr>Reminders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638 Paycost Data Call</dc:title>
  <dc:creator>Fortney, Melissa</dc:creator>
  <cp:lastModifiedBy>Fortney, Melissa</cp:lastModifiedBy>
  <cp:revision>11</cp:revision>
  <dcterms:created xsi:type="dcterms:W3CDTF">2023-01-10T15:11:11Z</dcterms:created>
  <dcterms:modified xsi:type="dcterms:W3CDTF">2023-03-06T18:30:46Z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0x01010079F111ED35F8CC479449609E8A0923A6</vt:lpwstr>
  </property>
</Properties>
</file>