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50" r:id="rId3"/>
    <p:sldId id="566" r:id="rId4"/>
    <p:sldId id="499" r:id="rId5"/>
    <p:sldId id="668" r:id="rId6"/>
    <p:sldId id="670" r:id="rId7"/>
    <p:sldId id="667" r:id="rId8"/>
    <p:sldId id="588" r:id="rId9"/>
    <p:sldId id="654" r:id="rId10"/>
    <p:sldId id="655" r:id="rId11"/>
    <p:sldId id="661" r:id="rId12"/>
    <p:sldId id="664" r:id="rId13"/>
    <p:sldId id="611" r:id="rId14"/>
    <p:sldId id="651" r:id="rId15"/>
    <p:sldId id="625" r:id="rId16"/>
    <p:sldId id="638" r:id="rId17"/>
    <p:sldId id="355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EECE1"/>
    <a:srgbClr val="110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43" autoAdjust="0"/>
    <p:restoredTop sz="94673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89630" tIns="44815" rIns="89630" bIns="44815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89630" tIns="44815" rIns="89630" bIns="44815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853847B-CDB4-4D5D-837F-B8FC1C175566}" type="datetimeFigureOut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89630" tIns="44815" rIns="89630" bIns="44815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89630" tIns="44815" rIns="89630" bIns="448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F4C4E-FD9E-4921-B3CF-9E1752E721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0964" tIns="45483" rIns="90964" bIns="4548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0964" tIns="45483" rIns="90964" bIns="4548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A4A6240-BD63-46C9-9541-BBC0CF054268}" type="datetimeFigureOut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4" tIns="45483" rIns="90964" bIns="454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232" y="4416426"/>
            <a:ext cx="5611554" cy="4183063"/>
          </a:xfrm>
          <a:prstGeom prst="rect">
            <a:avLst/>
          </a:prstGeom>
        </p:spPr>
        <p:txBody>
          <a:bodyPr vert="horz" lIns="90964" tIns="45483" rIns="90964" bIns="4548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0964" tIns="45483" rIns="90964" bIns="4548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0964" tIns="45483" rIns="90964" bIns="454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63B4D4-5057-4D43-95F5-C72F36B379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46BE3-F6E8-4CE2-95E1-A8A6B14A4B8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23A27-80C8-4111-B01C-F9E6BAA2206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4" tIns="46236" rIns="92474" bIns="46236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1850FE-BD8A-4957-A8CB-05A8168C5FE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EF76E7-BF83-4DDA-80DB-F8E87B24FF9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DEBC1F-5628-46E3-857E-DCDAE191E4C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246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DEBC1F-5628-46E3-857E-DCDAE191E4C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585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0016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945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227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E70F5-6D66-4AF0-B948-6A73D9194B1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198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A676-E3FD-4248-A4E8-061D401F4974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59FB-209F-40BF-8890-A14CE18564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13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93D5-A923-4D90-853D-28C9414C0458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F172-3052-4F94-86E9-CF66047CFE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59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F0BE-1698-48E4-8787-C7059FB04B9D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0D62-2C61-44CC-8560-E33970B373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29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CB8A-F204-491A-9641-D8DD1EBBA050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86D0-D48B-4713-9F7A-2DDA26E338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56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20F1-015C-4087-9EF9-FE02029D2B3D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968E-C975-4176-99FF-DED58DA453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2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398A2-22FD-498F-B562-1031D0434926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436C-F543-40AE-947E-518B024E8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83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9916-4B94-4B33-A0F4-39BC820EA18E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6B37-8C30-46B7-A381-9893FD0023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5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615B-D63C-400A-B4B5-89EA19BD767D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DD41-78FA-4063-9582-80023C39CA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179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4CB2-FAB1-49B8-A106-B701E8680D5C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16DA-89A9-49A3-9358-492369D26C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304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869E-DAE1-41E9-BEB8-864CD44DEDB9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AED8-90F3-450E-8A46-A694476E1D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172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C2E9-240F-4186-8951-0DE1D0891D76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C458-9226-4537-97C2-44F931DDCE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17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4076-5DEC-46B8-9DD8-762226075D52}" type="datetime1">
              <a:rPr lang="en-US"/>
              <a:pPr>
                <a:defRPr/>
              </a:pPr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BB7AB8-A09F-489B-AB9B-66E4A5699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SG-CSC@bia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SG-FASSR@bia.go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ederalregister.gov/documents/2023/02/03/2023-02205/self-governance-progress-act-negotiated-rulemaking-committee-notice-of-meet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ggie.Smith@bia.gov" TargetMode="External"/><Relationship Id="rId2" Type="http://schemas.openxmlformats.org/officeDocument/2006/relationships/hyperlink" Target="mailto:Douglas.Dan@bia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3813"/>
            <a:ext cx="4191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982663"/>
            <a:ext cx="883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Office of Self Governance Update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March 7-8, 2023</a:t>
            </a:r>
          </a:p>
        </p:txBody>
      </p:sp>
      <p:pic>
        <p:nvPicPr>
          <p:cNvPr id="4100" name="Picture 4" descr="https://services2.geolearning.com/courseware/show/14/14181/v1.zip/file/SCO_01_Self-Governance/media/build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6" t="3392" r="9744" b="4259"/>
          <a:stretch>
            <a:fillRect/>
          </a:stretch>
        </p:blipFill>
        <p:spPr bwMode="auto">
          <a:xfrm>
            <a:off x="977900" y="2146300"/>
            <a:ext cx="71374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D83D2-D83F-4D2C-B993-706C836F577A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19"/>
            <a:ext cx="4114800" cy="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600200" y="2105620"/>
            <a:ext cx="6057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Office of Self Governance – Finance (2023)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3FCA5-D5F1-4446-9400-1E0B0B85D580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1" y="3254733"/>
            <a:ext cx="7239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To date, OSG has </a:t>
            </a:r>
            <a:r>
              <a:rPr lang="en-US" altLang="en-US" sz="3200" u="sng" dirty="0">
                <a:ea typeface="Calibri" pitchFamily="34" charset="0"/>
              </a:rPr>
              <a:t>received</a:t>
            </a:r>
            <a:r>
              <a:rPr lang="en-US" altLang="en-US" sz="3200" dirty="0">
                <a:ea typeface="Calibri" pitchFamily="34" charset="0"/>
              </a:rPr>
              <a:t> approximately $526,122,560</a:t>
            </a:r>
            <a:r>
              <a:rPr lang="en-US" sz="3200" dirty="0"/>
              <a:t> </a:t>
            </a:r>
            <a:r>
              <a:rPr lang="en-US" altLang="en-US" sz="3200" dirty="0">
                <a:ea typeface="Calibri" pitchFamily="34" charset="0"/>
              </a:rPr>
              <a:t>in FY 2023 funding for Self Governance Tribes</a:t>
            </a:r>
          </a:p>
          <a:p>
            <a:pPr marL="192881" indent="-192881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Calibri" pitchFamily="34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18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114801" cy="95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04800" y="957276"/>
            <a:ext cx="8534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Contract Support Cost (CSC)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FY 2022 and 2023 Update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76138" indent="-67643">
              <a:spcBef>
                <a:spcPct val="20000"/>
              </a:spcBef>
              <a:buFont typeface="Arial" panose="020B0604020202020204" pitchFamily="34" charset="0"/>
              <a:buChar char="–"/>
              <a:defRPr sz="118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71240" indent="-54248">
              <a:spcBef>
                <a:spcPct val="20000"/>
              </a:spcBef>
              <a:buFont typeface="Arial" panose="020B0604020202020204" pitchFamily="34" charset="0"/>
              <a:buChar char="•"/>
              <a:defRPr sz="1013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79736" indent="-54248">
              <a:spcBef>
                <a:spcPct val="20000"/>
              </a:spcBef>
              <a:buFont typeface="Arial" panose="020B0604020202020204" pitchFamily="34" charset="0"/>
              <a:buChar char="–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88231" indent="-54248">
              <a:spcBef>
                <a:spcPct val="20000"/>
              </a:spcBef>
              <a:buFont typeface="Arial" panose="020B0604020202020204" pitchFamily="34" charset="0"/>
              <a:buChar char="»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681113" indent="-5424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873994" indent="-5424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66875" indent="-5424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259756" indent="-5424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44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n-US" altLang="en-US" sz="1600" dirty="0"/>
          </a:p>
        </p:txBody>
      </p:sp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533400" y="2202259"/>
            <a:ext cx="8077200" cy="173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4463" indent="-144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en-US" sz="2400" dirty="0"/>
              <a:t>FY 2022 CSC distributed by OSG to Date: $99,901,891.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en-US" sz="2400" dirty="0"/>
              <a:t>FY 2023 CSC distributed by OSG to Date: $28,519,902 to Tribes who have reported FY 2022 CSC data. </a:t>
            </a:r>
          </a:p>
        </p:txBody>
      </p:sp>
    </p:spTree>
    <p:extLst>
      <p:ext uri="{BB962C8B-B14F-4D97-AF65-F5344CB8AC3E}">
        <p14:creationId xmlns:p14="http://schemas.microsoft.com/office/powerpoint/2010/main" val="951271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29BDA1-0989-46B0-B5AB-C2042321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A16DA-89A9-49A3-9358-492369D26C95}" type="slidenum">
              <a:rPr lang="en-US" altLang="en-US" sz="1600" smtClean="0"/>
              <a:pPr>
                <a:defRPr/>
              </a:pPr>
              <a:t>12</a:t>
            </a:fld>
            <a:endParaRPr lang="en-US" alt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475C4-4476-439A-AF07-ADEA1674D1BD}"/>
              </a:ext>
            </a:extLst>
          </p:cNvPr>
          <p:cNvSpPr txBox="1"/>
          <p:nvPr/>
        </p:nvSpPr>
        <p:spPr>
          <a:xfrm>
            <a:off x="609600" y="533400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Contract Support Cost (CSC)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FY 2019 – 2022 Update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6B1C96-2689-7A63-77BF-4D892D29A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81037"/>
              </p:ext>
            </p:extLst>
          </p:nvPr>
        </p:nvGraphicFramePr>
        <p:xfrm>
          <a:off x="457200" y="2736363"/>
          <a:ext cx="8229600" cy="2253636"/>
        </p:xfrm>
        <a:graphic>
          <a:graphicData uri="http://schemas.openxmlformats.org/drawingml/2006/table">
            <a:tbl>
              <a:tblPr/>
              <a:tblGrid>
                <a:gridCol w="2440671">
                  <a:extLst>
                    <a:ext uri="{9D8B030D-6E8A-4147-A177-3AD203B41FA5}">
                      <a16:colId xmlns:a16="http://schemas.microsoft.com/office/drawing/2014/main" val="2633544092"/>
                    </a:ext>
                  </a:extLst>
                </a:gridCol>
                <a:gridCol w="3188817">
                  <a:extLst>
                    <a:ext uri="{9D8B030D-6E8A-4147-A177-3AD203B41FA5}">
                      <a16:colId xmlns:a16="http://schemas.microsoft.com/office/drawing/2014/main" val="3524008297"/>
                    </a:ext>
                  </a:extLst>
                </a:gridCol>
                <a:gridCol w="2600112">
                  <a:extLst>
                    <a:ext uri="{9D8B030D-6E8A-4147-A177-3AD203B41FA5}">
                      <a16:colId xmlns:a16="http://schemas.microsoft.com/office/drawing/2014/main" val="575773197"/>
                    </a:ext>
                  </a:extLst>
                </a:gridCol>
              </a:tblGrid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Distributed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Tribes Unresponsive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83568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108,522,309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71897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115,203,893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586928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– CARES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27,866,064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988528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111,266,852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660891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– ARPA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        -  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07142"/>
                  </a:ext>
                </a:extLst>
              </a:tr>
              <a:tr h="321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99,901,891 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199" marR="9199" marT="9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9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7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5" y="0"/>
            <a:ext cx="4122295" cy="9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63928" y="1330322"/>
            <a:ext cx="73656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Contract Support Email 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4851" indent="-90191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1653" indent="-72331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06314" indent="-72331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50975" indent="-72331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815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16532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2250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67967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en-US" altLang="en-US" sz="1600" dirty="0"/>
          </a:p>
        </p:txBody>
      </p:sp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721053" y="2530651"/>
            <a:ext cx="7651421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4463" indent="-144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hlinkClick r:id="rId4"/>
              </a:rPr>
              <a:t>OSG-CSC@bia.gov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Self Governance Tribes are requested to please email all correspondence and documentation regarding Self Governance Contract Support to this email address, including CSC Data.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99429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5" y="0"/>
            <a:ext cx="4122295" cy="9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63928" y="1330322"/>
            <a:ext cx="73656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FASSR Group Email 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4851" indent="-90191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1653" indent="-72331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06314" indent="-72331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50975" indent="-72331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815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16532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2250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67967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600" dirty="0"/>
          </a:p>
        </p:txBody>
      </p:sp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721053" y="2530651"/>
            <a:ext cx="7651421" cy="358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4463" indent="-144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hlinkClick r:id="rId4"/>
              </a:rPr>
              <a:t>OSG-FASSR@bia.gov</a:t>
            </a:r>
            <a:r>
              <a:rPr lang="en-US" b="1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Self Governance Tribes are requested to please email all correspondence and documentation regarding Self Governance Financial Assistance &amp; Social Services Report (FASSR) to this email address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367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3"/>
          <p:cNvSpPr>
            <a:spLocks noGrp="1"/>
          </p:cNvSpPr>
          <p:nvPr>
            <p:ph type="title"/>
          </p:nvPr>
        </p:nvSpPr>
        <p:spPr>
          <a:xfrm>
            <a:off x="152400" y="1355643"/>
            <a:ext cx="8686800" cy="733640"/>
          </a:xfrm>
        </p:spPr>
        <p:txBody>
          <a:bodyPr/>
          <a:lstStyle/>
          <a:p>
            <a:r>
              <a:rPr lang="en-US" sz="4000" b="1" dirty="0"/>
              <a:t>PROGRESS Act Negotiated Rulemaking Update</a:t>
            </a:r>
            <a:endParaRPr lang="en-US" altLang="en-US" sz="2800" dirty="0"/>
          </a:p>
        </p:txBody>
      </p:sp>
      <p:sp>
        <p:nvSpPr>
          <p:cNvPr id="40964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4206875"/>
          </a:xfrm>
        </p:spPr>
        <p:txBody>
          <a:bodyPr/>
          <a:lstStyle/>
          <a:p>
            <a:r>
              <a:rPr lang="en-US" altLang="en-US" sz="2400" dirty="0"/>
              <a:t>The next in-person and virtual Committee Meeting dates are: </a:t>
            </a:r>
          </a:p>
          <a:p>
            <a:pPr lvl="1"/>
            <a:r>
              <a:rPr lang="en-US" altLang="en-US" sz="2000" dirty="0"/>
              <a:t>March 27, - March 30, 2023</a:t>
            </a:r>
          </a:p>
          <a:p>
            <a:pPr lvl="1"/>
            <a:r>
              <a:rPr lang="en-US" altLang="en-US" sz="2000" dirty="0"/>
              <a:t>April 17, 2023, - April 20, 2023</a:t>
            </a:r>
          </a:p>
          <a:p>
            <a:r>
              <a:rPr lang="en-US" altLang="en-US" sz="2400" dirty="0"/>
              <a:t>The meeting information for the March meeting can be found in the Federal Register Notice at this link: </a:t>
            </a:r>
            <a:r>
              <a:rPr lang="en-US" altLang="en-US" sz="2400" dirty="0">
                <a:hlinkClick r:id="rId4"/>
              </a:rPr>
              <a:t>https://www.federalregister.gov/documents/2023/02/03/2023-02205/self-governance-progress-act-negotiated-rulemaking-committee-notice-of-meeting</a:t>
            </a:r>
            <a:endParaRPr lang="en-US" altLang="en-US" sz="2400" dirty="0"/>
          </a:p>
        </p:txBody>
      </p:sp>
      <p:sp>
        <p:nvSpPr>
          <p:cNvPr id="4096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513" indent="-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6144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0716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288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860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D5B3E1-E268-4658-8E99-446C4710DA1C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74561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173162"/>
            <a:ext cx="8229600" cy="808038"/>
          </a:xfrm>
        </p:spPr>
        <p:txBody>
          <a:bodyPr/>
          <a:lstStyle/>
          <a:p>
            <a:r>
              <a:rPr lang="en-US" altLang="en-US" dirty="0"/>
              <a:t>ATO Information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361950" y="2057400"/>
            <a:ext cx="8420100" cy="425969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en-US" sz="2400" dirty="0"/>
              <a:t>If a Tribe is awaiting an ATO, please contact: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n-US" dirty="0"/>
              <a:t>Doug Dan by email </a:t>
            </a:r>
            <a:r>
              <a:rPr lang="en-US" altLang="en-US" dirty="0">
                <a:hlinkClick r:id="rId2"/>
              </a:rPr>
              <a:t>Douglas.Dan@bia.gov</a:t>
            </a:r>
            <a:r>
              <a:rPr lang="en-US" altLang="en-US" dirty="0"/>
              <a:t> or 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n-US" dirty="0"/>
              <a:t>Maggie Smith by email at </a:t>
            </a:r>
            <a:r>
              <a:rPr lang="en-US" altLang="en-US" dirty="0">
                <a:hlinkClick r:id="rId3"/>
              </a:rPr>
              <a:t>Maggie.Smith@bia.gov</a:t>
            </a:r>
            <a:endParaRPr lang="en-US" altLang="en-US" dirty="0"/>
          </a:p>
          <a:p>
            <a:pPr>
              <a:lnSpc>
                <a:spcPct val="150000"/>
              </a:lnSpc>
              <a:defRPr/>
            </a:pPr>
            <a:r>
              <a:rPr lang="en-US" altLang="en-US" sz="2400" dirty="0"/>
              <a:t>Once contacted, a FBMS print screen and a SGDB print screen  with information on the pending payments in ASAP can be provided. If funding is in ASAP, it is available for tribal drawdown.</a:t>
            </a:r>
          </a:p>
          <a:p>
            <a:pPr marL="0" indent="0">
              <a:buNone/>
              <a:defRPr/>
            </a:pPr>
            <a:endParaRPr lang="en-US" altLang="en-US" sz="2400" dirty="0">
              <a:highlight>
                <a:srgbClr val="FFFF00"/>
              </a:highlight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9D2B3-4555-4DB1-BEEF-DE4B36210C84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39941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693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3295650" y="1590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 </a:t>
            </a:r>
            <a:endParaRPr lang="en-US" altLang="en-US" sz="18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61AFE1-4189-4313-9320-15C672559464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600" dirty="0"/>
          </a:p>
        </p:txBody>
      </p:sp>
      <p:sp>
        <p:nvSpPr>
          <p:cNvPr id="43013" name="TextBox 3"/>
          <p:cNvSpPr txBox="1">
            <a:spLocks noChangeArrowheads="1"/>
          </p:cNvSpPr>
          <p:nvPr/>
        </p:nvSpPr>
        <p:spPr bwMode="auto">
          <a:xfrm>
            <a:off x="914400" y="2484438"/>
            <a:ext cx="6705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800" dirty="0"/>
            </a:br>
            <a:r>
              <a:rPr lang="en-US" altLang="en-US" sz="7200" b="1" dirty="0"/>
              <a:t>The End </a:t>
            </a:r>
            <a:endParaRPr lang="en-US" alt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57F5-60F0-4775-89E7-8BACDEF6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951592"/>
            <a:ext cx="2629122" cy="16223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OSG</a:t>
            </a:r>
            <a:b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Personnel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363D4-DD0A-43A1-AAF8-860F2E4B1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39" y="2573913"/>
            <a:ext cx="3114947" cy="4419600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en-US" altLang="en-US" sz="2800" dirty="0"/>
              <a:t>Janelle Naranjo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en-US" altLang="en-US" sz="2400" dirty="0"/>
              <a:t>Program Analyst</a:t>
            </a:r>
          </a:p>
          <a:p>
            <a:pPr>
              <a:spcBef>
                <a:spcPts val="768"/>
              </a:spcBef>
            </a:pPr>
            <a:r>
              <a:rPr lang="en-US" sz="2400" dirty="0"/>
              <a:t>Based in HQ, D.C. </a:t>
            </a:r>
          </a:p>
          <a:p>
            <a:pPr>
              <a:spcBef>
                <a:spcPts val="768"/>
              </a:spcBef>
            </a:pPr>
            <a:r>
              <a:rPr lang="en-US" sz="2400" dirty="0"/>
              <a:t>Member of Santa Ana Pueblo (Tamaya)</a:t>
            </a:r>
          </a:p>
          <a:p>
            <a:pPr>
              <a:spcBef>
                <a:spcPts val="768"/>
              </a:spcBef>
            </a:pPr>
            <a:r>
              <a:rPr lang="en-US" sz="2400" dirty="0"/>
              <a:t>United States Marine Corps - Administrative Specialist </a:t>
            </a:r>
          </a:p>
          <a:p>
            <a:pPr>
              <a:spcBef>
                <a:spcPts val="768"/>
              </a:spcBef>
            </a:pPr>
            <a:r>
              <a:rPr lang="en-US" sz="2400" dirty="0"/>
              <a:t>Secondary Military Occupational of Mortuary Affairs. </a:t>
            </a:r>
          </a:p>
          <a:p>
            <a:pPr>
              <a:spcBef>
                <a:spcPts val="768"/>
              </a:spcBef>
            </a:pPr>
            <a:r>
              <a:rPr lang="en-US" sz="2400" dirty="0"/>
              <a:t>Department of State Office of the Executive Director Consular </a:t>
            </a:r>
            <a:r>
              <a:rPr lang="en-US" sz="2400"/>
              <a:t>Affairs Bureau - </a:t>
            </a:r>
            <a:r>
              <a:rPr lang="en-US" sz="2400" dirty="0"/>
              <a:t>Executive Secretary </a:t>
            </a:r>
            <a:endParaRPr lang="en-US" altLang="en-US" sz="2400" dirty="0"/>
          </a:p>
          <a:p>
            <a:pPr indent="-228600" eaLnBrk="1" hangingPunct="1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6D6AD-A318-4C94-BFA6-A82C2580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78686D0-D48B-4713-9F7A-2DDA26E338AA}" type="slidenum">
              <a:rPr lang="en-US" altLang="en-US" sz="1600">
                <a:solidFill>
                  <a:srgbClr val="303030"/>
                </a:solidFill>
                <a:latin typeface="+mn-lt"/>
                <a:cs typeface="+mn-cs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en-US" sz="1600" dirty="0">
              <a:solidFill>
                <a:srgbClr val="303030"/>
              </a:solidFill>
              <a:latin typeface="+mn-lt"/>
              <a:cs typeface="+mn-cs"/>
            </a:endParaRPr>
          </a:p>
        </p:txBody>
      </p:sp>
      <p:pic>
        <p:nvPicPr>
          <p:cNvPr id="15" name="Picture 2" descr="https://services2.geolearning.com/courseware/show/14/14181/v1.zip/file/media/self_governance.png">
            <a:extLst>
              <a:ext uri="{FF2B5EF4-FFF2-40B4-BE49-F238E27FC236}">
                <a16:creationId xmlns:a16="http://schemas.microsoft.com/office/drawing/2014/main" id="{BD96F184-4EA7-4177-8838-90FB65E09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6" descr="A person with long hair&#10;&#10;Description automatically generated with low confidence">
            <a:extLst>
              <a:ext uri="{FF2B5EF4-FFF2-40B4-BE49-F238E27FC236}">
                <a16:creationId xmlns:a16="http://schemas.microsoft.com/office/drawing/2014/main" id="{89F797E8-B66E-922B-35C9-DF378B83F7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50" y="15240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57456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951592"/>
            <a:ext cx="8229600" cy="685800"/>
          </a:xfrm>
        </p:spPr>
        <p:txBody>
          <a:bodyPr/>
          <a:lstStyle/>
          <a:p>
            <a:r>
              <a:rPr lang="en-US" altLang="en-US" b="1" dirty="0"/>
              <a:t>Personnel Changes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/>
          <a:lstStyle/>
          <a:p>
            <a:r>
              <a:rPr lang="en-US" sz="2400" dirty="0"/>
              <a:t> Robert "Gabe" Morgan  (Acting)</a:t>
            </a:r>
            <a:endParaRPr lang="en-US" sz="2000" dirty="0"/>
          </a:p>
          <a:p>
            <a:pPr lvl="1"/>
            <a:r>
              <a:rPr lang="en-US" sz="2000" dirty="0"/>
              <a:t>Acting BIA Southern Plains Regional Director</a:t>
            </a:r>
          </a:p>
          <a:p>
            <a:pPr marL="457200" lvl="1" indent="0">
              <a:buNone/>
            </a:pPr>
            <a:endParaRPr lang="en-US" altLang="en-US" sz="24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EAB27F-C969-4DD6-8E85-BF392ED13DB7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8197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4050" y="1066800"/>
            <a:ext cx="2362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Sharee Freeman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3450" y="1814513"/>
            <a:ext cx="2362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Administrative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Tyvin Whittaker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4880" y="3886200"/>
            <a:ext cx="1944370" cy="56673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Celeste Engles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1225" y="4648200"/>
            <a:ext cx="1981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Lance Fisher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46850" y="3938588"/>
            <a:ext cx="2209800" cy="56673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Compact Negotiator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Gordon Smith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42088" y="4724400"/>
            <a:ext cx="22098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Compact Negotiator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cs typeface="Arial" pitchFamily="34" charset="0"/>
              </a:rPr>
              <a:t>(Vacant)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9958" y="5383213"/>
            <a:ext cx="196596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Douglas Dan</a:t>
            </a:r>
          </a:p>
        </p:txBody>
      </p:sp>
      <p:cxnSp>
        <p:nvCxnSpPr>
          <p:cNvPr id="16" name="Elbow Connector 15"/>
          <p:cNvCxnSpPr/>
          <p:nvPr/>
        </p:nvCxnSpPr>
        <p:spPr>
          <a:xfrm rot="10800000">
            <a:off x="6248400" y="3657600"/>
            <a:ext cx="304800" cy="563563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cxnSpLocks/>
            <a:stCxn id="13" idx="1"/>
          </p:cNvCxnSpPr>
          <p:nvPr/>
        </p:nvCxnSpPr>
        <p:spPr>
          <a:xfrm rot="10800000">
            <a:off x="6248400" y="3727962"/>
            <a:ext cx="293688" cy="1296477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08050" y="1828800"/>
            <a:ext cx="1981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Compact Negotiator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Vickie Hanvey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10000" y="5481478"/>
            <a:ext cx="2163763" cy="5937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Miles Reader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0000" y="4724400"/>
            <a:ext cx="2144713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</a:t>
            </a: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Specialist/CSC</a:t>
            </a: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Jacob Aguilar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3450" y="3049588"/>
            <a:ext cx="2362200" cy="66833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NW Field Office Manager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Matt Kallappa</a:t>
            </a:r>
          </a:p>
        </p:txBody>
      </p:sp>
      <p:sp>
        <p:nvSpPr>
          <p:cNvPr id="7" name="Rectangle 6"/>
          <p:cNvSpPr/>
          <p:nvPr/>
        </p:nvSpPr>
        <p:spPr>
          <a:xfrm>
            <a:off x="925513" y="3049588"/>
            <a:ext cx="1974850" cy="66833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Manager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Rufina Villicana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237" name="TextBox 36"/>
          <p:cNvSpPr txBox="1">
            <a:spLocks noChangeArrowheads="1"/>
          </p:cNvSpPr>
          <p:nvPr/>
        </p:nvSpPr>
        <p:spPr bwMode="auto">
          <a:xfrm>
            <a:off x="225425" y="228600"/>
            <a:ext cx="8299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Office of Self Governance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76662" y="3886200"/>
            <a:ext cx="216535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PROGRESS Act Assistant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cs typeface="Arial" pitchFamily="34" charset="0"/>
              </a:rPr>
              <a:t>(Vacant)</a:t>
            </a:r>
          </a:p>
        </p:txBody>
      </p:sp>
      <p:cxnSp>
        <p:nvCxnSpPr>
          <p:cNvPr id="49" name="Straight Connector 48"/>
          <p:cNvCxnSpPr>
            <a:cxnSpLocks/>
            <a:stCxn id="32" idx="3"/>
          </p:cNvCxnSpPr>
          <p:nvPr/>
        </p:nvCxnSpPr>
        <p:spPr>
          <a:xfrm>
            <a:off x="5954713" y="5024438"/>
            <a:ext cx="29686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0" idx="2"/>
            <a:endCxn id="7" idx="1"/>
          </p:cNvCxnSpPr>
          <p:nvPr/>
        </p:nvCxnSpPr>
        <p:spPr>
          <a:xfrm rot="5400000">
            <a:off x="1872457" y="881856"/>
            <a:ext cx="1555750" cy="3449637"/>
          </a:xfrm>
          <a:prstGeom prst="bentConnector4">
            <a:avLst>
              <a:gd name="adj1" fmla="val 57223"/>
              <a:gd name="adj2" fmla="val 10721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/>
            <a:stCxn id="10" idx="1"/>
            <a:endCxn id="7" idx="1"/>
          </p:cNvCxnSpPr>
          <p:nvPr/>
        </p:nvCxnSpPr>
        <p:spPr>
          <a:xfrm rot="10800000">
            <a:off x="925514" y="3383757"/>
            <a:ext cx="19367" cy="785812"/>
          </a:xfrm>
          <a:prstGeom prst="bentConnector3">
            <a:avLst>
              <a:gd name="adj1" fmla="val 13852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cxnSpLocks/>
            <a:stCxn id="11" idx="1"/>
            <a:endCxn id="10" idx="1"/>
          </p:cNvCxnSpPr>
          <p:nvPr/>
        </p:nvCxnSpPr>
        <p:spPr>
          <a:xfrm rot="10800000" flipH="1">
            <a:off x="911224" y="4169570"/>
            <a:ext cx="33655" cy="778669"/>
          </a:xfrm>
          <a:prstGeom prst="bentConnector3">
            <a:avLst>
              <a:gd name="adj1" fmla="val -70943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6" idx="3"/>
            <a:endCxn id="0" idx="2"/>
          </p:cNvCxnSpPr>
          <p:nvPr/>
        </p:nvCxnSpPr>
        <p:spPr>
          <a:xfrm flipV="1">
            <a:off x="2889250" y="1828800"/>
            <a:ext cx="1485900" cy="38100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cxnSpLocks/>
          </p:cNvCxnSpPr>
          <p:nvPr/>
        </p:nvCxnSpPr>
        <p:spPr>
          <a:xfrm rot="10800000">
            <a:off x="4375150" y="1837531"/>
            <a:ext cx="1638300" cy="366713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Elbow Connector 5119"/>
          <p:cNvCxnSpPr>
            <a:stCxn id="9" idx="0"/>
            <a:endCxn id="0" idx="2"/>
          </p:cNvCxnSpPr>
          <p:nvPr/>
        </p:nvCxnSpPr>
        <p:spPr>
          <a:xfrm rot="16200000" flipV="1">
            <a:off x="5174456" y="1029494"/>
            <a:ext cx="1220788" cy="2819400"/>
          </a:xfrm>
          <a:prstGeom prst="bentConnector3">
            <a:avLst>
              <a:gd name="adj1" fmla="val 2711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537007" y="5480975"/>
            <a:ext cx="2209799" cy="6150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Specialist/Audits 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Cheryl Barnaby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8CA0E2-671A-4D8C-A2A0-107CCC28E848}"/>
              </a:ext>
            </a:extLst>
          </p:cNvPr>
          <p:cNvCxnSpPr>
            <a:cxnSpLocks/>
          </p:cNvCxnSpPr>
          <p:nvPr/>
        </p:nvCxnSpPr>
        <p:spPr>
          <a:xfrm>
            <a:off x="3776662" y="2743200"/>
            <a:ext cx="0" cy="1143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A18A311-54CD-49F9-AA11-F9874374FA4A}"/>
              </a:ext>
            </a:extLst>
          </p:cNvPr>
          <p:cNvSpPr/>
          <p:nvPr/>
        </p:nvSpPr>
        <p:spPr>
          <a:xfrm>
            <a:off x="929958" y="6075203"/>
            <a:ext cx="195929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Financial Specialist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Maggie Smith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A6BDBE6-6C56-442A-A692-3B6C904746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0053" y="5172157"/>
            <a:ext cx="735011" cy="24415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5537B883-698B-41F3-B02F-54A39E7624C8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440969" y="5886252"/>
            <a:ext cx="713500" cy="264478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EA086F7D-E296-44E4-8861-EAC201DECF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92323" y="5243804"/>
            <a:ext cx="785838" cy="303531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702DD459-C68B-4ECE-92CF-1A1B6DCF1675}"/>
              </a:ext>
            </a:extLst>
          </p:cNvPr>
          <p:cNvCxnSpPr>
            <a:cxnSpLocks/>
            <a:endCxn id="29" idx="3"/>
          </p:cNvCxnSpPr>
          <p:nvPr/>
        </p:nvCxnSpPr>
        <p:spPr>
          <a:xfrm rot="5400000">
            <a:off x="5880181" y="5418059"/>
            <a:ext cx="453864" cy="26670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F692663-92D7-423A-85F5-431E02E1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792" y="6223961"/>
            <a:ext cx="2188654" cy="63403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5484B6A-7825-457F-BC68-CE94F22475FD}"/>
              </a:ext>
            </a:extLst>
          </p:cNvPr>
          <p:cNvSpPr/>
          <p:nvPr/>
        </p:nvSpPr>
        <p:spPr>
          <a:xfrm>
            <a:off x="3776661" y="2987675"/>
            <a:ext cx="216535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Program Analyst CN 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  <a:cs typeface="Arial" pitchFamily="34" charset="0"/>
              </a:rPr>
              <a:t>105(L)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cs typeface="Arial" pitchFamily="34" charset="0"/>
              </a:rPr>
              <a:t>Janelle Naranjo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0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600724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3600" b="1" dirty="0"/>
              <a:t>OSG Budget &amp; Staffing History</a:t>
            </a:r>
          </a:p>
          <a:p>
            <a:pPr marL="0" indent="0">
              <a:buNone/>
              <a:defRPr/>
            </a:pPr>
            <a:r>
              <a:rPr lang="en-US" altLang="en-US" b="1" dirty="0"/>
              <a:t>Positions requested:</a:t>
            </a:r>
          </a:p>
          <a:p>
            <a:pPr>
              <a:defRPr/>
            </a:pPr>
            <a:r>
              <a:rPr lang="en-US" altLang="en-US" dirty="0"/>
              <a:t>HQ Deputy Director - D.C.</a:t>
            </a:r>
          </a:p>
          <a:p>
            <a:pPr>
              <a:defRPr/>
            </a:pPr>
            <a:r>
              <a:rPr lang="en-US" altLang="en-US" dirty="0"/>
              <a:t>Compact Negotiator (Vice Ken) - D.C.</a:t>
            </a:r>
          </a:p>
          <a:p>
            <a:pPr marL="0" indent="0">
              <a:buNone/>
              <a:defRPr/>
            </a:pPr>
            <a:r>
              <a:rPr lang="en-US" altLang="en-US" b="1" dirty="0"/>
              <a:t>Other Funding requested: </a:t>
            </a:r>
          </a:p>
          <a:p>
            <a:pPr>
              <a:defRPr/>
            </a:pPr>
            <a:r>
              <a:rPr lang="en-US" altLang="en-US" dirty="0"/>
              <a:t>SGCE – $500,000</a:t>
            </a:r>
          </a:p>
          <a:p>
            <a:pPr>
              <a:defRPr/>
            </a:pPr>
            <a:r>
              <a:rPr lang="en-US" altLang="en-US" dirty="0"/>
              <a:t>SGDB Maintenance -</a:t>
            </a:r>
          </a:p>
          <a:p>
            <a:pPr>
              <a:defRPr/>
            </a:pPr>
            <a:r>
              <a:rPr lang="en-US" altLang="en-US" dirty="0"/>
              <a:t>PROGRESS Act – FY2024 – $500,000</a:t>
            </a:r>
          </a:p>
          <a:p>
            <a:pPr>
              <a:defRPr/>
            </a:pPr>
            <a:r>
              <a:rPr lang="en-US" altLang="en-US" dirty="0"/>
              <a:t>Implementation Grants – $70,000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A39F1-FA9A-4F38-9AEE-966B4201AFA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4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2ECB7D-6BE4-4A4A-B609-CD6EEDCDB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478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9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0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600724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3600" b="1" dirty="0"/>
              <a:t>OSG Budget</a:t>
            </a:r>
          </a:p>
          <a:p>
            <a:pPr marL="0" indent="0">
              <a:buNone/>
              <a:defRPr/>
            </a:pPr>
            <a:r>
              <a:rPr lang="en-US" altLang="en-US" b="1" dirty="0"/>
              <a:t>Positions to be advertised:</a:t>
            </a:r>
          </a:p>
          <a:p>
            <a:pPr>
              <a:defRPr/>
            </a:pPr>
            <a:r>
              <a:rPr lang="en-US" altLang="en-US" dirty="0"/>
              <a:t>Compact Negotiator - NWFO</a:t>
            </a:r>
          </a:p>
          <a:p>
            <a:pPr>
              <a:defRPr/>
            </a:pPr>
            <a:r>
              <a:rPr lang="en-US" altLang="en-US" dirty="0"/>
              <a:t>Program Assistant (D.C. Progress Act) </a:t>
            </a:r>
          </a:p>
          <a:p>
            <a:pPr marL="0" indent="0">
              <a:buNone/>
              <a:defRPr/>
            </a:pPr>
            <a:r>
              <a:rPr lang="en-US" altLang="en-US" b="1" dirty="0"/>
              <a:t>Other Funding requested: </a:t>
            </a:r>
          </a:p>
          <a:p>
            <a:pPr>
              <a:defRPr/>
            </a:pPr>
            <a:r>
              <a:rPr lang="en-US" altLang="en-US" dirty="0"/>
              <a:t>HQ Deputy Director - D.C.</a:t>
            </a:r>
          </a:p>
          <a:p>
            <a:pPr>
              <a:defRPr/>
            </a:pPr>
            <a:r>
              <a:rPr lang="en-US" altLang="en-US" dirty="0"/>
              <a:t>Compact Negotiator D.C.</a:t>
            </a:r>
          </a:p>
          <a:p>
            <a:pPr>
              <a:defRPr/>
            </a:pPr>
            <a:r>
              <a:rPr lang="en-US" altLang="en-US" dirty="0"/>
              <a:t>SGCE – $500,000</a:t>
            </a:r>
          </a:p>
          <a:p>
            <a:pPr>
              <a:defRPr/>
            </a:pPr>
            <a:r>
              <a:rPr lang="en-US" altLang="en-US" dirty="0"/>
              <a:t>Implementation Grants – $70,000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356350"/>
            <a:ext cx="381000" cy="3366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A39F1-FA9A-4F38-9AEE-966B4201AFAE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4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48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>
                <a:ea typeface="+mn-ea"/>
                <a:cs typeface="Arial" charset="0"/>
              </a:rPr>
              <a:t>Number of SG Tribes (288)* by Region FY 2023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62200"/>
            <a:ext cx="4130675" cy="4572000"/>
          </a:xfrm>
        </p:spPr>
        <p:txBody>
          <a:bodyPr/>
          <a:lstStyle/>
          <a:p>
            <a:r>
              <a:rPr lang="en-US" altLang="en-US" dirty="0"/>
              <a:t>Alaska –  Tribes </a:t>
            </a:r>
          </a:p>
          <a:p>
            <a:pPr lvl="1"/>
            <a:r>
              <a:rPr lang="en-US" altLang="en-US" sz="2200" dirty="0"/>
              <a:t>35 Funding Agreements</a:t>
            </a:r>
          </a:p>
          <a:p>
            <a:pPr lvl="1"/>
            <a:r>
              <a:rPr lang="en-US" altLang="en-US" sz="2200" dirty="0"/>
              <a:t>10 Consortium Funding Agreements</a:t>
            </a:r>
          </a:p>
          <a:p>
            <a:r>
              <a:rPr lang="en-US" altLang="en-US" dirty="0"/>
              <a:t>Northwest – 27 Tribes</a:t>
            </a:r>
          </a:p>
          <a:p>
            <a:r>
              <a:rPr lang="en-US" altLang="en-US" dirty="0"/>
              <a:t>Pacific – 23 Tribes</a:t>
            </a:r>
          </a:p>
          <a:p>
            <a:r>
              <a:rPr lang="en-US" altLang="en-US" dirty="0"/>
              <a:t>Rocky Mountain – 1 Tribe</a:t>
            </a:r>
          </a:p>
          <a:p>
            <a:r>
              <a:rPr lang="en-US" altLang="en-US" dirty="0"/>
              <a:t>Western – 8 Tribes</a:t>
            </a:r>
          </a:p>
          <a:p>
            <a:endParaRPr lang="en-US" alt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2367280"/>
            <a:ext cx="4267200" cy="4572000"/>
          </a:xfrm>
        </p:spPr>
        <p:txBody>
          <a:bodyPr/>
          <a:lstStyle/>
          <a:p>
            <a:r>
              <a:rPr lang="en-US" altLang="en-US" dirty="0"/>
              <a:t>Eastern – 2 Tribes</a:t>
            </a:r>
          </a:p>
          <a:p>
            <a:r>
              <a:rPr lang="en-US" altLang="en-US" dirty="0"/>
              <a:t>Eastern Oklahoma – 12 Tribes</a:t>
            </a:r>
          </a:p>
          <a:p>
            <a:r>
              <a:rPr lang="en-US" altLang="en-US" dirty="0"/>
              <a:t>Great Plains – 1 Tribe</a:t>
            </a:r>
          </a:p>
          <a:p>
            <a:r>
              <a:rPr lang="en-US" altLang="en-US" dirty="0"/>
              <a:t>Midwest – 13 Tribes</a:t>
            </a:r>
          </a:p>
          <a:p>
            <a:r>
              <a:rPr lang="en-US" altLang="en-US" dirty="0"/>
              <a:t>Southern Plains – 9 Tribes</a:t>
            </a:r>
          </a:p>
          <a:p>
            <a:r>
              <a:rPr lang="en-US" altLang="en-US" dirty="0"/>
              <a:t>Southwest – 6 Tribes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sz="2000" dirty="0"/>
              <a:t>*Possible AK divorce adjustments</a:t>
            </a:r>
          </a:p>
        </p:txBody>
      </p:sp>
      <p:pic>
        <p:nvPicPr>
          <p:cNvPr id="11269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E1EDD5A-A8E6-9301-8213-2223FC3C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646253" y="6400800"/>
            <a:ext cx="381000" cy="3366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A39F1-FA9A-4F38-9AEE-966B4201AFAE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5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0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600724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3600" b="1" dirty="0"/>
              <a:t>Fiscal Year 2023 OSG has:</a:t>
            </a:r>
          </a:p>
          <a:p>
            <a:pPr>
              <a:defRPr/>
            </a:pPr>
            <a:r>
              <a:rPr lang="en-US" altLang="en-US" dirty="0"/>
              <a:t>138 Funding Agreements </a:t>
            </a:r>
          </a:p>
          <a:p>
            <a:pPr>
              <a:defRPr/>
            </a:pPr>
            <a:r>
              <a:rPr lang="en-US" altLang="en-US" dirty="0"/>
              <a:t>11 Consortia</a:t>
            </a:r>
          </a:p>
          <a:p>
            <a:pPr lvl="1">
              <a:defRPr/>
            </a:pPr>
            <a:r>
              <a:rPr lang="en-US" altLang="en-US" dirty="0"/>
              <a:t>162 Tribes in Consortia </a:t>
            </a:r>
          </a:p>
          <a:p>
            <a:pPr>
              <a:defRPr/>
            </a:pPr>
            <a:r>
              <a:rPr lang="en-US" altLang="en-US" dirty="0"/>
              <a:t>New Tribe for Fiscal Year 2023: </a:t>
            </a:r>
          </a:p>
          <a:p>
            <a:pPr lvl="1">
              <a:defRPr/>
            </a:pPr>
            <a:r>
              <a:rPr lang="en-US" altLang="en-US" dirty="0"/>
              <a:t>Spirit Lake Tribe (Great Plains Region) 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A39F1-FA9A-4F38-9AEE-966B4201AFAE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4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114800" cy="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493976"/>
            <a:ext cx="6057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/>
              <a:t>Office of Self Governance – Finance (2022)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3FCA5-D5F1-4446-9400-1E0B0B85D580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0" y="3048000"/>
            <a:ext cx="7467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To date, OSG has received and obligated approximately $734,477,015</a:t>
            </a:r>
            <a:r>
              <a:rPr lang="en-US" sz="3200" dirty="0"/>
              <a:t> </a:t>
            </a:r>
            <a:r>
              <a:rPr lang="en-US" altLang="en-US" sz="3200" dirty="0">
                <a:ea typeface="Calibri" pitchFamily="34" charset="0"/>
              </a:rPr>
              <a:t>in FY 2022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funding to Self Governance Tribes</a:t>
            </a:r>
          </a:p>
          <a:p>
            <a:pPr marL="192881" indent="-192881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Calibri" pitchFamily="34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36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45724</TotalTime>
  <Words>744</Words>
  <Application>Microsoft Office PowerPoint</Application>
  <PresentationFormat>On-screen Show (4:3)</PresentationFormat>
  <Paragraphs>164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OSG Personnel Changes</vt:lpstr>
      <vt:lpstr>Personnel Changes</vt:lpstr>
      <vt:lpstr>PowerPoint Presentation</vt:lpstr>
      <vt:lpstr>PowerPoint Presentation</vt:lpstr>
      <vt:lpstr>PowerPoint Presentation</vt:lpstr>
      <vt:lpstr>Number of SG Tribes (288)* by Region FY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Act Negotiated Rulemaking Update</vt:lpstr>
      <vt:lpstr>ATO Information</vt:lpstr>
      <vt:lpstr>PowerPoint Presentation</vt:lpstr>
    </vt:vector>
  </TitlesOfParts>
  <Company>Bureau of Indian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Theodore Zachary Scribner</dc:creator>
  <cp:lastModifiedBy>Whittaker, Tyvin J</cp:lastModifiedBy>
  <cp:revision>966</cp:revision>
  <cp:lastPrinted>2023-03-06T23:27:34Z</cp:lastPrinted>
  <dcterms:created xsi:type="dcterms:W3CDTF">2014-01-23T17:26:37Z</dcterms:created>
  <dcterms:modified xsi:type="dcterms:W3CDTF">2023-03-06T23:30:26Z</dcterms:modified>
</cp:coreProperties>
</file>