
<file path=[Content_Types].xml><?xml version="1.0" encoding="utf-8"?>
<Types xmlns="http://schemas.openxmlformats.org/package/2006/content-types">
  <Default Extension="png" ContentType="image/png"/>
  <Default Extension="tmp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720" r:id="rId1"/>
  </p:sldMasterIdLst>
  <p:notesMasterIdLst>
    <p:notesMasterId r:id="rId23"/>
  </p:notesMasterIdLst>
  <p:handoutMasterIdLst>
    <p:handoutMasterId r:id="rId24"/>
  </p:handoutMasterIdLst>
  <p:sldIdLst>
    <p:sldId id="287" r:id="rId2"/>
    <p:sldId id="288" r:id="rId3"/>
    <p:sldId id="289" r:id="rId4"/>
    <p:sldId id="290" r:id="rId5"/>
    <p:sldId id="291" r:id="rId6"/>
    <p:sldId id="292" r:id="rId7"/>
    <p:sldId id="293" r:id="rId8"/>
    <p:sldId id="294" r:id="rId9"/>
    <p:sldId id="295" r:id="rId10"/>
    <p:sldId id="296" r:id="rId11"/>
    <p:sldId id="297" r:id="rId12"/>
    <p:sldId id="298" r:id="rId13"/>
    <p:sldId id="300" r:id="rId14"/>
    <p:sldId id="301" r:id="rId15"/>
    <p:sldId id="302" r:id="rId16"/>
    <p:sldId id="303" r:id="rId17"/>
    <p:sldId id="304" r:id="rId18"/>
    <p:sldId id="305" r:id="rId19"/>
    <p:sldId id="299" r:id="rId20"/>
    <p:sldId id="306" r:id="rId21"/>
    <p:sldId id="284" r:id="rId22"/>
  </p:sldIdLst>
  <p:sldSz cx="12192000" cy="6858000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Ehrhardt, Brit L (IHS/HQ)" initials="EBL(" lastIdx="2" clrIdx="0">
    <p:extLst>
      <p:ext uri="{19B8F6BF-5375-455C-9EA6-DF929625EA0E}">
        <p15:presenceInfo xmlns:p15="http://schemas.microsoft.com/office/powerpoint/2012/main" userId="S-1-5-21-1547161642-606747145-682003330-459813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1D4D77"/>
    <a:srgbClr val="FFFFFF"/>
    <a:srgbClr val="E48312"/>
    <a:srgbClr val="F5D9CC"/>
    <a:srgbClr val="FAEDE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703" autoAdjust="0"/>
    <p:restoredTop sz="86370" autoAdjust="0"/>
  </p:normalViewPr>
  <p:slideViewPr>
    <p:cSldViewPr snapToGrid="0">
      <p:cViewPr varScale="1">
        <p:scale>
          <a:sx n="96" d="100"/>
          <a:sy n="96" d="100"/>
        </p:scale>
        <p:origin x="612" y="84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commentAuthors" Target="commentAuthor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handoutMaster" Target="handoutMasters/handout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notesMaster" Target="notesMasters/notesMaster1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946E519B-61BF-41A9-AFFA-BAD42AA6A28B}" type="datetimeFigureOut">
              <a:rPr lang="en-US" smtClean="0"/>
              <a:t>3/8/2023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637B275C-5D9F-44B3-A894-FBB61692FE9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4287021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298FA526-01BB-418E-87B3-BB204CED0494}" type="datetimeFigureOut">
              <a:rPr lang="en-US" smtClean="0"/>
              <a:t>3/8/2023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73892"/>
            <a:ext cx="5608320" cy="3660458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70F8E536-381C-49DA-B51B-F692AA94343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0217344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346583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74EA90C-C206-43E6-833A-8FC95EFF849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8253521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74EA90C-C206-43E6-833A-8FC95EFF849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16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9849507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74EA90C-C206-43E6-833A-8FC95EFF849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0420710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21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0486010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1D29C0-AE6D-4E02-9CD8-049544EE3C2F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9423110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B77FC0-B7A1-430F-AD49-528ADA738D84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412527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0B0417-A2B4-47D9-8D73-3867C9524B79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5839678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8DA967-8BCA-4D0A-BD46-BC64A3D6E2A0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4467526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3F5A8D-FA53-49CC-9B33-E7CEADBA5681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026129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D920C6-9B3C-4481-A5DA-86B673AAB21A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5201848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4849F1-438A-4621-AE50-92722F671549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169611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667818D7-90F6-419A-8306-657D2ECDA14D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9286316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774E82-F24A-4D10-9AE3-8BE75ECAEEF4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093711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7BB96C-A6A9-4F12-A778-07A91059553E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267562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68C8D6-7423-4F71-9348-7AA0B1B9E177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654607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2BB65DD0-1986-4CD0-91AD-B21022B2D991}" type="datetime1">
              <a:rPr lang="en-US" smtClean="0"/>
              <a:t>3/8/2023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CFB582AC-5695-48DB-B28C-201892CC33C9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/>
          <p:nvPr userDrawn="1"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4523" y="4682882"/>
            <a:ext cx="1293903" cy="1167733"/>
          </a:xfrm>
          <a:prstGeom prst="rect">
            <a:avLst/>
          </a:prstGeom>
        </p:spPr>
      </p:pic>
      <p:pic>
        <p:nvPicPr>
          <p:cNvPr id="14" name="Picture 13"/>
          <p:cNvPicPr/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1523" y="4682882"/>
            <a:ext cx="1149894" cy="1155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775147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hf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8.tmp"/><Relationship Id="rId5" Type="http://schemas.openxmlformats.org/officeDocument/2006/relationships/image" Target="../media/image7.tmp"/><Relationship Id="rId4" Type="http://schemas.openxmlformats.org/officeDocument/2006/relationships/image" Target="../media/image6.tmp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fda.gov/emergency-preparedness-and-response/mcm-legal-regulatory-and-policy-framework/faqs-what-happens-euas-when-public-health-emergency-ends" TargetMode="Externa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cms.gov/outreach-education/partner-resources/cms-national-stakeholder-calls" TargetMode="External"/><Relationship Id="rId3" Type="http://schemas.openxmlformats.org/officeDocument/2006/relationships/hyperlink" Target="https://www.ihs.gov/coronavirus/medicaid-unwinding/" TargetMode="External"/><Relationship Id="rId7" Type="http://schemas.openxmlformats.org/officeDocument/2006/relationships/hyperlink" Target="https://www.cms.gov/Outreach-and-Education/American-Indian-Alaska-Native/AIAN/All-Tribes-Calls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www.medicaid.gov/resources-for-states/downloads/strengthening-tribal-partner-to-prepare-unwinding-081822.pdf" TargetMode="External"/><Relationship Id="rId5" Type="http://schemas.openxmlformats.org/officeDocument/2006/relationships/hyperlink" Target="https://www.medicaid.gov/resources-for-states/downloads/unwinding-comms-toolkit.pdf" TargetMode="External"/><Relationship Id="rId10" Type="http://schemas.openxmlformats.org/officeDocument/2006/relationships/hyperlink" Target="https://www.nihb.org/tribalhealthreform/medicaid-unwinding/" TargetMode="External"/><Relationship Id="rId4" Type="http://schemas.openxmlformats.org/officeDocument/2006/relationships/hyperlink" Target="https://www.medicaid.gov/resources-for-states/coronavirus-disease-2019-covid-19/unwinding-and-returning-regular-operations-after-covid-19/index.html" TargetMode="External"/><Relationship Id="rId9" Type="http://schemas.openxmlformats.org/officeDocument/2006/relationships/hyperlink" Target="https://www.nihb.org/tribalhealthreform/wp-content/uploads/2022/11/medicaid-unwinding-toolkit_final.pdf" TargetMode="Externa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medicaid.gov/medicaid/benefits/downloads/medicaid-chip-telehealth-toolkit-supplement1.pdf" TargetMode="External"/><Relationship Id="rId2" Type="http://schemas.openxmlformats.org/officeDocument/2006/relationships/hyperlink" Target="https://www.cms.gov/coronavirus-waivers" TargetMode="External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www.cms.gov/files/document/covid-19-emergency-declaration-waivers.pdf" TargetMode="External"/><Relationship Id="rId4" Type="http://schemas.openxmlformats.org/officeDocument/2006/relationships/hyperlink" Target="https://www.cms.gov/files/document/what-do-i-need-know-cms-waivers-flexibilities-and-transition-forward-covid-19-public-health.pdf" TargetMode="Externa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tmp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1709354"/>
            <a:ext cx="10058400" cy="2506030"/>
          </a:xfrm>
        </p:spPr>
        <p:txBody>
          <a:bodyPr>
            <a:normAutofit fontScale="90000"/>
          </a:bodyPr>
          <a:lstStyle/>
          <a:p>
            <a:pPr algn="l"/>
            <a:r>
              <a:rPr lang="en-US" sz="5400" dirty="0" smtClean="0"/>
              <a:t/>
            </a:r>
            <a:br>
              <a:rPr lang="en-US" sz="5400" dirty="0" smtClean="0"/>
            </a:br>
            <a:r>
              <a:rPr lang="en-US" sz="5400" dirty="0"/>
              <a:t/>
            </a:r>
            <a:br>
              <a:rPr lang="en-US" sz="5400" dirty="0"/>
            </a:br>
            <a:r>
              <a:rPr lang="en-US" sz="5400" dirty="0" smtClean="0"/>
              <a:t/>
            </a:r>
            <a:br>
              <a:rPr lang="en-US" sz="5400" dirty="0" smtClean="0"/>
            </a:br>
            <a:r>
              <a:rPr lang="en-US" sz="5400" dirty="0"/>
              <a:t/>
            </a:r>
            <a:br>
              <a:rPr lang="en-US" sz="5400" dirty="0"/>
            </a:br>
            <a:r>
              <a:rPr lang="en-US" sz="5400" dirty="0" smtClean="0"/>
              <a:t/>
            </a:r>
            <a:br>
              <a:rPr lang="en-US" sz="5400" dirty="0" smtClean="0"/>
            </a:br>
            <a:r>
              <a:rPr lang="en-US" sz="5400" dirty="0"/>
              <a:t/>
            </a:r>
            <a:br>
              <a:rPr lang="en-US" sz="5400" dirty="0"/>
            </a:br>
            <a:r>
              <a:rPr lang="en-US" sz="5400" dirty="0" smtClean="0"/>
              <a:t/>
            </a:r>
            <a:br>
              <a:rPr lang="en-US" sz="5400" dirty="0" smtClean="0"/>
            </a:br>
            <a:r>
              <a:rPr lang="en-US" sz="5400" dirty="0"/>
              <a:t/>
            </a:r>
            <a:br>
              <a:rPr lang="en-US" sz="5400" dirty="0"/>
            </a:br>
            <a:r>
              <a:rPr lang="en-US" sz="5400" dirty="0" smtClean="0"/>
              <a:t>									</a:t>
            </a:r>
            <a:br>
              <a:rPr lang="en-US" sz="5400" dirty="0" smtClean="0"/>
            </a:br>
            <a:r>
              <a:rPr lang="en-US" sz="5400" dirty="0"/>
              <a:t/>
            </a:r>
            <a:br>
              <a:rPr lang="en-US" sz="5400" dirty="0"/>
            </a:br>
            <a:r>
              <a:rPr lang="en-US" sz="5400" dirty="0" smtClean="0"/>
              <a:t/>
            </a:r>
            <a:br>
              <a:rPr lang="en-US" sz="5400" dirty="0" smtClean="0"/>
            </a:br>
            <a:r>
              <a:rPr lang="en-US" sz="5400" dirty="0" smtClean="0"/>
              <a:t>             </a:t>
            </a:r>
            <a:r>
              <a:rPr lang="en-US" sz="5400" dirty="0" smtClean="0"/>
              <a:t>        TSGAC</a:t>
            </a:r>
            <a:r>
              <a:rPr lang="en-US" sz="6000" dirty="0" smtClean="0"/>
              <a:t/>
            </a:r>
            <a:br>
              <a:rPr lang="en-US" sz="6000" dirty="0" smtClean="0"/>
            </a:br>
            <a:r>
              <a:rPr lang="en-US" sz="6000" dirty="0" smtClean="0"/>
              <a:t>            March </a:t>
            </a:r>
            <a:r>
              <a:rPr lang="en-US" sz="6000" dirty="0" smtClean="0"/>
              <a:t>8, </a:t>
            </a:r>
            <a:r>
              <a:rPr lang="en-US" sz="6000" dirty="0" smtClean="0"/>
              <a:t>2023</a:t>
            </a:r>
            <a:endParaRPr lang="en-US" sz="53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4526280"/>
            <a:ext cx="9144000" cy="1261872"/>
          </a:xfrm>
        </p:spPr>
        <p:txBody>
          <a:bodyPr>
            <a:normAutofit fontScale="92500" lnSpcReduction="10000"/>
          </a:bodyPr>
          <a:lstStyle/>
          <a:p>
            <a:pPr algn="l"/>
            <a:r>
              <a:rPr lang="en-US" dirty="0" smtClean="0"/>
              <a:t>Loretta Christensen MD MBA MSJ FACS</a:t>
            </a:r>
          </a:p>
          <a:p>
            <a:pPr algn="l"/>
            <a:r>
              <a:rPr lang="en-US" dirty="0" smtClean="0"/>
              <a:t>Chief Medical Officer</a:t>
            </a:r>
          </a:p>
          <a:p>
            <a:pPr algn="l"/>
            <a:r>
              <a:rPr lang="en-US" dirty="0" smtClean="0"/>
              <a:t>Indian Health Service</a:t>
            </a:r>
            <a:endParaRPr lang="en-US" dirty="0"/>
          </a:p>
        </p:txBody>
      </p:sp>
      <p:pic>
        <p:nvPicPr>
          <p:cNvPr id="5" name="Picture 4" descr="DHHS Logo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15300" y="4754880"/>
            <a:ext cx="1554480" cy="1371600"/>
          </a:xfrm>
          <a:prstGeom prst="rect">
            <a:avLst/>
          </a:prstGeom>
        </p:spPr>
      </p:pic>
      <p:pic>
        <p:nvPicPr>
          <p:cNvPr id="6" name="Picture 5" descr="IHS Logo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84080" y="4754881"/>
            <a:ext cx="1554480" cy="1371600"/>
          </a:xfrm>
          <a:prstGeom prst="rect">
            <a:avLst/>
          </a:prstGeom>
        </p:spPr>
      </p:pic>
      <p:pic>
        <p:nvPicPr>
          <p:cNvPr id="4" name="Picture 3" descr="Screen Clippi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6760" y="153506"/>
            <a:ext cx="2178327" cy="2032701"/>
          </a:xfrm>
          <a:prstGeom prst="rect">
            <a:avLst/>
          </a:prstGeom>
        </p:spPr>
      </p:pic>
      <p:pic>
        <p:nvPicPr>
          <p:cNvPr id="7" name="Picture 6" descr="Screen Clippi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86800" y="272170"/>
            <a:ext cx="2882017" cy="1523214"/>
          </a:xfrm>
          <a:prstGeom prst="rect">
            <a:avLst/>
          </a:prstGeom>
        </p:spPr>
      </p:pic>
      <p:pic>
        <p:nvPicPr>
          <p:cNvPr id="8" name="Picture 7" descr="Screen Clippi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41520" y="272170"/>
            <a:ext cx="2838846" cy="12783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78937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PHE Unwinding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823344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PHE Unwinding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2186608"/>
            <a:ext cx="10058400" cy="3682485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v"/>
            </a:pPr>
            <a:r>
              <a:rPr lang="en-US" sz="2800" dirty="0" smtClean="0"/>
              <a:t>The Public Health Emergency will end May 11</a:t>
            </a:r>
            <a:r>
              <a:rPr lang="en-US" sz="2800" baseline="30000" dirty="0" smtClean="0"/>
              <a:t>th</a:t>
            </a:r>
            <a:endParaRPr lang="en-US" sz="2800" dirty="0" smtClean="0"/>
          </a:p>
          <a:p>
            <a:pPr>
              <a:buFont typeface="Wingdings" panose="05000000000000000000" pitchFamily="2" charset="2"/>
              <a:buChar char="v"/>
            </a:pPr>
            <a:r>
              <a:rPr lang="en-US" sz="2800" dirty="0" smtClean="0"/>
              <a:t>The waivers and flexibilities that were provided during the pandemic will end with a few  exceptions and extensions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800" dirty="0" smtClean="0"/>
              <a:t>Review of the changes to expect</a:t>
            </a:r>
          </a:p>
          <a:p>
            <a:pPr>
              <a:buFont typeface="Wingdings" panose="05000000000000000000" pitchFamily="2" charset="2"/>
              <a:buChar char="v"/>
            </a:pPr>
            <a:endParaRPr lang="en-US" sz="2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056823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COVID-19 vaccines, testing and treatments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 smtClean="0"/>
              <a:t>Medicare</a:t>
            </a:r>
            <a:r>
              <a:rPr lang="en-US" dirty="0" smtClean="0"/>
              <a:t>: 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/>
              <a:t>Access to over-the-counter COVID-19 tests will end with the PHE end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/>
              <a:t>Continued access to vaccinations with no cost sharing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/>
              <a:t>Testing covered for PCR if ordered by a provider 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/>
              <a:t>Treatments with </a:t>
            </a:r>
            <a:r>
              <a:rPr lang="en-US" sz="2400" dirty="0" err="1" smtClean="0"/>
              <a:t>Paxlovid</a:t>
            </a:r>
            <a:r>
              <a:rPr lang="en-US" sz="2400" dirty="0" smtClean="0"/>
              <a:t> and </a:t>
            </a:r>
            <a:r>
              <a:rPr lang="en-US" sz="2400" dirty="0" err="1" smtClean="0"/>
              <a:t>Lagevrio</a:t>
            </a:r>
            <a:r>
              <a:rPr lang="en-US" sz="2400" dirty="0" smtClean="0"/>
              <a:t> will continue with cost sharing and deductibles</a:t>
            </a:r>
          </a:p>
          <a:p>
            <a:pPr marL="0" indent="0">
              <a:buNone/>
            </a:pPr>
            <a:endParaRPr lang="en-US" sz="2400" dirty="0" smtClean="0"/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9980546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COVID-19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95130" y="1845734"/>
            <a:ext cx="10360550" cy="4023360"/>
          </a:xfrm>
        </p:spPr>
        <p:txBody>
          <a:bodyPr/>
          <a:lstStyle/>
          <a:p>
            <a:pPr marL="0" indent="0">
              <a:buNone/>
            </a:pPr>
            <a:r>
              <a:rPr lang="en-US" b="1" dirty="0" smtClean="0"/>
              <a:t>Medicaid and CHIP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States must provide vaccinations testing and treatments until September 30, 2024 (ARPA)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Coverage may continue past that date in certain states</a:t>
            </a:r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r>
              <a:rPr lang="en-US" b="1" dirty="0" smtClean="0"/>
              <a:t>Private Insurance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In-network will continue to cover vaccines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Testing coverage for PCR and Antigen testing will end May 11, 2023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Treatments covered as per plan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5765776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Telehealth Services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Consolidated Appropriations Act 2023 extended flexibilities through December 31, 2024</a:t>
            </a:r>
          </a:p>
          <a:p>
            <a:r>
              <a:rPr lang="en-US" u="sng" dirty="0" smtClean="0"/>
              <a:t>Medicare</a:t>
            </a:r>
            <a:endParaRPr lang="en-US" u="sng" dirty="0"/>
          </a:p>
          <a:p>
            <a:pPr>
              <a:buFont typeface="Wingdings" panose="05000000000000000000" pitchFamily="2" charset="2"/>
              <a:buChar char="v"/>
            </a:pPr>
            <a:r>
              <a:rPr lang="en-US" dirty="0"/>
              <a:t>People with Medicare can access telehealth services in any geographic area in the United States, rather than only those in rural areas. 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People </a:t>
            </a:r>
            <a:r>
              <a:rPr lang="en-US" dirty="0"/>
              <a:t>with Medicare can stay in their homes for telehealth visits that Medicare pays for rather than traveling to a health care facility. 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 </a:t>
            </a:r>
            <a:r>
              <a:rPr lang="en-US" dirty="0"/>
              <a:t>Certain telehealth visits can be delivered audio-only (such as a telephone) if someone is unable to use both audio and video, such as a smartphone or computer. </a:t>
            </a:r>
          </a:p>
          <a:p>
            <a:pPr>
              <a:buFont typeface="Wingdings" panose="05000000000000000000" pitchFamily="2" charset="2"/>
              <a:buChar char="v"/>
            </a:pPr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7700041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</a:t>
            </a:r>
            <a:r>
              <a:rPr lang="en-US" dirty="0" smtClean="0"/>
              <a:t>elehealth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For Medicaid and CHIP the flexibilities are not tied to the end of the PHE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CMS encourages states to adopt and expand telehealth coverage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Toolkit released</a:t>
            </a:r>
          </a:p>
          <a:p>
            <a:r>
              <a:rPr lang="en-US" dirty="0"/>
              <a:t>https://www.medicaid.gov/medicaid/benefits/downloads/medicaid-chip-telehealth-toolkit-supplement1.pdf. </a:t>
            </a:r>
            <a:r>
              <a:rPr lang="en-US" dirty="0" smtClean="0"/>
              <a:t> 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Use of telephonic telehealth sessions will be maintained for mental health and substance abuse prescribing such as </a:t>
            </a:r>
            <a:r>
              <a:rPr lang="en-US" dirty="0" err="1" smtClean="0"/>
              <a:t>suboxone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803815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Blanket waivers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 smtClean="0"/>
              <a:t>Disaster response:</a:t>
            </a:r>
          </a:p>
          <a:p>
            <a:endParaRPr lang="en-US" dirty="0" smtClean="0"/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No three day inpatient stay for </a:t>
            </a:r>
            <a:r>
              <a:rPr lang="en-US" dirty="0"/>
              <a:t>M</a:t>
            </a:r>
            <a:r>
              <a:rPr lang="en-US" dirty="0" smtClean="0"/>
              <a:t>edicare coverage of a skilled nursing facility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Limited of CAH inpatient beds to 25 and stay to be less than 96 hours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Waiver to allow acute care patients to be housed in other facilities 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dirty="0" smtClean="0"/>
              <a:t>These waivers cannot continue with legislative changes</a:t>
            </a:r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r>
              <a:rPr lang="en-US" dirty="0" smtClean="0"/>
              <a:t>https</a:t>
            </a:r>
            <a:r>
              <a:rPr lang="en-US" dirty="0"/>
              <a:t>://www.cms.gov/coronavirus-waivers</a:t>
            </a:r>
          </a:p>
          <a:p>
            <a:pPr>
              <a:buFont typeface="Wingdings" panose="05000000000000000000" pitchFamily="2" charset="2"/>
              <a:buChar char="v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3074181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Virtual supervision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v"/>
            </a:pPr>
            <a:r>
              <a:rPr lang="en-US" sz="2800" dirty="0" smtClean="0"/>
              <a:t>Supervising healthcare professionals to be available via virtual means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800" dirty="0" smtClean="0"/>
              <a:t>Incident to services via virtual telehealth will expire December 31, 2023</a:t>
            </a:r>
            <a:endParaRPr lang="en-US" sz="2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267257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Health and Safety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2216426"/>
            <a:ext cx="10058400" cy="3652668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/>
              <a:t>Repurposing of space or temporary structures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/>
              <a:t>Extension of time to complete medical records will end with the PHE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400" dirty="0" smtClean="0"/>
              <a:t>Waived supervision of CRNAs for anesthesia </a:t>
            </a:r>
            <a:endParaRPr lang="en-US" sz="2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3370684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A5722A1-1241-284C-A489-9B63722AE2B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COVID Commercialization in Mid-2023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B8B2F89-6801-7AC7-79DE-32D4E453C06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7280" y="1845734"/>
            <a:ext cx="10332720" cy="4023360"/>
          </a:xfrm>
        </p:spPr>
        <p:txBody>
          <a:bodyPr>
            <a:normAutofit/>
          </a:bodyPr>
          <a:lstStyle/>
          <a:p>
            <a:pPr marL="227013" indent="-227013">
              <a:buFont typeface="Arial" panose="020B0604020202020204" pitchFamily="34" charset="0"/>
              <a:buChar char="•"/>
            </a:pPr>
            <a:r>
              <a:rPr lang="en-US" sz="2400" dirty="0"/>
              <a:t>Commercialization timeline announcement expected February 28</a:t>
            </a:r>
            <a:r>
              <a:rPr lang="en-US" sz="2400" baseline="30000" dirty="0"/>
              <a:t>th</a:t>
            </a:r>
            <a:r>
              <a:rPr lang="en-US" sz="2200" dirty="0"/>
              <a:t> </a:t>
            </a:r>
          </a:p>
          <a:p>
            <a:pPr marL="227013" indent="-227013">
              <a:buFont typeface="Arial" panose="020B0604020202020204" pitchFamily="34" charset="0"/>
              <a:buChar char="•"/>
            </a:pPr>
            <a:r>
              <a:rPr lang="en-US" sz="2400" dirty="0"/>
              <a:t>COVID PHE extended until </a:t>
            </a:r>
            <a:r>
              <a:rPr lang="en-US" sz="2400" dirty="0">
                <a:solidFill>
                  <a:schemeClr val="bg2">
                    <a:lumMod val="50000"/>
                  </a:schemeClr>
                </a:solidFill>
              </a:rPr>
              <a:t>May 11, 2023</a:t>
            </a:r>
          </a:p>
          <a:p>
            <a:pPr marL="519621" lvl="1" indent="-227013">
              <a:buFont typeface="Arial" panose="020B0604020202020204" pitchFamily="34" charset="0"/>
              <a:buChar char="•"/>
            </a:pPr>
            <a:r>
              <a:rPr lang="en-US" sz="2000" dirty="0"/>
              <a:t>The end of the PHE will not directly affect COVID vaccines within IHS</a:t>
            </a:r>
          </a:p>
          <a:p>
            <a:pPr marL="702501" lvl="2" indent="-227013">
              <a:buFont typeface="Arial" panose="020B0604020202020204" pitchFamily="34" charset="0"/>
              <a:buChar char="•"/>
            </a:pPr>
            <a:r>
              <a:rPr lang="en-US" sz="1700" dirty="0"/>
              <a:t>The PREP Act is scheduled to expire 10/11/2024 and covers vaccinators and non-traditional vaccinators</a:t>
            </a:r>
          </a:p>
          <a:p>
            <a:pPr marL="702501" lvl="2" indent="-227013">
              <a:buFont typeface="Arial" panose="020B0604020202020204" pitchFamily="34" charset="0"/>
              <a:buChar char="•"/>
            </a:pPr>
            <a:r>
              <a:rPr lang="en-US" sz="1700" dirty="0"/>
              <a:t>COVID Vaccine will still be available from the USG through summer/fall 2023</a:t>
            </a:r>
          </a:p>
          <a:p>
            <a:pPr marL="702501" lvl="2" indent="-227013">
              <a:buFont typeface="Arial" panose="020B0604020202020204" pitchFamily="34" charset="0"/>
              <a:buChar char="•"/>
            </a:pPr>
            <a:r>
              <a:rPr lang="en-US" sz="1700" dirty="0"/>
              <a:t>Reporting of administration, wastage and inventory is still required by CDC Program Agreements and the MOA</a:t>
            </a:r>
          </a:p>
          <a:p>
            <a:pPr marL="519621" lvl="1" indent="-227013">
              <a:buFont typeface="Arial" panose="020B0604020202020204" pitchFamily="34" charset="0"/>
              <a:buChar char="•"/>
            </a:pPr>
            <a:r>
              <a:rPr lang="en-US" sz="2000" dirty="0"/>
              <a:t>The end of the PHE will not impact FDA’s ability to authorize vaccines for emergency use.</a:t>
            </a:r>
          </a:p>
          <a:p>
            <a:pPr marL="702501" lvl="2" indent="-227013">
              <a:buFont typeface="Arial" panose="020B0604020202020204" pitchFamily="34" charset="0"/>
              <a:buChar char="•"/>
            </a:pPr>
            <a:r>
              <a:rPr lang="en-US" sz="1700" dirty="0"/>
              <a:t>Existing EUAs for products will remain in effect and new EUAs can be authorized</a:t>
            </a:r>
          </a:p>
          <a:p>
            <a:pPr marL="885381" lvl="3" indent="-227013">
              <a:buFont typeface="Arial" panose="020B0604020202020204" pitchFamily="34" charset="0"/>
              <a:buChar char="•"/>
            </a:pPr>
            <a:r>
              <a:rPr lang="en-US" sz="1700" dirty="0">
                <a:hlinkClick r:id="rId2"/>
              </a:rPr>
              <a:t>FAQs: What happens to EUAs when a public health emergency ends? | FDA</a:t>
            </a:r>
            <a:endParaRPr lang="en-US" sz="1700" dirty="0"/>
          </a:p>
          <a:p>
            <a:pPr marL="702501" lvl="2" indent="-227013">
              <a:buFont typeface="Arial" panose="020B0604020202020204" pitchFamily="34" charset="0"/>
              <a:buChar char="•"/>
            </a:pPr>
            <a:r>
              <a:rPr lang="en-US" sz="1700" dirty="0"/>
              <a:t>EUA products will be used AFTER commercialization also, the EUAs will simply                                                                          be updated</a:t>
            </a:r>
          </a:p>
          <a:p>
            <a:pPr marL="292608" lvl="1" indent="0">
              <a:buNone/>
            </a:pPr>
            <a:endParaRPr lang="en-US" sz="22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9C63378-D0E8-A2F4-D243-128D1B822B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4795435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0C796E-B1D7-A848-98F5-197CF16988A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COVID-19 Vaccine Supply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AD8985F-FC5F-7E12-F809-A24D6037D8C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227013" indent="-227013">
              <a:buFont typeface="Arial" panose="020B0604020202020204" pitchFamily="34" charset="0"/>
              <a:buChar char="•"/>
            </a:pPr>
            <a:r>
              <a:rPr lang="en-US" sz="2400" dirty="0"/>
              <a:t>Ample supply exists for monovalent and bivalent vaccines</a:t>
            </a:r>
          </a:p>
          <a:p>
            <a:pPr marL="227013" indent="-227013">
              <a:buFont typeface="Arial" panose="020B0604020202020204" pitchFamily="34" charset="0"/>
              <a:buChar char="•"/>
            </a:pPr>
            <a:r>
              <a:rPr lang="en-US" sz="2400" dirty="0"/>
              <a:t>Order when needed, but keep inventory lean</a:t>
            </a:r>
          </a:p>
          <a:p>
            <a:pPr marL="227013" indent="-227013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bg2">
                    <a:lumMod val="50000"/>
                  </a:schemeClr>
                </a:solidFill>
              </a:rPr>
              <a:t>EXCEPTIONS</a:t>
            </a:r>
            <a:r>
              <a:rPr lang="en-US" sz="2400" dirty="0"/>
              <a:t> </a:t>
            </a:r>
          </a:p>
          <a:p>
            <a:pPr marL="519621" lvl="1" indent="-227013">
              <a:buFont typeface="Arial" panose="020B0604020202020204" pitchFamily="34" charset="0"/>
              <a:buChar char="•"/>
            </a:pPr>
            <a:r>
              <a:rPr lang="en-US" sz="2200" dirty="0"/>
              <a:t>Janssen/J&amp;J </a:t>
            </a:r>
            <a:r>
              <a:rPr lang="en-US" sz="2200" u="sng" dirty="0"/>
              <a:t>no longer available</a:t>
            </a:r>
            <a:r>
              <a:rPr lang="en-US" sz="2200" dirty="0"/>
              <a:t> for order – USG supply depleted</a:t>
            </a:r>
          </a:p>
          <a:p>
            <a:pPr marL="519621" lvl="1" indent="-227013">
              <a:buFont typeface="Arial" panose="020B0604020202020204" pitchFamily="34" charset="0"/>
              <a:buChar char="•"/>
            </a:pPr>
            <a:r>
              <a:rPr lang="en-US" sz="2200" dirty="0"/>
              <a:t>Bivalent Peds &lt;5/&lt;6 (Pfizer and Moderna)</a:t>
            </a:r>
          </a:p>
          <a:p>
            <a:pPr marL="702501" lvl="2" indent="-227013">
              <a:buFont typeface="Arial" panose="020B0604020202020204" pitchFamily="34" charset="0"/>
              <a:buChar char="•"/>
            </a:pPr>
            <a:r>
              <a:rPr lang="en-US" sz="1600" dirty="0"/>
              <a:t>There is a VERY short supply of bivalent Peds &lt;5/&lt;6yrs across the country</a:t>
            </a:r>
          </a:p>
          <a:p>
            <a:pPr marL="702501" lvl="2" indent="-227013">
              <a:buFont typeface="Arial" panose="020B0604020202020204" pitchFamily="34" charset="0"/>
              <a:buChar char="•"/>
            </a:pPr>
            <a:r>
              <a:rPr lang="en-US" sz="1600" dirty="0"/>
              <a:t>Orders in IHS jurisdiction are limited to 100 doses currently and sites should coordinate ALL orders for these products with the AVPOC. </a:t>
            </a:r>
          </a:p>
          <a:p>
            <a:pPr marL="702501" lvl="2" indent="-227013">
              <a:buFont typeface="Arial" panose="020B0604020202020204" pitchFamily="34" charset="0"/>
              <a:buChar char="•"/>
            </a:pPr>
            <a:r>
              <a:rPr lang="en-US" sz="1600" dirty="0"/>
              <a:t>Vaccine can also be requested through redistribution. </a:t>
            </a:r>
          </a:p>
          <a:p>
            <a:pPr marL="885381" lvl="3" indent="-227013">
              <a:buFont typeface="Arial" panose="020B0604020202020204" pitchFamily="34" charset="0"/>
              <a:buChar char="•"/>
            </a:pPr>
            <a:r>
              <a:rPr lang="en-US" sz="1600" dirty="0"/>
              <a:t>Over 18,000 doses distributed in the IHS jurisdiction, &lt; 500 doses administered</a:t>
            </a:r>
          </a:p>
          <a:p>
            <a:pPr marL="227013" indent="-227013">
              <a:buFont typeface="Arial" panose="020B0604020202020204" pitchFamily="34" charset="0"/>
              <a:buChar char="•"/>
            </a:pPr>
            <a:endParaRPr lang="en-US" sz="2200" dirty="0"/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4DEE9E9-8B34-86D8-A17B-37E56FEC9D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1961142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7260" y="304636"/>
            <a:ext cx="10058400" cy="1450757"/>
          </a:xfrm>
        </p:spPr>
        <p:txBody>
          <a:bodyPr/>
          <a:lstStyle/>
          <a:p>
            <a:r>
              <a:rPr lang="en-US" dirty="0" smtClean="0"/>
              <a:t>Overview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40080" y="1920240"/>
            <a:ext cx="8492490" cy="3983144"/>
          </a:xfrm>
        </p:spPr>
        <p:txBody>
          <a:bodyPr>
            <a:normAutofit lnSpcReduction="10000"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Public Health Emergency (PHE) declared </a:t>
            </a:r>
            <a:r>
              <a:rPr lang="en-US" dirty="0" smtClean="0"/>
              <a:t>January </a:t>
            </a:r>
            <a:r>
              <a:rPr lang="en-US" dirty="0"/>
              <a:t>2020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CMS waived certain Medicaid and CHIP requirements related to verifying eligibility in order to prevent people with Medicaid and CHIP from losing their health coverage during the pandemic.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Medicaid enrollment has increased since the start of the pandemic, primarily due to the continuous enrollment provision.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The Consolidated Appropriations Act, 2023 delinks the Medicaid continuous enrollment provision from the PHE and terminates this provision on March 31, 2023. </a:t>
            </a:r>
            <a:endParaRPr lang="en-US" dirty="0" smtClean="0"/>
          </a:p>
          <a:p>
            <a:pPr>
              <a:buFont typeface="Arial" panose="020B0604020202020204" pitchFamily="34" charset="0"/>
              <a:buChar char="•"/>
            </a:pPr>
            <a:r>
              <a:rPr lang="en-US" dirty="0" smtClean="0"/>
              <a:t>Starting </a:t>
            </a:r>
            <a:r>
              <a:rPr lang="en-US" dirty="0"/>
              <a:t>April 1, 2023, states can resume Medicaid disenrollment.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dirty="0" smtClean="0"/>
              <a:t>States </a:t>
            </a:r>
            <a:r>
              <a:rPr lang="en-US" dirty="0"/>
              <a:t>will be required to restart Medicaid and CHIP eligibility reviews and current enrollees may lose coverage through this Medicaid “unwinding”.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FB582AC-5695-48DB-B28C-201892CC33C9}" type="slidenum">
              <a:rPr kumimoji="0" lang="en-US" sz="105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13</a:t>
            </a:fld>
            <a:endParaRPr kumimoji="0" lang="en-US" sz="105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6" name="Picture 5" descr="the coronavirus particle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331642" y="2153666"/>
            <a:ext cx="2631303" cy="22945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8260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80060" y="2234354"/>
            <a:ext cx="8241030" cy="4023360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States could begin to send renewal letters in February and beginning April 1, 2023, in some states, individuals will lose their coverage if they are no longer </a:t>
            </a:r>
            <a:r>
              <a:rPr lang="en-US" dirty="0" smtClean="0"/>
              <a:t>eligible</a:t>
            </a:r>
            <a:r>
              <a:rPr lang="en-US" dirty="0"/>
              <a:t> </a:t>
            </a:r>
            <a:r>
              <a:rPr lang="en-US" dirty="0" smtClean="0"/>
              <a:t>or fail to respond to a renewal notice. 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dirty="0"/>
              <a:t>To avoid an interruption in coverage, Medicaid recipients should </a:t>
            </a:r>
            <a:r>
              <a:rPr lang="en-US" dirty="0" smtClean="0"/>
              <a:t>make sure </a:t>
            </a:r>
            <a:r>
              <a:rPr lang="en-US" dirty="0"/>
              <a:t>their state Medicaid or CHIP </a:t>
            </a:r>
            <a:r>
              <a:rPr lang="en-US" dirty="0" smtClean="0"/>
              <a:t>program has their up to date contact information.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dirty="0" smtClean="0"/>
              <a:t>Medicaid </a:t>
            </a:r>
            <a:r>
              <a:rPr lang="en-US" dirty="0"/>
              <a:t>recipients should also look out for a letter from their state about completing a renewal form</a:t>
            </a:r>
            <a:r>
              <a:rPr lang="en-US" dirty="0" smtClean="0"/>
              <a:t>.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dirty="0" smtClean="0"/>
              <a:t>Each State will have an Unwinding Plan and timeline for completing renewals.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dirty="0" smtClean="0"/>
              <a:t>IHS, Tribal and Urban Indian Health Programs should explore options for data sharing with State Medicaid agencies.    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action is needed?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8879976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14530" y="1805880"/>
            <a:ext cx="8596668" cy="4609604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/>
              <a:t>IHS and CMS have worked in partnership with Tribes to develop guidance, toolkits, and strategies to inform AI/AN beneficiaries about </a:t>
            </a:r>
            <a:r>
              <a:rPr lang="en-US" dirty="0"/>
              <a:t>renewing their coverage and exploring other available health insurance options if they no longer qualify for Medicaid or </a:t>
            </a:r>
            <a:r>
              <a:rPr lang="en-US" dirty="0" smtClean="0"/>
              <a:t>CHIP.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71694" y="632460"/>
            <a:ext cx="8596668" cy="822158"/>
          </a:xfrm>
        </p:spPr>
        <p:txBody>
          <a:bodyPr>
            <a:normAutofit/>
          </a:bodyPr>
          <a:lstStyle/>
          <a:p>
            <a:r>
              <a:rPr lang="en-US" dirty="0" smtClean="0"/>
              <a:t>Outreach </a:t>
            </a:r>
            <a:endParaRPr lang="en-US" dirty="0"/>
          </a:p>
        </p:txBody>
      </p:sp>
      <p:pic>
        <p:nvPicPr>
          <p:cNvPr id="6" name="Picture 5" descr="outrach graphic that states &quot;don't risk a gap in your medicaid or chip coverage.  Get ready to to renew now&quot;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1157" y="2961271"/>
            <a:ext cx="7733801" cy="1366619"/>
          </a:xfrm>
          <a:prstGeom prst="rect">
            <a:avLst/>
          </a:prstGeom>
        </p:spPr>
      </p:pic>
      <p:pic>
        <p:nvPicPr>
          <p:cNvPr id="8" name="Picture 7" descr="sample social media post with pottery 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84289" y="4368062"/>
            <a:ext cx="2403993" cy="2412682"/>
          </a:xfrm>
          <a:prstGeom prst="rect">
            <a:avLst/>
          </a:prstGeom>
        </p:spPr>
      </p:pic>
      <p:pic>
        <p:nvPicPr>
          <p:cNvPr id="10" name="Picture 9" descr="sample social media post with purple beads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01157" y="4368062"/>
            <a:ext cx="2406875" cy="2412682"/>
          </a:xfrm>
          <a:prstGeom prst="rect">
            <a:avLst/>
          </a:prstGeom>
        </p:spPr>
      </p:pic>
      <p:pic>
        <p:nvPicPr>
          <p:cNvPr id="11" name="Picture 10" descr="sample social media post with sage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964539" y="4327890"/>
            <a:ext cx="2493026" cy="24930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185528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42791" y="1914250"/>
            <a:ext cx="8538319" cy="417794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sz="2400" b="1" dirty="0" smtClean="0"/>
              <a:t>Assist </a:t>
            </a:r>
            <a:r>
              <a:rPr lang="en-US" sz="2400" b="1" dirty="0"/>
              <a:t>in the Renewal Process Once It </a:t>
            </a:r>
            <a:r>
              <a:rPr lang="en-US" sz="2400" b="1" dirty="0" smtClean="0"/>
              <a:t>Begins</a:t>
            </a:r>
            <a:r>
              <a:rPr lang="en-US" sz="2400" dirty="0" smtClean="0"/>
              <a:t>: </a:t>
            </a:r>
            <a:endParaRPr lang="en-US" sz="2400" dirty="0"/>
          </a:p>
          <a:p>
            <a:pPr lvl="0">
              <a:buFont typeface="Arial" panose="020B0604020202020204" pitchFamily="34" charset="0"/>
              <a:buChar char="•"/>
            </a:pPr>
            <a:r>
              <a:rPr lang="en-US" sz="2400" dirty="0" smtClean="0"/>
              <a:t>Ensure adequate capacity </a:t>
            </a:r>
            <a:r>
              <a:rPr lang="en-US" sz="2400" dirty="0"/>
              <a:t>and training for </a:t>
            </a:r>
            <a:r>
              <a:rPr lang="en-US" sz="2400" dirty="0" smtClean="0"/>
              <a:t>enrollment assisters.</a:t>
            </a:r>
            <a:endParaRPr lang="en-US" sz="2400" dirty="0"/>
          </a:p>
          <a:p>
            <a:pPr lvl="0">
              <a:buFont typeface="Arial" panose="020B0604020202020204" pitchFamily="34" charset="0"/>
              <a:buChar char="•"/>
            </a:pPr>
            <a:r>
              <a:rPr lang="en-US" sz="2400" dirty="0" smtClean="0"/>
              <a:t>Help Medicaid </a:t>
            </a:r>
            <a:r>
              <a:rPr lang="en-US" sz="2400" dirty="0"/>
              <a:t>eligible individuals </a:t>
            </a:r>
            <a:r>
              <a:rPr lang="en-US" sz="2400" dirty="0" smtClean="0"/>
              <a:t>complete and submit </a:t>
            </a:r>
            <a:r>
              <a:rPr lang="en-US" sz="2400" dirty="0"/>
              <a:t>renewal forms and required </a:t>
            </a:r>
            <a:r>
              <a:rPr lang="en-US" sz="2400" dirty="0" smtClean="0"/>
              <a:t>documents.</a:t>
            </a:r>
            <a:endParaRPr lang="en-US" sz="2400" dirty="0"/>
          </a:p>
          <a:p>
            <a:pPr lvl="0">
              <a:buFont typeface="Arial" panose="020B0604020202020204" pitchFamily="34" charset="0"/>
              <a:buChar char="•"/>
            </a:pPr>
            <a:r>
              <a:rPr lang="en-US" sz="2400" dirty="0" smtClean="0"/>
              <a:t>Help AI/ANs </a:t>
            </a:r>
            <a:r>
              <a:rPr lang="en-US" sz="2400" dirty="0"/>
              <a:t>who lost eligibility due to non-submission of renewal forms to </a:t>
            </a:r>
            <a:r>
              <a:rPr lang="en-US" sz="2400" dirty="0" smtClean="0"/>
              <a:t>complete </a:t>
            </a:r>
            <a:r>
              <a:rPr lang="en-US" sz="2400" dirty="0"/>
              <a:t>the reinstatement process.</a:t>
            </a:r>
          </a:p>
          <a:p>
            <a:pPr lvl="0">
              <a:buFont typeface="Arial" panose="020B0604020202020204" pitchFamily="34" charset="0"/>
              <a:buChar char="•"/>
            </a:pPr>
            <a:r>
              <a:rPr lang="en-US" sz="2400" dirty="0" smtClean="0"/>
              <a:t>Help AI/ANs </a:t>
            </a:r>
            <a:r>
              <a:rPr lang="en-US" sz="2400" dirty="0"/>
              <a:t>ineligible for Medicaid </a:t>
            </a:r>
            <a:r>
              <a:rPr lang="en-US" sz="2400" dirty="0" smtClean="0"/>
              <a:t>apply </a:t>
            </a:r>
            <a:r>
              <a:rPr lang="en-US" sz="2400" dirty="0"/>
              <a:t>for Marketplace or other </a:t>
            </a:r>
            <a:r>
              <a:rPr lang="en-US" sz="2400" dirty="0" smtClean="0"/>
              <a:t>coverage.</a:t>
            </a:r>
          </a:p>
          <a:p>
            <a:pPr lvl="0">
              <a:buFont typeface="Arial" panose="020B0604020202020204" pitchFamily="34" charset="0"/>
              <a:buChar char="•"/>
            </a:pPr>
            <a:r>
              <a:rPr lang="en-US" sz="2400" dirty="0"/>
              <a:t>Plan for mail delays due to the unique nature of receiving mail in Indian </a:t>
            </a:r>
            <a:r>
              <a:rPr lang="en-US" sz="2400" dirty="0" smtClean="0"/>
              <a:t>Country</a:t>
            </a:r>
            <a:r>
              <a:rPr lang="en-US" sz="2400" dirty="0"/>
              <a:t>.</a:t>
            </a:r>
          </a:p>
          <a:p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68130" y="830330"/>
            <a:ext cx="10069324" cy="602631"/>
          </a:xfrm>
        </p:spPr>
        <p:txBody>
          <a:bodyPr>
            <a:normAutofit fontScale="90000"/>
          </a:bodyPr>
          <a:lstStyle/>
          <a:p>
            <a:r>
              <a:rPr lang="en-US" dirty="0"/>
              <a:t/>
            </a:r>
            <a:br>
              <a:rPr lang="en-US" dirty="0"/>
            </a:br>
            <a:r>
              <a:rPr lang="en-US" dirty="0" smtClean="0"/>
              <a:t>What assistance will patients need?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627241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Key Takeaways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1</a:t>
            </a:r>
            <a:r>
              <a:rPr lang="en-US" dirty="0"/>
              <a:t>. </a:t>
            </a:r>
            <a:r>
              <a:rPr lang="en-US" dirty="0" smtClean="0"/>
              <a:t>Some AI/AN </a:t>
            </a:r>
            <a:r>
              <a:rPr lang="en-US" dirty="0"/>
              <a:t>will lose their coverage because they do not complete the renewal process, though they remain eligible for Medicaid. </a:t>
            </a:r>
            <a:endParaRPr lang="en-US" dirty="0" smtClean="0"/>
          </a:p>
          <a:p>
            <a:r>
              <a:rPr lang="en-US" dirty="0" smtClean="0"/>
              <a:t>2. Some AI/AN  </a:t>
            </a:r>
            <a:r>
              <a:rPr lang="en-US" dirty="0"/>
              <a:t>will no longer be eligible for Medicaid but may be eligible for other affordable health </a:t>
            </a:r>
            <a:r>
              <a:rPr lang="en-US" dirty="0" smtClean="0"/>
              <a:t>coverage such as through the health insurance marketplace.  </a:t>
            </a:r>
          </a:p>
          <a:p>
            <a:r>
              <a:rPr lang="en-US" dirty="0"/>
              <a:t>3</a:t>
            </a:r>
            <a:r>
              <a:rPr lang="en-US" dirty="0" smtClean="0"/>
              <a:t>. ITU staff can provide essential </a:t>
            </a:r>
            <a:r>
              <a:rPr lang="en-US" dirty="0"/>
              <a:t>assistance with the eligibility and renewal </a:t>
            </a:r>
            <a:r>
              <a:rPr lang="en-US" dirty="0" smtClean="0"/>
              <a:t>processes.  See resources at IHS.gov/coronavirus/unwinding.  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FB582AC-5695-48DB-B28C-201892CC33C9}" type="slidenum">
              <a:rPr kumimoji="0" lang="en-US" sz="105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17</a:t>
            </a:fld>
            <a:endParaRPr kumimoji="0" lang="en-US" sz="105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663423033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8967" y="1828800"/>
            <a:ext cx="8875030" cy="4125113"/>
          </a:xfrm>
        </p:spPr>
        <p:txBody>
          <a:bodyPr>
            <a:no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1300" dirty="0"/>
              <a:t>IHS </a:t>
            </a:r>
            <a:r>
              <a:rPr lang="en-US" sz="1300" dirty="0" smtClean="0"/>
              <a:t>Unwinding Webpage</a:t>
            </a:r>
            <a:r>
              <a:rPr lang="en-US" sz="1300" dirty="0"/>
              <a:t>: </a:t>
            </a:r>
            <a:r>
              <a:rPr lang="en-US" sz="1300" dirty="0">
                <a:hlinkClick r:id="rId3"/>
              </a:rPr>
              <a:t>https://www.ihs.gov/coronavirus/medicaid-unwinding</a:t>
            </a:r>
            <a:r>
              <a:rPr lang="en-US" sz="1300" dirty="0" smtClean="0">
                <a:hlinkClick r:id="rId3"/>
              </a:rPr>
              <a:t>/</a:t>
            </a:r>
            <a:r>
              <a:rPr lang="en-US" sz="1300" dirty="0" smtClean="0"/>
              <a:t> </a:t>
            </a:r>
            <a:endParaRPr lang="en-US" sz="1300" dirty="0"/>
          </a:p>
          <a:p>
            <a:pPr>
              <a:buFont typeface="Arial" panose="020B0604020202020204" pitchFamily="34" charset="0"/>
              <a:buChar char="•"/>
            </a:pPr>
            <a:r>
              <a:rPr lang="en-US" sz="1300" dirty="0" smtClean="0"/>
              <a:t>CMS Unwinding Homepage:</a:t>
            </a:r>
            <a:r>
              <a:rPr lang="en-US" sz="1300" u="sng" dirty="0" smtClean="0"/>
              <a:t> </a:t>
            </a:r>
            <a:r>
              <a:rPr lang="en-US" sz="1300" dirty="0" smtClean="0">
                <a:hlinkClick r:id="rId4"/>
              </a:rPr>
              <a:t>https://www.medicaid.gov/resources-for-states/coronavirus-disease-2019-covid-19/unwinding-and-returning-regular-operations-after-covid-19/index.html</a:t>
            </a:r>
            <a:r>
              <a:rPr lang="en-US" sz="1300" dirty="0" smtClean="0"/>
              <a:t>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1300" dirty="0" smtClean="0"/>
              <a:t>CMS Toolkit: </a:t>
            </a:r>
            <a:r>
              <a:rPr lang="en-US" sz="1300" dirty="0" smtClean="0">
                <a:hlinkClick r:id="rId5"/>
              </a:rPr>
              <a:t>https://www.medicaid.gov/resources-for-states/downloads/unwinding-comms-toolkit.pdf</a:t>
            </a:r>
            <a:r>
              <a:rPr lang="en-US" sz="1300" dirty="0" smtClean="0"/>
              <a:t>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1300" dirty="0"/>
              <a:t>Presentation: Strengthening Tribal and State Partnerships to Prepare for Unwinding: </a:t>
            </a:r>
            <a:r>
              <a:rPr lang="en-US" sz="1300" dirty="0">
                <a:hlinkClick r:id="rId6"/>
              </a:rPr>
              <a:t>https://</a:t>
            </a:r>
            <a:r>
              <a:rPr lang="en-US" sz="1300" dirty="0" smtClean="0">
                <a:hlinkClick r:id="rId6"/>
              </a:rPr>
              <a:t>www.medicaid.gov/resources-for-states/downloads/strengthening-tribal-partner-to-prepare-unwinding-081822.pdf</a:t>
            </a:r>
            <a:r>
              <a:rPr lang="en-US" sz="1300" dirty="0" smtClean="0"/>
              <a:t>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1300" dirty="0" smtClean="0"/>
              <a:t>All Tribes Webinar- Returning to Routine Operations after the Public Health Emergency as it Relates to Medicaid and CHIP Disaster Relief SPAs and 1135 Waivers (Recording): </a:t>
            </a:r>
            <a:r>
              <a:rPr lang="en-US" sz="1300" dirty="0" smtClean="0">
                <a:hlinkClick r:id="rId7"/>
              </a:rPr>
              <a:t>https://www.cms.gov/Outreach-and-Education/American-Indian-Alaska-Native/AIAN/All-Tribes-Calls</a:t>
            </a:r>
            <a:r>
              <a:rPr lang="en-US" sz="1300" dirty="0" smtClean="0"/>
              <a:t>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1300" dirty="0" smtClean="0"/>
              <a:t>CMCS Informational Bulletin: Strategies to Enroll American Indian and Alaska Native Families and Children in Medicaid and CHIP: </a:t>
            </a:r>
            <a:r>
              <a:rPr lang="en-US" sz="1300" dirty="0">
                <a:hlinkClick r:id="rId5"/>
              </a:rPr>
              <a:t>https://</a:t>
            </a:r>
            <a:r>
              <a:rPr lang="en-US" sz="1300" dirty="0" smtClean="0">
                <a:hlinkClick r:id="rId5"/>
              </a:rPr>
              <a:t>www.medicaid.gov/resources-for-states/downloads/unwinding-comms-toolkit.pdf</a:t>
            </a:r>
            <a:r>
              <a:rPr lang="en-US" sz="1300" dirty="0" smtClean="0"/>
              <a:t>  </a:t>
            </a:r>
            <a:endParaRPr lang="en-US" sz="1300" dirty="0"/>
          </a:p>
          <a:p>
            <a:pPr>
              <a:buFont typeface="Arial" panose="020B0604020202020204" pitchFamily="34" charset="0"/>
              <a:buChar char="•"/>
            </a:pPr>
            <a:r>
              <a:rPr lang="en-US" sz="1300" dirty="0" smtClean="0"/>
              <a:t>CMS National Stakeholder Calls: </a:t>
            </a:r>
            <a:r>
              <a:rPr lang="en-US" sz="1300" dirty="0" smtClean="0">
                <a:hlinkClick r:id="rId8"/>
              </a:rPr>
              <a:t>https://www.cms.gov/outreach-education/partner-resources/cms-national-stakeholder-calls</a:t>
            </a:r>
            <a:r>
              <a:rPr lang="en-US" sz="1300" dirty="0" smtClean="0"/>
              <a:t>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1300" dirty="0" smtClean="0"/>
              <a:t>National Indian </a:t>
            </a:r>
            <a:r>
              <a:rPr lang="en-US" sz="1300" dirty="0"/>
              <a:t>Health </a:t>
            </a:r>
            <a:r>
              <a:rPr lang="en-US" sz="1300" dirty="0" smtClean="0"/>
              <a:t>Board Toolkit: </a:t>
            </a:r>
            <a:r>
              <a:rPr lang="en-US" sz="1300" dirty="0">
                <a:hlinkClick r:id="rId9"/>
              </a:rPr>
              <a:t>https://</a:t>
            </a:r>
            <a:r>
              <a:rPr lang="en-US" sz="1300" dirty="0" smtClean="0">
                <a:hlinkClick r:id="rId9"/>
              </a:rPr>
              <a:t>www.nihb.org/tribalhealthreform/wp-content/uploads/2022/11/medicaid-unwinding-toolkit_final.pdf</a:t>
            </a:r>
            <a:r>
              <a:rPr lang="en-US" sz="1300" dirty="0" smtClean="0"/>
              <a:t>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sz="1300" dirty="0"/>
              <a:t>National Indian Health Board Resources: </a:t>
            </a:r>
            <a:r>
              <a:rPr lang="en-US" sz="1300" dirty="0">
                <a:hlinkClick r:id="rId10"/>
              </a:rPr>
              <a:t>https://www.nihb.org/tribalhealthreform/medicaid-unwinding</a:t>
            </a:r>
            <a:r>
              <a:rPr lang="en-US" sz="1300" dirty="0" smtClean="0">
                <a:hlinkClick r:id="rId10"/>
              </a:rPr>
              <a:t>/</a:t>
            </a:r>
            <a:r>
              <a:rPr lang="en-US" sz="1300" dirty="0" smtClean="0"/>
              <a:t> </a:t>
            </a:r>
          </a:p>
          <a:p>
            <a:pPr marL="0" indent="0">
              <a:buNone/>
            </a:pPr>
            <a:endParaRPr lang="en-US" sz="1300" dirty="0" smtClean="0"/>
          </a:p>
          <a:p>
            <a:endParaRPr lang="en-US" sz="1300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37329" y="646784"/>
            <a:ext cx="8596668" cy="736600"/>
          </a:xfrm>
        </p:spPr>
        <p:txBody>
          <a:bodyPr>
            <a:normAutofit/>
          </a:bodyPr>
          <a:lstStyle/>
          <a:p>
            <a:r>
              <a:rPr lang="en-US" dirty="0" smtClean="0"/>
              <a:t>Resources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143589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4"/>
            <a:ext cx="10058400" cy="1124754"/>
          </a:xfrm>
        </p:spPr>
        <p:txBody>
          <a:bodyPr/>
          <a:lstStyle/>
          <a:p>
            <a:r>
              <a:rPr lang="en-US" dirty="0" smtClean="0"/>
              <a:t>Links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hlinkClick r:id="rId2"/>
              </a:rPr>
              <a:t>https://</a:t>
            </a:r>
            <a:r>
              <a:rPr lang="en-US" dirty="0" smtClean="0">
                <a:hlinkClick r:id="rId2"/>
              </a:rPr>
              <a:t>www.cms.gov/coronavirus-waivers</a:t>
            </a:r>
            <a:endParaRPr lang="en-US" dirty="0"/>
          </a:p>
          <a:p>
            <a:r>
              <a:rPr lang="en-US" dirty="0">
                <a:hlinkClick r:id="rId3"/>
              </a:rPr>
              <a:t>https://</a:t>
            </a:r>
            <a:r>
              <a:rPr lang="en-US" dirty="0" smtClean="0">
                <a:hlinkClick r:id="rId3"/>
              </a:rPr>
              <a:t>www.medicaid.gov/medicaid/benefits/downloads/medicaid-chip-telehealth-toolkit-supplement1.pdf</a:t>
            </a:r>
            <a:endParaRPr lang="en-US" dirty="0" smtClean="0"/>
          </a:p>
          <a:p>
            <a:r>
              <a:rPr lang="en-US" dirty="0">
                <a:hlinkClick r:id="rId4"/>
              </a:rPr>
              <a:t>https://</a:t>
            </a:r>
            <a:r>
              <a:rPr lang="en-US" dirty="0" smtClean="0">
                <a:hlinkClick r:id="rId4"/>
              </a:rPr>
              <a:t>www.cms.gov/files/document/what-do-i-need-know-cms-waivers-flexibilities-and-transition-forward-covid-19-public-health.pdf</a:t>
            </a:r>
            <a:endParaRPr lang="en-US" dirty="0" smtClean="0"/>
          </a:p>
          <a:p>
            <a:r>
              <a:rPr lang="en-US" dirty="0">
                <a:hlinkClick r:id="rId5"/>
              </a:rPr>
              <a:t>https://</a:t>
            </a:r>
            <a:r>
              <a:rPr lang="en-US" dirty="0" smtClean="0">
                <a:hlinkClick r:id="rId5"/>
              </a:rPr>
              <a:t>www.cms.gov/files/document/covid-19-emergency-declaration-waivers.pdf</a:t>
            </a:r>
            <a:endParaRPr lang="en-US" dirty="0" smtClean="0"/>
          </a:p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19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5473094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FB582AC-5695-48DB-B28C-201892CC33C9}" type="slidenum">
              <a:rPr kumimoji="0" lang="en-US" sz="105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</a:t>
            </a:fld>
            <a:endParaRPr kumimoji="0" lang="en-US" sz="105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5" name="Picture 4" descr="Screen Clippi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23845" y="105508"/>
            <a:ext cx="5603631" cy="61194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6642719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52900" y="1432005"/>
            <a:ext cx="3721908" cy="3701970"/>
          </a:xfrm>
          <a:prstGeom prst="rect">
            <a:avLst/>
          </a:prstGeo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21</a:t>
            </a:fld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01657"/>
            <a:ext cx="12207240" cy="556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37649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Custom 1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0F4C76"/>
      </a:accent1>
      <a:accent2>
        <a:srgbClr val="0F4C76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927</TotalTime>
  <Words>1253</Words>
  <Application>Microsoft Office PowerPoint</Application>
  <PresentationFormat>Widescreen</PresentationFormat>
  <Paragraphs>147</Paragraphs>
  <Slides>21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6" baseType="lpstr">
      <vt:lpstr>Arial</vt:lpstr>
      <vt:lpstr>Calibri</vt:lpstr>
      <vt:lpstr>Calibri Light</vt:lpstr>
      <vt:lpstr>Wingdings</vt:lpstr>
      <vt:lpstr>Retrospect</vt:lpstr>
      <vt:lpstr>                                         TSGAC             March 8, 2023</vt:lpstr>
      <vt:lpstr>PHE Unwinding</vt:lpstr>
      <vt:lpstr>PHE Unwinding</vt:lpstr>
      <vt:lpstr>COVID-19 vaccines, testing and treatments</vt:lpstr>
      <vt:lpstr>COVID-19</vt:lpstr>
      <vt:lpstr>Telehealth Services</vt:lpstr>
      <vt:lpstr>Telehealth</vt:lpstr>
      <vt:lpstr>Blanket waivers</vt:lpstr>
      <vt:lpstr>Virtual supervision</vt:lpstr>
      <vt:lpstr>Health and Safety</vt:lpstr>
      <vt:lpstr>COVID Commercialization in Mid-2023</vt:lpstr>
      <vt:lpstr>COVID-19 Vaccine Supply</vt:lpstr>
      <vt:lpstr>Overview</vt:lpstr>
      <vt:lpstr>What action is needed? </vt:lpstr>
      <vt:lpstr>Outreach </vt:lpstr>
      <vt:lpstr> What assistance will patients need?  </vt:lpstr>
      <vt:lpstr>Key Takeaways </vt:lpstr>
      <vt:lpstr>Resources </vt:lpstr>
      <vt:lpstr>Links</vt:lpstr>
      <vt:lpstr>PowerPoint Presentation</vt:lpstr>
      <vt:lpstr>PowerPoint Presentation</vt:lpstr>
    </vt:vector>
  </TitlesOfParts>
  <Company>Indian Health Service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Indian Health Service Briefing</dc:title>
  <dc:creator>Eisenman, Theresa (IHS/HQ)</dc:creator>
  <cp:lastModifiedBy>Christensen, Loretta L (IHS/HQ)</cp:lastModifiedBy>
  <cp:revision>161</cp:revision>
  <cp:lastPrinted>2016-03-30T21:52:09Z</cp:lastPrinted>
  <dcterms:created xsi:type="dcterms:W3CDTF">2016-03-11T19:03:08Z</dcterms:created>
  <dcterms:modified xsi:type="dcterms:W3CDTF">2023-03-08T12:35:23Z</dcterms:modified>
</cp:coreProperties>
</file>