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>
  <p:sldMasterIdLst>
    <p:sldMasterId id="2147483720" r:id="rId1"/>
  </p:sldMasterIdLst>
  <p:notesMasterIdLst>
    <p:notesMasterId r:id="rId35"/>
  </p:notesMasterIdLst>
  <p:handoutMasterIdLst>
    <p:handoutMasterId r:id="rId36"/>
  </p:handoutMasterIdLst>
  <p:sldIdLst>
    <p:sldId id="257" r:id="rId2"/>
    <p:sldId id="286" r:id="rId3"/>
    <p:sldId id="305" r:id="rId4"/>
    <p:sldId id="287" r:id="rId5"/>
    <p:sldId id="303" r:id="rId6"/>
    <p:sldId id="304" r:id="rId7"/>
    <p:sldId id="307" r:id="rId8"/>
    <p:sldId id="306" r:id="rId9"/>
    <p:sldId id="308" r:id="rId10"/>
    <p:sldId id="295" r:id="rId11"/>
    <p:sldId id="300" r:id="rId12"/>
    <p:sldId id="309" r:id="rId13"/>
    <p:sldId id="310" r:id="rId14"/>
    <p:sldId id="311" r:id="rId15"/>
    <p:sldId id="312" r:id="rId16"/>
    <p:sldId id="313" r:id="rId17"/>
    <p:sldId id="290" r:id="rId18"/>
    <p:sldId id="315" r:id="rId19"/>
    <p:sldId id="316" r:id="rId20"/>
    <p:sldId id="317" r:id="rId21"/>
    <p:sldId id="318" r:id="rId22"/>
    <p:sldId id="322" r:id="rId23"/>
    <p:sldId id="323" r:id="rId24"/>
    <p:sldId id="319" r:id="rId25"/>
    <p:sldId id="320" r:id="rId26"/>
    <p:sldId id="321" r:id="rId27"/>
    <p:sldId id="324" r:id="rId28"/>
    <p:sldId id="326" r:id="rId29"/>
    <p:sldId id="327" r:id="rId30"/>
    <p:sldId id="328" r:id="rId31"/>
    <p:sldId id="329" r:id="rId32"/>
    <p:sldId id="330" r:id="rId33"/>
    <p:sldId id="284" r:id="rId34"/>
  </p:sldIdLst>
  <p:sldSz cx="12192000" cy="6858000"/>
  <p:notesSz cx="7010400" cy="92964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Ehrhardt, Brit L (IHS/HQ)" initials="EBL(" lastIdx="2" clrIdx="0">
    <p:extLst>
      <p:ext uri="{19B8F6BF-5375-455C-9EA6-DF929625EA0E}">
        <p15:presenceInfo xmlns:p15="http://schemas.microsoft.com/office/powerpoint/2012/main" userId="S-1-5-21-1547161642-606747145-682003330-459813" providerId="AD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1D4D77"/>
    <a:srgbClr val="FFFFFF"/>
    <a:srgbClr val="E48312"/>
    <a:srgbClr val="F5D9CC"/>
    <a:srgbClr val="FAEDE7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1750" autoAdjust="0"/>
    <p:restoredTop sz="86370" autoAdjust="0"/>
  </p:normalViewPr>
  <p:slideViewPr>
    <p:cSldViewPr snapToGrid="0">
      <p:cViewPr varScale="1">
        <p:scale>
          <a:sx n="50" d="100"/>
          <a:sy n="50" d="100"/>
        </p:scale>
        <p:origin x="66" y="144"/>
      </p:cViewPr>
      <p:guideLst/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" d="1"/>
        <a:sy n="1" d="1"/>
      </p:scale>
      <p:origin x="0" y="0"/>
    </p:cViewPr>
  </p:notesTextViewPr>
  <p:sorterViewPr>
    <p:cViewPr>
      <p:scale>
        <a:sx n="100" d="100"/>
        <a:sy n="100" d="100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viewProps" Target="viewProps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41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commentAuthors" Target="commentAuthors.xml"/><Relationship Id="rId40" Type="http://schemas.openxmlformats.org/officeDocument/2006/relationships/theme" Target="theme/theme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handoutMaster" Target="handoutMasters/handoutMaster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notesMaster" Target="notesMasters/notesMaster1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7840" cy="466434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970938" y="0"/>
            <a:ext cx="3037840" cy="466434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r">
              <a:defRPr sz="1200"/>
            </a:lvl1pPr>
          </a:lstStyle>
          <a:p>
            <a:fld id="{946E519B-61BF-41A9-AFFA-BAD42AA6A28B}" type="datetimeFigureOut">
              <a:rPr lang="en-US" smtClean="0"/>
              <a:t>3/9/2023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829967"/>
            <a:ext cx="3037840" cy="466433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970938" y="8829967"/>
            <a:ext cx="3037840" cy="466433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r">
              <a:defRPr sz="1200"/>
            </a:lvl1pPr>
          </a:lstStyle>
          <a:p>
            <a:fld id="{637B275C-5D9F-44B3-A894-FBB61692FE98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542870213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7840" cy="466434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970938" y="0"/>
            <a:ext cx="3037840" cy="466434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r">
              <a:defRPr sz="1200"/>
            </a:lvl1pPr>
          </a:lstStyle>
          <a:p>
            <a:fld id="{298FA526-01BB-418E-87B3-BB204CED0494}" type="datetimeFigureOut">
              <a:rPr lang="en-US" smtClean="0"/>
              <a:t>3/9/2023</a:t>
            </a:fld>
            <a:endParaRPr lang="en-US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717550" y="1162050"/>
            <a:ext cx="5575300" cy="31369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3177" tIns="46589" rIns="93177" bIns="46589" rtlCol="0" anchor="ctr"/>
          <a:lstStyle/>
          <a:p>
            <a:endParaRPr lang="en-US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701040" y="4473892"/>
            <a:ext cx="5608320" cy="3660458"/>
          </a:xfrm>
          <a:prstGeom prst="rect">
            <a:avLst/>
          </a:prstGeom>
        </p:spPr>
        <p:txBody>
          <a:bodyPr vert="horz" lIns="93177" tIns="46589" rIns="93177" bIns="46589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829967"/>
            <a:ext cx="3037840" cy="466433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970938" y="8829967"/>
            <a:ext cx="3037840" cy="466433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r">
              <a:defRPr sz="1200"/>
            </a:lvl1pPr>
          </a:lstStyle>
          <a:p>
            <a:fld id="{70F8E536-381C-49DA-B51B-F692AA943430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402173447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3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sz="1000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34C40A3-C388-4F58-B771-A78873EB76C1}" type="slidenum">
              <a:rPr lang="en-US" smtClean="0">
                <a:solidFill>
                  <a:prstClr val="black"/>
                </a:solidFill>
              </a:rPr>
              <a:pPr/>
              <a:t>1</a:t>
            </a:fld>
            <a:endParaRPr lang="en-US" dirty="0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714784551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0F8E536-381C-49DA-B51B-F692AA943430}" type="slidenum">
              <a:rPr lang="en-US" smtClean="0"/>
              <a:t>33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104860106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3175" y="6400800"/>
            <a:ext cx="12188825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8" name="Rectangle 7"/>
          <p:cNvSpPr/>
          <p:nvPr/>
        </p:nvSpPr>
        <p:spPr>
          <a:xfrm>
            <a:off x="15" y="633431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097280" y="758952"/>
            <a:ext cx="10058400" cy="3566160"/>
          </a:xfrm>
        </p:spPr>
        <p:txBody>
          <a:bodyPr anchor="b">
            <a:normAutofit/>
          </a:bodyPr>
          <a:lstStyle>
            <a:lvl1pPr algn="l">
              <a:lnSpc>
                <a:spcPct val="85000"/>
              </a:lnSpc>
              <a:defRPr sz="8000" spc="-50" baseline="0">
                <a:solidFill>
                  <a:schemeClr val="tx1">
                    <a:lumMod val="85000"/>
                    <a:lumOff val="15000"/>
                  </a:schemeClr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00051" y="4455620"/>
            <a:ext cx="10058400" cy="1143000"/>
          </a:xfrm>
        </p:spPr>
        <p:txBody>
          <a:bodyPr lIns="91440" rIns="91440">
            <a:normAutofit/>
          </a:bodyPr>
          <a:lstStyle>
            <a:lvl1pPr marL="0" indent="0" algn="l">
              <a:buNone/>
              <a:defRPr sz="2400" cap="all" spc="200" baseline="0">
                <a:solidFill>
                  <a:schemeClr val="tx2"/>
                </a:solidFill>
                <a:latin typeface="+mj-lt"/>
              </a:defRPr>
            </a:lvl1pPr>
            <a:lvl2pPr marL="457200" indent="0" algn="ctr">
              <a:buNone/>
              <a:defRPr sz="2400"/>
            </a:lvl2pPr>
            <a:lvl3pPr marL="914400" indent="0" algn="ctr">
              <a:buNone/>
              <a:defRPr sz="2400"/>
            </a:lvl3pPr>
            <a:lvl4pPr marL="1371600" indent="0" algn="ctr">
              <a:buNone/>
              <a:defRPr sz="2000"/>
            </a:lvl4pPr>
            <a:lvl5pPr marL="1828800" indent="0" algn="ctr">
              <a:buNone/>
              <a:defRPr sz="2000"/>
            </a:lvl5pPr>
            <a:lvl6pPr marL="2286000" indent="0" algn="ctr">
              <a:buNone/>
              <a:defRPr sz="2000"/>
            </a:lvl6pPr>
            <a:lvl7pPr marL="2743200" indent="0" algn="ctr">
              <a:buNone/>
              <a:defRPr sz="2000"/>
            </a:lvl7pPr>
            <a:lvl8pPr marL="3200400" indent="0" algn="ctr">
              <a:buNone/>
              <a:defRPr sz="2000"/>
            </a:lvl8pPr>
            <a:lvl9pPr marL="3657600" indent="0" algn="ctr">
              <a:buNone/>
              <a:defRPr sz="2000"/>
            </a:lvl9pPr>
          </a:lstStyle>
          <a:p>
            <a:r>
              <a:rPr lang="en-US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B1D29C0-AE6D-4E02-9CD8-049544EE3C2F}" type="datetime1">
              <a:rPr lang="en-US" smtClean="0"/>
              <a:t>3/9/2023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9" name="Straight Connector 8"/>
          <p:cNvCxnSpPr/>
          <p:nvPr/>
        </p:nvCxnSpPr>
        <p:spPr>
          <a:xfrm>
            <a:off x="1207658" y="4343400"/>
            <a:ext cx="9875520" cy="0"/>
          </a:xfrm>
          <a:prstGeom prst="line">
            <a:avLst/>
          </a:prstGeom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894231109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 marL="0"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B77FC0-B7A1-430F-AD49-528ADA738D84}" type="datetime1">
              <a:rPr lang="en-US" smtClean="0"/>
              <a:t>3/9/2023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341252759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3175" y="6400800"/>
            <a:ext cx="12188825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8" name="Rectangle 7"/>
          <p:cNvSpPr/>
          <p:nvPr/>
        </p:nvSpPr>
        <p:spPr>
          <a:xfrm>
            <a:off x="15" y="633431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97280" y="758952"/>
            <a:ext cx="10058400" cy="3566160"/>
          </a:xfrm>
        </p:spPr>
        <p:txBody>
          <a:bodyPr anchor="b" anchorCtr="0">
            <a:normAutofit/>
          </a:bodyPr>
          <a:lstStyle>
            <a:lvl1pPr>
              <a:lnSpc>
                <a:spcPct val="85000"/>
              </a:lnSpc>
              <a:defRPr sz="8000" b="0">
                <a:solidFill>
                  <a:schemeClr val="tx1">
                    <a:lumMod val="85000"/>
                    <a:lumOff val="15000"/>
                  </a:schemeClr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97280" y="4453128"/>
            <a:ext cx="10058400" cy="1143000"/>
          </a:xfrm>
        </p:spPr>
        <p:txBody>
          <a:bodyPr lIns="91440" rIns="91440" anchor="t" anchorCtr="0">
            <a:normAutofit/>
          </a:bodyPr>
          <a:lstStyle>
            <a:lvl1pPr marL="0" indent="0">
              <a:buNone/>
              <a:defRPr sz="2400" cap="all" spc="200" baseline="0">
                <a:solidFill>
                  <a:schemeClr val="tx2"/>
                </a:solidFill>
                <a:latin typeface="+mj-lt"/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C0B0417-A2B4-47D9-8D73-3867C9524B79}" type="datetime1">
              <a:rPr lang="en-US" smtClean="0"/>
              <a:t>3/9/2023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9" name="Straight Connector 8"/>
          <p:cNvCxnSpPr/>
          <p:nvPr/>
        </p:nvCxnSpPr>
        <p:spPr>
          <a:xfrm>
            <a:off x="1207658" y="4343400"/>
            <a:ext cx="9875520" cy="0"/>
          </a:xfrm>
          <a:prstGeom prst="line">
            <a:avLst/>
          </a:prstGeom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425839678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>
          <a:xfrm>
            <a:off x="1097280" y="286603"/>
            <a:ext cx="10058400" cy="1450757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097279" y="1845734"/>
            <a:ext cx="4937760" cy="402336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17920" y="1845735"/>
            <a:ext cx="4937760" cy="402336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08DA967-8BCA-4D0A-BD46-BC64A3D6E2A0}" type="datetime1">
              <a:rPr lang="en-US" smtClean="0"/>
              <a:t>3/9/2023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34467526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9"/>
          <p:cNvSpPr>
            <a:spLocks noGrp="1"/>
          </p:cNvSpPr>
          <p:nvPr>
            <p:ph type="title"/>
          </p:nvPr>
        </p:nvSpPr>
        <p:spPr>
          <a:xfrm>
            <a:off x="1097280" y="286603"/>
            <a:ext cx="10058400" cy="1450757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97280" y="1846052"/>
            <a:ext cx="4937760" cy="736282"/>
          </a:xfrm>
        </p:spPr>
        <p:txBody>
          <a:bodyPr lIns="91440" rIns="91440" anchor="ctr">
            <a:normAutofit/>
          </a:bodyPr>
          <a:lstStyle>
            <a:lvl1pPr marL="0" indent="0">
              <a:buNone/>
              <a:defRPr sz="2000" b="0" cap="all" baseline="0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097280" y="2582334"/>
            <a:ext cx="4937760" cy="33782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217920" y="1846052"/>
            <a:ext cx="4937760" cy="736282"/>
          </a:xfrm>
        </p:spPr>
        <p:txBody>
          <a:bodyPr lIns="91440" rIns="91440" anchor="ctr">
            <a:normAutofit/>
          </a:bodyPr>
          <a:lstStyle>
            <a:lvl1pPr marL="0" indent="0">
              <a:buNone/>
              <a:defRPr sz="2000" b="0" cap="all" baseline="0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217920" y="2582334"/>
            <a:ext cx="4937760" cy="33782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63F5A8D-FA53-49CC-9B33-E7CEADBA5681}" type="datetime1">
              <a:rPr lang="en-US" smtClean="0"/>
              <a:t>3/9/2023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0026129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7D920C6-9B3C-4481-A5DA-86B673AAB21A}" type="datetime1">
              <a:rPr lang="en-US" smtClean="0"/>
              <a:t>3/9/2023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252018480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/>
        </p:nvSpPr>
        <p:spPr>
          <a:xfrm>
            <a:off x="3175" y="6400800"/>
            <a:ext cx="12188825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6" name="Rectangle 5"/>
          <p:cNvSpPr/>
          <p:nvPr/>
        </p:nvSpPr>
        <p:spPr>
          <a:xfrm>
            <a:off x="15" y="633431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B4849F1-438A-4621-AE50-92722F671549}" type="datetime1">
              <a:rPr lang="en-US" smtClean="0"/>
              <a:t>3/9/2023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5169611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/>
        </p:nvSpPr>
        <p:spPr>
          <a:xfrm>
            <a:off x="16" y="0"/>
            <a:ext cx="4050791" cy="68580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Rectangle 8"/>
          <p:cNvSpPr/>
          <p:nvPr/>
        </p:nvSpPr>
        <p:spPr>
          <a:xfrm>
            <a:off x="4040071" y="0"/>
            <a:ext cx="64008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594359"/>
            <a:ext cx="3200400" cy="2286000"/>
          </a:xfrm>
        </p:spPr>
        <p:txBody>
          <a:bodyPr anchor="b">
            <a:normAutofit/>
          </a:bodyPr>
          <a:lstStyle>
            <a:lvl1pPr>
              <a:defRPr sz="3600" b="0">
                <a:solidFill>
                  <a:srgbClr val="FFFFFF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800600" y="731520"/>
            <a:ext cx="6492240" cy="52578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2926080"/>
            <a:ext cx="3200400" cy="3379124"/>
          </a:xfrm>
        </p:spPr>
        <p:txBody>
          <a:bodyPr lIns="91440" rIns="91440">
            <a:normAutofit/>
          </a:bodyPr>
          <a:lstStyle>
            <a:lvl1pPr marL="0" indent="0">
              <a:buNone/>
              <a:defRPr sz="1500">
                <a:solidFill>
                  <a:srgbClr val="FFFFFF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465512" y="6459785"/>
            <a:ext cx="2618510" cy="365125"/>
          </a:xfrm>
        </p:spPr>
        <p:txBody>
          <a:bodyPr/>
          <a:lstStyle>
            <a:lvl1pPr algn="l">
              <a:defRPr/>
            </a:lvl1pPr>
          </a:lstStyle>
          <a:p>
            <a:fld id="{667818D7-90F6-419A-8306-657D2ECDA14D}" type="datetime1">
              <a:rPr lang="en-US" smtClean="0"/>
              <a:t>3/9/2023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4800600" y="6459785"/>
            <a:ext cx="4648200" cy="365125"/>
          </a:xfrm>
        </p:spPr>
        <p:txBody>
          <a:bodyPr/>
          <a:lstStyle>
            <a:lvl1pPr algn="l">
              <a:defRPr>
                <a:solidFill>
                  <a:schemeClr val="tx2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CFB582AC-5695-48DB-B28C-201892CC33C9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79286316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/>
        </p:nvSpPr>
        <p:spPr>
          <a:xfrm>
            <a:off x="0" y="4953000"/>
            <a:ext cx="12188825" cy="19050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Rectangle 8"/>
          <p:cNvSpPr/>
          <p:nvPr/>
        </p:nvSpPr>
        <p:spPr>
          <a:xfrm>
            <a:off x="15" y="491507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97280" y="5074920"/>
            <a:ext cx="10113264" cy="822960"/>
          </a:xfrm>
        </p:spPr>
        <p:txBody>
          <a:bodyPr lIns="91440" tIns="0" rIns="91440" bIns="0" anchor="b">
            <a:noAutofit/>
          </a:bodyPr>
          <a:lstStyle>
            <a:lvl1pPr>
              <a:defRPr sz="3600" b="0">
                <a:solidFill>
                  <a:srgbClr val="FFFFFF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15" y="0"/>
            <a:ext cx="12191985" cy="4915076"/>
          </a:xfrm>
          <a:blipFill>
            <a:blip r:embed="rId2"/>
            <a:stretch>
              <a:fillRect/>
            </a:stretch>
          </a:blipFill>
        </p:spPr>
        <p:txBody>
          <a:bodyPr lIns="457200" tIns="457200" anchor="t"/>
          <a:lstStyle>
            <a:lvl1pPr marL="0" indent="0">
              <a:buNone/>
              <a:defRPr sz="3200">
                <a:solidFill>
                  <a:schemeClr val="bg1"/>
                </a:solidFill>
              </a:defRPr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dirty="0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097280" y="5907023"/>
            <a:ext cx="10113264" cy="594360"/>
          </a:xfrm>
        </p:spPr>
        <p:txBody>
          <a:bodyPr lIns="91440" tIns="0" rIns="91440" bIns="0">
            <a:normAutofit/>
          </a:bodyPr>
          <a:lstStyle>
            <a:lvl1pPr marL="0" indent="0">
              <a:spcBef>
                <a:spcPts val="0"/>
              </a:spcBef>
              <a:spcAft>
                <a:spcPts val="600"/>
              </a:spcAft>
              <a:buNone/>
              <a:defRPr sz="1500">
                <a:solidFill>
                  <a:srgbClr val="FFFFFF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B774E82-F24A-4D10-9AE3-8BE75ECAEEF4}" type="datetime1">
              <a:rPr lang="en-US" smtClean="0"/>
              <a:t>3/9/2023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50937111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lIns="45720" tIns="0" rIns="45720" bIns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37BB96C-A6A9-4F12-A778-07A91059553E}" type="datetime1">
              <a:rPr lang="en-US" smtClean="0"/>
              <a:t>3/9/2023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222675628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3175" y="6400800"/>
            <a:ext cx="12188825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8" name="Rectangle 7"/>
          <p:cNvSpPr/>
          <p:nvPr/>
        </p:nvSpPr>
        <p:spPr>
          <a:xfrm>
            <a:off x="15" y="633431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414778"/>
            <a:ext cx="2628900" cy="5757421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414778"/>
            <a:ext cx="7734300" cy="5757422"/>
          </a:xfrm>
        </p:spPr>
        <p:txBody>
          <a:bodyPr vert="eaVert" lIns="45720" tIns="0" rIns="45720" bIns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E68C8D6-7423-4F71-9348-7AA0B1B9E177}" type="datetime1">
              <a:rPr lang="en-US" smtClean="0"/>
              <a:t>3/9/2023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16546073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1" y="6400800"/>
            <a:ext cx="12192000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Rectangle 8"/>
          <p:cNvSpPr/>
          <p:nvPr/>
        </p:nvSpPr>
        <p:spPr>
          <a:xfrm>
            <a:off x="0" y="6334316"/>
            <a:ext cx="12192001" cy="6599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097280" y="286603"/>
            <a:ext cx="10058400" cy="1450757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97280" y="1845733"/>
            <a:ext cx="10058400" cy="4196143"/>
          </a:xfrm>
          <a:prstGeom prst="rect">
            <a:avLst/>
          </a:prstGeom>
        </p:spPr>
        <p:txBody>
          <a:bodyPr vert="horz" lIns="0" tIns="45720" rIns="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1097280" y="6459785"/>
            <a:ext cx="2472271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rgbClr val="FFFFFF"/>
                </a:solidFill>
              </a:defRPr>
            </a:lvl1pPr>
          </a:lstStyle>
          <a:p>
            <a:fld id="{2BB65DD0-1986-4CD0-91AD-B21022B2D991}" type="datetime1">
              <a:rPr lang="en-US" smtClean="0"/>
              <a:t>3/9/2023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686185" y="6459785"/>
            <a:ext cx="4822804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900" cap="all" baseline="0">
                <a:solidFill>
                  <a:srgbClr val="FFFFFF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9900458" y="6459785"/>
            <a:ext cx="1312025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50">
                <a:solidFill>
                  <a:srgbClr val="FFFFFF"/>
                </a:solidFill>
              </a:defRPr>
            </a:lvl1pPr>
          </a:lstStyle>
          <a:p>
            <a:fld id="{CFB582AC-5695-48DB-B28C-201892CC33C9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0" name="Straight Connector 9"/>
          <p:cNvCxnSpPr/>
          <p:nvPr/>
        </p:nvCxnSpPr>
        <p:spPr>
          <a:xfrm>
            <a:off x="1193532" y="1737845"/>
            <a:ext cx="9966960" cy="0"/>
          </a:xfrm>
          <a:prstGeom prst="line">
            <a:avLst/>
          </a:prstGeom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57751474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21" r:id="rId1"/>
    <p:sldLayoutId id="2147483722" r:id="rId2"/>
    <p:sldLayoutId id="2147483723" r:id="rId3"/>
    <p:sldLayoutId id="2147483724" r:id="rId4"/>
    <p:sldLayoutId id="2147483725" r:id="rId5"/>
    <p:sldLayoutId id="2147483726" r:id="rId6"/>
    <p:sldLayoutId id="2147483727" r:id="rId7"/>
    <p:sldLayoutId id="2147483728" r:id="rId8"/>
    <p:sldLayoutId id="2147483729" r:id="rId9"/>
    <p:sldLayoutId id="2147483730" r:id="rId10"/>
    <p:sldLayoutId id="2147483731" r:id="rId11"/>
  </p:sldLayoutIdLst>
  <p:timing>
    <p:tnLst>
      <p:par>
        <p:cTn id="1" dur="indefinite" restart="never" nodeType="tmRoot"/>
      </p:par>
    </p:tnLst>
  </p:timing>
  <p:hf hdr="0" ftr="0" dt="0"/>
  <p:txStyles>
    <p:titleStyle>
      <a:lvl1pPr algn="l" defTabSz="914400" rtl="0" eaLnBrk="1" latinLnBrk="0" hangingPunct="1">
        <a:lnSpc>
          <a:spcPct val="85000"/>
        </a:lnSpc>
        <a:spcBef>
          <a:spcPct val="0"/>
        </a:spcBef>
        <a:buNone/>
        <a:defRPr sz="4800" kern="1200" spc="-50" baseline="0">
          <a:solidFill>
            <a:schemeClr val="tx1">
              <a:lumMod val="75000"/>
              <a:lumOff val="25000"/>
            </a:schemeClr>
          </a:solidFill>
          <a:latin typeface="+mj-lt"/>
          <a:ea typeface="+mj-ea"/>
          <a:cs typeface="+mj-cs"/>
        </a:defRPr>
      </a:lvl1pPr>
    </p:titleStyle>
    <p:bodyStyle>
      <a:lvl1pPr marL="91440" indent="-91440" algn="l" defTabSz="914400" rtl="0" eaLnBrk="1" latinLnBrk="0" hangingPunct="1">
        <a:lnSpc>
          <a:spcPct val="90000"/>
        </a:lnSpc>
        <a:spcBef>
          <a:spcPts val="1200"/>
        </a:spcBef>
        <a:spcAft>
          <a:spcPts val="200"/>
        </a:spcAft>
        <a:buClr>
          <a:schemeClr val="accent1"/>
        </a:buClr>
        <a:buSzPct val="100000"/>
        <a:buFont typeface="Calibri" panose="020F0502020204030204" pitchFamily="34" charset="0"/>
        <a:buChar char=" "/>
        <a:defRPr sz="20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38404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56692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74980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93268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11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13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15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17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4.png"/><Relationship Id="rId4" Type="http://schemas.openxmlformats.org/officeDocument/2006/relationships/image" Target="../media/image3.png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3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4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097280" y="807720"/>
            <a:ext cx="10058400" cy="3566160"/>
          </a:xfrm>
        </p:spPr>
        <p:txBody>
          <a:bodyPr/>
          <a:lstStyle/>
          <a:p>
            <a:r>
              <a:rPr lang="en-US" b="1" dirty="0" smtClean="0">
                <a:solidFill>
                  <a:schemeClr val="tx1"/>
                </a:solidFill>
                <a:latin typeface="Bahnschrift SemiBold Condensed" panose="020B0502040204020203" pitchFamily="34" charset="0"/>
              </a:rPr>
              <a:t>Indian Health Service</a:t>
            </a:r>
            <a:r>
              <a:rPr lang="en-US" dirty="0" smtClean="0"/>
              <a:t/>
            </a:r>
            <a:br>
              <a:rPr lang="en-US" dirty="0" smtClean="0"/>
            </a:br>
            <a:r>
              <a:rPr lang="en-US" dirty="0" smtClean="0"/>
              <a:t>Budget Update</a:t>
            </a:r>
            <a:endParaRPr lang="en-US" dirty="0">
              <a:solidFill>
                <a:srgbClr val="1D4D77"/>
              </a:solidFill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00051" y="4455620"/>
            <a:ext cx="10058400" cy="1740801"/>
          </a:xfrm>
        </p:spPr>
        <p:txBody>
          <a:bodyPr>
            <a:normAutofit/>
          </a:bodyPr>
          <a:lstStyle/>
          <a:p>
            <a:r>
              <a:rPr lang="en-US" sz="2800" dirty="0" smtClean="0"/>
              <a:t>Jillian E. Curtis</a:t>
            </a:r>
          </a:p>
          <a:p>
            <a:r>
              <a:rPr lang="en-US" sz="2800" dirty="0" smtClean="0"/>
              <a:t>Chief Financial Officer</a:t>
            </a:r>
          </a:p>
          <a:p>
            <a:r>
              <a:rPr lang="en-US" sz="2800" dirty="0" smtClean="0"/>
              <a:t>March 9, 2023</a:t>
            </a:r>
            <a:endParaRPr lang="en-US" sz="2800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254478" y="4455620"/>
            <a:ext cx="1750176" cy="1740801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352097" y="4455620"/>
            <a:ext cx="1842403" cy="1764296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6312290"/>
            <a:ext cx="12207240" cy="55634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2251309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Road Map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914400" indent="-557213">
              <a:buFont typeface="Wingdings" panose="05000000000000000000" pitchFamily="2" charset="2"/>
              <a:buChar char="q"/>
            </a:pPr>
            <a:r>
              <a:rPr lang="en-US" sz="3200" dirty="0" smtClean="0"/>
              <a:t>FY </a:t>
            </a:r>
            <a:r>
              <a:rPr lang="en-US" sz="3200" dirty="0" smtClean="0"/>
              <a:t>2025 Tribal Budget Formulation Update</a:t>
            </a:r>
          </a:p>
          <a:p>
            <a:pPr marL="914400" indent="-557213">
              <a:buFont typeface="Wingdings" panose="05000000000000000000" pitchFamily="2" charset="2"/>
              <a:buChar char="q"/>
            </a:pPr>
            <a:r>
              <a:rPr lang="en-US" sz="3200" dirty="0" smtClean="0"/>
              <a:t>Mandatory Funding Sub-Work Group Update</a:t>
            </a:r>
          </a:p>
          <a:p>
            <a:pPr marL="914400" indent="-557213">
              <a:buFont typeface="Wingdings" panose="05000000000000000000" pitchFamily="2" charset="2"/>
              <a:buChar char="q"/>
            </a:pPr>
            <a:r>
              <a:rPr lang="en-US" sz="3200" dirty="0" smtClean="0"/>
              <a:t>Advance Appropriations Implementation</a:t>
            </a:r>
          </a:p>
          <a:p>
            <a:pPr marL="914400" indent="-557213">
              <a:buFont typeface="Wingdings" panose="05000000000000000000" pitchFamily="2" charset="2"/>
              <a:buChar char="q"/>
            </a:pPr>
            <a:r>
              <a:rPr lang="en-US" sz="3200" dirty="0" smtClean="0"/>
              <a:t>Interim CRRSAA Reporting Guidance</a:t>
            </a:r>
          </a:p>
          <a:p>
            <a:pPr marL="914400" indent="-557213">
              <a:buFont typeface="Wingdings" panose="05000000000000000000" pitchFamily="2" charset="2"/>
              <a:buChar char="q"/>
            </a:pPr>
            <a:r>
              <a:rPr lang="en-US" sz="3200" dirty="0" smtClean="0"/>
              <a:t>Section 105(</a:t>
            </a:r>
            <a:r>
              <a:rPr lang="en-US" sz="3200" i="1" dirty="0" smtClean="0"/>
              <a:t>l</a:t>
            </a:r>
            <a:r>
              <a:rPr lang="en-US" sz="3200" dirty="0" smtClean="0"/>
              <a:t>) Transition</a:t>
            </a:r>
          </a:p>
          <a:p>
            <a:pPr marL="914400" indent="-557213">
              <a:buFont typeface="Wingdings" panose="05000000000000000000" pitchFamily="2" charset="2"/>
              <a:buChar char="q"/>
            </a:pPr>
            <a:r>
              <a:rPr lang="en-US" sz="3200" dirty="0" smtClean="0"/>
              <a:t>FY 2024 President’s Budget</a:t>
            </a:r>
          </a:p>
          <a:p>
            <a:pPr marL="914400" indent="-557213">
              <a:buFont typeface="Wingdings" panose="05000000000000000000" pitchFamily="2" charset="2"/>
              <a:buChar char="q"/>
            </a:pPr>
            <a:endParaRPr lang="en-US" sz="320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2</a:t>
            </a:fld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6301657"/>
            <a:ext cx="12207240" cy="55634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2848420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5600" dirty="0" smtClean="0"/>
              <a:t>FY 2025 National Triba</a:t>
            </a:r>
            <a:r>
              <a:rPr lang="en-US" sz="5600" dirty="0"/>
              <a:t>l</a:t>
            </a:r>
            <a:r>
              <a:rPr lang="en-US" sz="5600" dirty="0" smtClean="0"/>
              <a:t> Budget Formulation Work Session</a:t>
            </a:r>
            <a:endParaRPr lang="en-US" sz="5600" dirty="0"/>
          </a:p>
        </p:txBody>
      </p:sp>
      <p:sp>
        <p:nvSpPr>
          <p:cNvPr id="6" name="Text Placeholder 5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3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844130853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NTBFW Work Session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49213" indent="0">
              <a:buNone/>
            </a:pPr>
            <a:r>
              <a:rPr lang="en-US" sz="4000" dirty="0" smtClean="0"/>
              <a:t>The FY 2025 National Tribal Budget Formulation Work Session took place on Feb. 14-15, 2023.</a:t>
            </a:r>
          </a:p>
          <a:p>
            <a:pPr marL="914400" indent="-342900">
              <a:buFont typeface="Wingdings" panose="05000000000000000000" pitchFamily="2" charset="2"/>
              <a:buChar char="§"/>
            </a:pPr>
            <a:r>
              <a:rPr lang="en-US" sz="3600" dirty="0" smtClean="0"/>
              <a:t>The total recommended funding level for </a:t>
            </a:r>
            <a:r>
              <a:rPr lang="en-US" sz="3600" dirty="0" smtClean="0"/>
              <a:t/>
            </a:r>
            <a:br>
              <a:rPr lang="en-US" sz="3600" dirty="0" smtClean="0"/>
            </a:br>
            <a:r>
              <a:rPr lang="en-US" sz="3600" dirty="0" smtClean="0"/>
              <a:t>FY </a:t>
            </a:r>
            <a:r>
              <a:rPr lang="en-US" sz="3600" dirty="0" smtClean="0"/>
              <a:t>2025 is $53.8 billion in mandatory funding.</a:t>
            </a:r>
          </a:p>
          <a:p>
            <a:pPr marL="914400" indent="-342900">
              <a:buFont typeface="Wingdings" panose="05000000000000000000" pitchFamily="2" charset="2"/>
              <a:buChar char="§"/>
            </a:pPr>
            <a:r>
              <a:rPr lang="en-US" sz="3600" dirty="0" smtClean="0"/>
              <a:t>This number serves as a “proxy” for a full funding budget, and is $46.6 billion above FY 2023 Enacted.</a:t>
            </a:r>
          </a:p>
          <a:p>
            <a:pPr marL="49213" indent="0">
              <a:buNone/>
            </a:pPr>
            <a:endParaRPr lang="en-US" sz="1000" dirty="0" smtClean="0"/>
          </a:p>
          <a:p>
            <a:pPr marL="506413" indent="-457200">
              <a:buFont typeface="Wingdings" panose="05000000000000000000" pitchFamily="2" charset="2"/>
              <a:buChar char="§"/>
            </a:pPr>
            <a:endParaRPr lang="en-US" sz="320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4</a:t>
            </a:fld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6301657"/>
            <a:ext cx="12207240" cy="55634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1519539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NTBFW Work Session </a:t>
            </a:r>
            <a:r>
              <a:rPr lang="en-US" i="1" dirty="0" smtClean="0"/>
              <a:t>(Cont.)</a:t>
            </a:r>
            <a:endParaRPr lang="en-US" i="1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49213" indent="0">
              <a:buNone/>
            </a:pPr>
            <a:r>
              <a:rPr lang="en-US" sz="4000" dirty="0" smtClean="0"/>
              <a:t>The top 5 funding priorities are:</a:t>
            </a:r>
          </a:p>
          <a:p>
            <a:pPr marL="914400" indent="-342900">
              <a:buFont typeface="Wingdings" panose="05000000000000000000" pitchFamily="2" charset="2"/>
              <a:buChar char="§"/>
            </a:pPr>
            <a:r>
              <a:rPr lang="en-US" sz="3600" dirty="0" smtClean="0"/>
              <a:t>Hospitals &amp; Health Clinics</a:t>
            </a:r>
          </a:p>
          <a:p>
            <a:pPr marL="914400" indent="-342900">
              <a:buFont typeface="Wingdings" panose="05000000000000000000" pitchFamily="2" charset="2"/>
              <a:buChar char="§"/>
            </a:pPr>
            <a:r>
              <a:rPr lang="en-US" sz="3600" dirty="0" smtClean="0"/>
              <a:t>Purchased/Referred Care</a:t>
            </a:r>
          </a:p>
          <a:p>
            <a:pPr marL="914400" indent="-342900">
              <a:buFont typeface="Wingdings" panose="05000000000000000000" pitchFamily="2" charset="2"/>
              <a:buChar char="§"/>
            </a:pPr>
            <a:r>
              <a:rPr lang="en-US" sz="3600" dirty="0" smtClean="0"/>
              <a:t>Alcohol &amp; Substance Abuse</a:t>
            </a:r>
          </a:p>
          <a:p>
            <a:pPr marL="914400" indent="-342900">
              <a:buFont typeface="Wingdings" panose="05000000000000000000" pitchFamily="2" charset="2"/>
              <a:buChar char="§"/>
            </a:pPr>
            <a:r>
              <a:rPr lang="en-US" sz="3600" dirty="0" smtClean="0"/>
              <a:t>Mental Health</a:t>
            </a:r>
          </a:p>
          <a:p>
            <a:pPr marL="914400" indent="-342900">
              <a:buFont typeface="Wingdings" panose="05000000000000000000" pitchFamily="2" charset="2"/>
              <a:buChar char="§"/>
            </a:pPr>
            <a:r>
              <a:rPr lang="en-US" sz="3600" dirty="0" smtClean="0"/>
              <a:t>Indian Health Care Improvement Fund</a:t>
            </a:r>
            <a:endParaRPr lang="en-US" sz="1000" dirty="0" smtClean="0"/>
          </a:p>
          <a:p>
            <a:pPr marL="506413" indent="-457200">
              <a:buFont typeface="Wingdings" panose="05000000000000000000" pitchFamily="2" charset="2"/>
              <a:buChar char="§"/>
            </a:pPr>
            <a:endParaRPr lang="en-US" sz="320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5</a:t>
            </a:fld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6301657"/>
            <a:ext cx="12207240" cy="55634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3312206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Next Steps</a:t>
            </a:r>
            <a:endParaRPr lang="en-US" i="1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92500"/>
          </a:bodyPr>
          <a:lstStyle/>
          <a:p>
            <a:pPr marL="49213" indent="0">
              <a:buNone/>
            </a:pPr>
            <a:r>
              <a:rPr lang="en-US" sz="3900" dirty="0" smtClean="0"/>
              <a:t>The NTBFW Technical Team will work to create a document outlining the recommendations of the workgroup, and hot topics raised by each Area</a:t>
            </a:r>
            <a:r>
              <a:rPr lang="en-US" sz="3800" dirty="0" smtClean="0"/>
              <a:t>.</a:t>
            </a:r>
          </a:p>
          <a:p>
            <a:pPr marL="914400" indent="-342900">
              <a:buFont typeface="Wingdings" panose="05000000000000000000" pitchFamily="2" charset="2"/>
              <a:buChar char="§"/>
            </a:pPr>
            <a:r>
              <a:rPr lang="en-US" sz="3500" dirty="0" smtClean="0"/>
              <a:t>The NTBFW Co-Chairs will present the recommendations during the HHS Tribal Budget Consultation taking place on </a:t>
            </a:r>
            <a:r>
              <a:rPr lang="en-US" sz="3500" u="sng" dirty="0" smtClean="0"/>
              <a:t>April 18 &amp; 19, </a:t>
            </a:r>
            <a:r>
              <a:rPr lang="en-US" sz="3500" u="sng" dirty="0"/>
              <a:t>2023</a:t>
            </a:r>
            <a:r>
              <a:rPr lang="en-US" sz="3500" dirty="0"/>
              <a:t>.</a:t>
            </a:r>
          </a:p>
          <a:p>
            <a:pPr marL="914400" indent="-342900">
              <a:buFont typeface="Wingdings" panose="05000000000000000000" pitchFamily="2" charset="2"/>
              <a:buChar char="§"/>
            </a:pPr>
            <a:r>
              <a:rPr lang="en-US" sz="3500" dirty="0" smtClean="0"/>
              <a:t>IHS will use the Tribal Budget Recommendations as the foundation for developing the FY 2025 budget request.</a:t>
            </a:r>
          </a:p>
          <a:p>
            <a:pPr marL="49213" indent="0">
              <a:buNone/>
            </a:pPr>
            <a:endParaRPr lang="en-US" sz="320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6</a:t>
            </a:fld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6301657"/>
            <a:ext cx="12207240" cy="55634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5839638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Mandatory Funding Sub-Work Group</a:t>
            </a:r>
            <a:endParaRPr lang="en-US" i="1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49213" indent="0">
              <a:buNone/>
            </a:pPr>
            <a:r>
              <a:rPr lang="en-US" sz="3900" dirty="0" smtClean="0"/>
              <a:t>The NTBFW mandatory funding sub-work group will convene for the first time later this month.</a:t>
            </a:r>
            <a:endParaRPr lang="en-US" sz="3800" dirty="0" smtClean="0"/>
          </a:p>
          <a:p>
            <a:pPr marL="914400" indent="-342900">
              <a:buFont typeface="Wingdings" panose="05000000000000000000" pitchFamily="2" charset="2"/>
              <a:buChar char="§"/>
            </a:pPr>
            <a:r>
              <a:rPr lang="en-US" sz="3500" dirty="0" smtClean="0"/>
              <a:t>The kick-off meeting is scheduled for March 27, 2023.</a:t>
            </a:r>
            <a:endParaRPr lang="en-US" sz="3500" dirty="0" smtClean="0">
              <a:solidFill>
                <a:srgbClr val="FF0000"/>
              </a:solidFill>
            </a:endParaRPr>
          </a:p>
          <a:p>
            <a:pPr marL="914400" indent="-342900">
              <a:buFont typeface="Wingdings" panose="05000000000000000000" pitchFamily="2" charset="2"/>
              <a:buChar char="§"/>
            </a:pPr>
            <a:r>
              <a:rPr lang="en-US" sz="3500" dirty="0" smtClean="0"/>
              <a:t>IHS will be following up with the sub-work group members to schedule a specific time, and provide a draft agenda for consideration.</a:t>
            </a:r>
          </a:p>
          <a:p>
            <a:pPr marL="49213" indent="0">
              <a:buNone/>
            </a:pPr>
            <a:endParaRPr lang="en-US" sz="320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7</a:t>
            </a:fld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6301657"/>
            <a:ext cx="12207240" cy="55634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5158583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Future Tribal Budget Formulation Dates</a:t>
            </a:r>
            <a:endParaRPr lang="en-US" i="1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49213" indent="0">
              <a:buNone/>
            </a:pPr>
            <a:r>
              <a:rPr lang="en-US" sz="3900" dirty="0" smtClean="0"/>
              <a:t>At the work session, the NTBFW identified dates for the following upcoming meetings:</a:t>
            </a:r>
            <a:endParaRPr lang="en-US" sz="3800" dirty="0" smtClean="0"/>
          </a:p>
          <a:p>
            <a:pPr marL="914400" indent="-342900">
              <a:buFont typeface="Wingdings" panose="05000000000000000000" pitchFamily="2" charset="2"/>
              <a:buChar char="§"/>
            </a:pPr>
            <a:r>
              <a:rPr lang="en-US" sz="3500" dirty="0" smtClean="0"/>
              <a:t>The FY 2025/FY 2026 </a:t>
            </a:r>
            <a:r>
              <a:rPr lang="en-US" sz="3500" dirty="0"/>
              <a:t>Planning</a:t>
            </a:r>
            <a:r>
              <a:rPr lang="en-US" sz="3500" dirty="0" smtClean="0"/>
              <a:t> &amp; Evaluation Session will take place on </a:t>
            </a:r>
            <a:r>
              <a:rPr lang="en-US" sz="3500" u="sng" dirty="0" smtClean="0"/>
              <a:t>August </a:t>
            </a:r>
            <a:r>
              <a:rPr lang="en-US" sz="3500" u="sng" dirty="0"/>
              <a:t>16, 2023</a:t>
            </a:r>
            <a:r>
              <a:rPr lang="en-US" sz="3500" dirty="0" smtClean="0"/>
              <a:t>.</a:t>
            </a:r>
          </a:p>
          <a:p>
            <a:pPr marL="914400" indent="-342900">
              <a:buFont typeface="Wingdings" panose="05000000000000000000" pitchFamily="2" charset="2"/>
              <a:buChar char="§"/>
            </a:pPr>
            <a:r>
              <a:rPr lang="en-US" sz="3500" dirty="0" smtClean="0"/>
              <a:t>FY 2026 National Tribal Budget Formulation Work Session will take place on </a:t>
            </a:r>
            <a:r>
              <a:rPr lang="en-US" sz="3500" u="sng" dirty="0" smtClean="0"/>
              <a:t>February 14-15, 2024</a:t>
            </a:r>
            <a:r>
              <a:rPr lang="en-US" sz="3500" dirty="0" smtClean="0"/>
              <a:t>.</a:t>
            </a:r>
            <a:endParaRPr lang="en-US" sz="3300" dirty="0" smtClean="0"/>
          </a:p>
          <a:p>
            <a:pPr marL="49213" indent="0">
              <a:buNone/>
            </a:pPr>
            <a:endParaRPr lang="en-US" sz="320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8</a:t>
            </a:fld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6301657"/>
            <a:ext cx="12207240" cy="55634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0421525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5600" dirty="0" smtClean="0"/>
              <a:t>Advance Appropriations Update</a:t>
            </a:r>
            <a:endParaRPr lang="en-US" sz="5600" dirty="0"/>
          </a:p>
        </p:txBody>
      </p:sp>
      <p:sp>
        <p:nvSpPr>
          <p:cNvPr id="6" name="Text Placeholder 5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9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656196683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Advance Appropriations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10000"/>
          </a:bodyPr>
          <a:lstStyle/>
          <a:p>
            <a:pPr marL="0" indent="0">
              <a:buNone/>
            </a:pPr>
            <a:r>
              <a:rPr lang="en-US" sz="3200" dirty="0"/>
              <a:t>For the first time ever, the FY 2023 budget includes a total of </a:t>
            </a:r>
            <a:br>
              <a:rPr lang="en-US" sz="3200" dirty="0"/>
            </a:br>
            <a:r>
              <a:rPr lang="en-US" sz="3200" dirty="0"/>
              <a:t>$5.1 billion in advance appropriations for the Indian Health Service.  This includes almost all programs in the Services and Facilities Accounts.  </a:t>
            </a:r>
            <a:endParaRPr lang="en-US" sz="3200" dirty="0" smtClean="0"/>
          </a:p>
          <a:p>
            <a:pPr marL="914400" indent="-433388">
              <a:buFont typeface="Wingdings" panose="05000000000000000000" pitchFamily="2" charset="2"/>
              <a:buChar char="q"/>
            </a:pPr>
            <a:r>
              <a:rPr lang="en-US" sz="3200" dirty="0" smtClean="0"/>
              <a:t>For programs that received Advance Appropriations, the </a:t>
            </a:r>
            <a:br>
              <a:rPr lang="en-US" sz="3200" dirty="0" smtClean="0"/>
            </a:br>
            <a:r>
              <a:rPr lang="en-US" sz="3200" dirty="0" smtClean="0"/>
              <a:t>FY 2024 funding levels are flat with FY 2023.</a:t>
            </a:r>
          </a:p>
          <a:p>
            <a:pPr marL="914400" indent="-433388">
              <a:buFont typeface="Wingdings" panose="05000000000000000000" pitchFamily="2" charset="2"/>
              <a:buChar char="q"/>
            </a:pPr>
            <a:r>
              <a:rPr lang="en-US" sz="3200" dirty="0" smtClean="0"/>
              <a:t>The full year funding level will be available for these programs on October 1, 2023 regardless of whether Congress enacts a Continuing Resolution, or if there is a government shutdown.</a:t>
            </a:r>
            <a:endParaRPr lang="en-US" sz="3200" dirty="0"/>
          </a:p>
          <a:p>
            <a:pPr marL="506413" indent="-457200">
              <a:buFont typeface="Wingdings" panose="05000000000000000000" pitchFamily="2" charset="2"/>
              <a:buChar char="§"/>
            </a:pPr>
            <a:endParaRPr lang="en-US" sz="320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10</a:t>
            </a:fld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6301657"/>
            <a:ext cx="12207240" cy="55634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4753097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Advance Appropriations </a:t>
            </a:r>
            <a:r>
              <a:rPr lang="en-US" i="1" dirty="0" smtClean="0"/>
              <a:t>(cont.)</a:t>
            </a:r>
            <a:endParaRPr lang="en-US" i="1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49213" indent="0">
              <a:buNone/>
            </a:pPr>
            <a:r>
              <a:rPr lang="en-US" sz="3200" dirty="0" smtClean="0"/>
              <a:t>Since FY 2024 </a:t>
            </a:r>
            <a:r>
              <a:rPr lang="en-US" sz="3200" dirty="0" smtClean="0"/>
              <a:t>advance </a:t>
            </a:r>
            <a:r>
              <a:rPr lang="en-US" sz="3200" dirty="0"/>
              <a:t>a</a:t>
            </a:r>
            <a:r>
              <a:rPr lang="en-US" sz="3200" dirty="0" smtClean="0"/>
              <a:t>ppropriations </a:t>
            </a:r>
            <a:r>
              <a:rPr lang="en-US" sz="3200" dirty="0" smtClean="0"/>
              <a:t>funding levels are flat with FY 2023, the IHS will have to seek anomalies for any funding needs above that amount under a FY 2024 Continuing Resolution.</a:t>
            </a:r>
          </a:p>
          <a:p>
            <a:pPr marL="914400" indent="-342900">
              <a:buFont typeface="Wingdings" panose="05000000000000000000" pitchFamily="2" charset="2"/>
              <a:buChar char="§"/>
            </a:pPr>
            <a:r>
              <a:rPr lang="en-US" sz="3000" dirty="0" smtClean="0"/>
              <a:t>For example, the IHS will likely need to request additional funding through an anomaly for FY 2024 Staffing and Operating Costs for New Facilities under an FY 2024 Continuing Resolution.</a:t>
            </a:r>
          </a:p>
          <a:p>
            <a:pPr marL="49213" indent="0">
              <a:buNone/>
            </a:pPr>
            <a:endParaRPr lang="en-US" sz="320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11</a:t>
            </a:fld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6301657"/>
            <a:ext cx="12207240" cy="55634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7864669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Advance Appropriations </a:t>
            </a:r>
            <a:r>
              <a:rPr lang="en-US" i="1" dirty="0" smtClean="0"/>
              <a:t>(cont.)</a:t>
            </a:r>
            <a:endParaRPr lang="en-US" i="1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pPr marL="49213" indent="0">
              <a:buNone/>
            </a:pPr>
            <a:r>
              <a:rPr lang="en-US" sz="3200" dirty="0" smtClean="0"/>
              <a:t>Activities that did not receive advance appropriations include:</a:t>
            </a:r>
          </a:p>
          <a:p>
            <a:pPr marL="1028700" indent="-457200">
              <a:buFont typeface="Wingdings" panose="05000000000000000000" pitchFamily="2" charset="2"/>
              <a:buChar char="q"/>
            </a:pPr>
            <a:r>
              <a:rPr lang="en-US" sz="2800" dirty="0" smtClean="0"/>
              <a:t>Electronic Health Record Modernization</a:t>
            </a:r>
          </a:p>
          <a:p>
            <a:pPr marL="1028700" indent="-457200">
              <a:buFont typeface="Wingdings" panose="05000000000000000000" pitchFamily="2" charset="2"/>
              <a:buChar char="q"/>
            </a:pPr>
            <a:r>
              <a:rPr lang="en-US" sz="2800" dirty="0" smtClean="0"/>
              <a:t>Indian Health Care Improvement Fund</a:t>
            </a:r>
          </a:p>
          <a:p>
            <a:pPr marL="1028700" indent="-457200">
              <a:buFont typeface="Wingdings" panose="05000000000000000000" pitchFamily="2" charset="2"/>
              <a:buChar char="q"/>
            </a:pPr>
            <a:r>
              <a:rPr lang="en-US" sz="2800" dirty="0" smtClean="0"/>
              <a:t>Health Care Facilities Construction</a:t>
            </a:r>
          </a:p>
          <a:p>
            <a:pPr marL="1028700" indent="-457200">
              <a:buFont typeface="Wingdings" panose="05000000000000000000" pitchFamily="2" charset="2"/>
              <a:buChar char="q"/>
            </a:pPr>
            <a:r>
              <a:rPr lang="en-US" sz="2800" dirty="0" smtClean="0"/>
              <a:t>Sanitation Facilities Construction</a:t>
            </a:r>
          </a:p>
          <a:p>
            <a:pPr marL="1028700" indent="-457200">
              <a:buFont typeface="Wingdings" panose="05000000000000000000" pitchFamily="2" charset="2"/>
              <a:buChar char="q"/>
            </a:pPr>
            <a:r>
              <a:rPr lang="en-US" sz="2800" dirty="0" smtClean="0"/>
              <a:t>Contract Support Costs</a:t>
            </a:r>
          </a:p>
          <a:p>
            <a:pPr marL="1028700" indent="-457200">
              <a:buFont typeface="Wingdings" panose="05000000000000000000" pitchFamily="2" charset="2"/>
              <a:buChar char="q"/>
            </a:pPr>
            <a:r>
              <a:rPr lang="en-US" sz="2800" dirty="0" smtClean="0"/>
              <a:t>Section 105(</a:t>
            </a:r>
            <a:r>
              <a:rPr lang="en-US" sz="2800" i="1" dirty="0" smtClean="0"/>
              <a:t>l</a:t>
            </a:r>
            <a:r>
              <a:rPr lang="en-US" sz="2800" dirty="0" smtClean="0"/>
              <a:t>) Lease Payments</a:t>
            </a:r>
          </a:p>
          <a:p>
            <a:pPr marL="49213" indent="0">
              <a:buNone/>
            </a:pPr>
            <a:endParaRPr lang="en-US" sz="320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12</a:t>
            </a:fld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6301657"/>
            <a:ext cx="12207240" cy="55634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8386809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Advance Appropriations </a:t>
            </a:r>
            <a:r>
              <a:rPr lang="en-US" i="1" dirty="0" smtClean="0"/>
              <a:t>(cont.)</a:t>
            </a:r>
            <a:endParaRPr lang="en-US" i="1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49213" indent="0">
              <a:buNone/>
            </a:pPr>
            <a:r>
              <a:rPr lang="en-US" sz="3200" dirty="0" smtClean="0"/>
              <a:t>FY 2024  funding for activities that did not receive advance appropriations varies depending on Congressional action.</a:t>
            </a:r>
            <a:endParaRPr lang="en-US" sz="2800" dirty="0"/>
          </a:p>
          <a:p>
            <a:pPr marL="49213" indent="0">
              <a:buNone/>
            </a:pPr>
            <a:endParaRPr lang="en-US" sz="320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13</a:t>
            </a:fld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6301657"/>
            <a:ext cx="12207240" cy="556343"/>
          </a:xfrm>
          <a:prstGeom prst="rect">
            <a:avLst/>
          </a:prstGeom>
        </p:spPr>
      </p:pic>
      <p:graphicFrame>
        <p:nvGraphicFramePr>
          <p:cNvPr id="6" name="Table 5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024247517"/>
              </p:ext>
            </p:extLst>
          </p:nvPr>
        </p:nvGraphicFramePr>
        <p:xfrm>
          <a:off x="1097280" y="3158066"/>
          <a:ext cx="10058400" cy="286512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4065270">
                  <a:extLst>
                    <a:ext uri="{9D8B030D-6E8A-4147-A177-3AD203B41FA5}">
                      <a16:colId xmlns:a16="http://schemas.microsoft.com/office/drawing/2014/main" val="2021714186"/>
                    </a:ext>
                  </a:extLst>
                </a:gridCol>
                <a:gridCol w="1924050">
                  <a:extLst>
                    <a:ext uri="{9D8B030D-6E8A-4147-A177-3AD203B41FA5}">
                      <a16:colId xmlns:a16="http://schemas.microsoft.com/office/drawing/2014/main" val="2936407874"/>
                    </a:ext>
                  </a:extLst>
                </a:gridCol>
                <a:gridCol w="2000250">
                  <a:extLst>
                    <a:ext uri="{9D8B030D-6E8A-4147-A177-3AD203B41FA5}">
                      <a16:colId xmlns:a16="http://schemas.microsoft.com/office/drawing/2014/main" val="2299474128"/>
                    </a:ext>
                  </a:extLst>
                </a:gridCol>
                <a:gridCol w="2068830">
                  <a:extLst>
                    <a:ext uri="{9D8B030D-6E8A-4147-A177-3AD203B41FA5}">
                      <a16:colId xmlns:a16="http://schemas.microsoft.com/office/drawing/2014/main" val="1663736832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pPr algn="ctr"/>
                      <a:endParaRPr lang="en-US" dirty="0" smtClean="0"/>
                    </a:p>
                    <a:p>
                      <a:pPr algn="ctr"/>
                      <a:r>
                        <a:rPr lang="en-US" dirty="0" smtClean="0"/>
                        <a:t>Program/Activity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dirty="0" smtClean="0"/>
                    </a:p>
                    <a:p>
                      <a:pPr algn="ctr"/>
                      <a:r>
                        <a:rPr lang="en-US" dirty="0" smtClean="0"/>
                        <a:t>CR </a:t>
                      </a:r>
                      <a:r>
                        <a:rPr lang="en-US" dirty="0" smtClean="0"/>
                        <a:t>on Oct. 1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Shutdown</a:t>
                      </a:r>
                      <a:r>
                        <a:rPr lang="en-US" baseline="0" dirty="0" smtClean="0"/>
                        <a:t> on </a:t>
                      </a:r>
                      <a:endParaRPr lang="en-US" baseline="0" dirty="0" smtClean="0"/>
                    </a:p>
                    <a:p>
                      <a:pPr algn="ctr"/>
                      <a:r>
                        <a:rPr lang="en-US" baseline="0" dirty="0" smtClean="0"/>
                        <a:t>Oct</a:t>
                      </a:r>
                      <a:r>
                        <a:rPr lang="en-US" baseline="0" dirty="0" smtClean="0"/>
                        <a:t>. 1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CR on Oct.</a:t>
                      </a:r>
                      <a:r>
                        <a:rPr lang="en-US" baseline="0" dirty="0" smtClean="0"/>
                        <a:t> 1, then Shutdown</a:t>
                      </a:r>
                      <a:endParaRPr lang="en-US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510960716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US" dirty="0" smtClean="0"/>
                        <a:t>EHR Modernization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Pro-rata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No new funding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Pro-rata until</a:t>
                      </a:r>
                      <a:r>
                        <a:rPr lang="en-US" baseline="0" dirty="0" smtClean="0"/>
                        <a:t> lapse</a:t>
                      </a:r>
                      <a:endParaRPr lang="en-US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930615089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US" dirty="0" smtClean="0"/>
                        <a:t>Indian Health Care Improvement Fund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dirty="0" smtClean="0"/>
                        <a:t>Pro-rata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en-US" sz="1800" b="0" i="0" u="none" strike="noStrike" kern="1200" cap="none" spc="0" normalizeH="0" baseline="0" noProof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LnTx/>
                          <a:uFillTx/>
                          <a:latin typeface="Calibri" panose="020F0502020204030204"/>
                          <a:ea typeface="+mn-ea"/>
                          <a:cs typeface="+mn-cs"/>
                        </a:rPr>
                        <a:t>No new funding</a:t>
                      </a:r>
                      <a:endParaRPr kumimoji="0" lang="en-US" sz="1800" b="0" i="0" u="none" strike="noStrike" kern="1200" cap="none" spc="0" normalizeH="0" baseline="0" noProof="0" dirty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uLnTx/>
                        <a:uFillTx/>
                        <a:latin typeface="Calibri" panose="020F0502020204030204"/>
                        <a:ea typeface="+mn-ea"/>
                        <a:cs typeface="+mn-cs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en-US" sz="1800" b="0" i="0" u="none" strike="noStrike" kern="1200" cap="none" spc="0" normalizeH="0" baseline="0" noProof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LnTx/>
                          <a:uFillTx/>
                          <a:latin typeface="Calibri" panose="020F0502020204030204"/>
                          <a:ea typeface="+mn-ea"/>
                          <a:cs typeface="+mn-cs"/>
                        </a:rPr>
                        <a:t>Pro-rata until lapse</a:t>
                      </a:r>
                      <a:endParaRPr kumimoji="0" lang="en-US" sz="1800" b="0" i="0" u="none" strike="noStrike" kern="1200" cap="none" spc="0" normalizeH="0" baseline="0" noProof="0" dirty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uLnTx/>
                        <a:uFillTx/>
                        <a:latin typeface="Calibri" panose="020F0502020204030204"/>
                        <a:ea typeface="+mn-ea"/>
                        <a:cs typeface="+mn-cs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598428828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US" dirty="0" smtClean="0"/>
                        <a:t>Health Care Facilities</a:t>
                      </a:r>
                      <a:r>
                        <a:rPr lang="en-US" baseline="0" dirty="0" smtClean="0"/>
                        <a:t> Construction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dirty="0" smtClean="0"/>
                        <a:t>Pro-rata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en-US" sz="1800" b="0" i="0" u="none" strike="noStrike" kern="1200" cap="none" spc="0" normalizeH="0" baseline="0" noProof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LnTx/>
                          <a:uFillTx/>
                          <a:latin typeface="Calibri" panose="020F0502020204030204"/>
                          <a:ea typeface="+mn-ea"/>
                          <a:cs typeface="+mn-cs"/>
                        </a:rPr>
                        <a:t>No new funding</a:t>
                      </a:r>
                      <a:endParaRPr kumimoji="0" lang="en-US" sz="1800" b="0" i="0" u="none" strike="noStrike" kern="1200" cap="none" spc="0" normalizeH="0" baseline="0" noProof="0" dirty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uLnTx/>
                        <a:uFillTx/>
                        <a:latin typeface="Calibri" panose="020F0502020204030204"/>
                        <a:ea typeface="+mn-ea"/>
                        <a:cs typeface="+mn-cs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en-US" sz="1800" b="0" i="0" u="none" strike="noStrike" kern="1200" cap="none" spc="0" normalizeH="0" baseline="0" noProof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LnTx/>
                          <a:uFillTx/>
                          <a:latin typeface="Calibri" panose="020F0502020204030204"/>
                          <a:ea typeface="+mn-ea"/>
                          <a:cs typeface="+mn-cs"/>
                        </a:rPr>
                        <a:t>Pro-rata until lapse</a:t>
                      </a:r>
                      <a:endParaRPr kumimoji="0" lang="en-US" sz="1800" b="0" i="0" u="none" strike="noStrike" kern="1200" cap="none" spc="0" normalizeH="0" baseline="0" noProof="0" dirty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uLnTx/>
                        <a:uFillTx/>
                        <a:latin typeface="Calibri" panose="020F0502020204030204"/>
                        <a:ea typeface="+mn-ea"/>
                        <a:cs typeface="+mn-cs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716020333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US" dirty="0" smtClean="0"/>
                        <a:t>Sanitation</a:t>
                      </a:r>
                      <a:r>
                        <a:rPr lang="en-US" baseline="0" dirty="0" smtClean="0"/>
                        <a:t> Facilities Construction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dirty="0" smtClean="0"/>
                        <a:t>Pro-rata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en-US" sz="1800" b="0" i="0" u="none" strike="noStrike" kern="1200" cap="none" spc="0" normalizeH="0" baseline="0" noProof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LnTx/>
                          <a:uFillTx/>
                          <a:latin typeface="Calibri" panose="020F0502020204030204"/>
                          <a:ea typeface="+mn-ea"/>
                          <a:cs typeface="+mn-cs"/>
                        </a:rPr>
                        <a:t>No new funding</a:t>
                      </a:r>
                      <a:endParaRPr kumimoji="0" lang="en-US" sz="1800" b="0" i="0" u="none" strike="noStrike" kern="1200" cap="none" spc="0" normalizeH="0" baseline="0" noProof="0" dirty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uLnTx/>
                        <a:uFillTx/>
                        <a:latin typeface="Calibri" panose="020F0502020204030204"/>
                        <a:ea typeface="+mn-ea"/>
                        <a:cs typeface="+mn-cs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en-US" sz="1800" b="0" i="0" u="none" strike="noStrike" kern="1200" cap="none" spc="0" normalizeH="0" baseline="0" noProof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LnTx/>
                          <a:uFillTx/>
                          <a:latin typeface="Calibri" panose="020F0502020204030204"/>
                          <a:ea typeface="+mn-ea"/>
                          <a:cs typeface="+mn-cs"/>
                        </a:rPr>
                        <a:t>Pro-rata until lapse</a:t>
                      </a:r>
                      <a:endParaRPr kumimoji="0" lang="en-US" sz="1800" b="0" i="0" u="none" strike="noStrike" kern="1200" cap="none" spc="0" normalizeH="0" baseline="0" noProof="0" dirty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uLnTx/>
                        <a:uFillTx/>
                        <a:latin typeface="Calibri" panose="020F0502020204030204"/>
                        <a:ea typeface="+mn-ea"/>
                        <a:cs typeface="+mn-cs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4138720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US" dirty="0" smtClean="0"/>
                        <a:t>Contract Support Costs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Full Funding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en-US" sz="1800" b="0" i="0" u="none" strike="noStrike" kern="1200" cap="none" spc="0" normalizeH="0" baseline="0" noProof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LnTx/>
                          <a:uFillTx/>
                          <a:latin typeface="Calibri" panose="020F0502020204030204"/>
                          <a:ea typeface="+mn-ea"/>
                          <a:cs typeface="+mn-cs"/>
                        </a:rPr>
                        <a:t>No new funding</a:t>
                      </a:r>
                      <a:endParaRPr kumimoji="0" lang="en-US" sz="1800" b="0" i="0" u="none" strike="noStrike" kern="1200" cap="none" spc="0" normalizeH="0" baseline="0" noProof="0" dirty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uLnTx/>
                        <a:uFillTx/>
                        <a:latin typeface="Calibri" panose="020F0502020204030204"/>
                        <a:ea typeface="+mn-ea"/>
                        <a:cs typeface="+mn-cs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Full Funding</a:t>
                      </a:r>
                      <a:endParaRPr lang="en-US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19109872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US" dirty="0" smtClean="0"/>
                        <a:t>Section 105(</a:t>
                      </a:r>
                      <a:r>
                        <a:rPr lang="en-US" i="1" dirty="0" smtClean="0"/>
                        <a:t>l</a:t>
                      </a:r>
                      <a:r>
                        <a:rPr lang="en-US" dirty="0" smtClean="0"/>
                        <a:t>) Leases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dirty="0" smtClean="0"/>
                        <a:t>Full Funding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en-US" sz="1800" b="0" i="0" u="none" strike="noStrike" kern="1200" cap="none" spc="0" normalizeH="0" baseline="0" noProof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LnTx/>
                          <a:uFillTx/>
                          <a:latin typeface="Calibri" panose="020F0502020204030204"/>
                          <a:ea typeface="+mn-ea"/>
                          <a:cs typeface="+mn-cs"/>
                        </a:rPr>
                        <a:t>No new funding</a:t>
                      </a:r>
                      <a:endParaRPr kumimoji="0" lang="en-US" sz="1800" b="0" i="0" u="none" strike="noStrike" kern="1200" cap="none" spc="0" normalizeH="0" baseline="0" noProof="0" dirty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uLnTx/>
                        <a:uFillTx/>
                        <a:latin typeface="Calibri" panose="020F0502020204030204"/>
                        <a:ea typeface="+mn-ea"/>
                        <a:cs typeface="+mn-cs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dirty="0" smtClean="0"/>
                        <a:t>Full Funding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024600720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353860832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Advance Appropriations </a:t>
            </a:r>
            <a:r>
              <a:rPr lang="en-US" i="1" dirty="0" smtClean="0"/>
              <a:t>(cont.)</a:t>
            </a:r>
            <a:endParaRPr lang="en-US" i="1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49213" indent="0">
              <a:buNone/>
            </a:pPr>
            <a:r>
              <a:rPr lang="en-US" sz="3200" dirty="0" smtClean="0"/>
              <a:t>The IHS’s goal is to start the allocation process for the </a:t>
            </a:r>
            <a:br>
              <a:rPr lang="en-US" sz="3200" dirty="0" smtClean="0"/>
            </a:br>
            <a:r>
              <a:rPr lang="en-US" sz="3200" dirty="0" smtClean="0"/>
              <a:t>FY 2024 Advance Appropriation as soon as possible once the funds become available on October 1, 2023.</a:t>
            </a:r>
          </a:p>
          <a:p>
            <a:pPr marL="914400" indent="-457200">
              <a:buFont typeface="Wingdings" panose="05000000000000000000" pitchFamily="2" charset="2"/>
              <a:buChar char="§"/>
            </a:pPr>
            <a:r>
              <a:rPr lang="en-US" sz="3200" dirty="0" smtClean="0"/>
              <a:t>The IHS is collaborating with the HHS Office of the Assistant Secretary for Financial Resources (ASFR) to finalize an implementation plan.</a:t>
            </a:r>
          </a:p>
          <a:p>
            <a:pPr marL="914400" indent="-457200">
              <a:buFont typeface="Wingdings" panose="05000000000000000000" pitchFamily="2" charset="2"/>
              <a:buChar char="§"/>
            </a:pPr>
            <a:r>
              <a:rPr lang="en-US" sz="3200" dirty="0" smtClean="0"/>
              <a:t>The IHS and ASFR will work collaboratively with OMB to ensure apportionment timelines support this goal.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14</a:t>
            </a:fld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6301657"/>
            <a:ext cx="12207240" cy="55634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1249370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5600" dirty="0" smtClean="0"/>
              <a:t>COVID-19 Reporting Guidance</a:t>
            </a:r>
            <a:endParaRPr lang="en-US" sz="5600" dirty="0"/>
          </a:p>
        </p:txBody>
      </p:sp>
      <p:sp>
        <p:nvSpPr>
          <p:cNvPr id="6" name="Text Placeholder 5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15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466859527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Interim Guidance Update</a:t>
            </a:r>
            <a:endParaRPr lang="en-US" i="1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49213" indent="0">
              <a:buNone/>
            </a:pPr>
            <a:r>
              <a:rPr lang="en-US" sz="3000" dirty="0" smtClean="0"/>
              <a:t>The Coronavirus Response and Relief Supplemental Appropriations Act (CRRSAA) appropriated $750 million for COVID-19 testing related activities.  The statute includes the following reporting requirements:</a:t>
            </a:r>
            <a:endParaRPr lang="en-US" sz="2800" dirty="0" smtClean="0"/>
          </a:p>
          <a:p>
            <a:pPr marL="914400" indent="-342900">
              <a:buFont typeface="Wingdings" panose="05000000000000000000" pitchFamily="2" charset="2"/>
              <a:buChar char="§"/>
            </a:pPr>
            <a:r>
              <a:rPr lang="en-US" sz="2800" dirty="0" smtClean="0"/>
              <a:t>Updated COVID-19 testing plans required by the Paycheck Protection Program and Health Care Enhancement Act.</a:t>
            </a:r>
          </a:p>
          <a:p>
            <a:pPr marL="1207008" lvl="1" indent="-342900">
              <a:buFont typeface="Wingdings" panose="05000000000000000000" pitchFamily="2" charset="2"/>
              <a:buChar char="§"/>
            </a:pPr>
            <a:r>
              <a:rPr lang="en-US" sz="2600" dirty="0" smtClean="0"/>
              <a:t>Updated plans must be publically available.</a:t>
            </a:r>
          </a:p>
          <a:p>
            <a:pPr marL="914400" indent="-342900">
              <a:buFont typeface="Wingdings" panose="05000000000000000000" pitchFamily="2" charset="2"/>
              <a:buChar char="§"/>
            </a:pPr>
            <a:r>
              <a:rPr lang="en-US" sz="2800" dirty="0" smtClean="0"/>
              <a:t>Quarterly reports to Congress outlining the uses of the funding, as well as commitments and obligations.</a:t>
            </a:r>
            <a:endParaRPr lang="en-US" sz="2800" dirty="0"/>
          </a:p>
          <a:p>
            <a:pPr marL="49213" indent="0">
              <a:buNone/>
            </a:pPr>
            <a:endParaRPr lang="en-US" sz="1000" dirty="0" smtClean="0"/>
          </a:p>
          <a:p>
            <a:pPr marL="506413" indent="-457200">
              <a:buFont typeface="Wingdings" panose="05000000000000000000" pitchFamily="2" charset="2"/>
              <a:buChar char="§"/>
            </a:pPr>
            <a:endParaRPr lang="en-US" sz="320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16</a:t>
            </a:fld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6301657"/>
            <a:ext cx="12207240" cy="55634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7073666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Interim Guidance </a:t>
            </a:r>
            <a:r>
              <a:rPr lang="en-US" dirty="0" smtClean="0"/>
              <a:t>Update </a:t>
            </a:r>
            <a:r>
              <a:rPr lang="en-US" i="1" dirty="0" smtClean="0"/>
              <a:t>(Cont.)</a:t>
            </a:r>
            <a:endParaRPr lang="en-US" i="1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49213" indent="0">
              <a:buNone/>
            </a:pPr>
            <a:r>
              <a:rPr lang="en-US" sz="3000" dirty="0" smtClean="0"/>
              <a:t>The CDC received the same funding and requirements in the CRRSAA.  CDC currently collects funding data from its grantees on “uses” of funds in the following categories:</a:t>
            </a:r>
            <a:endParaRPr lang="en-US" sz="2800" dirty="0" smtClean="0"/>
          </a:p>
          <a:p>
            <a:pPr marL="571500" indent="0">
              <a:buNone/>
            </a:pPr>
            <a:endParaRPr lang="en-US" sz="2800" dirty="0"/>
          </a:p>
          <a:p>
            <a:pPr marL="49213" indent="0">
              <a:buNone/>
            </a:pPr>
            <a:endParaRPr lang="en-US" sz="1000" dirty="0" smtClean="0"/>
          </a:p>
          <a:p>
            <a:pPr marL="506413" indent="-457200">
              <a:buFont typeface="Wingdings" panose="05000000000000000000" pitchFamily="2" charset="2"/>
              <a:buChar char="§"/>
            </a:pPr>
            <a:endParaRPr lang="en-US" sz="320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17</a:t>
            </a:fld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6301657"/>
            <a:ext cx="12207240" cy="556343"/>
          </a:xfrm>
          <a:prstGeom prst="rect">
            <a:avLst/>
          </a:prstGeom>
        </p:spPr>
      </p:pic>
      <p:graphicFrame>
        <p:nvGraphicFramePr>
          <p:cNvPr id="6" name="Table 5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440620971"/>
              </p:ext>
            </p:extLst>
          </p:nvPr>
        </p:nvGraphicFramePr>
        <p:xfrm>
          <a:off x="2039620" y="3406661"/>
          <a:ext cx="8128000" cy="265176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4064000">
                  <a:extLst>
                    <a:ext uri="{9D8B030D-6E8A-4147-A177-3AD203B41FA5}">
                      <a16:colId xmlns:a16="http://schemas.microsoft.com/office/drawing/2014/main" val="3832676250"/>
                    </a:ext>
                  </a:extLst>
                </a:gridCol>
                <a:gridCol w="4064000">
                  <a:extLst>
                    <a:ext uri="{9D8B030D-6E8A-4147-A177-3AD203B41FA5}">
                      <a16:colId xmlns:a16="http://schemas.microsoft.com/office/drawing/2014/main" val="1570180249"/>
                    </a:ext>
                  </a:extLst>
                </a:gridCol>
              </a:tblGrid>
              <a:tr h="370840">
                <a:tc gridSpan="2">
                  <a:txBody>
                    <a:bodyPr/>
                    <a:lstStyle/>
                    <a:p>
                      <a:pPr algn="ctr"/>
                      <a:endParaRPr lang="en-US" sz="2400" dirty="0" smtClean="0"/>
                    </a:p>
                    <a:p>
                      <a:pPr algn="ctr"/>
                      <a:r>
                        <a:rPr lang="en-US" sz="2400" dirty="0" smtClean="0"/>
                        <a:t>CDC Reporting Categories</a:t>
                      </a:r>
                      <a:endParaRPr lang="en-US" sz="2400" dirty="0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424089973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/>
                        <a:t>Salary</a:t>
                      </a:r>
                      <a:endParaRPr lang="en-US" sz="2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/>
                        <a:t>Supplies</a:t>
                      </a:r>
                      <a:endParaRPr lang="en-US" sz="2400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083246722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/>
                        <a:t>Fringe</a:t>
                      </a:r>
                      <a:endParaRPr lang="en-US" sz="2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/>
                        <a:t>Other</a:t>
                      </a:r>
                      <a:endParaRPr lang="en-US" sz="2400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665965011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/>
                        <a:t>Equipment</a:t>
                      </a:r>
                      <a:endParaRPr lang="en-US" sz="2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/>
                        <a:t>Contractual</a:t>
                      </a:r>
                      <a:endParaRPr lang="en-US" sz="2400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75741339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/>
                        <a:t>Travel</a:t>
                      </a:r>
                      <a:endParaRPr lang="en-US" sz="2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/>
                        <a:t>Indirect</a:t>
                      </a:r>
                      <a:endParaRPr lang="en-US" sz="2400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532066141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30021946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Interim Guidance </a:t>
            </a:r>
            <a:r>
              <a:rPr lang="en-US" dirty="0" smtClean="0"/>
              <a:t>Update </a:t>
            </a:r>
            <a:r>
              <a:rPr lang="en-US" i="1" dirty="0" smtClean="0"/>
              <a:t>(Cont.)</a:t>
            </a:r>
            <a:endParaRPr lang="en-US" i="1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49213" indent="0">
              <a:buNone/>
            </a:pPr>
            <a:r>
              <a:rPr lang="en-US" sz="3600" dirty="0" smtClean="0"/>
              <a:t>The IHS plans to match CDC’s reporting approach, given that the funds are from the same source.</a:t>
            </a:r>
          </a:p>
          <a:p>
            <a:pPr marL="506413" indent="-457200">
              <a:buFont typeface="Wingdings" panose="05000000000000000000" pitchFamily="2" charset="2"/>
              <a:buChar char="§"/>
            </a:pPr>
            <a:r>
              <a:rPr lang="en-US" sz="3200" dirty="0" smtClean="0"/>
              <a:t>The IHS expects to provide written interim guidance to Tribal Leaders on this approach </a:t>
            </a:r>
            <a:r>
              <a:rPr lang="en-US" sz="3200" u="sng" dirty="0" smtClean="0"/>
              <a:t>before the end of the month</a:t>
            </a:r>
            <a:r>
              <a:rPr lang="en-US" sz="3200" dirty="0" smtClean="0"/>
              <a:t>. </a:t>
            </a:r>
          </a:p>
          <a:p>
            <a:pPr marL="49213" indent="0">
              <a:buNone/>
            </a:pPr>
            <a:endParaRPr lang="en-US" sz="1000" dirty="0" smtClean="0"/>
          </a:p>
          <a:p>
            <a:pPr marL="506413" indent="-457200">
              <a:buFont typeface="Wingdings" panose="05000000000000000000" pitchFamily="2" charset="2"/>
              <a:buChar char="§"/>
            </a:pPr>
            <a:endParaRPr lang="en-US" sz="320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18</a:t>
            </a:fld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6301657"/>
            <a:ext cx="12207240" cy="55634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218876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5600" dirty="0" smtClean="0"/>
              <a:t>Section 105(</a:t>
            </a:r>
            <a:r>
              <a:rPr lang="en-US" sz="5600" i="1" dirty="0" smtClean="0"/>
              <a:t>l</a:t>
            </a:r>
            <a:r>
              <a:rPr lang="en-US" sz="5600" dirty="0" smtClean="0"/>
              <a:t>) Leases Transition</a:t>
            </a:r>
            <a:endParaRPr lang="en-US" sz="5600" dirty="0"/>
          </a:p>
        </p:txBody>
      </p:sp>
      <p:sp>
        <p:nvSpPr>
          <p:cNvPr id="6" name="Text Placeholder 5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19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087254391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Section 105(</a:t>
            </a:r>
            <a:r>
              <a:rPr lang="en-US" i="1" dirty="0" smtClean="0"/>
              <a:t>l</a:t>
            </a:r>
            <a:r>
              <a:rPr lang="en-US" dirty="0" smtClean="0"/>
              <a:t>) Lease Transition</a:t>
            </a:r>
            <a:endParaRPr lang="en-US" i="1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pPr marL="49213" indent="0">
              <a:buNone/>
            </a:pPr>
            <a:r>
              <a:rPr lang="en-US" sz="3200" dirty="0" smtClean="0"/>
              <a:t>On January 15</a:t>
            </a:r>
            <a:r>
              <a:rPr lang="en-US" sz="3200" baseline="30000" dirty="0" smtClean="0"/>
              <a:t>th</a:t>
            </a:r>
            <a:r>
              <a:rPr lang="en-US" sz="3200" dirty="0" smtClean="0"/>
              <a:t>, the IHS published its work plan for 2023.  Including in that work plan is a goal to “further develop a national section 105(</a:t>
            </a:r>
            <a:r>
              <a:rPr lang="en-US" sz="3200" i="1" dirty="0" smtClean="0"/>
              <a:t>l</a:t>
            </a:r>
            <a:r>
              <a:rPr lang="en-US" sz="3200" dirty="0" smtClean="0"/>
              <a:t>) lease program.”</a:t>
            </a:r>
          </a:p>
          <a:p>
            <a:pPr marL="914400" indent="-457200">
              <a:buFont typeface="Wingdings" panose="05000000000000000000" pitchFamily="2" charset="2"/>
              <a:buChar char="§"/>
            </a:pPr>
            <a:r>
              <a:rPr lang="en-US" sz="3200" dirty="0" smtClean="0"/>
              <a:t>This goal aligns with IHS Strategic Plan Objective 3.2: Secure and effectively manage assets and resources.</a:t>
            </a:r>
          </a:p>
          <a:p>
            <a:pPr marL="914400" indent="-457200">
              <a:buFont typeface="Wingdings" panose="05000000000000000000" pitchFamily="2" charset="2"/>
              <a:buChar char="§"/>
            </a:pPr>
            <a:r>
              <a:rPr lang="en-US" sz="3200" dirty="0" smtClean="0"/>
              <a:t>The IHS secured the indefinite discretionary appropriation for section 105(</a:t>
            </a:r>
            <a:r>
              <a:rPr lang="en-US" sz="3200" i="1" dirty="0" smtClean="0"/>
              <a:t>l</a:t>
            </a:r>
            <a:r>
              <a:rPr lang="en-US" sz="3200" dirty="0" smtClean="0"/>
              <a:t>) leases in FY 2021.</a:t>
            </a:r>
          </a:p>
          <a:p>
            <a:pPr marL="914400" indent="-457200">
              <a:buFont typeface="Wingdings" panose="05000000000000000000" pitchFamily="2" charset="2"/>
              <a:buChar char="§"/>
            </a:pPr>
            <a:r>
              <a:rPr lang="en-US" sz="3200" dirty="0" smtClean="0"/>
              <a:t>As section 105(</a:t>
            </a:r>
            <a:r>
              <a:rPr lang="en-US" sz="3200" i="1" dirty="0" smtClean="0"/>
              <a:t>l</a:t>
            </a:r>
            <a:r>
              <a:rPr lang="en-US" sz="3200" dirty="0" smtClean="0"/>
              <a:t>) leases grow, the IHS must adapt accordingly to support that growth.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20</a:t>
            </a:fld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6301657"/>
            <a:ext cx="12207240" cy="55634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2550908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Section 105(</a:t>
            </a:r>
            <a:r>
              <a:rPr lang="en-US" i="1" dirty="0" smtClean="0"/>
              <a:t>l</a:t>
            </a:r>
            <a:r>
              <a:rPr lang="en-US" dirty="0" smtClean="0"/>
              <a:t>) Lease Transition </a:t>
            </a:r>
            <a:r>
              <a:rPr lang="en-US" i="1" dirty="0" smtClean="0"/>
              <a:t>(Cont.)</a:t>
            </a:r>
            <a:endParaRPr lang="en-US" i="1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92500"/>
          </a:bodyPr>
          <a:lstStyle/>
          <a:p>
            <a:pPr marL="49213" indent="0">
              <a:buNone/>
            </a:pPr>
            <a:r>
              <a:rPr lang="en-US" sz="3200" dirty="0" smtClean="0"/>
              <a:t>Specific goals for developing a national section 105(</a:t>
            </a:r>
            <a:r>
              <a:rPr lang="en-US" sz="3200" i="1" dirty="0" smtClean="0"/>
              <a:t>l</a:t>
            </a:r>
            <a:r>
              <a:rPr lang="en-US" sz="3200" dirty="0" smtClean="0"/>
              <a:t>) lease program include:</a:t>
            </a:r>
          </a:p>
          <a:p>
            <a:pPr marL="914400" indent="-457200">
              <a:buFont typeface="Wingdings" panose="05000000000000000000" pitchFamily="2" charset="2"/>
              <a:buChar char="§"/>
            </a:pPr>
            <a:r>
              <a:rPr lang="en-US" sz="3200" dirty="0" smtClean="0"/>
              <a:t>Building capacity and institutional expertise.</a:t>
            </a:r>
          </a:p>
          <a:p>
            <a:pPr marL="914400" indent="-457200">
              <a:buFont typeface="Wingdings" panose="05000000000000000000" pitchFamily="2" charset="2"/>
              <a:buChar char="§"/>
            </a:pPr>
            <a:r>
              <a:rPr lang="en-US" sz="3200" dirty="0" smtClean="0"/>
              <a:t>Supporting current Area Office functions.</a:t>
            </a:r>
          </a:p>
          <a:p>
            <a:pPr marL="914400" indent="-457200">
              <a:buFont typeface="Wingdings" panose="05000000000000000000" pitchFamily="2" charset="2"/>
              <a:buChar char="§"/>
            </a:pPr>
            <a:r>
              <a:rPr lang="en-US" sz="3200" dirty="0" smtClean="0"/>
              <a:t>Developing/enhancing systems to streamline processes.</a:t>
            </a:r>
          </a:p>
          <a:p>
            <a:pPr marL="914400" indent="-457200">
              <a:buFont typeface="Wingdings" panose="05000000000000000000" pitchFamily="2" charset="2"/>
              <a:buChar char="§"/>
            </a:pPr>
            <a:r>
              <a:rPr lang="en-US" sz="3200" dirty="0" smtClean="0"/>
              <a:t>Creating policies, procedures, guidance, tools, and other materials to assist Tribes in accessing 105(</a:t>
            </a:r>
            <a:r>
              <a:rPr lang="en-US" sz="3200" i="1" dirty="0" smtClean="0"/>
              <a:t>l</a:t>
            </a:r>
            <a:r>
              <a:rPr lang="en-US" sz="3200" dirty="0" smtClean="0"/>
              <a:t>) leases.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21</a:t>
            </a:fld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6301657"/>
            <a:ext cx="12207240" cy="55634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6611831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Section 105(</a:t>
            </a:r>
            <a:r>
              <a:rPr lang="en-US" i="1" dirty="0" smtClean="0"/>
              <a:t>l</a:t>
            </a:r>
            <a:r>
              <a:rPr lang="en-US" dirty="0" smtClean="0"/>
              <a:t>) Lease Transition </a:t>
            </a:r>
            <a:r>
              <a:rPr lang="en-US" i="1" dirty="0" smtClean="0"/>
              <a:t>(Cont.)</a:t>
            </a:r>
            <a:endParaRPr lang="en-US" i="1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20000"/>
          </a:bodyPr>
          <a:lstStyle/>
          <a:p>
            <a:pPr marL="49213" indent="0">
              <a:buNone/>
            </a:pPr>
            <a:r>
              <a:rPr lang="en-US" sz="3200" dirty="0" smtClean="0"/>
              <a:t>Preliminary future state vision for section 105(</a:t>
            </a:r>
            <a:r>
              <a:rPr lang="en-US" sz="3200" i="1" dirty="0" smtClean="0"/>
              <a:t>l</a:t>
            </a:r>
            <a:r>
              <a:rPr lang="en-US" sz="3200" dirty="0" smtClean="0"/>
              <a:t>) leases:</a:t>
            </a:r>
          </a:p>
          <a:p>
            <a:pPr marL="914400" indent="-457200">
              <a:buFont typeface="Wingdings" panose="05000000000000000000" pitchFamily="2" charset="2"/>
              <a:buChar char="§"/>
            </a:pPr>
            <a:r>
              <a:rPr lang="en-US" sz="3200" dirty="0" smtClean="0"/>
              <a:t>Public facing Section 105(</a:t>
            </a:r>
            <a:r>
              <a:rPr lang="en-US" sz="3200" i="1" dirty="0" smtClean="0"/>
              <a:t>l</a:t>
            </a:r>
            <a:r>
              <a:rPr lang="en-US" sz="3200" dirty="0" smtClean="0"/>
              <a:t>) policy, guidance, tools and performance measures.</a:t>
            </a:r>
          </a:p>
          <a:p>
            <a:pPr marL="914400" indent="-457200">
              <a:buFont typeface="Wingdings" panose="05000000000000000000" pitchFamily="2" charset="2"/>
              <a:buChar char="§"/>
            </a:pPr>
            <a:r>
              <a:rPr lang="en-US" sz="3200" dirty="0" smtClean="0"/>
              <a:t>Consistent application of IHS regulations/policies to section 105(</a:t>
            </a:r>
            <a:r>
              <a:rPr lang="en-US" sz="3200" i="1" dirty="0" smtClean="0"/>
              <a:t>l</a:t>
            </a:r>
            <a:r>
              <a:rPr lang="en-US" sz="3200" dirty="0" smtClean="0"/>
              <a:t>) agreements.</a:t>
            </a:r>
          </a:p>
          <a:p>
            <a:pPr marL="914400" indent="-457200">
              <a:buFont typeface="Wingdings" panose="05000000000000000000" pitchFamily="2" charset="2"/>
              <a:buChar char="§"/>
            </a:pPr>
            <a:r>
              <a:rPr lang="en-US" sz="3200" dirty="0" smtClean="0"/>
              <a:t>Enterprise-wide section 105(</a:t>
            </a:r>
            <a:r>
              <a:rPr lang="en-US" sz="3200" i="1" dirty="0" smtClean="0"/>
              <a:t>l</a:t>
            </a:r>
            <a:r>
              <a:rPr lang="en-US" sz="3200" dirty="0" smtClean="0"/>
              <a:t>) lease tracking system with UFMS interface.</a:t>
            </a:r>
          </a:p>
          <a:p>
            <a:pPr marL="914400" indent="-457200">
              <a:buFont typeface="Wingdings" panose="05000000000000000000" pitchFamily="2" charset="2"/>
              <a:buChar char="§"/>
            </a:pPr>
            <a:r>
              <a:rPr lang="en-US" sz="3200" dirty="0" smtClean="0"/>
              <a:t>Dashboards with easily accessible information about current status of section 105(</a:t>
            </a:r>
            <a:r>
              <a:rPr lang="en-US" sz="3200" i="1" dirty="0" smtClean="0"/>
              <a:t>l</a:t>
            </a:r>
            <a:r>
              <a:rPr lang="en-US" sz="3200" dirty="0" smtClean="0"/>
              <a:t>) lease agreements and performance metrics.</a:t>
            </a:r>
          </a:p>
          <a:p>
            <a:pPr marL="457200" indent="0">
              <a:buNone/>
            </a:pPr>
            <a:endParaRPr lang="en-US" sz="320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22</a:t>
            </a:fld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6301657"/>
            <a:ext cx="12207240" cy="55634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1587204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Section 105(</a:t>
            </a:r>
            <a:r>
              <a:rPr lang="en-US" i="1" dirty="0" smtClean="0"/>
              <a:t>l</a:t>
            </a:r>
            <a:r>
              <a:rPr lang="en-US" dirty="0" smtClean="0"/>
              <a:t>) Lease Transition </a:t>
            </a:r>
            <a:r>
              <a:rPr lang="en-US" i="1" dirty="0" smtClean="0"/>
              <a:t>(Cont.)</a:t>
            </a:r>
            <a:endParaRPr lang="en-US" i="1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10000"/>
          </a:bodyPr>
          <a:lstStyle/>
          <a:p>
            <a:pPr marL="49213" indent="0">
              <a:buNone/>
            </a:pPr>
            <a:r>
              <a:rPr lang="en-US" sz="3200" dirty="0" smtClean="0"/>
              <a:t>Preliminary future state vision for section 105(</a:t>
            </a:r>
            <a:r>
              <a:rPr lang="en-US" sz="3200" i="1" dirty="0" smtClean="0"/>
              <a:t>l</a:t>
            </a:r>
            <a:r>
              <a:rPr lang="en-US" sz="3200" dirty="0" smtClean="0"/>
              <a:t>) leases:</a:t>
            </a:r>
          </a:p>
          <a:p>
            <a:pPr marL="914400" indent="-457200">
              <a:buFont typeface="Wingdings" panose="05000000000000000000" pitchFamily="2" charset="2"/>
              <a:buChar char="§"/>
            </a:pPr>
            <a:r>
              <a:rPr lang="en-US" sz="3200" dirty="0" smtClean="0"/>
              <a:t>Agreement on section 105(</a:t>
            </a:r>
            <a:r>
              <a:rPr lang="en-US" sz="3200" i="1" dirty="0" smtClean="0"/>
              <a:t>l</a:t>
            </a:r>
            <a:r>
              <a:rPr lang="en-US" sz="3200" dirty="0" smtClean="0"/>
              <a:t>) lease cost methodology for budget formulation purposes.</a:t>
            </a:r>
          </a:p>
          <a:p>
            <a:pPr marL="914400" indent="-457200">
              <a:buFont typeface="Wingdings" panose="05000000000000000000" pitchFamily="2" charset="2"/>
              <a:buChar char="§"/>
            </a:pPr>
            <a:r>
              <a:rPr lang="en-US" sz="3200" dirty="0" smtClean="0"/>
              <a:t>HHS, OMB, and Congressional confidence in IHS’s management and oversight of section 105(</a:t>
            </a:r>
            <a:r>
              <a:rPr lang="en-US" sz="3200" i="1" dirty="0" smtClean="0"/>
              <a:t>l</a:t>
            </a:r>
            <a:r>
              <a:rPr lang="en-US" sz="3200" dirty="0" smtClean="0"/>
              <a:t>) leases.</a:t>
            </a:r>
          </a:p>
          <a:p>
            <a:pPr marL="914400" indent="-457200">
              <a:buFont typeface="Wingdings" panose="05000000000000000000" pitchFamily="2" charset="2"/>
              <a:buChar char="§"/>
            </a:pPr>
            <a:r>
              <a:rPr lang="en-US" sz="3200" dirty="0" smtClean="0"/>
              <a:t>Regular training for IHS and tribal staff on section 105(</a:t>
            </a:r>
            <a:r>
              <a:rPr lang="en-US" sz="3200" i="1" dirty="0" smtClean="0"/>
              <a:t>l</a:t>
            </a:r>
            <a:r>
              <a:rPr lang="en-US" sz="3200" dirty="0" smtClean="0"/>
              <a:t>) lease policies and processes.</a:t>
            </a:r>
          </a:p>
          <a:p>
            <a:pPr marL="914400" indent="-457200">
              <a:buFont typeface="Wingdings" panose="05000000000000000000" pitchFamily="2" charset="2"/>
              <a:buChar char="§"/>
            </a:pPr>
            <a:r>
              <a:rPr lang="en-US" sz="3200" dirty="0" smtClean="0"/>
              <a:t>Continuous, proactive progress improvement process in place.</a:t>
            </a:r>
          </a:p>
          <a:p>
            <a:pPr marL="457200" indent="0">
              <a:buNone/>
            </a:pPr>
            <a:endParaRPr lang="en-US" sz="320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23</a:t>
            </a:fld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6301657"/>
            <a:ext cx="12207240" cy="55634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1512296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Section 105(</a:t>
            </a:r>
            <a:r>
              <a:rPr lang="en-US" i="1" dirty="0" smtClean="0"/>
              <a:t>l</a:t>
            </a:r>
            <a:r>
              <a:rPr lang="en-US" dirty="0" smtClean="0"/>
              <a:t>) Lease Transition </a:t>
            </a:r>
            <a:r>
              <a:rPr lang="en-US" i="1" dirty="0" smtClean="0"/>
              <a:t>(Cont.)</a:t>
            </a:r>
            <a:endParaRPr lang="en-US" i="1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pPr marL="49213" indent="0">
              <a:buNone/>
            </a:pPr>
            <a:r>
              <a:rPr lang="en-US" sz="3200" dirty="0" smtClean="0"/>
              <a:t>Actions taken to date include:</a:t>
            </a:r>
          </a:p>
          <a:p>
            <a:pPr marL="914400" indent="-457200">
              <a:buFont typeface="Wingdings" panose="05000000000000000000" pitchFamily="2" charset="2"/>
              <a:buChar char="§"/>
            </a:pPr>
            <a:r>
              <a:rPr lang="en-US" sz="3200" dirty="0" smtClean="0"/>
              <a:t>Building capacity and institutional expertise.</a:t>
            </a:r>
          </a:p>
          <a:p>
            <a:pPr marL="914400" indent="-457200">
              <a:buFont typeface="Wingdings" panose="05000000000000000000" pitchFamily="2" charset="2"/>
              <a:buChar char="§"/>
            </a:pPr>
            <a:r>
              <a:rPr lang="en-US" sz="3200" dirty="0" smtClean="0"/>
              <a:t>Supporting current Area Office functions.</a:t>
            </a:r>
          </a:p>
          <a:p>
            <a:pPr marL="914400" indent="-457200">
              <a:buFont typeface="Wingdings" panose="05000000000000000000" pitchFamily="2" charset="2"/>
              <a:buChar char="§"/>
            </a:pPr>
            <a:r>
              <a:rPr lang="en-US" sz="3200" dirty="0" smtClean="0"/>
              <a:t>Developing/enhancing systems to streamline processes.</a:t>
            </a:r>
          </a:p>
          <a:p>
            <a:pPr marL="914400" indent="-457200">
              <a:buFont typeface="Wingdings" panose="05000000000000000000" pitchFamily="2" charset="2"/>
              <a:buChar char="§"/>
            </a:pPr>
            <a:r>
              <a:rPr lang="en-US" sz="3200" dirty="0" smtClean="0"/>
              <a:t>Creating policies, procedures, guidance, tools, and other materials to assist Tribes in accessing 105(</a:t>
            </a:r>
            <a:r>
              <a:rPr lang="en-US" sz="3200" i="1" dirty="0" smtClean="0"/>
              <a:t>l</a:t>
            </a:r>
            <a:r>
              <a:rPr lang="en-US" sz="3200" dirty="0" smtClean="0"/>
              <a:t>) leases.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24</a:t>
            </a:fld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6301657"/>
            <a:ext cx="12207240" cy="55634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284526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Section 105(</a:t>
            </a:r>
            <a:r>
              <a:rPr lang="en-US" i="1" dirty="0" smtClean="0"/>
              <a:t>l</a:t>
            </a:r>
            <a:r>
              <a:rPr lang="en-US" dirty="0" smtClean="0"/>
              <a:t>) Lease Transition </a:t>
            </a:r>
            <a:r>
              <a:rPr lang="en-US" i="1" dirty="0" smtClean="0"/>
              <a:t>(Cont.)</a:t>
            </a:r>
            <a:endParaRPr lang="en-US" i="1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20000"/>
          </a:bodyPr>
          <a:lstStyle/>
          <a:p>
            <a:pPr marL="49213" indent="0">
              <a:buNone/>
            </a:pPr>
            <a:r>
              <a:rPr lang="en-US" sz="3200" dirty="0" smtClean="0"/>
              <a:t>Actions taken to date include:</a:t>
            </a:r>
          </a:p>
          <a:p>
            <a:pPr marL="914400" indent="-457200">
              <a:buFont typeface="Wingdings" panose="05000000000000000000" pitchFamily="2" charset="2"/>
              <a:buChar char="§"/>
            </a:pPr>
            <a:r>
              <a:rPr lang="en-US" sz="3200" dirty="0" smtClean="0"/>
              <a:t>On boarding Dr. Chris Poole on a 50 percent basis to support the transition of HQ section 105(</a:t>
            </a:r>
            <a:r>
              <a:rPr lang="en-US" sz="3200" i="1" dirty="0" smtClean="0"/>
              <a:t>l</a:t>
            </a:r>
            <a:r>
              <a:rPr lang="en-US" sz="3200" dirty="0" smtClean="0"/>
              <a:t>) lease activities to the Office of Finance and Accounting.</a:t>
            </a:r>
          </a:p>
          <a:p>
            <a:pPr marL="914400" indent="-457200">
              <a:buFont typeface="Wingdings" panose="05000000000000000000" pitchFamily="2" charset="2"/>
              <a:buChar char="§"/>
            </a:pPr>
            <a:r>
              <a:rPr lang="en-US" sz="3200" dirty="0"/>
              <a:t>Identified internal administrative steps to complete transition</a:t>
            </a:r>
            <a:r>
              <a:rPr lang="en-US" sz="3200" dirty="0" smtClean="0"/>
              <a:t>.</a:t>
            </a:r>
          </a:p>
          <a:p>
            <a:pPr marL="914400" indent="-457200">
              <a:buFont typeface="Wingdings" panose="05000000000000000000" pitchFamily="2" charset="2"/>
              <a:buChar char="§"/>
            </a:pPr>
            <a:r>
              <a:rPr lang="en-US" sz="3200" dirty="0" smtClean="0"/>
              <a:t>Developed roles and responsibilities, as well as immediate and longer-term priorities.</a:t>
            </a:r>
          </a:p>
          <a:p>
            <a:pPr marL="914400" indent="-457200">
              <a:buFont typeface="Wingdings" panose="05000000000000000000" pitchFamily="2" charset="2"/>
              <a:buChar char="§"/>
            </a:pPr>
            <a:r>
              <a:rPr lang="en-US" sz="3200" dirty="0" smtClean="0"/>
              <a:t>Reviewed existing work flow and identified opportunities for internal streamlining.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25</a:t>
            </a:fld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6301657"/>
            <a:ext cx="12207240" cy="55634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3594035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Section 105(</a:t>
            </a:r>
            <a:r>
              <a:rPr lang="en-US" i="1" dirty="0" smtClean="0"/>
              <a:t>l</a:t>
            </a:r>
            <a:r>
              <a:rPr lang="en-US" dirty="0" smtClean="0"/>
              <a:t>) Lease Transition </a:t>
            </a:r>
            <a:r>
              <a:rPr lang="en-US" i="1" dirty="0" smtClean="0"/>
              <a:t>(Cont.)</a:t>
            </a:r>
            <a:endParaRPr lang="en-US" i="1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pPr marL="49213" indent="0">
              <a:buNone/>
            </a:pPr>
            <a:r>
              <a:rPr lang="en-US" sz="3200" dirty="0" smtClean="0"/>
              <a:t>Actions for the next 60 - 90 days:</a:t>
            </a:r>
          </a:p>
          <a:p>
            <a:pPr marL="914400" indent="-457200">
              <a:buFont typeface="Wingdings" panose="05000000000000000000" pitchFamily="2" charset="2"/>
              <a:buChar char="§"/>
            </a:pPr>
            <a:r>
              <a:rPr lang="en-US" sz="3200" dirty="0" smtClean="0"/>
              <a:t>Update delegation of authority for approval of section 105(</a:t>
            </a:r>
            <a:r>
              <a:rPr lang="en-US" sz="3200" i="1" dirty="0" smtClean="0"/>
              <a:t>l</a:t>
            </a:r>
            <a:r>
              <a:rPr lang="en-US" sz="3200" dirty="0" smtClean="0"/>
              <a:t>) lease agreements.</a:t>
            </a:r>
          </a:p>
          <a:p>
            <a:pPr marL="914400" indent="-457200">
              <a:buFont typeface="Wingdings" panose="05000000000000000000" pitchFamily="2" charset="2"/>
              <a:buChar char="§"/>
            </a:pPr>
            <a:r>
              <a:rPr lang="en-US" sz="3200" dirty="0" smtClean="0"/>
              <a:t>Update functional statements in the Federal Register.</a:t>
            </a:r>
          </a:p>
          <a:p>
            <a:pPr marL="914400" indent="-457200">
              <a:buFont typeface="Wingdings" panose="05000000000000000000" pitchFamily="2" charset="2"/>
              <a:buChar char="§"/>
            </a:pPr>
            <a:r>
              <a:rPr lang="en-US" sz="3200" dirty="0" smtClean="0"/>
              <a:t>Complete personnel actions and initiate hiring.</a:t>
            </a:r>
          </a:p>
          <a:p>
            <a:pPr marL="914400" indent="-457200">
              <a:buFont typeface="Wingdings" panose="05000000000000000000" pitchFamily="2" charset="2"/>
              <a:buChar char="§"/>
            </a:pPr>
            <a:r>
              <a:rPr lang="en-US" sz="3200" dirty="0" smtClean="0"/>
              <a:t>Examine existing systems for possible quick wins.</a:t>
            </a:r>
          </a:p>
          <a:p>
            <a:pPr marL="914400" indent="-457200">
              <a:buFont typeface="Wingdings" panose="05000000000000000000" pitchFamily="2" charset="2"/>
              <a:buChar char="§"/>
            </a:pPr>
            <a:r>
              <a:rPr lang="en-US" sz="3200" dirty="0" smtClean="0"/>
              <a:t>Review DOI section 105(</a:t>
            </a:r>
            <a:r>
              <a:rPr lang="en-US" sz="3200" i="1" dirty="0" smtClean="0"/>
              <a:t>l</a:t>
            </a:r>
            <a:r>
              <a:rPr lang="en-US" sz="3200" dirty="0" smtClean="0"/>
              <a:t>) lease handbook and determine if appropriate for IHS use as well.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26</a:t>
            </a:fld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6301657"/>
            <a:ext cx="12207240" cy="55634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6338157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5600" dirty="0" smtClean="0"/>
              <a:t>FY 2024 President’s Budget</a:t>
            </a:r>
            <a:endParaRPr lang="en-US" sz="5600" dirty="0"/>
          </a:p>
        </p:txBody>
      </p:sp>
      <p:sp>
        <p:nvSpPr>
          <p:cNvPr id="6" name="Text Placeholder 5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27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4824778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FY 2024 President’s Budget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pPr marL="0" indent="0">
              <a:buNone/>
            </a:pPr>
            <a:r>
              <a:rPr lang="en-US" sz="3200" dirty="0" smtClean="0"/>
              <a:t>The FY 2024 President’s Budget builds on the FY 2024 advance appropriation using a two-pronged approach.  </a:t>
            </a:r>
          </a:p>
          <a:p>
            <a:pPr marL="914400" indent="-433388">
              <a:buFont typeface="Wingdings" panose="05000000000000000000" pitchFamily="2" charset="2"/>
              <a:buChar char="q"/>
            </a:pPr>
            <a:r>
              <a:rPr lang="en-US" sz="3200" dirty="0" smtClean="0"/>
              <a:t>In FY 2024, the Budget requests $9.7 </a:t>
            </a:r>
            <a:r>
              <a:rPr lang="en-US" sz="3200" dirty="0" smtClean="0"/>
              <a:t>billion, </a:t>
            </a:r>
            <a:r>
              <a:rPr lang="en-US" sz="3200" dirty="0" smtClean="0"/>
              <a:t>which is $2.5 billion or 36% above FY 2023 Enacted. </a:t>
            </a:r>
          </a:p>
          <a:p>
            <a:pPr marL="914400" indent="-433388">
              <a:buFont typeface="Wingdings" panose="05000000000000000000" pitchFamily="2" charset="2"/>
              <a:buChar char="q"/>
            </a:pPr>
            <a:r>
              <a:rPr lang="en-US" sz="3200" dirty="0" smtClean="0"/>
              <a:t>Funding for Services &amp; Facilities activities are requested as discretionary.</a:t>
            </a:r>
            <a:endParaRPr lang="en-US" sz="3200" dirty="0" smtClean="0"/>
          </a:p>
          <a:p>
            <a:pPr marL="914400" indent="-433388">
              <a:buFont typeface="Wingdings" panose="05000000000000000000" pitchFamily="2" charset="2"/>
              <a:buChar char="q"/>
            </a:pPr>
            <a:r>
              <a:rPr lang="en-US" sz="3200" dirty="0" smtClean="0"/>
              <a:t>The </a:t>
            </a:r>
            <a:r>
              <a:rPr lang="en-US" sz="3200" dirty="0" smtClean="0"/>
              <a:t>Budget proposes to </a:t>
            </a:r>
            <a:r>
              <a:rPr lang="en-US" sz="3200" dirty="0" smtClean="0"/>
              <a:t>reclassify </a:t>
            </a:r>
            <a:r>
              <a:rPr lang="en-US" sz="3200" dirty="0"/>
              <a:t>Contract Support Costs and section 105(</a:t>
            </a:r>
            <a:r>
              <a:rPr lang="en-US" sz="3200" i="1" dirty="0"/>
              <a:t>l</a:t>
            </a:r>
            <a:r>
              <a:rPr lang="en-US" sz="3200" dirty="0"/>
              <a:t>) leases as </a:t>
            </a:r>
            <a:r>
              <a:rPr lang="en-US" sz="3200" dirty="0" smtClean="0"/>
              <a:t>mandatory, and exempt </a:t>
            </a:r>
            <a:r>
              <a:rPr lang="en-US" sz="3200" dirty="0" smtClean="0"/>
              <a:t>the full IHS budget from </a:t>
            </a:r>
            <a:r>
              <a:rPr lang="en-US" sz="3200" dirty="0"/>
              <a:t>sequestration.</a:t>
            </a:r>
          </a:p>
          <a:p>
            <a:pPr marL="506413" indent="-457200">
              <a:buFont typeface="Wingdings" panose="05000000000000000000" pitchFamily="2" charset="2"/>
              <a:buChar char="§"/>
            </a:pPr>
            <a:endParaRPr lang="en-US" sz="320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28</a:t>
            </a:fld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6301657"/>
            <a:ext cx="12207240" cy="55634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3478599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FY 2024 President’s Budget </a:t>
            </a:r>
            <a:r>
              <a:rPr lang="en-US" i="1" dirty="0" smtClean="0"/>
              <a:t>(Cont.)</a:t>
            </a:r>
            <a:endParaRPr lang="en-US" i="1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10000"/>
          </a:bodyPr>
          <a:lstStyle/>
          <a:p>
            <a:pPr marL="0" indent="0">
              <a:buNone/>
            </a:pPr>
            <a:r>
              <a:rPr lang="en-US" sz="3200" dirty="0" smtClean="0"/>
              <a:t>Starting in FY 2025, the budget requests </a:t>
            </a:r>
            <a:r>
              <a:rPr lang="en-US" sz="3200" dirty="0" smtClean="0"/>
              <a:t>a mandatory </a:t>
            </a:r>
            <a:r>
              <a:rPr lang="en-US" sz="3200" dirty="0" smtClean="0"/>
              <a:t>funding formula for the next 9 years, culminating in a total score of </a:t>
            </a:r>
            <a:r>
              <a:rPr lang="en-US" sz="3200" dirty="0" smtClean="0"/>
              <a:t/>
            </a:r>
            <a:br>
              <a:rPr lang="en-US" sz="3200" dirty="0" smtClean="0"/>
            </a:br>
            <a:r>
              <a:rPr lang="en-US" sz="3200" dirty="0" smtClean="0"/>
              <a:t>$</a:t>
            </a:r>
            <a:r>
              <a:rPr lang="en-US" sz="3200" dirty="0" smtClean="0"/>
              <a:t>44 billion in FY </a:t>
            </a:r>
            <a:r>
              <a:rPr lang="en-US" sz="3200" dirty="0" smtClean="0"/>
              <a:t>2033</a:t>
            </a:r>
            <a:r>
              <a:rPr lang="en-US" sz="3200" dirty="0" smtClean="0"/>
              <a:t>.</a:t>
            </a:r>
          </a:p>
          <a:p>
            <a:pPr marL="914400" indent="-433388">
              <a:buFont typeface="Wingdings" panose="05000000000000000000" pitchFamily="2" charset="2"/>
              <a:buChar char="q"/>
            </a:pPr>
            <a:r>
              <a:rPr lang="en-US" sz="3200" dirty="0" smtClean="0"/>
              <a:t>This proposal would provide a total of $192 billion over </a:t>
            </a:r>
            <a:r>
              <a:rPr lang="en-US" sz="3200" dirty="0" smtClean="0"/>
              <a:t/>
            </a:r>
            <a:br>
              <a:rPr lang="en-US" sz="3200" dirty="0" smtClean="0"/>
            </a:br>
            <a:r>
              <a:rPr lang="en-US" sz="3200" dirty="0" smtClean="0"/>
              <a:t>10 </a:t>
            </a:r>
            <a:r>
              <a:rPr lang="en-US" sz="3200" dirty="0" smtClean="0"/>
              <a:t>years for the IHS budget, which is a 519 percent increase over FY 2023 Enacted. </a:t>
            </a:r>
          </a:p>
          <a:p>
            <a:pPr marL="914400" indent="-433388">
              <a:buFont typeface="Wingdings" panose="05000000000000000000" pitchFamily="2" charset="2"/>
              <a:buChar char="q"/>
            </a:pPr>
            <a:r>
              <a:rPr lang="en-US" sz="3200" dirty="0" smtClean="0"/>
              <a:t>The funding formula would automatically adjust for </a:t>
            </a:r>
            <a:r>
              <a:rPr lang="en-US" sz="3200" dirty="0" smtClean="0"/>
              <a:t>inflation </a:t>
            </a:r>
            <a:r>
              <a:rPr lang="en-US" sz="3200" dirty="0" smtClean="0"/>
              <a:t>and pay costs, population growth, staffing and operating costs for new facilities, and new federally-recognized Tribes.</a:t>
            </a:r>
          </a:p>
          <a:p>
            <a:pPr marL="481012" indent="0">
              <a:buNone/>
            </a:pPr>
            <a:endParaRPr lang="en-US" sz="3200" dirty="0" smtClean="0"/>
          </a:p>
          <a:p>
            <a:pPr marL="49213" indent="0">
              <a:buNone/>
            </a:pPr>
            <a:endParaRPr lang="en-US" sz="320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29</a:t>
            </a:fld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6301657"/>
            <a:ext cx="12207240" cy="55634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4178720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FY 2024 President’s Budget </a:t>
            </a:r>
            <a:r>
              <a:rPr lang="en-US" i="1" dirty="0" smtClean="0"/>
              <a:t>(Cont.)</a:t>
            </a:r>
            <a:endParaRPr lang="en-US" i="1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92500"/>
          </a:bodyPr>
          <a:lstStyle/>
          <a:p>
            <a:pPr marL="0" indent="0">
              <a:buNone/>
            </a:pPr>
            <a:r>
              <a:rPr lang="en-US" sz="3200" dirty="0" smtClean="0"/>
              <a:t>Over the 10 year budget window, the FY 2024 President’s Budget would fully fund:</a:t>
            </a:r>
          </a:p>
          <a:p>
            <a:pPr marL="914400" indent="-433388">
              <a:buFont typeface="Wingdings" panose="05000000000000000000" pitchFamily="2" charset="2"/>
              <a:buChar char="q"/>
            </a:pPr>
            <a:r>
              <a:rPr lang="en-US" sz="3200" dirty="0"/>
              <a:t>T</a:t>
            </a:r>
            <a:r>
              <a:rPr lang="en-US" sz="3200" dirty="0" smtClean="0"/>
              <a:t>he FY 2018 Level of Need Funded analysis, and provide additional growth for direct health care </a:t>
            </a:r>
            <a:r>
              <a:rPr lang="en-US" sz="3200" dirty="0" smtClean="0"/>
              <a:t>services;</a:t>
            </a:r>
            <a:endParaRPr lang="en-US" sz="3200" dirty="0" smtClean="0"/>
          </a:p>
          <a:p>
            <a:pPr marL="914400" indent="-433388">
              <a:buFont typeface="Wingdings" panose="05000000000000000000" pitchFamily="2" charset="2"/>
              <a:buChar char="q"/>
            </a:pPr>
            <a:r>
              <a:rPr lang="en-US" sz="3200" dirty="0" smtClean="0"/>
              <a:t>Electronic Health Record </a:t>
            </a:r>
            <a:r>
              <a:rPr lang="en-US" sz="3200" dirty="0" smtClean="0"/>
              <a:t>modernization;</a:t>
            </a:r>
            <a:endParaRPr lang="en-US" sz="3200" dirty="0" smtClean="0"/>
          </a:p>
          <a:p>
            <a:pPr marL="914400" indent="-433388">
              <a:buFont typeface="Wingdings" panose="05000000000000000000" pitchFamily="2" charset="2"/>
              <a:buChar char="q"/>
            </a:pPr>
            <a:r>
              <a:rPr lang="en-US" sz="3200" dirty="0" smtClean="0"/>
              <a:t>The 1993 Health Care </a:t>
            </a:r>
            <a:r>
              <a:rPr lang="en-US" sz="3200" dirty="0" smtClean="0"/>
              <a:t>Facilities </a:t>
            </a:r>
            <a:r>
              <a:rPr lang="en-US" sz="3200" dirty="0" smtClean="0"/>
              <a:t>Construction Priority </a:t>
            </a:r>
            <a:r>
              <a:rPr lang="en-US" sz="3200" dirty="0" smtClean="0"/>
              <a:t>List; </a:t>
            </a:r>
            <a:endParaRPr lang="en-US" sz="3200" dirty="0" smtClean="0"/>
          </a:p>
          <a:p>
            <a:pPr marL="914400" indent="-433388">
              <a:buFont typeface="Wingdings" panose="05000000000000000000" pitchFamily="2" charset="2"/>
              <a:buChar char="q"/>
            </a:pPr>
            <a:r>
              <a:rPr lang="en-US" sz="3200" dirty="0" smtClean="0"/>
              <a:t>The current Backlog of Essential Maintenance and Repair (BEMAR).</a:t>
            </a:r>
          </a:p>
          <a:p>
            <a:pPr marL="481012" indent="0">
              <a:buNone/>
            </a:pPr>
            <a:endParaRPr lang="en-US" sz="3200" dirty="0" smtClean="0"/>
          </a:p>
          <a:p>
            <a:pPr marL="49213" indent="0">
              <a:buNone/>
            </a:pPr>
            <a:endParaRPr lang="en-US" sz="320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30</a:t>
            </a:fld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6301657"/>
            <a:ext cx="12207240" cy="55634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465435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FY 2024 President’s Budget </a:t>
            </a:r>
            <a:r>
              <a:rPr lang="en-US" i="1" dirty="0" smtClean="0"/>
              <a:t>(Cont.)</a:t>
            </a:r>
            <a:endParaRPr lang="en-US" i="1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0" indent="0">
              <a:buNone/>
            </a:pPr>
            <a:r>
              <a:rPr lang="en-US" sz="3200" dirty="0" smtClean="0"/>
              <a:t>Over the 10 year budget window, the FY 2024 President’s Budget would also support new or expanded initiatives including:</a:t>
            </a:r>
          </a:p>
          <a:p>
            <a:pPr marL="914400" indent="-433388">
              <a:buFont typeface="Wingdings" panose="05000000000000000000" pitchFamily="2" charset="2"/>
              <a:buChar char="q"/>
            </a:pPr>
            <a:r>
              <a:rPr lang="en-US" sz="3200" dirty="0"/>
              <a:t>T</a:t>
            </a:r>
            <a:r>
              <a:rPr lang="en-US" sz="3200" dirty="0" smtClean="0"/>
              <a:t>he Cancer Moonshot;</a:t>
            </a:r>
          </a:p>
          <a:p>
            <a:pPr marL="914400" indent="-433388">
              <a:buFont typeface="Wingdings" panose="05000000000000000000" pitchFamily="2" charset="2"/>
              <a:buChar char="q"/>
            </a:pPr>
            <a:r>
              <a:rPr lang="en-US" sz="3200" dirty="0" smtClean="0"/>
              <a:t>Public Health Capacity Building; and</a:t>
            </a:r>
          </a:p>
          <a:p>
            <a:pPr marL="914400" indent="-433388">
              <a:buFont typeface="Wingdings" panose="05000000000000000000" pitchFamily="2" charset="2"/>
              <a:buChar char="q"/>
            </a:pPr>
            <a:r>
              <a:rPr lang="en-US" sz="3200" dirty="0" smtClean="0"/>
              <a:t>COVID-19 response activities including for long-COVID.</a:t>
            </a:r>
          </a:p>
          <a:p>
            <a:pPr marL="481012" indent="0">
              <a:buNone/>
            </a:pPr>
            <a:endParaRPr lang="en-US" sz="3200" dirty="0" smtClean="0"/>
          </a:p>
          <a:p>
            <a:pPr marL="49213" indent="0">
              <a:buNone/>
            </a:pPr>
            <a:endParaRPr lang="en-US" sz="320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31</a:t>
            </a:fld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6301657"/>
            <a:ext cx="12207240" cy="55634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2691358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FY 2024 President’s Budget </a:t>
            </a:r>
            <a:r>
              <a:rPr lang="en-US" i="1" dirty="0" smtClean="0"/>
              <a:t>(Cont.)</a:t>
            </a:r>
            <a:endParaRPr lang="en-US" i="1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0" indent="0">
              <a:buNone/>
            </a:pPr>
            <a:r>
              <a:rPr lang="en-US" sz="3200" dirty="0" smtClean="0"/>
              <a:t>The FY 2024 President’s Budget also proposes to extend the Special Diabetes Program for Indians (SDPI) for three years beginning in FY 2024.</a:t>
            </a:r>
          </a:p>
          <a:p>
            <a:pPr marL="914400" indent="-433388">
              <a:buFont typeface="Wingdings" panose="05000000000000000000" pitchFamily="2" charset="2"/>
              <a:buChar char="q"/>
            </a:pPr>
            <a:r>
              <a:rPr lang="en-US" sz="3200" dirty="0" smtClean="0"/>
              <a:t>The Budget proposes to increase funding for SDPI to $250 million, and index that growth to medical inflation.</a:t>
            </a:r>
          </a:p>
          <a:p>
            <a:pPr marL="914400" indent="-433388">
              <a:buFont typeface="Wingdings" panose="05000000000000000000" pitchFamily="2" charset="2"/>
              <a:buChar char="q"/>
            </a:pPr>
            <a:r>
              <a:rPr lang="en-US" sz="3200" dirty="0" smtClean="0"/>
              <a:t>The approach would provide $260 million in FY 2025 and $270 million in FY 2026 for SDPI.</a:t>
            </a:r>
          </a:p>
          <a:p>
            <a:pPr marL="481012" indent="0">
              <a:buNone/>
            </a:pPr>
            <a:endParaRPr lang="en-US" sz="3200" dirty="0" smtClean="0"/>
          </a:p>
          <a:p>
            <a:pPr marL="49213" indent="0">
              <a:buNone/>
            </a:pPr>
            <a:endParaRPr lang="en-US" sz="320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32</a:t>
            </a:fld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6301657"/>
            <a:ext cx="12207240" cy="55634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7337891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52900" y="1432005"/>
            <a:ext cx="3721908" cy="3701970"/>
          </a:xfrm>
          <a:prstGeom prst="rect">
            <a:avLst/>
          </a:prstGeom>
        </p:spPr>
      </p:pic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33</a:t>
            </a:fld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6301657"/>
            <a:ext cx="12207240" cy="55634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0376491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Retrospect">
  <a:themeElements>
    <a:clrScheme name="Custom 1">
      <a:dk1>
        <a:srgbClr val="000000"/>
      </a:dk1>
      <a:lt1>
        <a:sysClr val="window" lastClr="FFFFFF"/>
      </a:lt1>
      <a:dk2>
        <a:srgbClr val="637052"/>
      </a:dk2>
      <a:lt2>
        <a:srgbClr val="CCDDEA"/>
      </a:lt2>
      <a:accent1>
        <a:srgbClr val="0F4C76"/>
      </a:accent1>
      <a:accent2>
        <a:srgbClr val="0F4C76"/>
      </a:accent2>
      <a:accent3>
        <a:srgbClr val="865640"/>
      </a:accent3>
      <a:accent4>
        <a:srgbClr val="9B8357"/>
      </a:accent4>
      <a:accent5>
        <a:srgbClr val="C2BC80"/>
      </a:accent5>
      <a:accent6>
        <a:srgbClr val="94A088"/>
      </a:accent6>
      <a:hlink>
        <a:srgbClr val="2998E3"/>
      </a:hlink>
      <a:folHlink>
        <a:srgbClr val="8C8C8C"/>
      </a:folHlink>
    </a:clrScheme>
    <a:fontScheme name="Retrospect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Retrospect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shade val="92000"/>
                <a:satMod val="130000"/>
              </a:schemeClr>
            </a:gs>
            <a:gs pos="45000">
              <a:schemeClr val="phClr">
                <a:tint val="60000"/>
                <a:shade val="99000"/>
                <a:satMod val="120000"/>
              </a:schemeClr>
            </a:gs>
            <a:gs pos="100000">
              <a:schemeClr val="phClr">
                <a:tint val="55000"/>
                <a:satMod val="140000"/>
              </a:schemeClr>
            </a:gs>
          </a:gsLst>
          <a:path path="circle">
            <a:fillToRect l="100000" t="100000" r="100000" b="100000"/>
          </a:path>
        </a:gradFill>
        <a:gradFill rotWithShape="1">
          <a:gsLst>
            <a:gs pos="0">
              <a:schemeClr val="phClr">
                <a:shade val="85000"/>
                <a:satMod val="130000"/>
              </a:schemeClr>
            </a:gs>
            <a:gs pos="34000">
              <a:schemeClr val="phClr">
                <a:shade val="87000"/>
                <a:satMod val="125000"/>
              </a:schemeClr>
            </a:gs>
            <a:gs pos="70000">
              <a:schemeClr val="phClr">
                <a:tint val="100000"/>
                <a:shade val="90000"/>
                <a:satMod val="130000"/>
              </a:schemeClr>
            </a:gs>
            <a:gs pos="100000">
              <a:schemeClr val="phClr">
                <a:tint val="100000"/>
                <a:shade val="100000"/>
                <a:satMod val="110000"/>
              </a:schemeClr>
            </a:gs>
          </a:gsLst>
          <a:path path="circle">
            <a:fillToRect l="100000" t="100000" r="100000" b="100000"/>
          </a:path>
        </a:gradFill>
      </a:fillStyleLst>
      <a:lnStyleLst>
        <a:ln w="12700" cap="flat" cmpd="sng" algn="ctr">
          <a:solidFill>
            <a:schemeClr val="phClr"/>
          </a:solidFill>
          <a:prstDash val="solid"/>
        </a:ln>
        <a:ln w="15875" cap="flat" cmpd="sng" algn="ctr">
          <a:solidFill>
            <a:schemeClr val="phClr"/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2700000" algn="br" rotWithShape="0">
              <a:srgbClr val="000000">
                <a:alpha val="60000"/>
              </a:srgbClr>
            </a:outerShdw>
          </a:effectLst>
        </a:effectStyle>
        <a:effectStyle>
          <a:effectLst>
            <a:outerShdw blurRad="44450" dist="25400" dir="2700000" algn="br" rotWithShape="0">
              <a:srgbClr val="000000">
                <a:alpha val="60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9800000"/>
            </a:lightRig>
          </a:scene3d>
          <a:sp3d prstMaterial="flat">
            <a:bevelT w="25400" h="31750"/>
          </a:sp3d>
        </a:effectStyle>
      </a:effectStyleLst>
      <a:bgFillStyleLst>
        <a:solidFill>
          <a:schemeClr val="phClr"/>
        </a:solidFill>
        <a:solidFill>
          <a:schemeClr val="phClr">
            <a:tint val="90000"/>
            <a:shade val="97000"/>
            <a:satMod val="130000"/>
          </a:schemeClr>
        </a:solidFill>
        <a:gradFill rotWithShape="1">
          <a:gsLst>
            <a:gs pos="0">
              <a:schemeClr val="phClr">
                <a:tint val="96000"/>
                <a:shade val="99000"/>
                <a:satMod val="140000"/>
              </a:schemeClr>
            </a:gs>
            <a:gs pos="65000">
              <a:schemeClr val="phClr">
                <a:tint val="100000"/>
                <a:shade val="80000"/>
                <a:satMod val="130000"/>
              </a:schemeClr>
            </a:gs>
            <a:gs pos="100000">
              <a:schemeClr val="phClr">
                <a:tint val="100000"/>
                <a:shade val="48000"/>
                <a:satMod val="120000"/>
              </a:schemeClr>
            </a:gs>
          </a:gsLst>
          <a:lin ang="162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Retrospect" id="{5F128B03-DCCA-4EEB-AB3B-CF2899314A46}" vid="{3F1AAB62-24C6-49D2-8E01-B56FAC9A3DCD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Retrospect</Template>
  <TotalTime>4181</TotalTime>
  <Words>1779</Words>
  <Application>Microsoft Office PowerPoint</Application>
  <PresentationFormat>Widescreen</PresentationFormat>
  <Paragraphs>212</Paragraphs>
  <Slides>33</Slides>
  <Notes>2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33</vt:i4>
      </vt:variant>
    </vt:vector>
  </HeadingPairs>
  <TitlesOfParts>
    <vt:vector size="38" baseType="lpstr">
      <vt:lpstr>Bahnschrift SemiBold Condensed</vt:lpstr>
      <vt:lpstr>Calibri</vt:lpstr>
      <vt:lpstr>Calibri Light</vt:lpstr>
      <vt:lpstr>Wingdings</vt:lpstr>
      <vt:lpstr>Retrospect</vt:lpstr>
      <vt:lpstr>Indian Health Service Budget Update</vt:lpstr>
      <vt:lpstr>Road Map</vt:lpstr>
      <vt:lpstr>FY 2025 National Tribal Budget Formulation Work Session</vt:lpstr>
      <vt:lpstr>NTBFW Work Session</vt:lpstr>
      <vt:lpstr>NTBFW Work Session (Cont.)</vt:lpstr>
      <vt:lpstr>Next Steps</vt:lpstr>
      <vt:lpstr>Mandatory Funding Sub-Work Group</vt:lpstr>
      <vt:lpstr>Future Tribal Budget Formulation Dates</vt:lpstr>
      <vt:lpstr>Advance Appropriations Update</vt:lpstr>
      <vt:lpstr>Advance Appropriations</vt:lpstr>
      <vt:lpstr>Advance Appropriations (cont.)</vt:lpstr>
      <vt:lpstr>Advance Appropriations (cont.)</vt:lpstr>
      <vt:lpstr>Advance Appropriations (cont.)</vt:lpstr>
      <vt:lpstr>Advance Appropriations (cont.)</vt:lpstr>
      <vt:lpstr>COVID-19 Reporting Guidance</vt:lpstr>
      <vt:lpstr>Interim Guidance Update</vt:lpstr>
      <vt:lpstr>Interim Guidance Update (Cont.)</vt:lpstr>
      <vt:lpstr>Interim Guidance Update (Cont.)</vt:lpstr>
      <vt:lpstr>Section 105(l) Leases Transition</vt:lpstr>
      <vt:lpstr>Section 105(l) Lease Transition</vt:lpstr>
      <vt:lpstr>Section 105(l) Lease Transition (Cont.)</vt:lpstr>
      <vt:lpstr>Section 105(l) Lease Transition (Cont.)</vt:lpstr>
      <vt:lpstr>Section 105(l) Lease Transition (Cont.)</vt:lpstr>
      <vt:lpstr>Section 105(l) Lease Transition (Cont.)</vt:lpstr>
      <vt:lpstr>Section 105(l) Lease Transition (Cont.)</vt:lpstr>
      <vt:lpstr>Section 105(l) Lease Transition (Cont.)</vt:lpstr>
      <vt:lpstr>FY 2024 President’s Budget</vt:lpstr>
      <vt:lpstr>FY 2024 President’s Budget</vt:lpstr>
      <vt:lpstr>FY 2024 President’s Budget (Cont.)</vt:lpstr>
      <vt:lpstr>FY 2024 President’s Budget (Cont.)</vt:lpstr>
      <vt:lpstr>FY 2024 President’s Budget (Cont.)</vt:lpstr>
      <vt:lpstr>FY 2024 President’s Budget (Cont.)</vt:lpstr>
      <vt:lpstr>PowerPoint Presentation</vt:lpstr>
    </vt:vector>
  </TitlesOfParts>
  <Company>Indian Health Service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Indian Health Service Briefing</dc:title>
  <dc:creator>Eisenman, Theresa (IHS/HQ)</dc:creator>
  <cp:lastModifiedBy>Curtis, Jillian (IHS/HQ)</cp:lastModifiedBy>
  <cp:revision>210</cp:revision>
  <cp:lastPrinted>2016-03-30T21:52:09Z</cp:lastPrinted>
  <dcterms:created xsi:type="dcterms:W3CDTF">2016-03-11T19:03:08Z</dcterms:created>
  <dcterms:modified xsi:type="dcterms:W3CDTF">2023-03-09T18:07:21Z</dcterms:modified>
</cp:coreProperties>
</file>