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xlsx" ContentType="application/vnd.openxmlformats-officedocument.spreadsheetml.sheet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charts/chart1.xml" ContentType="application/vnd.openxmlformats-officedocument.drawingml.chart+xml"/>
  <Override PartName="/ppt/charts/style1.xml" ContentType="application/vnd.ms-office.chartstyle+xml"/>
  <Override PartName="/ppt/charts/colors1.xml" ContentType="application/vnd.ms-office.chartcolorstyle+xml"/>
  <Override PartName="/ppt/drawings/drawing1.xml" ContentType="application/vnd.openxmlformats-officedocument.drawingml.chartshapes+xml"/>
  <Override PartName="/ppt/notesSlides/notesSlide3.xml" ContentType="application/vnd.openxmlformats-officedocument.presentationml.notesSlid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diagrams/data2.xml" ContentType="application/vnd.openxmlformats-officedocument.drawingml.diagramData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drawing2.xml" ContentType="application/vnd.ms-office.drawingml.diagramDrawing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720" r:id="rId1"/>
  </p:sldMasterIdLst>
  <p:notesMasterIdLst>
    <p:notesMasterId r:id="rId26"/>
  </p:notesMasterIdLst>
  <p:handoutMasterIdLst>
    <p:handoutMasterId r:id="rId27"/>
  </p:handoutMasterIdLst>
  <p:sldIdLst>
    <p:sldId id="257" r:id="rId2"/>
    <p:sldId id="302" r:id="rId3"/>
    <p:sldId id="301" r:id="rId4"/>
    <p:sldId id="303" r:id="rId5"/>
    <p:sldId id="305" r:id="rId6"/>
    <p:sldId id="306" r:id="rId7"/>
    <p:sldId id="309" r:id="rId8"/>
    <p:sldId id="308" r:id="rId9"/>
    <p:sldId id="319" r:id="rId10"/>
    <p:sldId id="320" r:id="rId11"/>
    <p:sldId id="310" r:id="rId12"/>
    <p:sldId id="307" r:id="rId13"/>
    <p:sldId id="291" r:id="rId14"/>
    <p:sldId id="292" r:id="rId15"/>
    <p:sldId id="286" r:id="rId16"/>
    <p:sldId id="295" r:id="rId17"/>
    <p:sldId id="297" r:id="rId18"/>
    <p:sldId id="298" r:id="rId19"/>
    <p:sldId id="299" r:id="rId20"/>
    <p:sldId id="300" r:id="rId21"/>
    <p:sldId id="315" r:id="rId22"/>
    <p:sldId id="314" r:id="rId23"/>
    <p:sldId id="318" r:id="rId24"/>
    <p:sldId id="284" r:id="rId25"/>
  </p:sldIdLst>
  <p:sldSz cx="12192000" cy="6858000"/>
  <p:notesSz cx="7010400" cy="92964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Ehrhardt, Brit L (IHS/HQ)" initials="EBL(" lastIdx="2" clrIdx="0">
    <p:extLst>
      <p:ext uri="{19B8F6BF-5375-455C-9EA6-DF929625EA0E}">
        <p15:presenceInfo xmlns:p15="http://schemas.microsoft.com/office/powerpoint/2012/main" userId="S-1-5-21-1547161642-606747145-682003330-459813" providerId="AD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1D4D77"/>
    <a:srgbClr val="FFFFFF"/>
    <a:srgbClr val="E48312"/>
    <a:srgbClr val="F5D9CC"/>
    <a:srgbClr val="FAEDE7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23302" autoAdjust="0"/>
    <p:restoredTop sz="58108" autoAdjust="0"/>
  </p:normalViewPr>
  <p:slideViewPr>
    <p:cSldViewPr snapToGrid="0">
      <p:cViewPr varScale="1">
        <p:scale>
          <a:sx n="40" d="100"/>
          <a:sy n="40" d="100"/>
        </p:scale>
        <p:origin x="1560" y="54"/>
      </p:cViewPr>
      <p:guideLst/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notesMaster" Target="notesMasters/notesMaster1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commentAuthors" Target="commentAuthor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handoutMaster" Target="handoutMasters/handoutMaster1.xml"/><Relationship Id="rId30" Type="http://schemas.openxmlformats.org/officeDocument/2006/relationships/viewProps" Target="viewProps.xml"/></Relationships>
</file>

<file path=ppt/charts/_rels/chart1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Excel_Worksheet.xlsx"/><Relationship Id="rId2" Type="http://schemas.microsoft.com/office/2011/relationships/chartColorStyle" Target="colors1.xml"/><Relationship Id="rId1" Type="http://schemas.microsoft.com/office/2011/relationships/chartStyle" Target="style1.xml"/><Relationship Id="rId4" Type="http://schemas.openxmlformats.org/officeDocument/2006/relationships/chartUserShapes" Target="../drawings/drawing1.xm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 rot="0" spcFirstLastPara="1" vertOverflow="ellipsis" vert="horz" wrap="square" anchor="ctr" anchorCtr="1"/>
          <a:lstStyle/>
          <a:p>
            <a:pPr>
              <a:defRPr sz="1862" b="1" i="0" u="none" strike="noStrike" kern="1200" cap="none" baseline="0">
                <a:solidFill>
                  <a:schemeClr val="lt1">
                    <a:lumMod val="85000"/>
                  </a:schemeClr>
                </a:solidFill>
                <a:latin typeface="+mn-lt"/>
                <a:ea typeface="+mn-ea"/>
                <a:cs typeface="+mn-cs"/>
              </a:defRPr>
            </a:pPr>
            <a:r>
              <a:rPr lang="en-US" sz="2400" dirty="0"/>
              <a:t>Number of New IHS Self Governance Funding Agreements by Year  </a:t>
            </a:r>
            <a:br>
              <a:rPr lang="en-US" sz="2400" dirty="0"/>
            </a:br>
            <a:r>
              <a:rPr lang="en-US" sz="2400" dirty="0" smtClean="0"/>
              <a:t>from</a:t>
            </a:r>
            <a:r>
              <a:rPr lang="en-US" sz="2400" baseline="0" dirty="0" smtClean="0"/>
              <a:t> </a:t>
            </a:r>
            <a:r>
              <a:rPr lang="en-US" sz="2400" dirty="0" smtClean="0"/>
              <a:t>Fiscal Year </a:t>
            </a:r>
            <a:r>
              <a:rPr lang="en-US" sz="2400" dirty="0"/>
              <a:t>1994 </a:t>
            </a:r>
            <a:r>
              <a:rPr lang="en-US" sz="2400" dirty="0" smtClean="0"/>
              <a:t>to Present</a:t>
            </a:r>
            <a:endParaRPr lang="en-US" sz="2400" dirty="0"/>
          </a:p>
        </c:rich>
      </c:tx>
      <c:layout>
        <c:manualLayout>
          <c:xMode val="edge"/>
          <c:yMode val="edge"/>
          <c:x val="0.15155201374278329"/>
          <c:y val="1.8518518518518517E-2"/>
        </c:manualLayout>
      </c:layout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862" b="1" i="0" u="none" strike="noStrike" kern="1200" cap="none" baseline="0">
              <a:solidFill>
                <a:schemeClr val="lt1">
                  <a:lumMod val="85000"/>
                </a:schemeClr>
              </a:solidFill>
              <a:latin typeface="+mn-lt"/>
              <a:ea typeface="+mn-ea"/>
              <a:cs typeface="+mn-cs"/>
            </a:defRPr>
          </a:pPr>
          <a:endParaRPr lang="en-US"/>
        </a:p>
      </c:txPr>
    </c:title>
    <c:autoTitleDeleted val="0"/>
    <c:plotArea>
      <c:layout>
        <c:manualLayout>
          <c:layoutTarget val="inner"/>
          <c:xMode val="edge"/>
          <c:yMode val="edge"/>
          <c:x val="7.1044133123698588E-2"/>
          <c:y val="0.14724470274341631"/>
          <c:w val="0.90765451998478686"/>
          <c:h val="0.74195756780402444"/>
        </c:manualLayout>
      </c:layout>
      <c:lineChart>
        <c:grouping val="standard"/>
        <c:varyColors val="0"/>
        <c:ser>
          <c:idx val="0"/>
          <c:order val="0"/>
          <c:tx>
            <c:strRef>
              <c:f>Sheet1!$D$1</c:f>
              <c:strCache>
                <c:ptCount val="1"/>
                <c:pt idx="0">
                  <c:v>Added</c:v>
                </c:pt>
              </c:strCache>
            </c:strRef>
          </c:tx>
          <c:spPr>
            <a:ln w="22225" cap="rnd">
              <a:solidFill>
                <a:schemeClr val="bg1"/>
              </a:solidFill>
            </a:ln>
            <a:effectLst>
              <a:glow rad="139700">
                <a:schemeClr val="accent1">
                  <a:satMod val="175000"/>
                  <a:alpha val="14000"/>
                </a:schemeClr>
              </a:glow>
            </a:effectLst>
          </c:spPr>
          <c:marker>
            <c:symbol val="none"/>
          </c:marker>
          <c:dLbls>
            <c:delete val="1"/>
          </c:dLbls>
          <c:cat>
            <c:strRef>
              <c:f>Sheet1!$B$2:$B$31</c:f>
              <c:strCache>
                <c:ptCount val="30"/>
                <c:pt idx="0">
                  <c:v>94</c:v>
                </c:pt>
                <c:pt idx="1">
                  <c:v>95</c:v>
                </c:pt>
                <c:pt idx="2">
                  <c:v>96</c:v>
                </c:pt>
                <c:pt idx="3">
                  <c:v>97</c:v>
                </c:pt>
                <c:pt idx="4">
                  <c:v>98</c:v>
                </c:pt>
                <c:pt idx="5">
                  <c:v>99</c:v>
                </c:pt>
                <c:pt idx="6">
                  <c:v>00</c:v>
                </c:pt>
                <c:pt idx="7">
                  <c:v>01</c:v>
                </c:pt>
                <c:pt idx="8">
                  <c:v>02</c:v>
                </c:pt>
                <c:pt idx="9">
                  <c:v>03</c:v>
                </c:pt>
                <c:pt idx="10">
                  <c:v>04</c:v>
                </c:pt>
                <c:pt idx="11">
                  <c:v>05</c:v>
                </c:pt>
                <c:pt idx="12">
                  <c:v>06</c:v>
                </c:pt>
                <c:pt idx="13">
                  <c:v>07</c:v>
                </c:pt>
                <c:pt idx="14">
                  <c:v>08</c:v>
                </c:pt>
                <c:pt idx="15">
                  <c:v>09</c:v>
                </c:pt>
                <c:pt idx="16">
                  <c:v>10</c:v>
                </c:pt>
                <c:pt idx="17">
                  <c:v>11</c:v>
                </c:pt>
                <c:pt idx="18">
                  <c:v>12</c:v>
                </c:pt>
                <c:pt idx="19">
                  <c:v>13</c:v>
                </c:pt>
                <c:pt idx="20">
                  <c:v>14</c:v>
                </c:pt>
                <c:pt idx="21">
                  <c:v>15</c:v>
                </c:pt>
                <c:pt idx="22">
                  <c:v>16</c:v>
                </c:pt>
                <c:pt idx="23">
                  <c:v>17</c:v>
                </c:pt>
                <c:pt idx="24">
                  <c:v>18</c:v>
                </c:pt>
                <c:pt idx="25">
                  <c:v>19</c:v>
                </c:pt>
                <c:pt idx="26">
                  <c:v>20</c:v>
                </c:pt>
                <c:pt idx="27">
                  <c:v>21</c:v>
                </c:pt>
                <c:pt idx="28">
                  <c:v>22</c:v>
                </c:pt>
                <c:pt idx="29">
                  <c:v>23</c:v>
                </c:pt>
              </c:strCache>
            </c:strRef>
          </c:cat>
          <c:val>
            <c:numRef>
              <c:f>Sheet1!$D$2:$D$31</c:f>
              <c:numCache>
                <c:formatCode>General</c:formatCode>
                <c:ptCount val="30"/>
                <c:pt idx="0">
                  <c:v>14</c:v>
                </c:pt>
                <c:pt idx="1">
                  <c:v>41</c:v>
                </c:pt>
                <c:pt idx="2">
                  <c:v>41</c:v>
                </c:pt>
                <c:pt idx="3">
                  <c:v>48</c:v>
                </c:pt>
                <c:pt idx="4">
                  <c:v>55</c:v>
                </c:pt>
                <c:pt idx="5">
                  <c:v>59</c:v>
                </c:pt>
                <c:pt idx="6">
                  <c:v>63</c:v>
                </c:pt>
                <c:pt idx="7">
                  <c:v>70</c:v>
                </c:pt>
                <c:pt idx="8">
                  <c:v>76</c:v>
                </c:pt>
                <c:pt idx="9">
                  <c:v>82</c:v>
                </c:pt>
                <c:pt idx="10">
                  <c:v>85</c:v>
                </c:pt>
                <c:pt idx="11">
                  <c:v>89</c:v>
                </c:pt>
                <c:pt idx="12">
                  <c:v>93</c:v>
                </c:pt>
                <c:pt idx="13">
                  <c:v>94</c:v>
                </c:pt>
                <c:pt idx="14">
                  <c:v>94</c:v>
                </c:pt>
                <c:pt idx="15">
                  <c:v>96</c:v>
                </c:pt>
                <c:pt idx="16">
                  <c:v>98</c:v>
                </c:pt>
                <c:pt idx="17">
                  <c:v>107</c:v>
                </c:pt>
                <c:pt idx="18">
                  <c:v>107</c:v>
                </c:pt>
                <c:pt idx="19">
                  <c:v>108</c:v>
                </c:pt>
                <c:pt idx="20">
                  <c:v>109</c:v>
                </c:pt>
                <c:pt idx="21">
                  <c:v>112</c:v>
                </c:pt>
                <c:pt idx="22">
                  <c:v>115</c:v>
                </c:pt>
                <c:pt idx="23">
                  <c:v>120</c:v>
                </c:pt>
                <c:pt idx="24">
                  <c:v>127</c:v>
                </c:pt>
                <c:pt idx="25">
                  <c:v>130</c:v>
                </c:pt>
                <c:pt idx="26">
                  <c:v>131</c:v>
                </c:pt>
                <c:pt idx="27">
                  <c:v>131</c:v>
                </c:pt>
                <c:pt idx="28">
                  <c:v>134</c:v>
                </c:pt>
                <c:pt idx="29">
                  <c:v>139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0-5277-4BE9-B7C9-E47586FA365E}"/>
            </c:ext>
          </c:extLst>
        </c:ser>
        <c:dLbls>
          <c:dLblPos val="ctr"/>
          <c:showLegendKey val="0"/>
          <c:showVal val="1"/>
          <c:showCatName val="0"/>
          <c:showSerName val="0"/>
          <c:showPercent val="0"/>
          <c:showBubbleSize val="0"/>
        </c:dLbls>
        <c:smooth val="0"/>
        <c:axId val="771493896"/>
        <c:axId val="771499472"/>
      </c:lineChart>
      <c:catAx>
        <c:axId val="771493896"/>
        <c:scaling>
          <c:orientation val="minMax"/>
        </c:scaling>
        <c:delete val="0"/>
        <c:axPos val="b"/>
        <c:majorGridlines>
          <c:spPr>
            <a:ln w="9525" cap="flat" cmpd="sng" algn="ctr">
              <a:gradFill>
                <a:gsLst>
                  <a:gs pos="100000">
                    <a:schemeClr val="dk1">
                      <a:lumMod val="75000"/>
                      <a:lumOff val="25000"/>
                    </a:schemeClr>
                  </a:gs>
                  <a:gs pos="0">
                    <a:schemeClr val="dk1">
                      <a:lumMod val="65000"/>
                      <a:lumOff val="35000"/>
                    </a:schemeClr>
                  </a:gs>
                </a:gsLst>
                <a:lin ang="5400000" scaled="0"/>
              </a:gradFill>
              <a:round/>
            </a:ln>
            <a:effectLst/>
          </c:spPr>
        </c:majorGridlines>
        <c:title>
          <c:tx>
            <c:rich>
              <a:bodyPr rot="0" spcFirstLastPara="1" vertOverflow="ellipsis" vert="horz" wrap="square" anchor="ctr" anchorCtr="1"/>
              <a:lstStyle/>
              <a:p>
                <a:pPr>
                  <a:defRPr sz="1197" b="1" i="0" u="none" strike="noStrike" kern="1200" baseline="0">
                    <a:solidFill>
                      <a:schemeClr val="lt1">
                        <a:lumMod val="7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r>
                  <a:rPr lang="en-US" dirty="0"/>
                  <a:t>Fiscal Year</a:t>
                </a:r>
              </a:p>
            </c:rich>
          </c:tx>
          <c:layout/>
          <c:overlay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anchor="ctr" anchorCtr="1"/>
            <a:lstStyle/>
            <a:p>
              <a:pPr>
                <a:defRPr sz="1197" b="1" i="0" u="none" strike="noStrike" kern="1200" baseline="0">
                  <a:solidFill>
                    <a:schemeClr val="lt1">
                      <a:lumMod val="7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</c:title>
        <c:numFmt formatCode="General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600" b="0" i="0" u="none" strike="noStrike" kern="1200" baseline="0">
                <a:solidFill>
                  <a:schemeClr val="lt1">
                    <a:lumMod val="7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771499472"/>
        <c:crosses val="autoZero"/>
        <c:auto val="1"/>
        <c:lblAlgn val="ctr"/>
        <c:lblOffset val="100"/>
        <c:noMultiLvlLbl val="0"/>
      </c:catAx>
      <c:valAx>
        <c:axId val="771499472"/>
        <c:scaling>
          <c:orientation val="minMax"/>
          <c:max val="140"/>
        </c:scaling>
        <c:delete val="0"/>
        <c:axPos val="l"/>
        <c:majorGridlines>
          <c:spPr>
            <a:ln w="9525" cap="flat" cmpd="sng" algn="ctr">
              <a:gradFill>
                <a:gsLst>
                  <a:gs pos="100000">
                    <a:schemeClr val="dk1">
                      <a:lumMod val="75000"/>
                      <a:lumOff val="25000"/>
                    </a:schemeClr>
                  </a:gs>
                  <a:gs pos="0">
                    <a:schemeClr val="dk1">
                      <a:lumMod val="65000"/>
                      <a:lumOff val="35000"/>
                    </a:schemeClr>
                  </a:gs>
                </a:gsLst>
                <a:lin ang="5400000" scaled="0"/>
              </a:gradFill>
              <a:round/>
            </a:ln>
            <a:effectLst/>
          </c:spPr>
        </c:majorGridlines>
        <c:title>
          <c:tx>
            <c:rich>
              <a:bodyPr rot="-5400000" spcFirstLastPara="1" vertOverflow="ellipsis" vert="horz" wrap="square" anchor="ctr" anchorCtr="1"/>
              <a:lstStyle/>
              <a:p>
                <a:pPr>
                  <a:defRPr sz="1197" b="1" i="0" u="none" strike="noStrike" kern="1200" baseline="0">
                    <a:solidFill>
                      <a:schemeClr val="lt1">
                        <a:lumMod val="7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r>
                  <a:rPr lang="en-US" dirty="0"/>
                  <a:t>Number of Funding Agreements</a:t>
                </a:r>
              </a:p>
            </c:rich>
          </c:tx>
          <c:layout/>
          <c:overlay val="0"/>
          <c:spPr>
            <a:noFill/>
            <a:ln>
              <a:noFill/>
            </a:ln>
            <a:effectLst/>
          </c:spPr>
          <c:txPr>
            <a:bodyPr rot="-5400000" spcFirstLastPara="1" vertOverflow="ellipsis" vert="horz" wrap="square" anchor="ctr" anchorCtr="1"/>
            <a:lstStyle/>
            <a:p>
              <a:pPr>
                <a:defRPr sz="1197" b="1" i="0" u="none" strike="noStrike" kern="1200" baseline="0">
                  <a:solidFill>
                    <a:schemeClr val="lt1">
                      <a:lumMod val="7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</c:title>
        <c:numFmt formatCode="General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800" b="0" i="0" u="none" strike="noStrike" kern="1200" baseline="0">
                <a:solidFill>
                  <a:schemeClr val="lt1">
                    <a:lumMod val="7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771493896"/>
        <c:crosses val="autoZero"/>
        <c:crossBetween val="between"/>
      </c:valAx>
      <c:spPr>
        <a:noFill/>
        <a:ln>
          <a:noFill/>
        </a:ln>
        <a:effectLst/>
      </c:spPr>
    </c:plotArea>
    <c:plotVisOnly val="1"/>
    <c:dispBlanksAs val="gap"/>
    <c:showDLblsOverMax val="0"/>
  </c:chart>
  <c:spPr>
    <a:solidFill>
      <a:schemeClr val="dk1">
        <a:lumMod val="75000"/>
        <a:lumOff val="25000"/>
      </a:schemeClr>
    </a:solidFill>
    <a:ln w="9525" cap="flat" cmpd="sng" algn="ctr">
      <a:solidFill>
        <a:schemeClr val="dk1">
          <a:lumMod val="15000"/>
          <a:lumOff val="85000"/>
        </a:schemeClr>
      </a:solidFill>
      <a:round/>
    </a:ln>
    <a:effectLst/>
  </c:spPr>
  <c:txPr>
    <a:bodyPr/>
    <a:lstStyle/>
    <a:p>
      <a:pPr>
        <a:defRPr/>
      </a:pPr>
      <a:endParaRPr lang="en-US"/>
    </a:p>
  </c:txPr>
  <c:externalData r:id="rId3">
    <c:autoUpdate val="0"/>
  </c:externalData>
  <c:userShapes r:id="rId4"/>
</c:chartSpace>
</file>

<file path=ppt/charts/colors1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style1.xml><?xml version="1.0" encoding="utf-8"?>
<cs:chartStyle xmlns:cs="http://schemas.microsoft.com/office/drawing/2012/chartStyle" xmlns:a="http://schemas.openxmlformats.org/drawingml/2006/main" id="236">
  <cs:axisTitle>
    <cs:lnRef idx="0"/>
    <cs:fillRef idx="0"/>
    <cs:effectRef idx="0"/>
    <cs:fontRef idx="minor">
      <a:schemeClr val="lt1">
        <a:lumMod val="75000"/>
      </a:schemeClr>
    </cs:fontRef>
    <cs:defRPr sz="1197" b="1" kern="1200"/>
  </cs:axisTitle>
  <cs:categoryAxis>
    <cs:lnRef idx="0"/>
    <cs:fillRef idx="0"/>
    <cs:effectRef idx="0"/>
    <cs:fontRef idx="minor">
      <a:schemeClr val="lt1">
        <a:lumMod val="75000"/>
      </a:schemeClr>
    </cs:fontRef>
    <cs:defRPr sz="1197" kern="1200"/>
  </cs:categoryAxis>
  <cs:chartArea>
    <cs:lnRef idx="0"/>
    <cs:fillRef idx="0"/>
    <cs:effectRef idx="0"/>
    <cs:fontRef idx="minor">
      <a:schemeClr val="dk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dk1">
            <a:lumMod val="15000"/>
            <a:lumOff val="85000"/>
          </a:schemeClr>
        </a:solidFill>
        <a:round/>
      </a:ln>
    </cs:spPr>
    <cs:defRPr sz="1197" kern="1200"/>
  </cs:chartArea>
  <cs:dataLabel>
    <cs:lnRef idx="0"/>
    <cs:fillRef idx="0"/>
    <cs:effectRef idx="0"/>
    <cs:fontRef idx="minor">
      <a:schemeClr val="lt1">
        <a:lumMod val="75000"/>
      </a:schemeClr>
    </cs:fontRef>
    <cs:defRPr sz="1197" kern="1200"/>
  </cs:dataLabel>
  <cs:dataLabelCallout>
    <cs:lnRef idx="0"/>
    <cs:fillRef idx="0"/>
    <cs:effectRef idx="0"/>
    <cs:fontRef idx="minor">
      <a:schemeClr val="lt1">
        <a:lumMod val="15000"/>
        <a:lumOff val="85000"/>
      </a:schemeClr>
    </cs:fontRef>
    <cs:spPr>
      <a:solidFill>
        <a:schemeClr val="dk1">
          <a:lumMod val="65000"/>
          <a:lumOff val="35000"/>
        </a:schemeClr>
      </a:solidFill>
    </cs:spPr>
    <cs:defRPr sz="1197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>
      <cs:styleClr val="auto"/>
    </cs:lnRef>
    <cs:fillRef idx="0"/>
    <cs:effectRef idx="0">
      <cs:styleClr val="auto"/>
    </cs:effectRef>
    <cs:fontRef idx="minor">
      <a:schemeClr val="dk1"/>
    </cs:fontRef>
    <cs:spPr>
      <a:ln w="9525" cap="flat" cmpd="sng" algn="ctr">
        <a:solidFill>
          <a:schemeClr val="phClr"/>
        </a:solidFill>
        <a:miter lim="800000"/>
      </a:ln>
      <a:effectLst>
        <a:glow rad="63500">
          <a:schemeClr val="phClr">
            <a:satMod val="175000"/>
            <a:alpha val="25000"/>
          </a:schemeClr>
        </a:glow>
      </a:effectLst>
    </cs:spPr>
  </cs:dataPoint>
  <cs:dataPoint3D>
    <cs:lnRef idx="0">
      <cs:styleClr val="auto"/>
    </cs:lnRef>
    <cs:fillRef idx="0">
      <cs:styleClr val="auto"/>
    </cs:fillRef>
    <cs:effectRef idx="0">
      <cs:styleClr val="auto"/>
    </cs:effectRef>
    <cs:fontRef idx="minor">
      <a:schemeClr val="dk1"/>
    </cs:fontRef>
    <cs:spPr>
      <a:ln w="9525" cap="flat" cmpd="sng" algn="ctr">
        <a:solidFill>
          <a:schemeClr val="phClr"/>
        </a:solidFill>
        <a:miter lim="800000"/>
      </a:ln>
      <a:effectLst>
        <a:glow rad="63500">
          <a:schemeClr val="phClr">
            <a:satMod val="175000"/>
            <a:alpha val="25000"/>
          </a:schemeClr>
        </a:glow>
      </a:effectLst>
    </cs:spPr>
  </cs:dataPoint3D>
  <cs:dataPointLine>
    <cs:lnRef idx="0">
      <cs:styleClr val="auto"/>
    </cs:lnRef>
    <cs:fillRef idx="0">
      <cs:styleClr val="auto"/>
    </cs:fillRef>
    <cs:effectRef idx="0">
      <cs:styleClr val="auto"/>
    </cs:effectRef>
    <cs:fontRef idx="minor">
      <a:schemeClr val="dk1"/>
    </cs:fontRef>
    <cs:spPr>
      <a:ln w="22225" cap="rnd">
        <a:solidFill>
          <a:schemeClr val="phClr"/>
        </a:solidFill>
      </a:ln>
      <a:effectLst>
        <a:glow rad="139700">
          <a:schemeClr val="phClr">
            <a:satMod val="175000"/>
            <a:alpha val="14000"/>
          </a:schemeClr>
        </a:glow>
      </a:effectLst>
    </cs:spPr>
  </cs:dataPointLine>
  <cs:dataPointMarker>
    <cs:lnRef idx="0">
      <cs:styleClr val="auto"/>
    </cs:lnRef>
    <cs:fillRef idx="0">
      <cs:styleClr val="auto"/>
    </cs:fillRef>
    <cs:effectRef idx="0">
      <cs:styleClr val="auto"/>
    </cs:effectRef>
    <cs:fontRef idx="minor">
      <a:schemeClr val="dk1"/>
    </cs:fontRef>
    <cs:spPr>
      <a:solidFill>
        <a:schemeClr val="phClr">
          <a:lumMod val="60000"/>
          <a:lumOff val="40000"/>
        </a:schemeClr>
      </a:solidFill>
      <a:effectLst>
        <a:glow rad="63500">
          <a:schemeClr val="phClr">
            <a:satMod val="175000"/>
            <a:alpha val="25000"/>
          </a:schemeClr>
        </a:glow>
      </a:effectLst>
    </cs:spPr>
  </cs:dataPointMarker>
  <cs:dataPointMarkerLayout symbol="circle" size="4"/>
  <cs:dataPointWireframe>
    <cs:lnRef idx="0">
      <cs:styleClr val="auto"/>
    </cs:lnRef>
    <cs:fillRef idx="0"/>
    <cs:effectRef idx="0"/>
    <cs:fontRef idx="minor">
      <a:schemeClr val="dk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lt1">
        <a:lumMod val="75000"/>
      </a:schemeClr>
    </cs:fontRef>
    <cs:spPr>
      <a:ln w="9525">
        <a:solidFill>
          <a:schemeClr val="dk1">
            <a:lumMod val="50000"/>
            <a:lumOff val="50000"/>
          </a:schemeClr>
        </a:solidFill>
      </a:ln>
    </cs:spPr>
    <cs:defRPr sz="1197" kern="1200"/>
  </cs:dataTable>
  <cs:downBar>
    <cs:lnRef idx="0"/>
    <cs:fillRef idx="0"/>
    <cs:effectRef idx="0"/>
    <cs:fontRef idx="minor">
      <a:schemeClr val="lt1"/>
    </cs:fontRef>
    <cs:spPr>
      <a:solidFill>
        <a:schemeClr val="dk1">
          <a:lumMod val="50000"/>
          <a:lumOff val="50000"/>
        </a:schemeClr>
      </a:solidFill>
      <a:ln w="9525">
        <a:solidFill>
          <a:schemeClr val="dk1">
            <a:lumMod val="75000"/>
          </a:schemeClr>
        </a:solidFill>
        <a:round/>
      </a:ln>
    </cs:spPr>
  </cs:downBar>
  <cs:dropLine>
    <cs:lnRef idx="0"/>
    <cs:fillRef idx="0"/>
    <cs:effectRef idx="0"/>
    <cs:fontRef idx="minor">
      <a:schemeClr val="dk1"/>
    </cs:fontRef>
    <cs:spPr>
      <a:ln w="9525">
        <a:solidFill>
          <a:schemeClr val="lt1">
            <a:lumMod val="50000"/>
          </a:schemeClr>
        </a:solidFill>
        <a:round/>
      </a:ln>
    </cs:spPr>
  </cs:dropLine>
  <cs:errorBar>
    <cs:lnRef idx="0"/>
    <cs:fillRef idx="0"/>
    <cs:effectRef idx="0"/>
    <cs:fontRef idx="minor">
      <a:schemeClr val="dk1"/>
    </cs:fontRef>
    <cs:spPr>
      <a:ln w="9525">
        <a:solidFill>
          <a:schemeClr val="lt1">
            <a:lumMod val="50000"/>
          </a:schemeClr>
        </a:solidFill>
        <a:round/>
      </a:ln>
    </cs:spPr>
  </cs:errorBar>
  <cs:floor>
    <cs:lnRef idx="0"/>
    <cs:fillRef idx="0"/>
    <cs:effectRef idx="0"/>
    <cs:fontRef idx="minor">
      <a:schemeClr val="dk1"/>
    </cs:fontRef>
  </cs:floor>
  <cs:gridlineMajor>
    <cs:lnRef idx="0"/>
    <cs:fillRef idx="0"/>
    <cs:effectRef idx="0"/>
    <cs:fontRef idx="minor">
      <a:schemeClr val="dk1"/>
    </cs:fontRef>
    <cs:spPr>
      <a:ln w="9525" cap="flat" cmpd="sng" algn="ctr">
        <a:gradFill>
          <a:gsLst>
            <a:gs pos="100000">
              <a:schemeClr val="dk1">
                <a:lumMod val="75000"/>
                <a:lumOff val="25000"/>
              </a:schemeClr>
            </a:gs>
            <a:gs pos="0">
              <a:schemeClr val="dk1">
                <a:lumMod val="65000"/>
                <a:lumOff val="35000"/>
              </a:schemeClr>
            </a:gs>
          </a:gsLst>
          <a:lin ang="5400000" scaled="0"/>
        </a:gradFill>
        <a:round/>
      </a:ln>
    </cs:spPr>
  </cs:gridlineMajor>
  <cs:gridlineMinor>
    <cs:lnRef idx="0"/>
    <cs:fillRef idx="0"/>
    <cs:effectRef idx="0"/>
    <cs:fontRef idx="minor">
      <a:schemeClr val="dk1"/>
    </cs:fontRef>
    <cs:spPr>
      <a:ln w="9525" cap="flat" cmpd="sng" algn="ctr">
        <a:gradFill>
          <a:gsLst>
            <a:gs pos="100000">
              <a:schemeClr val="dk1">
                <a:lumMod val="75000"/>
                <a:lumOff val="25000"/>
                <a:alpha val="25000"/>
              </a:schemeClr>
            </a:gs>
            <a:gs pos="0">
              <a:schemeClr val="dk1">
                <a:lumMod val="65000"/>
                <a:lumOff val="35000"/>
                <a:alpha val="25000"/>
              </a:schemeClr>
            </a:gs>
          </a:gsLst>
          <a:lin ang="5400000" scaled="0"/>
        </a:gradFill>
        <a:round/>
      </a:ln>
    </cs:spPr>
  </cs:gridlineMinor>
  <cs:hiLoLine>
    <cs:lnRef idx="0"/>
    <cs:fillRef idx="0"/>
    <cs:effectRef idx="0"/>
    <cs:fontRef idx="minor">
      <a:schemeClr val="dk1"/>
    </cs:fontRef>
    <cs:spPr>
      <a:ln w="9525">
        <a:solidFill>
          <a:schemeClr val="lt1">
            <a:lumMod val="50000"/>
          </a:schemeClr>
        </a:solidFill>
        <a:round/>
      </a:ln>
    </cs:spPr>
  </cs:hiLoLine>
  <cs:leaderLine>
    <cs:lnRef idx="0"/>
    <cs:fillRef idx="0"/>
    <cs:effectRef idx="0"/>
    <cs:fontRef idx="minor">
      <a:schemeClr val="dk1"/>
    </cs:fontRef>
    <cs:spPr>
      <a:ln w="9525">
        <a:solidFill>
          <a:schemeClr val="lt1">
            <a:lumMod val="50000"/>
          </a:schemeClr>
        </a:solidFill>
        <a:round/>
      </a:ln>
    </cs:spPr>
  </cs:leaderLine>
  <cs:legend>
    <cs:lnRef idx="0"/>
    <cs:fillRef idx="0"/>
    <cs:effectRef idx="0"/>
    <cs:fontRef idx="minor">
      <a:schemeClr val="lt1">
        <a:lumMod val="75000"/>
      </a:schemeClr>
    </cs:fontRef>
    <cs:defRPr sz="1197" kern="1200"/>
  </cs:legend>
  <cs:plotArea>
    <cs:lnRef idx="0"/>
    <cs:fillRef idx="0"/>
    <cs:effectRef idx="0"/>
    <cs:fontRef idx="minor">
      <a:schemeClr val="dk1"/>
    </cs:fontRef>
  </cs:plotArea>
  <cs:plotArea3D>
    <cs:lnRef idx="0"/>
    <cs:fillRef idx="0"/>
    <cs:effectRef idx="0"/>
    <cs:fontRef idx="minor">
      <a:schemeClr val="dk1"/>
    </cs:fontRef>
  </cs:plotArea3D>
  <cs:seriesAxis>
    <cs:lnRef idx="0"/>
    <cs:fillRef idx="0"/>
    <cs:effectRef idx="0"/>
    <cs:fontRef idx="minor">
      <a:schemeClr val="lt1">
        <a:lumMod val="75000"/>
      </a:schemeClr>
    </cs:fontRef>
    <cs:defRPr sz="1197" kern="1200"/>
  </cs:seriesAxis>
  <cs:seriesLine>
    <cs:lnRef idx="0"/>
    <cs:fillRef idx="0"/>
    <cs:effectRef idx="0"/>
    <cs:fontRef idx="minor">
      <a:schemeClr val="dk1"/>
    </cs:fontRef>
    <cs:spPr>
      <a:ln w="9525">
        <a:solidFill>
          <a:schemeClr val="lt1">
            <a:lumMod val="50000"/>
          </a:schemeClr>
        </a:solidFill>
        <a:round/>
      </a:ln>
    </cs:spPr>
  </cs:seriesLine>
  <cs:title>
    <cs:lnRef idx="0"/>
    <cs:fillRef idx="0"/>
    <cs:effectRef idx="0"/>
    <cs:fontRef idx="minor">
      <a:schemeClr val="lt1">
        <a:lumMod val="85000"/>
      </a:schemeClr>
    </cs:fontRef>
    <cs:defRPr sz="1862" b="1" kern="1200" cap="none" baseline="0"/>
  </cs:title>
  <cs:trendline>
    <cs:lnRef idx="0">
      <cs:styleClr val="auto"/>
    </cs:lnRef>
    <cs:fillRef idx="0"/>
    <cs:effectRef idx="0"/>
    <cs:fontRef idx="minor">
      <a:schemeClr val="lt1"/>
    </cs:fontRef>
    <cs:spPr>
      <a:ln w="25400" cap="rnd">
        <a:solidFill>
          <a:schemeClr val="phClr">
            <a:alpha val="50000"/>
          </a:schemeClr>
        </a:solidFill>
      </a:ln>
    </cs:spPr>
  </cs:trendline>
  <cs:trendlineLabel>
    <cs:lnRef idx="0"/>
    <cs:fillRef idx="0"/>
    <cs:effectRef idx="0"/>
    <cs:fontRef idx="minor">
      <a:schemeClr val="lt1">
        <a:lumMod val="75000"/>
      </a:schemeClr>
    </cs:fontRef>
    <cs:defRPr sz="1197" kern="1200"/>
  </cs:trendlineLabel>
  <cs:upBar>
    <cs:lnRef idx="0"/>
    <cs:fillRef idx="0"/>
    <cs:effectRef idx="0"/>
    <cs:fontRef idx="minor">
      <a:schemeClr val="dk1"/>
    </cs:fontRef>
    <cs:spPr>
      <a:solidFill>
        <a:schemeClr val="lt1">
          <a:lumMod val="85000"/>
        </a:schemeClr>
      </a:solidFill>
      <a:ln w="9525">
        <a:solidFill>
          <a:schemeClr val="dk1">
            <a:lumMod val="50000"/>
          </a:schemeClr>
        </a:solidFill>
        <a:round/>
      </a:ln>
    </cs:spPr>
  </cs:upBar>
  <cs:valueAxis>
    <cs:lnRef idx="0"/>
    <cs:fillRef idx="0"/>
    <cs:effectRef idx="0"/>
    <cs:fontRef idx="minor">
      <a:schemeClr val="lt1">
        <a:lumMod val="75000"/>
      </a:schemeClr>
    </cs:fontRef>
    <cs:defRPr sz="1197" kern="1200"/>
  </cs:valueAxis>
  <cs:wall>
    <cs:lnRef idx="0"/>
    <cs:fillRef idx="0"/>
    <cs:effectRef idx="0"/>
    <cs:fontRef idx="minor">
      <a:schemeClr val="dk1"/>
    </cs:fontRef>
  </cs:wall>
</cs:chartStyle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colorful1">
  <dgm:title val=""/>
  <dgm:desc val=""/>
  <dgm:catLst>
    <dgm:cat type="colorful" pri="101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/>
    <dgm:txEffectClrLst/>
  </dgm:styleLbl>
  <dgm:styleLbl name="l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2">
        <a:alpha val="50000"/>
      </a:schemeClr>
      <a:schemeClr val="accent3">
        <a:alpha val="50000"/>
      </a:schemeClr>
      <a:schemeClr val="accent4">
        <a:alpha val="50000"/>
      </a:schemeClr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2">
        <a:tint val="50000"/>
      </a:schemeClr>
      <a:schemeClr val="accent3">
        <a:tint val="50000"/>
      </a:schemeClr>
      <a:schemeClr val="accent4">
        <a:tint val="50000"/>
      </a:schemeClr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/>
    <dgm:txEffectClrLst/>
  </dgm:styleLbl>
  <dgm:styleLbl name="f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3">
        <a:tint val="9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5">
        <a:tint val="5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accent1_4">
  <dgm:title val=""/>
  <dgm:desc val=""/>
  <dgm:catLst>
    <dgm:cat type="accent1" pri="11400"/>
  </dgm:catLst>
  <dgm:styleLbl name="node0">
    <dgm:fillClrLst meth="cycle">
      <a:schemeClr val="accent1">
        <a:shade val="60000"/>
      </a:schemeClr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cycle">
      <a:schemeClr val="accent1">
        <a:shade val="50000"/>
      </a:schemeClr>
      <a:schemeClr val="accent1">
        <a:tint val="55000"/>
      </a:schemeClr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cycle">
      <a:schemeClr val="accent1">
        <a:shade val="50000"/>
      </a:schemeClr>
      <a:schemeClr val="accent1">
        <a:tint val="55000"/>
      </a:schemeClr>
    </dgm:fillClrLst>
    <dgm:linClrLst meth="cycle">
      <a:schemeClr val="accent1">
        <a:shade val="50000"/>
      </a:schemeClr>
      <a:schemeClr val="accent1">
        <a:tint val="55000"/>
      </a:schemeClr>
    </dgm:linClrLst>
    <dgm:effectClrLst/>
    <dgm:txLinClrLst/>
    <dgm:txFillClrLst/>
    <dgm:txEffectClrLst/>
  </dgm:styleLbl>
  <dgm:styleLbl name="lnNode1">
    <dgm:fillClrLst meth="cycle">
      <a:schemeClr val="accent1">
        <a:shade val="50000"/>
      </a:schemeClr>
      <a:schemeClr val="accent1">
        <a:tint val="55000"/>
      </a:schemeClr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cycle">
      <a:schemeClr val="accent1">
        <a:shade val="80000"/>
        <a:alpha val="50000"/>
      </a:schemeClr>
      <a:schemeClr val="accent1">
        <a:tint val="50000"/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1">
        <a:shade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1">
        <a:tint val="99000"/>
      </a:schemeClr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1">
        <a:tint val="70000"/>
      </a:schemeClr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1">
        <a:tint val="50000"/>
      </a:schemeClr>
      <a:schemeClr val="accent1">
        <a:tint val="55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1">
        <a:tint val="50000"/>
      </a:schemeClr>
      <a:schemeClr val="accent1">
        <a:tint val="55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1">
        <a:tint val="50000"/>
      </a:schemeClr>
      <a:schemeClr val="accent1">
        <a:tint val="55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cycle">
      <a:schemeClr val="accent1">
        <a:shade val="90000"/>
      </a:schemeClr>
      <a:schemeClr val="accent1">
        <a:tint val="50000"/>
      </a:schemeClr>
    </dgm:fillClrLst>
    <dgm:linClrLst meth="cycle">
      <a:schemeClr val="accent1">
        <a:shade val="90000"/>
      </a:schemeClr>
      <a:schemeClr val="accent1">
        <a:tint val="50000"/>
      </a:schemeClr>
    </dgm:linClrLst>
    <dgm:effectClrLst/>
    <dgm:txLinClrLst/>
    <dgm:txFillClrLst/>
    <dgm:txEffectClrLst/>
  </dgm:styleLbl>
  <dgm:styleLbl name="fgSibTrans2D1">
    <dgm:fillClrLst meth="cycle">
      <a:schemeClr val="accent1">
        <a:shade val="90000"/>
      </a:schemeClr>
      <a:schemeClr val="accent1">
        <a:tint val="50000"/>
      </a:schemeClr>
    </dgm:fillClrLst>
    <dgm:linClrLst meth="cycle">
      <a:schemeClr val="accent1">
        <a:shade val="90000"/>
      </a:schemeClr>
      <a:schemeClr val="accent1">
        <a:tint val="50000"/>
      </a:schemeClr>
    </dgm:linClrLst>
    <dgm:effectClrLst/>
    <dgm:txLinClrLst/>
    <dgm:txFillClrLst/>
    <dgm:txEffectClrLst/>
  </dgm:styleLbl>
  <dgm:styleLbl name="bgSibTrans2D1">
    <dgm:fillClrLst meth="cycle">
      <a:schemeClr val="accent1">
        <a:shade val="90000"/>
      </a:schemeClr>
      <a:schemeClr val="accent1">
        <a:tint val="50000"/>
      </a:schemeClr>
    </dgm:fillClrLst>
    <dgm:linClrLst meth="cycle">
      <a:schemeClr val="accent1">
        <a:shade val="90000"/>
      </a:schemeClr>
      <a:schemeClr val="accent1">
        <a:tint val="50000"/>
      </a:schemeClr>
    </dgm:linClrLst>
    <dgm:effectClrLst/>
    <dgm:txLinClrLst/>
    <dgm:txFillClrLst/>
    <dgm:txEffectClrLst/>
  </dgm:styleLbl>
  <dgm:styleLbl name="sibTrans1D1">
    <dgm:fillClrLst meth="cycle">
      <a:schemeClr val="accent1">
        <a:shade val="90000"/>
      </a:schemeClr>
      <a:schemeClr val="accent1">
        <a:tint val="50000"/>
      </a:schemeClr>
    </dgm:fillClrLst>
    <dgm:linClrLst meth="cycle">
      <a:schemeClr val="accent1">
        <a:shade val="90000"/>
      </a:schemeClr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>
        <a:shade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>
        <a:shade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1">
        <a:tint val="90000"/>
      </a:schemeClr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1">
        <a:tint val="70000"/>
      </a:schemeClr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1">
        <a:tint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shade val="80000"/>
      </a:schemeClr>
    </dgm:linClrLst>
    <dgm:effectClrLst/>
    <dgm:txLinClrLst/>
    <dgm:txFillClrLst/>
    <dgm:txEffectClrLst/>
  </dgm:styleLbl>
  <dgm:styleLbl name="parChTrans2D2">
    <dgm:fillClrLst meth="repeat">
      <a:schemeClr val="accent1">
        <a:tint val="90000"/>
      </a:schemeClr>
    </dgm:fillClrLst>
    <dgm:linClrLst meth="repeat">
      <a:schemeClr val="accent1">
        <a:tint val="90000"/>
      </a:schemeClr>
    </dgm:linClrLst>
    <dgm:effectClrLst/>
    <dgm:txLinClrLst/>
    <dgm:txFillClrLst/>
    <dgm:txEffectClrLst/>
  </dgm:styleLbl>
  <dgm:styleLbl name="parChTrans2D3">
    <dgm:fillClrLst meth="repeat">
      <a:schemeClr val="accent1">
        <a:tint val="70000"/>
      </a:schemeClr>
    </dgm:fillClrLst>
    <dgm:linClrLst meth="repeat">
      <a:schemeClr val="accent1">
        <a:tint val="70000"/>
      </a:schemeClr>
    </dgm:linClrLst>
    <dgm:effectClrLst/>
    <dgm:txLinClrLst/>
    <dgm:txFillClrLst/>
    <dgm:txEffectClrLst/>
  </dgm:styleLbl>
  <dgm:styleLbl name="parChTrans2D4">
    <dgm:fillClrLst meth="repeat">
      <a:schemeClr val="accent1">
        <a:tint val="50000"/>
      </a:schemeClr>
    </dgm:fillClrLst>
    <dgm:linClrLst meth="repeat">
      <a:schemeClr val="accent1">
        <a:tint val="50000"/>
      </a:schemeClr>
    </dgm:linClrLst>
    <dgm:effectClrLst/>
    <dgm:txLinClrLst/>
    <dgm:txFillClrLst meth="repeat">
      <a:schemeClr val="dk1"/>
    </dgm:txFillClrLst>
    <dgm:txEffectClrLst/>
  </dgm:styleLbl>
  <dgm:styleLbl name="parChTrans1D1">
    <dgm:fillClrLst meth="repeat">
      <a:schemeClr val="accent1">
        <a:shade val="80000"/>
      </a:schemeClr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>
        <a:tint val="90000"/>
      </a:schemeClr>
    </dgm:fillClrLst>
    <dgm:linClrLst meth="repeat">
      <a:schemeClr val="accent1">
        <a:tint val="9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>
        <a:tint val="70000"/>
      </a:schemeClr>
    </dgm:fillClrLst>
    <dgm:linClrLst meth="repeat">
      <a:schemeClr val="accent1">
        <a:tint val="7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>
        <a:tint val="50000"/>
      </a:schemeClr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cycle">
      <a:schemeClr val="accent1">
        <a:shade val="50000"/>
      </a:schemeClr>
      <a:schemeClr val="accent1">
        <a:tint val="55000"/>
      </a:schemeClr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cycle">
      <a:schemeClr val="accent1">
        <a:shade val="50000"/>
      </a:schemeClr>
      <a:schemeClr val="accent1">
        <a:tint val="55000"/>
      </a:schemeClr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cycle">
      <a:schemeClr val="accent1">
        <a:shade val="50000"/>
      </a:schemeClr>
      <a:schemeClr val="accent1">
        <a:tint val="55000"/>
      </a:schemeClr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55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cycle">
      <a:schemeClr val="accent1">
        <a:shade val="50000"/>
      </a:schemeClr>
      <a:schemeClr val="accent1">
        <a:tint val="55000"/>
      </a:schemeClr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cycle">
      <a:schemeClr val="accent1">
        <a:shade val="50000"/>
      </a:schemeClr>
      <a:schemeClr val="accent1">
        <a:tint val="55000"/>
      </a:schemeClr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55000"/>
      </a:schemeClr>
    </dgm:fillClrLst>
    <dgm:linClrLst meth="repeat">
      <a:schemeClr val="accent1">
        <a:alpha val="90000"/>
        <a:tint val="55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55000"/>
      </a:schemeClr>
    </dgm:fillClrLst>
    <dgm:linClrLst meth="repeat">
      <a:schemeClr val="accent1">
        <a:alpha val="90000"/>
        <a:tint val="55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55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>
        <a:tint val="90000"/>
      </a:schemeClr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>
        <a:tint val="50000"/>
      </a:schemeClr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55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55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55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D5851CCF-7B40-4445-9BB3-ACEE4BD6460A}" type="doc">
      <dgm:prSet loTypeId="urn:microsoft.com/office/officeart/2005/8/layout/default" loCatId="list" qsTypeId="urn:microsoft.com/office/officeart/2005/8/quickstyle/simple1" qsCatId="simple" csTypeId="urn:microsoft.com/office/officeart/2005/8/colors/colorful1" csCatId="colorful" phldr="1"/>
      <dgm:spPr/>
      <dgm:t>
        <a:bodyPr/>
        <a:lstStyle/>
        <a:p>
          <a:endParaRPr lang="en-US"/>
        </a:p>
      </dgm:t>
    </dgm:pt>
    <dgm:pt modelId="{13D32C4C-917D-4B01-B15E-645BDA7235DB}">
      <dgm:prSet phldrT="[Text]" custT="1"/>
      <dgm:spPr/>
      <dgm:t>
        <a:bodyPr/>
        <a:lstStyle/>
        <a:p>
          <a:r>
            <a:rPr lang="en-US" sz="3600" b="0" u="none" dirty="0" smtClean="0"/>
            <a:t>112 Compacts</a:t>
          </a:r>
        </a:p>
      </dgm:t>
    </dgm:pt>
    <dgm:pt modelId="{9E3ED20D-0923-457C-B865-B1E533331D74}" type="parTrans" cxnId="{4FF64ED2-CC2F-4D70-9A10-E0FA51C6318E}">
      <dgm:prSet/>
      <dgm:spPr/>
      <dgm:t>
        <a:bodyPr/>
        <a:lstStyle/>
        <a:p>
          <a:endParaRPr lang="en-US"/>
        </a:p>
      </dgm:t>
    </dgm:pt>
    <dgm:pt modelId="{1C6E9573-0FE8-4E57-992D-B7E49E44EAD0}" type="sibTrans" cxnId="{4FF64ED2-CC2F-4D70-9A10-E0FA51C6318E}">
      <dgm:prSet/>
      <dgm:spPr/>
      <dgm:t>
        <a:bodyPr/>
        <a:lstStyle/>
        <a:p>
          <a:endParaRPr lang="en-US"/>
        </a:p>
      </dgm:t>
    </dgm:pt>
    <dgm:pt modelId="{15C4B9BD-770B-45FD-B101-975B80C44773}">
      <dgm:prSet phldrT="[Text]" custT="1"/>
      <dgm:spPr/>
      <dgm:t>
        <a:bodyPr/>
        <a:lstStyle/>
        <a:p>
          <a:r>
            <a:rPr lang="en-US" sz="3400" b="0" u="none" dirty="0" smtClean="0"/>
            <a:t>87 Fiscal Year </a:t>
          </a:r>
          <a:br>
            <a:rPr lang="en-US" sz="3400" b="0" u="none" dirty="0" smtClean="0"/>
          </a:br>
          <a:r>
            <a:rPr lang="en-US" sz="3400" b="0" u="none" dirty="0" smtClean="0"/>
            <a:t>52 Calendar Year</a:t>
          </a:r>
        </a:p>
        <a:p>
          <a:r>
            <a:rPr lang="en-US" sz="2800" b="0" u="none" dirty="0" smtClean="0"/>
            <a:t>Funding Agreements</a:t>
          </a:r>
        </a:p>
      </dgm:t>
    </dgm:pt>
    <dgm:pt modelId="{A2413811-1E1D-4B44-9BD4-C9D38D4D181C}" type="parTrans" cxnId="{CF6BAA37-7CDE-440C-8CE4-83BFEFA406CC}">
      <dgm:prSet/>
      <dgm:spPr/>
      <dgm:t>
        <a:bodyPr/>
        <a:lstStyle/>
        <a:p>
          <a:endParaRPr lang="en-US"/>
        </a:p>
      </dgm:t>
    </dgm:pt>
    <dgm:pt modelId="{D3C6B83D-9CE5-4DE8-8540-AB5B74ABDFD4}" type="sibTrans" cxnId="{CF6BAA37-7CDE-440C-8CE4-83BFEFA406CC}">
      <dgm:prSet/>
      <dgm:spPr/>
      <dgm:t>
        <a:bodyPr/>
        <a:lstStyle/>
        <a:p>
          <a:endParaRPr lang="en-US"/>
        </a:p>
      </dgm:t>
    </dgm:pt>
    <dgm:pt modelId="{92527302-CCBE-4922-966B-07549C37A910}">
      <dgm:prSet phldrT="[Text]" custT="1"/>
      <dgm:spPr/>
      <dgm:t>
        <a:bodyPr/>
        <a:lstStyle/>
        <a:p>
          <a:r>
            <a:rPr lang="en-US" sz="3600" b="0" u="none" dirty="0" smtClean="0"/>
            <a:t>+ $2.7 Billion Funds </a:t>
          </a:r>
          <a:br>
            <a:rPr lang="en-US" sz="3600" b="0" u="none" dirty="0" smtClean="0"/>
          </a:br>
          <a:endParaRPr lang="en-US" sz="3600" b="1" u="sng" dirty="0" smtClean="0"/>
        </a:p>
      </dgm:t>
    </dgm:pt>
    <dgm:pt modelId="{3D58B08F-E87B-4FA2-A942-35AB175FCF2E}" type="parTrans" cxnId="{D8FD9FD8-4676-4FA4-AE1E-CDA1481BFAB7}">
      <dgm:prSet/>
      <dgm:spPr/>
      <dgm:t>
        <a:bodyPr/>
        <a:lstStyle/>
        <a:p>
          <a:endParaRPr lang="en-US"/>
        </a:p>
      </dgm:t>
    </dgm:pt>
    <dgm:pt modelId="{E0F73C38-4F46-48A6-BA0D-C2850FB9E749}" type="sibTrans" cxnId="{D8FD9FD8-4676-4FA4-AE1E-CDA1481BFAB7}">
      <dgm:prSet/>
      <dgm:spPr/>
      <dgm:t>
        <a:bodyPr/>
        <a:lstStyle/>
        <a:p>
          <a:endParaRPr lang="en-US"/>
        </a:p>
      </dgm:t>
    </dgm:pt>
    <dgm:pt modelId="{C29B290B-5D15-45BB-BFF3-80FB015C8648}">
      <dgm:prSet phldrT="[Text]" custT="1"/>
      <dgm:spPr/>
      <dgm:t>
        <a:bodyPr/>
        <a:lstStyle/>
        <a:p>
          <a:r>
            <a:rPr lang="en-US" sz="3600" b="0" u="none" dirty="0" smtClean="0"/>
            <a:t>Over 380 Federally Recognized Tribes</a:t>
          </a:r>
        </a:p>
      </dgm:t>
    </dgm:pt>
    <dgm:pt modelId="{D49E8D62-3D5A-470A-8CA8-D49A4E9B2214}" type="parTrans" cxnId="{A3ED9AEA-69F5-40F9-9362-B7CB95346C3C}">
      <dgm:prSet/>
      <dgm:spPr/>
      <dgm:t>
        <a:bodyPr/>
        <a:lstStyle/>
        <a:p>
          <a:endParaRPr lang="en-US"/>
        </a:p>
      </dgm:t>
    </dgm:pt>
    <dgm:pt modelId="{3BFA93D3-7806-4372-A883-DA0F853C7590}" type="sibTrans" cxnId="{A3ED9AEA-69F5-40F9-9362-B7CB95346C3C}">
      <dgm:prSet/>
      <dgm:spPr/>
      <dgm:t>
        <a:bodyPr/>
        <a:lstStyle/>
        <a:p>
          <a:endParaRPr lang="en-US"/>
        </a:p>
      </dgm:t>
    </dgm:pt>
    <dgm:pt modelId="{38C1A596-7E74-43A6-967A-F690431EC824}" type="pres">
      <dgm:prSet presAssocID="{D5851CCF-7B40-4445-9BB3-ACEE4BD6460A}" presName="diagram" presStyleCnt="0">
        <dgm:presLayoutVars>
          <dgm:dir/>
          <dgm:resizeHandles val="exact"/>
        </dgm:presLayoutVars>
      </dgm:prSet>
      <dgm:spPr/>
      <dgm:t>
        <a:bodyPr/>
        <a:lstStyle/>
        <a:p>
          <a:endParaRPr lang="en-US"/>
        </a:p>
      </dgm:t>
    </dgm:pt>
    <dgm:pt modelId="{67608199-106B-4300-9922-FF842D6F0E89}" type="pres">
      <dgm:prSet presAssocID="{13D32C4C-917D-4B01-B15E-645BDA7235DB}" presName="node" presStyleLbl="node1" presStyleIdx="0" presStyleCnt="4" custScaleX="97871" custLinFactNeighborX="-5052" custLinFactNeighborY="765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0D67F1ED-DF6A-450B-A3CA-768FC3B7149E}" type="pres">
      <dgm:prSet presAssocID="{1C6E9573-0FE8-4E57-992D-B7E49E44EAD0}" presName="sibTrans" presStyleCnt="0"/>
      <dgm:spPr/>
      <dgm:t>
        <a:bodyPr/>
        <a:lstStyle/>
        <a:p>
          <a:endParaRPr lang="en-US"/>
        </a:p>
      </dgm:t>
    </dgm:pt>
    <dgm:pt modelId="{5ECF9790-AC7A-4555-9920-D1E1DA4DBF6D}" type="pres">
      <dgm:prSet presAssocID="{15C4B9BD-770B-45FD-B101-975B80C44773}" presName="node" presStyleLbl="node1" presStyleIdx="1" presStyleCnt="4" custScaleX="112740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D7245B92-B5E6-47CE-B44E-230D10971725}" type="pres">
      <dgm:prSet presAssocID="{D3C6B83D-9CE5-4DE8-8540-AB5B74ABDFD4}" presName="sibTrans" presStyleCnt="0"/>
      <dgm:spPr/>
      <dgm:t>
        <a:bodyPr/>
        <a:lstStyle/>
        <a:p>
          <a:endParaRPr lang="en-US"/>
        </a:p>
      </dgm:t>
    </dgm:pt>
    <dgm:pt modelId="{0C8A930C-C426-40C7-9A7B-1F4CAA410368}" type="pres">
      <dgm:prSet presAssocID="{92527302-CCBE-4922-966B-07549C37A910}" presName="node" presStyleLbl="node1" presStyleIdx="2" presStyleCnt="4" custLinFactNeighborX="-2756" custLinFactNeighborY="-2297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C99FF055-DF04-4B78-A529-01A278FCE453}" type="pres">
      <dgm:prSet presAssocID="{E0F73C38-4F46-48A6-BA0D-C2850FB9E749}" presName="sibTrans" presStyleCnt="0"/>
      <dgm:spPr/>
      <dgm:t>
        <a:bodyPr/>
        <a:lstStyle/>
        <a:p>
          <a:endParaRPr lang="en-US"/>
        </a:p>
      </dgm:t>
    </dgm:pt>
    <dgm:pt modelId="{156B6744-0BED-49CB-8A9E-D76DE0D98EED}" type="pres">
      <dgm:prSet presAssocID="{C29B290B-5D15-45BB-BFF3-80FB015C8648}" presName="node" presStyleLbl="node1" presStyleIdx="3" presStyleCnt="4" custScaleX="115706" custLinFactNeighborY="-3062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</dgm:ptLst>
  <dgm:cxnLst>
    <dgm:cxn modelId="{1A67C819-282E-4515-8226-5ADF175E5B8B}" type="presOf" srcId="{13D32C4C-917D-4B01-B15E-645BDA7235DB}" destId="{67608199-106B-4300-9922-FF842D6F0E89}" srcOrd="0" destOrd="0" presId="urn:microsoft.com/office/officeart/2005/8/layout/default"/>
    <dgm:cxn modelId="{D8FD9FD8-4676-4FA4-AE1E-CDA1481BFAB7}" srcId="{D5851CCF-7B40-4445-9BB3-ACEE4BD6460A}" destId="{92527302-CCBE-4922-966B-07549C37A910}" srcOrd="2" destOrd="0" parTransId="{3D58B08F-E87B-4FA2-A942-35AB175FCF2E}" sibTransId="{E0F73C38-4F46-48A6-BA0D-C2850FB9E749}"/>
    <dgm:cxn modelId="{549D8B19-7D29-4654-A52B-2CAF24F5B082}" type="presOf" srcId="{15C4B9BD-770B-45FD-B101-975B80C44773}" destId="{5ECF9790-AC7A-4555-9920-D1E1DA4DBF6D}" srcOrd="0" destOrd="0" presId="urn:microsoft.com/office/officeart/2005/8/layout/default"/>
    <dgm:cxn modelId="{A3ED9AEA-69F5-40F9-9362-B7CB95346C3C}" srcId="{D5851CCF-7B40-4445-9BB3-ACEE4BD6460A}" destId="{C29B290B-5D15-45BB-BFF3-80FB015C8648}" srcOrd="3" destOrd="0" parTransId="{D49E8D62-3D5A-470A-8CA8-D49A4E9B2214}" sibTransId="{3BFA93D3-7806-4372-A883-DA0F853C7590}"/>
    <dgm:cxn modelId="{B00EE88B-D53B-4B6C-BD8C-0AE15EDC1EC0}" type="presOf" srcId="{D5851CCF-7B40-4445-9BB3-ACEE4BD6460A}" destId="{38C1A596-7E74-43A6-967A-F690431EC824}" srcOrd="0" destOrd="0" presId="urn:microsoft.com/office/officeart/2005/8/layout/default"/>
    <dgm:cxn modelId="{1D0BA3AB-65FE-4488-875F-791A70615E6C}" type="presOf" srcId="{92527302-CCBE-4922-966B-07549C37A910}" destId="{0C8A930C-C426-40C7-9A7B-1F4CAA410368}" srcOrd="0" destOrd="0" presId="urn:microsoft.com/office/officeart/2005/8/layout/default"/>
    <dgm:cxn modelId="{4FF64ED2-CC2F-4D70-9A10-E0FA51C6318E}" srcId="{D5851CCF-7B40-4445-9BB3-ACEE4BD6460A}" destId="{13D32C4C-917D-4B01-B15E-645BDA7235DB}" srcOrd="0" destOrd="0" parTransId="{9E3ED20D-0923-457C-B865-B1E533331D74}" sibTransId="{1C6E9573-0FE8-4E57-992D-B7E49E44EAD0}"/>
    <dgm:cxn modelId="{CF6BAA37-7CDE-440C-8CE4-83BFEFA406CC}" srcId="{D5851CCF-7B40-4445-9BB3-ACEE4BD6460A}" destId="{15C4B9BD-770B-45FD-B101-975B80C44773}" srcOrd="1" destOrd="0" parTransId="{A2413811-1E1D-4B44-9BD4-C9D38D4D181C}" sibTransId="{D3C6B83D-9CE5-4DE8-8540-AB5B74ABDFD4}"/>
    <dgm:cxn modelId="{019C9C64-F712-4D2A-BF43-6211E690DAC1}" type="presOf" srcId="{C29B290B-5D15-45BB-BFF3-80FB015C8648}" destId="{156B6744-0BED-49CB-8A9E-D76DE0D98EED}" srcOrd="0" destOrd="0" presId="urn:microsoft.com/office/officeart/2005/8/layout/default"/>
    <dgm:cxn modelId="{9928EE1E-A88B-47FA-A871-3826E14DDA8A}" type="presParOf" srcId="{38C1A596-7E74-43A6-967A-F690431EC824}" destId="{67608199-106B-4300-9922-FF842D6F0E89}" srcOrd="0" destOrd="0" presId="urn:microsoft.com/office/officeart/2005/8/layout/default"/>
    <dgm:cxn modelId="{3E59FF1D-5ADE-4CA9-8D7D-F01A90F30CDF}" type="presParOf" srcId="{38C1A596-7E74-43A6-967A-F690431EC824}" destId="{0D67F1ED-DF6A-450B-A3CA-768FC3B7149E}" srcOrd="1" destOrd="0" presId="urn:microsoft.com/office/officeart/2005/8/layout/default"/>
    <dgm:cxn modelId="{423673D8-EF93-4A41-A50D-05D863C1DD5A}" type="presParOf" srcId="{38C1A596-7E74-43A6-967A-F690431EC824}" destId="{5ECF9790-AC7A-4555-9920-D1E1DA4DBF6D}" srcOrd="2" destOrd="0" presId="urn:microsoft.com/office/officeart/2005/8/layout/default"/>
    <dgm:cxn modelId="{1803EA90-9790-45FA-9410-FBC53C00CEF0}" type="presParOf" srcId="{38C1A596-7E74-43A6-967A-F690431EC824}" destId="{D7245B92-B5E6-47CE-B44E-230D10971725}" srcOrd="3" destOrd="0" presId="urn:microsoft.com/office/officeart/2005/8/layout/default"/>
    <dgm:cxn modelId="{71BCAEE1-B23B-491A-B0A4-DAEE89A5685E}" type="presParOf" srcId="{38C1A596-7E74-43A6-967A-F690431EC824}" destId="{0C8A930C-C426-40C7-9A7B-1F4CAA410368}" srcOrd="4" destOrd="0" presId="urn:microsoft.com/office/officeart/2005/8/layout/default"/>
    <dgm:cxn modelId="{054B8186-7B06-4A0B-A249-1582BA633807}" type="presParOf" srcId="{38C1A596-7E74-43A6-967A-F690431EC824}" destId="{C99FF055-DF04-4B78-A529-01A278FCE453}" srcOrd="5" destOrd="0" presId="urn:microsoft.com/office/officeart/2005/8/layout/default"/>
    <dgm:cxn modelId="{644A6B44-6894-4417-8D5E-26F9FE96E65E}" type="presParOf" srcId="{38C1A596-7E74-43A6-967A-F690431EC824}" destId="{156B6744-0BED-49CB-8A9E-D76DE0D98EED}" srcOrd="6" destOrd="0" presId="urn:microsoft.com/office/officeart/2005/8/layout/default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1CC90BA7-0DDC-4895-B9E2-3CD6120A64CD}" type="doc">
      <dgm:prSet loTypeId="urn:microsoft.com/office/officeart/2005/8/layout/chevron1" loCatId="process" qsTypeId="urn:microsoft.com/office/officeart/2005/8/quickstyle/simple1" qsCatId="simple" csTypeId="urn:microsoft.com/office/officeart/2005/8/colors/accent1_4" csCatId="accent1" phldr="1"/>
      <dgm:spPr/>
    </dgm:pt>
    <dgm:pt modelId="{0B690F9F-A46B-4476-990E-3577D91D3212}">
      <dgm:prSet phldrT="[Text]" custT="1"/>
      <dgm:spPr/>
      <dgm:t>
        <a:bodyPr/>
        <a:lstStyle/>
        <a:p>
          <a:r>
            <a:rPr lang="en-US" sz="1700" b="1" dirty="0" smtClean="0">
              <a:solidFill>
                <a:schemeClr val="bg1"/>
              </a:solidFill>
            </a:rPr>
            <a:t>2021</a:t>
          </a:r>
          <a:endParaRPr lang="en-US" sz="1700" b="1" dirty="0">
            <a:solidFill>
              <a:schemeClr val="bg1"/>
            </a:solidFill>
          </a:endParaRPr>
        </a:p>
      </dgm:t>
    </dgm:pt>
    <dgm:pt modelId="{6D38E7C6-3343-4A39-8A8C-498162A67E22}" type="parTrans" cxnId="{77AEBD7D-4DEC-4F25-9862-196D5980E980}">
      <dgm:prSet/>
      <dgm:spPr/>
      <dgm:t>
        <a:bodyPr/>
        <a:lstStyle/>
        <a:p>
          <a:endParaRPr lang="en-US"/>
        </a:p>
      </dgm:t>
    </dgm:pt>
    <dgm:pt modelId="{5B2FE59C-D43B-4CD9-A787-F492698D8746}" type="sibTrans" cxnId="{77AEBD7D-4DEC-4F25-9862-196D5980E980}">
      <dgm:prSet/>
      <dgm:spPr/>
      <dgm:t>
        <a:bodyPr/>
        <a:lstStyle/>
        <a:p>
          <a:endParaRPr lang="en-US"/>
        </a:p>
      </dgm:t>
    </dgm:pt>
    <dgm:pt modelId="{FE548BFB-32DF-489B-B1A0-754A50A1C884}">
      <dgm:prSet phldrT="[Text]" custT="1"/>
      <dgm:spPr/>
      <dgm:t>
        <a:bodyPr/>
        <a:lstStyle/>
        <a:p>
          <a:r>
            <a:rPr lang="en-US" sz="1700" b="1" dirty="0" smtClean="0">
              <a:solidFill>
                <a:schemeClr val="bg1"/>
              </a:solidFill>
            </a:rPr>
            <a:t>2022</a:t>
          </a:r>
          <a:endParaRPr lang="en-US" sz="1700" b="1" dirty="0">
            <a:solidFill>
              <a:schemeClr val="bg1"/>
            </a:solidFill>
          </a:endParaRPr>
        </a:p>
      </dgm:t>
    </dgm:pt>
    <dgm:pt modelId="{DEA8AF99-A8BF-49E2-9C1C-8CE037F022DB}" type="parTrans" cxnId="{B51A09D0-6457-4EB9-9CDA-A5DF6C8BB127}">
      <dgm:prSet/>
      <dgm:spPr/>
      <dgm:t>
        <a:bodyPr/>
        <a:lstStyle/>
        <a:p>
          <a:endParaRPr lang="en-US"/>
        </a:p>
      </dgm:t>
    </dgm:pt>
    <dgm:pt modelId="{9B785D82-FA61-471F-87B5-76DF6B7B2C09}" type="sibTrans" cxnId="{B51A09D0-6457-4EB9-9CDA-A5DF6C8BB127}">
      <dgm:prSet/>
      <dgm:spPr/>
      <dgm:t>
        <a:bodyPr/>
        <a:lstStyle/>
        <a:p>
          <a:endParaRPr lang="en-US"/>
        </a:p>
      </dgm:t>
    </dgm:pt>
    <dgm:pt modelId="{650A8F91-AB8E-4808-9C2E-5BDE13420875}">
      <dgm:prSet phldrT="[Text]" custT="1"/>
      <dgm:spPr/>
      <dgm:t>
        <a:bodyPr/>
        <a:lstStyle/>
        <a:p>
          <a:r>
            <a:rPr lang="en-US" sz="1700" b="1" dirty="0" smtClean="0">
              <a:solidFill>
                <a:schemeClr val="bg1"/>
              </a:solidFill>
            </a:rPr>
            <a:t>Jan – March 2023</a:t>
          </a:r>
          <a:endParaRPr lang="en-US" sz="1700" b="1" dirty="0">
            <a:solidFill>
              <a:schemeClr val="bg1"/>
            </a:solidFill>
          </a:endParaRPr>
        </a:p>
      </dgm:t>
    </dgm:pt>
    <dgm:pt modelId="{A40C504A-D43E-40A8-9D2D-955704962B66}" type="parTrans" cxnId="{405E313A-E5D6-44A7-96BA-D5A9B4CA6516}">
      <dgm:prSet/>
      <dgm:spPr/>
      <dgm:t>
        <a:bodyPr/>
        <a:lstStyle/>
        <a:p>
          <a:endParaRPr lang="en-US"/>
        </a:p>
      </dgm:t>
    </dgm:pt>
    <dgm:pt modelId="{87C46BD1-0FFA-4690-8284-285198C55C1C}" type="sibTrans" cxnId="{405E313A-E5D6-44A7-96BA-D5A9B4CA6516}">
      <dgm:prSet/>
      <dgm:spPr/>
      <dgm:t>
        <a:bodyPr/>
        <a:lstStyle/>
        <a:p>
          <a:endParaRPr lang="en-US"/>
        </a:p>
      </dgm:t>
    </dgm:pt>
    <dgm:pt modelId="{B6B70FBF-42E0-4FF7-A4B2-2CA69A8F3866}">
      <dgm:prSet phldrT="[Text]" custT="1"/>
      <dgm:spPr/>
      <dgm:t>
        <a:bodyPr/>
        <a:lstStyle/>
        <a:p>
          <a:r>
            <a:rPr lang="en-US" sz="1700" b="1" dirty="0" smtClean="0">
              <a:solidFill>
                <a:schemeClr val="bg1"/>
              </a:solidFill>
            </a:rPr>
            <a:t>April – June </a:t>
          </a:r>
          <a:endParaRPr lang="en-US" sz="1700" b="1" dirty="0">
            <a:solidFill>
              <a:schemeClr val="bg1"/>
            </a:solidFill>
          </a:endParaRPr>
        </a:p>
      </dgm:t>
    </dgm:pt>
    <dgm:pt modelId="{E0D2F061-3C98-4B73-AC73-9BE239902D13}" type="parTrans" cxnId="{2FEAE3ED-BE24-415D-B461-F3E11F4D0FC0}">
      <dgm:prSet/>
      <dgm:spPr/>
      <dgm:t>
        <a:bodyPr/>
        <a:lstStyle/>
        <a:p>
          <a:endParaRPr lang="en-US"/>
        </a:p>
      </dgm:t>
    </dgm:pt>
    <dgm:pt modelId="{BA0C7D94-B7BC-4813-85E8-7A282047BDE0}" type="sibTrans" cxnId="{2FEAE3ED-BE24-415D-B461-F3E11F4D0FC0}">
      <dgm:prSet/>
      <dgm:spPr/>
      <dgm:t>
        <a:bodyPr/>
        <a:lstStyle/>
        <a:p>
          <a:endParaRPr lang="en-US"/>
        </a:p>
      </dgm:t>
    </dgm:pt>
    <dgm:pt modelId="{04E470E8-5333-4F8C-9EAC-898D81EEF049}">
      <dgm:prSet phldrT="[Text]" custT="1"/>
      <dgm:spPr/>
      <dgm:t>
        <a:bodyPr/>
        <a:lstStyle/>
        <a:p>
          <a:r>
            <a:rPr lang="en-US" sz="1700" b="1" dirty="0" smtClean="0">
              <a:solidFill>
                <a:schemeClr val="bg1"/>
              </a:solidFill>
            </a:rPr>
            <a:t>July – September </a:t>
          </a:r>
          <a:endParaRPr lang="en-US" sz="1700" b="1" dirty="0">
            <a:solidFill>
              <a:schemeClr val="bg1"/>
            </a:solidFill>
          </a:endParaRPr>
        </a:p>
      </dgm:t>
    </dgm:pt>
    <dgm:pt modelId="{24F62A15-DBCD-4FD6-B079-4FD7E45533B5}" type="parTrans" cxnId="{69837833-A868-40B9-B7B7-5D63B7E16AAC}">
      <dgm:prSet/>
      <dgm:spPr/>
      <dgm:t>
        <a:bodyPr/>
        <a:lstStyle/>
        <a:p>
          <a:endParaRPr lang="en-US"/>
        </a:p>
      </dgm:t>
    </dgm:pt>
    <dgm:pt modelId="{4A33E569-630E-4078-A4BE-C593A7F77AB6}" type="sibTrans" cxnId="{69837833-A868-40B9-B7B7-5D63B7E16AAC}">
      <dgm:prSet/>
      <dgm:spPr/>
      <dgm:t>
        <a:bodyPr/>
        <a:lstStyle/>
        <a:p>
          <a:endParaRPr lang="en-US"/>
        </a:p>
      </dgm:t>
    </dgm:pt>
    <dgm:pt modelId="{DC001EC3-C0E1-48D0-90A3-8412E0AECED6}" type="pres">
      <dgm:prSet presAssocID="{1CC90BA7-0DDC-4895-B9E2-3CD6120A64CD}" presName="Name0" presStyleCnt="0">
        <dgm:presLayoutVars>
          <dgm:dir/>
          <dgm:animLvl val="lvl"/>
          <dgm:resizeHandles val="exact"/>
        </dgm:presLayoutVars>
      </dgm:prSet>
      <dgm:spPr/>
    </dgm:pt>
    <dgm:pt modelId="{4E33AAE7-45E1-421E-BEE9-5D623FA560C5}" type="pres">
      <dgm:prSet presAssocID="{0B690F9F-A46B-4476-990E-3577D91D3212}" presName="parTxOnly" presStyleLbl="node1" presStyleIdx="0" presStyleCnt="5" custLinFactNeighborX="26157" custLinFactNeighborY="1964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6EE45894-58EE-4D21-929B-75D32EB16385}" type="pres">
      <dgm:prSet presAssocID="{5B2FE59C-D43B-4CD9-A787-F492698D8746}" presName="parTxOnlySpace" presStyleCnt="0"/>
      <dgm:spPr/>
    </dgm:pt>
    <dgm:pt modelId="{F5E91A6F-62EB-499D-BA1B-0E517FF52484}" type="pres">
      <dgm:prSet presAssocID="{FE548BFB-32DF-489B-B1A0-754A50A1C884}" presName="parTxOnly" presStyleLbl="node1" presStyleIdx="1" presStyleCnt="5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611DCD24-DC6F-42C5-B617-86C5A90D68CF}" type="pres">
      <dgm:prSet presAssocID="{9B785D82-FA61-471F-87B5-76DF6B7B2C09}" presName="parTxOnlySpace" presStyleCnt="0"/>
      <dgm:spPr/>
    </dgm:pt>
    <dgm:pt modelId="{62973E48-5E67-491B-BE32-BBC18CA64595}" type="pres">
      <dgm:prSet presAssocID="{650A8F91-AB8E-4808-9C2E-5BDE13420875}" presName="parTxOnly" presStyleLbl="node1" presStyleIdx="2" presStyleCnt="5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D9F24607-D304-497B-8AED-BD507ACFFB35}" type="pres">
      <dgm:prSet presAssocID="{87C46BD1-0FFA-4690-8284-285198C55C1C}" presName="parTxOnlySpace" presStyleCnt="0"/>
      <dgm:spPr/>
    </dgm:pt>
    <dgm:pt modelId="{BA61DCB2-5131-4591-891D-1D54F7B8CFCF}" type="pres">
      <dgm:prSet presAssocID="{B6B70FBF-42E0-4FF7-A4B2-2CA69A8F3866}" presName="parTxOnly" presStyleLbl="node1" presStyleIdx="3" presStyleCnt="5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A29496E6-3EDD-4325-8A58-E9AC7B6108A6}" type="pres">
      <dgm:prSet presAssocID="{BA0C7D94-B7BC-4813-85E8-7A282047BDE0}" presName="parTxOnlySpace" presStyleCnt="0"/>
      <dgm:spPr/>
    </dgm:pt>
    <dgm:pt modelId="{0A7D8D82-0504-488C-9150-2546EEBD25C9}" type="pres">
      <dgm:prSet presAssocID="{04E470E8-5333-4F8C-9EAC-898D81EEF049}" presName="parTxOnly" presStyleLbl="node1" presStyleIdx="4" presStyleCnt="5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n-US"/>
        </a:p>
      </dgm:t>
    </dgm:pt>
  </dgm:ptLst>
  <dgm:cxnLst>
    <dgm:cxn modelId="{4BFB266A-63AE-41CE-99C9-90706F8570C3}" type="presOf" srcId="{1CC90BA7-0DDC-4895-B9E2-3CD6120A64CD}" destId="{DC001EC3-C0E1-48D0-90A3-8412E0AECED6}" srcOrd="0" destOrd="0" presId="urn:microsoft.com/office/officeart/2005/8/layout/chevron1"/>
    <dgm:cxn modelId="{77AEBD7D-4DEC-4F25-9862-196D5980E980}" srcId="{1CC90BA7-0DDC-4895-B9E2-3CD6120A64CD}" destId="{0B690F9F-A46B-4476-990E-3577D91D3212}" srcOrd="0" destOrd="0" parTransId="{6D38E7C6-3343-4A39-8A8C-498162A67E22}" sibTransId="{5B2FE59C-D43B-4CD9-A787-F492698D8746}"/>
    <dgm:cxn modelId="{B51A09D0-6457-4EB9-9CDA-A5DF6C8BB127}" srcId="{1CC90BA7-0DDC-4895-B9E2-3CD6120A64CD}" destId="{FE548BFB-32DF-489B-B1A0-754A50A1C884}" srcOrd="1" destOrd="0" parTransId="{DEA8AF99-A8BF-49E2-9C1C-8CE037F022DB}" sibTransId="{9B785D82-FA61-471F-87B5-76DF6B7B2C09}"/>
    <dgm:cxn modelId="{69837833-A868-40B9-B7B7-5D63B7E16AAC}" srcId="{1CC90BA7-0DDC-4895-B9E2-3CD6120A64CD}" destId="{04E470E8-5333-4F8C-9EAC-898D81EEF049}" srcOrd="4" destOrd="0" parTransId="{24F62A15-DBCD-4FD6-B079-4FD7E45533B5}" sibTransId="{4A33E569-630E-4078-A4BE-C593A7F77AB6}"/>
    <dgm:cxn modelId="{5A8B219D-74A2-4709-9521-CF51F5834D0C}" type="presOf" srcId="{FE548BFB-32DF-489B-B1A0-754A50A1C884}" destId="{F5E91A6F-62EB-499D-BA1B-0E517FF52484}" srcOrd="0" destOrd="0" presId="urn:microsoft.com/office/officeart/2005/8/layout/chevron1"/>
    <dgm:cxn modelId="{10173FB2-983D-498A-87BB-1944C373C3BA}" type="presOf" srcId="{0B690F9F-A46B-4476-990E-3577D91D3212}" destId="{4E33AAE7-45E1-421E-BEE9-5D623FA560C5}" srcOrd="0" destOrd="0" presId="urn:microsoft.com/office/officeart/2005/8/layout/chevron1"/>
    <dgm:cxn modelId="{E1EDC6BF-A6A5-473F-B836-49C14BED2CB1}" type="presOf" srcId="{04E470E8-5333-4F8C-9EAC-898D81EEF049}" destId="{0A7D8D82-0504-488C-9150-2546EEBD25C9}" srcOrd="0" destOrd="0" presId="urn:microsoft.com/office/officeart/2005/8/layout/chevron1"/>
    <dgm:cxn modelId="{10402CC4-9E02-4DB2-B610-0F3F6AA29B6A}" type="presOf" srcId="{B6B70FBF-42E0-4FF7-A4B2-2CA69A8F3866}" destId="{BA61DCB2-5131-4591-891D-1D54F7B8CFCF}" srcOrd="0" destOrd="0" presId="urn:microsoft.com/office/officeart/2005/8/layout/chevron1"/>
    <dgm:cxn modelId="{DFB9F9BE-66D6-4B6F-8CF9-C9D4A48A28E7}" type="presOf" srcId="{650A8F91-AB8E-4808-9C2E-5BDE13420875}" destId="{62973E48-5E67-491B-BE32-BBC18CA64595}" srcOrd="0" destOrd="0" presId="urn:microsoft.com/office/officeart/2005/8/layout/chevron1"/>
    <dgm:cxn modelId="{405E313A-E5D6-44A7-96BA-D5A9B4CA6516}" srcId="{1CC90BA7-0DDC-4895-B9E2-3CD6120A64CD}" destId="{650A8F91-AB8E-4808-9C2E-5BDE13420875}" srcOrd="2" destOrd="0" parTransId="{A40C504A-D43E-40A8-9D2D-955704962B66}" sibTransId="{87C46BD1-0FFA-4690-8284-285198C55C1C}"/>
    <dgm:cxn modelId="{2FEAE3ED-BE24-415D-B461-F3E11F4D0FC0}" srcId="{1CC90BA7-0DDC-4895-B9E2-3CD6120A64CD}" destId="{B6B70FBF-42E0-4FF7-A4B2-2CA69A8F3866}" srcOrd="3" destOrd="0" parTransId="{E0D2F061-3C98-4B73-AC73-9BE239902D13}" sibTransId="{BA0C7D94-B7BC-4813-85E8-7A282047BDE0}"/>
    <dgm:cxn modelId="{981D90EC-258C-4E52-B6FA-62DA0B7445D5}" type="presParOf" srcId="{DC001EC3-C0E1-48D0-90A3-8412E0AECED6}" destId="{4E33AAE7-45E1-421E-BEE9-5D623FA560C5}" srcOrd="0" destOrd="0" presId="urn:microsoft.com/office/officeart/2005/8/layout/chevron1"/>
    <dgm:cxn modelId="{47B1EC0C-D5BF-4897-85E0-36C49269F06A}" type="presParOf" srcId="{DC001EC3-C0E1-48D0-90A3-8412E0AECED6}" destId="{6EE45894-58EE-4D21-929B-75D32EB16385}" srcOrd="1" destOrd="0" presId="urn:microsoft.com/office/officeart/2005/8/layout/chevron1"/>
    <dgm:cxn modelId="{75086F19-F36F-4F28-BA02-FCCAB2610E84}" type="presParOf" srcId="{DC001EC3-C0E1-48D0-90A3-8412E0AECED6}" destId="{F5E91A6F-62EB-499D-BA1B-0E517FF52484}" srcOrd="2" destOrd="0" presId="urn:microsoft.com/office/officeart/2005/8/layout/chevron1"/>
    <dgm:cxn modelId="{21BB65BF-636B-4184-A049-74A0EDED6745}" type="presParOf" srcId="{DC001EC3-C0E1-48D0-90A3-8412E0AECED6}" destId="{611DCD24-DC6F-42C5-B617-86C5A90D68CF}" srcOrd="3" destOrd="0" presId="urn:microsoft.com/office/officeart/2005/8/layout/chevron1"/>
    <dgm:cxn modelId="{FCA74CBA-360E-4D01-9B8C-E400A391CF18}" type="presParOf" srcId="{DC001EC3-C0E1-48D0-90A3-8412E0AECED6}" destId="{62973E48-5E67-491B-BE32-BBC18CA64595}" srcOrd="4" destOrd="0" presId="urn:microsoft.com/office/officeart/2005/8/layout/chevron1"/>
    <dgm:cxn modelId="{92EE9217-EE89-4341-8F93-E40EAD77767E}" type="presParOf" srcId="{DC001EC3-C0E1-48D0-90A3-8412E0AECED6}" destId="{D9F24607-D304-497B-8AED-BD507ACFFB35}" srcOrd="5" destOrd="0" presId="urn:microsoft.com/office/officeart/2005/8/layout/chevron1"/>
    <dgm:cxn modelId="{F6F0E010-881A-419D-BA2A-FC3B330FE824}" type="presParOf" srcId="{DC001EC3-C0E1-48D0-90A3-8412E0AECED6}" destId="{BA61DCB2-5131-4591-891D-1D54F7B8CFCF}" srcOrd="6" destOrd="0" presId="urn:microsoft.com/office/officeart/2005/8/layout/chevron1"/>
    <dgm:cxn modelId="{2698A3F0-32DD-4596-A782-EEDB8DF4F853}" type="presParOf" srcId="{DC001EC3-C0E1-48D0-90A3-8412E0AECED6}" destId="{A29496E6-3EDD-4325-8A58-E9AC7B6108A6}" srcOrd="7" destOrd="0" presId="urn:microsoft.com/office/officeart/2005/8/layout/chevron1"/>
    <dgm:cxn modelId="{6CC299E6-E5A3-4FBC-896E-9D5EBDBF4509}" type="presParOf" srcId="{DC001EC3-C0E1-48D0-90A3-8412E0AECED6}" destId="{0A7D8D82-0504-488C-9150-2546EEBD25C9}" srcOrd="8" destOrd="0" presId="urn:microsoft.com/office/officeart/2005/8/layout/chevron1"/>
  </dgm:cxnLst>
  <dgm:bg/>
  <dgm:whole/>
  <dgm:extLst>
    <a:ext uri="http://schemas.microsoft.com/office/drawing/2008/diagram">
      <dsp:dataModelExt xmlns:dsp="http://schemas.microsoft.com/office/drawing/2008/diagram" relId="rId8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67608199-106B-4300-9922-FF842D6F0E89}">
      <dsp:nvSpPr>
        <dsp:cNvPr id="0" name=""/>
        <dsp:cNvSpPr/>
      </dsp:nvSpPr>
      <dsp:spPr>
        <a:xfrm>
          <a:off x="733617" y="15351"/>
          <a:ext cx="3044410" cy="1866381"/>
        </a:xfrm>
        <a:prstGeom prst="rect">
          <a:avLst/>
        </a:prstGeom>
        <a:solidFill>
          <a:schemeClr val="accent2">
            <a:hueOff val="0"/>
            <a:satOff val="0"/>
            <a:lumOff val="0"/>
            <a:alphaOff val="0"/>
          </a:schemeClr>
        </a:solidFill>
        <a:ln w="15875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37160" tIns="137160" rIns="137160" bIns="137160" numCol="1" spcCol="1270" anchor="ctr" anchorCtr="0">
          <a:noAutofit/>
        </a:bodyPr>
        <a:lstStyle/>
        <a:p>
          <a:pPr lvl="0" algn="ctr" defTabSz="1600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3600" b="0" u="none" kern="1200" dirty="0" smtClean="0"/>
            <a:t>112 Compacts</a:t>
          </a:r>
        </a:p>
      </dsp:txBody>
      <dsp:txXfrm>
        <a:off x="733617" y="15351"/>
        <a:ext cx="3044410" cy="1866381"/>
      </dsp:txXfrm>
    </dsp:sp>
    <dsp:sp modelId="{5ECF9790-AC7A-4555-9920-D1E1DA4DBF6D}">
      <dsp:nvSpPr>
        <dsp:cNvPr id="0" name=""/>
        <dsp:cNvSpPr/>
      </dsp:nvSpPr>
      <dsp:spPr>
        <a:xfrm>
          <a:off x="4246240" y="1074"/>
          <a:ext cx="3506930" cy="1866381"/>
        </a:xfrm>
        <a:prstGeom prst="rect">
          <a:avLst/>
        </a:prstGeom>
        <a:solidFill>
          <a:schemeClr val="accent3">
            <a:hueOff val="0"/>
            <a:satOff val="0"/>
            <a:lumOff val="0"/>
            <a:alphaOff val="0"/>
          </a:schemeClr>
        </a:solidFill>
        <a:ln w="15875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29540" tIns="129540" rIns="129540" bIns="129540" numCol="1" spcCol="1270" anchor="ctr" anchorCtr="0">
          <a:noAutofit/>
        </a:bodyPr>
        <a:lstStyle/>
        <a:p>
          <a:pPr lvl="0" algn="ctr" defTabSz="1511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3400" b="0" u="none" kern="1200" dirty="0" smtClean="0"/>
            <a:t>87 Fiscal Year </a:t>
          </a:r>
          <a:br>
            <a:rPr lang="en-US" sz="3400" b="0" u="none" kern="1200" dirty="0" smtClean="0"/>
          </a:br>
          <a:r>
            <a:rPr lang="en-US" sz="3400" b="0" u="none" kern="1200" dirty="0" smtClean="0"/>
            <a:t>52 Calendar Year</a:t>
          </a:r>
        </a:p>
        <a:p>
          <a:pPr lvl="0" algn="ctr" defTabSz="1511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2800" b="0" u="none" kern="1200" dirty="0" smtClean="0"/>
            <a:t>Funding Agreements</a:t>
          </a:r>
        </a:p>
      </dsp:txBody>
      <dsp:txXfrm>
        <a:off x="4246240" y="1074"/>
        <a:ext cx="3506930" cy="1866381"/>
      </dsp:txXfrm>
    </dsp:sp>
    <dsp:sp modelId="{0C8A930C-C426-40C7-9A7B-1F4CAA410368}">
      <dsp:nvSpPr>
        <dsp:cNvPr id="0" name=""/>
        <dsp:cNvSpPr/>
      </dsp:nvSpPr>
      <dsp:spPr>
        <a:xfrm>
          <a:off x="725793" y="2135648"/>
          <a:ext cx="3110635" cy="1866381"/>
        </a:xfrm>
        <a:prstGeom prst="rect">
          <a:avLst/>
        </a:prstGeom>
        <a:solidFill>
          <a:schemeClr val="accent4">
            <a:hueOff val="0"/>
            <a:satOff val="0"/>
            <a:lumOff val="0"/>
            <a:alphaOff val="0"/>
          </a:schemeClr>
        </a:solidFill>
        <a:ln w="15875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37160" tIns="137160" rIns="137160" bIns="137160" numCol="1" spcCol="1270" anchor="ctr" anchorCtr="0">
          <a:noAutofit/>
        </a:bodyPr>
        <a:lstStyle/>
        <a:p>
          <a:pPr lvl="0" algn="ctr" defTabSz="1600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3600" b="0" u="none" kern="1200" dirty="0" smtClean="0"/>
            <a:t>+ $2.7 Billion Funds </a:t>
          </a:r>
          <a:br>
            <a:rPr lang="en-US" sz="3600" b="0" u="none" kern="1200" dirty="0" smtClean="0"/>
          </a:br>
          <a:endParaRPr lang="en-US" sz="3600" b="1" u="sng" kern="1200" dirty="0" smtClean="0"/>
        </a:p>
      </dsp:txBody>
      <dsp:txXfrm>
        <a:off x="725793" y="2135648"/>
        <a:ext cx="3110635" cy="1866381"/>
      </dsp:txXfrm>
    </dsp:sp>
    <dsp:sp modelId="{156B6744-0BED-49CB-8A9E-D76DE0D98EED}">
      <dsp:nvSpPr>
        <dsp:cNvPr id="0" name=""/>
        <dsp:cNvSpPr/>
      </dsp:nvSpPr>
      <dsp:spPr>
        <a:xfrm>
          <a:off x="4233222" y="2121370"/>
          <a:ext cx="3599192" cy="1866381"/>
        </a:xfrm>
        <a:prstGeom prst="rect">
          <a:avLst/>
        </a:prstGeom>
        <a:solidFill>
          <a:schemeClr val="accent5">
            <a:hueOff val="0"/>
            <a:satOff val="0"/>
            <a:lumOff val="0"/>
            <a:alphaOff val="0"/>
          </a:schemeClr>
        </a:solidFill>
        <a:ln w="15875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37160" tIns="137160" rIns="137160" bIns="137160" numCol="1" spcCol="1270" anchor="ctr" anchorCtr="0">
          <a:noAutofit/>
        </a:bodyPr>
        <a:lstStyle/>
        <a:p>
          <a:pPr lvl="0" algn="ctr" defTabSz="1600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3600" b="0" u="none" kern="1200" dirty="0" smtClean="0"/>
            <a:t>Over 380 Federally Recognized Tribes</a:t>
          </a:r>
        </a:p>
      </dsp:txBody>
      <dsp:txXfrm>
        <a:off x="4233222" y="2121370"/>
        <a:ext cx="3599192" cy="1866381"/>
      </dsp:txXfrm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4E33AAE7-45E1-421E-BEE9-5D623FA560C5}">
      <dsp:nvSpPr>
        <dsp:cNvPr id="0" name=""/>
        <dsp:cNvSpPr/>
      </dsp:nvSpPr>
      <dsp:spPr>
        <a:xfrm>
          <a:off x="63913" y="1807263"/>
          <a:ext cx="2342833" cy="937133"/>
        </a:xfrm>
        <a:prstGeom prst="chevron">
          <a:avLst/>
        </a:prstGeom>
        <a:solidFill>
          <a:schemeClr val="accent1">
            <a:shade val="50000"/>
            <a:hueOff val="0"/>
            <a:satOff val="0"/>
            <a:lumOff val="0"/>
            <a:alphaOff val="0"/>
          </a:schemeClr>
        </a:solidFill>
        <a:ln w="15875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8009" tIns="22670" rIns="22670" bIns="22670" numCol="1" spcCol="1270" anchor="ctr" anchorCtr="0">
          <a:noAutofit/>
        </a:bodyPr>
        <a:lstStyle/>
        <a:p>
          <a:pPr lvl="0" algn="ctr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700" b="1" kern="1200" dirty="0" smtClean="0">
              <a:solidFill>
                <a:schemeClr val="bg1"/>
              </a:solidFill>
            </a:rPr>
            <a:t>2021</a:t>
          </a:r>
          <a:endParaRPr lang="en-US" sz="1700" b="1" kern="1200" dirty="0">
            <a:solidFill>
              <a:schemeClr val="bg1"/>
            </a:solidFill>
          </a:endParaRPr>
        </a:p>
      </dsp:txBody>
      <dsp:txXfrm>
        <a:off x="532480" y="1807263"/>
        <a:ext cx="1405700" cy="937133"/>
      </dsp:txXfrm>
    </dsp:sp>
    <dsp:sp modelId="{F5E91A6F-62EB-499D-BA1B-0E517FF52484}">
      <dsp:nvSpPr>
        <dsp:cNvPr id="0" name=""/>
        <dsp:cNvSpPr/>
      </dsp:nvSpPr>
      <dsp:spPr>
        <a:xfrm>
          <a:off x="2111182" y="1788858"/>
          <a:ext cx="2342833" cy="937133"/>
        </a:xfrm>
        <a:prstGeom prst="chevron">
          <a:avLst/>
        </a:prstGeom>
        <a:solidFill>
          <a:schemeClr val="accent1">
            <a:shade val="50000"/>
            <a:hueOff val="281083"/>
            <a:satOff val="-28382"/>
            <a:lumOff val="22133"/>
            <a:alphaOff val="0"/>
          </a:schemeClr>
        </a:solidFill>
        <a:ln w="15875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8009" tIns="22670" rIns="22670" bIns="22670" numCol="1" spcCol="1270" anchor="ctr" anchorCtr="0">
          <a:noAutofit/>
        </a:bodyPr>
        <a:lstStyle/>
        <a:p>
          <a:pPr lvl="0" algn="ctr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700" b="1" kern="1200" dirty="0" smtClean="0">
              <a:solidFill>
                <a:schemeClr val="bg1"/>
              </a:solidFill>
            </a:rPr>
            <a:t>2022</a:t>
          </a:r>
          <a:endParaRPr lang="en-US" sz="1700" b="1" kern="1200" dirty="0">
            <a:solidFill>
              <a:schemeClr val="bg1"/>
            </a:solidFill>
          </a:endParaRPr>
        </a:p>
      </dsp:txBody>
      <dsp:txXfrm>
        <a:off x="2579749" y="1788858"/>
        <a:ext cx="1405700" cy="937133"/>
      </dsp:txXfrm>
    </dsp:sp>
    <dsp:sp modelId="{62973E48-5E67-491B-BE32-BBC18CA64595}">
      <dsp:nvSpPr>
        <dsp:cNvPr id="0" name=""/>
        <dsp:cNvSpPr/>
      </dsp:nvSpPr>
      <dsp:spPr>
        <a:xfrm>
          <a:off x="4219732" y="1788858"/>
          <a:ext cx="2342833" cy="937133"/>
        </a:xfrm>
        <a:prstGeom prst="chevron">
          <a:avLst/>
        </a:prstGeom>
        <a:solidFill>
          <a:schemeClr val="accent1">
            <a:shade val="50000"/>
            <a:hueOff val="562165"/>
            <a:satOff val="-56765"/>
            <a:lumOff val="44266"/>
            <a:alphaOff val="0"/>
          </a:schemeClr>
        </a:solidFill>
        <a:ln w="15875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8009" tIns="22670" rIns="22670" bIns="22670" numCol="1" spcCol="1270" anchor="ctr" anchorCtr="0">
          <a:noAutofit/>
        </a:bodyPr>
        <a:lstStyle/>
        <a:p>
          <a:pPr lvl="0" algn="ctr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700" b="1" kern="1200" dirty="0" smtClean="0">
              <a:solidFill>
                <a:schemeClr val="bg1"/>
              </a:solidFill>
            </a:rPr>
            <a:t>Jan – March 2023</a:t>
          </a:r>
          <a:endParaRPr lang="en-US" sz="1700" b="1" kern="1200" dirty="0">
            <a:solidFill>
              <a:schemeClr val="bg1"/>
            </a:solidFill>
          </a:endParaRPr>
        </a:p>
      </dsp:txBody>
      <dsp:txXfrm>
        <a:off x="4688299" y="1788858"/>
        <a:ext cx="1405700" cy="937133"/>
      </dsp:txXfrm>
    </dsp:sp>
    <dsp:sp modelId="{BA61DCB2-5131-4591-891D-1D54F7B8CFCF}">
      <dsp:nvSpPr>
        <dsp:cNvPr id="0" name=""/>
        <dsp:cNvSpPr/>
      </dsp:nvSpPr>
      <dsp:spPr>
        <a:xfrm>
          <a:off x="6328282" y="1788858"/>
          <a:ext cx="2342833" cy="937133"/>
        </a:xfrm>
        <a:prstGeom prst="chevron">
          <a:avLst/>
        </a:prstGeom>
        <a:solidFill>
          <a:schemeClr val="accent1">
            <a:shade val="50000"/>
            <a:hueOff val="562165"/>
            <a:satOff val="-56765"/>
            <a:lumOff val="44266"/>
            <a:alphaOff val="0"/>
          </a:schemeClr>
        </a:solidFill>
        <a:ln w="15875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8009" tIns="22670" rIns="22670" bIns="22670" numCol="1" spcCol="1270" anchor="ctr" anchorCtr="0">
          <a:noAutofit/>
        </a:bodyPr>
        <a:lstStyle/>
        <a:p>
          <a:pPr lvl="0" algn="ctr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700" b="1" kern="1200" dirty="0" smtClean="0">
              <a:solidFill>
                <a:schemeClr val="bg1"/>
              </a:solidFill>
            </a:rPr>
            <a:t>April – June </a:t>
          </a:r>
          <a:endParaRPr lang="en-US" sz="1700" b="1" kern="1200" dirty="0">
            <a:solidFill>
              <a:schemeClr val="bg1"/>
            </a:solidFill>
          </a:endParaRPr>
        </a:p>
      </dsp:txBody>
      <dsp:txXfrm>
        <a:off x="6796849" y="1788858"/>
        <a:ext cx="1405700" cy="937133"/>
      </dsp:txXfrm>
    </dsp:sp>
    <dsp:sp modelId="{0A7D8D82-0504-488C-9150-2546EEBD25C9}">
      <dsp:nvSpPr>
        <dsp:cNvPr id="0" name=""/>
        <dsp:cNvSpPr/>
      </dsp:nvSpPr>
      <dsp:spPr>
        <a:xfrm>
          <a:off x="8436833" y="1788858"/>
          <a:ext cx="2342833" cy="937133"/>
        </a:xfrm>
        <a:prstGeom prst="chevron">
          <a:avLst/>
        </a:prstGeom>
        <a:solidFill>
          <a:schemeClr val="accent1">
            <a:shade val="50000"/>
            <a:hueOff val="281083"/>
            <a:satOff val="-28382"/>
            <a:lumOff val="22133"/>
            <a:alphaOff val="0"/>
          </a:schemeClr>
        </a:solidFill>
        <a:ln w="15875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8009" tIns="22670" rIns="22670" bIns="22670" numCol="1" spcCol="1270" anchor="ctr" anchorCtr="0">
          <a:noAutofit/>
        </a:bodyPr>
        <a:lstStyle/>
        <a:p>
          <a:pPr lvl="0" algn="ctr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700" b="1" kern="1200" dirty="0" smtClean="0">
              <a:solidFill>
                <a:schemeClr val="bg1"/>
              </a:solidFill>
            </a:rPr>
            <a:t>July – September </a:t>
          </a:r>
          <a:endParaRPr lang="en-US" sz="1700" b="1" kern="1200" dirty="0">
            <a:solidFill>
              <a:schemeClr val="bg1"/>
            </a:solidFill>
          </a:endParaRPr>
        </a:p>
      </dsp:txBody>
      <dsp:txXfrm>
        <a:off x="8905400" y="1788858"/>
        <a:ext cx="1405700" cy="937133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default">
  <dgm:title val=""/>
  <dgm:desc val=""/>
  <dgm:catLst>
    <dgm:cat type="list" pri="4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  <dgm:pt modelId="5">
          <dgm:prSet phldr="1"/>
        </dgm:pt>
      </dgm:ptLst>
      <dgm:cxnLst>
        <dgm:cxn modelId="6" srcId="0" destId="1" srcOrd="0" destOrd="0"/>
        <dgm:cxn modelId="7" srcId="0" destId="2" srcOrd="1" destOrd="0"/>
        <dgm:cxn modelId="8" srcId="0" destId="3" srcOrd="2" destOrd="0"/>
        <dgm:cxn modelId="9" srcId="0" destId="4" srcOrd="3" destOrd="0"/>
        <dgm:cxn modelId="10" srcId="0" destId="5" srcOrd="4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  <dgm:pt modelId="5"/>
        <dgm:pt modelId="6"/>
      </dgm:ptLst>
      <dgm:cxnLst>
        <dgm:cxn modelId="7" srcId="0" destId="1" srcOrd="0" destOrd="0"/>
        <dgm:cxn modelId="8" srcId="0" destId="2" srcOrd="1" destOrd="0"/>
        <dgm:cxn modelId="9" srcId="0" destId="3" srcOrd="2" destOrd="0"/>
        <dgm:cxn modelId="10" srcId="0" destId="4" srcOrd="3" destOrd="0"/>
        <dgm:cxn modelId="11" srcId="0" destId="5" srcOrd="4" destOrd="0"/>
        <dgm:cxn modelId="12" srcId="0" destId="6" srcOrd="5" destOrd="0"/>
      </dgm:cxnLst>
      <dgm:bg/>
      <dgm:whole/>
    </dgm:dataModel>
  </dgm:clrData>
  <dgm:layoutNode name="diagram">
    <dgm:varLst>
      <dgm:dir/>
      <dgm:resizeHandles val="exact"/>
    </dgm:varLst>
    <dgm:choose name="Name0">
      <dgm:if name="Name1" func="var" arg="dir" op="equ" val="norm">
        <dgm:alg type="snake">
          <dgm:param type="grDir" val="tL"/>
          <dgm:param type="flowDir" val="row"/>
          <dgm:param type="contDir" val="sameDir"/>
          <dgm:param type="off" val="ctr"/>
        </dgm:alg>
      </dgm:if>
      <dgm:else name="Name2">
        <dgm:alg type="snake">
          <dgm:param type="grDir" val="tR"/>
          <dgm:param type="flowDir" val="row"/>
          <dgm:param type="contDir" val="sameDir"/>
          <dgm:param type="off" val="ctr"/>
        </dgm:alg>
      </dgm:else>
    </dgm:choose>
    <dgm:shape xmlns:r="http://schemas.openxmlformats.org/officeDocument/2006/relationships" r:blip="">
      <dgm:adjLst/>
    </dgm:shape>
    <dgm:presOf/>
    <dgm:constrLst>
      <dgm:constr type="w" for="ch" forName="node" refType="w"/>
      <dgm:constr type="h" for="ch" forName="node" refType="w" refFor="ch" refForName="node" fact="0.6"/>
      <dgm:constr type="w" for="ch" forName="sibTrans" refType="w" refFor="ch" refForName="node" fact="0.1"/>
      <dgm:constr type="sp" refType="w" refFor="ch" refForName="sibTrans"/>
      <dgm:constr type="primFontSz" for="ch" forName="node" op="equ" val="65"/>
    </dgm:constrLst>
    <dgm:ruleLst/>
    <dgm:forEach name="Name3" axis="ch" ptType="node">
      <dgm:layoutNode name="node">
        <dgm:varLst>
          <dgm:bulletEnabled val="1"/>
        </dgm:varLst>
        <dgm:alg type="tx"/>
        <dgm:shape xmlns:r="http://schemas.openxmlformats.org/officeDocument/2006/relationships" type="rect" r:blip="">
          <dgm:adjLst/>
        </dgm:shape>
        <dgm:presOf axis="desOrSelf" ptType="node"/>
        <dgm:constrLst>
          <dgm:constr type="lMarg" refType="primFontSz" fact="0.3"/>
          <dgm:constr type="rMarg" refType="primFontSz" fact="0.3"/>
          <dgm:constr type="tMarg" refType="primFontSz" fact="0.3"/>
          <dgm:constr type="bMarg" refType="primFontSz" fact="0.3"/>
        </dgm:constrLst>
        <dgm:ruleLst>
          <dgm:rule type="primFontSz" val="5" fact="NaN" max="NaN"/>
        </dgm:ruleLst>
      </dgm:layoutNode>
      <dgm:forEach name="Name4" axis="followSib" ptType="sibTrans" cnt="1">
        <dgm:layoutNode name="sibTrans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chevron1">
  <dgm:title val=""/>
  <dgm:desc val=""/>
  <dgm:catLst>
    <dgm:cat type="process" pri="9000"/>
  </dgm:catLst>
  <dgm:sampData useDef="1">
    <dgm:dataModel>
      <dgm:ptLst/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>
    <dgm:varLst>
      <dgm:dir/>
      <dgm:animLvl val="lvl"/>
      <dgm:resizeHandles val="exact"/>
    </dgm:varLst>
    <dgm:choose name="Name1">
      <dgm:if name="Name2" func="var" arg="dir" op="equ" val="norm">
        <dgm:alg type="lin"/>
      </dgm:if>
      <dgm:else name="Name3">
        <dgm:alg type="lin">
          <dgm:param type="linDir" val="fromR"/>
        </dgm:alg>
      </dgm:else>
    </dgm:choose>
    <dgm:shape xmlns:r="http://schemas.openxmlformats.org/officeDocument/2006/relationships" r:blip="">
      <dgm:adjLst/>
    </dgm:shape>
    <dgm:presOf/>
    <dgm:choose name="Name4">
      <dgm:if name="Name5" axis="des" func="maxDepth" op="gte" val="2">
        <dgm:constrLst>
          <dgm:constr type="h" for="ch" forName="composite" refType="h"/>
          <dgm:constr type="w" for="ch" forName="composite" refType="w"/>
          <dgm:constr type="w" for="des" forName="parTx"/>
          <dgm:constr type="h" for="des" forName="parTx" op="equ"/>
          <dgm:constr type="w" for="des" forName="desTx"/>
          <dgm:constr type="h" for="des" forName="desTx" op="equ"/>
          <dgm:constr type="primFontSz" for="des" forName="parTx" val="65"/>
          <dgm:constr type="secFontSz" for="des" forName="desTx" refType="primFontSz" refFor="des" refForName="parTx" op="equ"/>
          <dgm:constr type="h" for="des" forName="parTx" refType="primFontSz" refFor="des" refForName="parTx" fact="1.5"/>
          <dgm:constr type="h" for="des" forName="desTx" refType="primFontSz" refFor="des" refForName="parTx" fact="0.5"/>
          <dgm:constr type="w" for="ch" forName="space" op="equ" val="-6"/>
        </dgm:constrLst>
        <dgm:ruleLst>
          <dgm:rule type="w" for="ch" forName="composite" val="0" fact="NaN" max="NaN"/>
          <dgm:rule type="primFontSz" for="des" forName="parTx" val="5" fact="NaN" max="NaN"/>
        </dgm:ruleLst>
        <dgm:forEach name="Name6" axis="ch" ptType="node">
          <dgm:layoutNode name="composite">
            <dgm:alg type="composite"/>
            <dgm:shape xmlns:r="http://schemas.openxmlformats.org/officeDocument/2006/relationships" r:blip="">
              <dgm:adjLst/>
            </dgm:shape>
            <dgm:presOf/>
            <dgm:choose name="Name7">
              <dgm:if name="Name8" func="var" arg="dir" op="equ" val="norm">
                <dgm:constrLst>
                  <dgm:constr type="l" for="ch" forName="parTx"/>
                  <dgm:constr type="w" for="ch" forName="parTx" refType="w"/>
                  <dgm:constr type="t" for="ch" forName="parTx"/>
                  <dgm:constr type="l" for="ch" forName="desTx"/>
                  <dgm:constr type="w" for="ch" forName="desTx" refType="w" refFor="ch" refForName="parTx" fact="0.8"/>
                  <dgm:constr type="t" for="ch" forName="desTx" refType="h" refFor="ch" refForName="parTx" fact="1.125"/>
                </dgm:constrLst>
              </dgm:if>
              <dgm:else name="Name9">
                <dgm:constrLst>
                  <dgm:constr type="l" for="ch" forName="parTx"/>
                  <dgm:constr type="w" for="ch" forName="parTx" refType="w"/>
                  <dgm:constr type="t" for="ch" forName="parTx"/>
                  <dgm:constr type="l" for="ch" forName="desTx" refType="w" fact="0.2"/>
                  <dgm:constr type="w" for="ch" forName="desTx" refType="w" refFor="ch" refForName="parTx" fact="0.8"/>
                  <dgm:constr type="t" for="ch" forName="desTx" refType="h" refFor="ch" refForName="parTx" fact="1.125"/>
                </dgm:constrLst>
              </dgm:else>
            </dgm:choose>
            <dgm:ruleLst>
              <dgm:rule type="h" val="INF" fact="NaN" max="NaN"/>
            </dgm:ruleLst>
            <dgm:layoutNode name="parTx">
              <dgm:varLst>
                <dgm:chMax val="0"/>
                <dgm:chPref val="0"/>
                <dgm:bulletEnabled val="1"/>
              </dgm:varLst>
              <dgm:alg type="tx"/>
              <dgm:choose name="Name10">
                <dgm:if name="Name11" func="var" arg="dir" op="equ" val="norm">
                  <dgm:shape xmlns:r="http://schemas.openxmlformats.org/officeDocument/2006/relationships" type="chevron" r:blip="">
                    <dgm:adjLst/>
                  </dgm:shape>
                </dgm:if>
                <dgm:else name="Name12">
                  <dgm:shape xmlns:r="http://schemas.openxmlformats.org/officeDocument/2006/relationships" rot="180" type="chevron" r:blip="">
                    <dgm:adjLst/>
                  </dgm:shape>
                </dgm:else>
              </dgm:choose>
              <dgm:presOf axis="self" ptType="node"/>
              <dgm:choose name="Name13">
                <dgm:if name="Name14" func="var" arg="dir" op="equ" val="norm">
                  <dgm:constrLst>
                    <dgm:constr type="h" refType="w" op="lte" fact="0.4"/>
                    <dgm:constr type="h"/>
                    <dgm:constr type="tMarg" refType="primFontSz" fact="0.105"/>
                    <dgm:constr type="bMarg" refType="primFontSz" fact="0.105"/>
                    <dgm:constr type="lMarg" refType="primFontSz" fact="0.315"/>
                    <dgm:constr type="rMarg" refType="primFontSz" fact="0.105"/>
                  </dgm:constrLst>
                </dgm:if>
                <dgm:else name="Name15">
                  <dgm:constrLst>
                    <dgm:constr type="h" refType="w" op="lte" fact="0.4"/>
                    <dgm:constr type="h"/>
                    <dgm:constr type="tMarg" refType="primFontSz" fact="0.105"/>
                    <dgm:constr type="bMarg" refType="primFontSz" fact="0.105"/>
                    <dgm:constr type="lMarg" refType="primFontSz" fact="0.105"/>
                    <dgm:constr type="rMarg" refType="primFontSz" fact="0.315"/>
                  </dgm:constrLst>
                </dgm:else>
              </dgm:choose>
              <dgm:ruleLst>
                <dgm:rule type="h" val="INF" fact="NaN" max="NaN"/>
              </dgm:ruleLst>
            </dgm:layoutNode>
            <dgm:layoutNode name="desTx" styleLbl="revTx">
              <dgm:varLst>
                <dgm:bulletEnabled val="1"/>
              </dgm:varLst>
              <dgm:alg type="tx">
                <dgm:param type="stBulletLvl" val="1"/>
              </dgm:alg>
              <dgm:choose name="Name16">
                <dgm:if name="Name17" axis="ch" ptType="node" func="cnt" op="gte" val="1">
                  <dgm:shape xmlns:r="http://schemas.openxmlformats.org/officeDocument/2006/relationships" type="rect" r:blip="">
                    <dgm:adjLst/>
                  </dgm:shape>
                </dgm:if>
                <dgm:else name="Name18">
                  <dgm:shape xmlns:r="http://schemas.openxmlformats.org/officeDocument/2006/relationships" type="rect" r:blip="" hideGeom="1">
                    <dgm:adjLst/>
                  </dgm:shape>
                </dgm:else>
              </dgm:choose>
              <dgm:presOf axis="des" ptType="node"/>
              <dgm:constrLst>
                <dgm:constr type="secFontSz" val="65"/>
                <dgm:constr type="primFontSz" refType="secFontSz"/>
                <dgm:constr type="h"/>
                <dgm:constr type="tMarg"/>
                <dgm:constr type="bMarg"/>
                <dgm:constr type="rMarg"/>
                <dgm:constr type="lMarg"/>
              </dgm:constrLst>
              <dgm:ruleLst>
                <dgm:rule type="h" val="INF" fact="NaN" max="NaN"/>
              </dgm:ruleLst>
            </dgm:layoutNode>
          </dgm:layoutNode>
          <dgm:forEach name="Name19" axis="followSib" ptType="sibTrans" cnt="1">
            <dgm:layoutNode name="space">
              <dgm:alg type="sp"/>
              <dgm:shape xmlns:r="http://schemas.openxmlformats.org/officeDocument/2006/relationships" r:blip="">
                <dgm:adjLst/>
              </dgm:shape>
              <dgm:presOf/>
              <dgm:constrLst/>
              <dgm:ruleLst/>
            </dgm:layoutNode>
          </dgm:forEach>
        </dgm:forEach>
      </dgm:if>
      <dgm:else name="Name20">
        <dgm:constrLst>
          <dgm:constr type="w" for="ch" forName="parTxOnly" refType="w"/>
          <dgm:constr type="h" for="des" forName="parTxOnly" op="equ"/>
          <dgm:constr type="primFontSz" for="des" forName="parTxOnly" op="equ" val="65"/>
          <dgm:constr type="w" for="ch" forName="parTxOnlySpace" refType="w" refFor="ch" refForName="parTxOnly" fact="-0.1"/>
        </dgm:constrLst>
        <dgm:ruleLst/>
        <dgm:forEach name="Name21" axis="ch" ptType="node">
          <dgm:layoutNode name="parTxOnly">
            <dgm:varLst>
              <dgm:chMax val="0"/>
              <dgm:chPref val="0"/>
              <dgm:bulletEnabled val="1"/>
            </dgm:varLst>
            <dgm:alg type="tx"/>
            <dgm:choose name="Name22">
              <dgm:if name="Name23" func="var" arg="dir" op="equ" val="norm">
                <dgm:shape xmlns:r="http://schemas.openxmlformats.org/officeDocument/2006/relationships" type="chevron" r:blip="">
                  <dgm:adjLst/>
                </dgm:shape>
              </dgm:if>
              <dgm:else name="Name24">
                <dgm:shape xmlns:r="http://schemas.openxmlformats.org/officeDocument/2006/relationships" rot="180" type="chevron" r:blip="">
                  <dgm:adjLst/>
                </dgm:shape>
              </dgm:else>
            </dgm:choose>
            <dgm:presOf axis="self" ptType="node"/>
            <dgm:choose name="Name25">
              <dgm:if name="Name26" func="var" arg="dir" op="equ" val="norm">
                <dgm:constrLst>
                  <dgm:constr type="h" refType="w" op="equ" fact="0.4"/>
                  <dgm:constr type="tMarg" refType="primFontSz" fact="0.105"/>
                  <dgm:constr type="bMarg" refType="primFontSz" fact="0.105"/>
                  <dgm:constr type="lMarg" refType="primFontSz" fact="0.315"/>
                  <dgm:constr type="rMarg" refType="primFontSz" fact="0.105"/>
                </dgm:constrLst>
              </dgm:if>
              <dgm:else name="Name27">
                <dgm:constrLst>
                  <dgm:constr type="h" refType="w" op="equ" fact="0.4"/>
                  <dgm:constr type="tMarg" refType="primFontSz" fact="0.105"/>
                  <dgm:constr type="bMarg" refType="primFontSz" fact="0.105"/>
                  <dgm:constr type="lMarg" refType="primFontSz" fact="0.105"/>
                  <dgm:constr type="rMarg" refType="primFontSz" fact="0.315"/>
                </dgm:constrLst>
              </dgm:else>
            </dgm:choose>
            <dgm:ruleLst>
              <dgm:rule type="primFontSz" val="5" fact="NaN" max="NaN"/>
            </dgm:ruleLst>
          </dgm:layoutNode>
          <dgm:forEach name="Name28" axis="followSib" ptType="sibTrans" cnt="1">
            <dgm:layoutNode name="parTxOnlySpace">
              <dgm:alg type="sp"/>
              <dgm:shape xmlns:r="http://schemas.openxmlformats.org/officeDocument/2006/relationships" r:blip="">
                <dgm:adjLst/>
              </dgm:shape>
              <dgm:presOf/>
              <dgm:constrLst/>
              <dgm:ruleLst/>
            </dgm:layoutNode>
          </dgm:forEach>
        </dgm:forEach>
      </dgm:else>
    </dgm:choose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rawings/drawing1.xml><?xml version="1.0" encoding="utf-8"?>
<c:userShapes xmlns:c="http://schemas.openxmlformats.org/drawingml/2006/chart">
  <cdr:relSizeAnchor xmlns:cdr="http://schemas.openxmlformats.org/drawingml/2006/chartDrawing">
    <cdr:from>
      <cdr:x>0.04863</cdr:x>
      <cdr:y>0.80013</cdr:y>
    </cdr:from>
    <cdr:to>
      <cdr:x>0.13242</cdr:x>
      <cdr:y>0.91536</cdr:y>
    </cdr:to>
    <cdr:sp macro="" textlink="">
      <cdr:nvSpPr>
        <cdr:cNvPr id="2" name="Oval 1"/>
        <cdr:cNvSpPr/>
      </cdr:nvSpPr>
      <cdr:spPr>
        <a:xfrm xmlns:a="http://schemas.openxmlformats.org/drawingml/2006/main">
          <a:off x="592854" y="5487321"/>
          <a:ext cx="1021633" cy="790226"/>
        </a:xfrm>
        <a:prstGeom xmlns:a="http://schemas.openxmlformats.org/drawingml/2006/main" prst="ellipse">
          <a:avLst/>
        </a:prstGeom>
      </cdr:spPr>
      <cdr:style>
        <a:lnRef xmlns:a="http://schemas.openxmlformats.org/drawingml/2006/main" idx="2">
          <a:schemeClr val="accent1">
            <a:shade val="50000"/>
          </a:schemeClr>
        </a:lnRef>
        <a:fillRef xmlns:a="http://schemas.openxmlformats.org/drawingml/2006/main" idx="1">
          <a:schemeClr val="accent1"/>
        </a:fillRef>
        <a:effectRef xmlns:a="http://schemas.openxmlformats.org/drawingml/2006/main" idx="0">
          <a:schemeClr val="accent1"/>
        </a:effectRef>
        <a:fontRef xmlns:a="http://schemas.openxmlformats.org/drawingml/2006/main" idx="minor">
          <a:schemeClr val="lt1"/>
        </a:fontRef>
      </cdr:style>
      <cdr:txBody>
        <a:bodyPr xmlns:a="http://schemas.openxmlformats.org/drawingml/2006/main" rtlCol="0" anchor="ctr"/>
        <a:lstStyle xmlns:a="http://schemas.openxmlformats.org/drawingml/2006/main">
          <a:defPPr>
            <a:defRPr lang="en-US"/>
          </a:defPPr>
          <a:lvl1pPr marL="0" algn="l" defTabSz="914400" rtl="0" eaLnBrk="1" latinLnBrk="0" hangingPunct="1">
            <a:defRPr sz="1800" kern="1200">
              <a:solidFill>
                <a:schemeClr val="lt1"/>
              </a:solidFill>
              <a:latin typeface="+mn-lt"/>
              <a:ea typeface="+mn-ea"/>
              <a:cs typeface="+mn-cs"/>
            </a:defRPr>
          </a:lvl1pPr>
          <a:lvl2pPr marL="457200" algn="l" defTabSz="914400" rtl="0" eaLnBrk="1" latinLnBrk="0" hangingPunct="1">
            <a:defRPr sz="1800" kern="1200">
              <a:solidFill>
                <a:schemeClr val="lt1"/>
              </a:solidFill>
              <a:latin typeface="+mn-lt"/>
              <a:ea typeface="+mn-ea"/>
              <a:cs typeface="+mn-cs"/>
            </a:defRPr>
          </a:lvl2pPr>
          <a:lvl3pPr marL="914400" algn="l" defTabSz="914400" rtl="0" eaLnBrk="1" latinLnBrk="0" hangingPunct="1">
            <a:defRPr sz="1800" kern="1200">
              <a:solidFill>
                <a:schemeClr val="lt1"/>
              </a:solidFill>
              <a:latin typeface="+mn-lt"/>
              <a:ea typeface="+mn-ea"/>
              <a:cs typeface="+mn-cs"/>
            </a:defRPr>
          </a:lvl3pPr>
          <a:lvl4pPr marL="1371600" algn="l" defTabSz="914400" rtl="0" eaLnBrk="1" latinLnBrk="0" hangingPunct="1">
            <a:defRPr sz="1800" kern="1200">
              <a:solidFill>
                <a:schemeClr val="lt1"/>
              </a:solidFill>
              <a:latin typeface="+mn-lt"/>
              <a:ea typeface="+mn-ea"/>
              <a:cs typeface="+mn-cs"/>
            </a:defRPr>
          </a:lvl4pPr>
          <a:lvl5pPr marL="1828800" algn="l" defTabSz="914400" rtl="0" eaLnBrk="1" latinLnBrk="0" hangingPunct="1">
            <a:defRPr sz="1800" kern="1200">
              <a:solidFill>
                <a:schemeClr val="lt1"/>
              </a:solidFill>
              <a:latin typeface="+mn-lt"/>
              <a:ea typeface="+mn-ea"/>
              <a:cs typeface="+mn-cs"/>
            </a:defRPr>
          </a:lvl5pPr>
          <a:lvl6pPr marL="2286000" algn="l" defTabSz="914400" rtl="0" eaLnBrk="1" latinLnBrk="0" hangingPunct="1">
            <a:defRPr sz="1800" kern="1200">
              <a:solidFill>
                <a:schemeClr val="lt1"/>
              </a:solidFill>
              <a:latin typeface="+mn-lt"/>
              <a:ea typeface="+mn-ea"/>
              <a:cs typeface="+mn-cs"/>
            </a:defRPr>
          </a:lvl6pPr>
          <a:lvl7pPr marL="2743200" algn="l" defTabSz="914400" rtl="0" eaLnBrk="1" latinLnBrk="0" hangingPunct="1">
            <a:defRPr sz="1800" kern="1200">
              <a:solidFill>
                <a:schemeClr val="lt1"/>
              </a:solidFill>
              <a:latin typeface="+mn-lt"/>
              <a:ea typeface="+mn-ea"/>
              <a:cs typeface="+mn-cs"/>
            </a:defRPr>
          </a:lvl7pPr>
          <a:lvl8pPr marL="3200400" algn="l" defTabSz="914400" rtl="0" eaLnBrk="1" latinLnBrk="0" hangingPunct="1">
            <a:defRPr sz="1800" kern="1200">
              <a:solidFill>
                <a:schemeClr val="lt1"/>
              </a:solidFill>
              <a:latin typeface="+mn-lt"/>
              <a:ea typeface="+mn-ea"/>
              <a:cs typeface="+mn-cs"/>
            </a:defRPr>
          </a:lvl8pPr>
          <a:lvl9pPr marL="3657600" algn="l" defTabSz="914400" rtl="0" eaLnBrk="1" latinLnBrk="0" hangingPunct="1">
            <a:defRPr sz="1800" kern="1200">
              <a:solidFill>
                <a:schemeClr val="lt1"/>
              </a:solidFill>
              <a:latin typeface="+mn-lt"/>
              <a:ea typeface="+mn-ea"/>
              <a:cs typeface="+mn-cs"/>
            </a:defRPr>
          </a:lvl9pPr>
        </a:lstStyle>
        <a:p xmlns:a="http://schemas.openxmlformats.org/drawingml/2006/main">
          <a:pPr algn="ctr"/>
          <a:r>
            <a:rPr lang="en-US" sz="1600" dirty="0" smtClean="0"/>
            <a:t>Initial 14</a:t>
          </a:r>
          <a:endParaRPr lang="en-US" sz="1600" dirty="0"/>
        </a:p>
      </cdr:txBody>
    </cdr:sp>
  </cdr:relSizeAnchor>
</c:userShape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6434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970938" y="0"/>
            <a:ext cx="3037840" cy="466434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946E519B-61BF-41A9-AFFA-BAD42AA6A28B}" type="datetimeFigureOut">
              <a:rPr lang="en-US" smtClean="0"/>
              <a:t>3/8/2023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829967"/>
            <a:ext cx="3037840" cy="466433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970938" y="8829967"/>
            <a:ext cx="3037840" cy="466433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637B275C-5D9F-44B3-A894-FBB61692FE98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42870213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6434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938" y="0"/>
            <a:ext cx="3037840" cy="466434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298FA526-01BB-418E-87B3-BB204CED0494}" type="datetimeFigureOut">
              <a:rPr lang="en-US" smtClean="0"/>
              <a:t>3/8/2023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717550" y="1162050"/>
            <a:ext cx="5575300" cy="31369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3177" tIns="46589" rIns="93177" bIns="46589" rtlCol="0" anchor="ctr"/>
          <a:lstStyle/>
          <a:p>
            <a:endParaRPr lang="en-US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040" y="4473892"/>
            <a:ext cx="5608320" cy="3660458"/>
          </a:xfrm>
          <a:prstGeom prst="rect">
            <a:avLst/>
          </a:prstGeom>
        </p:spPr>
        <p:txBody>
          <a:bodyPr vert="horz" lIns="93177" tIns="46589" rIns="93177" bIns="46589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29967"/>
            <a:ext cx="3037840" cy="466433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938" y="8829967"/>
            <a:ext cx="3037840" cy="466433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70F8E536-381C-49DA-B51B-F692AA943430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0217344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sz="100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34C40A3-C388-4F58-B771-A78873EB76C1}" type="slidenum">
              <a:rPr lang="en-US" smtClean="0">
                <a:solidFill>
                  <a:prstClr val="black"/>
                </a:solidFill>
              </a:rPr>
              <a:pPr/>
              <a:t>1</a:t>
            </a:fld>
            <a:endParaRPr lang="en-US" dirty="0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14784551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688975" y="490538"/>
            <a:ext cx="5503863" cy="3097212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>
          <a:xfrm>
            <a:off x="677705" y="3894247"/>
            <a:ext cx="5515610" cy="3614827"/>
          </a:xfrm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sz="1200" kern="1200" baseline="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pPr lvl="0"/>
            <a:endParaRPr lang="en-US" sz="200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E0D2784-3195-4080-9B24-1409FF6CF391}" type="slidenum">
              <a:rPr lang="en-US" smtClean="0"/>
              <a:t>4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62691456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>
          <a:xfrm>
            <a:off x="717550" y="4733440"/>
            <a:ext cx="5608320" cy="4305051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E0D2784-3195-4080-9B24-1409FF6CF391}" type="slidenum">
              <a:rPr lang="en-US" smtClean="0"/>
              <a:t>5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955631901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688975" y="338138"/>
            <a:ext cx="5503863" cy="3097212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>
          <a:xfrm>
            <a:off x="677705" y="3637072"/>
            <a:ext cx="5515610" cy="3614827"/>
          </a:xfrm>
        </p:spPr>
        <p:txBody>
          <a:bodyPr/>
          <a:lstStyle/>
          <a:p>
            <a:pPr marL="0" indent="0">
              <a:buFont typeface="Arial" panose="020B0604020202020204" pitchFamily="34" charset="0"/>
              <a:buNone/>
            </a:pPr>
            <a:endParaRPr lang="en-US" sz="1800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E0D2784-3195-4080-9B24-1409FF6CF391}" type="slidenum">
              <a:rPr lang="en-US" smtClean="0"/>
              <a:t>6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4665506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0F8E536-381C-49DA-B51B-F692AA943430}" type="slidenum">
              <a:rPr lang="en-US" smtClean="0"/>
              <a:t>7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01053434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0F8E536-381C-49DA-B51B-F692AA943430}" type="slidenum">
              <a:rPr lang="en-US" smtClean="0"/>
              <a:t>8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27388364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0F8E536-381C-49DA-B51B-F692AA943430}" type="slidenum">
              <a:rPr lang="en-US" smtClean="0"/>
              <a:t>10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14981867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>
              <a:buFont typeface="Arial" panose="020B0604020202020204" pitchFamily="34" charset="0"/>
              <a:buChar char="•"/>
            </a:pPr>
            <a:endParaRPr lang="en-US" sz="2400" b="1" dirty="0" smtClean="0">
              <a:cs typeface="Calibri" panose="020F0502020204030204" pitchFamily="34" charset="0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0F8E536-381C-49DA-B51B-F692AA943430}" type="slidenum">
              <a:rPr lang="en-US" smtClean="0"/>
              <a:t>14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274316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0F8E536-381C-49DA-B51B-F692AA943430}" type="slidenum">
              <a:rPr lang="en-US" smtClean="0"/>
              <a:t>15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41552089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0F8E536-381C-49DA-B51B-F692AA943430}" type="slidenum">
              <a:rPr lang="en-US" smtClean="0"/>
              <a:t>16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30878810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0F8E536-381C-49DA-B51B-F692AA943430}" type="slidenum">
              <a:rPr lang="en-US" smtClean="0"/>
              <a:t>17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41156389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0F8E536-381C-49DA-B51B-F692AA943430}" type="slidenum">
              <a:rPr lang="en-US" smtClean="0"/>
              <a:t>18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70196914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0F8E536-381C-49DA-B51B-F692AA943430}" type="slidenum">
              <a:rPr lang="en-US" smtClean="0"/>
              <a:t>19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73019608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0F8E536-381C-49DA-B51B-F692AA943430}" type="slidenum">
              <a:rPr lang="en-US" smtClean="0"/>
              <a:t>20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58755369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sz="100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34C40A3-C388-4F58-B771-A78873EB76C1}" type="slidenum">
              <a:rPr lang="en-US" smtClean="0">
                <a:solidFill>
                  <a:prstClr val="black"/>
                </a:solidFill>
              </a:rPr>
              <a:pPr/>
              <a:t>21</a:t>
            </a:fld>
            <a:endParaRPr lang="en-US" dirty="0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13033333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0F8E536-381C-49DA-B51B-F692AA943430}" type="slidenum">
              <a:rPr lang="en-US" smtClean="0"/>
              <a:t>22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39564679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0F8E536-381C-49DA-B51B-F692AA943430}" type="slidenum">
              <a:rPr lang="en-US" smtClean="0"/>
              <a:t>23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7794409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0F8E536-381C-49DA-B51B-F692AA943430}" type="slidenum">
              <a:rPr lang="en-US" smtClean="0"/>
              <a:t>24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04860106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097280" y="758952"/>
            <a:ext cx="10058400" cy="3566160"/>
          </a:xfrm>
        </p:spPr>
        <p:txBody>
          <a:bodyPr anchor="b">
            <a:normAutofit/>
          </a:bodyPr>
          <a:lstStyle>
            <a:lvl1pPr algn="l">
              <a:lnSpc>
                <a:spcPct val="85000"/>
              </a:lnSpc>
              <a:defRPr sz="8000" spc="-50" baseline="0">
                <a:solidFill>
                  <a:schemeClr val="tx1">
                    <a:lumMod val="85000"/>
                    <a:lumOff val="15000"/>
                  </a:schemeClr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00051" y="4455620"/>
            <a:ext cx="10058400" cy="1143000"/>
          </a:xfrm>
        </p:spPr>
        <p:txBody>
          <a:bodyPr lIns="91440" rIns="91440">
            <a:normAutofit/>
          </a:bodyPr>
          <a:lstStyle>
            <a:lvl1pPr marL="0" indent="0" algn="l">
              <a:buNone/>
              <a:defRPr sz="2400" cap="all" spc="200" baseline="0">
                <a:solidFill>
                  <a:schemeClr val="tx2"/>
                </a:solidFill>
                <a:latin typeface="+mj-lt"/>
              </a:defRPr>
            </a:lvl1pPr>
            <a:lvl2pPr marL="457200" indent="0" algn="ctr">
              <a:buNone/>
              <a:defRPr sz="2400"/>
            </a:lvl2pPr>
            <a:lvl3pPr marL="914400" indent="0" algn="ctr">
              <a:buNone/>
              <a:defRPr sz="2400"/>
            </a:lvl3pPr>
            <a:lvl4pPr marL="1371600" indent="0" algn="ctr">
              <a:buNone/>
              <a:defRPr sz="2000"/>
            </a:lvl4pPr>
            <a:lvl5pPr marL="1828800" indent="0" algn="ctr">
              <a:buNone/>
              <a:defRPr sz="2000"/>
            </a:lvl5pPr>
            <a:lvl6pPr marL="2286000" indent="0" algn="ctr">
              <a:buNone/>
              <a:defRPr sz="2000"/>
            </a:lvl6pPr>
            <a:lvl7pPr marL="2743200" indent="0" algn="ctr">
              <a:buNone/>
              <a:defRPr sz="2000"/>
            </a:lvl7pPr>
            <a:lvl8pPr marL="3200400" indent="0" algn="ctr">
              <a:buNone/>
              <a:defRPr sz="2000"/>
            </a:lvl8pPr>
            <a:lvl9pPr marL="3657600" indent="0" algn="ctr">
              <a:buNone/>
              <a:defRPr sz="2000"/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B1D29C0-AE6D-4E02-9CD8-049544EE3C2F}" type="datetime1">
              <a:rPr lang="en-US" smtClean="0"/>
              <a:t>3/8/2023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9" name="Straight Connector 8"/>
          <p:cNvCxnSpPr/>
          <p:nvPr/>
        </p:nvCxnSpPr>
        <p:spPr>
          <a:xfrm>
            <a:off x="1207658" y="4343400"/>
            <a:ext cx="987552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89423110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 marL="0"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B77FC0-B7A1-430F-AD49-528ADA738D84}" type="datetime1">
              <a:rPr lang="en-US" smtClean="0"/>
              <a:t>3/8/2023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4125275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758952"/>
            <a:ext cx="10058400" cy="3566160"/>
          </a:xfrm>
        </p:spPr>
        <p:txBody>
          <a:bodyPr anchor="b" anchorCtr="0">
            <a:normAutofit/>
          </a:bodyPr>
          <a:lstStyle>
            <a:lvl1pPr>
              <a:lnSpc>
                <a:spcPct val="85000"/>
              </a:lnSpc>
              <a:defRPr sz="8000" b="0">
                <a:solidFill>
                  <a:schemeClr val="tx1">
                    <a:lumMod val="85000"/>
                    <a:lumOff val="15000"/>
                  </a:schemeClr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4453128"/>
            <a:ext cx="10058400" cy="1143000"/>
          </a:xfrm>
        </p:spPr>
        <p:txBody>
          <a:bodyPr lIns="91440" rIns="91440" anchor="t" anchorCtr="0">
            <a:normAutofit/>
          </a:bodyPr>
          <a:lstStyle>
            <a:lvl1pPr marL="0" indent="0">
              <a:buNone/>
              <a:defRPr sz="2400" cap="all" spc="200" baseline="0">
                <a:solidFill>
                  <a:schemeClr val="tx2"/>
                </a:solidFill>
                <a:latin typeface="+mj-lt"/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C0B0417-A2B4-47D9-8D73-3867C9524B79}" type="datetime1">
              <a:rPr lang="en-US" smtClean="0"/>
              <a:t>3/8/2023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9" name="Straight Connector 8"/>
          <p:cNvCxnSpPr/>
          <p:nvPr/>
        </p:nvCxnSpPr>
        <p:spPr>
          <a:xfrm>
            <a:off x="1207658" y="4343400"/>
            <a:ext cx="987552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25839678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097279" y="1845734"/>
            <a:ext cx="4937760" cy="402336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17920" y="1845735"/>
            <a:ext cx="4937760" cy="402336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08DA967-8BCA-4D0A-BD46-BC64A3D6E2A0}" type="datetime1">
              <a:rPr lang="en-US" smtClean="0"/>
              <a:t>3/8/2023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4467526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1846052"/>
            <a:ext cx="4937760" cy="736282"/>
          </a:xfrm>
        </p:spPr>
        <p:txBody>
          <a:bodyPr lIns="91440" rIns="91440"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097280" y="2582334"/>
            <a:ext cx="4937760" cy="33782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217920" y="1846052"/>
            <a:ext cx="4937760" cy="736282"/>
          </a:xfrm>
        </p:spPr>
        <p:txBody>
          <a:bodyPr lIns="91440" rIns="91440"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217920" y="2582334"/>
            <a:ext cx="4937760" cy="33782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63F5A8D-FA53-49CC-9B33-E7CEADBA5681}" type="datetime1">
              <a:rPr lang="en-US" smtClean="0"/>
              <a:t>3/8/2023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0026129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7D920C6-9B3C-4481-A5DA-86B673AAB21A}" type="datetime1">
              <a:rPr lang="en-US" smtClean="0"/>
              <a:t>3/8/2023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5201848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6" name="Rectangle 5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B4849F1-438A-4621-AE50-92722F671549}" type="datetime1">
              <a:rPr lang="en-US" smtClean="0"/>
              <a:t>3/8/2023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5169611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16" y="0"/>
            <a:ext cx="4050791" cy="6858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4040071" y="0"/>
            <a:ext cx="64008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94359"/>
            <a:ext cx="3200400" cy="2286000"/>
          </a:xfrm>
        </p:spPr>
        <p:txBody>
          <a:bodyPr anchor="b">
            <a:normAutofit/>
          </a:bodyPr>
          <a:lstStyle>
            <a:lvl1pPr>
              <a:defRPr sz="3600" b="0">
                <a:solidFill>
                  <a:srgbClr val="FFFFFF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800600" y="731520"/>
            <a:ext cx="6492240" cy="52578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2926080"/>
            <a:ext cx="3200400" cy="3379124"/>
          </a:xfrm>
        </p:spPr>
        <p:txBody>
          <a:bodyPr lIns="91440" rIns="91440">
            <a:normAutofit/>
          </a:bodyPr>
          <a:lstStyle>
            <a:lvl1pPr marL="0" indent="0">
              <a:buNone/>
              <a:defRPr sz="1500">
                <a:solidFill>
                  <a:srgbClr val="FFFFFF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465512" y="6459785"/>
            <a:ext cx="2618510" cy="365125"/>
          </a:xfrm>
        </p:spPr>
        <p:txBody>
          <a:bodyPr/>
          <a:lstStyle>
            <a:lvl1pPr algn="l">
              <a:defRPr/>
            </a:lvl1pPr>
          </a:lstStyle>
          <a:p>
            <a:fld id="{667818D7-90F6-419A-8306-657D2ECDA14D}" type="datetime1">
              <a:rPr lang="en-US" smtClean="0"/>
              <a:t>3/8/2023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800600" y="6459785"/>
            <a:ext cx="4648200" cy="365125"/>
          </a:xfrm>
        </p:spPr>
        <p:txBody>
          <a:bodyPr/>
          <a:lstStyle>
            <a:lvl1pPr algn="l">
              <a:defRPr>
                <a:solidFill>
                  <a:schemeClr val="tx2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CFB582AC-5695-48DB-B28C-201892CC33C9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9286316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0" y="4953000"/>
            <a:ext cx="12188825" cy="1905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15" y="491507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5074920"/>
            <a:ext cx="10113264" cy="822960"/>
          </a:xfrm>
        </p:spPr>
        <p:txBody>
          <a:bodyPr lIns="91440" tIns="0" rIns="91440" bIns="0" anchor="b">
            <a:noAutofit/>
          </a:bodyPr>
          <a:lstStyle>
            <a:lvl1pPr>
              <a:defRPr sz="3600" b="0">
                <a:solidFill>
                  <a:srgbClr val="FFFFFF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5" y="0"/>
            <a:ext cx="12191985" cy="4915076"/>
          </a:xfrm>
          <a:blipFill>
            <a:blip r:embed="rId2"/>
            <a:stretch>
              <a:fillRect/>
            </a:stretch>
          </a:blipFill>
        </p:spPr>
        <p:txBody>
          <a:bodyPr lIns="457200" tIns="457200" anchor="t"/>
          <a:lstStyle>
            <a:lvl1pPr marL="0" indent="0">
              <a:buNone/>
              <a:defRPr sz="3200">
                <a:solidFill>
                  <a:schemeClr val="bg1"/>
                </a:solidFill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dirty="0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097280" y="5907023"/>
            <a:ext cx="10113264" cy="594360"/>
          </a:xfrm>
        </p:spPr>
        <p:txBody>
          <a:bodyPr lIns="91440" tIns="0" rIns="91440" bIns="0">
            <a:normAutofit/>
          </a:bodyPr>
          <a:lstStyle>
            <a:lvl1pPr marL="0" indent="0">
              <a:spcBef>
                <a:spcPts val="0"/>
              </a:spcBef>
              <a:spcAft>
                <a:spcPts val="600"/>
              </a:spcAft>
              <a:buNone/>
              <a:defRPr sz="1500">
                <a:solidFill>
                  <a:srgbClr val="FFFFFF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B774E82-F24A-4D10-9AE3-8BE75ECAEEF4}" type="datetime1">
              <a:rPr lang="en-US" smtClean="0"/>
              <a:t>3/8/2023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5093711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lIns="45720" tIns="0" rIns="45720" bIns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7BB96C-A6A9-4F12-A778-07A91059553E}" type="datetime1">
              <a:rPr lang="en-US" smtClean="0"/>
              <a:t>3/8/2023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2267562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414778"/>
            <a:ext cx="2628900" cy="5757421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414778"/>
            <a:ext cx="7734300" cy="5757422"/>
          </a:xfrm>
        </p:spPr>
        <p:txBody>
          <a:bodyPr vert="eaVert" lIns="45720" tIns="0" rIns="45720" bIns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E68C8D6-7423-4F71-9348-7AA0B1B9E177}" type="datetime1">
              <a:rPr lang="en-US" smtClean="0"/>
              <a:t>3/8/2023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654607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2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1" y="6400800"/>
            <a:ext cx="12192000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0" y="6334316"/>
            <a:ext cx="12192001" cy="659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1845734"/>
            <a:ext cx="10058400" cy="4023360"/>
          </a:xfrm>
          <a:prstGeom prst="rect">
            <a:avLst/>
          </a:prstGeom>
        </p:spPr>
        <p:txBody>
          <a:bodyPr vert="horz" lIns="0" tIns="45720" rIns="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097280" y="6459785"/>
            <a:ext cx="2472271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rgbClr val="FFFFFF"/>
                </a:solidFill>
              </a:defRPr>
            </a:lvl1pPr>
          </a:lstStyle>
          <a:p>
            <a:fld id="{2BB65DD0-1986-4CD0-91AD-B21022B2D991}" type="datetime1">
              <a:rPr lang="en-US" smtClean="0"/>
              <a:t>3/8/2023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686185" y="6459785"/>
            <a:ext cx="4822804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 cap="all" baseline="0">
                <a:solidFill>
                  <a:srgbClr val="FFFFFF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9900458" y="6459785"/>
            <a:ext cx="1312025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50">
                <a:solidFill>
                  <a:srgbClr val="FFFFFF"/>
                </a:solidFill>
              </a:defRPr>
            </a:lvl1pPr>
          </a:lstStyle>
          <a:p>
            <a:fld id="{CFB582AC-5695-48DB-B28C-201892CC33C9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0" name="Straight Connector 9"/>
          <p:cNvCxnSpPr/>
          <p:nvPr/>
        </p:nvCxnSpPr>
        <p:spPr>
          <a:xfrm>
            <a:off x="1193532" y="1737845"/>
            <a:ext cx="996696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/>
          <p:nvPr userDrawn="1"/>
        </p:nvPicPr>
        <p:blipFill>
          <a:blip r:embed="rId1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704523" y="4682882"/>
            <a:ext cx="1293903" cy="1167733"/>
          </a:xfrm>
          <a:prstGeom prst="rect">
            <a:avLst/>
          </a:prstGeom>
        </p:spPr>
      </p:pic>
      <p:pic>
        <p:nvPicPr>
          <p:cNvPr id="14" name="Picture 13"/>
          <p:cNvPicPr/>
          <p:nvPr userDrawn="1"/>
        </p:nvPicPr>
        <p:blipFill>
          <a:blip r:embed="rId1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981523" y="4682882"/>
            <a:ext cx="1149894" cy="115598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7751474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21" r:id="rId1"/>
    <p:sldLayoutId id="2147483722" r:id="rId2"/>
    <p:sldLayoutId id="2147483723" r:id="rId3"/>
    <p:sldLayoutId id="2147483724" r:id="rId4"/>
    <p:sldLayoutId id="2147483725" r:id="rId5"/>
    <p:sldLayoutId id="2147483726" r:id="rId6"/>
    <p:sldLayoutId id="2147483727" r:id="rId7"/>
    <p:sldLayoutId id="2147483728" r:id="rId8"/>
    <p:sldLayoutId id="2147483729" r:id="rId9"/>
    <p:sldLayoutId id="2147483730" r:id="rId10"/>
    <p:sldLayoutId id="2147483731" r:id="rId11"/>
  </p:sldLayoutIdLst>
  <p:hf hdr="0" ftr="0" dt="0"/>
  <p:txStyles>
    <p:titleStyle>
      <a:lvl1pPr algn="l" defTabSz="914400" rtl="0" eaLnBrk="1" latinLnBrk="0" hangingPunct="1">
        <a:lnSpc>
          <a:spcPct val="85000"/>
        </a:lnSpc>
        <a:spcBef>
          <a:spcPct val="0"/>
        </a:spcBef>
        <a:buNone/>
        <a:defRPr sz="4800" kern="1200" spc="-50" baseline="0">
          <a:solidFill>
            <a:schemeClr val="tx1">
              <a:lumMod val="75000"/>
              <a:lumOff val="25000"/>
            </a:schemeClr>
          </a:solidFill>
          <a:latin typeface="+mj-lt"/>
          <a:ea typeface="+mj-ea"/>
          <a:cs typeface="+mj-cs"/>
        </a:defRPr>
      </a:lvl1pPr>
    </p:titleStyle>
    <p:bodyStyle>
      <a:lvl1pPr marL="91440" indent="-91440" algn="l" defTabSz="914400" rtl="0" eaLnBrk="1" latinLnBrk="0" hangingPunct="1">
        <a:lnSpc>
          <a:spcPct val="90000"/>
        </a:lnSpc>
        <a:spcBef>
          <a:spcPts val="1200"/>
        </a:spcBef>
        <a:spcAft>
          <a:spcPts val="200"/>
        </a:spcAft>
        <a:buClr>
          <a:schemeClr val="accent1"/>
        </a:buClr>
        <a:buSzPct val="100000"/>
        <a:buFont typeface="Calibri" panose="020F0502020204030204" pitchFamily="34" charset="0"/>
        <a:buChar char=" "/>
        <a:defRPr sz="20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38404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56692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74980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93268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11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13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15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17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6.png"/><Relationship Id="rId4" Type="http://schemas.openxmlformats.org/officeDocument/2006/relationships/image" Target="../media/image5.png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8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chart" Target="../charts/chart1.xml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1.xml"/><Relationship Id="rId7" Type="http://schemas.microsoft.com/office/2007/relationships/diagramDrawing" Target="../diagrams/drawing1.xml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Relationship Id="rId6" Type="http://schemas.openxmlformats.org/officeDocument/2006/relationships/diagramColors" Target="../diagrams/colors1.xml"/><Relationship Id="rId5" Type="http://schemas.openxmlformats.org/officeDocument/2006/relationships/diagramQuickStyle" Target="../diagrams/quickStyle1.xml"/><Relationship Id="rId4" Type="http://schemas.openxmlformats.org/officeDocument/2006/relationships/diagramLayout" Target="../diagrams/layout1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hyperlink" Target="https://www.ihs.gov/SelfGovernance/resources/" TargetMode="External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8.jpeg"/><Relationship Id="rId4" Type="http://schemas.openxmlformats.org/officeDocument/2006/relationships/image" Target="../media/image7.JP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10.jpg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11.jp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8" Type="http://schemas.microsoft.com/office/2007/relationships/diagramDrawing" Target="../diagrams/drawing2.xml"/><Relationship Id="rId3" Type="http://schemas.openxmlformats.org/officeDocument/2006/relationships/image" Target="../media/image6.png"/><Relationship Id="rId7" Type="http://schemas.openxmlformats.org/officeDocument/2006/relationships/diagramColors" Target="../diagrams/colors2.xml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2.xml"/><Relationship Id="rId6" Type="http://schemas.openxmlformats.org/officeDocument/2006/relationships/diagramQuickStyle" Target="../diagrams/quickStyle2.xml"/><Relationship Id="rId5" Type="http://schemas.openxmlformats.org/officeDocument/2006/relationships/diagramLayout" Target="../diagrams/layout2.xml"/><Relationship Id="rId10" Type="http://schemas.openxmlformats.org/officeDocument/2006/relationships/hyperlink" Target="https://www.ihs.gov/sites/newsroom/themes/responsive2017/display_objects/documents/2022_Letters/DTLL-05062022.pdf" TargetMode="External"/><Relationship Id="rId4" Type="http://schemas.openxmlformats.org/officeDocument/2006/relationships/diagramData" Target="../diagrams/data2.xml"/><Relationship Id="rId9" Type="http://schemas.openxmlformats.org/officeDocument/2006/relationships/hyperlink" Target="https://www.ihs.gov/sites/newsroom/themes/responsive2017/display_objects/documents/2021_Letters/DTLL_04272021.pdf" TargetMode="Externa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2.xml"/><Relationship Id="rId5" Type="http://schemas.openxmlformats.org/officeDocument/2006/relationships/hyperlink" Target="mailto:Kenneth.Coriz@ihs.gov" TargetMode="External"/><Relationship Id="rId4" Type="http://schemas.openxmlformats.org/officeDocument/2006/relationships/hyperlink" Target="mailto:Anna.Johnson2@ihs.gov" TargetMode="Externa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hyperlink" Target="https://www.ihs.gov/quality/work-plan-summary/" TargetMode="External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6.png"/><Relationship Id="rId5" Type="http://schemas.openxmlformats.org/officeDocument/2006/relationships/image" Target="../media/image5.png"/><Relationship Id="rId4" Type="http://schemas.openxmlformats.org/officeDocument/2006/relationships/image" Target="../media/image4.png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8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6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097280" y="807720"/>
            <a:ext cx="10058400" cy="3566160"/>
          </a:xfrm>
        </p:spPr>
        <p:txBody>
          <a:bodyPr>
            <a:noAutofit/>
          </a:bodyPr>
          <a:lstStyle/>
          <a:p>
            <a:r>
              <a:rPr lang="en-US" sz="6000" b="1" dirty="0" smtClean="0">
                <a:solidFill>
                  <a:schemeClr val="tx1"/>
                </a:solidFill>
                <a:latin typeface="Bahnschrift SemiBold Condensed" panose="020B0502040204020203" pitchFamily="34" charset="0"/>
              </a:rPr>
              <a:t>Indian Health Service</a:t>
            </a:r>
            <a:r>
              <a:rPr lang="en-US" sz="6000" dirty="0" smtClean="0"/>
              <a:t/>
            </a:r>
            <a:br>
              <a:rPr lang="en-US" sz="6000" dirty="0" smtClean="0"/>
            </a:br>
            <a:r>
              <a:rPr lang="en-US" sz="5400" dirty="0" smtClean="0">
                <a:solidFill>
                  <a:srgbClr val="1D4D77"/>
                </a:solidFill>
              </a:rPr>
              <a:t>Office of Tribal Self-Governance Update</a:t>
            </a:r>
            <a:endParaRPr lang="en-US" sz="5400" dirty="0">
              <a:solidFill>
                <a:srgbClr val="1D4D77"/>
              </a:solidFill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275438" y="4376928"/>
            <a:ext cx="10058400" cy="1740801"/>
          </a:xfrm>
        </p:spPr>
        <p:txBody>
          <a:bodyPr>
            <a:normAutofit/>
          </a:bodyPr>
          <a:lstStyle/>
          <a:p>
            <a:r>
              <a:rPr lang="en-US" sz="2800" dirty="0" smtClean="0"/>
              <a:t>Tribal Self-Governance Advisory</a:t>
            </a:r>
            <a:br>
              <a:rPr lang="en-US" sz="2800" dirty="0" smtClean="0"/>
            </a:br>
            <a:r>
              <a:rPr lang="en-US" sz="2800" dirty="0" smtClean="0"/>
              <a:t>Committee (TSGAC) Meeting</a:t>
            </a:r>
          </a:p>
          <a:p>
            <a:r>
              <a:rPr lang="en-US" sz="2800" dirty="0" smtClean="0"/>
              <a:t>march </a:t>
            </a:r>
            <a:r>
              <a:rPr lang="en-US" sz="2800" dirty="0"/>
              <a:t>8</a:t>
            </a:r>
            <a:r>
              <a:rPr lang="en-US" sz="2800" dirty="0" smtClean="0"/>
              <a:t>, 2023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254478" y="4455620"/>
            <a:ext cx="1750176" cy="1740801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52097" y="4455620"/>
            <a:ext cx="1842403" cy="1764296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312290"/>
            <a:ext cx="12207240" cy="5563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2251309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OTSG Updates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>
              <a:buFont typeface="Wingdings" panose="05000000000000000000" pitchFamily="2" charset="2"/>
              <a:buChar char="v"/>
            </a:pPr>
            <a:r>
              <a:rPr lang="en-US" sz="4000" dirty="0" smtClean="0"/>
              <a:t>General OTSG Updates</a:t>
            </a:r>
          </a:p>
          <a:p>
            <a:pPr lvl="1">
              <a:buFont typeface="Courier New" panose="02070309020205020404" pitchFamily="49" charset="0"/>
              <a:buChar char="o"/>
            </a:pPr>
            <a:r>
              <a:rPr lang="en-US" sz="3800" dirty="0" smtClean="0"/>
              <a:t> </a:t>
            </a:r>
            <a:r>
              <a:rPr lang="en-US" sz="3800" dirty="0"/>
              <a:t> OTSG Funds Management </a:t>
            </a:r>
            <a:r>
              <a:rPr lang="en-US" sz="3800" dirty="0" smtClean="0"/>
              <a:t>System </a:t>
            </a:r>
          </a:p>
          <a:p>
            <a:pPr lvl="1">
              <a:buFont typeface="Courier New" panose="02070309020205020404" pitchFamily="49" charset="0"/>
              <a:buChar char="o"/>
            </a:pPr>
            <a:r>
              <a:rPr lang="en-US" sz="3800" dirty="0" smtClean="0"/>
              <a:t>  Programs, Services, Functions, and Activities (PSFA) Manual</a:t>
            </a:r>
          </a:p>
          <a:p>
            <a:pPr>
              <a:buFont typeface="Wingdings" panose="05000000000000000000" pitchFamily="2" charset="2"/>
              <a:buChar char="v"/>
            </a:pPr>
            <a:r>
              <a:rPr lang="en-US" sz="4000" dirty="0" smtClean="0"/>
              <a:t> Tribal Consultation </a:t>
            </a:r>
          </a:p>
          <a:p>
            <a:pPr>
              <a:buFont typeface="Wingdings" panose="05000000000000000000" pitchFamily="2" charset="2"/>
              <a:buChar char="v"/>
            </a:pPr>
            <a:r>
              <a:rPr lang="en-US" sz="4000" dirty="0" smtClean="0"/>
              <a:t> IHS Work Plan</a:t>
            </a:r>
            <a:endParaRPr lang="en-US" sz="400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2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86469792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80109" y="594358"/>
            <a:ext cx="3692644" cy="4476406"/>
          </a:xfrm>
        </p:spPr>
        <p:txBody>
          <a:bodyPr>
            <a:noAutofit/>
          </a:bodyPr>
          <a:lstStyle/>
          <a:p>
            <a:r>
              <a:rPr lang="en-US" sz="4000" b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Accomplishments of the </a:t>
            </a:r>
            <a:br>
              <a:rPr lang="en-US" sz="4000" b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</a:br>
            <a:r>
              <a:rPr lang="en-US" sz="4000" b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IHS Tribal </a:t>
            </a:r>
            <a:br>
              <a:rPr lang="en-US" sz="4000" b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</a:br>
            <a:r>
              <a:rPr lang="en-US" sz="4000" b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Self-Governance Program </a:t>
            </a:r>
            <a:br>
              <a:rPr lang="en-US" sz="4000" b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</a:br>
            <a:r>
              <a:rPr lang="en-US" sz="4000" b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and </a:t>
            </a:r>
            <a:br>
              <a:rPr lang="en-US" sz="4000" b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</a:br>
            <a:r>
              <a:rPr lang="en-US" sz="4000" b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OTSG</a:t>
            </a:r>
            <a:endParaRPr lang="en-US" sz="4000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42020" y="821167"/>
            <a:ext cx="7195277" cy="5010007"/>
          </a:xfrm>
        </p:spPr>
        <p:txBody>
          <a:bodyPr>
            <a:normAutofit/>
          </a:bodyPr>
          <a:lstStyle/>
          <a:p>
            <a:pPr>
              <a:spcBef>
                <a:spcPts val="1800"/>
              </a:spcBef>
              <a:buFont typeface="Wingdings" panose="05000000000000000000" pitchFamily="2" charset="2"/>
              <a:buChar char="v"/>
            </a:pPr>
            <a:r>
              <a:rPr lang="en-US" sz="3600" dirty="0" smtClean="0"/>
              <a:t> Welcome 2 New Tribes to</a:t>
            </a:r>
            <a:br>
              <a:rPr lang="en-US" sz="3600" dirty="0" smtClean="0"/>
            </a:br>
            <a:r>
              <a:rPr lang="en-US" sz="3600" dirty="0" smtClean="0"/>
              <a:t> IHS Tribal Self-Governance</a:t>
            </a:r>
          </a:p>
          <a:p>
            <a:pPr>
              <a:spcBef>
                <a:spcPts val="1800"/>
              </a:spcBef>
              <a:buFont typeface="Wingdings" panose="05000000000000000000" pitchFamily="2" charset="2"/>
              <a:buChar char="v"/>
            </a:pPr>
            <a:r>
              <a:rPr lang="en-US" sz="3600" dirty="0" smtClean="0"/>
              <a:t>Updated OTSG brochure</a:t>
            </a:r>
          </a:p>
          <a:p>
            <a:pPr>
              <a:spcBef>
                <a:spcPts val="1800"/>
              </a:spcBef>
              <a:buFont typeface="Wingdings" panose="05000000000000000000" pitchFamily="2" charset="2"/>
              <a:buChar char="v"/>
            </a:pPr>
            <a:r>
              <a:rPr lang="en-US" sz="3600" dirty="0" smtClean="0"/>
              <a:t>Connected the OTSG Funds Management System with Unified Financial Management System</a:t>
            </a:r>
          </a:p>
          <a:p>
            <a:pPr>
              <a:spcBef>
                <a:spcPts val="1800"/>
              </a:spcBef>
              <a:buFont typeface="Wingdings" panose="05000000000000000000" pitchFamily="2" charset="2"/>
              <a:buChar char="v"/>
            </a:pPr>
            <a:endParaRPr lang="en-US" sz="3600" dirty="0"/>
          </a:p>
          <a:p>
            <a:pPr marL="475476" lvl="2" indent="0">
              <a:lnSpc>
                <a:spcPct val="100000"/>
              </a:lnSpc>
              <a:buNone/>
            </a:pPr>
            <a:endParaRPr lang="en-US" sz="3000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36057054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1" name="Chart 10"/>
          <p:cNvGraphicFramePr/>
          <p:nvPr>
            <p:extLst>
              <p:ext uri="{D42A27DB-BD31-4B8C-83A1-F6EECF244321}">
                <p14:modId xmlns:p14="http://schemas.microsoft.com/office/powerpoint/2010/main" val="1632306326"/>
              </p:ext>
            </p:extLst>
          </p:nvPr>
        </p:nvGraphicFramePr>
        <p:xfrm>
          <a:off x="1" y="0"/>
          <a:ext cx="12191999" cy="6858000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sp>
        <p:nvSpPr>
          <p:cNvPr id="4" name="Oval 3"/>
          <p:cNvSpPr/>
          <p:nvPr/>
        </p:nvSpPr>
        <p:spPr>
          <a:xfrm>
            <a:off x="11057653" y="1219398"/>
            <a:ext cx="1020899" cy="936989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100" dirty="0" smtClean="0"/>
              <a:t>Total 139</a:t>
            </a:r>
            <a:endParaRPr lang="en-US" sz="2100" dirty="0"/>
          </a:p>
        </p:txBody>
      </p:sp>
      <p:sp>
        <p:nvSpPr>
          <p:cNvPr id="2" name="TextBox 1"/>
          <p:cNvSpPr txBox="1"/>
          <p:nvPr/>
        </p:nvSpPr>
        <p:spPr>
          <a:xfrm>
            <a:off x="4770962" y="4312774"/>
            <a:ext cx="7032566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u="sng" dirty="0" smtClean="0">
                <a:solidFill>
                  <a:schemeClr val="bg1">
                    <a:lumMod val="95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New 2023 Tribes: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b="1" dirty="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Ysleta del Sur Pueblo (Albuquerque </a:t>
            </a:r>
            <a:r>
              <a:rPr lang="en-US" sz="2400" b="1" dirty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Area)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b="1" dirty="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Northern Arapaho Tribe (Billings Area)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US" sz="2400" b="1" dirty="0" smtClean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373710036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algn="ctr"/>
            <a:r>
              <a:rPr lang="en-US" sz="4200" b="1" dirty="0" smtClean="0">
                <a:solidFill>
                  <a:schemeClr val="tx1"/>
                </a:solidFill>
              </a:rPr>
              <a:t>IHS Tribal Self-Governance Program Snapshot</a:t>
            </a:r>
            <a:endParaRPr lang="en-US" sz="4200" b="1" dirty="0">
              <a:solidFill>
                <a:schemeClr val="tx1"/>
              </a:solidFill>
            </a:endParaRPr>
          </a:p>
        </p:txBody>
      </p:sp>
      <p:graphicFrame>
        <p:nvGraphicFramePr>
          <p:cNvPr id="4" name="Content Placeholder 3"/>
          <p:cNvGraphicFramePr>
            <a:graphicFrameLocks noGrp="1"/>
          </p:cNvGraphicFramePr>
          <p:nvPr>
            <p:ph sz="half" idx="4294967295"/>
            <p:extLst>
              <p:ext uri="{D42A27DB-BD31-4B8C-83A1-F6EECF244321}">
                <p14:modId xmlns:p14="http://schemas.microsoft.com/office/powerpoint/2010/main" val="1093685300"/>
              </p:ext>
            </p:extLst>
          </p:nvPr>
        </p:nvGraphicFramePr>
        <p:xfrm>
          <a:off x="925830" y="1940488"/>
          <a:ext cx="8643938" cy="4045975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  <p:sp>
        <p:nvSpPr>
          <p:cNvPr id="7" name="TextBox 6"/>
          <p:cNvSpPr txBox="1"/>
          <p:nvPr/>
        </p:nvSpPr>
        <p:spPr>
          <a:xfrm>
            <a:off x="163286" y="6445668"/>
            <a:ext cx="10809514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0" i="0" u="none" strike="noStrike" kern="120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Goal 2: Quality, Obj. 2.2: Provide</a:t>
            </a:r>
            <a:r>
              <a:rPr kumimoji="0" lang="en-US" sz="1600" b="0" i="0" u="none" strike="noStrike" kern="1200" cap="none" spc="0" normalizeH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care to better meet the health care needs of AI/AN communities</a:t>
            </a:r>
            <a:endParaRPr kumimoji="0" lang="en-US" sz="16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0362717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b="1" dirty="0" smtClean="0"/>
              <a:t>Self-Governance Resources</a:t>
            </a:r>
            <a:endParaRPr lang="en-US" b="1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4294967295"/>
          </p:nvPr>
        </p:nvSpPr>
        <p:spPr>
          <a:xfrm>
            <a:off x="863918" y="1737360"/>
            <a:ext cx="11094720" cy="3824288"/>
          </a:xfrm>
        </p:spPr>
        <p:txBody>
          <a:bodyPr>
            <a:normAutofit/>
          </a:bodyPr>
          <a:lstStyle/>
          <a:p>
            <a:pPr>
              <a:buFont typeface="Wingdings" panose="05000000000000000000" pitchFamily="2" charset="2"/>
              <a:buChar char="v"/>
            </a:pPr>
            <a:r>
              <a:rPr lang="en-US" sz="3600" dirty="0" smtClean="0"/>
              <a:t> Updated </a:t>
            </a:r>
            <a:r>
              <a:rPr lang="en-US" sz="3600" dirty="0"/>
              <a:t>Negotiation Handbook &amp; </a:t>
            </a:r>
            <a:r>
              <a:rPr lang="en-US" sz="3600" dirty="0" smtClean="0"/>
              <a:t>OTSG Brochure</a:t>
            </a:r>
          </a:p>
          <a:p>
            <a:r>
              <a:rPr lang="en-US" dirty="0">
                <a:hlinkClick r:id="rId3"/>
              </a:rPr>
              <a:t>https://www.ihs.gov/SelfGovernance/resources</a:t>
            </a:r>
            <a:r>
              <a:rPr lang="en-US" dirty="0" smtClean="0">
                <a:hlinkClick r:id="rId3"/>
              </a:rPr>
              <a:t>/</a:t>
            </a:r>
            <a:r>
              <a:rPr lang="en-US" dirty="0" smtClean="0"/>
              <a:t> </a:t>
            </a:r>
            <a:endParaRPr lang="en-US" dirty="0"/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54712" y="3178962"/>
            <a:ext cx="1714119" cy="2263140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126480" y="3178962"/>
            <a:ext cx="1788467" cy="2313432"/>
          </a:xfrm>
          <a:prstGeom prst="rect">
            <a:avLst/>
          </a:prstGeom>
        </p:spPr>
      </p:pic>
      <p:sp>
        <p:nvSpPr>
          <p:cNvPr id="9" name="Explosion 2 8"/>
          <p:cNvSpPr/>
          <p:nvPr/>
        </p:nvSpPr>
        <p:spPr>
          <a:xfrm>
            <a:off x="8458200" y="2257425"/>
            <a:ext cx="3500438" cy="2214563"/>
          </a:xfrm>
          <a:prstGeom prst="irregularSeal2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000" dirty="0"/>
              <a:t>Printed </a:t>
            </a:r>
            <a:r>
              <a:rPr lang="en-US" sz="2000" dirty="0" smtClean="0"/>
              <a:t>Copies Now  </a:t>
            </a:r>
            <a:r>
              <a:rPr lang="en-US" sz="2000" dirty="0"/>
              <a:t>A</a:t>
            </a:r>
            <a:r>
              <a:rPr lang="en-US" sz="2000" dirty="0" smtClean="0"/>
              <a:t>vailable </a:t>
            </a:r>
            <a:endParaRPr lang="en-US" sz="2000" dirty="0"/>
          </a:p>
        </p:txBody>
      </p:sp>
    </p:spTree>
    <p:extLst>
      <p:ext uri="{BB962C8B-B14F-4D97-AF65-F5344CB8AC3E}">
        <p14:creationId xmlns:p14="http://schemas.microsoft.com/office/powerpoint/2010/main" val="39398654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1624683" y="374739"/>
            <a:ext cx="9610940" cy="820744"/>
          </a:xfrm>
        </p:spPr>
        <p:txBody>
          <a:bodyPr>
            <a:normAutofit fontScale="90000"/>
          </a:bodyPr>
          <a:lstStyle/>
          <a:p>
            <a:r>
              <a:rPr lang="en-US" b="1" dirty="0" smtClean="0"/>
              <a:t>OTSG Funds Management System (OTSGFM)</a:t>
            </a:r>
            <a:endParaRPr lang="en-US" b="1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A489573-EFFD-4F9A-B74D-25CA2C901E05}" type="slidenum">
              <a:rPr kumimoji="0" lang="en-US" sz="1600" b="1" i="0" u="none" strike="noStrike" kern="1200" cap="none" spc="0" normalizeH="0" baseline="0" noProof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7</a:t>
            </a:fld>
            <a:endParaRPr kumimoji="0" lang="en-US" sz="1600" b="1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65463" y="1559660"/>
            <a:ext cx="10170160" cy="43744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54693891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smtClean="0"/>
              <a:t>OTSGFM Interface with Unified Financial Management System (UFMS) Project</a:t>
            </a:r>
            <a:endParaRPr lang="en-US" b="1" dirty="0"/>
          </a:p>
        </p:txBody>
      </p:sp>
      <p:sp>
        <p:nvSpPr>
          <p:cNvPr id="9" name="Content Placeholder 8"/>
          <p:cNvSpPr>
            <a:spLocks noGrp="1"/>
          </p:cNvSpPr>
          <p:nvPr>
            <p:ph idx="1"/>
          </p:nvPr>
        </p:nvSpPr>
        <p:spPr>
          <a:xfrm>
            <a:off x="1097280" y="1737360"/>
            <a:ext cx="10058400" cy="4453578"/>
          </a:xfrm>
        </p:spPr>
        <p:txBody>
          <a:bodyPr>
            <a:normAutofit/>
          </a:bodyPr>
          <a:lstStyle/>
          <a:p>
            <a:r>
              <a:rPr lang="en-US" sz="3600" b="1" dirty="0" smtClean="0"/>
              <a:t>Background:</a:t>
            </a:r>
            <a:endParaRPr lang="en-US" b="1" dirty="0" smtClean="0"/>
          </a:p>
          <a:p>
            <a:pPr lvl="1">
              <a:buFont typeface="Arial" panose="020B0604020202020204" pitchFamily="34" charset="0"/>
              <a:buChar char="•"/>
            </a:pPr>
            <a:r>
              <a:rPr lang="en-US" sz="2400" dirty="0" smtClean="0">
                <a:solidFill>
                  <a:srgbClr val="000000"/>
                </a:solidFill>
                <a:cs typeface="Segoe UI" panose="020B0502040204020203" pitchFamily="34" charset="0"/>
              </a:rPr>
              <a:t>The </a:t>
            </a:r>
            <a:r>
              <a:rPr lang="en-US" sz="2400" dirty="0">
                <a:solidFill>
                  <a:srgbClr val="000000"/>
                </a:solidFill>
                <a:cs typeface="Segoe UI" panose="020B0502040204020203" pitchFamily="34" charset="0"/>
              </a:rPr>
              <a:t>Indian Health Service (IHS) Office of Tribal Self Governance (OTSG) </a:t>
            </a:r>
            <a:r>
              <a:rPr lang="en-US" sz="2400" dirty="0" smtClean="0">
                <a:solidFill>
                  <a:srgbClr val="000000"/>
                </a:solidFill>
                <a:cs typeface="Segoe UI" panose="020B0502040204020203" pitchFamily="34" charset="0"/>
              </a:rPr>
              <a:t>currently uses a database </a:t>
            </a:r>
            <a:r>
              <a:rPr lang="en-US" sz="2400" dirty="0">
                <a:solidFill>
                  <a:srgbClr val="000000"/>
                </a:solidFill>
                <a:cs typeface="Segoe UI" panose="020B0502040204020203" pitchFamily="34" charset="0"/>
              </a:rPr>
              <a:t>(</a:t>
            </a:r>
            <a:r>
              <a:rPr lang="en-US" sz="2400" dirty="0" smtClean="0">
                <a:solidFill>
                  <a:srgbClr val="000000"/>
                </a:solidFill>
                <a:cs typeface="Segoe UI" panose="020B0502040204020203" pitchFamily="34" charset="0"/>
              </a:rPr>
              <a:t>OTSGFM) </a:t>
            </a:r>
            <a:r>
              <a:rPr lang="en-US" sz="2400" dirty="0">
                <a:solidFill>
                  <a:srgbClr val="000000"/>
                </a:solidFill>
                <a:cs typeface="Segoe UI" panose="020B0502040204020203" pitchFamily="34" charset="0"/>
              </a:rPr>
              <a:t>to </a:t>
            </a:r>
            <a:r>
              <a:rPr lang="en-US" sz="2400" dirty="0" smtClean="0">
                <a:solidFill>
                  <a:srgbClr val="000000"/>
                </a:solidFill>
                <a:cs typeface="Segoe UI" panose="020B0502040204020203" pitchFamily="34" charset="0"/>
              </a:rPr>
              <a:t>record </a:t>
            </a:r>
            <a:r>
              <a:rPr lang="en-US" sz="2400" dirty="0">
                <a:solidFill>
                  <a:srgbClr val="000000"/>
                </a:solidFill>
                <a:cs typeface="Segoe UI" panose="020B0502040204020203" pitchFamily="34" charset="0"/>
              </a:rPr>
              <a:t>funding </a:t>
            </a:r>
            <a:r>
              <a:rPr lang="en-US" sz="2400" dirty="0" smtClean="0">
                <a:solidFill>
                  <a:srgbClr val="000000"/>
                </a:solidFill>
                <a:cs typeface="Segoe UI" panose="020B0502040204020203" pitchFamily="34" charset="0"/>
              </a:rPr>
              <a:t>agreement amounts. </a:t>
            </a:r>
          </a:p>
          <a:p>
            <a:pPr marL="201168" lvl="1" indent="0">
              <a:buNone/>
            </a:pPr>
            <a:endParaRPr lang="en-US" sz="2400" dirty="0" smtClean="0">
              <a:solidFill>
                <a:srgbClr val="000000"/>
              </a:solidFill>
              <a:cs typeface="Segoe UI" panose="020B0502040204020203" pitchFamily="34" charset="0"/>
            </a:endParaRPr>
          </a:p>
          <a:p>
            <a:pPr lvl="1">
              <a:buFont typeface="Arial" panose="020B0604020202020204" pitchFamily="34" charset="0"/>
              <a:buChar char="•"/>
            </a:pPr>
            <a:r>
              <a:rPr lang="en-US" sz="2400" dirty="0" smtClean="0">
                <a:solidFill>
                  <a:srgbClr val="000000"/>
                </a:solidFill>
                <a:cs typeface="Segoe UI" panose="020B0502040204020203" pitchFamily="34" charset="0"/>
              </a:rPr>
              <a:t>Once Funding Agreement amounts are entered </a:t>
            </a:r>
            <a:r>
              <a:rPr lang="en-US" sz="2400" dirty="0">
                <a:solidFill>
                  <a:srgbClr val="000000"/>
                </a:solidFill>
                <a:cs typeface="Segoe UI" panose="020B0502040204020203" pitchFamily="34" charset="0"/>
              </a:rPr>
              <a:t>in the </a:t>
            </a:r>
            <a:r>
              <a:rPr lang="en-US" sz="2400" dirty="0" smtClean="0">
                <a:solidFill>
                  <a:srgbClr val="000000"/>
                </a:solidFill>
                <a:cs typeface="Segoe UI" panose="020B0502040204020203" pitchFamily="34" charset="0"/>
              </a:rPr>
              <a:t>database, a </a:t>
            </a:r>
            <a:r>
              <a:rPr lang="en-US" sz="2400" dirty="0">
                <a:solidFill>
                  <a:srgbClr val="000000"/>
                </a:solidFill>
                <a:cs typeface="Segoe UI" panose="020B0502040204020203" pitchFamily="34" charset="0"/>
              </a:rPr>
              <a:t>form is generated and </a:t>
            </a:r>
            <a:r>
              <a:rPr lang="en-US" sz="2400" dirty="0" smtClean="0">
                <a:solidFill>
                  <a:srgbClr val="000000"/>
                </a:solidFill>
                <a:cs typeface="Segoe UI" panose="020B0502040204020203" pitchFamily="34" charset="0"/>
              </a:rPr>
              <a:t>sent </a:t>
            </a:r>
            <a:r>
              <a:rPr lang="en-US" sz="2400" dirty="0">
                <a:solidFill>
                  <a:srgbClr val="000000"/>
                </a:solidFill>
                <a:cs typeface="Segoe UI" panose="020B0502040204020203" pitchFamily="34" charset="0"/>
              </a:rPr>
              <a:t>to the IHS </a:t>
            </a:r>
            <a:r>
              <a:rPr lang="en-US" sz="2400" dirty="0" smtClean="0">
                <a:solidFill>
                  <a:srgbClr val="000000"/>
                </a:solidFill>
                <a:cs typeface="Segoe UI" panose="020B0502040204020203" pitchFamily="34" charset="0"/>
              </a:rPr>
              <a:t>Area Finance </a:t>
            </a:r>
            <a:r>
              <a:rPr lang="en-US" sz="2400" dirty="0">
                <a:solidFill>
                  <a:srgbClr val="000000"/>
                </a:solidFill>
                <a:cs typeface="Segoe UI" panose="020B0502040204020203" pitchFamily="34" charset="0"/>
              </a:rPr>
              <a:t>Staff to manually enter </a:t>
            </a:r>
            <a:r>
              <a:rPr lang="en-US" sz="2400" dirty="0" smtClean="0">
                <a:solidFill>
                  <a:srgbClr val="000000"/>
                </a:solidFill>
                <a:cs typeface="Segoe UI" panose="020B0502040204020203" pitchFamily="34" charset="0"/>
              </a:rPr>
              <a:t>into the UFMS</a:t>
            </a:r>
            <a:r>
              <a:rPr lang="en-US" sz="2400" dirty="0">
                <a:solidFill>
                  <a:srgbClr val="000000"/>
                </a:solidFill>
                <a:cs typeface="Segoe UI" panose="020B0502040204020203" pitchFamily="34" charset="0"/>
              </a:rPr>
              <a:t>, </a:t>
            </a:r>
            <a:r>
              <a:rPr lang="en-US" sz="2400" dirty="0" smtClean="0">
                <a:solidFill>
                  <a:srgbClr val="000000"/>
                </a:solidFill>
                <a:cs typeface="Segoe UI" panose="020B0502040204020203" pitchFamily="34" charset="0"/>
              </a:rPr>
              <a:t>and </a:t>
            </a:r>
            <a:r>
              <a:rPr lang="en-US" sz="2400" dirty="0">
                <a:solidFill>
                  <a:srgbClr val="000000"/>
                </a:solidFill>
                <a:cs typeface="Segoe UI" panose="020B0502040204020203" pitchFamily="34" charset="0"/>
              </a:rPr>
              <a:t>a </a:t>
            </a:r>
            <a:r>
              <a:rPr lang="en-US" sz="2400" dirty="0" smtClean="0">
                <a:solidFill>
                  <a:srgbClr val="000000"/>
                </a:solidFill>
                <a:cs typeface="Segoe UI" panose="020B0502040204020203" pitchFamily="34" charset="0"/>
              </a:rPr>
              <a:t>payment is processed</a:t>
            </a:r>
            <a:r>
              <a:rPr lang="en-US" sz="2400" dirty="0">
                <a:solidFill>
                  <a:srgbClr val="000000"/>
                </a:solidFill>
                <a:cs typeface="Segoe UI" panose="020B0502040204020203" pitchFamily="34" charset="0"/>
              </a:rPr>
              <a:t>. </a:t>
            </a:r>
            <a:endParaRPr lang="en-US" sz="2400" dirty="0" smtClean="0">
              <a:solidFill>
                <a:srgbClr val="000000"/>
              </a:solidFill>
              <a:cs typeface="Segoe UI" panose="020B0502040204020203" pitchFamily="34" charset="0"/>
            </a:endParaRPr>
          </a:p>
          <a:p>
            <a:pPr marL="201168" lvl="1" indent="0">
              <a:buNone/>
            </a:pPr>
            <a:endParaRPr lang="en-US" sz="2400" dirty="0" smtClean="0">
              <a:solidFill>
                <a:srgbClr val="000000"/>
              </a:solidFill>
              <a:cs typeface="Segoe UI" panose="020B0502040204020203" pitchFamily="34" charset="0"/>
            </a:endParaRPr>
          </a:p>
          <a:p>
            <a:pPr lvl="1">
              <a:buFont typeface="Arial" panose="020B0604020202020204" pitchFamily="34" charset="0"/>
              <a:buChar char="•"/>
            </a:pPr>
            <a:r>
              <a:rPr lang="en-US" sz="2400" dirty="0" smtClean="0">
                <a:solidFill>
                  <a:srgbClr val="000000"/>
                </a:solidFill>
                <a:cs typeface="Segoe UI" panose="020B0502040204020203" pitchFamily="34" charset="0"/>
              </a:rPr>
              <a:t>Once the </a:t>
            </a:r>
            <a:r>
              <a:rPr lang="en-US" sz="2400" dirty="0">
                <a:solidFill>
                  <a:srgbClr val="000000"/>
                </a:solidFill>
                <a:cs typeface="Segoe UI" panose="020B0502040204020203" pitchFamily="34" charset="0"/>
              </a:rPr>
              <a:t>data </a:t>
            </a:r>
            <a:r>
              <a:rPr lang="en-US" sz="2400" dirty="0" smtClean="0">
                <a:solidFill>
                  <a:srgbClr val="000000"/>
                </a:solidFill>
                <a:cs typeface="Segoe UI" panose="020B0502040204020203" pitchFamily="34" charset="0"/>
              </a:rPr>
              <a:t>is entered into the database it is transmitted</a:t>
            </a:r>
          </a:p>
          <a:p>
            <a:pPr marL="201168" lvl="1" indent="0">
              <a:buNone/>
            </a:pPr>
            <a:r>
              <a:rPr lang="en-US" sz="2400" dirty="0">
                <a:solidFill>
                  <a:srgbClr val="000000"/>
                </a:solidFill>
                <a:cs typeface="Segoe UI" panose="020B0502040204020203" pitchFamily="34" charset="0"/>
              </a:rPr>
              <a:t> </a:t>
            </a:r>
            <a:r>
              <a:rPr lang="en-US" sz="2400" dirty="0" smtClean="0">
                <a:solidFill>
                  <a:srgbClr val="000000"/>
                </a:solidFill>
                <a:cs typeface="Segoe UI" panose="020B0502040204020203" pitchFamily="34" charset="0"/>
              </a:rPr>
              <a:t>  </a:t>
            </a:r>
            <a:r>
              <a:rPr lang="en-US" sz="2400" dirty="0">
                <a:solidFill>
                  <a:srgbClr val="000000"/>
                </a:solidFill>
                <a:cs typeface="Segoe UI" panose="020B0502040204020203" pitchFamily="34" charset="0"/>
              </a:rPr>
              <a:t>weekly to HHS Tracking Accountability in Government </a:t>
            </a:r>
          </a:p>
          <a:p>
            <a:pPr marL="201168" lvl="1" indent="0">
              <a:buNone/>
            </a:pPr>
            <a:r>
              <a:rPr lang="en-US" sz="2400" dirty="0" smtClean="0">
                <a:solidFill>
                  <a:srgbClr val="000000"/>
                </a:solidFill>
                <a:cs typeface="Segoe UI" panose="020B0502040204020203" pitchFamily="34" charset="0"/>
              </a:rPr>
              <a:t>   Grants </a:t>
            </a:r>
            <a:r>
              <a:rPr lang="en-US" sz="2400" dirty="0">
                <a:solidFill>
                  <a:srgbClr val="000000"/>
                </a:solidFill>
                <a:cs typeface="Segoe UI" panose="020B0502040204020203" pitchFamily="34" charset="0"/>
              </a:rPr>
              <a:t>System (TAGGS</a:t>
            </a:r>
            <a:r>
              <a:rPr lang="en-US" sz="2400" dirty="0" smtClean="0">
                <a:solidFill>
                  <a:srgbClr val="000000"/>
                </a:solidFill>
                <a:cs typeface="Segoe UI" panose="020B0502040204020203" pitchFamily="34" charset="0"/>
              </a:rPr>
              <a:t>) for reporting purposes.</a:t>
            </a:r>
          </a:p>
          <a:p>
            <a:pPr lvl="1">
              <a:buFont typeface="Arial" panose="020B0604020202020204" pitchFamily="34" charset="0"/>
              <a:buChar char="•"/>
            </a:pPr>
            <a:endParaRPr lang="en-US" sz="2000" dirty="0" smtClean="0">
              <a:solidFill>
                <a:srgbClr val="000000"/>
              </a:solidFill>
              <a:cs typeface="Segoe UI" panose="020B0502040204020203" pitchFamily="34" charset="0"/>
            </a:endParaRPr>
          </a:p>
          <a:p>
            <a:pPr marL="201168" lvl="1" indent="0">
              <a:buNone/>
            </a:pPr>
            <a:endParaRPr lang="en-US" dirty="0">
              <a:solidFill>
                <a:srgbClr val="000000"/>
              </a:solidFill>
              <a:latin typeface="Segoe UI" panose="020B0502040204020203" pitchFamily="34" charset="0"/>
              <a:cs typeface="Segoe UI" panose="020B0502040204020203" pitchFamily="34" charset="0"/>
            </a:endParaRPr>
          </a:p>
          <a:p>
            <a:pPr lvl="1">
              <a:buFont typeface="Arial" panose="020B0604020202020204" pitchFamily="34" charset="0"/>
              <a:buChar char="•"/>
            </a:pPr>
            <a:endParaRPr lang="en-US" dirty="0">
              <a:solidFill>
                <a:srgbClr val="000000"/>
              </a:solidFill>
              <a:latin typeface="Segoe UI" panose="020B0502040204020203" pitchFamily="34" charset="0"/>
              <a:cs typeface="Segoe UI" panose="020B0502040204020203" pitchFamily="34" charset="0"/>
            </a:endParaRPr>
          </a:p>
          <a:p>
            <a:pPr lvl="1">
              <a:buFont typeface="Arial" panose="020B0604020202020204" pitchFamily="34" charset="0"/>
              <a:buChar char="•"/>
            </a:pPr>
            <a:endParaRPr lang="en-US" dirty="0">
              <a:solidFill>
                <a:srgbClr val="000000"/>
              </a:solidFill>
              <a:latin typeface="Segoe UI" panose="020B0502040204020203" pitchFamily="34" charset="0"/>
              <a:cs typeface="Segoe UI" panose="020B0502040204020203" pitchFamily="34" charset="0"/>
            </a:endParaRP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8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92770094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smtClean="0"/>
              <a:t>OTSGFM </a:t>
            </a:r>
            <a:r>
              <a:rPr lang="en-US" b="1" dirty="0"/>
              <a:t>Interface with </a:t>
            </a:r>
            <a:r>
              <a:rPr lang="en-US" b="1" dirty="0" smtClean="0"/>
              <a:t>UFMS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lvl="1">
              <a:buFont typeface="Arial" panose="020B0604020202020204" pitchFamily="34" charset="0"/>
              <a:buChar char="•"/>
            </a:pPr>
            <a:r>
              <a:rPr lang="en-US" sz="3200" dirty="0" smtClean="0"/>
              <a:t>The </a:t>
            </a:r>
            <a:r>
              <a:rPr lang="en-US" sz="3200" dirty="0"/>
              <a:t>goal of this project </a:t>
            </a:r>
            <a:r>
              <a:rPr lang="en-US" sz="3200" dirty="0" smtClean="0"/>
              <a:t>is to </a:t>
            </a:r>
            <a:r>
              <a:rPr lang="en-US" sz="3200" dirty="0"/>
              <a:t>interface </a:t>
            </a:r>
            <a:r>
              <a:rPr lang="en-US" sz="3200" dirty="0" smtClean="0"/>
              <a:t>the UFMS obligation process by linking the information entered into the database to UFMS.  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en-US" sz="3200" dirty="0" smtClean="0"/>
              <a:t>For the OTSG FM, this project has been implemented.  </a:t>
            </a:r>
            <a:endParaRPr lang="en-US" sz="3200" dirty="0"/>
          </a:p>
          <a:p>
            <a:pPr lvl="1">
              <a:buFont typeface="Arial" panose="020B0604020202020204" pitchFamily="34" charset="0"/>
              <a:buChar char="•"/>
            </a:pPr>
            <a:r>
              <a:rPr lang="en-US" sz="3200" dirty="0" smtClean="0"/>
              <a:t>Currently in trouble shooting phase with the initial payments. 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en-US" sz="3200" dirty="0"/>
              <a:t>B</a:t>
            </a:r>
            <a:r>
              <a:rPr lang="en-US" sz="3200" dirty="0" smtClean="0"/>
              <a:t>y </a:t>
            </a:r>
            <a:r>
              <a:rPr lang="en-US" sz="3200" dirty="0"/>
              <a:t>the end of FY </a:t>
            </a:r>
            <a:r>
              <a:rPr lang="en-US" sz="3200" dirty="0" smtClean="0"/>
              <a:t>2023, goal is to have </a:t>
            </a:r>
            <a:br>
              <a:rPr lang="en-US" sz="3200" dirty="0" smtClean="0"/>
            </a:br>
            <a:r>
              <a:rPr lang="en-US" sz="3200" dirty="0" smtClean="0"/>
              <a:t>all issues resolved. </a:t>
            </a:r>
            <a:endParaRPr lang="en-US" sz="3200" b="1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9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04310011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smtClean="0"/>
              <a:t>OTSGFM Attachment Access</a:t>
            </a:r>
            <a:endParaRPr lang="en-US" b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0" indent="0">
              <a:buNone/>
            </a:pPr>
            <a:r>
              <a:rPr lang="en-US" sz="3600" b="1" dirty="0" smtClean="0"/>
              <a:t>Background: 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en-US" sz="2400" dirty="0" smtClean="0"/>
              <a:t>When accessing the OTSGFM attachment files, users were not able to open attachments</a:t>
            </a:r>
          </a:p>
          <a:p>
            <a:pPr marL="201168" lvl="1" indent="0">
              <a:buNone/>
            </a:pPr>
            <a:r>
              <a:rPr lang="en-US" sz="3600" b="1" dirty="0" smtClean="0"/>
              <a:t>Solution: 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en-US" sz="2400" b="1" dirty="0"/>
              <a:t> </a:t>
            </a:r>
            <a:r>
              <a:rPr lang="en-US" sz="2400" dirty="0" smtClean="0"/>
              <a:t>A system update was generated to correct the upload process to the server 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en-US" sz="2400" dirty="0" smtClean="0"/>
              <a:t>OTSG has corrected a large percentage of the attachment files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en-US" sz="2400" dirty="0" smtClean="0"/>
              <a:t>The FY 2020 - 2023 attachment files will be manually </a:t>
            </a:r>
          </a:p>
          <a:p>
            <a:pPr marL="201168" lvl="1" indent="0">
              <a:buNone/>
            </a:pPr>
            <a:r>
              <a:rPr lang="en-US" sz="2400" dirty="0" smtClean="0"/>
              <a:t>    uploaded in the next 30-60 days</a:t>
            </a:r>
            <a:endParaRPr lang="en-US" sz="360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10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27413184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smtClean="0"/>
              <a:t>Milestones for next quarter</a:t>
            </a:r>
            <a:endParaRPr lang="en-US" b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66800" y="1914525"/>
            <a:ext cx="10847695" cy="4109204"/>
          </a:xfrm>
        </p:spPr>
        <p:txBody>
          <a:bodyPr>
            <a:normAutofit/>
          </a:bodyPr>
          <a:lstStyle/>
          <a:p>
            <a:pPr>
              <a:buFont typeface="Wingdings" panose="05000000000000000000" pitchFamily="2" charset="2"/>
              <a:buChar char="v"/>
            </a:pPr>
            <a:r>
              <a:rPr lang="en-US" sz="3600" b="1" dirty="0" smtClean="0"/>
              <a:t> </a:t>
            </a:r>
            <a:r>
              <a:rPr lang="en-US" sz="3600" dirty="0" smtClean="0"/>
              <a:t>FY 23 Self-Governance Planning and Negotiation Cooperative Agreements </a:t>
            </a:r>
            <a:r>
              <a:rPr lang="en-US" sz="3000" dirty="0" smtClean="0"/>
              <a:t> </a:t>
            </a:r>
            <a:endParaRPr lang="en-US" sz="3000" dirty="0"/>
          </a:p>
          <a:p>
            <a:pPr>
              <a:buFont typeface="Wingdings" panose="05000000000000000000" pitchFamily="2" charset="2"/>
              <a:buChar char="v"/>
            </a:pPr>
            <a:r>
              <a:rPr lang="en-US" sz="3600" dirty="0" smtClean="0"/>
              <a:t> Process improvements</a:t>
            </a:r>
          </a:p>
          <a:p>
            <a:pPr lvl="1">
              <a:buFontTx/>
              <a:buChar char="-"/>
            </a:pPr>
            <a:r>
              <a:rPr lang="en-US" sz="3400" dirty="0" smtClean="0"/>
              <a:t>Tribal Delegation Meetings</a:t>
            </a:r>
          </a:p>
          <a:p>
            <a:pPr>
              <a:buFont typeface="Wingdings" panose="05000000000000000000" pitchFamily="2" charset="2"/>
              <a:buChar char="v"/>
            </a:pPr>
            <a:r>
              <a:rPr lang="en-US" sz="3600" dirty="0"/>
              <a:t> </a:t>
            </a:r>
            <a:r>
              <a:rPr lang="en-US" sz="3600" dirty="0" smtClean="0"/>
              <a:t>Tribal Consultation Policy </a:t>
            </a:r>
          </a:p>
          <a:p>
            <a:pPr>
              <a:buFont typeface="Wingdings" panose="05000000000000000000" pitchFamily="2" charset="2"/>
              <a:buChar char="v"/>
            </a:pPr>
            <a:r>
              <a:rPr lang="en-US" sz="3600" dirty="0"/>
              <a:t> </a:t>
            </a:r>
            <a:r>
              <a:rPr lang="en-US" sz="3600" dirty="0" smtClean="0"/>
              <a:t>ISDEAA </a:t>
            </a:r>
            <a:r>
              <a:rPr lang="en-US" sz="3600" dirty="0"/>
              <a:t>Training Workgroup</a:t>
            </a:r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2907312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b="1" dirty="0" smtClean="0"/>
              <a:t>Update on the IHS Tribal Consultation Policy</a:t>
            </a:r>
            <a:endParaRPr lang="en-US" b="1" dirty="0"/>
          </a:p>
        </p:txBody>
      </p:sp>
      <p:sp>
        <p:nvSpPr>
          <p:cNvPr id="5" name="Subtitle 4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12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09848662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sz="6600" b="1" dirty="0" smtClean="0">
                <a:solidFill>
                  <a:schemeClr val="tx1"/>
                </a:solidFill>
              </a:rPr>
              <a:t> </a:t>
            </a:r>
            <a:br>
              <a:rPr lang="en-US" sz="6600" b="1" dirty="0" smtClean="0">
                <a:solidFill>
                  <a:schemeClr val="tx1"/>
                </a:solidFill>
              </a:rPr>
            </a:br>
            <a:r>
              <a:rPr lang="en-US" sz="6600" b="1" dirty="0" smtClean="0">
                <a:solidFill>
                  <a:schemeClr val="tx1"/>
                </a:solidFill>
              </a:rPr>
              <a:t>   </a:t>
            </a:r>
            <a:br>
              <a:rPr lang="en-US" sz="6600" b="1" dirty="0" smtClean="0">
                <a:solidFill>
                  <a:schemeClr val="tx1"/>
                </a:solidFill>
              </a:rPr>
            </a:br>
            <a:r>
              <a:rPr lang="en-US" sz="6600" b="1" dirty="0" smtClean="0">
                <a:solidFill>
                  <a:schemeClr val="tx1"/>
                </a:solidFill>
              </a:rPr>
              <a:t> </a:t>
            </a:r>
            <a:r>
              <a:rPr lang="en-US" sz="6000" b="1" dirty="0" smtClean="0">
                <a:solidFill>
                  <a:schemeClr val="accent1"/>
                </a:solidFill>
              </a:rPr>
              <a:t>Tribal Co-Chair        Federal Co-Chair </a:t>
            </a:r>
            <a:endParaRPr lang="en-US" sz="6000" b="1" dirty="0">
              <a:solidFill>
                <a:schemeClr val="accent1"/>
              </a:solidFill>
            </a:endParaRPr>
          </a:p>
        </p:txBody>
      </p:sp>
      <p:sp>
        <p:nvSpPr>
          <p:cNvPr id="11" name="Text Placeholder 10"/>
          <p:cNvSpPr>
            <a:spLocks noGrp="1"/>
          </p:cNvSpPr>
          <p:nvPr>
            <p:ph type="body" sz="quarter" idx="3"/>
          </p:nvPr>
        </p:nvSpPr>
        <p:spPr>
          <a:xfrm>
            <a:off x="6217919" y="1737360"/>
            <a:ext cx="5799909" cy="967266"/>
          </a:xfrm>
        </p:spPr>
        <p:txBody>
          <a:bodyPr>
            <a:normAutofit/>
          </a:bodyPr>
          <a:lstStyle/>
          <a:p>
            <a:r>
              <a:rPr lang="en-US" dirty="0" smtClean="0"/>
              <a:t>STACEY ECOFFEY                                                                              </a:t>
            </a:r>
            <a:r>
              <a:rPr lang="en-US" sz="1600" dirty="0" smtClean="0"/>
              <a:t> </a:t>
            </a:r>
            <a:r>
              <a:rPr lang="en-US" sz="1800" dirty="0" smtClean="0"/>
              <a:t>deputy director for intergovernmental affairs</a:t>
            </a:r>
            <a:endParaRPr lang="en-US" dirty="0" smtClean="0"/>
          </a:p>
        </p:txBody>
      </p:sp>
      <p:pic>
        <p:nvPicPr>
          <p:cNvPr id="13" name="Content Placeholder 12"/>
          <p:cNvPicPr>
            <a:picLocks noGrp="1" noChangeAspect="1"/>
          </p:cNvPicPr>
          <p:nvPr>
            <p:ph sz="quarter" idx="4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22251" y="2704626"/>
            <a:ext cx="2503108" cy="3133616"/>
          </a:xfrm>
          <a:prstGeom prst="rect">
            <a:avLst/>
          </a:prstGeom>
        </p:spPr>
      </p:pic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13</a:t>
            </a:fld>
            <a:endParaRPr lang="en-US" dirty="0"/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301657"/>
            <a:ext cx="12207240" cy="556343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97889" y="2666642"/>
            <a:ext cx="3133616" cy="3133616"/>
          </a:xfrm>
          <a:prstGeom prst="rect">
            <a:avLst/>
          </a:prstGeom>
        </p:spPr>
      </p:pic>
      <p:sp>
        <p:nvSpPr>
          <p:cNvPr id="14" name="Text Placeholder 10"/>
          <p:cNvSpPr>
            <a:spLocks noGrp="1"/>
          </p:cNvSpPr>
          <p:nvPr>
            <p:ph type="body" sz="quarter" idx="3"/>
          </p:nvPr>
        </p:nvSpPr>
        <p:spPr>
          <a:xfrm>
            <a:off x="1139952" y="1737360"/>
            <a:ext cx="4937760" cy="929282"/>
          </a:xfrm>
        </p:spPr>
        <p:txBody>
          <a:bodyPr>
            <a:normAutofit/>
          </a:bodyPr>
          <a:lstStyle/>
          <a:p>
            <a:r>
              <a:rPr lang="en-US" dirty="0" err="1" smtClean="0"/>
              <a:t>Nickolaus</a:t>
            </a:r>
            <a:r>
              <a:rPr lang="en-US" dirty="0" smtClean="0"/>
              <a:t> </a:t>
            </a:r>
            <a:r>
              <a:rPr lang="en-US" dirty="0" err="1" smtClean="0"/>
              <a:t>lewis</a:t>
            </a:r>
            <a:r>
              <a:rPr lang="en-US" dirty="0" smtClean="0"/>
              <a:t>                                                            </a:t>
            </a:r>
            <a:r>
              <a:rPr lang="en-US" sz="1800" dirty="0" err="1" smtClean="0"/>
              <a:t>lummi</a:t>
            </a:r>
            <a:r>
              <a:rPr lang="en-US" sz="1800" dirty="0" smtClean="0"/>
              <a:t> </a:t>
            </a:r>
            <a:r>
              <a:rPr lang="en-US" sz="1800" dirty="0" err="1" smtClean="0"/>
              <a:t>indian</a:t>
            </a:r>
            <a:r>
              <a:rPr lang="en-US" sz="1800" dirty="0" smtClean="0"/>
              <a:t> business council </a:t>
            </a:r>
            <a:endParaRPr lang="en-US" dirty="0" smtClean="0"/>
          </a:p>
        </p:txBody>
      </p:sp>
    </p:spTree>
    <p:extLst>
      <p:ext uri="{BB962C8B-B14F-4D97-AF65-F5344CB8AC3E}">
        <p14:creationId xmlns:p14="http://schemas.microsoft.com/office/powerpoint/2010/main" val="269795203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smtClean="0"/>
              <a:t>IHS Tribal Consultation Process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14</a:t>
            </a:fld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301657"/>
            <a:ext cx="12207240" cy="556343"/>
          </a:xfrm>
          <a:prstGeom prst="rect">
            <a:avLst/>
          </a:prstGeom>
        </p:spPr>
      </p:pic>
      <p:sp>
        <p:nvSpPr>
          <p:cNvPr id="6" name="Right Arrow 5"/>
          <p:cNvSpPr/>
          <p:nvPr/>
        </p:nvSpPr>
        <p:spPr>
          <a:xfrm>
            <a:off x="3403624" y="1995944"/>
            <a:ext cx="8072096" cy="3663874"/>
          </a:xfrm>
          <a:prstGeom prst="rightArrow">
            <a:avLst>
              <a:gd name="adj1" fmla="val 39823"/>
              <a:gd name="adj2" fmla="val 52370"/>
            </a:avLst>
          </a:prstGeom>
          <a:solidFill>
            <a:schemeClr val="accent1"/>
          </a:solidFill>
          <a:ln w="25400" cmpd="sng">
            <a:solidFill>
              <a:schemeClr val="bg1"/>
            </a:solidFill>
            <a:prstDash val="solid"/>
          </a:ln>
          <a:effectLst>
            <a:outerShdw blurRad="50800" dist="190500" dir="8100000" algn="tr" rotWithShape="0">
              <a:prstClr val="black">
                <a:alpha val="40000"/>
              </a:prstClr>
            </a:outerShdw>
          </a:effectLst>
          <a:scene3d>
            <a:camera prst="orthographicFront">
              <a:rot lat="0" lon="0" rev="1500000"/>
            </a:camera>
            <a:lightRig rig="balanced" dir="t"/>
          </a:scene3d>
          <a:sp3d z="-7778750" prstMaterial="plastic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7" name="Rounded Rectangle 6"/>
          <p:cNvSpPr/>
          <p:nvPr/>
        </p:nvSpPr>
        <p:spPr>
          <a:xfrm>
            <a:off x="3193143" y="4786186"/>
            <a:ext cx="2348139" cy="762000"/>
          </a:xfrm>
          <a:prstGeom prst="roundRect">
            <a:avLst/>
          </a:prstGeom>
          <a:ln w="57150"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1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Announcement</a:t>
            </a:r>
            <a:endParaRPr kumimoji="0" lang="en-US" sz="1800" b="1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8" name="Rounded Rectangle 7"/>
          <p:cNvSpPr/>
          <p:nvPr/>
        </p:nvSpPr>
        <p:spPr>
          <a:xfrm>
            <a:off x="5099322" y="3769111"/>
            <a:ext cx="2133600" cy="762000"/>
          </a:xfrm>
          <a:prstGeom prst="roundRect">
            <a:avLst/>
          </a:prstGeom>
          <a:solidFill>
            <a:schemeClr val="bg1"/>
          </a:solidFill>
          <a:ln w="63500">
            <a:solidFill>
              <a:schemeClr val="tx1"/>
            </a:solidFill>
            <a:prstDash val="solid"/>
          </a:ln>
          <a:effectLst>
            <a:outerShdw blurRad="50800" dist="127000" dir="8100000" algn="tr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1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Gather input</a:t>
            </a:r>
          </a:p>
        </p:txBody>
      </p:sp>
      <p:sp>
        <p:nvSpPr>
          <p:cNvPr id="9" name="Rounded Rectangle 8"/>
          <p:cNvSpPr/>
          <p:nvPr/>
        </p:nvSpPr>
        <p:spPr>
          <a:xfrm>
            <a:off x="6918960" y="2675920"/>
            <a:ext cx="2133600" cy="762000"/>
          </a:xfrm>
          <a:prstGeom prst="roundRect">
            <a:avLst/>
          </a:prstGeom>
          <a:solidFill>
            <a:schemeClr val="bg1"/>
          </a:solidFill>
          <a:ln w="63500">
            <a:solidFill>
              <a:schemeClr val="tx1"/>
            </a:solidFill>
            <a:prstDash val="solid"/>
          </a:ln>
          <a:effectLst>
            <a:outerShdw blurRad="50800" dist="127000" dir="8100000" algn="tr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1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Decision</a:t>
            </a:r>
            <a:endParaRPr kumimoji="0" lang="en-US" sz="1800" b="1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0" name="Rounded Rectangle 9"/>
          <p:cNvSpPr/>
          <p:nvPr/>
        </p:nvSpPr>
        <p:spPr>
          <a:xfrm>
            <a:off x="8677349" y="1614944"/>
            <a:ext cx="2133600" cy="762000"/>
          </a:xfrm>
          <a:prstGeom prst="roundRect">
            <a:avLst/>
          </a:prstGeom>
          <a:solidFill>
            <a:schemeClr val="bg1"/>
          </a:solidFill>
          <a:ln w="63500">
            <a:solidFill>
              <a:schemeClr val="tx1"/>
            </a:solidFill>
            <a:prstDash val="solid"/>
          </a:ln>
          <a:effectLst>
            <a:outerShdw blurRad="50800" dist="127000" dir="8100000" algn="tr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1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Reporting</a:t>
            </a:r>
            <a:endParaRPr kumimoji="0" lang="en-US" sz="1800" b="1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grpSp>
        <p:nvGrpSpPr>
          <p:cNvPr id="11" name="Group 19"/>
          <p:cNvGrpSpPr/>
          <p:nvPr/>
        </p:nvGrpSpPr>
        <p:grpSpPr>
          <a:xfrm>
            <a:off x="950168" y="4343400"/>
            <a:ext cx="1975911" cy="1783080"/>
            <a:chOff x="228600" y="5105400"/>
            <a:chExt cx="1600200" cy="1519286"/>
          </a:xfrm>
          <a:effectLst>
            <a:outerShdw blurRad="50800" dist="127000" dir="8100000" algn="tr" rotWithShape="0">
              <a:prstClr val="black">
                <a:alpha val="40000"/>
              </a:prstClr>
            </a:outerShdw>
          </a:effectLst>
        </p:grpSpPr>
        <p:grpSp>
          <p:nvGrpSpPr>
            <p:cNvPr id="12" name="Group 11"/>
            <p:cNvGrpSpPr/>
            <p:nvPr/>
          </p:nvGrpSpPr>
          <p:grpSpPr>
            <a:xfrm>
              <a:off x="228600" y="5105400"/>
              <a:ext cx="1600200" cy="1519286"/>
              <a:chOff x="-37444" y="1056161"/>
              <a:chExt cx="421324" cy="1799711"/>
            </a:xfrm>
            <a:scene3d>
              <a:camera prst="orthographicFront"/>
              <a:lightRig rig="flat" dir="t"/>
            </a:scene3d>
          </p:grpSpPr>
          <p:sp>
            <p:nvSpPr>
              <p:cNvPr id="14" name="Octagon 13"/>
              <p:cNvSpPr/>
              <p:nvPr/>
            </p:nvSpPr>
            <p:spPr>
              <a:xfrm>
                <a:off x="-37444" y="1056161"/>
                <a:ext cx="421324" cy="1771147"/>
              </a:xfrm>
              <a:prstGeom prst="octagon">
                <a:avLst/>
              </a:prstGeom>
              <a:solidFill>
                <a:schemeClr val="accent1"/>
              </a:solidFill>
              <a:ln w="38100">
                <a:solidFill>
                  <a:schemeClr val="bg1"/>
                </a:solidFill>
              </a:ln>
              <a:sp3d prstMaterial="plastic">
                <a:bevelT w="120900" h="88900"/>
                <a:bevelB w="88900" h="31750" prst="angle"/>
              </a:sp3d>
            </p:spPr>
            <p:style>
              <a:lnRef idx="0">
                <a:schemeClr val="lt1">
                  <a:hueOff val="0"/>
                  <a:satOff val="0"/>
                  <a:lumOff val="0"/>
                  <a:alphaOff val="0"/>
                </a:schemeClr>
              </a:lnRef>
              <a:fillRef idx="3">
                <a:schemeClr val="accent1">
                  <a:hueOff val="0"/>
                  <a:satOff val="0"/>
                  <a:lumOff val="0"/>
                  <a:alphaOff val="0"/>
                </a:schemeClr>
              </a:fillRef>
              <a:effectRef idx="2">
                <a:schemeClr val="accent1">
                  <a:hueOff val="0"/>
                  <a:satOff val="0"/>
                  <a:lumOff val="0"/>
                  <a:alphaOff val="0"/>
                </a:schemeClr>
              </a:effectRef>
              <a:fontRef idx="minor">
                <a:schemeClr val="lt1"/>
              </a:fontRef>
            </p:style>
          </p:sp>
          <p:sp>
            <p:nvSpPr>
              <p:cNvPr id="15" name="Octagon 4"/>
              <p:cNvSpPr/>
              <p:nvPr/>
            </p:nvSpPr>
            <p:spPr>
              <a:xfrm>
                <a:off x="64383" y="1208127"/>
                <a:ext cx="297922" cy="1647745"/>
              </a:xfrm>
              <a:prstGeom prst="rect">
                <a:avLst/>
              </a:prstGeom>
              <a:ln w="38100">
                <a:noFill/>
              </a:ln>
              <a:sp3d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minor">
                <a:schemeClr val="lt1"/>
              </a:fontRef>
            </p:style>
            <p:txBody>
              <a:bodyPr lIns="256032" tIns="85344" rIns="85344" bIns="85344" spcCol="1270" anchor="ctr"/>
              <a:lstStyle/>
              <a:p>
                <a:pPr marL="0" marR="0" lvl="0" indent="0" algn="ctr" defTabSz="2844800" rtl="0" eaLnBrk="1" fontAlgn="auto" latinLnBrk="0" hangingPunct="1">
                  <a:lnSpc>
                    <a:spcPct val="90000"/>
                  </a:lnSpc>
                  <a:spcBef>
                    <a:spcPts val="0"/>
                  </a:spcBef>
                  <a:spcAft>
                    <a:spcPct val="3500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6400" b="0" i="0" u="none" strike="noStrike" kern="1200" cap="none" spc="0" normalizeH="0" baseline="0" noProof="0" dirty="0">
                  <a:ln>
                    <a:noFill/>
                  </a:ln>
                  <a:solidFill>
                    <a:prstClr val="white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endParaRPr>
              </a:p>
            </p:txBody>
          </p:sp>
        </p:grpSp>
        <p:sp>
          <p:nvSpPr>
            <p:cNvPr id="13" name="TextBox 12"/>
            <p:cNvSpPr txBox="1"/>
            <p:nvPr/>
          </p:nvSpPr>
          <p:spPr>
            <a:xfrm>
              <a:off x="445008" y="5519178"/>
              <a:ext cx="1223682" cy="707886"/>
            </a:xfrm>
            <a:prstGeom prst="rect">
              <a:avLst/>
            </a:prstGeom>
            <a:noFill/>
            <a:ln w="38100">
              <a:noFill/>
            </a:ln>
          </p:spPr>
          <p:txBody>
            <a:bodyPr>
              <a:spAutoFit/>
            </a:bodyPr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2000" b="1" i="0" u="none" strike="noStrike" kern="1200" cap="none" spc="0" normalizeH="0" baseline="0" noProof="0" dirty="0">
                  <a:ln>
                    <a:noFill/>
                  </a:ln>
                  <a:solidFill>
                    <a:prstClr val="white"/>
                  </a:solidFill>
                  <a:effectLst>
                    <a:outerShdw blurRad="50800" dist="127000" dir="8100000" algn="tr" rotWithShape="0">
                      <a:prstClr val="black">
                        <a:alpha val="40000"/>
                      </a:prstClr>
                    </a:outerShdw>
                  </a:effectLst>
                  <a:uLnTx/>
                  <a:uFillTx/>
                  <a:latin typeface="Calibri" panose="020F0502020204030204"/>
                  <a:ea typeface="+mn-ea"/>
                  <a:cs typeface="+mn-cs"/>
                </a:rPr>
                <a:t>Critical Event</a:t>
              </a:r>
            </a:p>
          </p:txBody>
        </p:sp>
      </p:grpSp>
      <p:sp>
        <p:nvSpPr>
          <p:cNvPr id="16" name="Oval 15"/>
          <p:cNvSpPr/>
          <p:nvPr/>
        </p:nvSpPr>
        <p:spPr>
          <a:xfrm>
            <a:off x="4675239" y="3454470"/>
            <a:ext cx="3008671" cy="1380450"/>
          </a:xfrm>
          <a:prstGeom prst="ellipse">
            <a:avLst/>
          </a:prstGeom>
          <a:noFill/>
          <a:ln w="1270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3643641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smtClean="0"/>
              <a:t>IHS Tribal Consultation Policy and Process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>
              <a:buFont typeface="Arial" panose="020B0604020202020204" pitchFamily="34" charset="0"/>
              <a:buChar char="•"/>
            </a:pPr>
            <a:r>
              <a:rPr lang="en-US" sz="2400" b="1" dirty="0" smtClean="0">
                <a:cs typeface="Calibri" panose="020F0502020204030204" pitchFamily="34" charset="0"/>
              </a:rPr>
              <a:t> Critical </a:t>
            </a:r>
            <a:r>
              <a:rPr lang="en-US" sz="2400" b="1" dirty="0">
                <a:cs typeface="Calibri" panose="020F0502020204030204" pitchFamily="34" charset="0"/>
              </a:rPr>
              <a:t>Events: </a:t>
            </a:r>
          </a:p>
          <a:p>
            <a:pPr lvl="1">
              <a:buSzPct val="75000"/>
              <a:buFont typeface="Wingdings" panose="05000000000000000000" pitchFamily="2" charset="2"/>
              <a:buChar char="§"/>
            </a:pPr>
            <a:r>
              <a:rPr lang="en-US" sz="2400" dirty="0"/>
              <a:t>August 2018: TSGAC &amp; DSTAC recommended a joint Tribal/Federal Workgroup review and update the 2006-IHS Tribal Consultation Policy</a:t>
            </a:r>
          </a:p>
          <a:p>
            <a:pPr lvl="1">
              <a:buSzPct val="75000"/>
              <a:buFont typeface="Wingdings" panose="05000000000000000000" pitchFamily="2" charset="2"/>
              <a:buChar char="§"/>
            </a:pPr>
            <a:r>
              <a:rPr lang="en-US" sz="2400" dirty="0"/>
              <a:t>January 2021: Presidential Memorandum on Tribal Consultation and Strengthening Nation-to-Nation Relationships</a:t>
            </a:r>
          </a:p>
          <a:p>
            <a:pPr>
              <a:buFont typeface="Arial" panose="020B0604020202020204" pitchFamily="34" charset="0"/>
              <a:buChar char="•"/>
            </a:pPr>
            <a:r>
              <a:rPr lang="en-US" sz="2400" b="1" dirty="0" smtClean="0">
                <a:cs typeface="Calibri" panose="020F0502020204030204" pitchFamily="34" charset="0"/>
              </a:rPr>
              <a:t> Announcement</a:t>
            </a:r>
            <a:r>
              <a:rPr lang="en-US" sz="2400" b="1" dirty="0">
                <a:cs typeface="Calibri" panose="020F0502020204030204" pitchFamily="34" charset="0"/>
              </a:rPr>
              <a:t>: </a:t>
            </a:r>
            <a:r>
              <a:rPr lang="en-US" sz="2400" dirty="0">
                <a:cs typeface="Calibri" panose="020F0502020204030204" pitchFamily="34" charset="0"/>
              </a:rPr>
              <a:t>DTLL on April 27, 2021; DTLL update on May 6, 2022</a:t>
            </a:r>
          </a:p>
          <a:p>
            <a:pPr>
              <a:buFont typeface="Arial" panose="020B0604020202020204" pitchFamily="34" charset="0"/>
              <a:buChar char="•"/>
            </a:pPr>
            <a:r>
              <a:rPr lang="en-US" sz="2400" b="1" dirty="0" smtClean="0">
                <a:cs typeface="Calibri" panose="020F0502020204030204" pitchFamily="34" charset="0"/>
              </a:rPr>
              <a:t> Gathering </a:t>
            </a:r>
            <a:r>
              <a:rPr lang="en-US" sz="2400" b="1" dirty="0">
                <a:cs typeface="Calibri" panose="020F0502020204030204" pitchFamily="34" charset="0"/>
              </a:rPr>
              <a:t>Input: </a:t>
            </a:r>
            <a:r>
              <a:rPr lang="en-US" sz="2400" dirty="0">
                <a:cs typeface="Calibri" panose="020F0502020204030204" pitchFamily="34" charset="0"/>
              </a:rPr>
              <a:t>Virtual Tribal Consultation June 8, 2021</a:t>
            </a:r>
          </a:p>
          <a:p>
            <a:pPr lvl="1">
              <a:buSzPct val="75000"/>
              <a:buFont typeface="Wingdings" panose="05000000000000000000" pitchFamily="2" charset="2"/>
              <a:buChar char="§"/>
            </a:pPr>
            <a:r>
              <a:rPr lang="en-US" sz="2400" dirty="0">
                <a:cs typeface="Calibri" panose="020F0502020204030204" pitchFamily="34" charset="0"/>
              </a:rPr>
              <a:t>IHS Director’s Advisory Workgroup on Tribal Consultation</a:t>
            </a:r>
          </a:p>
          <a:p>
            <a:pPr>
              <a:buFont typeface="Arial" panose="020B0604020202020204" pitchFamily="34" charset="0"/>
              <a:buChar char="•"/>
            </a:pPr>
            <a:r>
              <a:rPr lang="en-US" sz="2400" b="1" dirty="0" smtClean="0">
                <a:cs typeface="Calibri" panose="020F0502020204030204" pitchFamily="34" charset="0"/>
              </a:rPr>
              <a:t> Decision</a:t>
            </a:r>
            <a:r>
              <a:rPr lang="en-US" sz="2400" b="1" dirty="0">
                <a:cs typeface="Calibri" panose="020F0502020204030204" pitchFamily="34" charset="0"/>
              </a:rPr>
              <a:t>: </a:t>
            </a:r>
            <a:r>
              <a:rPr lang="en-US" sz="2400" dirty="0">
                <a:cs typeface="Calibri" panose="020F0502020204030204" pitchFamily="34" charset="0"/>
              </a:rPr>
              <a:t>Active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15</a:t>
            </a:fld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301657"/>
            <a:ext cx="12207240" cy="5563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2848420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smtClean="0"/>
              <a:t>Overview</a:t>
            </a:r>
            <a:r>
              <a:rPr lang="en-US" dirty="0" smtClean="0"/>
              <a:t> 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16</a:t>
            </a:fld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301657"/>
            <a:ext cx="12207240" cy="556343"/>
          </a:xfrm>
          <a:prstGeom prst="rect">
            <a:avLst/>
          </a:prstGeom>
        </p:spPr>
      </p:pic>
      <p:sp>
        <p:nvSpPr>
          <p:cNvPr id="7" name="Content Placeholder 2"/>
          <p:cNvSpPr>
            <a:spLocks noGrp="1"/>
          </p:cNvSpPr>
          <p:nvPr>
            <p:ph idx="1"/>
          </p:nvPr>
        </p:nvSpPr>
        <p:spPr>
          <a:xfrm>
            <a:off x="1080951" y="1796747"/>
            <a:ext cx="10058400" cy="4023360"/>
          </a:xfrm>
        </p:spPr>
        <p:txBody>
          <a:bodyPr>
            <a:normAutofit/>
          </a:bodyPr>
          <a:lstStyle/>
          <a:p>
            <a:pPr>
              <a:buFont typeface="Arial" panose="020B0604020202020204" pitchFamily="34" charset="0"/>
              <a:buChar char="•"/>
            </a:pPr>
            <a:r>
              <a:rPr lang="en-US" sz="2800" b="1" dirty="0" smtClean="0"/>
              <a:t> </a:t>
            </a:r>
            <a:r>
              <a:rPr lang="en-US" sz="2600" b="1" dirty="0" smtClean="0"/>
              <a:t>Charge:</a:t>
            </a:r>
            <a:r>
              <a:rPr lang="en-US" sz="2600" dirty="0" smtClean="0"/>
              <a:t> </a:t>
            </a:r>
            <a:r>
              <a:rPr lang="en-US" sz="2400" dirty="0" smtClean="0"/>
              <a:t>Conduct a comprehensive review of the IHS Tribal Consultation Policy and develop recommendations on improvements</a:t>
            </a:r>
          </a:p>
          <a:p>
            <a:pPr>
              <a:buFont typeface="Arial" panose="020B0604020202020204" pitchFamily="34" charset="0"/>
              <a:buChar char="•"/>
            </a:pPr>
            <a:r>
              <a:rPr lang="en-US" sz="2600" dirty="0" smtClean="0"/>
              <a:t> </a:t>
            </a:r>
            <a:r>
              <a:rPr lang="en-US" sz="2600" b="1" dirty="0" smtClean="0"/>
              <a:t>Objectives:</a:t>
            </a:r>
          </a:p>
          <a:p>
            <a:pPr lvl="1">
              <a:buSzPct val="75000"/>
              <a:buFont typeface="Wingdings" panose="05000000000000000000" pitchFamily="2" charset="2"/>
              <a:buChar char="§"/>
            </a:pPr>
            <a:r>
              <a:rPr lang="en-US" sz="2400" dirty="0" smtClean="0"/>
              <a:t>Establish </a:t>
            </a:r>
            <a:r>
              <a:rPr lang="en-US" sz="2400" dirty="0"/>
              <a:t>IHS Tribal Consultation Policy as permanent policy in the Indian Health Manual </a:t>
            </a:r>
            <a:endParaRPr lang="en-US" sz="2400" dirty="0" smtClean="0"/>
          </a:p>
          <a:p>
            <a:pPr lvl="1">
              <a:buSzPct val="75000"/>
              <a:buFont typeface="Wingdings" panose="05000000000000000000" pitchFamily="2" charset="2"/>
              <a:buChar char="§"/>
            </a:pPr>
            <a:endParaRPr lang="en-US" sz="500" dirty="0" smtClean="0"/>
          </a:p>
          <a:p>
            <a:pPr lvl="1">
              <a:buSzPct val="75000"/>
              <a:buFont typeface="Wingdings" panose="05000000000000000000" pitchFamily="2" charset="2"/>
              <a:buChar char="§"/>
            </a:pPr>
            <a:r>
              <a:rPr lang="en-US" sz="2400" dirty="0" smtClean="0"/>
              <a:t>Align </a:t>
            </a:r>
            <a:r>
              <a:rPr lang="en-US" sz="2400" dirty="0"/>
              <a:t>IHS Tribal Consultation Policy with </a:t>
            </a:r>
            <a:r>
              <a:rPr lang="en-US" sz="2400" dirty="0" smtClean="0"/>
              <a:t>HHS </a:t>
            </a:r>
            <a:r>
              <a:rPr lang="en-US" sz="2400" dirty="0"/>
              <a:t>Tribal Consultation Policy </a:t>
            </a:r>
          </a:p>
          <a:p>
            <a:pPr lvl="1">
              <a:buSzPct val="75000"/>
              <a:buFont typeface="Wingdings" panose="05000000000000000000" pitchFamily="2" charset="2"/>
              <a:buChar char="§"/>
            </a:pPr>
            <a:endParaRPr lang="en-US" sz="500" dirty="0" smtClean="0"/>
          </a:p>
          <a:p>
            <a:pPr lvl="1">
              <a:buSzPct val="75000"/>
              <a:buFont typeface="Wingdings" panose="05000000000000000000" pitchFamily="2" charset="2"/>
              <a:buChar char="§"/>
            </a:pPr>
            <a:r>
              <a:rPr lang="en-US" sz="2400" dirty="0" smtClean="0"/>
              <a:t>Initiate Tribal Consultation on Workgroup’s recommendations                                             to update the IHS Tribal Consultation Policy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65641004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Tribal Consultation Timeline At A Glance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17</a:t>
            </a:fld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301657"/>
            <a:ext cx="12207240" cy="556343"/>
          </a:xfrm>
          <a:prstGeom prst="rect">
            <a:avLst/>
          </a:prstGeom>
        </p:spPr>
      </p:pic>
      <p:graphicFrame>
        <p:nvGraphicFramePr>
          <p:cNvPr id="7" name="Content Placeholder 9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2308994633"/>
              </p:ext>
            </p:extLst>
          </p:nvPr>
        </p:nvGraphicFramePr>
        <p:xfrm>
          <a:off x="628650" y="1494775"/>
          <a:ext cx="10782299" cy="451485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4" r:lo="rId5" r:qs="rId6" r:cs="rId7"/>
          </a:graphicData>
        </a:graphic>
      </p:graphicFrame>
      <p:sp>
        <p:nvSpPr>
          <p:cNvPr id="8" name="Oval 7"/>
          <p:cNvSpPr/>
          <p:nvPr/>
        </p:nvSpPr>
        <p:spPr>
          <a:xfrm>
            <a:off x="5347943" y="3268297"/>
            <a:ext cx="1465645" cy="901446"/>
          </a:xfrm>
          <a:prstGeom prst="ellipse">
            <a:avLst/>
          </a:prstGeom>
          <a:noFill/>
          <a:ln w="762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TextBox 8"/>
          <p:cNvSpPr txBox="1"/>
          <p:nvPr/>
        </p:nvSpPr>
        <p:spPr>
          <a:xfrm>
            <a:off x="604867" y="4239244"/>
            <a:ext cx="2330368" cy="221599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112713" indent="-112713">
              <a:buFont typeface="Arial" panose="020B0604020202020204" pitchFamily="34" charset="0"/>
              <a:buChar char="•"/>
            </a:pPr>
            <a:r>
              <a:rPr lang="en-US" sz="1400" b="1" dirty="0" smtClean="0">
                <a:hlinkClick r:id="rId9"/>
              </a:rPr>
              <a:t>April 27, 2021:</a:t>
            </a:r>
            <a:r>
              <a:rPr lang="en-US" sz="1400" b="1" dirty="0" smtClean="0"/>
              <a:t> </a:t>
            </a:r>
            <a:r>
              <a:rPr lang="en-US" sz="1400" dirty="0" smtClean="0"/>
              <a:t>IHS Initiated Consultation </a:t>
            </a:r>
          </a:p>
          <a:p>
            <a:pPr marL="112713" indent="-112713">
              <a:buFont typeface="Arial" panose="020B0604020202020204" pitchFamily="34" charset="0"/>
              <a:buChar char="•"/>
            </a:pPr>
            <a:r>
              <a:rPr lang="en-US" sz="1400" b="1" dirty="0" smtClean="0"/>
              <a:t>June 8: </a:t>
            </a:r>
            <a:r>
              <a:rPr lang="en-US" sz="1400" dirty="0" smtClean="0"/>
              <a:t>Hosted Virtual Tribal Consultation Session</a:t>
            </a:r>
          </a:p>
          <a:p>
            <a:pPr marL="112713" indent="-112713">
              <a:buFont typeface="Arial" panose="020B0604020202020204" pitchFamily="34" charset="0"/>
              <a:buChar char="•"/>
            </a:pPr>
            <a:r>
              <a:rPr lang="en-US" sz="1400" b="1" dirty="0" smtClean="0"/>
              <a:t>June 15: </a:t>
            </a:r>
            <a:r>
              <a:rPr lang="en-US" sz="1400" dirty="0" smtClean="0"/>
              <a:t>Comment                      period closed </a:t>
            </a:r>
          </a:p>
          <a:p>
            <a:pPr marL="112713" indent="-112713">
              <a:buFont typeface="Arial" panose="020B0604020202020204" pitchFamily="34" charset="0"/>
              <a:buChar char="•"/>
            </a:pPr>
            <a:r>
              <a:rPr lang="en-US" sz="1400" b="1" dirty="0"/>
              <a:t>August 24: </a:t>
            </a:r>
            <a:r>
              <a:rPr lang="en-US" sz="1400" dirty="0"/>
              <a:t>Inaugural                       </a:t>
            </a:r>
            <a:r>
              <a:rPr lang="en-US" sz="1400" dirty="0" smtClean="0"/>
              <a:t>Meeting</a:t>
            </a:r>
          </a:p>
          <a:p>
            <a:pPr marL="112713" indent="-112713">
              <a:buFont typeface="Arial" panose="020B0604020202020204" pitchFamily="34" charset="0"/>
              <a:buChar char="•"/>
            </a:pPr>
            <a:r>
              <a:rPr lang="en-US" sz="1400" dirty="0" smtClean="0"/>
              <a:t>Monthly meetings</a:t>
            </a:r>
            <a:endParaRPr lang="en-US" sz="1400" dirty="0"/>
          </a:p>
          <a:p>
            <a:pPr marL="112713" indent="-112713">
              <a:buFont typeface="Arial" panose="020B0604020202020204" pitchFamily="34" charset="0"/>
              <a:buChar char="•"/>
            </a:pPr>
            <a:endParaRPr lang="en-US" sz="1200" dirty="0" smtClean="0"/>
          </a:p>
        </p:txBody>
      </p:sp>
      <p:sp>
        <p:nvSpPr>
          <p:cNvPr id="10" name="TextBox 9"/>
          <p:cNvSpPr txBox="1"/>
          <p:nvPr/>
        </p:nvSpPr>
        <p:spPr>
          <a:xfrm>
            <a:off x="2634546" y="1737360"/>
            <a:ext cx="3835766" cy="160043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171450" indent="-171450">
              <a:buFont typeface="Arial" panose="020B0604020202020204" pitchFamily="34" charset="0"/>
              <a:buChar char="•"/>
            </a:pPr>
            <a:r>
              <a:rPr lang="en-US" sz="1400" b="1" dirty="0" smtClean="0">
                <a:hlinkClick r:id="rId10"/>
              </a:rPr>
              <a:t>May 6, 2022: </a:t>
            </a:r>
            <a:r>
              <a:rPr lang="en-US" sz="1400" dirty="0" smtClean="0"/>
              <a:t>IHS Issued DTLL update</a:t>
            </a:r>
          </a:p>
          <a:p>
            <a:pPr marL="171450" indent="-171450">
              <a:buFont typeface="Arial" panose="020B0604020202020204" pitchFamily="34" charset="0"/>
              <a:buChar char="•"/>
            </a:pPr>
            <a:r>
              <a:rPr lang="en-US" sz="1400" b="1" dirty="0" smtClean="0"/>
              <a:t>May 9:</a:t>
            </a:r>
            <a:r>
              <a:rPr lang="en-US" sz="1400" dirty="0" smtClean="0"/>
              <a:t> Fed. Co-Chair Transition</a:t>
            </a:r>
          </a:p>
          <a:p>
            <a:pPr marL="171450" indent="-171450">
              <a:buFont typeface="Arial" panose="020B0604020202020204" pitchFamily="34" charset="0"/>
              <a:buChar char="•"/>
            </a:pPr>
            <a:r>
              <a:rPr lang="en-US" sz="1400" b="1" dirty="0" smtClean="0"/>
              <a:t>June 24</a:t>
            </a:r>
            <a:r>
              <a:rPr lang="en-US" sz="1400" dirty="0" smtClean="0"/>
              <a:t>: Tribal Co-Chair Transition</a:t>
            </a:r>
          </a:p>
          <a:p>
            <a:pPr marL="171450" indent="-171450">
              <a:buFont typeface="Arial" panose="020B0604020202020204" pitchFamily="34" charset="0"/>
              <a:buChar char="•"/>
            </a:pPr>
            <a:r>
              <a:rPr lang="en-US" sz="1400" b="1" dirty="0"/>
              <a:t>August – September:</a:t>
            </a:r>
            <a:r>
              <a:rPr lang="en-US" sz="1400" dirty="0"/>
              <a:t> </a:t>
            </a:r>
            <a:r>
              <a:rPr lang="en-US" sz="1400" dirty="0" smtClean="0"/>
              <a:t>Strategy Sessions</a:t>
            </a:r>
          </a:p>
          <a:p>
            <a:pPr marL="171450" indent="-171450">
              <a:buFont typeface="Arial" panose="020B0604020202020204" pitchFamily="34" charset="0"/>
              <a:buChar char="•"/>
            </a:pPr>
            <a:r>
              <a:rPr lang="en-US" sz="1400" b="1" dirty="0" smtClean="0"/>
              <a:t>August 30:</a:t>
            </a:r>
            <a:r>
              <a:rPr lang="en-US" sz="1400" dirty="0" smtClean="0"/>
              <a:t> Tribal Co-Chair Filled</a:t>
            </a:r>
            <a:endParaRPr lang="en-US" sz="1400" dirty="0"/>
          </a:p>
          <a:p>
            <a:pPr marL="171450" indent="-171450">
              <a:buFont typeface="Arial" panose="020B0604020202020204" pitchFamily="34" charset="0"/>
              <a:buChar char="•"/>
            </a:pPr>
            <a:r>
              <a:rPr lang="en-US" sz="1400" b="1" dirty="0" smtClean="0"/>
              <a:t>October</a:t>
            </a:r>
            <a:r>
              <a:rPr lang="en-US" sz="1400" dirty="0" smtClean="0"/>
              <a:t>: Tribal Co-Chair Transition</a:t>
            </a:r>
          </a:p>
          <a:p>
            <a:pPr marL="171450" indent="-171450">
              <a:buFont typeface="Arial" panose="020B0604020202020204" pitchFamily="34" charset="0"/>
              <a:buChar char="•"/>
            </a:pPr>
            <a:r>
              <a:rPr lang="en-US" sz="1400" b="1" dirty="0" smtClean="0"/>
              <a:t>November 22</a:t>
            </a:r>
            <a:r>
              <a:rPr lang="en-US" sz="1400" dirty="0" smtClean="0"/>
              <a:t>: Tribal Co-Chair Filled</a:t>
            </a:r>
            <a:endParaRPr lang="en-US" sz="1600" dirty="0" smtClean="0"/>
          </a:p>
        </p:txBody>
      </p:sp>
      <p:sp>
        <p:nvSpPr>
          <p:cNvPr id="11" name="TextBox 10"/>
          <p:cNvSpPr txBox="1"/>
          <p:nvPr/>
        </p:nvSpPr>
        <p:spPr>
          <a:xfrm>
            <a:off x="4798405" y="4294531"/>
            <a:ext cx="2472564" cy="1600438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marL="112713" indent="-112713">
              <a:buFont typeface="Arial" panose="020B0604020202020204" pitchFamily="34" charset="0"/>
              <a:buChar char="•"/>
            </a:pPr>
            <a:r>
              <a:rPr lang="en-US" sz="1400" b="1" dirty="0" smtClean="0"/>
              <a:t>January 10-11: </a:t>
            </a:r>
            <a:r>
              <a:rPr lang="en-US" sz="1400" dirty="0" smtClean="0"/>
              <a:t>Meeting</a:t>
            </a:r>
          </a:p>
          <a:p>
            <a:pPr marL="112713" indent="-112713">
              <a:buFont typeface="Arial" panose="020B0604020202020204" pitchFamily="34" charset="0"/>
              <a:buChar char="•"/>
            </a:pPr>
            <a:r>
              <a:rPr lang="en-US" sz="1400" dirty="0" smtClean="0"/>
              <a:t>February: Reviewing Policy</a:t>
            </a:r>
          </a:p>
          <a:p>
            <a:pPr marL="112713" indent="-112713">
              <a:buFont typeface="Arial" panose="020B0604020202020204" pitchFamily="34" charset="0"/>
              <a:buChar char="•"/>
            </a:pPr>
            <a:r>
              <a:rPr lang="en-US" sz="1400" b="1" dirty="0" smtClean="0"/>
              <a:t>February 27</a:t>
            </a:r>
            <a:r>
              <a:rPr lang="en-US" sz="1400" dirty="0" smtClean="0"/>
              <a:t>: Permanent Federal Co-Chair</a:t>
            </a:r>
          </a:p>
          <a:p>
            <a:pPr marL="112713" indent="-112713">
              <a:buFont typeface="Arial" panose="020B0604020202020204" pitchFamily="34" charset="0"/>
              <a:buChar char="•"/>
            </a:pPr>
            <a:r>
              <a:rPr lang="en-US" sz="1400" dirty="0" smtClean="0"/>
              <a:t>March: Working Sessions</a:t>
            </a:r>
          </a:p>
          <a:p>
            <a:pPr marL="112713" indent="-112713">
              <a:buFont typeface="Arial" panose="020B0604020202020204" pitchFamily="34" charset="0"/>
              <a:buChar char="•"/>
            </a:pPr>
            <a:r>
              <a:rPr lang="en-US" sz="1400" dirty="0" smtClean="0"/>
              <a:t>Present recommendations for IHS to consult on</a:t>
            </a:r>
          </a:p>
        </p:txBody>
      </p:sp>
      <p:sp>
        <p:nvSpPr>
          <p:cNvPr id="12" name="TextBox 11"/>
          <p:cNvSpPr txBox="1"/>
          <p:nvPr/>
        </p:nvSpPr>
        <p:spPr>
          <a:xfrm>
            <a:off x="6813588" y="1891451"/>
            <a:ext cx="2472564" cy="1384995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marL="112713" indent="-112713">
              <a:buFont typeface="Arial" panose="020B0604020202020204" pitchFamily="34" charset="0"/>
              <a:buChar char="•"/>
            </a:pPr>
            <a:r>
              <a:rPr lang="en-US" sz="1400" dirty="0"/>
              <a:t>Initiate Tribal </a:t>
            </a:r>
            <a:r>
              <a:rPr lang="en-US" sz="1400" dirty="0" smtClean="0"/>
              <a:t>Consultation</a:t>
            </a:r>
            <a:endParaRPr lang="en-US" sz="1400" dirty="0"/>
          </a:p>
          <a:p>
            <a:pPr marL="112713" indent="-112713">
              <a:buFont typeface="Arial" panose="020B0604020202020204" pitchFamily="34" charset="0"/>
              <a:buChar char="•"/>
            </a:pPr>
            <a:r>
              <a:rPr lang="en-US" sz="1400" dirty="0" smtClean="0"/>
              <a:t>Reconvene WG to review feedback and finalize recommendations;                      present final recommendations</a:t>
            </a:r>
          </a:p>
        </p:txBody>
      </p:sp>
      <p:sp>
        <p:nvSpPr>
          <p:cNvPr id="13" name="TextBox 12"/>
          <p:cNvSpPr txBox="1"/>
          <p:nvPr/>
        </p:nvSpPr>
        <p:spPr>
          <a:xfrm>
            <a:off x="8646293" y="4239244"/>
            <a:ext cx="2788439" cy="1969770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marL="112713" indent="-112713">
              <a:buFont typeface="Arial" panose="020B0604020202020204" pitchFamily="34" charset="0"/>
              <a:buChar char="•"/>
            </a:pPr>
            <a:r>
              <a:rPr lang="en-US" sz="1400" dirty="0"/>
              <a:t>Internal clearance processing</a:t>
            </a:r>
          </a:p>
          <a:p>
            <a:pPr marL="112713" indent="-112713">
              <a:buFont typeface="Arial" panose="020B0604020202020204" pitchFamily="34" charset="0"/>
              <a:buChar char="•"/>
            </a:pPr>
            <a:r>
              <a:rPr lang="en-US" sz="1400" dirty="0" smtClean="0"/>
              <a:t>IHS finalizes and publishes updated IHS Tribal Consultation Policy; issues final Tribal Consultation report</a:t>
            </a:r>
          </a:p>
          <a:p>
            <a:pPr marL="112713" indent="-112713">
              <a:buFont typeface="Arial" panose="020B0604020202020204" pitchFamily="34" charset="0"/>
              <a:buChar char="•"/>
            </a:pPr>
            <a:endParaRPr lang="en-US" sz="1400" dirty="0"/>
          </a:p>
          <a:p>
            <a:pPr marL="112713" indent="-112713">
              <a:buFont typeface="Arial" panose="020B0604020202020204" pitchFamily="34" charset="0"/>
              <a:buChar char="•"/>
            </a:pPr>
            <a:endParaRPr lang="en-US" sz="1200" dirty="0" smtClean="0"/>
          </a:p>
          <a:p>
            <a:pPr marL="112713" indent="-112713">
              <a:buFont typeface="Arial" panose="020B0604020202020204" pitchFamily="34" charset="0"/>
              <a:buChar char="•"/>
            </a:pPr>
            <a:endParaRPr lang="en-US" sz="1200" dirty="0"/>
          </a:p>
          <a:p>
            <a:pPr marL="112713" indent="-112713">
              <a:buFont typeface="Arial" panose="020B0604020202020204" pitchFamily="34" charset="0"/>
              <a:buChar char="•"/>
            </a:pPr>
            <a:endParaRPr lang="en-US" sz="1400" dirty="0"/>
          </a:p>
        </p:txBody>
      </p:sp>
    </p:spTree>
    <p:extLst>
      <p:ext uri="{BB962C8B-B14F-4D97-AF65-F5344CB8AC3E}">
        <p14:creationId xmlns:p14="http://schemas.microsoft.com/office/powerpoint/2010/main" val="206897675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smtClean="0"/>
              <a:t>Tribal Membership Vacancies 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18</a:t>
            </a:fld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301657"/>
            <a:ext cx="12207240" cy="556343"/>
          </a:xfrm>
          <a:prstGeom prst="rect">
            <a:avLst/>
          </a:prstGeom>
        </p:spPr>
      </p:pic>
      <p:sp>
        <p:nvSpPr>
          <p:cNvPr id="6" name="Content Placeholder 2"/>
          <p:cNvSpPr>
            <a:spLocks noGrp="1"/>
          </p:cNvSpPr>
          <p:nvPr>
            <p:ph idx="1"/>
          </p:nvPr>
        </p:nvSpPr>
        <p:spPr>
          <a:xfrm>
            <a:off x="1136328" y="1989145"/>
            <a:ext cx="10058400" cy="4437549"/>
          </a:xfrm>
        </p:spPr>
        <p:txBody>
          <a:bodyPr>
            <a:normAutofit fontScale="92500" lnSpcReduction="20000"/>
          </a:bodyPr>
          <a:lstStyle/>
          <a:p>
            <a:pPr>
              <a:buFont typeface="Arial" panose="020B0604020202020204" pitchFamily="34" charset="0"/>
              <a:buChar char="•"/>
            </a:pPr>
            <a:endParaRPr lang="en-US" sz="2600" dirty="0" smtClean="0"/>
          </a:p>
          <a:p>
            <a:pPr>
              <a:buFont typeface="Arial" panose="020B0604020202020204" pitchFamily="34" charset="0"/>
              <a:buChar char="•"/>
            </a:pPr>
            <a:endParaRPr lang="en-US" sz="2600" dirty="0"/>
          </a:p>
          <a:p>
            <a:pPr>
              <a:buFont typeface="Arial" panose="020B0604020202020204" pitchFamily="34" charset="0"/>
              <a:buChar char="•"/>
            </a:pPr>
            <a:endParaRPr lang="en-US" sz="2600" dirty="0" smtClean="0"/>
          </a:p>
          <a:p>
            <a:pPr>
              <a:buFont typeface="Arial" panose="020B0604020202020204" pitchFamily="34" charset="0"/>
              <a:buChar char="•"/>
            </a:pPr>
            <a:endParaRPr lang="en-US" sz="2600" dirty="0"/>
          </a:p>
          <a:p>
            <a:pPr>
              <a:buFont typeface="Arial" panose="020B0604020202020204" pitchFamily="34" charset="0"/>
              <a:buChar char="•"/>
            </a:pPr>
            <a:endParaRPr lang="en-US" sz="2600" dirty="0" smtClean="0"/>
          </a:p>
          <a:p>
            <a:pPr>
              <a:buFont typeface="Arial" panose="020B0604020202020204" pitchFamily="34" charset="0"/>
              <a:buChar char="•"/>
            </a:pPr>
            <a:r>
              <a:rPr lang="en-US" sz="2600" dirty="0" smtClean="0"/>
              <a:t>Must be either an elected or appointed Tribal Official or an employee of a Tribal Government that has been designated by an elected or appointed Tribal Officer with authority to act on their behalf in their official capacity.</a:t>
            </a:r>
          </a:p>
          <a:p>
            <a:pPr>
              <a:buFont typeface="Arial" panose="020B0604020202020204" pitchFamily="34" charset="0"/>
              <a:buChar char="•"/>
            </a:pPr>
            <a:r>
              <a:rPr lang="en-US" sz="2600" dirty="0"/>
              <a:t> </a:t>
            </a:r>
            <a:r>
              <a:rPr lang="en-US" sz="2600" dirty="0" smtClean="0"/>
              <a:t>Nominations must be made by an elected or appointed                                              official from a federally recognized Tribe.  </a:t>
            </a:r>
          </a:p>
          <a:p>
            <a:pPr>
              <a:buFont typeface="Arial" panose="020B0604020202020204" pitchFamily="34" charset="0"/>
              <a:buChar char="•"/>
            </a:pPr>
            <a:r>
              <a:rPr lang="en-US" sz="2600" dirty="0"/>
              <a:t> </a:t>
            </a:r>
            <a:r>
              <a:rPr lang="en-US" sz="2600" dirty="0" smtClean="0"/>
              <a:t>Submit nominations to your respective IHS </a:t>
            </a:r>
            <a:r>
              <a:rPr lang="en-US" sz="2600" smtClean="0"/>
              <a:t>Area Director.</a:t>
            </a:r>
            <a:endParaRPr lang="en-US" sz="2600" dirty="0"/>
          </a:p>
          <a:p>
            <a:pPr marL="201168" lvl="1" indent="0">
              <a:buNone/>
            </a:pPr>
            <a:endParaRPr lang="en-US" dirty="0" smtClean="0"/>
          </a:p>
          <a:p>
            <a:endParaRPr lang="en-US" dirty="0"/>
          </a:p>
        </p:txBody>
      </p:sp>
      <p:graphicFrame>
        <p:nvGraphicFramePr>
          <p:cNvPr id="3" name="Table 2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174441630"/>
              </p:ext>
            </p:extLst>
          </p:nvPr>
        </p:nvGraphicFramePr>
        <p:xfrm>
          <a:off x="1772458" y="1776437"/>
          <a:ext cx="8128000" cy="222504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4064000">
                  <a:extLst>
                    <a:ext uri="{9D8B030D-6E8A-4147-A177-3AD203B41FA5}">
                      <a16:colId xmlns:a16="http://schemas.microsoft.com/office/drawing/2014/main" val="2314718886"/>
                    </a:ext>
                  </a:extLst>
                </a:gridCol>
                <a:gridCol w="4064000">
                  <a:extLst>
                    <a:ext uri="{9D8B030D-6E8A-4147-A177-3AD203B41FA5}">
                      <a16:colId xmlns:a16="http://schemas.microsoft.com/office/drawing/2014/main" val="354406395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US" dirty="0" smtClean="0"/>
                        <a:t>IHS Areas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Vacancies</a:t>
                      </a:r>
                      <a:endParaRPr 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72759878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 smtClean="0"/>
                        <a:t>Alaska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1</a:t>
                      </a:r>
                      <a:endParaRPr 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869391360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 smtClean="0"/>
                        <a:t>Albuquerque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2</a:t>
                      </a:r>
                      <a:endParaRPr 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283404098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 smtClean="0"/>
                        <a:t>Billings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1</a:t>
                      </a:r>
                      <a:endParaRPr 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31946240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 smtClean="0"/>
                        <a:t>Navajo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2</a:t>
                      </a:r>
                      <a:endParaRPr 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654459373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 smtClean="0"/>
                        <a:t>Phoenix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1</a:t>
                      </a:r>
                      <a:endParaRPr 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491256803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9811840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smtClean="0"/>
              <a:t>Next Steps 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19</a:t>
            </a:fld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301657"/>
            <a:ext cx="12207240" cy="556343"/>
          </a:xfrm>
          <a:prstGeom prst="rect">
            <a:avLst/>
          </a:prstGeom>
        </p:spPr>
      </p:pic>
      <p:sp>
        <p:nvSpPr>
          <p:cNvPr id="6" name="Content Placeholder 2"/>
          <p:cNvSpPr>
            <a:spLocks noGrp="1"/>
          </p:cNvSpPr>
          <p:nvPr>
            <p:ph idx="1"/>
          </p:nvPr>
        </p:nvSpPr>
        <p:spPr>
          <a:xfrm>
            <a:off x="1087341" y="1825856"/>
            <a:ext cx="10058400" cy="4023360"/>
          </a:xfrm>
        </p:spPr>
        <p:txBody>
          <a:bodyPr>
            <a:normAutofit/>
          </a:bodyPr>
          <a:lstStyle/>
          <a:p>
            <a:pPr>
              <a:buFont typeface="Arial" panose="020B0604020202020204" pitchFamily="34" charset="0"/>
              <a:buChar char="•"/>
            </a:pPr>
            <a:r>
              <a:rPr lang="en-US" sz="2400" dirty="0"/>
              <a:t> </a:t>
            </a:r>
            <a:r>
              <a:rPr lang="en-US" sz="2400" dirty="0" smtClean="0"/>
              <a:t>Fill </a:t>
            </a:r>
            <a:r>
              <a:rPr lang="en-US" sz="2400" dirty="0"/>
              <a:t>vacancies </a:t>
            </a:r>
          </a:p>
          <a:p>
            <a:pPr>
              <a:buFont typeface="Arial" panose="020B0604020202020204" pitchFamily="34" charset="0"/>
              <a:buChar char="•"/>
            </a:pPr>
            <a:r>
              <a:rPr lang="en-US" sz="2400" dirty="0"/>
              <a:t> Reconvene IHS Director’s Advisory Workgroup on Tribal Consultation to complete IHS Tribal Consultation Policy review </a:t>
            </a:r>
          </a:p>
          <a:p>
            <a:pPr>
              <a:buFont typeface="Arial" panose="020B0604020202020204" pitchFamily="34" charset="0"/>
              <a:buChar char="•"/>
            </a:pPr>
            <a:r>
              <a:rPr lang="en-US" sz="2400" dirty="0"/>
              <a:t> Initiate nationwide Tribal Consultation seeking feedback on Consultation Workgroup’s recommendations </a:t>
            </a:r>
          </a:p>
          <a:p>
            <a:pPr marL="201168" lvl="1" indent="0">
              <a:buNone/>
            </a:pPr>
            <a:endParaRPr lang="en-US" dirty="0" smtClean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6205104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smtClean="0"/>
              <a:t>Questions?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20</a:t>
            </a:fld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301657"/>
            <a:ext cx="12207240" cy="556343"/>
          </a:xfrm>
          <a:prstGeom prst="rect">
            <a:avLst/>
          </a:prstGeom>
        </p:spPr>
      </p:pic>
      <p:sp>
        <p:nvSpPr>
          <p:cNvPr id="6" name="Content Placeholder 2"/>
          <p:cNvSpPr>
            <a:spLocks noGrp="1"/>
          </p:cNvSpPr>
          <p:nvPr>
            <p:ph idx="1"/>
          </p:nvPr>
        </p:nvSpPr>
        <p:spPr>
          <a:xfrm>
            <a:off x="1087341" y="1825856"/>
            <a:ext cx="10058400" cy="4023360"/>
          </a:xfrm>
        </p:spPr>
        <p:txBody>
          <a:bodyPr>
            <a:normAutofit/>
          </a:bodyPr>
          <a:lstStyle/>
          <a:p>
            <a:pPr>
              <a:buFont typeface="Arial" panose="020B0604020202020204" pitchFamily="34" charset="0"/>
              <a:buChar char="•"/>
            </a:pPr>
            <a:r>
              <a:rPr lang="en-US" sz="2400" b="1" dirty="0">
                <a:solidFill>
                  <a:schemeClr val="accent1"/>
                </a:solidFill>
              </a:rPr>
              <a:t> Workgroup Contact: 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en-US" sz="2200" dirty="0"/>
              <a:t>Anna Johnson, Program Analyst, Office of Tribal Self-Governance 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en-US" sz="2200" dirty="0"/>
              <a:t>E-mail: (</a:t>
            </a:r>
            <a:r>
              <a:rPr lang="en-US" sz="2200" dirty="0">
                <a:hlinkClick r:id="rId4"/>
              </a:rPr>
              <a:t>Anna.Johnson2@ihs.gov</a:t>
            </a:r>
            <a:r>
              <a:rPr lang="en-US" sz="2200" dirty="0"/>
              <a:t>)</a:t>
            </a:r>
          </a:p>
          <a:p>
            <a:pPr lvl="1">
              <a:buFont typeface="Arial" panose="020B0604020202020204" pitchFamily="34" charset="0"/>
              <a:buChar char="•"/>
            </a:pPr>
            <a:endParaRPr lang="en-US" sz="2200" dirty="0"/>
          </a:p>
          <a:p>
            <a:pPr>
              <a:buFont typeface="Arial" panose="020B0604020202020204" pitchFamily="34" charset="0"/>
              <a:buChar char="•"/>
            </a:pPr>
            <a:r>
              <a:rPr lang="en-US" sz="2400" b="1" dirty="0">
                <a:solidFill>
                  <a:schemeClr val="accent1"/>
                </a:solidFill>
              </a:rPr>
              <a:t> Policy Contact: 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en-US" sz="2200" dirty="0"/>
              <a:t>Ken Coriz, Program Analyst, Office of Direct Service and Contracting Tribes, IHS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en-US" sz="2200" dirty="0"/>
              <a:t>E-mail: (</a:t>
            </a:r>
            <a:r>
              <a:rPr lang="en-US" sz="2200" dirty="0">
                <a:hlinkClick r:id="rId5"/>
              </a:rPr>
              <a:t>Kenneth.Coriz@ihs.gov</a:t>
            </a:r>
            <a:r>
              <a:rPr lang="en-US" sz="2200" dirty="0"/>
              <a:t>)</a:t>
            </a:r>
          </a:p>
          <a:p>
            <a:pPr marL="201168" lvl="1" indent="0">
              <a:buNone/>
            </a:pPr>
            <a:endParaRPr lang="en-US" dirty="0" smtClean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99668969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097280" y="807720"/>
            <a:ext cx="10058400" cy="3566160"/>
          </a:xfrm>
        </p:spPr>
        <p:txBody>
          <a:bodyPr>
            <a:noAutofit/>
          </a:bodyPr>
          <a:lstStyle/>
          <a:p>
            <a:r>
              <a:rPr lang="en-US" sz="6000" dirty="0" smtClean="0"/>
              <a:t/>
            </a:r>
            <a:br>
              <a:rPr lang="en-US" sz="6000" dirty="0" smtClean="0"/>
            </a:br>
            <a:r>
              <a:rPr lang="en-US" sz="6000" b="1" dirty="0"/>
              <a:t>Indian Health Service</a:t>
            </a:r>
            <a:br>
              <a:rPr lang="en-US" sz="6000" b="1" dirty="0"/>
            </a:br>
            <a:r>
              <a:rPr lang="en-US" sz="6000" b="1" dirty="0"/>
              <a:t>2023 Agency Work Plan</a:t>
            </a:r>
            <a:endParaRPr lang="en-US" sz="5400" dirty="0">
              <a:solidFill>
                <a:srgbClr val="1D4D77"/>
              </a:solidFill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275438" y="4376928"/>
            <a:ext cx="5868312" cy="1740801"/>
          </a:xfrm>
        </p:spPr>
        <p:txBody>
          <a:bodyPr>
            <a:normAutofit/>
          </a:bodyPr>
          <a:lstStyle/>
          <a:p>
            <a:r>
              <a:rPr lang="en-US" sz="2800" dirty="0">
                <a:hlinkClick r:id="rId3"/>
              </a:rPr>
              <a:t>https://www.ihs.gov/quality/work-plan-summary/</a:t>
            </a:r>
            <a:endParaRPr lang="en-US" sz="2800" dirty="0"/>
          </a:p>
          <a:p>
            <a:endParaRPr lang="en-US" sz="2800" dirty="0" smtClean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254478" y="4455620"/>
            <a:ext cx="1750176" cy="1740801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52097" y="4455620"/>
            <a:ext cx="1842403" cy="1764296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312290"/>
            <a:ext cx="12207240" cy="5563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1578300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14338" y="2737484"/>
            <a:ext cx="3200400" cy="2286000"/>
          </a:xfrm>
        </p:spPr>
        <p:txBody>
          <a:bodyPr>
            <a:normAutofit fontScale="90000"/>
          </a:bodyPr>
          <a:lstStyle/>
          <a:p>
            <a:r>
              <a:rPr lang="en-US" sz="3100" dirty="0"/>
              <a:t>January 15, 2023 – Director Tso’s Announcement of IHS reaffirms its commitment to Tribes and Urban Indian Organizations with 2023 Agency Work Plan. </a:t>
            </a:r>
            <a:r>
              <a:rPr lang="en-US" dirty="0"/>
              <a:t/>
            </a:r>
            <a:br>
              <a:rPr lang="en-US" dirty="0"/>
            </a:br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22</a:t>
            </a:fld>
            <a:endParaRPr lang="en-US" dirty="0"/>
          </a:p>
        </p:txBody>
      </p:sp>
      <p:pic>
        <p:nvPicPr>
          <p:cNvPr id="6" name="Content Placeholder 5"/>
          <p:cNvPicPr>
            <a:picLocks noGrp="1" noChangeAspect="1"/>
          </p:cNvPicPr>
          <p:nvPr>
            <p:ph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65012" y="19888"/>
            <a:ext cx="7300067" cy="680502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89895319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smtClean="0"/>
              <a:t>Expand ISDEAA Training</a:t>
            </a:r>
            <a:endParaRPr lang="en-US" b="1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23</a:t>
            </a:fld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301657"/>
            <a:ext cx="12207240" cy="556343"/>
          </a:xfrm>
          <a:prstGeom prst="rect">
            <a:avLst/>
          </a:prstGeom>
        </p:spPr>
      </p:pic>
      <p:sp>
        <p:nvSpPr>
          <p:cNvPr id="6" name="Content Placeholder 2"/>
          <p:cNvSpPr>
            <a:spLocks noGrp="1"/>
          </p:cNvSpPr>
          <p:nvPr>
            <p:ph idx="1"/>
          </p:nvPr>
        </p:nvSpPr>
        <p:spPr>
          <a:xfrm>
            <a:off x="1087341" y="1825855"/>
            <a:ext cx="10058400" cy="4189933"/>
          </a:xfrm>
        </p:spPr>
        <p:txBody>
          <a:bodyPr>
            <a:normAutofit fontScale="77500" lnSpcReduction="20000"/>
          </a:bodyPr>
          <a:lstStyle/>
          <a:p>
            <a:pPr marL="201168" lvl="1" indent="0">
              <a:buNone/>
            </a:pPr>
            <a:r>
              <a:rPr lang="en-US" sz="3600" dirty="0" smtClean="0"/>
              <a:t>Align with Objective 3.1: To improve communications within the organization with Tribes, Urban Indian Organizations, and other stakeholders and with the general public.</a:t>
            </a:r>
          </a:p>
          <a:p>
            <a:pPr marL="201168" lvl="1" indent="0">
              <a:buNone/>
            </a:pPr>
            <a:endParaRPr lang="en-US" sz="3600" dirty="0"/>
          </a:p>
          <a:p>
            <a:pPr marL="201168" lvl="1" indent="0">
              <a:buNone/>
            </a:pPr>
            <a:r>
              <a:rPr lang="en-US" sz="3600" dirty="0" smtClean="0"/>
              <a:t>Leads: OTSG and ODSCT </a:t>
            </a:r>
          </a:p>
          <a:p>
            <a:pPr marL="201168" lvl="1" indent="0">
              <a:buNone/>
            </a:pPr>
            <a:endParaRPr lang="en-US" sz="3600" dirty="0" smtClean="0"/>
          </a:p>
          <a:p>
            <a:pPr marL="201168" lvl="1" indent="0">
              <a:buNone/>
            </a:pPr>
            <a:r>
              <a:rPr lang="en-US" sz="3600" dirty="0" smtClean="0"/>
              <a:t>Training for: </a:t>
            </a:r>
          </a:p>
          <a:p>
            <a:pPr marL="544068" lvl="1" indent="-342900">
              <a:buAutoNum type="arabicPeriod"/>
            </a:pPr>
            <a:r>
              <a:rPr lang="en-US" sz="3600" dirty="0" smtClean="0"/>
              <a:t>Training </a:t>
            </a:r>
            <a:r>
              <a:rPr lang="en-US" sz="3600" dirty="0"/>
              <a:t>for all IHS Staff on ISDEAA</a:t>
            </a:r>
          </a:p>
          <a:p>
            <a:pPr marL="544068" lvl="1" indent="-342900">
              <a:buAutoNum type="arabicPeriod"/>
            </a:pPr>
            <a:r>
              <a:rPr lang="en-US" sz="3600" dirty="0" smtClean="0"/>
              <a:t>Tribal </a:t>
            </a:r>
            <a:r>
              <a:rPr lang="en-US" sz="3600" dirty="0"/>
              <a:t>Leader Orientation </a:t>
            </a:r>
          </a:p>
          <a:p>
            <a:pPr marL="544068" lvl="1" indent="-342900">
              <a:buAutoNum type="arabicPeriod"/>
            </a:pPr>
            <a:r>
              <a:rPr lang="en-US" sz="3600" dirty="0"/>
              <a:t>HHS Operating </a:t>
            </a:r>
            <a:r>
              <a:rPr lang="en-US" sz="3600" dirty="0" smtClean="0"/>
              <a:t>Divisions</a:t>
            </a:r>
          </a:p>
          <a:p>
            <a:pPr marL="544068" lvl="1" indent="-342900">
              <a:buFont typeface="Calibri" pitchFamily="34" charset="0"/>
              <a:buAutoNum type="arabicPeriod"/>
            </a:pPr>
            <a:r>
              <a:rPr lang="en-US" sz="3600" dirty="0"/>
              <a:t>Negotiator and Negotiation teams </a:t>
            </a:r>
          </a:p>
          <a:p>
            <a:pPr marL="544068" lvl="1" indent="-342900">
              <a:buAutoNum type="arabicPeriod"/>
            </a:pPr>
            <a:endParaRPr lang="en-US" sz="3600" dirty="0"/>
          </a:p>
          <a:p>
            <a:pPr marL="201168" lvl="1" indent="0">
              <a:buNone/>
            </a:pPr>
            <a:endParaRPr lang="en-US" sz="3600" dirty="0" smtClean="0"/>
          </a:p>
          <a:p>
            <a:pPr marL="201168" lvl="1" indent="0">
              <a:buNone/>
            </a:pPr>
            <a:endParaRPr lang="en-US" dirty="0" smtClean="0"/>
          </a:p>
          <a:p>
            <a:pPr marL="201168" lvl="1" indent="0">
              <a:buNone/>
            </a:pPr>
            <a:endParaRPr lang="en-US" dirty="0"/>
          </a:p>
          <a:p>
            <a:pPr marL="201168" lvl="1" indent="0">
              <a:buNone/>
            </a:pPr>
            <a:endParaRPr lang="en-US" dirty="0" smtClean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4417212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52900" y="1432005"/>
            <a:ext cx="3721908" cy="3701970"/>
          </a:xfrm>
          <a:prstGeom prst="rect">
            <a:avLst/>
          </a:prstGeom>
        </p:spPr>
      </p:pic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24</a:t>
            </a:fld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301657"/>
            <a:ext cx="12207240" cy="5563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0376491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Retrospect">
  <a:themeElements>
    <a:clrScheme name="Custom 1">
      <a:dk1>
        <a:srgbClr val="000000"/>
      </a:dk1>
      <a:lt1>
        <a:sysClr val="window" lastClr="FFFFFF"/>
      </a:lt1>
      <a:dk2>
        <a:srgbClr val="637052"/>
      </a:dk2>
      <a:lt2>
        <a:srgbClr val="CCDDEA"/>
      </a:lt2>
      <a:accent1>
        <a:srgbClr val="0F4C76"/>
      </a:accent1>
      <a:accent2>
        <a:srgbClr val="0F4C76"/>
      </a:accent2>
      <a:accent3>
        <a:srgbClr val="865640"/>
      </a:accent3>
      <a:accent4>
        <a:srgbClr val="9B8357"/>
      </a:accent4>
      <a:accent5>
        <a:srgbClr val="C2BC80"/>
      </a:accent5>
      <a:accent6>
        <a:srgbClr val="94A088"/>
      </a:accent6>
      <a:hlink>
        <a:srgbClr val="2998E3"/>
      </a:hlink>
      <a:folHlink>
        <a:srgbClr val="8C8C8C"/>
      </a:folHlink>
    </a:clrScheme>
    <a:fontScheme name="Retrospect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Retrospec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shade val="92000"/>
                <a:satMod val="130000"/>
              </a:schemeClr>
            </a:gs>
            <a:gs pos="45000">
              <a:schemeClr val="phClr">
                <a:tint val="60000"/>
                <a:shade val="99000"/>
                <a:satMod val="120000"/>
              </a:schemeClr>
            </a:gs>
            <a:gs pos="100000">
              <a:schemeClr val="phClr">
                <a:tint val="55000"/>
                <a:satMod val="140000"/>
              </a:schemeClr>
            </a:gs>
          </a:gsLst>
          <a:path path="circle">
            <a:fillToRect l="100000" t="100000" r="100000" b="100000"/>
          </a:path>
        </a:gradFill>
        <a:gradFill rotWithShape="1">
          <a:gsLst>
            <a:gs pos="0">
              <a:schemeClr val="phClr">
                <a:shade val="85000"/>
                <a:satMod val="130000"/>
              </a:schemeClr>
            </a:gs>
            <a:gs pos="34000">
              <a:schemeClr val="phClr">
                <a:shade val="87000"/>
                <a:satMod val="125000"/>
              </a:schemeClr>
            </a:gs>
            <a:gs pos="70000">
              <a:schemeClr val="phClr">
                <a:tint val="100000"/>
                <a:shade val="90000"/>
                <a:satMod val="130000"/>
              </a:schemeClr>
            </a:gs>
            <a:gs pos="100000">
              <a:schemeClr val="phClr">
                <a:tint val="100000"/>
                <a:shade val="100000"/>
                <a:satMod val="110000"/>
              </a:schemeClr>
            </a:gs>
          </a:gsLst>
          <a:path path="circle">
            <a:fillToRect l="100000" t="100000" r="100000" b="100000"/>
          </a:path>
        </a:gradFill>
      </a:fillStyleLst>
      <a:lnStyleLst>
        <a:ln w="12700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2700000" algn="br" rotWithShape="0">
              <a:srgbClr val="000000">
                <a:alpha val="60000"/>
              </a:srgbClr>
            </a:outerShdw>
          </a:effectLst>
        </a:effectStyle>
        <a:effectStyle>
          <a:effectLst>
            <a:outerShdw blurRad="44450" dist="25400" dir="2700000" algn="br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9800000"/>
            </a:lightRig>
          </a:scene3d>
          <a:sp3d prstMaterial="flat">
            <a:bevelT w="25400" h="31750"/>
          </a:sp3d>
        </a:effectStyle>
      </a:effectStyleLst>
      <a:bgFillStyleLst>
        <a:solidFill>
          <a:schemeClr val="phClr"/>
        </a:solidFill>
        <a:solidFill>
          <a:schemeClr val="phClr">
            <a:tint val="90000"/>
            <a:shade val="97000"/>
            <a:satMod val="130000"/>
          </a:schemeClr>
        </a:solidFill>
        <a:gradFill rotWithShape="1">
          <a:gsLst>
            <a:gs pos="0">
              <a:schemeClr val="phClr">
                <a:tint val="96000"/>
                <a:shade val="99000"/>
                <a:satMod val="140000"/>
              </a:schemeClr>
            </a:gs>
            <a:gs pos="65000">
              <a:schemeClr val="phClr">
                <a:tint val="100000"/>
                <a:shade val="80000"/>
                <a:satMod val="130000"/>
              </a:schemeClr>
            </a:gs>
            <a:gs pos="100000">
              <a:schemeClr val="phClr">
                <a:tint val="100000"/>
                <a:shade val="48000"/>
                <a:satMod val="120000"/>
              </a:schemeClr>
            </a:gs>
          </a:gsLst>
          <a:lin ang="162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Retrospect" id="{5F128B03-DCCA-4EEB-AB3B-CF2899314A46}" vid="{3F1AAB62-24C6-49D2-8E01-B56FAC9A3DCD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Retrospect</Template>
  <TotalTime>3058</TotalTime>
  <Words>1082</Words>
  <Application>Microsoft Office PowerPoint</Application>
  <PresentationFormat>Widescreen</PresentationFormat>
  <Paragraphs>208</Paragraphs>
  <Slides>24</Slides>
  <Notes>18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24</vt:i4>
      </vt:variant>
    </vt:vector>
  </HeadingPairs>
  <TitlesOfParts>
    <vt:vector size="32" baseType="lpstr">
      <vt:lpstr>Arial</vt:lpstr>
      <vt:lpstr>Bahnschrift SemiBold Condensed</vt:lpstr>
      <vt:lpstr>Calibri</vt:lpstr>
      <vt:lpstr>Calibri Light</vt:lpstr>
      <vt:lpstr>Courier New</vt:lpstr>
      <vt:lpstr>Segoe UI</vt:lpstr>
      <vt:lpstr>Wingdings</vt:lpstr>
      <vt:lpstr>Retrospect</vt:lpstr>
      <vt:lpstr>Indian Health Service Office of Tribal Self-Governance Update</vt:lpstr>
      <vt:lpstr>OTSG Updates</vt:lpstr>
      <vt:lpstr>Accomplishments of the  IHS Tribal  Self-Governance Program  and  OTSG</vt:lpstr>
      <vt:lpstr>PowerPoint Presentation</vt:lpstr>
      <vt:lpstr>IHS Tribal Self-Governance Program Snapshot</vt:lpstr>
      <vt:lpstr>Self-Governance Resources</vt:lpstr>
      <vt:lpstr>OTSG Funds Management System (OTSGFM)</vt:lpstr>
      <vt:lpstr>OTSGFM Interface with Unified Financial Management System (UFMS) Project</vt:lpstr>
      <vt:lpstr>OTSGFM Interface with UFMS</vt:lpstr>
      <vt:lpstr>OTSGFM Attachment Access</vt:lpstr>
      <vt:lpstr>Milestones for next quarter</vt:lpstr>
      <vt:lpstr>Update on the IHS Tribal Consultation Policy</vt:lpstr>
      <vt:lpstr>       Tribal Co-Chair        Federal Co-Chair </vt:lpstr>
      <vt:lpstr>IHS Tribal Consultation Process</vt:lpstr>
      <vt:lpstr>IHS Tribal Consultation Policy and Process</vt:lpstr>
      <vt:lpstr>Overview </vt:lpstr>
      <vt:lpstr>Tribal Consultation Timeline At A Glance</vt:lpstr>
      <vt:lpstr>Tribal Membership Vacancies </vt:lpstr>
      <vt:lpstr>Next Steps </vt:lpstr>
      <vt:lpstr>Questions?</vt:lpstr>
      <vt:lpstr> Indian Health Service 2023 Agency Work Plan</vt:lpstr>
      <vt:lpstr>January 15, 2023 – Director Tso’s Announcement of IHS reaffirms its commitment to Tribes and Urban Indian Organizations with 2023 Agency Work Plan.  </vt:lpstr>
      <vt:lpstr>Expand ISDEAA Training</vt:lpstr>
      <vt:lpstr>PowerPoint Presentation</vt:lpstr>
    </vt:vector>
  </TitlesOfParts>
  <Company>Indian Health Service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Indian Health Service Briefing</dc:title>
  <dc:creator>Johnson, Anna W. (IHS/HQ)</dc:creator>
  <cp:lastModifiedBy>Cooper, Jennifer (IHS/HQ)</cp:lastModifiedBy>
  <cp:revision>234</cp:revision>
  <cp:lastPrinted>2016-03-30T21:52:09Z</cp:lastPrinted>
  <dcterms:created xsi:type="dcterms:W3CDTF">2016-03-11T19:03:08Z</dcterms:created>
  <dcterms:modified xsi:type="dcterms:W3CDTF">2023-03-08T20:01:50Z</dcterms:modified>
</cp:coreProperties>
</file>