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bookmarkIdSeed="2">
  <p:sldMasterIdLst>
    <p:sldMasterId id="2147483648" r:id="rId1"/>
  </p:sldMasterIdLst>
  <p:notesMasterIdLst>
    <p:notesMasterId r:id="rId6"/>
  </p:notesMasterIdLst>
  <p:handoutMasterIdLst>
    <p:handoutMasterId r:id="rId7"/>
  </p:handoutMasterIdLst>
  <p:sldIdLst>
    <p:sldId id="256" r:id="rId2"/>
    <p:sldId id="626" r:id="rId3"/>
    <p:sldId id="628" r:id="rId4"/>
    <p:sldId id="620" r:id="rId5"/>
  </p:sldIdLst>
  <p:sldSz cx="9144000" cy="6858000" type="screen4x3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Cyndi Ferguson" initials="CF" lastIdx="2" clrIdx="0">
    <p:extLst>
      <p:ext uri="{19B8F6BF-5375-455C-9EA6-DF929625EA0E}">
        <p15:presenceInfo xmlns:p15="http://schemas.microsoft.com/office/powerpoint/2012/main" userId="S::cyndif@senseinc.com::5b37c107-19e8-4ac1-b876-f5341f036a97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00A15C55-8517-42AA-B614-E9B94910E393}" styleName="Medium Style 2 - Accent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7DF18680-E054-41AD-8BC1-D1AEF772440D}" styleName="Medium Style 2 - Ac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08FB837D-C827-4EFA-A057-4D05807E0F7C}" styleName="Themed Style 1 - Accent 6">
    <a:tblBg>
      <a:fillRef idx="2">
        <a:schemeClr val="accent6"/>
      </a:fillRef>
      <a:effectRef idx="1">
        <a:schemeClr val="accent6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Ref idx="1">
              <a:schemeClr val="accent6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6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</a:tcBdr>
        <a:fill>
          <a:solidFill>
            <a:schemeClr val="accent6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6"/>
            </a:lnRef>
          </a:left>
          <a:right>
            <a:lnRef idx="2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2">
              <a:schemeClr val="accent6"/>
            </a:lnRef>
          </a:top>
          <a:bottom>
            <a:lnRef idx="2">
              <a:schemeClr val="accent6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6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21951" autoAdjust="0"/>
    <p:restoredTop sz="93238" autoAdjust="0"/>
  </p:normalViewPr>
  <p:slideViewPr>
    <p:cSldViewPr>
      <p:cViewPr varScale="1">
        <p:scale>
          <a:sx n="99" d="100"/>
          <a:sy n="99" d="100"/>
        </p:scale>
        <p:origin x="706" y="7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-22752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40" d="100"/>
        <a:sy n="40" d="100"/>
      </p:scale>
      <p:origin x="0" y="-1824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commentAuthors" Target="commentAuthors.xml"/><Relationship Id="rId3" Type="http://schemas.openxmlformats.org/officeDocument/2006/relationships/slide" Target="slides/slide2.xml"/><Relationship Id="rId7" Type="http://schemas.openxmlformats.org/officeDocument/2006/relationships/handoutMaster" Target="handoutMasters/handoutMaster1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notesMaster" Target="notesMasters/notesMaster1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27232D30-2026-448E-83BE-53AE07C228A0}" type="datetimeFigureOut">
              <a:rPr lang="en-US" smtClean="0"/>
              <a:pPr/>
              <a:t>2/27/2023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40B54E42-B201-43D7-A0B9-A2561897B516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3877297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1E9D93AE-EB59-4C04-81BE-24823D581A30}" type="datetimeFigureOut">
              <a:rPr lang="en-US" smtClean="0"/>
              <a:pPr/>
              <a:t>2/27/2023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</p:spPr>
        <p:txBody>
          <a:bodyPr vert="horz" lIns="93177" tIns="46589" rIns="93177" bIns="46589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6C7A3431-68FF-493E-9FCC-39941D0FF2E6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8428144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7A3431-68FF-493E-9FCC-39941D0FF2E6}" type="slidenum">
              <a:rPr lang="en-US" smtClean="0"/>
              <a:pPr/>
              <a:t>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409093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8CE3E2-2309-4A98-8F2B-DB1E1CD06019}" type="datetime1">
              <a:rPr lang="en-US" smtClean="0"/>
              <a:pPr/>
              <a:t>2/27/2023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5A39D-5BCC-4B2E-BF3D-828CB4310BDD}" type="datetime1">
              <a:rPr lang="en-US" smtClean="0"/>
              <a:pPr/>
              <a:t>2/27/2023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DC2CAA-C8D0-4C68-96C5-B3833103C3FE}" type="datetime1">
              <a:rPr lang="en-US" smtClean="0"/>
              <a:pPr/>
              <a:t>2/27/2023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4455F8-4D54-4D57-9492-A5FD3F82B671}" type="datetime1">
              <a:rPr lang="en-US" smtClean="0"/>
              <a:pPr/>
              <a:t>2/27/2023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CF68DC9-AB0C-4DAF-A800-EC04147D88B2}" type="datetime1">
              <a:rPr lang="en-US" smtClean="0"/>
              <a:pPr/>
              <a:t>2/27/2023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7808CD-FC4F-4A27-87AC-FCEF6D6100D0}" type="datetime1">
              <a:rPr lang="en-US" smtClean="0"/>
              <a:pPr/>
              <a:t>2/27/2023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F65A1F-1BB4-4180-8515-BF3FC871F22A}" type="datetime1">
              <a:rPr lang="en-US" smtClean="0"/>
              <a:pPr/>
              <a:t>2/27/2023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E3194FE-D758-4B3E-81D3-2A01E108A3C5}" type="datetime1">
              <a:rPr lang="en-US" smtClean="0"/>
              <a:pPr/>
              <a:t>2/27/2023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4D08101-AD2B-49DD-8E6C-EB4DEBED5298}" type="datetime1">
              <a:rPr lang="en-US" smtClean="0"/>
              <a:pPr/>
              <a:t>2/27/2023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FD3217-AE8B-40ED-A722-F9382EB885A4}" type="datetime1">
              <a:rPr lang="en-US" smtClean="0"/>
              <a:pPr/>
              <a:t>2/27/2023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63B268-5C29-4881-A638-9AB1E99FCFD4}" type="datetime1">
              <a:rPr lang="en-US" smtClean="0"/>
              <a:pPr/>
              <a:t>2/27/2023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521F519-7732-463B-95B4-1CA13DC39C0A}" type="datetime1">
              <a:rPr lang="en-US" smtClean="0"/>
              <a:pPr/>
              <a:t>2/27/2023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ftr="0" dt="0"/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hyperlink" Target="mailto:EMilhollin@hobbsstraus.com" TargetMode="External"/><Relationship Id="rId2" Type="http://schemas.openxmlformats.org/officeDocument/2006/relationships/hyperlink" Target="mailto:cyndif@senseinc.com" TargetMode="Externa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.jpeg"/><Relationship Id="rId5" Type="http://schemas.openxmlformats.org/officeDocument/2006/relationships/hyperlink" Target="https://www.tribalselfgov.org/health-reform/" TargetMode="External"/><Relationship Id="rId4" Type="http://schemas.openxmlformats.org/officeDocument/2006/relationships/hyperlink" Target="mailto:betsygb1@gmail.com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057400"/>
            <a:ext cx="7772400" cy="2209800"/>
          </a:xfrm>
        </p:spPr>
        <p:txBody>
          <a:bodyPr>
            <a:normAutofit/>
          </a:bodyPr>
          <a:lstStyle/>
          <a:p>
            <a:br>
              <a:rPr lang="en-US" b="1" dirty="0">
                <a:solidFill>
                  <a:schemeClr val="accent1">
                    <a:lumMod val="75000"/>
                  </a:schemeClr>
                </a:solidFill>
              </a:rPr>
            </a:br>
            <a:endParaRPr lang="en-US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762000" y="2362200"/>
            <a:ext cx="7848600" cy="4191000"/>
          </a:xfrm>
        </p:spPr>
        <p:txBody>
          <a:bodyPr>
            <a:normAutofit/>
          </a:bodyPr>
          <a:lstStyle/>
          <a:p>
            <a:endParaRPr lang="en-US" sz="1900" b="1" u="sng" dirty="0">
              <a:solidFill>
                <a:schemeClr val="tx1"/>
              </a:solidFill>
            </a:endParaRPr>
          </a:p>
          <a:p>
            <a:r>
              <a:rPr lang="en-US" sz="1900" b="1" u="sng" dirty="0">
                <a:solidFill>
                  <a:schemeClr val="tx1"/>
                </a:solidFill>
              </a:rPr>
              <a:t>Presentation to the Tribal Self-Governance Advisory Committee</a:t>
            </a:r>
          </a:p>
          <a:p>
            <a:endParaRPr lang="en-US" sz="1700" b="1" dirty="0">
              <a:solidFill>
                <a:schemeClr val="tx1"/>
              </a:solidFill>
            </a:endParaRPr>
          </a:p>
          <a:p>
            <a:endParaRPr lang="en-US" sz="1700" b="1" dirty="0">
              <a:solidFill>
                <a:schemeClr val="tx1"/>
              </a:solidFill>
            </a:endParaRPr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US" sz="2800" b="1" dirty="0">
                <a:solidFill>
                  <a:schemeClr val="accent6">
                    <a:lumMod val="75000"/>
                  </a:schemeClr>
                </a:solidFill>
              </a:rPr>
              <a:t>ACA/IHCIA Project Update</a:t>
            </a:r>
          </a:p>
          <a:p>
            <a:r>
              <a:rPr lang="en-US" sz="1900" dirty="0">
                <a:solidFill>
                  <a:schemeClr val="tx1"/>
                </a:solidFill>
              </a:rPr>
              <a:t>March 8, 2023</a:t>
            </a:r>
          </a:p>
          <a:p>
            <a:r>
              <a:rPr lang="en-US" sz="1900" dirty="0"/>
              <a:t> </a:t>
            </a:r>
          </a:p>
          <a:p>
            <a:endParaRPr lang="en-US" sz="1900" dirty="0"/>
          </a:p>
          <a:p>
            <a:r>
              <a:rPr lang="en-US" sz="2400" b="1" dirty="0">
                <a:solidFill>
                  <a:schemeClr val="tx1"/>
                </a:solidFill>
              </a:rPr>
              <a:t>Presented by </a:t>
            </a:r>
          </a:p>
          <a:p>
            <a:r>
              <a:rPr lang="en-US" sz="1800" b="1" i="1" dirty="0">
                <a:solidFill>
                  <a:srgbClr val="FF0000"/>
                </a:solidFill>
                <a:latin typeface="+mj-lt"/>
              </a:rPr>
              <a:t>Cyndi Ferguson, SENSE Inc. (ACA Project Lead)</a:t>
            </a:r>
          </a:p>
          <a:p>
            <a:r>
              <a:rPr lang="en-US" sz="1800" b="1" i="1" dirty="0">
                <a:solidFill>
                  <a:srgbClr val="FF0000"/>
                </a:solidFill>
              </a:rPr>
              <a:t>Elliott Milhollin, Partner, Hobbs, Straus, Dean and Walker</a:t>
            </a:r>
          </a:p>
          <a:p>
            <a:endParaRPr lang="en-US" sz="1800" b="1" i="1" dirty="0">
              <a:solidFill>
                <a:srgbClr val="FF0000"/>
              </a:solidFill>
              <a:latin typeface="+mj-lt"/>
            </a:endParaRPr>
          </a:p>
          <a:p>
            <a:endParaRPr lang="en-US" sz="1400" b="1" i="1" dirty="0">
              <a:solidFill>
                <a:srgbClr val="FF0000"/>
              </a:solidFill>
              <a:latin typeface="+mj-lt"/>
            </a:endParaRPr>
          </a:p>
          <a:p>
            <a:endParaRPr lang="en-US" sz="1900" dirty="0">
              <a:solidFill>
                <a:schemeClr val="tx1"/>
              </a:solidFill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8518" y="152400"/>
            <a:ext cx="7852082" cy="2133600"/>
          </a:xfrm>
          <a:prstGeom prst="rect">
            <a:avLst/>
          </a:prstGeom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1" name="Rectangle 10">
            <a:extLst>
              <a:ext uri="{FF2B5EF4-FFF2-40B4-BE49-F238E27FC236}">
                <a16:creationId xmlns:a16="http://schemas.microsoft.com/office/drawing/2014/main" id="{12609869-9E80-471B-A487-A53288E0E79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4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9B1C9E41-28A6-38B4-B1E2-B44C1DFEC14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52297" y="502020"/>
            <a:ext cx="3992787" cy="1642970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l">
              <a:lnSpc>
                <a:spcPct val="90000"/>
              </a:lnSpc>
            </a:pPr>
            <a:r>
              <a:rPr lang="en-US" sz="3500" b="1" kern="1200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Recent Project Updates 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0BAD8546-AB8B-ED8F-B666-9F64CAA3CED6}"/>
              </a:ext>
            </a:extLst>
          </p:cNvPr>
          <p:cNvSpPr txBox="1"/>
          <p:nvPr/>
        </p:nvSpPr>
        <p:spPr>
          <a:xfrm>
            <a:off x="858692" y="2405894"/>
            <a:ext cx="3986392" cy="3994473"/>
          </a:xfrm>
          <a:prstGeom prst="rect">
            <a:avLst/>
          </a:prstGeom>
        </p:spPr>
        <p:txBody>
          <a:bodyPr vert="horz" lIns="91440" tIns="45720" rIns="91440" bIns="45720" rtlCol="0" anchor="t">
            <a:normAutofit fontScale="85000" lnSpcReduction="10000"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800" b="1" dirty="0">
                <a:cs typeface="Arial" panose="020B0604020202020204" pitchFamily="34" charset="0"/>
              </a:rPr>
              <a:t>Finalized ACA/IHCIA </a:t>
            </a:r>
            <a:r>
              <a:rPr lang="en-US" sz="1800" b="1" dirty="0" err="1">
                <a:cs typeface="Arial" panose="020B0604020202020204" pitchFamily="34" charset="0"/>
              </a:rPr>
              <a:t>WorkPlan</a:t>
            </a:r>
            <a:r>
              <a:rPr lang="en-US" sz="1800" b="1" dirty="0">
                <a:cs typeface="Arial" panose="020B0604020202020204" pitchFamily="34" charset="0"/>
              </a:rPr>
              <a:t> for 2023, incorporated recommendations received by Self-Governance Tribes in the recent survey.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b="1" dirty="0">
              <a:cs typeface="Arial" panose="020B060402020202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800" b="1" dirty="0">
                <a:cs typeface="Arial" panose="020B0604020202020204" pitchFamily="34" charset="0"/>
              </a:rPr>
              <a:t>Coordination with TTAG Policy Subcommittee on updates to the Medicare and Medicaid Top Priorities and Issues.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800" b="1" dirty="0">
              <a:cs typeface="Arial" panose="020B060402020202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800" b="1" dirty="0">
                <a:cs typeface="Arial" panose="020B0604020202020204" pitchFamily="34" charset="0"/>
              </a:rPr>
              <a:t>Working with TTAG on issues related to the end of the Public Health Emergency.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800" b="1" dirty="0">
              <a:cs typeface="Arial" panose="020B060402020202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800" b="1" dirty="0">
                <a:cs typeface="Arial" panose="020B0604020202020204" pitchFamily="34" charset="0"/>
              </a:rPr>
              <a:t>Recent updates and re-organization of the ACA/IHCIA information on the Self-Governance Website.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800" b="1" dirty="0">
              <a:cs typeface="Arial" panose="020B060402020202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800" b="1" dirty="0">
                <a:cs typeface="Arial" panose="020B0604020202020204" pitchFamily="34" charset="0"/>
              </a:rPr>
              <a:t>Recent analysis of 2022 Marketplace Enrollment Data.</a:t>
            </a:r>
          </a:p>
          <a:p>
            <a:pPr>
              <a:lnSpc>
                <a:spcPct val="90000"/>
              </a:lnSpc>
              <a:spcAft>
                <a:spcPts val="600"/>
              </a:spcAft>
            </a:pPr>
            <a:endParaRPr lang="en-US" sz="17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7004738A-9D34-43E8-97D2-CA0EED4F8BE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6092499" y="-5"/>
            <a:ext cx="3069391" cy="6858000"/>
          </a:xfrm>
          <a:prstGeom prst="rect">
            <a:avLst/>
          </a:prstGeom>
          <a:gradFill>
            <a:gsLst>
              <a:gs pos="8000">
                <a:srgbClr val="000000">
                  <a:alpha val="94000"/>
                </a:srgbClr>
              </a:gs>
              <a:gs pos="100000">
                <a:schemeClr val="accent1"/>
              </a:gs>
            </a:gsLst>
            <a:lin ang="2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B8B8D07F-F13E-443E-BA68-2D26672D76B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6092499" y="-2"/>
            <a:ext cx="3069391" cy="6400369"/>
          </a:xfrm>
          <a:prstGeom prst="rect">
            <a:avLst/>
          </a:prstGeom>
          <a:gradFill>
            <a:gsLst>
              <a:gs pos="31000">
                <a:schemeClr val="accent1">
                  <a:lumMod val="50000"/>
                  <a:alpha val="0"/>
                </a:schemeClr>
              </a:gs>
              <a:gs pos="100000">
                <a:schemeClr val="accent1">
                  <a:lumMod val="50000"/>
                  <a:alpha val="26000"/>
                </a:schemeClr>
              </a:gs>
            </a:gsLst>
            <a:lin ang="180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2813A4FA-24A5-41ED-A534-3807D1B2F34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6092499" y="-22"/>
            <a:ext cx="3051501" cy="6400389"/>
          </a:xfrm>
          <a:prstGeom prst="rect">
            <a:avLst/>
          </a:prstGeom>
          <a:gradFill>
            <a:gsLst>
              <a:gs pos="0">
                <a:schemeClr val="accent1">
                  <a:alpha val="0"/>
                </a:schemeClr>
              </a:gs>
              <a:gs pos="72000">
                <a:srgbClr val="000000">
                  <a:alpha val="21000"/>
                </a:srgbClr>
              </a:gs>
            </a:gsLst>
            <a:lin ang="30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C3944F27-CA70-4E84-A51A-E6BF8955897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6092499" y="-10"/>
            <a:ext cx="2708601" cy="6857997"/>
          </a:xfrm>
          <a:prstGeom prst="rect">
            <a:avLst/>
          </a:prstGeom>
          <a:gradFill>
            <a:gsLst>
              <a:gs pos="0">
                <a:schemeClr val="accent1">
                  <a:alpha val="0"/>
                </a:schemeClr>
              </a:gs>
              <a:gs pos="93000">
                <a:srgbClr val="000000">
                  <a:alpha val="29000"/>
                </a:srgb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6FDC255D-A371-BA96-ABBF-64CE6460D688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06975" y="1806524"/>
            <a:ext cx="3127897" cy="3276844"/>
          </a:xfrm>
          <a:prstGeom prst="rect">
            <a:avLst/>
          </a:prstGeom>
        </p:spPr>
      </p:pic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51842101-4E38-5A51-7399-890857EB1F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78240" y="6459378"/>
            <a:ext cx="336042" cy="36512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>
              <a:spcAft>
                <a:spcPts val="600"/>
              </a:spcAft>
            </a:pPr>
            <a:fld id="{81AFDF4E-827F-427A-878E-6542E865605E}" type="slidenum">
              <a:rPr lang="en-US" sz="1000">
                <a:solidFill>
                  <a:srgbClr val="FFFFFF"/>
                </a:solidFill>
              </a:rPr>
              <a:pPr>
                <a:spcAft>
                  <a:spcPts val="600"/>
                </a:spcAft>
              </a:pPr>
              <a:t>2</a:t>
            </a:fld>
            <a:endParaRPr lang="en-US" sz="1000">
              <a:solidFill>
                <a:srgbClr val="FFFF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3939961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1" name="Rectangle 10">
            <a:extLst>
              <a:ext uri="{FF2B5EF4-FFF2-40B4-BE49-F238E27FC236}">
                <a16:creationId xmlns:a16="http://schemas.microsoft.com/office/drawing/2014/main" id="{12609869-9E80-471B-A487-A53288E0E79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4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9B1C9E41-28A6-38B4-B1E2-B44C1DFEC14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52297" y="502020"/>
            <a:ext cx="3992787" cy="1642970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l">
              <a:lnSpc>
                <a:spcPct val="90000"/>
              </a:lnSpc>
            </a:pPr>
            <a:r>
              <a:rPr lang="en-US" sz="3500" b="1" kern="1200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Upcoming Project Activities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0BAD8546-AB8B-ED8F-B666-9F64CAA3CED6}"/>
              </a:ext>
            </a:extLst>
          </p:cNvPr>
          <p:cNvSpPr txBox="1"/>
          <p:nvPr/>
        </p:nvSpPr>
        <p:spPr>
          <a:xfrm>
            <a:off x="858692" y="2405894"/>
            <a:ext cx="3986392" cy="3994473"/>
          </a:xfrm>
          <a:prstGeom prst="rect">
            <a:avLst/>
          </a:prstGeom>
        </p:spPr>
        <p:txBody>
          <a:bodyPr vert="horz" lIns="91440" tIns="45720" rIns="91440" bIns="45720" rtlCol="0" anchor="t">
            <a:normAutofit lnSpcReduction="10000"/>
          </a:bodyPr>
          <a:lstStyle/>
          <a:p>
            <a:pPr lvl="0">
              <a:lnSpc>
                <a:spcPct val="90000"/>
              </a:lnSpc>
            </a:pPr>
            <a:endParaRPr lang="en-US" sz="1800" dirty="0"/>
          </a:p>
          <a:p>
            <a:pPr marL="285750" lvl="0" indent="-285750">
              <a:lnSpc>
                <a:spcPct val="90000"/>
              </a:lnSpc>
              <a:buFont typeface="Wingdings" panose="05000000000000000000" pitchFamily="2" charset="2"/>
              <a:buChar char="Ø"/>
            </a:pPr>
            <a:r>
              <a:rPr lang="en-US" sz="2200" b="1" dirty="0"/>
              <a:t>Webinars</a:t>
            </a:r>
            <a:r>
              <a:rPr lang="en-US" sz="2200" dirty="0"/>
              <a:t> being planned to address Tribal Best Practices in Tribal Sponsorship and Implementation of CHAP.</a:t>
            </a:r>
          </a:p>
          <a:p>
            <a:pPr marL="285750" lvl="0" indent="-285750">
              <a:lnSpc>
                <a:spcPct val="90000"/>
              </a:lnSpc>
              <a:buFont typeface="Wingdings" panose="05000000000000000000" pitchFamily="2" charset="2"/>
              <a:buChar char="Ø"/>
            </a:pPr>
            <a:endParaRPr lang="en-US" sz="2200" dirty="0">
              <a:cs typeface="Calibri" panose="020F0502020204030204" pitchFamily="34" charset="0"/>
            </a:endParaRPr>
          </a:p>
          <a:p>
            <a:pPr marL="285750" lvl="0" indent="-285750">
              <a:lnSpc>
                <a:spcPct val="90000"/>
              </a:lnSpc>
              <a:buFont typeface="Wingdings" panose="05000000000000000000" pitchFamily="2" charset="2"/>
              <a:buChar char="Ø"/>
            </a:pPr>
            <a:r>
              <a:rPr lang="en-US" sz="2200" dirty="0">
                <a:cs typeface="Calibri" panose="020F0502020204030204" pitchFamily="34" charset="0"/>
              </a:rPr>
              <a:t>Working on updated </a:t>
            </a:r>
            <a:r>
              <a:rPr lang="en-US" sz="2200" b="1" dirty="0">
                <a:cs typeface="Calibri" panose="020F0502020204030204" pitchFamily="34" charset="0"/>
              </a:rPr>
              <a:t>TSGAC issue briefs</a:t>
            </a:r>
            <a:r>
              <a:rPr lang="en-US" sz="2200" dirty="0">
                <a:cs typeface="Calibri" panose="020F0502020204030204" pitchFamily="34" charset="0"/>
              </a:rPr>
              <a:t> on Summary of Benefits and Coverage, </a:t>
            </a:r>
            <a:r>
              <a:rPr lang="en-US" sz="2200" dirty="0">
                <a:effectLst/>
                <a:ea typeface="Times New Roman" panose="02020603050405020304" pitchFamily="18" charset="0"/>
                <a:cs typeface="Calibri" panose="020F0502020204030204" pitchFamily="34" charset="0"/>
              </a:rPr>
              <a:t>Pharmacy Reimbursement Issues, </a:t>
            </a:r>
            <a:r>
              <a:rPr lang="en-US" sz="2200" dirty="0">
                <a:ea typeface="Times New Roman" panose="02020603050405020304" pitchFamily="18" charset="0"/>
                <a:cs typeface="Calibri" panose="020F0502020204030204" pitchFamily="34" charset="0"/>
              </a:rPr>
              <a:t>r</a:t>
            </a:r>
            <a:r>
              <a:rPr lang="en-US" sz="2200" dirty="0">
                <a:effectLst/>
                <a:ea typeface="Times New Roman" panose="02020603050405020304" pitchFamily="18" charset="0"/>
                <a:cs typeface="Calibri" panose="020F0502020204030204" pitchFamily="34" charset="0"/>
              </a:rPr>
              <a:t>eview of recently approved waivers on transitional housing being provided under Medicaid. </a:t>
            </a:r>
            <a:endParaRPr lang="en-US" sz="2200" dirty="0">
              <a:cs typeface="Calibri" panose="020F0502020204030204" pitchFamily="34" charset="0"/>
            </a:endParaRPr>
          </a:p>
          <a:p>
            <a:pPr marL="285750" indent="-285750">
              <a:lnSpc>
                <a:spcPct val="90000"/>
              </a:lnSpc>
              <a:buFont typeface="Wingdings" panose="05000000000000000000" pitchFamily="2" charset="2"/>
              <a:buChar char="Ø"/>
            </a:pPr>
            <a:endParaRPr lang="en-US" sz="1800" dirty="0"/>
          </a:p>
          <a:p>
            <a:pPr>
              <a:lnSpc>
                <a:spcPct val="90000"/>
              </a:lnSpc>
              <a:spcAft>
                <a:spcPts val="600"/>
              </a:spcAft>
            </a:pPr>
            <a:endParaRPr lang="en-US" sz="17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7004738A-9D34-43E8-97D2-CA0EED4F8BE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6092499" y="-5"/>
            <a:ext cx="3069391" cy="6858000"/>
          </a:xfrm>
          <a:prstGeom prst="rect">
            <a:avLst/>
          </a:prstGeom>
          <a:gradFill>
            <a:gsLst>
              <a:gs pos="8000">
                <a:srgbClr val="000000">
                  <a:alpha val="94000"/>
                </a:srgbClr>
              </a:gs>
              <a:gs pos="100000">
                <a:schemeClr val="accent1"/>
              </a:gs>
            </a:gsLst>
            <a:lin ang="2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B8B8D07F-F13E-443E-BA68-2D26672D76B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6092499" y="-2"/>
            <a:ext cx="3069391" cy="6400369"/>
          </a:xfrm>
          <a:prstGeom prst="rect">
            <a:avLst/>
          </a:prstGeom>
          <a:gradFill>
            <a:gsLst>
              <a:gs pos="31000">
                <a:schemeClr val="accent1">
                  <a:lumMod val="50000"/>
                  <a:alpha val="0"/>
                </a:schemeClr>
              </a:gs>
              <a:gs pos="100000">
                <a:schemeClr val="accent1">
                  <a:lumMod val="50000"/>
                  <a:alpha val="26000"/>
                </a:schemeClr>
              </a:gs>
            </a:gsLst>
            <a:lin ang="180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2813A4FA-24A5-41ED-A534-3807D1B2F34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6092499" y="-22"/>
            <a:ext cx="3051501" cy="6400389"/>
          </a:xfrm>
          <a:prstGeom prst="rect">
            <a:avLst/>
          </a:prstGeom>
          <a:gradFill>
            <a:gsLst>
              <a:gs pos="0">
                <a:schemeClr val="accent1">
                  <a:alpha val="0"/>
                </a:schemeClr>
              </a:gs>
              <a:gs pos="72000">
                <a:srgbClr val="000000">
                  <a:alpha val="21000"/>
                </a:srgbClr>
              </a:gs>
            </a:gsLst>
            <a:lin ang="30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C3944F27-CA70-4E84-A51A-E6BF8955897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6092499" y="-10"/>
            <a:ext cx="2708601" cy="6857997"/>
          </a:xfrm>
          <a:prstGeom prst="rect">
            <a:avLst/>
          </a:prstGeom>
          <a:gradFill>
            <a:gsLst>
              <a:gs pos="0">
                <a:schemeClr val="accent1">
                  <a:alpha val="0"/>
                </a:schemeClr>
              </a:gs>
              <a:gs pos="93000">
                <a:srgbClr val="000000">
                  <a:alpha val="29000"/>
                </a:srgb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6FDC255D-A371-BA96-ABBF-64CE6460D688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06975" y="1806524"/>
            <a:ext cx="3127897" cy="3276844"/>
          </a:xfrm>
          <a:prstGeom prst="rect">
            <a:avLst/>
          </a:prstGeom>
        </p:spPr>
      </p:pic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51842101-4E38-5A51-7399-890857EB1F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78240" y="6459378"/>
            <a:ext cx="336042" cy="36512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>
              <a:spcAft>
                <a:spcPts val="600"/>
              </a:spcAft>
            </a:pPr>
            <a:fld id="{81AFDF4E-827F-427A-878E-6542E865605E}" type="slidenum">
              <a:rPr lang="en-US" sz="1000">
                <a:solidFill>
                  <a:srgbClr val="FFFFFF"/>
                </a:solidFill>
              </a:rPr>
              <a:pPr>
                <a:spcAft>
                  <a:spcPts val="600"/>
                </a:spcAft>
              </a:pPr>
              <a:t>3</a:t>
            </a:fld>
            <a:endParaRPr lang="en-US" sz="1000">
              <a:solidFill>
                <a:srgbClr val="FFFF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636707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0" name="Rectangle 9">
            <a:extLst>
              <a:ext uri="{FF2B5EF4-FFF2-40B4-BE49-F238E27FC236}">
                <a16:creationId xmlns:a16="http://schemas.microsoft.com/office/drawing/2014/main" id="{1B15ED52-F352-441B-82BF-E0EA34836D0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4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3B2E3793-BFE6-45A2-9B7B-E18844431C9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0" y="-1"/>
            <a:ext cx="9143997" cy="1590742"/>
          </a:xfrm>
          <a:prstGeom prst="rect">
            <a:avLst/>
          </a:prstGeom>
          <a:gradFill>
            <a:gsLst>
              <a:gs pos="0">
                <a:srgbClr val="000000"/>
              </a:gs>
              <a:gs pos="100000">
                <a:schemeClr val="accent1">
                  <a:lumMod val="75000"/>
                </a:schemeClr>
              </a:gs>
            </a:gsLst>
            <a:lin ang="8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BC4C4868-CB8F-4AF9-9CDB-8108F2C19B6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-2" y="0"/>
            <a:ext cx="6086479" cy="1590742"/>
          </a:xfrm>
          <a:prstGeom prst="rect">
            <a:avLst/>
          </a:prstGeom>
          <a:gradFill>
            <a:gsLst>
              <a:gs pos="20000">
                <a:schemeClr val="accent1">
                  <a:alpha val="0"/>
                </a:schemeClr>
              </a:gs>
              <a:gs pos="100000">
                <a:schemeClr val="accent1">
                  <a:lumMod val="50000"/>
                  <a:alpha val="55000"/>
                </a:schemeClr>
              </a:gs>
            </a:gsLst>
            <a:lin ang="138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375E0459-6403-40CD-989D-56A4407CA12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6086474" y="-1"/>
            <a:ext cx="3057523" cy="1590742"/>
          </a:xfrm>
          <a:prstGeom prst="rect">
            <a:avLst/>
          </a:prstGeom>
          <a:gradFill>
            <a:gsLst>
              <a:gs pos="0">
                <a:schemeClr val="accent1">
                  <a:alpha val="66000"/>
                </a:schemeClr>
              </a:gs>
              <a:gs pos="100000">
                <a:srgbClr val="000000">
                  <a:alpha val="30000"/>
                </a:srgbClr>
              </a:gs>
            </a:gsLst>
            <a:lin ang="132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53E5B1A8-3AC9-4BD1-9BBC-78CA94F2D1B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44512" y="-1"/>
            <a:ext cx="8799485" cy="1597433"/>
          </a:xfrm>
          <a:prstGeom prst="rect">
            <a:avLst/>
          </a:prstGeom>
          <a:gradFill>
            <a:gsLst>
              <a:gs pos="50000">
                <a:srgbClr val="000000">
                  <a:alpha val="0"/>
                </a:srgbClr>
              </a:gs>
              <a:gs pos="99000">
                <a:schemeClr val="accent1">
                  <a:lumMod val="50000"/>
                  <a:alpha val="52000"/>
                </a:schemeClr>
              </a:gs>
            </a:gsLst>
            <a:lin ang="168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BBD35BC0-0FFB-4B5F-9086-D4C9D40FC6A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28699" y="294538"/>
            <a:ext cx="7421963" cy="1033669"/>
          </a:xfrm>
        </p:spPr>
        <p:txBody>
          <a:bodyPr>
            <a:normAutofit/>
          </a:bodyPr>
          <a:lstStyle/>
          <a:p>
            <a:r>
              <a:rPr lang="en-US" sz="3500" dirty="0">
                <a:solidFill>
                  <a:srgbClr val="FFFFFF"/>
                </a:solidFill>
              </a:rPr>
              <a:t>ACA/IHCIA Project Staff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7DB7A04-37E0-41BE-BC9E-6396CF6820F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28699" y="2318196"/>
            <a:ext cx="7293023" cy="3930203"/>
          </a:xfrm>
        </p:spPr>
        <p:txBody>
          <a:bodyPr anchor="ctr">
            <a:normAutofit lnSpcReduction="10000"/>
          </a:bodyPr>
          <a:lstStyle/>
          <a:p>
            <a:pPr marL="0" indent="0">
              <a:lnSpc>
                <a:spcPct val="90000"/>
              </a:lnSpc>
              <a:buNone/>
            </a:pPr>
            <a:r>
              <a:rPr lang="en-US" sz="2000" b="1" u="sng" dirty="0">
                <a:solidFill>
                  <a:srgbClr val="FF0000"/>
                </a:solidFill>
              </a:rPr>
              <a:t>Questions and Input – Please contact Project Team</a:t>
            </a:r>
            <a:r>
              <a:rPr lang="en-US" sz="2000" dirty="0">
                <a:solidFill>
                  <a:srgbClr val="FF0000"/>
                </a:solidFill>
              </a:rPr>
              <a:t>:</a:t>
            </a:r>
          </a:p>
          <a:p>
            <a:pPr marL="0" indent="0">
              <a:lnSpc>
                <a:spcPct val="90000"/>
              </a:lnSpc>
              <a:buNone/>
            </a:pPr>
            <a:r>
              <a:rPr lang="en-US" sz="2000" dirty="0"/>
              <a:t>Cyndi Ferguson, SENSE Incorporated, Project Lead</a:t>
            </a:r>
          </a:p>
          <a:p>
            <a:pPr marL="0" indent="0">
              <a:lnSpc>
                <a:spcPct val="90000"/>
              </a:lnSpc>
              <a:buNone/>
            </a:pPr>
            <a:r>
              <a:rPr lang="en-US" sz="2000" dirty="0"/>
              <a:t>Email:  </a:t>
            </a:r>
            <a:r>
              <a:rPr lang="en-US" sz="2000" dirty="0">
                <a:hlinkClick r:id="rId2"/>
              </a:rPr>
              <a:t>cyndif@senseinc.com</a:t>
            </a:r>
            <a:endParaRPr lang="en-US" sz="2000" dirty="0"/>
          </a:p>
          <a:p>
            <a:pPr marL="0" indent="0">
              <a:lnSpc>
                <a:spcPct val="90000"/>
              </a:lnSpc>
              <a:buNone/>
            </a:pPr>
            <a:endParaRPr lang="en-US" sz="2000" dirty="0"/>
          </a:p>
          <a:p>
            <a:pPr marL="0" indent="0">
              <a:lnSpc>
                <a:spcPct val="90000"/>
              </a:lnSpc>
              <a:buNone/>
            </a:pPr>
            <a:r>
              <a:rPr lang="en-US" sz="2000" dirty="0"/>
              <a:t>Elliott Milhollin, Partner, HSDW</a:t>
            </a:r>
          </a:p>
          <a:p>
            <a:pPr marL="0" indent="0">
              <a:lnSpc>
                <a:spcPct val="90000"/>
              </a:lnSpc>
              <a:buNone/>
            </a:pPr>
            <a:r>
              <a:rPr lang="en-US" sz="2000" dirty="0"/>
              <a:t>Email: </a:t>
            </a:r>
            <a:r>
              <a:rPr lang="fi-FI" sz="2000" dirty="0">
                <a:hlinkClick r:id="rId3"/>
              </a:rPr>
              <a:t>EMilhollin@hobbsstraus.com</a:t>
            </a:r>
            <a:endParaRPr lang="fi-FI" sz="2000" dirty="0"/>
          </a:p>
          <a:p>
            <a:pPr marL="0" indent="0">
              <a:lnSpc>
                <a:spcPct val="90000"/>
              </a:lnSpc>
              <a:buNone/>
            </a:pPr>
            <a:endParaRPr lang="en-US" sz="2000" dirty="0"/>
          </a:p>
          <a:p>
            <a:pPr marL="0" indent="0">
              <a:lnSpc>
                <a:spcPct val="90000"/>
              </a:lnSpc>
              <a:buNone/>
            </a:pPr>
            <a:r>
              <a:rPr lang="en-US" sz="2000" dirty="0"/>
              <a:t>Betsy Barron, Project Intern</a:t>
            </a:r>
          </a:p>
          <a:p>
            <a:pPr marL="0" indent="0">
              <a:lnSpc>
                <a:spcPct val="90000"/>
              </a:lnSpc>
              <a:buNone/>
            </a:pPr>
            <a:r>
              <a:rPr lang="en-US" sz="2000" dirty="0"/>
              <a:t>Email: </a:t>
            </a:r>
            <a:r>
              <a:rPr lang="en-US" sz="2000" dirty="0">
                <a:hlinkClick r:id="rId4"/>
              </a:rPr>
              <a:t>betsygb1@gmail.com</a:t>
            </a:r>
            <a:endParaRPr lang="en-US" sz="2000" dirty="0"/>
          </a:p>
          <a:p>
            <a:pPr marL="0" indent="0">
              <a:lnSpc>
                <a:spcPct val="90000"/>
              </a:lnSpc>
              <a:buNone/>
            </a:pPr>
            <a:endParaRPr lang="en-US" sz="2000" dirty="0"/>
          </a:p>
          <a:p>
            <a:pPr marL="0" indent="0">
              <a:lnSpc>
                <a:spcPct val="90000"/>
              </a:lnSpc>
              <a:buNone/>
            </a:pPr>
            <a:r>
              <a:rPr lang="en-US" sz="2000" b="1" u="sng" dirty="0"/>
              <a:t>All updates are posted on the SGCE Website at</a:t>
            </a:r>
            <a:r>
              <a:rPr lang="en-US" sz="2000" b="1" dirty="0"/>
              <a:t>:</a:t>
            </a:r>
          </a:p>
          <a:p>
            <a:pPr marL="0" indent="0">
              <a:lnSpc>
                <a:spcPct val="90000"/>
              </a:lnSpc>
              <a:buNone/>
            </a:pPr>
            <a:r>
              <a:rPr lang="en-US" sz="1800" dirty="0">
                <a:hlinkClick r:id="rId5"/>
              </a:rPr>
              <a:t>ACA/IHCIA Issues - Tribal Self-Governance (tribalselfgov.org)</a:t>
            </a:r>
            <a:endParaRPr lang="en-US" dirty="0">
              <a:cs typeface="Arial" panose="020B0604020202020204" pitchFamily="34" charset="0"/>
            </a:endParaRPr>
          </a:p>
          <a:p>
            <a:pPr marL="0" indent="0">
              <a:lnSpc>
                <a:spcPct val="90000"/>
              </a:lnSpc>
              <a:buNone/>
            </a:pPr>
            <a:endParaRPr lang="en-US" sz="1300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5CB085A-6FCE-4A69-9AEB-7FACF042334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78240" y="6455431"/>
            <a:ext cx="334434" cy="365125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</a:pPr>
            <a:fld id="{81AFDF4E-827F-427A-878E-6542E865605E}" type="slidenum">
              <a:rPr lang="en-US" sz="1000">
                <a:solidFill>
                  <a:schemeClr val="tx1">
                    <a:lumMod val="50000"/>
                    <a:lumOff val="50000"/>
                  </a:schemeClr>
                </a:solidFill>
              </a:rPr>
              <a:pPr>
                <a:spcAft>
                  <a:spcPts val="600"/>
                </a:spcAft>
              </a:pPr>
              <a:t>4</a:t>
            </a:fld>
            <a:endParaRPr lang="en-US" sz="100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9CDEECCA-3C67-4384-8E67-2B81C22BB36D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67600" y="5791200"/>
            <a:ext cx="990600" cy="10377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8662485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31654</TotalTime>
  <Words>249</Words>
  <Application>Microsoft Office PowerPoint</Application>
  <PresentationFormat>On-screen Show (4:3)</PresentationFormat>
  <Paragraphs>45</Paragraphs>
  <Slides>4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</vt:i4>
      </vt:variant>
    </vt:vector>
  </HeadingPairs>
  <TitlesOfParts>
    <vt:vector size="8" baseType="lpstr">
      <vt:lpstr>Arial</vt:lpstr>
      <vt:lpstr>Calibri</vt:lpstr>
      <vt:lpstr>Wingdings</vt:lpstr>
      <vt:lpstr>Office Theme</vt:lpstr>
      <vt:lpstr> </vt:lpstr>
      <vt:lpstr>Recent Project Updates </vt:lpstr>
      <vt:lpstr>Upcoming Project Activities</vt:lpstr>
      <vt:lpstr>ACA/IHCIA Project Staff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Training for Enrollment Assisters in Tribal Health Facilities</dc:title>
  <dc:creator>DonegMcD@outlook.com</dc:creator>
  <cp:lastModifiedBy>Cyndi Ferguson</cp:lastModifiedBy>
  <cp:revision>2056</cp:revision>
  <cp:lastPrinted>2018-03-20T19:30:58Z</cp:lastPrinted>
  <dcterms:created xsi:type="dcterms:W3CDTF">2013-11-02T12:53:17Z</dcterms:created>
  <dcterms:modified xsi:type="dcterms:W3CDTF">2023-03-02T19:52:14Z</dcterms:modified>
</cp:coreProperties>
</file>