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932" r:id="rId1"/>
  </p:sldMasterIdLst>
  <p:sldIdLst>
    <p:sldId id="256" r:id="rId2"/>
    <p:sldId id="272" r:id="rId3"/>
    <p:sldId id="260" r:id="rId4"/>
    <p:sldId id="261" r:id="rId5"/>
    <p:sldId id="263" r:id="rId6"/>
    <p:sldId id="267" r:id="rId7"/>
    <p:sldId id="269" r:id="rId8"/>
    <p:sldId id="271" r:id="rId9"/>
    <p:sldId id="276" r:id="rId10"/>
    <p:sldId id="274" r:id="rId11"/>
    <p:sldId id="270" r:id="rId12"/>
    <p:sldId id="264" r:id="rId13"/>
    <p:sldId id="268" r:id="rId14"/>
    <p:sldId id="277" r:id="rId15"/>
    <p:sldId id="284" r:id="rId16"/>
    <p:sldId id="282" r:id="rId17"/>
    <p:sldId id="279" r:id="rId18"/>
  </p:sldIdLst>
  <p:sldSz cx="12192000" cy="6858000"/>
  <p:notesSz cx="70104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9933"/>
    <a:srgbClr val="6F91A0"/>
    <a:srgbClr val="00CC66"/>
    <a:srgbClr val="E9E7E8"/>
    <a:srgbClr val="DCDBDA"/>
    <a:srgbClr val="CACACD"/>
    <a:srgbClr val="DFDEDD"/>
    <a:srgbClr val="E7E6E4"/>
    <a:srgbClr val="950101"/>
    <a:srgbClr val="90C22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9D0A2D50-63FE-4E3D-9C3C-EB3E06BC9F11}" v="8" dt="2023-08-28T23:28:48.062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81" autoAdjust="0"/>
    <p:restoredTop sz="94660"/>
  </p:normalViewPr>
  <p:slideViewPr>
    <p:cSldViewPr snapToGrid="0">
      <p:cViewPr varScale="1">
        <p:scale>
          <a:sx n="110" d="100"/>
          <a:sy n="110" d="100"/>
        </p:scale>
        <p:origin x="120" y="1158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microsoft.com/office/2015/10/relationships/revisionInfo" Target="revisionInfo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microsoft.com/office/2016/11/relationships/changesInfo" Target="changesInfos/changesInfo1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Villicana, Tarryn A" userId="S::tarryn.villicana@indianaffairs.gov::9158fb89-c35f-42ca-8ee3-380ddca5b224" providerId="AD" clId="Web-{9D0A2D50-63FE-4E3D-9C3C-EB3E06BC9F11}"/>
    <pc:docChg chg="modSld">
      <pc:chgData name="Villicana, Tarryn A" userId="S::tarryn.villicana@indianaffairs.gov::9158fb89-c35f-42ca-8ee3-380ddca5b224" providerId="AD" clId="Web-{9D0A2D50-63FE-4E3D-9C3C-EB3E06BC9F11}" dt="2023-08-28T23:28:45.828" v="6" actId="20577"/>
      <pc:docMkLst>
        <pc:docMk/>
      </pc:docMkLst>
      <pc:sldChg chg="modSp">
        <pc:chgData name="Villicana, Tarryn A" userId="S::tarryn.villicana@indianaffairs.gov::9158fb89-c35f-42ca-8ee3-380ddca5b224" providerId="AD" clId="Web-{9D0A2D50-63FE-4E3D-9C3C-EB3E06BC9F11}" dt="2023-08-28T23:28:45.828" v="6" actId="20577"/>
        <pc:sldMkLst>
          <pc:docMk/>
          <pc:sldMk cId="772390067" sldId="271"/>
        </pc:sldMkLst>
        <pc:spChg chg="mod">
          <ac:chgData name="Villicana, Tarryn A" userId="S::tarryn.villicana@indianaffairs.gov::9158fb89-c35f-42ca-8ee3-380ddca5b224" providerId="AD" clId="Web-{9D0A2D50-63FE-4E3D-9C3C-EB3E06BC9F11}" dt="2023-08-28T23:28:45.828" v="6" actId="20577"/>
          <ac:spMkLst>
            <pc:docMk/>
            <pc:sldMk cId="772390067" sldId="271"/>
            <ac:spMk id="2" creationId="{41BE6B06-13FE-ECB4-DEB2-5C69170F8AD5}"/>
          </ac:spMkLst>
        </pc:spChg>
      </pc:sldChg>
      <pc:sldChg chg="addAnim delAnim">
        <pc:chgData name="Villicana, Tarryn A" userId="S::tarryn.villicana@indianaffairs.gov::9158fb89-c35f-42ca-8ee3-380ddca5b224" providerId="AD" clId="Web-{9D0A2D50-63FE-4E3D-9C3C-EB3E06BC9F11}" dt="2023-08-28T23:27:46.718" v="4"/>
        <pc:sldMkLst>
          <pc:docMk/>
          <pc:sldMk cId="1062852317" sldId="272"/>
        </pc:sldMkLst>
      </pc:sldChg>
    </pc:docChg>
  </pc:docChgLst>
</pc:chgInfo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4A9DFBC0-8ED5-48DE-808B-FCF68DCB712A}" type="doc">
      <dgm:prSet loTypeId="urn:microsoft.com/office/officeart/2005/8/layout/vList5" loCatId="list" qsTypeId="urn:microsoft.com/office/officeart/2005/8/quickstyle/3d1" qsCatId="3D" csTypeId="urn:microsoft.com/office/officeart/2005/8/colors/colorful1" csCatId="colorful" phldr="1"/>
      <dgm:spPr/>
      <dgm:t>
        <a:bodyPr/>
        <a:lstStyle/>
        <a:p>
          <a:endParaRPr lang="en-US"/>
        </a:p>
      </dgm:t>
    </dgm:pt>
    <dgm:pt modelId="{771C88BF-7013-434C-8842-13EBCBBA938F}">
      <dgm:prSet custT="1"/>
      <dgm:spPr/>
      <dgm:t>
        <a:bodyPr/>
        <a:lstStyle/>
        <a:p>
          <a:r>
            <a:rPr lang="en-US" sz="2800" b="0" dirty="0"/>
            <a:t>What is </a:t>
          </a:r>
          <a:r>
            <a:rPr lang="en-US" sz="2800" b="0" dirty="0" err="1"/>
            <a:t>Tiwahe</a:t>
          </a:r>
          <a:r>
            <a:rPr lang="en-US" sz="2800" b="0" dirty="0"/>
            <a:t> &amp; the </a:t>
          </a:r>
          <a:r>
            <a:rPr lang="en-US" sz="2800" b="0" dirty="0" err="1"/>
            <a:t>Tiwahe</a:t>
          </a:r>
          <a:r>
            <a:rPr lang="en-US" sz="2800" b="0" dirty="0"/>
            <a:t> Initiative and Demonstration Project?</a:t>
          </a:r>
        </a:p>
      </dgm:t>
    </dgm:pt>
    <dgm:pt modelId="{23EEAC69-C6B1-4122-B17C-8E018C4ABC29}" type="parTrans" cxnId="{99CE7FC1-4430-4384-B959-E2D0B91C70F0}">
      <dgm:prSet/>
      <dgm:spPr/>
      <dgm:t>
        <a:bodyPr/>
        <a:lstStyle/>
        <a:p>
          <a:endParaRPr lang="en-US" sz="2800" b="0"/>
        </a:p>
      </dgm:t>
    </dgm:pt>
    <dgm:pt modelId="{8FA65BF2-166D-4FB9-8CE3-87B36A3A3AB0}" type="sibTrans" cxnId="{99CE7FC1-4430-4384-B959-E2D0B91C70F0}">
      <dgm:prSet/>
      <dgm:spPr/>
      <dgm:t>
        <a:bodyPr/>
        <a:lstStyle/>
        <a:p>
          <a:endParaRPr lang="en-US" sz="2800" b="0"/>
        </a:p>
      </dgm:t>
    </dgm:pt>
    <dgm:pt modelId="{3679618C-96B9-4DEA-B313-08223849E59C}">
      <dgm:prSet custT="1"/>
      <dgm:spPr/>
      <dgm:t>
        <a:bodyPr/>
        <a:lstStyle/>
        <a:p>
          <a:r>
            <a:rPr lang="en-US" sz="2800" b="0"/>
            <a:t>2015 Tiwahe Methodology</a:t>
          </a:r>
        </a:p>
      </dgm:t>
    </dgm:pt>
    <dgm:pt modelId="{C33DD4C1-A741-41A7-97D9-EAFCB72488C3}" type="parTrans" cxnId="{B329545B-D74E-4368-A9ED-5BA629E50CD3}">
      <dgm:prSet/>
      <dgm:spPr/>
      <dgm:t>
        <a:bodyPr/>
        <a:lstStyle/>
        <a:p>
          <a:endParaRPr lang="en-US" sz="2800" b="0"/>
        </a:p>
      </dgm:t>
    </dgm:pt>
    <dgm:pt modelId="{796E1EB0-57E4-4D76-AEC3-CC130544C2DA}" type="sibTrans" cxnId="{B329545B-D74E-4368-A9ED-5BA629E50CD3}">
      <dgm:prSet/>
      <dgm:spPr/>
      <dgm:t>
        <a:bodyPr/>
        <a:lstStyle/>
        <a:p>
          <a:endParaRPr lang="en-US" sz="2800" b="0"/>
        </a:p>
      </dgm:t>
    </dgm:pt>
    <dgm:pt modelId="{F9149687-78FE-4964-A4B8-FCA57F6EEFA6}">
      <dgm:prSet custT="1"/>
      <dgm:spPr/>
      <dgm:t>
        <a:bodyPr/>
        <a:lstStyle/>
        <a:p>
          <a:r>
            <a:rPr lang="en-US" sz="2800" b="0" dirty="0"/>
            <a:t>Aggregate Net Recommendations</a:t>
          </a:r>
        </a:p>
      </dgm:t>
    </dgm:pt>
    <dgm:pt modelId="{BEF0D671-60ED-4F61-BD60-1E96E64DADD3}" type="parTrans" cxnId="{57184F3C-8345-41EE-BA64-A9A839BE00FB}">
      <dgm:prSet/>
      <dgm:spPr/>
      <dgm:t>
        <a:bodyPr/>
        <a:lstStyle/>
        <a:p>
          <a:endParaRPr lang="en-US" sz="2800" b="0"/>
        </a:p>
      </dgm:t>
    </dgm:pt>
    <dgm:pt modelId="{D74CEC0C-BAE4-49B5-B60C-679A404225A4}" type="sibTrans" cxnId="{57184F3C-8345-41EE-BA64-A9A839BE00FB}">
      <dgm:prSet/>
      <dgm:spPr/>
      <dgm:t>
        <a:bodyPr/>
        <a:lstStyle/>
        <a:p>
          <a:endParaRPr lang="en-US" sz="2800" b="0"/>
        </a:p>
      </dgm:t>
    </dgm:pt>
    <dgm:pt modelId="{050A7F22-EC58-4477-8A67-AFB24A3471D6}">
      <dgm:prSet custT="1"/>
      <dgm:spPr/>
      <dgm:t>
        <a:bodyPr/>
        <a:lstStyle/>
        <a:p>
          <a:r>
            <a:rPr lang="en-US" sz="2800" b="0" dirty="0"/>
            <a:t>Program Matrix Recommendations</a:t>
          </a:r>
        </a:p>
      </dgm:t>
    </dgm:pt>
    <dgm:pt modelId="{B33DF4DE-7F87-4EAC-8B70-D3CD82805766}" type="parTrans" cxnId="{05219918-2B90-4A5D-926C-B8BFD887CFAB}">
      <dgm:prSet/>
      <dgm:spPr/>
      <dgm:t>
        <a:bodyPr/>
        <a:lstStyle/>
        <a:p>
          <a:endParaRPr lang="en-US" sz="2800" b="0"/>
        </a:p>
      </dgm:t>
    </dgm:pt>
    <dgm:pt modelId="{AC43F6D2-0C30-472C-B8D2-D613F2DB234B}" type="sibTrans" cxnId="{05219918-2B90-4A5D-926C-B8BFD887CFAB}">
      <dgm:prSet/>
      <dgm:spPr/>
      <dgm:t>
        <a:bodyPr/>
        <a:lstStyle/>
        <a:p>
          <a:endParaRPr lang="en-US" sz="2800" b="0"/>
        </a:p>
      </dgm:t>
    </dgm:pt>
    <dgm:pt modelId="{E3A31C29-F2D7-495C-8B18-2B4B56B60B36}">
      <dgm:prSet custT="1"/>
      <dgm:spPr/>
      <dgm:t>
        <a:bodyPr/>
        <a:lstStyle/>
        <a:p>
          <a:r>
            <a:rPr lang="en-US" sz="2800" b="0"/>
            <a:t>Aggregate Net Project Status</a:t>
          </a:r>
        </a:p>
      </dgm:t>
    </dgm:pt>
    <dgm:pt modelId="{CD8D6343-8FE5-4CA2-9F99-814F750A2472}" type="parTrans" cxnId="{57E71AC1-9B04-480D-81FF-3EE56691BDA2}">
      <dgm:prSet/>
      <dgm:spPr/>
      <dgm:t>
        <a:bodyPr/>
        <a:lstStyle/>
        <a:p>
          <a:endParaRPr lang="en-US" sz="2800" b="0"/>
        </a:p>
      </dgm:t>
    </dgm:pt>
    <dgm:pt modelId="{F77DA320-D104-4092-AD55-2F7CED19BD3F}" type="sibTrans" cxnId="{57E71AC1-9B04-480D-81FF-3EE56691BDA2}">
      <dgm:prSet/>
      <dgm:spPr/>
      <dgm:t>
        <a:bodyPr/>
        <a:lstStyle/>
        <a:p>
          <a:endParaRPr lang="en-US" sz="2800" b="0"/>
        </a:p>
      </dgm:t>
    </dgm:pt>
    <dgm:pt modelId="{DB0C1A22-BCC5-4233-AF70-D7EA5011A8E0}">
      <dgm:prSet custT="1"/>
      <dgm:spPr/>
      <dgm:t>
        <a:bodyPr/>
        <a:lstStyle/>
        <a:p>
          <a:r>
            <a:rPr lang="en-US" sz="2800" b="0"/>
            <a:t>Aggregate Numbers</a:t>
          </a:r>
        </a:p>
      </dgm:t>
    </dgm:pt>
    <dgm:pt modelId="{D8516EC7-1014-474F-8F01-53521CA528E6}" type="parTrans" cxnId="{9EB15517-457B-42B2-8D3E-872B0BFACF5D}">
      <dgm:prSet/>
      <dgm:spPr/>
      <dgm:t>
        <a:bodyPr/>
        <a:lstStyle/>
        <a:p>
          <a:endParaRPr lang="en-US" sz="2800" b="0"/>
        </a:p>
      </dgm:t>
    </dgm:pt>
    <dgm:pt modelId="{48136D7F-0E93-4A67-814A-29298708F4D2}" type="sibTrans" cxnId="{9EB15517-457B-42B2-8D3E-872B0BFACF5D}">
      <dgm:prSet/>
      <dgm:spPr/>
      <dgm:t>
        <a:bodyPr/>
        <a:lstStyle/>
        <a:p>
          <a:endParaRPr lang="en-US" sz="2800" b="0"/>
        </a:p>
      </dgm:t>
    </dgm:pt>
    <dgm:pt modelId="{929D7D57-64A3-4A6D-8E07-94B910565F27}" type="pres">
      <dgm:prSet presAssocID="{4A9DFBC0-8ED5-48DE-808B-FCF68DCB712A}" presName="Name0" presStyleCnt="0">
        <dgm:presLayoutVars>
          <dgm:dir/>
          <dgm:animLvl val="lvl"/>
          <dgm:resizeHandles val="exact"/>
        </dgm:presLayoutVars>
      </dgm:prSet>
      <dgm:spPr/>
    </dgm:pt>
    <dgm:pt modelId="{7469D890-0B27-44B7-8252-5E94AAF0C0DA}" type="pres">
      <dgm:prSet presAssocID="{771C88BF-7013-434C-8842-13EBCBBA938F}" presName="linNode" presStyleCnt="0"/>
      <dgm:spPr/>
    </dgm:pt>
    <dgm:pt modelId="{BA97DCCF-DD2D-490F-ACC8-B645127C9F3C}" type="pres">
      <dgm:prSet presAssocID="{771C88BF-7013-434C-8842-13EBCBBA938F}" presName="parentText" presStyleLbl="node1" presStyleIdx="0" presStyleCnt="6" custScaleX="277778">
        <dgm:presLayoutVars>
          <dgm:chMax val="1"/>
          <dgm:bulletEnabled val="1"/>
        </dgm:presLayoutVars>
      </dgm:prSet>
      <dgm:spPr/>
    </dgm:pt>
    <dgm:pt modelId="{344D14E9-8712-44CA-B858-25299085A25B}" type="pres">
      <dgm:prSet presAssocID="{8FA65BF2-166D-4FB9-8CE3-87B36A3A3AB0}" presName="sp" presStyleCnt="0"/>
      <dgm:spPr/>
    </dgm:pt>
    <dgm:pt modelId="{D0C109F6-B692-4B9A-9CAF-08BE8DD15937}" type="pres">
      <dgm:prSet presAssocID="{3679618C-96B9-4DEA-B313-08223849E59C}" presName="linNode" presStyleCnt="0"/>
      <dgm:spPr/>
    </dgm:pt>
    <dgm:pt modelId="{E75E4C01-B6D4-47B0-8AF9-AD468D378925}" type="pres">
      <dgm:prSet presAssocID="{3679618C-96B9-4DEA-B313-08223849E59C}" presName="parentText" presStyleLbl="node1" presStyleIdx="1" presStyleCnt="6" custScaleX="277778">
        <dgm:presLayoutVars>
          <dgm:chMax val="1"/>
          <dgm:bulletEnabled val="1"/>
        </dgm:presLayoutVars>
      </dgm:prSet>
      <dgm:spPr/>
    </dgm:pt>
    <dgm:pt modelId="{5EF43E33-0869-4E37-93F4-7754BF2BE6A3}" type="pres">
      <dgm:prSet presAssocID="{796E1EB0-57E4-4D76-AEC3-CC130544C2DA}" presName="sp" presStyleCnt="0"/>
      <dgm:spPr/>
    </dgm:pt>
    <dgm:pt modelId="{A03E67BE-80BA-490A-9D73-C5456CB2B988}" type="pres">
      <dgm:prSet presAssocID="{F9149687-78FE-4964-A4B8-FCA57F6EEFA6}" presName="linNode" presStyleCnt="0"/>
      <dgm:spPr/>
    </dgm:pt>
    <dgm:pt modelId="{415736D8-EC0B-49FC-A783-E9A4B7EF6149}" type="pres">
      <dgm:prSet presAssocID="{F9149687-78FE-4964-A4B8-FCA57F6EEFA6}" presName="parentText" presStyleLbl="node1" presStyleIdx="2" presStyleCnt="6" custScaleX="277494">
        <dgm:presLayoutVars>
          <dgm:chMax val="1"/>
          <dgm:bulletEnabled val="1"/>
        </dgm:presLayoutVars>
      </dgm:prSet>
      <dgm:spPr/>
    </dgm:pt>
    <dgm:pt modelId="{A6C39F38-D777-459A-96BE-53CBF32A2FD8}" type="pres">
      <dgm:prSet presAssocID="{D74CEC0C-BAE4-49B5-B60C-679A404225A4}" presName="sp" presStyleCnt="0"/>
      <dgm:spPr/>
    </dgm:pt>
    <dgm:pt modelId="{214C195B-D7A8-455A-8303-8E4D04C4B879}" type="pres">
      <dgm:prSet presAssocID="{050A7F22-EC58-4477-8A67-AFB24A3471D6}" presName="linNode" presStyleCnt="0"/>
      <dgm:spPr/>
    </dgm:pt>
    <dgm:pt modelId="{DE6843AA-9389-4B42-B0C6-BDD958D6DAAD}" type="pres">
      <dgm:prSet presAssocID="{050A7F22-EC58-4477-8A67-AFB24A3471D6}" presName="parentText" presStyleLbl="node1" presStyleIdx="3" presStyleCnt="6" custScaleX="277493">
        <dgm:presLayoutVars>
          <dgm:chMax val="1"/>
          <dgm:bulletEnabled val="1"/>
        </dgm:presLayoutVars>
      </dgm:prSet>
      <dgm:spPr/>
    </dgm:pt>
    <dgm:pt modelId="{BDDCCBFC-B2DE-4E8B-86E9-177B6E89890F}" type="pres">
      <dgm:prSet presAssocID="{AC43F6D2-0C30-472C-B8D2-D613F2DB234B}" presName="sp" presStyleCnt="0"/>
      <dgm:spPr/>
    </dgm:pt>
    <dgm:pt modelId="{082BE8ED-58E8-4AAF-B76F-C90D05A9B665}" type="pres">
      <dgm:prSet presAssocID="{E3A31C29-F2D7-495C-8B18-2B4B56B60B36}" presName="linNode" presStyleCnt="0"/>
      <dgm:spPr/>
    </dgm:pt>
    <dgm:pt modelId="{60E64B4E-1512-4B1B-A792-5D159082F3DF}" type="pres">
      <dgm:prSet presAssocID="{E3A31C29-F2D7-495C-8B18-2B4B56B60B36}" presName="parentText" presStyleLbl="node1" presStyleIdx="4" presStyleCnt="6" custScaleX="277588">
        <dgm:presLayoutVars>
          <dgm:chMax val="1"/>
          <dgm:bulletEnabled val="1"/>
        </dgm:presLayoutVars>
      </dgm:prSet>
      <dgm:spPr/>
    </dgm:pt>
    <dgm:pt modelId="{13FEC03F-1A07-403D-9492-24B0086B6DC6}" type="pres">
      <dgm:prSet presAssocID="{F77DA320-D104-4092-AD55-2F7CED19BD3F}" presName="sp" presStyleCnt="0"/>
      <dgm:spPr/>
    </dgm:pt>
    <dgm:pt modelId="{BA107921-455E-4CDB-AAE2-BF53620C8538}" type="pres">
      <dgm:prSet presAssocID="{DB0C1A22-BCC5-4233-AF70-D7EA5011A8E0}" presName="linNode" presStyleCnt="0"/>
      <dgm:spPr/>
    </dgm:pt>
    <dgm:pt modelId="{EAED9FC2-D9D6-47A2-B147-0A3F1BEAD461}" type="pres">
      <dgm:prSet presAssocID="{DB0C1A22-BCC5-4233-AF70-D7EA5011A8E0}" presName="parentText" presStyleLbl="node1" presStyleIdx="5" presStyleCnt="6" custScaleX="277778">
        <dgm:presLayoutVars>
          <dgm:chMax val="1"/>
          <dgm:bulletEnabled val="1"/>
        </dgm:presLayoutVars>
      </dgm:prSet>
      <dgm:spPr/>
    </dgm:pt>
  </dgm:ptLst>
  <dgm:cxnLst>
    <dgm:cxn modelId="{7DFF8910-B403-4F76-B85A-F26EA72D75F1}" type="presOf" srcId="{771C88BF-7013-434C-8842-13EBCBBA938F}" destId="{BA97DCCF-DD2D-490F-ACC8-B645127C9F3C}" srcOrd="0" destOrd="0" presId="urn:microsoft.com/office/officeart/2005/8/layout/vList5"/>
    <dgm:cxn modelId="{9EB15517-457B-42B2-8D3E-872B0BFACF5D}" srcId="{4A9DFBC0-8ED5-48DE-808B-FCF68DCB712A}" destId="{DB0C1A22-BCC5-4233-AF70-D7EA5011A8E0}" srcOrd="5" destOrd="0" parTransId="{D8516EC7-1014-474F-8F01-53521CA528E6}" sibTransId="{48136D7F-0E93-4A67-814A-29298708F4D2}"/>
    <dgm:cxn modelId="{05219918-2B90-4A5D-926C-B8BFD887CFAB}" srcId="{4A9DFBC0-8ED5-48DE-808B-FCF68DCB712A}" destId="{050A7F22-EC58-4477-8A67-AFB24A3471D6}" srcOrd="3" destOrd="0" parTransId="{B33DF4DE-7F87-4EAC-8B70-D3CD82805766}" sibTransId="{AC43F6D2-0C30-472C-B8D2-D613F2DB234B}"/>
    <dgm:cxn modelId="{D9F93E29-DDB0-4C2E-A06B-4F574DAAF8B3}" type="presOf" srcId="{4A9DFBC0-8ED5-48DE-808B-FCF68DCB712A}" destId="{929D7D57-64A3-4A6D-8E07-94B910565F27}" srcOrd="0" destOrd="0" presId="urn:microsoft.com/office/officeart/2005/8/layout/vList5"/>
    <dgm:cxn modelId="{57184F3C-8345-41EE-BA64-A9A839BE00FB}" srcId="{4A9DFBC0-8ED5-48DE-808B-FCF68DCB712A}" destId="{F9149687-78FE-4964-A4B8-FCA57F6EEFA6}" srcOrd="2" destOrd="0" parTransId="{BEF0D671-60ED-4F61-BD60-1E96E64DADD3}" sibTransId="{D74CEC0C-BAE4-49B5-B60C-679A404225A4}"/>
    <dgm:cxn modelId="{B329545B-D74E-4368-A9ED-5BA629E50CD3}" srcId="{4A9DFBC0-8ED5-48DE-808B-FCF68DCB712A}" destId="{3679618C-96B9-4DEA-B313-08223849E59C}" srcOrd="1" destOrd="0" parTransId="{C33DD4C1-A741-41A7-97D9-EAFCB72488C3}" sibTransId="{796E1EB0-57E4-4D76-AEC3-CC130544C2DA}"/>
    <dgm:cxn modelId="{0C834445-019E-4B8F-BC8C-5AB0517EAECD}" type="presOf" srcId="{F9149687-78FE-4964-A4B8-FCA57F6EEFA6}" destId="{415736D8-EC0B-49FC-A783-E9A4B7EF6149}" srcOrd="0" destOrd="0" presId="urn:microsoft.com/office/officeart/2005/8/layout/vList5"/>
    <dgm:cxn modelId="{F90497A9-3725-459E-88B8-B0E4A6FA9274}" type="presOf" srcId="{050A7F22-EC58-4477-8A67-AFB24A3471D6}" destId="{DE6843AA-9389-4B42-B0C6-BDD958D6DAAD}" srcOrd="0" destOrd="0" presId="urn:microsoft.com/office/officeart/2005/8/layout/vList5"/>
    <dgm:cxn modelId="{1D9F03B6-1F0C-4588-A51A-9A549CB90170}" type="presOf" srcId="{3679618C-96B9-4DEA-B313-08223849E59C}" destId="{E75E4C01-B6D4-47B0-8AF9-AD468D378925}" srcOrd="0" destOrd="0" presId="urn:microsoft.com/office/officeart/2005/8/layout/vList5"/>
    <dgm:cxn modelId="{020745B8-55F2-4EC7-A86F-71FAA7907D13}" type="presOf" srcId="{E3A31C29-F2D7-495C-8B18-2B4B56B60B36}" destId="{60E64B4E-1512-4B1B-A792-5D159082F3DF}" srcOrd="0" destOrd="0" presId="urn:microsoft.com/office/officeart/2005/8/layout/vList5"/>
    <dgm:cxn modelId="{57E71AC1-9B04-480D-81FF-3EE56691BDA2}" srcId="{4A9DFBC0-8ED5-48DE-808B-FCF68DCB712A}" destId="{E3A31C29-F2D7-495C-8B18-2B4B56B60B36}" srcOrd="4" destOrd="0" parTransId="{CD8D6343-8FE5-4CA2-9F99-814F750A2472}" sibTransId="{F77DA320-D104-4092-AD55-2F7CED19BD3F}"/>
    <dgm:cxn modelId="{99CE7FC1-4430-4384-B959-E2D0B91C70F0}" srcId="{4A9DFBC0-8ED5-48DE-808B-FCF68DCB712A}" destId="{771C88BF-7013-434C-8842-13EBCBBA938F}" srcOrd="0" destOrd="0" parTransId="{23EEAC69-C6B1-4122-B17C-8E018C4ABC29}" sibTransId="{8FA65BF2-166D-4FB9-8CE3-87B36A3A3AB0}"/>
    <dgm:cxn modelId="{1E52D4E7-085A-4B59-AF1B-FF38D387A1B4}" type="presOf" srcId="{DB0C1A22-BCC5-4233-AF70-D7EA5011A8E0}" destId="{EAED9FC2-D9D6-47A2-B147-0A3F1BEAD461}" srcOrd="0" destOrd="0" presId="urn:microsoft.com/office/officeart/2005/8/layout/vList5"/>
    <dgm:cxn modelId="{1F8CD250-655B-4891-B294-36F81DEAB68D}" type="presParOf" srcId="{929D7D57-64A3-4A6D-8E07-94B910565F27}" destId="{7469D890-0B27-44B7-8252-5E94AAF0C0DA}" srcOrd="0" destOrd="0" presId="urn:microsoft.com/office/officeart/2005/8/layout/vList5"/>
    <dgm:cxn modelId="{C63B3F74-0AF3-41AA-9BF9-9400F7A9C415}" type="presParOf" srcId="{7469D890-0B27-44B7-8252-5E94AAF0C0DA}" destId="{BA97DCCF-DD2D-490F-ACC8-B645127C9F3C}" srcOrd="0" destOrd="0" presId="urn:microsoft.com/office/officeart/2005/8/layout/vList5"/>
    <dgm:cxn modelId="{C56DC061-6F8D-441B-8202-9A750D66A71A}" type="presParOf" srcId="{929D7D57-64A3-4A6D-8E07-94B910565F27}" destId="{344D14E9-8712-44CA-B858-25299085A25B}" srcOrd="1" destOrd="0" presId="urn:microsoft.com/office/officeart/2005/8/layout/vList5"/>
    <dgm:cxn modelId="{51218C2E-3F20-43C7-BF2F-F9BE07DFAB5F}" type="presParOf" srcId="{929D7D57-64A3-4A6D-8E07-94B910565F27}" destId="{D0C109F6-B692-4B9A-9CAF-08BE8DD15937}" srcOrd="2" destOrd="0" presId="urn:microsoft.com/office/officeart/2005/8/layout/vList5"/>
    <dgm:cxn modelId="{39D07F2D-E687-4072-9B01-9B414B3F76C0}" type="presParOf" srcId="{D0C109F6-B692-4B9A-9CAF-08BE8DD15937}" destId="{E75E4C01-B6D4-47B0-8AF9-AD468D378925}" srcOrd="0" destOrd="0" presId="urn:microsoft.com/office/officeart/2005/8/layout/vList5"/>
    <dgm:cxn modelId="{8CFC5E52-879F-4FD1-9A69-9F3D22453426}" type="presParOf" srcId="{929D7D57-64A3-4A6D-8E07-94B910565F27}" destId="{5EF43E33-0869-4E37-93F4-7754BF2BE6A3}" srcOrd="3" destOrd="0" presId="urn:microsoft.com/office/officeart/2005/8/layout/vList5"/>
    <dgm:cxn modelId="{6375A1AF-F909-4F2E-91B9-3CD6D051ED3C}" type="presParOf" srcId="{929D7D57-64A3-4A6D-8E07-94B910565F27}" destId="{A03E67BE-80BA-490A-9D73-C5456CB2B988}" srcOrd="4" destOrd="0" presId="urn:microsoft.com/office/officeart/2005/8/layout/vList5"/>
    <dgm:cxn modelId="{17728230-1751-4896-9E2E-A51BA55BC0C0}" type="presParOf" srcId="{A03E67BE-80BA-490A-9D73-C5456CB2B988}" destId="{415736D8-EC0B-49FC-A783-E9A4B7EF6149}" srcOrd="0" destOrd="0" presId="urn:microsoft.com/office/officeart/2005/8/layout/vList5"/>
    <dgm:cxn modelId="{13B6563A-2F7E-4AA1-8CE1-2EB99F98192C}" type="presParOf" srcId="{929D7D57-64A3-4A6D-8E07-94B910565F27}" destId="{A6C39F38-D777-459A-96BE-53CBF32A2FD8}" srcOrd="5" destOrd="0" presId="urn:microsoft.com/office/officeart/2005/8/layout/vList5"/>
    <dgm:cxn modelId="{85155C41-0E40-4F62-B5D5-E4DB8A7897A2}" type="presParOf" srcId="{929D7D57-64A3-4A6D-8E07-94B910565F27}" destId="{214C195B-D7A8-455A-8303-8E4D04C4B879}" srcOrd="6" destOrd="0" presId="urn:microsoft.com/office/officeart/2005/8/layout/vList5"/>
    <dgm:cxn modelId="{043A4D5D-B5A6-47B0-9587-03FC284E38EF}" type="presParOf" srcId="{214C195B-D7A8-455A-8303-8E4D04C4B879}" destId="{DE6843AA-9389-4B42-B0C6-BDD958D6DAAD}" srcOrd="0" destOrd="0" presId="urn:microsoft.com/office/officeart/2005/8/layout/vList5"/>
    <dgm:cxn modelId="{5082018C-7871-48EF-AC01-619F4ED737BA}" type="presParOf" srcId="{929D7D57-64A3-4A6D-8E07-94B910565F27}" destId="{BDDCCBFC-B2DE-4E8B-86E9-177B6E89890F}" srcOrd="7" destOrd="0" presId="urn:microsoft.com/office/officeart/2005/8/layout/vList5"/>
    <dgm:cxn modelId="{97CFE10B-53ED-4614-B50B-07FDAA4C122D}" type="presParOf" srcId="{929D7D57-64A3-4A6D-8E07-94B910565F27}" destId="{082BE8ED-58E8-4AAF-B76F-C90D05A9B665}" srcOrd="8" destOrd="0" presId="urn:microsoft.com/office/officeart/2005/8/layout/vList5"/>
    <dgm:cxn modelId="{D1898FBB-B8C4-4A63-840E-3FD4A864D3FF}" type="presParOf" srcId="{082BE8ED-58E8-4AAF-B76F-C90D05A9B665}" destId="{60E64B4E-1512-4B1B-A792-5D159082F3DF}" srcOrd="0" destOrd="0" presId="urn:microsoft.com/office/officeart/2005/8/layout/vList5"/>
    <dgm:cxn modelId="{BEE55B64-3CF9-4FE7-98E9-055D08FA4DD6}" type="presParOf" srcId="{929D7D57-64A3-4A6D-8E07-94B910565F27}" destId="{13FEC03F-1A07-403D-9492-24B0086B6DC6}" srcOrd="9" destOrd="0" presId="urn:microsoft.com/office/officeart/2005/8/layout/vList5"/>
    <dgm:cxn modelId="{F1CEF797-94C0-4631-90BE-89E72B1E6733}" type="presParOf" srcId="{929D7D57-64A3-4A6D-8E07-94B910565F27}" destId="{BA107921-455E-4CDB-AAE2-BF53620C8538}" srcOrd="10" destOrd="0" presId="urn:microsoft.com/office/officeart/2005/8/layout/vList5"/>
    <dgm:cxn modelId="{19D37056-53DB-4280-B35F-8648FDB9106F}" type="presParOf" srcId="{BA107921-455E-4CDB-AAE2-BF53620C8538}" destId="{EAED9FC2-D9D6-47A2-B147-0A3F1BEAD461}" srcOrd="0" destOrd="0" presId="urn:microsoft.com/office/officeart/2005/8/layout/vList5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A97DCCF-DD2D-490F-ACC8-B645127C9F3C}">
      <dsp:nvSpPr>
        <dsp:cNvPr id="0" name=""/>
        <dsp:cNvSpPr/>
      </dsp:nvSpPr>
      <dsp:spPr>
        <a:xfrm>
          <a:off x="2963" y="1530"/>
          <a:ext cx="8666064" cy="891159"/>
        </a:xfrm>
        <a:prstGeom prst="roundRect">
          <a:avLst/>
        </a:prstGeom>
        <a:gradFill rotWithShape="0">
          <a:gsLst>
            <a:gs pos="0">
              <a:schemeClr val="accent2">
                <a:hueOff val="0"/>
                <a:satOff val="0"/>
                <a:lumOff val="0"/>
                <a:alphaOff val="0"/>
                <a:tint val="96000"/>
                <a:lumMod val="100000"/>
              </a:schemeClr>
            </a:gs>
            <a:gs pos="78000">
              <a:schemeClr val="accent2">
                <a:hueOff val="0"/>
                <a:satOff val="0"/>
                <a:lumOff val="0"/>
                <a:alphaOff val="0"/>
                <a:shade val="94000"/>
                <a:lumMod val="94000"/>
              </a:schemeClr>
            </a:gs>
          </a:gsLst>
          <a:lin ang="5400000" scaled="0"/>
        </a:gradFill>
        <a:ln>
          <a:noFill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06680" tIns="53340" rIns="106680" bIns="5334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800" b="0" kern="1200" dirty="0"/>
            <a:t>What is </a:t>
          </a:r>
          <a:r>
            <a:rPr lang="en-US" sz="2800" b="0" kern="1200" dirty="0" err="1"/>
            <a:t>Tiwahe</a:t>
          </a:r>
          <a:r>
            <a:rPr lang="en-US" sz="2800" b="0" kern="1200" dirty="0"/>
            <a:t> &amp; the </a:t>
          </a:r>
          <a:r>
            <a:rPr lang="en-US" sz="2800" b="0" kern="1200" dirty="0" err="1"/>
            <a:t>Tiwahe</a:t>
          </a:r>
          <a:r>
            <a:rPr lang="en-US" sz="2800" b="0" kern="1200" dirty="0"/>
            <a:t> Initiative and Demonstration Project?</a:t>
          </a:r>
        </a:p>
      </dsp:txBody>
      <dsp:txXfrm>
        <a:off x="46466" y="45033"/>
        <a:ext cx="8579058" cy="804153"/>
      </dsp:txXfrm>
    </dsp:sp>
    <dsp:sp modelId="{E75E4C01-B6D4-47B0-8AF9-AD468D378925}">
      <dsp:nvSpPr>
        <dsp:cNvPr id="0" name=""/>
        <dsp:cNvSpPr/>
      </dsp:nvSpPr>
      <dsp:spPr>
        <a:xfrm>
          <a:off x="2963" y="937247"/>
          <a:ext cx="8666064" cy="891159"/>
        </a:xfrm>
        <a:prstGeom prst="roundRect">
          <a:avLst/>
        </a:prstGeom>
        <a:gradFill rotWithShape="0">
          <a:gsLst>
            <a:gs pos="0">
              <a:schemeClr val="accent3">
                <a:hueOff val="0"/>
                <a:satOff val="0"/>
                <a:lumOff val="0"/>
                <a:alphaOff val="0"/>
                <a:tint val="96000"/>
                <a:lumMod val="100000"/>
              </a:schemeClr>
            </a:gs>
            <a:gs pos="78000">
              <a:schemeClr val="accent3">
                <a:hueOff val="0"/>
                <a:satOff val="0"/>
                <a:lumOff val="0"/>
                <a:alphaOff val="0"/>
                <a:shade val="94000"/>
                <a:lumMod val="94000"/>
              </a:schemeClr>
            </a:gs>
          </a:gsLst>
          <a:lin ang="5400000" scaled="0"/>
        </a:gradFill>
        <a:ln>
          <a:noFill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06680" tIns="53340" rIns="106680" bIns="5334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800" b="0" kern="1200"/>
            <a:t>2015 Tiwahe Methodology</a:t>
          </a:r>
        </a:p>
      </dsp:txBody>
      <dsp:txXfrm>
        <a:off x="46466" y="980750"/>
        <a:ext cx="8579058" cy="804153"/>
      </dsp:txXfrm>
    </dsp:sp>
    <dsp:sp modelId="{415736D8-EC0B-49FC-A783-E9A4B7EF6149}">
      <dsp:nvSpPr>
        <dsp:cNvPr id="0" name=""/>
        <dsp:cNvSpPr/>
      </dsp:nvSpPr>
      <dsp:spPr>
        <a:xfrm>
          <a:off x="2963" y="1872964"/>
          <a:ext cx="8665667" cy="891159"/>
        </a:xfrm>
        <a:prstGeom prst="roundRect">
          <a:avLst/>
        </a:prstGeom>
        <a:gradFill rotWithShape="0">
          <a:gsLst>
            <a:gs pos="0">
              <a:schemeClr val="accent4">
                <a:hueOff val="0"/>
                <a:satOff val="0"/>
                <a:lumOff val="0"/>
                <a:alphaOff val="0"/>
                <a:tint val="96000"/>
                <a:lumMod val="100000"/>
              </a:schemeClr>
            </a:gs>
            <a:gs pos="78000">
              <a:schemeClr val="accent4">
                <a:hueOff val="0"/>
                <a:satOff val="0"/>
                <a:lumOff val="0"/>
                <a:alphaOff val="0"/>
                <a:shade val="94000"/>
                <a:lumMod val="94000"/>
              </a:schemeClr>
            </a:gs>
          </a:gsLst>
          <a:lin ang="5400000" scaled="0"/>
        </a:gradFill>
        <a:ln>
          <a:noFill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06680" tIns="53340" rIns="106680" bIns="5334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800" b="0" kern="1200" dirty="0"/>
            <a:t>Aggregate Net Recommendations</a:t>
          </a:r>
        </a:p>
      </dsp:txBody>
      <dsp:txXfrm>
        <a:off x="46466" y="1916467"/>
        <a:ext cx="8578661" cy="804153"/>
      </dsp:txXfrm>
    </dsp:sp>
    <dsp:sp modelId="{DE6843AA-9389-4B42-B0C6-BDD958D6DAAD}">
      <dsp:nvSpPr>
        <dsp:cNvPr id="0" name=""/>
        <dsp:cNvSpPr/>
      </dsp:nvSpPr>
      <dsp:spPr>
        <a:xfrm>
          <a:off x="2963" y="2808681"/>
          <a:ext cx="8665635" cy="891159"/>
        </a:xfrm>
        <a:prstGeom prst="roundRect">
          <a:avLst/>
        </a:prstGeom>
        <a:gradFill rotWithShape="0">
          <a:gsLst>
            <a:gs pos="0">
              <a:schemeClr val="accent5">
                <a:hueOff val="0"/>
                <a:satOff val="0"/>
                <a:lumOff val="0"/>
                <a:alphaOff val="0"/>
                <a:tint val="96000"/>
                <a:lumMod val="100000"/>
              </a:schemeClr>
            </a:gs>
            <a:gs pos="78000">
              <a:schemeClr val="accent5">
                <a:hueOff val="0"/>
                <a:satOff val="0"/>
                <a:lumOff val="0"/>
                <a:alphaOff val="0"/>
                <a:shade val="94000"/>
                <a:lumMod val="94000"/>
              </a:schemeClr>
            </a:gs>
          </a:gsLst>
          <a:lin ang="5400000" scaled="0"/>
        </a:gradFill>
        <a:ln>
          <a:noFill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06680" tIns="53340" rIns="106680" bIns="5334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800" b="0" kern="1200" dirty="0"/>
            <a:t>Program Matrix Recommendations</a:t>
          </a:r>
        </a:p>
      </dsp:txBody>
      <dsp:txXfrm>
        <a:off x="46466" y="2852184"/>
        <a:ext cx="8578629" cy="804153"/>
      </dsp:txXfrm>
    </dsp:sp>
    <dsp:sp modelId="{60E64B4E-1512-4B1B-A792-5D159082F3DF}">
      <dsp:nvSpPr>
        <dsp:cNvPr id="0" name=""/>
        <dsp:cNvSpPr/>
      </dsp:nvSpPr>
      <dsp:spPr>
        <a:xfrm>
          <a:off x="2963" y="3744399"/>
          <a:ext cx="8668602" cy="891159"/>
        </a:xfrm>
        <a:prstGeom prst="roundRect">
          <a:avLst/>
        </a:prstGeom>
        <a:gradFill rotWithShape="0">
          <a:gsLst>
            <a:gs pos="0">
              <a:schemeClr val="accent6">
                <a:hueOff val="0"/>
                <a:satOff val="0"/>
                <a:lumOff val="0"/>
                <a:alphaOff val="0"/>
                <a:tint val="96000"/>
                <a:lumMod val="100000"/>
              </a:schemeClr>
            </a:gs>
            <a:gs pos="78000">
              <a:schemeClr val="accent6">
                <a:hueOff val="0"/>
                <a:satOff val="0"/>
                <a:lumOff val="0"/>
                <a:alphaOff val="0"/>
                <a:shade val="94000"/>
                <a:lumMod val="94000"/>
              </a:schemeClr>
            </a:gs>
          </a:gsLst>
          <a:lin ang="5400000" scaled="0"/>
        </a:gradFill>
        <a:ln>
          <a:noFill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06680" tIns="53340" rIns="106680" bIns="5334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800" b="0" kern="1200"/>
            <a:t>Aggregate Net Project Status</a:t>
          </a:r>
        </a:p>
      </dsp:txBody>
      <dsp:txXfrm>
        <a:off x="46466" y="3787902"/>
        <a:ext cx="8581596" cy="804153"/>
      </dsp:txXfrm>
    </dsp:sp>
    <dsp:sp modelId="{EAED9FC2-D9D6-47A2-B147-0A3F1BEAD461}">
      <dsp:nvSpPr>
        <dsp:cNvPr id="0" name=""/>
        <dsp:cNvSpPr/>
      </dsp:nvSpPr>
      <dsp:spPr>
        <a:xfrm>
          <a:off x="2963" y="4680116"/>
          <a:ext cx="8666064" cy="891159"/>
        </a:xfrm>
        <a:prstGeom prst="roundRect">
          <a:avLst/>
        </a:prstGeom>
        <a:gradFill rotWithShape="0">
          <a:gsLst>
            <a:gs pos="0">
              <a:schemeClr val="accent2">
                <a:hueOff val="0"/>
                <a:satOff val="0"/>
                <a:lumOff val="0"/>
                <a:alphaOff val="0"/>
                <a:tint val="96000"/>
                <a:lumMod val="100000"/>
              </a:schemeClr>
            </a:gs>
            <a:gs pos="78000">
              <a:schemeClr val="accent2">
                <a:hueOff val="0"/>
                <a:satOff val="0"/>
                <a:lumOff val="0"/>
                <a:alphaOff val="0"/>
                <a:shade val="94000"/>
                <a:lumMod val="94000"/>
              </a:schemeClr>
            </a:gs>
          </a:gsLst>
          <a:lin ang="5400000" scaled="0"/>
        </a:gradFill>
        <a:ln>
          <a:noFill/>
        </a:ln>
        <a:effectLst>
          <a:outerShdw blurRad="38100" dist="254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06680" tIns="53340" rIns="106680" bIns="5334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800" b="0" kern="1200"/>
            <a:t>Aggregate Numbers</a:t>
          </a:r>
        </a:p>
      </dsp:txBody>
      <dsp:txXfrm>
        <a:off x="46466" y="4723619"/>
        <a:ext cx="8579058" cy="804153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vList5">
  <dgm:title val=""/>
  <dgm:desc val=""/>
  <dgm:catLst>
    <dgm:cat type="list" pri="15000"/>
    <dgm:cat type="convert" pri="2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>
          <dgm:param type="linDir" val="fromT"/>
          <dgm:param type="nodeHorzAlign" val="l"/>
        </dgm:alg>
      </dgm:if>
      <dgm:else name="Name3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linNode" refType="h"/>
      <dgm:constr type="w" for="ch" forName="linNode" refType="w"/>
      <dgm:constr type="h" for="ch" forName="sp" refType="h" fact="0.05"/>
      <dgm:constr type="primFontSz" for="des" forName="parentText" op="equ" val="65"/>
      <dgm:constr type="secFontSz" for="des" forName="descendantText" op="equ"/>
    </dgm:constrLst>
    <dgm:ruleLst/>
    <dgm:forEach name="Name4" axis="ch" ptType="node">
      <dgm:layoutNode name="linNode">
        <dgm:choose name="Name5">
          <dgm:if name="Name6" func="var" arg="dir" op="equ" val="norm">
            <dgm:alg type="lin">
              <dgm:param type="linDir" val="fromL"/>
            </dgm:alg>
          </dgm:if>
          <dgm:else name="Name7">
            <dgm:alg type="lin">
              <dgm:param type="linDir" val="fromR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forName="parentText" refType="w" fact="0.36"/>
          <dgm:constr type="w" for="ch" forName="descendantText" refType="w" fact="0.64"/>
          <dgm:constr type="h" for="ch" forName="parentText" refType="h"/>
          <dgm:constr type="h" for="ch" forName="descendantText" refType="h" refFor="ch" refForName="parentText" fact="0.8"/>
        </dgm:constrLst>
        <dgm:ruleLst/>
        <dgm:layoutNode name="parentText">
          <dgm:varLst>
            <dgm:chMax val="1"/>
            <dgm:bulletEnabled val="1"/>
          </dgm:varLst>
          <dgm:alg type="tx"/>
          <dgm:shape xmlns:r="http://schemas.openxmlformats.org/officeDocument/2006/relationships" type="roundRect" r:blip="" zOrderOff="3">
            <dgm:adjLst/>
          </dgm:shape>
          <dgm:presOf axis="self" ptType="node"/>
          <dgm:constrLst>
            <dgm:constr type="tMarg" refType="primFontSz" fact="0.15"/>
            <dgm:constr type="bMarg" refType="primFontSz" fact="0.15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choose name="Name8">
          <dgm:if name="Name9" axis="ch" ptType="node" func="cnt" op="gte" val="1">
            <dgm:layoutNode name="descendantText" styleLbl="alignAccFollowNode1">
              <dgm:varLst>
                <dgm:bulletEnabled val="1"/>
              </dgm:varLst>
              <dgm:alg type="tx">
                <dgm:param type="stBulletLvl" val="1"/>
                <dgm:param type="txAnchorVertCh" val="mid"/>
              </dgm:alg>
              <dgm:choose name="Name10">
                <dgm:if name="Name11" func="var" arg="dir" op="equ" val="norm">
                  <dgm:shape xmlns:r="http://schemas.openxmlformats.org/officeDocument/2006/relationships" rot="90" type="round2SameRect" r:blip="">
                    <dgm:adjLst/>
                  </dgm:shape>
                </dgm:if>
                <dgm:else name="Name12">
                  <dgm:shape xmlns:r="http://schemas.openxmlformats.org/officeDocument/2006/relationships" rot="-90" type="round2SameRect" r:blip="">
                    <dgm:adjLst/>
                  </dgm:shape>
                </dgm:else>
              </dgm:choose>
              <dgm:presOf axis="des" ptType="node"/>
              <dgm:constrLst>
                <dgm:constr type="secFontSz" val="65"/>
                <dgm:constr type="primFontSz" refType="secFontSz"/>
                <dgm:constr type="lMarg" refType="secFontSz" fact="0.3"/>
                <dgm:constr type="rMarg" refType="secFontSz" fact="0.3"/>
                <dgm:constr type="tMarg" refType="secFontSz" fact="0.15"/>
                <dgm:constr type="bMarg" refType="secFontSz" fact="0.15"/>
              </dgm:constrLst>
              <dgm:ruleLst>
                <dgm:rule type="secFontSz" val="5" fact="NaN" max="NaN"/>
              </dgm:ruleLst>
            </dgm:layoutNode>
          </dgm:if>
          <dgm:else name="Name13"/>
        </dgm:choose>
      </dgm:layoutNode>
      <dgm:forEach name="Name14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3d1">
  <dgm:title val=""/>
  <dgm:desc val=""/>
  <dgm:catLst>
    <dgm:cat type="3D" pri="111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flat" dir="t"/>
    </dgm:scene3d>
    <dgm:sp3d z="1270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flat" dir="t"/>
    </dgm:scene3d>
    <dgm:sp3d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flat" dir="t"/>
    </dgm:scene3d>
    <dgm:sp3d z="-1905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flat" dir="t"/>
    </dgm:scene3d>
    <dgm:sp3d z="-80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flat" dir="t"/>
    </dgm:scene3d>
    <dgm:sp3d z="127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flat" dir="t"/>
    </dgm:scene3d>
    <dgm:sp3d z="-1905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flat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flat" dir="t"/>
    </dgm:scene3d>
    <dgm:sp3d z="-10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FollowNode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flat" dir="t"/>
    </dgm:scene3d>
    <dgm:sp3d z="-190500" extrusionH="127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z="190500"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6003820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136147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738084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949115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7159902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5402016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829051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6469014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8011175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6915328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latin typeface="Arial"/>
              </a:rPr>
              <a:t>”</a:t>
            </a:r>
            <a:endParaRPr lang="en-US" dirty="0">
              <a:solidFill>
                <a:schemeClr val="accent1">
                  <a:lumMod val="60000"/>
                  <a:lumOff val="40000"/>
                </a:scheme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50877362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061926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79589944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514374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5506683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6590251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559912A-05EE-437A-878B-19188939D2A8}" type="datetimeFigureOut">
              <a:rPr lang="en-US" smtClean="0"/>
              <a:t>8/28/2023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891A23ED-A998-4EA4-B3B4-D66127C84A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5918726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33" r:id="rId1"/>
    <p:sldLayoutId id="2147483934" r:id="rId2"/>
    <p:sldLayoutId id="2147483935" r:id="rId3"/>
    <p:sldLayoutId id="2147483936" r:id="rId4"/>
    <p:sldLayoutId id="2147483937" r:id="rId5"/>
    <p:sldLayoutId id="2147483938" r:id="rId6"/>
    <p:sldLayoutId id="2147483939" r:id="rId7"/>
    <p:sldLayoutId id="2147483940" r:id="rId8"/>
    <p:sldLayoutId id="2147483941" r:id="rId9"/>
    <p:sldLayoutId id="2147483942" r:id="rId10"/>
    <p:sldLayoutId id="2147483943" r:id="rId11"/>
    <p:sldLayoutId id="2147483944" r:id="rId12"/>
    <p:sldLayoutId id="2147483945" r:id="rId13"/>
    <p:sldLayoutId id="2147483946" r:id="rId14"/>
    <p:sldLayoutId id="2147483947" r:id="rId15"/>
    <p:sldLayoutId id="2147483948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7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13" Type="http://schemas.microsoft.com/office/2007/relationships/hdphoto" Target="../media/hdphoto6.wdp"/><Relationship Id="rId3" Type="http://schemas.microsoft.com/office/2007/relationships/hdphoto" Target="../media/hdphoto1.wdp"/><Relationship Id="rId7" Type="http://schemas.microsoft.com/office/2007/relationships/hdphoto" Target="../media/hdphoto3.wdp"/><Relationship Id="rId12" Type="http://schemas.openxmlformats.org/officeDocument/2006/relationships/image" Target="../media/image12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9.png"/><Relationship Id="rId11" Type="http://schemas.microsoft.com/office/2007/relationships/hdphoto" Target="../media/hdphoto5.wdp"/><Relationship Id="rId5" Type="http://schemas.microsoft.com/office/2007/relationships/hdphoto" Target="../media/hdphoto2.wdp"/><Relationship Id="rId10" Type="http://schemas.openxmlformats.org/officeDocument/2006/relationships/image" Target="../media/image11.png"/><Relationship Id="rId4" Type="http://schemas.openxmlformats.org/officeDocument/2006/relationships/image" Target="../media/image8.png"/><Relationship Id="rId9" Type="http://schemas.microsoft.com/office/2007/relationships/hdphoto" Target="../media/hdphoto4.wdp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microsoft.com/office/2007/relationships/hdphoto" Target="../media/hdphoto7.wdp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6.png"/><Relationship Id="rId4" Type="http://schemas.openxmlformats.org/officeDocument/2006/relationships/image" Target="../media/image15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22.png"/><Relationship Id="rId3" Type="http://schemas.openxmlformats.org/officeDocument/2006/relationships/image" Target="../media/image18.png"/><Relationship Id="rId7" Type="http://schemas.openxmlformats.org/officeDocument/2006/relationships/image" Target="../media/image21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0.png"/><Relationship Id="rId5" Type="http://schemas.microsoft.com/office/2007/relationships/hdphoto" Target="../media/hdphoto8.wdp"/><Relationship Id="rId4" Type="http://schemas.openxmlformats.org/officeDocument/2006/relationships/image" Target="../media/image19.png"/><Relationship Id="rId9" Type="http://schemas.openxmlformats.org/officeDocument/2006/relationships/image" Target="../media/image23.pn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1C47C30-CAC1-8C2E-1D89-B6CD69ED358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331774" y="1024251"/>
            <a:ext cx="8942229" cy="2783824"/>
          </a:xfrm>
        </p:spPr>
        <p:txBody>
          <a:bodyPr anchor="t">
            <a:noAutofit/>
          </a:bodyPr>
          <a:lstStyle/>
          <a:p>
            <a:r>
              <a:rPr lang="en-US" sz="9600" b="1" dirty="0">
                <a:solidFill>
                  <a:schemeClr val="tx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AGGREGATE NET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0006CBE-1B9A-AB5C-CE43-5558F13952C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07067" y="4245041"/>
            <a:ext cx="7766936" cy="1096899"/>
          </a:xfrm>
        </p:spPr>
        <p:txBody>
          <a:bodyPr>
            <a:normAutofit/>
          </a:bodyPr>
          <a:lstStyle/>
          <a:p>
            <a:r>
              <a:rPr lang="en-US" sz="4000" dirty="0">
                <a:solidFill>
                  <a:schemeClr val="tx1"/>
                </a:solidFill>
              </a:rPr>
              <a:t>(TIWAHE INITIATIVE RESPONSE)</a:t>
            </a:r>
          </a:p>
        </p:txBody>
      </p:sp>
    </p:spTree>
    <p:extLst>
      <p:ext uri="{BB962C8B-B14F-4D97-AF65-F5344CB8AC3E}">
        <p14:creationId xmlns:p14="http://schemas.microsoft.com/office/powerpoint/2010/main" val="7413477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Content Placeholder 1">
            <a:extLst>
              <a:ext uri="{FF2B5EF4-FFF2-40B4-BE49-F238E27FC236}">
                <a16:creationId xmlns:a16="http://schemas.microsoft.com/office/drawing/2014/main" id="{46F882F1-1A36-5EAC-67C9-B93425724361}"/>
              </a:ext>
            </a:extLst>
          </p:cNvPr>
          <p:cNvGraphicFramePr>
            <a:graphicFrameLocks noGrp="1"/>
          </p:cNvGraphicFramePr>
          <p:nvPr>
            <p:ph idx="4294967295"/>
            <p:extLst>
              <p:ext uri="{D42A27DB-BD31-4B8C-83A1-F6EECF244321}">
                <p14:modId xmlns:p14="http://schemas.microsoft.com/office/powerpoint/2010/main" val="2385454790"/>
              </p:ext>
            </p:extLst>
          </p:nvPr>
        </p:nvGraphicFramePr>
        <p:xfrm>
          <a:off x="626225" y="470944"/>
          <a:ext cx="8674529" cy="557280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06285231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ransition spd="slow">
    <p:push dir="u"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DCB5600-74EE-80DB-9E63-36D15BFE4E6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7495" y="435192"/>
            <a:ext cx="9106681" cy="1320800"/>
          </a:xfrm>
        </p:spPr>
        <p:txBody>
          <a:bodyPr>
            <a:normAutofit fontScale="90000"/>
          </a:bodyPr>
          <a:lstStyle/>
          <a:p>
            <a:r>
              <a:rPr lang="en-US" sz="4000" b="1" cap="none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What is “Tiwahe” &amp; the TIWAHE Initiative and Demonstration Project?</a:t>
            </a:r>
            <a:endParaRPr lang="en-US" sz="4000" b="1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557A815-19C0-99B8-4431-BDC3B31238B2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929095" y="2166555"/>
            <a:ext cx="4184035" cy="3880772"/>
          </a:xfrm>
        </p:spPr>
        <p:txBody>
          <a:bodyPr/>
          <a:lstStyle/>
          <a:p>
            <a:pPr>
              <a:buFont typeface="Arial" panose="020B0604020202020204" pitchFamily="34" charset="0"/>
              <a:buChar char="•"/>
            </a:pPr>
            <a:r>
              <a:rPr lang="en-US" sz="32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Tiwahe (</a:t>
            </a:r>
            <a:r>
              <a:rPr lang="en-US" sz="3200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ti</a:t>
            </a:r>
            <a:r>
              <a:rPr lang="en-US" sz="32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-</a:t>
            </a:r>
            <a:r>
              <a:rPr lang="en-US" sz="3200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wa</a:t>
            </a:r>
            <a:r>
              <a:rPr lang="en-US" sz="32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-heh) means family in the Lakota language.</a:t>
            </a:r>
          </a:p>
          <a:p>
            <a:endParaRPr lang="en-US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Content Placeholder 2">
            <a:extLst>
              <a:ext uri="{FF2B5EF4-FFF2-40B4-BE49-F238E27FC236}">
                <a16:creationId xmlns:a16="http://schemas.microsoft.com/office/drawing/2014/main" id="{AD1C0557-C40B-C5A1-44E6-2E00492EEA79}"/>
              </a:ext>
            </a:extLst>
          </p:cNvPr>
          <p:cNvSpPr txBox="1">
            <a:spLocks/>
          </p:cNvSpPr>
          <p:nvPr/>
        </p:nvSpPr>
        <p:spPr>
          <a:xfrm>
            <a:off x="5190835" y="2074192"/>
            <a:ext cx="4184035" cy="4256253"/>
          </a:xfrm>
          <a:prstGeom prst="rect">
            <a:avLst/>
          </a:prstGeom>
        </p:spPr>
        <p:txBody>
          <a:bodyPr vert="horz" lIns="91440" tIns="45720" rIns="91440" bIns="45720" rtlCol="0">
            <a:normAutofit fontScale="40000" lnSpcReduction="20000"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Arial" panose="020B0604020202020204" pitchFamily="34" charset="0"/>
              <a:buChar char="•"/>
            </a:pPr>
            <a:r>
              <a:rPr lang="en-US" sz="8000" dirty="0">
                <a:solidFill>
                  <a:schemeClr val="tx1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The </a:t>
            </a:r>
            <a:r>
              <a:rPr lang="en-US" sz="80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TIWAHE</a:t>
            </a:r>
            <a:r>
              <a:rPr lang="en-US" sz="8000" dirty="0">
                <a:solidFill>
                  <a:schemeClr val="tx1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Initiative is a five-year demonstration project supporting American Indians and Alaska Natives to improve the health and well-being of families in tribal communities.</a:t>
            </a:r>
          </a:p>
          <a:p>
            <a:pPr marL="0" indent="0" algn="r">
              <a:buFont typeface="Arial" panose="020B0604020202020204" pitchFamily="34" charset="0"/>
              <a:buNone/>
            </a:pPr>
            <a:r>
              <a:rPr lang="en-US" sz="2800" i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-bia.gov</a:t>
            </a:r>
          </a:p>
          <a:p>
            <a:endParaRPr lang="en-US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5850629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 dir="d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1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1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1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100"/>
                            </p:stCondLst>
                            <p:childTnLst>
                              <p:par>
                                <p:cTn id="1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5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7AD0AEE-7283-2535-EF47-27A6ED2248F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53678" y="106218"/>
            <a:ext cx="8596668" cy="1320800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-US" sz="60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TIWAHE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342FAFE-5D6B-CB6C-8283-1F9BC7379AB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32351" y="1200564"/>
            <a:ext cx="9461394" cy="4950854"/>
          </a:xfrm>
        </p:spPr>
        <p:txBody>
          <a:bodyPr vert="horz" lIns="91440" tIns="45720" rIns="91440" bIns="45720" rtlCol="0" anchor="t">
            <a:noAutofit/>
          </a:bodyPr>
          <a:lstStyle/>
          <a:p>
            <a:pPr marL="0" indent="0">
              <a:lnSpc>
                <a:spcPct val="150000"/>
              </a:lnSpc>
              <a:buNone/>
            </a:pPr>
            <a:r>
              <a:rPr lang="en-US" sz="24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Funding had been appropriated for the TIWAHE Initiative and Demonstration Project in 2014.  </a:t>
            </a:r>
          </a:p>
          <a:p>
            <a:pPr marL="0" indent="0" algn="ctr">
              <a:lnSpc>
                <a:spcPct val="150000"/>
              </a:lnSpc>
              <a:buNone/>
            </a:pPr>
            <a:endParaRPr lang="en-US" sz="24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42900" indent="-34290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In, 2015 the Bureau of Indian Affairs (BIA) provided across-the-board (ATB) Base increases for the Indian Child Welfare Act (ICWA) and Social Services programs funding for all eligible Tribes and </a:t>
            </a:r>
          </a:p>
          <a:p>
            <a:pPr marL="342900" indent="-34290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four (4) TIWAHE demonstration projects.</a:t>
            </a:r>
          </a:p>
        </p:txBody>
      </p:sp>
    </p:spTree>
    <p:extLst>
      <p:ext uri="{BB962C8B-B14F-4D97-AF65-F5344CB8AC3E}">
        <p14:creationId xmlns:p14="http://schemas.microsoft.com/office/powerpoint/2010/main" val="42352712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 dir="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1000"/>
                            </p:stCondLst>
                            <p:childTnLst>
                              <p:par>
                                <p:cTn id="9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1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2000"/>
                            </p:stCondLst>
                            <p:childTnLst>
                              <p:par>
                                <p:cTn id="13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5" dur="1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" name="Picture 24">
            <a:extLst>
              <a:ext uri="{FF2B5EF4-FFF2-40B4-BE49-F238E27FC236}">
                <a16:creationId xmlns:a16="http://schemas.microsoft.com/office/drawing/2014/main" id="{30123BBC-E617-4062-AE3D-C77CF22BD110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" t="-4378" r="-17431" b="-18092"/>
          <a:stretch/>
        </p:blipFill>
        <p:spPr>
          <a:xfrm>
            <a:off x="7668875" y="3013773"/>
            <a:ext cx="2323742" cy="2326745"/>
          </a:xfrm>
          <a:prstGeom prst="rect">
            <a:avLst/>
          </a:prstGeom>
        </p:spPr>
      </p:pic>
      <p:sp>
        <p:nvSpPr>
          <p:cNvPr id="24" name="Title 1">
            <a:extLst>
              <a:ext uri="{FF2B5EF4-FFF2-40B4-BE49-F238E27FC236}">
                <a16:creationId xmlns:a16="http://schemas.microsoft.com/office/drawing/2014/main" id="{88C0A210-2FC1-F04A-4D29-0200A95F45D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7310" y="250510"/>
            <a:ext cx="8742567" cy="706401"/>
          </a:xfrm>
        </p:spPr>
        <p:txBody>
          <a:bodyPr vert="horz" lIns="91440" tIns="45720" rIns="91440" bIns="45720" rtlCol="0" anchor="b">
            <a:normAutofit fontScale="90000"/>
          </a:bodyPr>
          <a:lstStyle/>
          <a:p>
            <a:pPr algn="ctr"/>
            <a:r>
              <a:rPr lang="en-US" sz="54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2015 Tiwahe Methodology</a:t>
            </a:r>
            <a:endParaRPr lang="en-US" sz="5400" b="1" kern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3" name="Text Placeholder 22">
            <a:extLst>
              <a:ext uri="{FF2B5EF4-FFF2-40B4-BE49-F238E27FC236}">
                <a16:creationId xmlns:a16="http://schemas.microsoft.com/office/drawing/2014/main" id="{64B32BBE-B352-50FD-2024-E0AE0A3A14B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745515" y="1135174"/>
            <a:ext cx="8159122" cy="5370715"/>
          </a:xfrm>
        </p:spPr>
        <p:txBody>
          <a:bodyPr vert="horz" lIns="91440" tIns="45720" rIns="91440" bIns="45720" rtlCol="0" anchor="t">
            <a:noAutofit/>
          </a:bodyPr>
          <a:lstStyle/>
          <a:p>
            <a:pPr>
              <a:lnSpc>
                <a:spcPct val="90000"/>
              </a:lnSpc>
            </a:pPr>
            <a:r>
              <a:rPr lang="en-US" sz="28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The original methodology for the ATB (across-the-board) increases were initially calculated on the published 2014 Greenbook TPA (tribal priority allocation) Base number.  Several issues were identified that were not captured when determining distributions:</a:t>
            </a:r>
          </a:p>
          <a:p>
            <a:pPr marL="0" lvl="1">
              <a:lnSpc>
                <a:spcPct val="90000"/>
              </a:lnSpc>
            </a:pPr>
            <a:r>
              <a:rPr lang="en-US" sz="28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	</a:t>
            </a:r>
          </a:p>
          <a:p>
            <a:pPr marL="457200" indent="-457200">
              <a:lnSpc>
                <a:spcPct val="90000"/>
              </a:lnSpc>
              <a:buFont typeface="Wingdings" panose="05000000000000000000" pitchFamily="2" charset="2"/>
              <a:buChar char="Ø"/>
            </a:pPr>
            <a:r>
              <a:rPr lang="en-US" sz="28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CTGP </a:t>
            </a:r>
            <a:r>
              <a:rPr lang="en-US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(Consolidated Tribal Government Program)</a:t>
            </a:r>
          </a:p>
          <a:p>
            <a:pPr marL="457200" indent="-457200">
              <a:lnSpc>
                <a:spcPct val="90000"/>
              </a:lnSpc>
              <a:buFont typeface="Wingdings" panose="05000000000000000000" pitchFamily="2" charset="2"/>
              <a:buChar char="Ø"/>
            </a:pPr>
            <a:r>
              <a:rPr lang="en-US" sz="28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ATG </a:t>
            </a:r>
            <a:r>
              <a:rPr lang="en-US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(Aid to Tribal Government)</a:t>
            </a:r>
          </a:p>
          <a:p>
            <a:pPr marL="457200" indent="-457200">
              <a:lnSpc>
                <a:spcPct val="90000"/>
              </a:lnSpc>
              <a:buFont typeface="Wingdings" panose="05000000000000000000" pitchFamily="2" charset="2"/>
              <a:buChar char="Ø"/>
            </a:pPr>
            <a:r>
              <a:rPr lang="en-US" sz="28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Tribal ability to Reprogram</a:t>
            </a:r>
          </a:p>
          <a:p>
            <a:pPr marL="457200" indent="-457200">
              <a:lnSpc>
                <a:spcPct val="90000"/>
              </a:lnSpc>
              <a:buFont typeface="Wingdings" panose="05000000000000000000" pitchFamily="2" charset="2"/>
              <a:buChar char="Ø"/>
            </a:pPr>
            <a:r>
              <a:rPr lang="en-US" sz="28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Use of Static Historical Program line</a:t>
            </a:r>
            <a:endParaRPr lang="en-US" sz="2800" dirty="0">
              <a:solidFill>
                <a:schemeClr val="tx1"/>
              </a:solidFill>
              <a:highlight>
                <a:srgbClr val="FFFF00"/>
              </a:highlight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50107913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4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" dur="13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0" dur="13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13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300"/>
                            </p:stCondLst>
                            <p:childTnLst>
                              <p:par>
                                <p:cTn id="13" presetID="42" presetClass="entr" presetSubtype="0" fill="hold" grpId="0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2550"/>
                            </p:stCondLst>
                            <p:childTnLst>
                              <p:par>
                                <p:cTn id="19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3550"/>
                            </p:stCondLst>
                            <p:childTnLst>
                              <p:par>
                                <p:cTn id="2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1000"/>
                                        <p:tgtEl>
                                          <p:spTgt spid="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4550"/>
                            </p:stCondLst>
                            <p:childTnLst>
                              <p:par>
                                <p:cTn id="3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1000"/>
                                        <p:tgtEl>
                                          <p:spTgt spid="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" grpId="0" uiExpand="1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>
            <a:extLst>
              <a:ext uri="{FF2B5EF4-FFF2-40B4-BE49-F238E27FC236}">
                <a16:creationId xmlns:a16="http://schemas.microsoft.com/office/drawing/2014/main" id="{28460BD8-AE3F-4AC9-9D0B-717052AA5D3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9" name="Straight Connector 8">
              <a:extLst>
                <a:ext uri="{FF2B5EF4-FFF2-40B4-BE49-F238E27FC236}">
                  <a16:creationId xmlns:a16="http://schemas.microsoft.com/office/drawing/2014/main" id="{54420CFE-F482-466E-9E1E-C78513C0B85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Straight Connector 9">
              <a:extLst>
                <a:ext uri="{FF2B5EF4-FFF2-40B4-BE49-F238E27FC236}">
                  <a16:creationId xmlns:a16="http://schemas.microsoft.com/office/drawing/2014/main" id="{5331032B-BD21-4BDA-920C-12E35805256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1" name="Rectangle 23">
              <a:extLst>
                <a:ext uri="{FF2B5EF4-FFF2-40B4-BE49-F238E27FC236}">
                  <a16:creationId xmlns:a16="http://schemas.microsoft.com/office/drawing/2014/main" id="{E7514DA3-59E7-409E-8A3B-AD097F6E564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2" name="Rectangle 25">
              <a:extLst>
                <a:ext uri="{FF2B5EF4-FFF2-40B4-BE49-F238E27FC236}">
                  <a16:creationId xmlns:a16="http://schemas.microsoft.com/office/drawing/2014/main" id="{57B9A2A6-3BE4-4599-9364-F71C5BFD61F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Isosceles Triangle 12">
              <a:extLst>
                <a:ext uri="{FF2B5EF4-FFF2-40B4-BE49-F238E27FC236}">
                  <a16:creationId xmlns:a16="http://schemas.microsoft.com/office/drawing/2014/main" id="{4FD744C6-4ED8-4BC9-BF68-6BDF701C5DB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Rectangle 27">
              <a:extLst>
                <a:ext uri="{FF2B5EF4-FFF2-40B4-BE49-F238E27FC236}">
                  <a16:creationId xmlns:a16="http://schemas.microsoft.com/office/drawing/2014/main" id="{092C5BAD-C911-4F8F-A1C5-470268BE668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Rectangle 28">
              <a:extLst>
                <a:ext uri="{FF2B5EF4-FFF2-40B4-BE49-F238E27FC236}">
                  <a16:creationId xmlns:a16="http://schemas.microsoft.com/office/drawing/2014/main" id="{B133D0C8-4EC4-424F-8E70-0482D5B1B65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Rectangle 29">
              <a:extLst>
                <a:ext uri="{FF2B5EF4-FFF2-40B4-BE49-F238E27FC236}">
                  <a16:creationId xmlns:a16="http://schemas.microsoft.com/office/drawing/2014/main" id="{7B1532A0-F4B3-4DE8-B18F-740CAAD25AC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Isosceles Triangle 16">
              <a:extLst>
                <a:ext uri="{FF2B5EF4-FFF2-40B4-BE49-F238E27FC236}">
                  <a16:creationId xmlns:a16="http://schemas.microsoft.com/office/drawing/2014/main" id="{8EFDD162-BBBA-4062-8BBF-53DBA109137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Isosceles Triangle 17">
              <a:extLst>
                <a:ext uri="{FF2B5EF4-FFF2-40B4-BE49-F238E27FC236}">
                  <a16:creationId xmlns:a16="http://schemas.microsoft.com/office/drawing/2014/main" id="{DCFC9E65-3E19-4483-B952-25D29683CA5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 useBgFill="1">
        <p:nvSpPr>
          <p:cNvPr id="20" name="Rectangle 19">
            <a:extLst>
              <a:ext uri="{FF2B5EF4-FFF2-40B4-BE49-F238E27FC236}">
                <a16:creationId xmlns:a16="http://schemas.microsoft.com/office/drawing/2014/main" id="{2783C067-F8BF-4755-B516-8A0CD74CF60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66467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Isosceles Triangle 21">
            <a:extLst>
              <a:ext uri="{FF2B5EF4-FFF2-40B4-BE49-F238E27FC236}">
                <a16:creationId xmlns:a16="http://schemas.microsoft.com/office/drawing/2014/main" id="{2ED796EC-E7FF-46DB-B912-FB08BF12AA6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4" name="Isosceles Triangle 23">
            <a:extLst>
              <a:ext uri="{FF2B5EF4-FFF2-40B4-BE49-F238E27FC236}">
                <a16:creationId xmlns:a16="http://schemas.microsoft.com/office/drawing/2014/main" id="{549A2DAB-B431-487D-95AD-BB0FECB49E5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738534" y="3818467"/>
            <a:ext cx="4450292" cy="3039533"/>
          </a:xfrm>
          <a:prstGeom prst="triangle">
            <a:avLst>
              <a:gd name="adj" fmla="val 100000"/>
            </a:avLst>
          </a:prstGeom>
          <a:solidFill>
            <a:schemeClr val="accent1">
              <a:alpha val="88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6" name="Rectangle 27">
            <a:extLst>
              <a:ext uri="{FF2B5EF4-FFF2-40B4-BE49-F238E27FC236}">
                <a16:creationId xmlns:a16="http://schemas.microsoft.com/office/drawing/2014/main" id="{0819F787-32B4-46A8-BC57-C6571BCEE24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425641" y="0"/>
            <a:ext cx="1766359" cy="6858000"/>
          </a:xfrm>
          <a:custGeom>
            <a:avLst/>
            <a:gdLst/>
            <a:ahLst/>
            <a:cxnLst/>
            <a:rect l="l" t="t" r="r" b="b"/>
            <a:pathLst>
              <a:path w="2858013" h="6866467">
                <a:moveTo>
                  <a:pt x="0" y="0"/>
                </a:moveTo>
                <a:lnTo>
                  <a:pt x="2858013" y="0"/>
                </a:lnTo>
                <a:lnTo>
                  <a:pt x="2858013" y="6866467"/>
                </a:lnTo>
                <a:lnTo>
                  <a:pt x="2473942" y="6866467"/>
                </a:lnTo>
                <a:lnTo>
                  <a:pt x="0" y="0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cxnSp>
        <p:nvCxnSpPr>
          <p:cNvPr id="28" name="Straight Connector 27">
            <a:extLst>
              <a:ext uri="{FF2B5EF4-FFF2-40B4-BE49-F238E27FC236}">
                <a16:creationId xmlns:a16="http://schemas.microsoft.com/office/drawing/2014/main" id="{C5ECDEE1-7093-418F-9CF5-24EEB115C1C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10134600" y="0"/>
            <a:ext cx="1727200" cy="6858000"/>
          </a:xfrm>
          <a:prstGeom prst="line">
            <a:avLst/>
          </a:prstGeom>
          <a:ln w="15875" cap="sq">
            <a:solidFill>
              <a:schemeClr val="accent2"/>
            </a:solidFill>
            <a:bevel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id="{045062AF-EB11-4651-BC4A-4DA21768DE8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7425267" y="3681413"/>
            <a:ext cx="4763558" cy="3176587"/>
          </a:xfrm>
          <a:prstGeom prst="line">
            <a:avLst/>
          </a:prstGeom>
          <a:ln w="15875">
            <a:solidFill>
              <a:schemeClr val="accent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2756C96-6BB8-B149-60C7-E966A5E92A8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95621" y="606161"/>
            <a:ext cx="8531309" cy="5791200"/>
          </a:xfrm>
        </p:spPr>
        <p:txBody>
          <a:bodyPr vert="horz" lIns="91440" tIns="45720" rIns="91440" bIns="45720" rtlCol="0" anchor="t">
            <a:normAutofit/>
          </a:bodyPr>
          <a:lstStyle/>
          <a:p>
            <a:pPr>
              <a:lnSpc>
                <a:spcPct val="90000"/>
              </a:lnSpc>
            </a:pPr>
            <a:r>
              <a:rPr lang="en-US" sz="2800" dirty="0">
                <a:solidFill>
                  <a:schemeClr val="tx1"/>
                </a:solidFill>
              </a:rPr>
              <a:t>In FY 2018, the Office of the Inspector General (OIG) raised the issue that some Self Governance tribes may not have received their full allocation for </a:t>
            </a:r>
            <a:r>
              <a:rPr lang="en-US" sz="2800" dirty="0" err="1">
                <a:solidFill>
                  <a:schemeClr val="tx1"/>
                </a:solidFill>
              </a:rPr>
              <a:t>Tiwahe</a:t>
            </a:r>
            <a:r>
              <a:rPr lang="en-US" sz="2800" dirty="0">
                <a:solidFill>
                  <a:schemeClr val="tx1"/>
                </a:solidFill>
              </a:rPr>
              <a:t> payments from 2015 to 2018.</a:t>
            </a:r>
          </a:p>
          <a:p>
            <a:pPr>
              <a:lnSpc>
                <a:spcPct val="90000"/>
              </a:lnSpc>
            </a:pPr>
            <a:endParaRPr lang="en-US" sz="2800" dirty="0">
              <a:solidFill>
                <a:schemeClr val="tx1"/>
              </a:solidFill>
            </a:endParaRPr>
          </a:p>
          <a:p>
            <a:pPr>
              <a:lnSpc>
                <a:spcPct val="90000"/>
              </a:lnSpc>
            </a:pPr>
            <a:r>
              <a:rPr lang="en-US" sz="2800" dirty="0">
                <a:solidFill>
                  <a:schemeClr val="tx1"/>
                </a:solidFill>
              </a:rPr>
              <a:t>OIG Recommendations:</a:t>
            </a:r>
          </a:p>
          <a:p>
            <a:pPr>
              <a:lnSpc>
                <a:spcPct val="90000"/>
              </a:lnSpc>
            </a:pPr>
            <a:endParaRPr lang="en-US" sz="2800" dirty="0">
              <a:solidFill>
                <a:schemeClr val="tx1"/>
              </a:solidFill>
            </a:endParaRPr>
          </a:p>
          <a:p>
            <a:pPr marL="457200" indent="-45720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800" dirty="0">
                <a:solidFill>
                  <a:schemeClr val="tx1"/>
                </a:solidFill>
              </a:rPr>
              <a:t>Each Self Governance Tribal program line must be published annually in the Greenbook</a:t>
            </a:r>
          </a:p>
          <a:p>
            <a:pPr marL="457200" indent="-457200">
              <a:lnSpc>
                <a:spcPct val="90000"/>
              </a:lnSpc>
              <a:buFont typeface="Arial" panose="020B0604020202020204" pitchFamily="34" charset="0"/>
              <a:buChar char="•"/>
            </a:pPr>
            <a:endParaRPr lang="en-US" sz="2800" dirty="0">
              <a:solidFill>
                <a:schemeClr val="tx1"/>
              </a:solidFill>
            </a:endParaRPr>
          </a:p>
          <a:p>
            <a:pPr marL="457200" indent="-457200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 sz="2800" dirty="0">
                <a:solidFill>
                  <a:schemeClr val="tx1"/>
                </a:solidFill>
              </a:rPr>
              <a:t>Consolidate Tribal Government Program breakouts to be identified</a:t>
            </a:r>
          </a:p>
          <a:p>
            <a:pPr algn="r">
              <a:lnSpc>
                <a:spcPct val="90000"/>
              </a:lnSpc>
            </a:pPr>
            <a:endParaRPr lang="en-US" sz="500" dirty="0"/>
          </a:p>
          <a:p>
            <a:pPr algn="r">
              <a:lnSpc>
                <a:spcPct val="90000"/>
              </a:lnSpc>
            </a:pPr>
            <a:endParaRPr lang="en-US" sz="500" dirty="0"/>
          </a:p>
        </p:txBody>
      </p:sp>
    </p:spTree>
    <p:extLst>
      <p:ext uri="{BB962C8B-B14F-4D97-AF65-F5344CB8AC3E}">
        <p14:creationId xmlns:p14="http://schemas.microsoft.com/office/powerpoint/2010/main" val="2743907477"/>
      </p:ext>
    </p:extLst>
  </p:cSld>
  <p:clrMapOvr>
    <a:masterClrMapping/>
  </p:clrMapOvr>
  <p:transition spd="slow">
    <p:push dir="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1000"/>
                            </p:stCondLst>
                            <p:childTnLst>
                              <p:par>
                                <p:cTn id="15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1500"/>
                            </p:stCondLst>
                            <p:childTnLst>
                              <p:par>
                                <p:cTn id="20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>
            <a:extLst>
              <a:ext uri="{FF2B5EF4-FFF2-40B4-BE49-F238E27FC236}">
                <a16:creationId xmlns:a16="http://schemas.microsoft.com/office/drawing/2014/main" id="{28460BD8-AE3F-4AC9-9D0B-717052AA5D3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9" name="Straight Connector 8">
              <a:extLst>
                <a:ext uri="{FF2B5EF4-FFF2-40B4-BE49-F238E27FC236}">
                  <a16:creationId xmlns:a16="http://schemas.microsoft.com/office/drawing/2014/main" id="{54420CFE-F482-466E-9E1E-C78513C0B85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Straight Connector 9">
              <a:extLst>
                <a:ext uri="{FF2B5EF4-FFF2-40B4-BE49-F238E27FC236}">
                  <a16:creationId xmlns:a16="http://schemas.microsoft.com/office/drawing/2014/main" id="{5331032B-BD21-4BDA-920C-12E35805256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1" name="Rectangle 23">
              <a:extLst>
                <a:ext uri="{FF2B5EF4-FFF2-40B4-BE49-F238E27FC236}">
                  <a16:creationId xmlns:a16="http://schemas.microsoft.com/office/drawing/2014/main" id="{E7514DA3-59E7-409E-8A3B-AD097F6E564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2" name="Rectangle 25">
              <a:extLst>
                <a:ext uri="{FF2B5EF4-FFF2-40B4-BE49-F238E27FC236}">
                  <a16:creationId xmlns:a16="http://schemas.microsoft.com/office/drawing/2014/main" id="{57B9A2A6-3BE4-4599-9364-F71C5BFD61F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Isosceles Triangle 12">
              <a:extLst>
                <a:ext uri="{FF2B5EF4-FFF2-40B4-BE49-F238E27FC236}">
                  <a16:creationId xmlns:a16="http://schemas.microsoft.com/office/drawing/2014/main" id="{4FD744C6-4ED8-4BC9-BF68-6BDF701C5DB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Rectangle 27">
              <a:extLst>
                <a:ext uri="{FF2B5EF4-FFF2-40B4-BE49-F238E27FC236}">
                  <a16:creationId xmlns:a16="http://schemas.microsoft.com/office/drawing/2014/main" id="{092C5BAD-C911-4F8F-A1C5-470268BE668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Rectangle 28">
              <a:extLst>
                <a:ext uri="{FF2B5EF4-FFF2-40B4-BE49-F238E27FC236}">
                  <a16:creationId xmlns:a16="http://schemas.microsoft.com/office/drawing/2014/main" id="{B133D0C8-4EC4-424F-8E70-0482D5B1B65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Rectangle 29">
              <a:extLst>
                <a:ext uri="{FF2B5EF4-FFF2-40B4-BE49-F238E27FC236}">
                  <a16:creationId xmlns:a16="http://schemas.microsoft.com/office/drawing/2014/main" id="{7B1532A0-F4B3-4DE8-B18F-740CAAD25AC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Isosceles Triangle 16">
              <a:extLst>
                <a:ext uri="{FF2B5EF4-FFF2-40B4-BE49-F238E27FC236}">
                  <a16:creationId xmlns:a16="http://schemas.microsoft.com/office/drawing/2014/main" id="{8EFDD162-BBBA-4062-8BBF-53DBA109137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Isosceles Triangle 17">
              <a:extLst>
                <a:ext uri="{FF2B5EF4-FFF2-40B4-BE49-F238E27FC236}">
                  <a16:creationId xmlns:a16="http://schemas.microsoft.com/office/drawing/2014/main" id="{DCFC9E65-3E19-4483-B952-25D29683CA5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 useBgFill="1">
        <p:nvSpPr>
          <p:cNvPr id="20" name="Rectangle 19">
            <a:extLst>
              <a:ext uri="{FF2B5EF4-FFF2-40B4-BE49-F238E27FC236}">
                <a16:creationId xmlns:a16="http://schemas.microsoft.com/office/drawing/2014/main" id="{2783C067-F8BF-4755-B516-8A0CD74CF60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66467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Isosceles Triangle 21">
            <a:extLst>
              <a:ext uri="{FF2B5EF4-FFF2-40B4-BE49-F238E27FC236}">
                <a16:creationId xmlns:a16="http://schemas.microsoft.com/office/drawing/2014/main" id="{2ED796EC-E7FF-46DB-B912-FB08BF12AA6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4" name="Isosceles Triangle 23">
            <a:extLst>
              <a:ext uri="{FF2B5EF4-FFF2-40B4-BE49-F238E27FC236}">
                <a16:creationId xmlns:a16="http://schemas.microsoft.com/office/drawing/2014/main" id="{549A2DAB-B431-487D-95AD-BB0FECB49E5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738534" y="3818467"/>
            <a:ext cx="4450292" cy="3039533"/>
          </a:xfrm>
          <a:prstGeom prst="triangle">
            <a:avLst>
              <a:gd name="adj" fmla="val 100000"/>
            </a:avLst>
          </a:prstGeom>
          <a:solidFill>
            <a:schemeClr val="accent1">
              <a:alpha val="88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6" name="Rectangle 27">
            <a:extLst>
              <a:ext uri="{FF2B5EF4-FFF2-40B4-BE49-F238E27FC236}">
                <a16:creationId xmlns:a16="http://schemas.microsoft.com/office/drawing/2014/main" id="{0819F787-32B4-46A8-BC57-C6571BCEE24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425641" y="0"/>
            <a:ext cx="1766359" cy="6858000"/>
          </a:xfrm>
          <a:custGeom>
            <a:avLst/>
            <a:gdLst/>
            <a:ahLst/>
            <a:cxnLst/>
            <a:rect l="l" t="t" r="r" b="b"/>
            <a:pathLst>
              <a:path w="2858013" h="6866467">
                <a:moveTo>
                  <a:pt x="0" y="0"/>
                </a:moveTo>
                <a:lnTo>
                  <a:pt x="2858013" y="0"/>
                </a:lnTo>
                <a:lnTo>
                  <a:pt x="2858013" y="6866467"/>
                </a:lnTo>
                <a:lnTo>
                  <a:pt x="2473942" y="6866467"/>
                </a:lnTo>
                <a:lnTo>
                  <a:pt x="0" y="0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cxnSp>
        <p:nvCxnSpPr>
          <p:cNvPr id="28" name="Straight Connector 27">
            <a:extLst>
              <a:ext uri="{FF2B5EF4-FFF2-40B4-BE49-F238E27FC236}">
                <a16:creationId xmlns:a16="http://schemas.microsoft.com/office/drawing/2014/main" id="{C5ECDEE1-7093-418F-9CF5-24EEB115C1C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10134600" y="0"/>
            <a:ext cx="1727200" cy="6858000"/>
          </a:xfrm>
          <a:prstGeom prst="line">
            <a:avLst/>
          </a:prstGeom>
          <a:ln w="15875" cap="sq">
            <a:solidFill>
              <a:schemeClr val="accent2"/>
            </a:solidFill>
            <a:bevel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id="{045062AF-EB11-4651-BC4A-4DA21768DE8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7425267" y="3681413"/>
            <a:ext cx="4763558" cy="3176587"/>
          </a:xfrm>
          <a:prstGeom prst="line">
            <a:avLst/>
          </a:prstGeom>
          <a:ln w="15875">
            <a:solidFill>
              <a:schemeClr val="accent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F9F3256-E710-D557-8E3B-E5412BE63C1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075027" y="4023124"/>
            <a:ext cx="9104908" cy="1096899"/>
          </a:xfrm>
        </p:spPr>
        <p:txBody>
          <a:bodyPr vert="horz" lIns="91440" tIns="45720" rIns="91440" bIns="45720" rtlCol="0" anchor="t">
            <a:normAutofit/>
          </a:bodyPr>
          <a:lstStyle/>
          <a:p>
            <a:pPr algn="r"/>
            <a:endParaRPr lang="en-US" sz="1800" dirty="0"/>
          </a:p>
          <a:p>
            <a:pPr algn="r"/>
            <a:r>
              <a:rPr lang="en-US" sz="1800" dirty="0"/>
              <a:t>(Self Governance Tribes were paid based on Bureau transfers received for </a:t>
            </a:r>
            <a:r>
              <a:rPr lang="en-US" sz="1800" dirty="0" err="1"/>
              <a:t>Tiwahe</a:t>
            </a:r>
            <a:r>
              <a:rPr lang="en-US" sz="1800" dirty="0"/>
              <a:t>.)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2C86B15-B943-18E9-0C70-A3A7053697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14131" y="1005180"/>
            <a:ext cx="7766936" cy="2653836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ctr"/>
            <a:r>
              <a:rPr lang="en-US" sz="5400" b="1" dirty="0">
                <a:solidFill>
                  <a:schemeClr val="tx1"/>
                </a:solidFill>
              </a:rPr>
              <a:t>PROGRAM MATRIX RECOMMENDATIONS</a:t>
            </a:r>
          </a:p>
        </p:txBody>
      </p:sp>
    </p:spTree>
    <p:extLst>
      <p:ext uri="{BB962C8B-B14F-4D97-AF65-F5344CB8AC3E}">
        <p14:creationId xmlns:p14="http://schemas.microsoft.com/office/powerpoint/2010/main" val="818308440"/>
      </p:ext>
    </p:extLst>
  </p:cSld>
  <p:clrMapOvr>
    <a:masterClrMapping/>
  </p:clrMapOvr>
  <p:transition spd="slow"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2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1BE6B06-13FE-ECB4-DEB2-5C69170F8AD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31112" y="340850"/>
            <a:ext cx="8845357" cy="1589550"/>
          </a:xfrm>
        </p:spPr>
        <p:txBody>
          <a:bodyPr>
            <a:normAutofit fontScale="90000"/>
          </a:bodyPr>
          <a:lstStyle/>
          <a:p>
            <a:pPr algn="ctr"/>
            <a:r>
              <a:rPr lang="en-US" dirty="0">
                <a:solidFill>
                  <a:schemeClr val="tx1"/>
                </a:solidFill>
              </a:rPr>
              <a:t>Federal/Tribal Workgroup made 2</a:t>
            </a:r>
            <a:br>
              <a:rPr lang="en-US" dirty="0">
                <a:solidFill>
                  <a:schemeClr val="tx1"/>
                </a:solidFill>
              </a:rPr>
            </a:br>
            <a:r>
              <a:rPr lang="en-US" dirty="0">
                <a:solidFill>
                  <a:schemeClr val="tx1"/>
                </a:solidFill>
              </a:rPr>
              <a:t>recommendations to the Self Governance Advisory Committee.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02D39D9C-C407-CF3F-0CDB-62D597CBD5B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88770" y="2178357"/>
            <a:ext cx="4185623" cy="876309"/>
          </a:xfrm>
        </p:spPr>
        <p:txBody>
          <a:bodyPr/>
          <a:lstStyle/>
          <a:p>
            <a:pPr algn="ctr"/>
            <a:r>
              <a:rPr lang="en-US" dirty="0"/>
              <a:t>Phase 1 Recommendations were made in 2020.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8A78B5BB-74EE-646C-A9BE-470337D64D6D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5375635" y="2185540"/>
            <a:ext cx="4185618" cy="876309"/>
          </a:xfrm>
        </p:spPr>
        <p:txBody>
          <a:bodyPr/>
          <a:lstStyle/>
          <a:p>
            <a:pPr algn="ctr"/>
            <a:r>
              <a:rPr lang="en-US" dirty="0"/>
              <a:t>Phase 2 Recommendations were made in 2021.</a:t>
            </a: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76B993A4-A293-FF98-FD73-43C33D33038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57194" y="3316991"/>
            <a:ext cx="2088164" cy="2724371"/>
          </a:xfrm>
          <a:prstGeom prst="rect">
            <a:avLst/>
          </a:prstGeom>
          <a:ln>
            <a:solidFill>
              <a:schemeClr val="bg1">
                <a:lumMod val="85000"/>
              </a:schemeClr>
            </a:solidFill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2DED4730-1ABF-6E15-81FD-BD21A324AC4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22765" y="3336372"/>
            <a:ext cx="2117634" cy="2724371"/>
          </a:xfrm>
          <a:prstGeom prst="rect">
            <a:avLst/>
          </a:prstGeom>
          <a:ln>
            <a:solidFill>
              <a:schemeClr val="bg1">
                <a:lumMod val="85000"/>
              </a:schemeClr>
            </a:solidFill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9A8F5188-5C85-19EF-1139-16C37BFB332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74972" y="3316991"/>
            <a:ext cx="2117634" cy="2743752"/>
          </a:xfrm>
          <a:prstGeom prst="rect">
            <a:avLst/>
          </a:prstGeom>
          <a:ln>
            <a:solidFill>
              <a:schemeClr val="bg1">
                <a:lumMod val="85000"/>
              </a:schemeClr>
            </a:solidFill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BD91567A-29F6-E106-EF26-966664A0734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760947" y="3314709"/>
            <a:ext cx="2117634" cy="2726653"/>
          </a:xfrm>
          <a:prstGeom prst="rect">
            <a:avLst/>
          </a:prstGeom>
          <a:ln>
            <a:solidFill>
              <a:schemeClr val="bg1">
                <a:lumMod val="85000"/>
              </a:schemeClr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01DB3BF1-5FC9-DB32-AC5F-4A184AA4A4B5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027580" y="3326681"/>
            <a:ext cx="2075143" cy="2724372"/>
          </a:xfrm>
          <a:prstGeom prst="rect">
            <a:avLst/>
          </a:prstGeom>
          <a:ln>
            <a:solidFill>
              <a:schemeClr val="bg1">
                <a:lumMod val="85000"/>
              </a:schemeClr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772390067"/>
      </p:ext>
    </p:extLst>
  </p:cSld>
  <p:clrMapOvr>
    <a:masterClrMapping/>
  </p:clrMapOvr>
  <p:transition spd="slow">
    <p:push dir="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75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75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75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750"/>
                            </p:stCondLst>
                            <p:childTnLst>
                              <p:par>
                                <p:cTn id="11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1750"/>
                            </p:stCondLst>
                            <p:childTnLst>
                              <p:par>
                                <p:cTn id="36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1" dur="10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7" dur="10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0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3" dur="1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5" grpId="0" build="p"/>
      <p:bldP spid="6" grpId="0" build="p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6" name="Picture 65">
            <a:extLst>
              <a:ext uri="{FF2B5EF4-FFF2-40B4-BE49-F238E27FC236}">
                <a16:creationId xmlns:a16="http://schemas.microsoft.com/office/drawing/2014/main" id="{8985477D-344D-045D-919D-5784C5B602A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artisticPhotocopy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 rot="933601">
            <a:off x="8531532" y="1645691"/>
            <a:ext cx="2814970" cy="3710152"/>
          </a:xfrm>
          <a:prstGeom prst="rect">
            <a:avLst/>
          </a:prstGeom>
          <a:ln>
            <a:solidFill>
              <a:schemeClr val="bg1">
                <a:lumMod val="85000"/>
              </a:schemeClr>
            </a:solidFill>
          </a:ln>
          <a:effectLst>
            <a:outerShdw blurRad="50800" dist="38100" dir="18900000" algn="bl" rotWithShape="0">
              <a:prstClr val="black">
                <a:alpha val="40000"/>
              </a:prstClr>
            </a:outerShdw>
          </a:effectLst>
        </p:spPr>
      </p:pic>
      <p:pic>
        <p:nvPicPr>
          <p:cNvPr id="67" name="Picture 66">
            <a:extLst>
              <a:ext uri="{FF2B5EF4-FFF2-40B4-BE49-F238E27FC236}">
                <a16:creationId xmlns:a16="http://schemas.microsoft.com/office/drawing/2014/main" id="{E9A7808C-3822-624A-FFA8-7D1529F6529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artisticPhotocopy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 rot="569459">
            <a:off x="8133434" y="1318622"/>
            <a:ext cx="2828435" cy="3821754"/>
          </a:xfrm>
          <a:prstGeom prst="rect">
            <a:avLst/>
          </a:prstGeom>
          <a:ln>
            <a:solidFill>
              <a:schemeClr val="bg1">
                <a:lumMod val="85000"/>
              </a:schemeClr>
            </a:solidFill>
          </a:ln>
          <a:effectLst>
            <a:outerShdw blurRad="50800" dist="38100" algn="l" rotWithShape="0">
              <a:prstClr val="black">
                <a:alpha val="40000"/>
              </a:prstClr>
            </a:outerShdw>
          </a:effectLst>
        </p:spPr>
      </p:pic>
      <p:pic>
        <p:nvPicPr>
          <p:cNvPr id="68" name="Picture 67">
            <a:extLst>
              <a:ext uri="{FF2B5EF4-FFF2-40B4-BE49-F238E27FC236}">
                <a16:creationId xmlns:a16="http://schemas.microsoft.com/office/drawing/2014/main" id="{81E4404D-DAD8-A7FA-346E-4197380F6345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artisticPhotocopy trans="34000" detail="8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7738988" y="1252645"/>
            <a:ext cx="2950065" cy="3880774"/>
          </a:xfrm>
          <a:prstGeom prst="rect">
            <a:avLst/>
          </a:prstGeom>
          <a:ln>
            <a:solidFill>
              <a:schemeClr val="bg1">
                <a:lumMod val="85000"/>
              </a:schemeClr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4C5C6AC-8C12-3DB0-7BD3-7538285CBBF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563812" y="456629"/>
            <a:ext cx="3859805" cy="356324"/>
          </a:xfrm>
        </p:spPr>
        <p:txBody>
          <a:bodyPr>
            <a:noAutofit/>
          </a:bodyPr>
          <a:lstStyle/>
          <a:p>
            <a:r>
              <a:rPr lang="en-US" sz="17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The response letter from ASIA addressed </a:t>
            </a:r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10C882B5-0CFF-58DC-620D-1F6C93C3A7B9}"/>
              </a:ext>
            </a:extLst>
          </p:cNvPr>
          <p:cNvSpPr/>
          <p:nvPr/>
        </p:nvSpPr>
        <p:spPr>
          <a:xfrm rot="13729867">
            <a:off x="4797108" y="982839"/>
            <a:ext cx="6903658" cy="3947280"/>
          </a:xfrm>
          <a:custGeom>
            <a:avLst/>
            <a:gdLst>
              <a:gd name="connsiteX0" fmla="*/ 2652148 w 6903658"/>
              <a:gd name="connsiteY0" fmla="*/ 3588389 h 3947280"/>
              <a:gd name="connsiteX1" fmla="*/ 3636376 w 6903658"/>
              <a:gd name="connsiteY1" fmla="*/ 1243577 h 3947280"/>
              <a:gd name="connsiteX2" fmla="*/ 1257581 w 6903658"/>
              <a:gd name="connsiteY2" fmla="*/ 344588 h 3947280"/>
              <a:gd name="connsiteX3" fmla="*/ 273353 w 6903658"/>
              <a:gd name="connsiteY3" fmla="*/ 2689400 h 3947280"/>
              <a:gd name="connsiteX4" fmla="*/ 2652148 w 6903658"/>
              <a:gd name="connsiteY4" fmla="*/ 3588389 h 3947280"/>
              <a:gd name="connsiteX5" fmla="*/ 6840367 w 6903658"/>
              <a:gd name="connsiteY5" fmla="*/ 2278556 h 3947280"/>
              <a:gd name="connsiteX6" fmla="*/ 6800031 w 6903658"/>
              <a:gd name="connsiteY6" fmla="*/ 2286699 h 3947280"/>
              <a:gd name="connsiteX7" fmla="*/ 3986390 w 6903658"/>
              <a:gd name="connsiteY7" fmla="*/ 2286699 h 3947280"/>
              <a:gd name="connsiteX8" fmla="*/ 3946054 w 6903658"/>
              <a:gd name="connsiteY8" fmla="*/ 2278555 h 3947280"/>
              <a:gd name="connsiteX9" fmla="*/ 3913589 w 6903658"/>
              <a:gd name="connsiteY9" fmla="*/ 2256668 h 3947280"/>
              <a:gd name="connsiteX10" fmla="*/ 3901468 w 6903658"/>
              <a:gd name="connsiteY10" fmla="*/ 2343952 h 3947280"/>
              <a:gd name="connsiteX11" fmla="*/ 2747628 w 6903658"/>
              <a:gd name="connsiteY11" fmla="*/ 3787567 h 3947280"/>
              <a:gd name="connsiteX12" fmla="*/ 161668 w 6903658"/>
              <a:gd name="connsiteY12" fmla="*/ 2750123 h 3947280"/>
              <a:gd name="connsiteX13" fmla="*/ 1187950 w 6903658"/>
              <a:gd name="connsiteY13" fmla="*/ 159713 h 3947280"/>
              <a:gd name="connsiteX14" fmla="*/ 3773910 w 6903658"/>
              <a:gd name="connsiteY14" fmla="*/ 1197157 h 3947280"/>
              <a:gd name="connsiteX15" fmla="*/ 3894381 w 6903658"/>
              <a:gd name="connsiteY15" fmla="*/ 1578502 h 3947280"/>
              <a:gd name="connsiteX16" fmla="*/ 3912760 w 6903658"/>
              <a:gd name="connsiteY16" fmla="*/ 1695827 h 3947280"/>
              <a:gd name="connsiteX17" fmla="*/ 3913114 w 6903658"/>
              <a:gd name="connsiteY17" fmla="*/ 1695301 h 3947280"/>
              <a:gd name="connsiteX18" fmla="*/ 3986390 w 6903658"/>
              <a:gd name="connsiteY18" fmla="*/ 1664950 h 3947280"/>
              <a:gd name="connsiteX19" fmla="*/ 6800031 w 6903658"/>
              <a:gd name="connsiteY19" fmla="*/ 1664950 h 3947280"/>
              <a:gd name="connsiteX20" fmla="*/ 6903658 w 6903658"/>
              <a:gd name="connsiteY20" fmla="*/ 1768577 h 3947280"/>
              <a:gd name="connsiteX21" fmla="*/ 6903658 w 6903658"/>
              <a:gd name="connsiteY21" fmla="*/ 2183072 h 3947280"/>
              <a:gd name="connsiteX22" fmla="*/ 6840367 w 6903658"/>
              <a:gd name="connsiteY22" fmla="*/ 2278556 h 394728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6903658" h="3947280">
                <a:moveTo>
                  <a:pt x="2652148" y="3588389"/>
                </a:moveTo>
                <a:cubicBezTo>
                  <a:pt x="3580820" y="3189136"/>
                  <a:pt x="4021474" y="2139328"/>
                  <a:pt x="3636376" y="1243577"/>
                </a:cubicBezTo>
                <a:cubicBezTo>
                  <a:pt x="3251277" y="347827"/>
                  <a:pt x="2186254" y="-54664"/>
                  <a:pt x="1257581" y="344588"/>
                </a:cubicBezTo>
                <a:cubicBezTo>
                  <a:pt x="328908" y="743841"/>
                  <a:pt x="-111746" y="1793649"/>
                  <a:pt x="273353" y="2689400"/>
                </a:cubicBezTo>
                <a:cubicBezTo>
                  <a:pt x="658451" y="3585150"/>
                  <a:pt x="1723475" y="3987641"/>
                  <a:pt x="2652148" y="3588389"/>
                </a:cubicBezTo>
                <a:close/>
                <a:moveTo>
                  <a:pt x="6840367" y="2278556"/>
                </a:moveTo>
                <a:cubicBezTo>
                  <a:pt x="6827969" y="2283799"/>
                  <a:pt x="6814339" y="2286699"/>
                  <a:pt x="6800031" y="2286699"/>
                </a:cubicBezTo>
                <a:lnTo>
                  <a:pt x="3986390" y="2286699"/>
                </a:lnTo>
                <a:cubicBezTo>
                  <a:pt x="3972082" y="2286699"/>
                  <a:pt x="3958451" y="2283799"/>
                  <a:pt x="3946054" y="2278555"/>
                </a:cubicBezTo>
                <a:lnTo>
                  <a:pt x="3913589" y="2256668"/>
                </a:lnTo>
                <a:lnTo>
                  <a:pt x="3901468" y="2343952"/>
                </a:lnTo>
                <a:cubicBezTo>
                  <a:pt x="3784334" y="2965999"/>
                  <a:pt x="3371061" y="3519542"/>
                  <a:pt x="2747628" y="3787567"/>
                </a:cubicBezTo>
                <a:cubicBezTo>
                  <a:pt x="1750135" y="4216407"/>
                  <a:pt x="592361" y="3751927"/>
                  <a:pt x="161668" y="2750123"/>
                </a:cubicBezTo>
                <a:cubicBezTo>
                  <a:pt x="-269025" y="1748319"/>
                  <a:pt x="190457" y="588553"/>
                  <a:pt x="1187950" y="159713"/>
                </a:cubicBezTo>
                <a:cubicBezTo>
                  <a:pt x="2185443" y="-269127"/>
                  <a:pt x="3343217" y="195353"/>
                  <a:pt x="3773910" y="1197157"/>
                </a:cubicBezTo>
                <a:cubicBezTo>
                  <a:pt x="3827747" y="1322382"/>
                  <a:pt x="3867674" y="1450076"/>
                  <a:pt x="3894381" y="1578502"/>
                </a:cubicBezTo>
                <a:lnTo>
                  <a:pt x="3912760" y="1695827"/>
                </a:lnTo>
                <a:lnTo>
                  <a:pt x="3913114" y="1695301"/>
                </a:lnTo>
                <a:cubicBezTo>
                  <a:pt x="3931867" y="1676549"/>
                  <a:pt x="3957774" y="1664950"/>
                  <a:pt x="3986390" y="1664950"/>
                </a:cubicBezTo>
                <a:lnTo>
                  <a:pt x="6800031" y="1664950"/>
                </a:lnTo>
                <a:cubicBezTo>
                  <a:pt x="6857263" y="1664950"/>
                  <a:pt x="6903658" y="1711345"/>
                  <a:pt x="6903658" y="1768577"/>
                </a:cubicBezTo>
                <a:lnTo>
                  <a:pt x="6903658" y="2183072"/>
                </a:lnTo>
                <a:cubicBezTo>
                  <a:pt x="6903658" y="2225996"/>
                  <a:pt x="6877561" y="2262824"/>
                  <a:pt x="6840367" y="2278556"/>
                </a:cubicBezTo>
                <a:close/>
              </a:path>
            </a:pathLst>
          </a:custGeom>
          <a:solidFill>
            <a:schemeClr val="bg1">
              <a:lumMod val="75000"/>
            </a:schemeClr>
          </a:solidFill>
          <a:ln>
            <a:noFill/>
          </a:ln>
          <a:scene3d>
            <a:camera prst="orthographicFront"/>
            <a:lightRig rig="threePt" dir="t"/>
          </a:scene3d>
          <a:sp3d>
            <a:bevelT prst="angle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5" name="Isosceles Triangle 14">
            <a:extLst>
              <a:ext uri="{FF2B5EF4-FFF2-40B4-BE49-F238E27FC236}">
                <a16:creationId xmlns:a16="http://schemas.microsoft.com/office/drawing/2014/main" id="{6A75A3EA-0393-7055-D7F0-4DE1914F0AC7}"/>
              </a:ext>
            </a:extLst>
          </p:cNvPr>
          <p:cNvSpPr/>
          <p:nvPr/>
        </p:nvSpPr>
        <p:spPr>
          <a:xfrm rot="18181052">
            <a:off x="7846352" y="2937327"/>
            <a:ext cx="1284091" cy="2548616"/>
          </a:xfrm>
          <a:prstGeom prst="triangle">
            <a:avLst/>
          </a:prstGeom>
          <a:noFill/>
          <a:ln w="57150">
            <a:solidFill>
              <a:schemeClr val="tx1"/>
            </a:solidFill>
          </a:ln>
          <a:effectLst>
            <a:glow rad="139700">
              <a:schemeClr val="accent5">
                <a:satMod val="175000"/>
                <a:alpha val="40000"/>
              </a:schemeClr>
            </a:glow>
            <a:softEdge rad="63500"/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23FC98D3-818A-9387-5ECA-03311F1704F5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saturation sat="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310298" y="4025707"/>
            <a:ext cx="8587828" cy="1499462"/>
          </a:xfrm>
          <a:prstGeom prst="rect">
            <a:avLst/>
          </a:prstGeom>
        </p:spPr>
      </p:pic>
      <p:cxnSp>
        <p:nvCxnSpPr>
          <p:cNvPr id="19" name="Connector: Elbow 18">
            <a:extLst>
              <a:ext uri="{FF2B5EF4-FFF2-40B4-BE49-F238E27FC236}">
                <a16:creationId xmlns:a16="http://schemas.microsoft.com/office/drawing/2014/main" id="{10E5E943-4B6F-58DF-7EE2-4345C7057BBB}"/>
              </a:ext>
            </a:extLst>
          </p:cNvPr>
          <p:cNvCxnSpPr/>
          <p:nvPr/>
        </p:nvCxnSpPr>
        <p:spPr>
          <a:xfrm flipV="1">
            <a:off x="4529959" y="3584028"/>
            <a:ext cx="3530294" cy="525517"/>
          </a:xfrm>
          <a:prstGeom prst="bentConnector3">
            <a:avLst>
              <a:gd name="adj1" fmla="val -17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Text Placeholder 3">
            <a:extLst>
              <a:ext uri="{FF2B5EF4-FFF2-40B4-BE49-F238E27FC236}">
                <a16:creationId xmlns:a16="http://schemas.microsoft.com/office/drawing/2014/main" id="{B65AB2A7-B15B-C761-D71D-8FE3424E6000}"/>
              </a:ext>
            </a:extLst>
          </p:cNvPr>
          <p:cNvSpPr txBox="1">
            <a:spLocks/>
          </p:cNvSpPr>
          <p:nvPr/>
        </p:nvSpPr>
        <p:spPr>
          <a:xfrm>
            <a:off x="1669083" y="718055"/>
            <a:ext cx="1615881" cy="35632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chemeClr val="accent1"/>
              </a:buClr>
              <a:buSzPct val="80000"/>
              <a:buFont typeface="Corbel" pitchFamily="34" charset="0"/>
              <a:buNone/>
              <a:defRPr sz="17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12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10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>
                <a:solidFill>
                  <a:schemeClr val="tx1"/>
                </a:solidFill>
              </a:rPr>
              <a:t>TPA </a:t>
            </a:r>
            <a:r>
              <a:rPr lang="en-US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Allocation</a:t>
            </a:r>
            <a:r>
              <a:rPr lang="en-US" dirty="0">
                <a:solidFill>
                  <a:schemeClr val="tx1"/>
                </a:solidFill>
              </a:rPr>
              <a:t>, </a:t>
            </a:r>
          </a:p>
        </p:txBody>
      </p:sp>
      <p:cxnSp>
        <p:nvCxnSpPr>
          <p:cNvPr id="32" name="Connector: Elbow 31">
            <a:extLst>
              <a:ext uri="{FF2B5EF4-FFF2-40B4-BE49-F238E27FC236}">
                <a16:creationId xmlns:a16="http://schemas.microsoft.com/office/drawing/2014/main" id="{0C2EC081-3630-2EA2-0FC5-A3595190E816}"/>
              </a:ext>
            </a:extLst>
          </p:cNvPr>
          <p:cNvCxnSpPr>
            <a:cxnSpLocks/>
          </p:cNvCxnSpPr>
          <p:nvPr/>
        </p:nvCxnSpPr>
        <p:spPr>
          <a:xfrm>
            <a:off x="5692940" y="2436578"/>
            <a:ext cx="2367313" cy="1925215"/>
          </a:xfrm>
          <a:prstGeom prst="bentConnector3">
            <a:avLst>
              <a:gd name="adj1" fmla="val 35793"/>
            </a:avLst>
          </a:prstGeom>
          <a:ln w="19050">
            <a:tailEnd type="triangle"/>
          </a:ln>
        </p:spPr>
        <p:style>
          <a:lnRef idx="1">
            <a:schemeClr val="accent3"/>
          </a:lnRef>
          <a:fillRef idx="0">
            <a:schemeClr val="accent3"/>
          </a:fillRef>
          <a:effectRef idx="0">
            <a:schemeClr val="accent3"/>
          </a:effectRef>
          <a:fontRef idx="minor">
            <a:schemeClr val="tx1"/>
          </a:fontRef>
        </p:style>
      </p:cxnSp>
      <p:pic>
        <p:nvPicPr>
          <p:cNvPr id="34" name="Picture 33">
            <a:extLst>
              <a:ext uri="{FF2B5EF4-FFF2-40B4-BE49-F238E27FC236}">
                <a16:creationId xmlns:a16="http://schemas.microsoft.com/office/drawing/2014/main" id="{D062FCE1-DCF1-E33D-AD7A-183BAA76344E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BEBA8EAE-BF5A-486C-A8C5-ECC9F3942E4B}">
                <a14:imgProps xmlns:a14="http://schemas.microsoft.com/office/drawing/2010/main">
                  <a14:imgLayer r:embed="rId11">
                    <a14:imgEffect>
                      <a14:saturation sat="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310298" y="1782474"/>
            <a:ext cx="7006504" cy="4537638"/>
          </a:xfrm>
          <a:prstGeom prst="rect">
            <a:avLst/>
          </a:prstGeom>
        </p:spPr>
      </p:pic>
      <p:pic>
        <p:nvPicPr>
          <p:cNvPr id="43" name="Picture 42">
            <a:extLst>
              <a:ext uri="{FF2B5EF4-FFF2-40B4-BE49-F238E27FC236}">
                <a16:creationId xmlns:a16="http://schemas.microsoft.com/office/drawing/2014/main" id="{15E924E3-C5BE-0F12-4680-AAB05504E25B}"/>
              </a:ext>
            </a:extLst>
          </p:cNvPr>
          <p:cNvPicPr>
            <a:picLocks noChangeAspect="1"/>
          </p:cNvPicPr>
          <p:nvPr/>
        </p:nvPicPr>
        <p:blipFill rotWithShape="1">
          <a:blip r:embed="rId12">
            <a:extLst>
              <a:ext uri="{BEBA8EAE-BF5A-486C-A8C5-ECC9F3942E4B}">
                <a14:imgProps xmlns:a14="http://schemas.microsoft.com/office/drawing/2010/main">
                  <a14:imgLayer r:embed="rId13">
                    <a14:imgEffect>
                      <a14:saturation sat="0"/>
                    </a14:imgEffect>
                  </a14:imgLayer>
                </a14:imgProps>
              </a:ext>
            </a:extLst>
          </a:blip>
          <a:srcRect l="1161" t="12622" r="10500"/>
          <a:stretch/>
        </p:blipFill>
        <p:spPr>
          <a:xfrm>
            <a:off x="243020" y="2235994"/>
            <a:ext cx="7690811" cy="1499462"/>
          </a:xfrm>
          <a:prstGeom prst="rect">
            <a:avLst/>
          </a:prstGeom>
        </p:spPr>
      </p:pic>
      <p:sp>
        <p:nvSpPr>
          <p:cNvPr id="57" name="Text Placeholder 3">
            <a:extLst>
              <a:ext uri="{FF2B5EF4-FFF2-40B4-BE49-F238E27FC236}">
                <a16:creationId xmlns:a16="http://schemas.microsoft.com/office/drawing/2014/main" id="{2F280B87-694D-8E29-9493-C592E4B22BFC}"/>
              </a:ext>
            </a:extLst>
          </p:cNvPr>
          <p:cNvSpPr txBox="1">
            <a:spLocks/>
          </p:cNvSpPr>
          <p:nvPr/>
        </p:nvSpPr>
        <p:spPr>
          <a:xfrm>
            <a:off x="565628" y="984540"/>
            <a:ext cx="1615881" cy="35632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chemeClr val="accent1"/>
              </a:buClr>
              <a:buSzPct val="80000"/>
              <a:buFont typeface="Corbel" pitchFamily="34" charset="0"/>
              <a:buNone/>
              <a:defRPr sz="17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12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10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Pay Costs, </a:t>
            </a:r>
          </a:p>
        </p:txBody>
      </p:sp>
      <p:sp>
        <p:nvSpPr>
          <p:cNvPr id="60" name="Text Placeholder 3">
            <a:extLst>
              <a:ext uri="{FF2B5EF4-FFF2-40B4-BE49-F238E27FC236}">
                <a16:creationId xmlns:a16="http://schemas.microsoft.com/office/drawing/2014/main" id="{BC7D6652-6106-9282-BD99-80DE940EBCE4}"/>
              </a:ext>
            </a:extLst>
          </p:cNvPr>
          <p:cNvSpPr txBox="1">
            <a:spLocks/>
          </p:cNvSpPr>
          <p:nvPr/>
        </p:nvSpPr>
        <p:spPr>
          <a:xfrm>
            <a:off x="1681699" y="988585"/>
            <a:ext cx="4356685" cy="356324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chemeClr val="accent1"/>
              </a:buClr>
              <a:buSzPct val="80000"/>
              <a:buFont typeface="Corbel" pitchFamily="34" charset="0"/>
              <a:buNone/>
              <a:defRPr sz="17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12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10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Consolidated Tribal Government </a:t>
            </a:r>
          </a:p>
        </p:txBody>
      </p:sp>
      <p:sp>
        <p:nvSpPr>
          <p:cNvPr id="61" name="Text Placeholder 3">
            <a:extLst>
              <a:ext uri="{FF2B5EF4-FFF2-40B4-BE49-F238E27FC236}">
                <a16:creationId xmlns:a16="http://schemas.microsoft.com/office/drawing/2014/main" id="{38EFBBBD-A1B2-74EC-295D-870C130D3874}"/>
              </a:ext>
            </a:extLst>
          </p:cNvPr>
          <p:cNvSpPr txBox="1">
            <a:spLocks/>
          </p:cNvSpPr>
          <p:nvPr/>
        </p:nvSpPr>
        <p:spPr>
          <a:xfrm>
            <a:off x="555462" y="1254563"/>
            <a:ext cx="2198512" cy="35632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chemeClr val="accent1"/>
              </a:buClr>
              <a:buSzPct val="80000"/>
              <a:buFont typeface="Corbel" pitchFamily="34" charset="0"/>
              <a:buNone/>
              <a:defRPr sz="17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12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10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Program (CTPG), </a:t>
            </a:r>
          </a:p>
        </p:txBody>
      </p:sp>
      <p:sp>
        <p:nvSpPr>
          <p:cNvPr id="62" name="Text Placeholder 3">
            <a:extLst>
              <a:ext uri="{FF2B5EF4-FFF2-40B4-BE49-F238E27FC236}">
                <a16:creationId xmlns:a16="http://schemas.microsoft.com/office/drawing/2014/main" id="{0397F922-D891-4357-02E4-71272B32BBE4}"/>
              </a:ext>
            </a:extLst>
          </p:cNvPr>
          <p:cNvSpPr txBox="1">
            <a:spLocks/>
          </p:cNvSpPr>
          <p:nvPr/>
        </p:nvSpPr>
        <p:spPr>
          <a:xfrm>
            <a:off x="2315192" y="1262233"/>
            <a:ext cx="2067586" cy="35632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chemeClr val="accent1"/>
              </a:buClr>
              <a:buSzPct val="80000"/>
              <a:buFont typeface="Corbel" pitchFamily="34" charset="0"/>
              <a:buNone/>
              <a:defRPr sz="17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12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10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and Aid to Tribal </a:t>
            </a:r>
          </a:p>
        </p:txBody>
      </p:sp>
      <p:sp>
        <p:nvSpPr>
          <p:cNvPr id="63" name="Text Placeholder 3">
            <a:extLst>
              <a:ext uri="{FF2B5EF4-FFF2-40B4-BE49-F238E27FC236}">
                <a16:creationId xmlns:a16="http://schemas.microsoft.com/office/drawing/2014/main" id="{C1B999DC-C753-0D8F-223A-6059CCF71CE8}"/>
              </a:ext>
            </a:extLst>
          </p:cNvPr>
          <p:cNvSpPr txBox="1">
            <a:spLocks/>
          </p:cNvSpPr>
          <p:nvPr/>
        </p:nvSpPr>
        <p:spPr>
          <a:xfrm>
            <a:off x="544658" y="1559207"/>
            <a:ext cx="4049078" cy="35632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chemeClr val="accent1"/>
              </a:buClr>
              <a:buSzPct val="80000"/>
              <a:buFont typeface="Corbel" pitchFamily="34" charset="0"/>
              <a:buNone/>
              <a:defRPr sz="17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12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10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SzPct val="80000"/>
              <a:buFont typeface="Corbel" pitchFamily="34" charset="0"/>
              <a:buNone/>
              <a:defRPr sz="9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Government (ATG). </a:t>
            </a:r>
          </a:p>
        </p:txBody>
      </p:sp>
      <p:cxnSp>
        <p:nvCxnSpPr>
          <p:cNvPr id="70" name="Connector: Elbow 69">
            <a:extLst>
              <a:ext uri="{FF2B5EF4-FFF2-40B4-BE49-F238E27FC236}">
                <a16:creationId xmlns:a16="http://schemas.microsoft.com/office/drawing/2014/main" id="{B07EC9DB-FBFA-EB5B-317B-4B5A1C7DDA4C}"/>
              </a:ext>
            </a:extLst>
          </p:cNvPr>
          <p:cNvCxnSpPr>
            <a:cxnSpLocks/>
          </p:cNvCxnSpPr>
          <p:nvPr/>
        </p:nvCxnSpPr>
        <p:spPr>
          <a:xfrm flipV="1">
            <a:off x="5063427" y="789626"/>
            <a:ext cx="3218725" cy="1506712"/>
          </a:xfrm>
          <a:prstGeom prst="bentConnector3">
            <a:avLst>
              <a:gd name="adj1" fmla="val -54"/>
            </a:avLst>
          </a:prstGeom>
          <a:ln>
            <a:solidFill>
              <a:srgbClr val="7030A0"/>
            </a:solidFill>
            <a:tailEnd type="triangle"/>
          </a:ln>
        </p:spPr>
        <p:style>
          <a:lnRef idx="1">
            <a:schemeClr val="accent5"/>
          </a:lnRef>
          <a:fillRef idx="0">
            <a:schemeClr val="accent5"/>
          </a:fillRef>
          <a:effectRef idx="0">
            <a:schemeClr val="accent5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35467782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6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6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6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6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6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6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6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6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1000"/>
                            </p:stCondLst>
                            <p:childTnLst>
                              <p:par>
                                <p:cTn id="35" presetID="6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37" dur="2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8" fill="hold">
                            <p:stCondLst>
                              <p:cond delay="3000"/>
                            </p:stCondLst>
                            <p:childTnLst>
                              <p:par>
                                <p:cTn id="39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1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16" presetClass="entr" presetSubtype="37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44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2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ipe(down)">
                                      <p:cBhvr>
                                        <p:cTn id="48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0" presetID="22" presetClass="exit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ipe(down)">
                                      <p:cBhvr>
                                        <p:cTn id="51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3" fill="hold">
                            <p:stCondLst>
                              <p:cond delay="500"/>
                            </p:stCondLst>
                            <p:childTnLst>
                              <p:par>
                                <p:cTn id="54" presetID="6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56" dur="2000"/>
                                        <p:tgtEl>
                                          <p:spTgt spid="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7" fill="hold">
                            <p:stCondLst>
                              <p:cond delay="2500"/>
                            </p:stCondLst>
                            <p:childTnLst>
                              <p:par>
                                <p:cTn id="58" presetID="6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60" dur="2000"/>
                                        <p:tgtEl>
                                          <p:spTgt spid="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1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63" dur="2000"/>
                                        <p:tgtEl>
                                          <p:spTgt spid="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4" fill="hold">
                            <p:stCondLst>
                              <p:cond delay="4500"/>
                            </p:stCondLst>
                            <p:childTnLst>
                              <p:par>
                                <p:cTn id="65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7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8" presetID="2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0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1" fill="hold">
                      <p:stCondLst>
                        <p:cond delay="indefinite"/>
                      </p:stCondLst>
                      <p:childTnLst>
                        <p:par>
                          <p:cTn id="72" fill="hold">
                            <p:stCondLst>
                              <p:cond delay="0"/>
                            </p:stCondLst>
                            <p:childTnLst>
                              <p:par>
                                <p:cTn id="73" presetID="3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>
                                        <p:cTn id="74" dur="1000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5" dur="1000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6" dur="1000"/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9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77" dur="10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9" presetID="3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>
                                        <p:cTn id="80" dur="1000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1" dur="1000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2" dur="1000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9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83" dur="10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5" fill="hold">
                            <p:stCondLst>
                              <p:cond delay="1000"/>
                            </p:stCondLst>
                            <p:childTnLst>
                              <p:par>
                                <p:cTn id="86" presetID="6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88" dur="2000"/>
                                        <p:tgtEl>
                                          <p:spTgt spid="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9" fill="hold">
                            <p:stCondLst>
                              <p:cond delay="3000"/>
                            </p:stCondLst>
                            <p:childTnLst>
                              <p:par>
                                <p:cTn id="90" presetID="6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92" dur="2000"/>
                                        <p:tgtEl>
                                          <p:spTgt spid="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3" presetID="64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2.91667E-6 -3.33333E-6 L -0.00612 -0.11551 " pathEditMode="relative" rAng="0" ptsTypes="AA">
                                      <p:cBhvr>
                                        <p:cTn id="94" dur="2000" fill="hold"/>
                                        <p:tgtEl>
                                          <p:spTgt spid="6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313" y="-5787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5" fill="hold">
                            <p:stCondLst>
                              <p:cond delay="5000"/>
                            </p:stCondLst>
                            <p:childTnLst>
                              <p:par>
                                <p:cTn id="96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98" dur="500"/>
                                        <p:tgtEl>
                                          <p:spTgt spid="7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9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1" dur="10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2" dur="10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3" dur="10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4" dur="10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build="p"/>
      <p:bldP spid="14" grpId="0" animBg="1"/>
      <p:bldP spid="23" grpId="0"/>
      <p:bldP spid="57" grpId="0"/>
      <p:bldP spid="60" grpId="0"/>
      <p:bldP spid="61" grpId="0"/>
      <p:bldP spid="62" grpId="0"/>
      <p:bldP spid="63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>
            <a:extLst>
              <a:ext uri="{FF2B5EF4-FFF2-40B4-BE49-F238E27FC236}">
                <a16:creationId xmlns:a16="http://schemas.microsoft.com/office/drawing/2014/main" id="{28460BD8-AE3F-4AC9-9D0B-717052AA5D3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9" name="Straight Connector 8">
              <a:extLst>
                <a:ext uri="{FF2B5EF4-FFF2-40B4-BE49-F238E27FC236}">
                  <a16:creationId xmlns:a16="http://schemas.microsoft.com/office/drawing/2014/main" id="{54420CFE-F482-466E-9E1E-C78513C0B85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Straight Connector 9">
              <a:extLst>
                <a:ext uri="{FF2B5EF4-FFF2-40B4-BE49-F238E27FC236}">
                  <a16:creationId xmlns:a16="http://schemas.microsoft.com/office/drawing/2014/main" id="{5331032B-BD21-4BDA-920C-12E35805256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1" name="Rectangle 23">
              <a:extLst>
                <a:ext uri="{FF2B5EF4-FFF2-40B4-BE49-F238E27FC236}">
                  <a16:creationId xmlns:a16="http://schemas.microsoft.com/office/drawing/2014/main" id="{E7514DA3-59E7-409E-8A3B-AD097F6E564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2" name="Rectangle 25">
              <a:extLst>
                <a:ext uri="{FF2B5EF4-FFF2-40B4-BE49-F238E27FC236}">
                  <a16:creationId xmlns:a16="http://schemas.microsoft.com/office/drawing/2014/main" id="{57B9A2A6-3BE4-4599-9364-F71C5BFD61F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Isosceles Triangle 12">
              <a:extLst>
                <a:ext uri="{FF2B5EF4-FFF2-40B4-BE49-F238E27FC236}">
                  <a16:creationId xmlns:a16="http://schemas.microsoft.com/office/drawing/2014/main" id="{4FD744C6-4ED8-4BC9-BF68-6BDF701C5DB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Rectangle 27">
              <a:extLst>
                <a:ext uri="{FF2B5EF4-FFF2-40B4-BE49-F238E27FC236}">
                  <a16:creationId xmlns:a16="http://schemas.microsoft.com/office/drawing/2014/main" id="{092C5BAD-C911-4F8F-A1C5-470268BE668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Rectangle 28">
              <a:extLst>
                <a:ext uri="{FF2B5EF4-FFF2-40B4-BE49-F238E27FC236}">
                  <a16:creationId xmlns:a16="http://schemas.microsoft.com/office/drawing/2014/main" id="{B133D0C8-4EC4-424F-8E70-0482D5B1B65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Rectangle 29">
              <a:extLst>
                <a:ext uri="{FF2B5EF4-FFF2-40B4-BE49-F238E27FC236}">
                  <a16:creationId xmlns:a16="http://schemas.microsoft.com/office/drawing/2014/main" id="{7B1532A0-F4B3-4DE8-B18F-740CAAD25AC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Isosceles Triangle 16">
              <a:extLst>
                <a:ext uri="{FF2B5EF4-FFF2-40B4-BE49-F238E27FC236}">
                  <a16:creationId xmlns:a16="http://schemas.microsoft.com/office/drawing/2014/main" id="{8EFDD162-BBBA-4062-8BBF-53DBA109137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Isosceles Triangle 17">
              <a:extLst>
                <a:ext uri="{FF2B5EF4-FFF2-40B4-BE49-F238E27FC236}">
                  <a16:creationId xmlns:a16="http://schemas.microsoft.com/office/drawing/2014/main" id="{DCFC9E65-3E19-4483-B952-25D29683CA5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 useBgFill="1">
        <p:nvSpPr>
          <p:cNvPr id="20" name="Rectangle 19">
            <a:extLst>
              <a:ext uri="{FF2B5EF4-FFF2-40B4-BE49-F238E27FC236}">
                <a16:creationId xmlns:a16="http://schemas.microsoft.com/office/drawing/2014/main" id="{DD6BC9EB-F181-48AB-BCA2-3D1DB20D2D8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66467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90889BCE-73C0-66C7-C8C0-3D5B0DC4B7B6}"/>
              </a:ext>
            </a:extLst>
          </p:cNvPr>
          <p:cNvSpPr txBox="1"/>
          <p:nvPr/>
        </p:nvSpPr>
        <p:spPr>
          <a:xfrm>
            <a:off x="1507066" y="999460"/>
            <a:ext cx="5698067" cy="447985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algn="r">
              <a:spcBef>
                <a:spcPct val="0"/>
              </a:spcBef>
              <a:spcAft>
                <a:spcPts val="600"/>
              </a:spcAft>
            </a:pPr>
            <a:r>
              <a:rPr lang="en-US" sz="5400" b="1" cap="all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  <a:ea typeface="+mj-ea"/>
                <a:cs typeface="+mj-cs"/>
              </a:rPr>
              <a:t>Aggregate Net Current Project Status</a:t>
            </a:r>
            <a:endParaRPr lang="en-US" sz="5400" dirty="0">
              <a:latin typeface="+mj-lt"/>
              <a:ea typeface="+mj-ea"/>
              <a:cs typeface="+mj-cs"/>
            </a:endParaRPr>
          </a:p>
        </p:txBody>
      </p:sp>
      <p:sp>
        <p:nvSpPr>
          <p:cNvPr id="22" name="Isosceles Triangle 21">
            <a:extLst>
              <a:ext uri="{FF2B5EF4-FFF2-40B4-BE49-F238E27FC236}">
                <a16:creationId xmlns:a16="http://schemas.microsoft.com/office/drawing/2014/main" id="{D33AAA80-39DC-4020-9BFF-0718F35C766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C9C5D90B-7EE3-4D26-AB7D-A5A3A6E1120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534656" y="1639186"/>
            <a:ext cx="0" cy="32004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6" name="Isosceles Triangle 25">
            <a:extLst>
              <a:ext uri="{FF2B5EF4-FFF2-40B4-BE49-F238E27FC236}">
                <a16:creationId xmlns:a16="http://schemas.microsoft.com/office/drawing/2014/main" id="{1177F295-741F-4EFF-B0CA-BE69295ADA0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 flipV="1">
            <a:off x="11349404" y="1217756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609B501A-3BF8-96FD-CCB5-968BBDB5EDB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176669" y="1948748"/>
            <a:ext cx="1771650" cy="2581275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4D7A9B45-B474-654C-64EC-EC425B76BD31}"/>
              </a:ext>
            </a:extLst>
          </p:cNvPr>
          <p:cNvSpPr txBox="1"/>
          <p:nvPr/>
        </p:nvSpPr>
        <p:spPr>
          <a:xfrm rot="21212901">
            <a:off x="8604170" y="2475635"/>
            <a:ext cx="124195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</a:rPr>
              <a:t>This way…</a:t>
            </a:r>
          </a:p>
        </p:txBody>
      </p:sp>
    </p:spTree>
    <p:extLst>
      <p:ext uri="{BB962C8B-B14F-4D97-AF65-F5344CB8AC3E}">
        <p14:creationId xmlns:p14="http://schemas.microsoft.com/office/powerpoint/2010/main" val="1479421459"/>
      </p:ext>
    </p:extLst>
  </p:cSld>
  <p:clrMapOvr>
    <a:masterClrMapping/>
  </p:clrMapOvr>
  <p:transition spd="slow">
    <p:push dir="u"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51F263B6-B834-0051-07D5-C2B87094EB72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-50000"/>
                    </a14:imgEffect>
                    <a14:imgEffect>
                      <a14:saturation sat="400000"/>
                    </a14:imgEffect>
                    <a14:imgEffect>
                      <a14:brightnessContrast bright="40000" contrast="40000"/>
                    </a14:imgEffect>
                  </a14:imgLayer>
                </a14:imgProps>
              </a:ext>
            </a:extLst>
          </a:blip>
          <a:srcRect t="5213" r="1298" b="2317"/>
          <a:stretch/>
        </p:blipFill>
        <p:spPr>
          <a:xfrm>
            <a:off x="834095" y="490507"/>
            <a:ext cx="8550051" cy="5809674"/>
          </a:xfrm>
          <a:prstGeom prst="rect">
            <a:avLst/>
          </a:prstGeom>
        </p:spPr>
      </p:pic>
      <p:sp>
        <p:nvSpPr>
          <p:cNvPr id="5" name="Text Placeholder 2">
            <a:extLst>
              <a:ext uri="{FF2B5EF4-FFF2-40B4-BE49-F238E27FC236}">
                <a16:creationId xmlns:a16="http://schemas.microsoft.com/office/drawing/2014/main" id="{AB5C069C-64D4-BF8C-DE8F-546A444B15BE}"/>
              </a:ext>
            </a:extLst>
          </p:cNvPr>
          <p:cNvSpPr txBox="1">
            <a:spLocks/>
          </p:cNvSpPr>
          <p:nvPr/>
        </p:nvSpPr>
        <p:spPr>
          <a:xfrm>
            <a:off x="4705726" y="957544"/>
            <a:ext cx="4281256" cy="2238238"/>
          </a:xfrm>
          <a:prstGeom prst="rect">
            <a:avLst/>
          </a:prstGeom>
        </p:spPr>
        <p:txBody>
          <a:bodyPr vert="horz" lIns="91440" tIns="45720" rIns="91440" bIns="45720" rtlCol="0" anchor="t">
            <a:normAutofit fontScale="85000" lnSpcReduction="20000"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sz="4000" dirty="0">
                <a:solidFill>
                  <a:schemeClr val="bg1"/>
                </a:solidFill>
              </a:rPr>
              <a:t>the inclusion of all tribal accounts to ensure the most accurate depiction of tribal line items. </a:t>
            </a:r>
          </a:p>
        </p:txBody>
      </p:sp>
      <p:sp>
        <p:nvSpPr>
          <p:cNvPr id="7" name="Speech Bubble: Oval 6">
            <a:extLst>
              <a:ext uri="{FF2B5EF4-FFF2-40B4-BE49-F238E27FC236}">
                <a16:creationId xmlns:a16="http://schemas.microsoft.com/office/drawing/2014/main" id="{061E51CF-BDB5-56FA-E4A5-36EFDD3ED8E3}"/>
              </a:ext>
            </a:extLst>
          </p:cNvPr>
          <p:cNvSpPr/>
          <p:nvPr/>
        </p:nvSpPr>
        <p:spPr>
          <a:xfrm flipH="1">
            <a:off x="184728" y="265424"/>
            <a:ext cx="2702262" cy="1532021"/>
          </a:xfrm>
          <a:prstGeom prst="wedgeEllipseCallout">
            <a:avLst/>
          </a:prstGeom>
          <a:ln w="28575">
            <a:solidFill>
              <a:srgbClr val="002060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 Placeholder 2">
            <a:extLst>
              <a:ext uri="{FF2B5EF4-FFF2-40B4-BE49-F238E27FC236}">
                <a16:creationId xmlns:a16="http://schemas.microsoft.com/office/drawing/2014/main" id="{7BB2BE16-5715-75C2-FB83-E8BD3D6EB820}"/>
              </a:ext>
            </a:extLst>
          </p:cNvPr>
          <p:cNvSpPr txBox="1">
            <a:spLocks/>
          </p:cNvSpPr>
          <p:nvPr/>
        </p:nvSpPr>
        <p:spPr>
          <a:xfrm>
            <a:off x="613546" y="471298"/>
            <a:ext cx="2194308" cy="1326147"/>
          </a:xfrm>
          <a:prstGeom prst="rect">
            <a:avLst/>
          </a:prstGeom>
        </p:spPr>
        <p:txBody>
          <a:bodyPr vert="horz" lIns="91440" tIns="45720" rIns="91440" bIns="45720" rtlCol="0" anchor="t">
            <a:normAutofit lnSpcReduction="10000"/>
          </a:bodyPr>
          <a:lstStyle>
            <a:lvl1pPr marL="0" indent="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None/>
              <a:defRPr sz="1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800" b="1" dirty="0">
                <a:solidFill>
                  <a:schemeClr val="tx1"/>
                </a:solidFill>
              </a:rPr>
              <a:t>Aggregate net or ag net is ….</a:t>
            </a:r>
          </a:p>
        </p:txBody>
      </p:sp>
      <p:sp>
        <p:nvSpPr>
          <p:cNvPr id="10" name="Speech Bubble: Rectangle with Corners Rounded 9">
            <a:extLst>
              <a:ext uri="{FF2B5EF4-FFF2-40B4-BE49-F238E27FC236}">
                <a16:creationId xmlns:a16="http://schemas.microsoft.com/office/drawing/2014/main" id="{12A5EB3E-DAA6-9460-E9C7-947FEAE57B27}"/>
              </a:ext>
            </a:extLst>
          </p:cNvPr>
          <p:cNvSpPr/>
          <p:nvPr/>
        </p:nvSpPr>
        <p:spPr>
          <a:xfrm>
            <a:off x="7897090" y="4036291"/>
            <a:ext cx="2318327" cy="1173508"/>
          </a:xfrm>
          <a:prstGeom prst="wedgeRoundRectCallout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E8332118-EB5D-1101-5456-6CE612FA8CF3}"/>
              </a:ext>
            </a:extLst>
          </p:cNvPr>
          <p:cNvSpPr txBox="1"/>
          <p:nvPr/>
        </p:nvSpPr>
        <p:spPr>
          <a:xfrm>
            <a:off x="7897090" y="4080665"/>
            <a:ext cx="2318327" cy="13542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T</a:t>
            </a:r>
            <a:r>
              <a:rPr lang="en-US" sz="16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his will not cause any negative financial impact on overall BASE budget.</a:t>
            </a:r>
          </a:p>
          <a:p>
            <a:endParaRPr lang="en-US" dirty="0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C893CB0D-E301-7DCE-51A9-E5BB14B0886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196394" y="5342940"/>
            <a:ext cx="1603387" cy="1603387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40EFDD7B-B32E-48CF-C7E4-0A12C482D80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165911" y="5342939"/>
            <a:ext cx="1664352" cy="16033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562078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1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1" name="Rectangle 10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E4C38A6C-1212-AA40-2817-EF70478B287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3772" y="205707"/>
            <a:ext cx="10740861" cy="5900762"/>
          </a:xfrm>
          <a:prstGeom prst="rect">
            <a:avLst/>
          </a:prstGeom>
        </p:spPr>
      </p:pic>
      <p:sp>
        <p:nvSpPr>
          <p:cNvPr id="13" name="Isosceles Triangle 12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5" name="Isosceles Triangle 14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5" name="Subtitle 5">
            <a:extLst>
              <a:ext uri="{FF2B5EF4-FFF2-40B4-BE49-F238E27FC236}">
                <a16:creationId xmlns:a16="http://schemas.microsoft.com/office/drawing/2014/main" id="{3B097989-1F26-FEF0-7712-6B0180FEC046}"/>
              </a:ext>
            </a:extLst>
          </p:cNvPr>
          <p:cNvSpPr txBox="1">
            <a:spLocks/>
          </p:cNvSpPr>
          <p:nvPr/>
        </p:nvSpPr>
        <p:spPr>
          <a:xfrm>
            <a:off x="10219595" y="1024970"/>
            <a:ext cx="2044896" cy="884029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Font typeface="Wingdings 3" charset="2"/>
              <a:buNone/>
            </a:pPr>
            <a:r>
              <a:rPr lang="en-US" b="1" dirty="0">
                <a:latin typeface="Trebuchet MS" panose="020B0603020202020204" pitchFamily="34" charset="0"/>
              </a:rPr>
              <a:t>Publish numbers into the (2025) 2026 Greenbook</a:t>
            </a:r>
          </a:p>
        </p:txBody>
      </p:sp>
      <p:sp>
        <p:nvSpPr>
          <p:cNvPr id="42" name="Rectangle 41">
            <a:extLst>
              <a:ext uri="{FF2B5EF4-FFF2-40B4-BE49-F238E27FC236}">
                <a16:creationId xmlns:a16="http://schemas.microsoft.com/office/drawing/2014/main" id="{276BDDB5-DCE8-3FB7-5BB2-38AF9396C100}"/>
              </a:ext>
            </a:extLst>
          </p:cNvPr>
          <p:cNvSpPr/>
          <p:nvPr/>
        </p:nvSpPr>
        <p:spPr>
          <a:xfrm>
            <a:off x="6046605" y="5314360"/>
            <a:ext cx="1588012" cy="604944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3" name="Rectangle 42">
            <a:extLst>
              <a:ext uri="{FF2B5EF4-FFF2-40B4-BE49-F238E27FC236}">
                <a16:creationId xmlns:a16="http://schemas.microsoft.com/office/drawing/2014/main" id="{BE786AFB-B72B-A2E6-6E27-C310802FFA80}"/>
              </a:ext>
            </a:extLst>
          </p:cNvPr>
          <p:cNvSpPr/>
          <p:nvPr/>
        </p:nvSpPr>
        <p:spPr>
          <a:xfrm>
            <a:off x="4281780" y="5526447"/>
            <a:ext cx="1588012" cy="604944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4" name="Rectangle 43">
            <a:extLst>
              <a:ext uri="{FF2B5EF4-FFF2-40B4-BE49-F238E27FC236}">
                <a16:creationId xmlns:a16="http://schemas.microsoft.com/office/drawing/2014/main" id="{E620FB12-BA19-E6D7-77E9-E0B4B0C888E4}"/>
              </a:ext>
            </a:extLst>
          </p:cNvPr>
          <p:cNvSpPr/>
          <p:nvPr/>
        </p:nvSpPr>
        <p:spPr>
          <a:xfrm>
            <a:off x="6935761" y="5214870"/>
            <a:ext cx="1588012" cy="604944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5" name="Rectangle 44">
            <a:extLst>
              <a:ext uri="{FF2B5EF4-FFF2-40B4-BE49-F238E27FC236}">
                <a16:creationId xmlns:a16="http://schemas.microsoft.com/office/drawing/2014/main" id="{A265701C-BAF0-340B-AF15-40C774BDDC7C}"/>
              </a:ext>
            </a:extLst>
          </p:cNvPr>
          <p:cNvSpPr/>
          <p:nvPr/>
        </p:nvSpPr>
        <p:spPr>
          <a:xfrm>
            <a:off x="7623349" y="4765061"/>
            <a:ext cx="1588012" cy="604944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6" name="Rectangle 45">
            <a:extLst>
              <a:ext uri="{FF2B5EF4-FFF2-40B4-BE49-F238E27FC236}">
                <a16:creationId xmlns:a16="http://schemas.microsoft.com/office/drawing/2014/main" id="{3E378C82-68E1-5510-6FA8-968DBBD54369}"/>
              </a:ext>
            </a:extLst>
          </p:cNvPr>
          <p:cNvSpPr/>
          <p:nvPr/>
        </p:nvSpPr>
        <p:spPr>
          <a:xfrm>
            <a:off x="7850464" y="3673655"/>
            <a:ext cx="1110815" cy="337274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7" name="Rectangle 46">
            <a:extLst>
              <a:ext uri="{FF2B5EF4-FFF2-40B4-BE49-F238E27FC236}">
                <a16:creationId xmlns:a16="http://schemas.microsoft.com/office/drawing/2014/main" id="{82BA55F9-C7F7-6C6F-30AB-61B3331C2A46}"/>
              </a:ext>
            </a:extLst>
          </p:cNvPr>
          <p:cNvSpPr/>
          <p:nvPr/>
        </p:nvSpPr>
        <p:spPr>
          <a:xfrm>
            <a:off x="7131306" y="3359560"/>
            <a:ext cx="1110815" cy="334132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0" name="Rectangle 49">
            <a:extLst>
              <a:ext uri="{FF2B5EF4-FFF2-40B4-BE49-F238E27FC236}">
                <a16:creationId xmlns:a16="http://schemas.microsoft.com/office/drawing/2014/main" id="{9C346FD3-08BA-0BCC-CBA1-467D66B45F28}"/>
              </a:ext>
            </a:extLst>
          </p:cNvPr>
          <p:cNvSpPr/>
          <p:nvPr/>
        </p:nvSpPr>
        <p:spPr>
          <a:xfrm>
            <a:off x="3863927" y="2837609"/>
            <a:ext cx="765840" cy="269420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1" name="Rectangle 50">
            <a:extLst>
              <a:ext uri="{FF2B5EF4-FFF2-40B4-BE49-F238E27FC236}">
                <a16:creationId xmlns:a16="http://schemas.microsoft.com/office/drawing/2014/main" id="{43562210-4485-1A0F-1F7C-9C56245A1279}"/>
              </a:ext>
            </a:extLst>
          </p:cNvPr>
          <p:cNvSpPr/>
          <p:nvPr/>
        </p:nvSpPr>
        <p:spPr>
          <a:xfrm>
            <a:off x="3356883" y="2342649"/>
            <a:ext cx="765840" cy="821534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2" name="Rectangle 51">
            <a:extLst>
              <a:ext uri="{FF2B5EF4-FFF2-40B4-BE49-F238E27FC236}">
                <a16:creationId xmlns:a16="http://schemas.microsoft.com/office/drawing/2014/main" id="{754E71C6-C01F-48A8-2899-26A72ED4F3A2}"/>
              </a:ext>
            </a:extLst>
          </p:cNvPr>
          <p:cNvSpPr/>
          <p:nvPr/>
        </p:nvSpPr>
        <p:spPr>
          <a:xfrm>
            <a:off x="3221221" y="2702476"/>
            <a:ext cx="765840" cy="269420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3" name="Rectangle 52">
            <a:extLst>
              <a:ext uri="{FF2B5EF4-FFF2-40B4-BE49-F238E27FC236}">
                <a16:creationId xmlns:a16="http://schemas.microsoft.com/office/drawing/2014/main" id="{2BFDB853-4078-A1D2-D853-948527C40065}"/>
              </a:ext>
            </a:extLst>
          </p:cNvPr>
          <p:cNvSpPr/>
          <p:nvPr/>
        </p:nvSpPr>
        <p:spPr>
          <a:xfrm>
            <a:off x="3360462" y="2941452"/>
            <a:ext cx="554907" cy="78421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4" name="Rectangle 53">
            <a:extLst>
              <a:ext uri="{FF2B5EF4-FFF2-40B4-BE49-F238E27FC236}">
                <a16:creationId xmlns:a16="http://schemas.microsoft.com/office/drawing/2014/main" id="{54B063C0-058D-1E5B-9B0D-41E403669E8E}"/>
              </a:ext>
            </a:extLst>
          </p:cNvPr>
          <p:cNvSpPr/>
          <p:nvPr/>
        </p:nvSpPr>
        <p:spPr>
          <a:xfrm>
            <a:off x="4106339" y="2863031"/>
            <a:ext cx="554907" cy="78421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6" name="Rectangle 55">
            <a:extLst>
              <a:ext uri="{FF2B5EF4-FFF2-40B4-BE49-F238E27FC236}">
                <a16:creationId xmlns:a16="http://schemas.microsoft.com/office/drawing/2014/main" id="{44F1092B-C71E-9EE8-11EE-EF9C4EFA55B3}"/>
              </a:ext>
            </a:extLst>
          </p:cNvPr>
          <p:cNvSpPr/>
          <p:nvPr/>
        </p:nvSpPr>
        <p:spPr>
          <a:xfrm>
            <a:off x="3952953" y="2254266"/>
            <a:ext cx="554907" cy="170156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7" name="Rectangle 56">
            <a:extLst>
              <a:ext uri="{FF2B5EF4-FFF2-40B4-BE49-F238E27FC236}">
                <a16:creationId xmlns:a16="http://schemas.microsoft.com/office/drawing/2014/main" id="{71911770-CC0D-C0FF-907E-AFBAE323A236}"/>
              </a:ext>
            </a:extLst>
          </p:cNvPr>
          <p:cNvSpPr/>
          <p:nvPr/>
        </p:nvSpPr>
        <p:spPr>
          <a:xfrm>
            <a:off x="3640544" y="2614423"/>
            <a:ext cx="554907" cy="190906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9" name="Rectangle 58">
            <a:extLst>
              <a:ext uri="{FF2B5EF4-FFF2-40B4-BE49-F238E27FC236}">
                <a16:creationId xmlns:a16="http://schemas.microsoft.com/office/drawing/2014/main" id="{4F4DD343-91C4-E006-D0DE-9FB36E1191A3}"/>
              </a:ext>
            </a:extLst>
          </p:cNvPr>
          <p:cNvSpPr/>
          <p:nvPr/>
        </p:nvSpPr>
        <p:spPr>
          <a:xfrm>
            <a:off x="4971408" y="2151483"/>
            <a:ext cx="554907" cy="149015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0" name="Rectangle 59">
            <a:extLst>
              <a:ext uri="{FF2B5EF4-FFF2-40B4-BE49-F238E27FC236}">
                <a16:creationId xmlns:a16="http://schemas.microsoft.com/office/drawing/2014/main" id="{7F117F79-7ADD-5980-53AA-C824F218C357}"/>
              </a:ext>
            </a:extLst>
          </p:cNvPr>
          <p:cNvSpPr/>
          <p:nvPr/>
        </p:nvSpPr>
        <p:spPr>
          <a:xfrm>
            <a:off x="5451011" y="3130260"/>
            <a:ext cx="1110815" cy="244127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1" name="Rectangle 60">
            <a:extLst>
              <a:ext uri="{FF2B5EF4-FFF2-40B4-BE49-F238E27FC236}">
                <a16:creationId xmlns:a16="http://schemas.microsoft.com/office/drawing/2014/main" id="{9D316C9E-8243-DB8D-9101-0AA004DA90A3}"/>
              </a:ext>
            </a:extLst>
          </p:cNvPr>
          <p:cNvSpPr/>
          <p:nvPr/>
        </p:nvSpPr>
        <p:spPr>
          <a:xfrm>
            <a:off x="5774203" y="2061164"/>
            <a:ext cx="1556000" cy="147130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2" name="Rectangle 61">
            <a:extLst>
              <a:ext uri="{FF2B5EF4-FFF2-40B4-BE49-F238E27FC236}">
                <a16:creationId xmlns:a16="http://schemas.microsoft.com/office/drawing/2014/main" id="{84CA04CF-9F1B-A32F-83A3-EE4EF5ABB1DD}"/>
              </a:ext>
            </a:extLst>
          </p:cNvPr>
          <p:cNvSpPr/>
          <p:nvPr/>
        </p:nvSpPr>
        <p:spPr>
          <a:xfrm>
            <a:off x="8350009" y="1903784"/>
            <a:ext cx="554907" cy="149015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3" name="Rectangle 62">
            <a:extLst>
              <a:ext uri="{FF2B5EF4-FFF2-40B4-BE49-F238E27FC236}">
                <a16:creationId xmlns:a16="http://schemas.microsoft.com/office/drawing/2014/main" id="{DD81E6C9-1F20-5469-A6E4-8EC2DEAE3D34}"/>
              </a:ext>
            </a:extLst>
          </p:cNvPr>
          <p:cNvSpPr/>
          <p:nvPr/>
        </p:nvSpPr>
        <p:spPr>
          <a:xfrm>
            <a:off x="6365425" y="3305556"/>
            <a:ext cx="686471" cy="244127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4" name="Rectangle 63">
            <a:extLst>
              <a:ext uri="{FF2B5EF4-FFF2-40B4-BE49-F238E27FC236}">
                <a16:creationId xmlns:a16="http://schemas.microsoft.com/office/drawing/2014/main" id="{B9E31410-6D12-CBAA-25EA-78D43495FB05}"/>
              </a:ext>
            </a:extLst>
          </p:cNvPr>
          <p:cNvSpPr/>
          <p:nvPr/>
        </p:nvSpPr>
        <p:spPr>
          <a:xfrm>
            <a:off x="7291477" y="2039850"/>
            <a:ext cx="554907" cy="149015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5" name="Rectangle 64">
            <a:extLst>
              <a:ext uri="{FF2B5EF4-FFF2-40B4-BE49-F238E27FC236}">
                <a16:creationId xmlns:a16="http://schemas.microsoft.com/office/drawing/2014/main" id="{D616CECA-67AE-B0E5-128B-88694809C4B9}"/>
              </a:ext>
            </a:extLst>
          </p:cNvPr>
          <p:cNvSpPr/>
          <p:nvPr/>
        </p:nvSpPr>
        <p:spPr>
          <a:xfrm rot="2257436">
            <a:off x="8297860" y="1463346"/>
            <a:ext cx="554907" cy="174223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6" name="Rectangle 65">
            <a:extLst>
              <a:ext uri="{FF2B5EF4-FFF2-40B4-BE49-F238E27FC236}">
                <a16:creationId xmlns:a16="http://schemas.microsoft.com/office/drawing/2014/main" id="{38198EF4-C8BF-43ED-9E04-D719B5DE58B7}"/>
              </a:ext>
            </a:extLst>
          </p:cNvPr>
          <p:cNvSpPr/>
          <p:nvPr/>
        </p:nvSpPr>
        <p:spPr>
          <a:xfrm>
            <a:off x="7828979" y="2002468"/>
            <a:ext cx="554907" cy="149015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7" name="Rectangle 66">
            <a:extLst>
              <a:ext uri="{FF2B5EF4-FFF2-40B4-BE49-F238E27FC236}">
                <a16:creationId xmlns:a16="http://schemas.microsoft.com/office/drawing/2014/main" id="{DEB2C442-26CC-FD6E-16CF-AB52F6EB8799}"/>
              </a:ext>
            </a:extLst>
          </p:cNvPr>
          <p:cNvSpPr/>
          <p:nvPr/>
        </p:nvSpPr>
        <p:spPr>
          <a:xfrm>
            <a:off x="8686824" y="1583233"/>
            <a:ext cx="554907" cy="365744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8" name="Rectangle 67">
            <a:extLst>
              <a:ext uri="{FF2B5EF4-FFF2-40B4-BE49-F238E27FC236}">
                <a16:creationId xmlns:a16="http://schemas.microsoft.com/office/drawing/2014/main" id="{A79A2D1F-A5E0-EFAF-55CA-6D78D3D5DFF5}"/>
              </a:ext>
            </a:extLst>
          </p:cNvPr>
          <p:cNvSpPr/>
          <p:nvPr/>
        </p:nvSpPr>
        <p:spPr>
          <a:xfrm rot="1389012">
            <a:off x="8582982" y="1488089"/>
            <a:ext cx="654403" cy="173040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0" name="Rectangle 69">
            <a:extLst>
              <a:ext uri="{FF2B5EF4-FFF2-40B4-BE49-F238E27FC236}">
                <a16:creationId xmlns:a16="http://schemas.microsoft.com/office/drawing/2014/main" id="{F4992484-CFF7-3205-F6A8-B22CAF030533}"/>
              </a:ext>
            </a:extLst>
          </p:cNvPr>
          <p:cNvSpPr/>
          <p:nvPr/>
        </p:nvSpPr>
        <p:spPr>
          <a:xfrm rot="1389012">
            <a:off x="4392909" y="2970605"/>
            <a:ext cx="787916" cy="225366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7B6599A6-5B3E-1EFA-9BDA-929D8024BDE2}"/>
              </a:ext>
            </a:extLst>
          </p:cNvPr>
          <p:cNvPicPr>
            <a:picLocks noChangeAspect="1"/>
          </p:cNvPicPr>
          <p:nvPr/>
        </p:nvPicPr>
        <p:blipFill>
          <a:blip r:embed="rId3">
            <a:duotone>
              <a:prstClr val="black"/>
              <a:schemeClr val="accent4">
                <a:tint val="45000"/>
                <a:satMod val="400000"/>
              </a:schemeClr>
            </a:duotone>
          </a:blip>
          <a:stretch>
            <a:fillRect/>
          </a:stretch>
        </p:blipFill>
        <p:spPr>
          <a:xfrm>
            <a:off x="2718242" y="4577311"/>
            <a:ext cx="2115495" cy="1579001"/>
          </a:xfrm>
          <a:prstGeom prst="rect">
            <a:avLst/>
          </a:prstGeom>
        </p:spPr>
      </p:pic>
      <p:sp>
        <p:nvSpPr>
          <p:cNvPr id="14" name="Subtitle 5">
            <a:extLst>
              <a:ext uri="{FF2B5EF4-FFF2-40B4-BE49-F238E27FC236}">
                <a16:creationId xmlns:a16="http://schemas.microsoft.com/office/drawing/2014/main" id="{B328B878-21AF-4A0D-1FB3-2FF637CF94CE}"/>
              </a:ext>
            </a:extLst>
          </p:cNvPr>
          <p:cNvSpPr txBox="1">
            <a:spLocks/>
          </p:cNvSpPr>
          <p:nvPr/>
        </p:nvSpPr>
        <p:spPr>
          <a:xfrm>
            <a:off x="1533830" y="4761581"/>
            <a:ext cx="2040273" cy="1211434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Font typeface="Wingdings 3" charset="2"/>
              <a:buNone/>
            </a:pPr>
            <a:r>
              <a:rPr lang="en-US" b="1" dirty="0">
                <a:solidFill>
                  <a:schemeClr val="tx1"/>
                </a:solidFill>
                <a:latin typeface="Trebuchet MS" panose="020B0603020202020204" pitchFamily="34" charset="0"/>
              </a:rPr>
              <a:t>2019 TPA Base Ag Net calculated</a:t>
            </a:r>
          </a:p>
          <a:p>
            <a:pPr marL="0" indent="0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Font typeface="Wingdings 3" charset="2"/>
              <a:buNone/>
            </a:pPr>
            <a:endParaRPr lang="en-US" b="1" dirty="0">
              <a:solidFill>
                <a:schemeClr val="tx1"/>
              </a:solidFill>
              <a:latin typeface="Trebuchet MS" panose="020B0603020202020204" pitchFamily="34" charset="0"/>
            </a:endParaRPr>
          </a:p>
        </p:txBody>
      </p:sp>
      <p:sp>
        <p:nvSpPr>
          <p:cNvPr id="21" name="Subtitle 5">
            <a:extLst>
              <a:ext uri="{FF2B5EF4-FFF2-40B4-BE49-F238E27FC236}">
                <a16:creationId xmlns:a16="http://schemas.microsoft.com/office/drawing/2014/main" id="{F5E8BECF-937C-F910-1DDD-E06B5BB236D2}"/>
              </a:ext>
            </a:extLst>
          </p:cNvPr>
          <p:cNvSpPr txBox="1">
            <a:spLocks/>
          </p:cNvSpPr>
          <p:nvPr/>
        </p:nvSpPr>
        <p:spPr>
          <a:xfrm>
            <a:off x="7837153" y="2663012"/>
            <a:ext cx="2526359" cy="727038"/>
          </a:xfrm>
          <a:prstGeom prst="rect">
            <a:avLst/>
          </a:prstGeom>
          <a:noFill/>
          <a:effectLst>
            <a:softEdge rad="127000"/>
          </a:effectLst>
        </p:spPr>
        <p:txBody>
          <a:bodyPr vert="horz" lIns="91440" tIns="45720" rIns="91440" bIns="45720" rtlCol="0">
            <a:normAutofit fontScale="77500" lnSpcReduction="20000"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Font typeface="Wingdings 3" charset="2"/>
              <a:buNone/>
            </a:pPr>
            <a:r>
              <a:rPr lang="en-US" sz="2300" b="1" dirty="0">
                <a:solidFill>
                  <a:schemeClr val="tx1"/>
                </a:solidFill>
                <a:latin typeface="Trebuchet MS" panose="020B0603020202020204" pitchFamily="34" charset="0"/>
              </a:rPr>
              <a:t>Overall Ag Net uploaded into SGDB Module</a:t>
            </a:r>
          </a:p>
        </p:txBody>
      </p:sp>
      <p:sp>
        <p:nvSpPr>
          <p:cNvPr id="17" name="Subtitle 5">
            <a:extLst>
              <a:ext uri="{FF2B5EF4-FFF2-40B4-BE49-F238E27FC236}">
                <a16:creationId xmlns:a16="http://schemas.microsoft.com/office/drawing/2014/main" id="{DF74FB04-E0E1-A76D-820C-07FFFB908EFD}"/>
              </a:ext>
            </a:extLst>
          </p:cNvPr>
          <p:cNvSpPr txBox="1">
            <a:spLocks/>
          </p:cNvSpPr>
          <p:nvPr/>
        </p:nvSpPr>
        <p:spPr>
          <a:xfrm>
            <a:off x="10157738" y="3702075"/>
            <a:ext cx="1630490" cy="1979356"/>
          </a:xfrm>
          <a:prstGeom prst="rect">
            <a:avLst/>
          </a:prstGeom>
        </p:spPr>
        <p:txBody>
          <a:bodyPr vert="horz" lIns="91440" tIns="45720" rIns="91440" bIns="45720" rtlCol="0">
            <a:normAutofit fontScale="92500" lnSpcReduction="10000"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Font typeface="Wingdings 3" charset="2"/>
              <a:buNone/>
            </a:pPr>
            <a:endParaRPr lang="en-US" b="1" dirty="0">
              <a:solidFill>
                <a:schemeClr val="tx1"/>
              </a:solidFill>
              <a:latin typeface="Trebuchet MS" panose="020B0603020202020204" pitchFamily="34" charset="0"/>
            </a:endParaRPr>
          </a:p>
          <a:p>
            <a:pPr marL="0" indent="0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Font typeface="Wingdings 3" charset="2"/>
              <a:buNone/>
            </a:pPr>
            <a:r>
              <a:rPr lang="en-US" b="1" dirty="0">
                <a:solidFill>
                  <a:schemeClr val="tx1"/>
                </a:solidFill>
                <a:latin typeface="Trebuchet MS" panose="020B0603020202020204" pitchFamily="34" charset="0"/>
              </a:rPr>
              <a:t>Function is currently in development in the Self Governance Database (SGDB)</a:t>
            </a:r>
          </a:p>
          <a:p>
            <a:pPr marL="0" indent="0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Font typeface="Wingdings 3" charset="2"/>
              <a:buNone/>
            </a:pPr>
            <a:endParaRPr lang="en-US" b="1" dirty="0">
              <a:solidFill>
                <a:schemeClr val="tx1"/>
              </a:solidFill>
              <a:latin typeface="Trebuchet MS" panose="020B0603020202020204" pitchFamily="34" charset="0"/>
            </a:endParaRPr>
          </a:p>
          <a:p>
            <a:pPr marL="0" indent="0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Font typeface="Wingdings 3" charset="2"/>
              <a:buNone/>
            </a:pPr>
            <a:endParaRPr lang="en-US" b="1" dirty="0">
              <a:solidFill>
                <a:schemeClr val="tx1"/>
              </a:solidFill>
              <a:latin typeface="Trebuchet MS" panose="020B0603020202020204" pitchFamily="34" charset="0"/>
            </a:endParaRP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A642705E-FC02-CD93-DF51-8154992519FD}"/>
              </a:ext>
            </a:extLst>
          </p:cNvPr>
          <p:cNvPicPr>
            <a:picLocks noChangeAspect="1"/>
          </p:cNvPicPr>
          <p:nvPr/>
        </p:nvPicPr>
        <p:blipFill>
          <a:blip r:embed="rId3">
            <a:duotone>
              <a:prstClr val="black"/>
              <a:srgbClr val="00B0F0">
                <a:tint val="45000"/>
                <a:satMod val="400000"/>
              </a:srgbClr>
            </a:duotone>
          </a:blip>
          <a:stretch>
            <a:fillRect/>
          </a:stretch>
        </p:blipFill>
        <p:spPr>
          <a:xfrm>
            <a:off x="6749184" y="2232609"/>
            <a:ext cx="1670885" cy="1247145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12A16193-56D7-04FB-52A3-40F8A648378C}"/>
              </a:ext>
            </a:extLst>
          </p:cNvPr>
          <p:cNvPicPr>
            <a:picLocks noChangeAspect="1"/>
          </p:cNvPicPr>
          <p:nvPr/>
        </p:nvPicPr>
        <p:blipFill>
          <a:blip r:embed="rId4">
            <a:duotone>
              <a:schemeClr val="accent3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colorTemperature colorTemp="5239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6436998" y="985677"/>
            <a:ext cx="1477619" cy="1102892"/>
          </a:xfrm>
          <a:prstGeom prst="rect">
            <a:avLst/>
          </a:prstGeom>
        </p:spPr>
      </p:pic>
      <p:sp>
        <p:nvSpPr>
          <p:cNvPr id="71" name="Rectangle 70">
            <a:extLst>
              <a:ext uri="{FF2B5EF4-FFF2-40B4-BE49-F238E27FC236}">
                <a16:creationId xmlns:a16="http://schemas.microsoft.com/office/drawing/2014/main" id="{D40B58E3-A3F1-504A-9F4F-D457B435ED8C}"/>
              </a:ext>
            </a:extLst>
          </p:cNvPr>
          <p:cNvSpPr/>
          <p:nvPr/>
        </p:nvSpPr>
        <p:spPr>
          <a:xfrm>
            <a:off x="7819793" y="3910252"/>
            <a:ext cx="1343155" cy="851329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B335EA7A-3A0A-8035-40A6-8380C604DF56}"/>
              </a:ext>
            </a:extLst>
          </p:cNvPr>
          <p:cNvPicPr>
            <a:picLocks noChangeAspect="1"/>
          </p:cNvPicPr>
          <p:nvPr/>
        </p:nvPicPr>
        <p:blipFill>
          <a:blip r:embed="rId3">
            <a:duotone>
              <a:prstClr val="black"/>
              <a:schemeClr val="accent2">
                <a:tint val="45000"/>
                <a:satMod val="400000"/>
              </a:schemeClr>
            </a:duotone>
          </a:blip>
          <a:stretch>
            <a:fillRect/>
          </a:stretch>
        </p:blipFill>
        <p:spPr>
          <a:xfrm>
            <a:off x="8771700" y="3237700"/>
            <a:ext cx="2115495" cy="1579001"/>
          </a:xfrm>
          <a:prstGeom prst="rect">
            <a:avLst/>
          </a:prstGeom>
        </p:spPr>
      </p:pic>
      <p:sp>
        <p:nvSpPr>
          <p:cNvPr id="72" name="Subtitle 5">
            <a:extLst>
              <a:ext uri="{FF2B5EF4-FFF2-40B4-BE49-F238E27FC236}">
                <a16:creationId xmlns:a16="http://schemas.microsoft.com/office/drawing/2014/main" id="{724FC573-A11C-4424-54B3-B6FC471C7D64}"/>
              </a:ext>
            </a:extLst>
          </p:cNvPr>
          <p:cNvSpPr txBox="1">
            <a:spLocks/>
          </p:cNvSpPr>
          <p:nvPr/>
        </p:nvSpPr>
        <p:spPr>
          <a:xfrm>
            <a:off x="5859235" y="1152953"/>
            <a:ext cx="1506196" cy="1202661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None/>
            </a:pPr>
            <a:r>
              <a:rPr lang="en-US" b="1" dirty="0">
                <a:latin typeface="Trebuchet MS" panose="020B0603020202020204" pitchFamily="34" charset="0"/>
              </a:rPr>
              <a:t>6-month Tribal Review</a:t>
            </a:r>
          </a:p>
          <a:p>
            <a:pPr marL="0" indent="0" algn="r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Font typeface="Wingdings 3" charset="2"/>
              <a:buNone/>
            </a:pPr>
            <a:endParaRPr lang="en-US" sz="1500" b="1" dirty="0">
              <a:solidFill>
                <a:schemeClr val="tx1"/>
              </a:solidFill>
              <a:latin typeface="Trebuchet MS" panose="020B0603020202020204" pitchFamily="34" charset="0"/>
            </a:endParaRPr>
          </a:p>
        </p:txBody>
      </p:sp>
      <p:pic>
        <p:nvPicPr>
          <p:cNvPr id="73" name="Picture 72">
            <a:extLst>
              <a:ext uri="{FF2B5EF4-FFF2-40B4-BE49-F238E27FC236}">
                <a16:creationId xmlns:a16="http://schemas.microsoft.com/office/drawing/2014/main" id="{24F8FCD1-011A-F533-FA83-B8558730F96A}"/>
              </a:ext>
            </a:extLst>
          </p:cNvPr>
          <p:cNvPicPr>
            <a:picLocks noChangeAspect="1"/>
          </p:cNvPicPr>
          <p:nvPr/>
        </p:nvPicPr>
        <p:blipFill>
          <a:blip r:embed="rId3">
            <a:duotone>
              <a:prstClr val="black"/>
              <a:srgbClr val="B6ACF4">
                <a:tint val="45000"/>
                <a:satMod val="400000"/>
              </a:srgbClr>
            </a:duotone>
          </a:blip>
          <a:stretch>
            <a:fillRect/>
          </a:stretch>
        </p:blipFill>
        <p:spPr>
          <a:xfrm>
            <a:off x="9452302" y="343717"/>
            <a:ext cx="974062" cy="727038"/>
          </a:xfrm>
          <a:prstGeom prst="rect">
            <a:avLst/>
          </a:prstGeom>
        </p:spPr>
      </p:pic>
      <p:sp>
        <p:nvSpPr>
          <p:cNvPr id="74" name="Subtitle 5">
            <a:extLst>
              <a:ext uri="{FF2B5EF4-FFF2-40B4-BE49-F238E27FC236}">
                <a16:creationId xmlns:a16="http://schemas.microsoft.com/office/drawing/2014/main" id="{3C6B3D96-85FF-6B9C-B552-CC6D51E16221}"/>
              </a:ext>
            </a:extLst>
          </p:cNvPr>
          <p:cNvSpPr txBox="1">
            <a:spLocks/>
          </p:cNvSpPr>
          <p:nvPr/>
        </p:nvSpPr>
        <p:spPr>
          <a:xfrm>
            <a:off x="7993675" y="332454"/>
            <a:ext cx="1913922" cy="725706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None/>
            </a:pPr>
            <a:r>
              <a:rPr lang="en-US" b="1" dirty="0">
                <a:latin typeface="Trebuchet MS" panose="020B0603020202020204" pitchFamily="34" charset="0"/>
              </a:rPr>
              <a:t>Establish TPA Base into SGDB</a:t>
            </a:r>
          </a:p>
        </p:txBody>
      </p:sp>
      <p:pic>
        <p:nvPicPr>
          <p:cNvPr id="75" name="Picture 74">
            <a:extLst>
              <a:ext uri="{FF2B5EF4-FFF2-40B4-BE49-F238E27FC236}">
                <a16:creationId xmlns:a16="http://schemas.microsoft.com/office/drawing/2014/main" id="{4A254FEB-1537-73CE-1CA1-0E3926DB80EA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897278" y="318664"/>
            <a:ext cx="2554445" cy="2554445"/>
          </a:xfrm>
          <a:prstGeom prst="rect">
            <a:avLst/>
          </a:prstGeom>
        </p:spPr>
      </p:pic>
      <p:sp>
        <p:nvSpPr>
          <p:cNvPr id="76" name="Subtitle 5">
            <a:extLst>
              <a:ext uri="{FF2B5EF4-FFF2-40B4-BE49-F238E27FC236}">
                <a16:creationId xmlns:a16="http://schemas.microsoft.com/office/drawing/2014/main" id="{F8AE850F-03C1-D474-B6C2-3F787113A934}"/>
              </a:ext>
            </a:extLst>
          </p:cNvPr>
          <p:cNvSpPr txBox="1">
            <a:spLocks/>
          </p:cNvSpPr>
          <p:nvPr/>
        </p:nvSpPr>
        <p:spPr>
          <a:xfrm>
            <a:off x="2759990" y="728473"/>
            <a:ext cx="839767" cy="754687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70000" lnSpcReduction="20000"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Font typeface="Wingdings 3" charset="2"/>
              <a:buNone/>
            </a:pPr>
            <a:endParaRPr lang="en-US" sz="1000" b="1" dirty="0">
              <a:latin typeface="Trebuchet MS" panose="020B0603020202020204" pitchFamily="34" charset="0"/>
            </a:endParaRPr>
          </a:p>
          <a:p>
            <a:pPr marL="0" indent="0" algn="ctr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Font typeface="Wingdings 3" charset="2"/>
              <a:buNone/>
            </a:pPr>
            <a:r>
              <a:rPr lang="en-US" sz="2200" b="1" dirty="0">
                <a:latin typeface="Trebuchet MS" panose="020B0603020202020204" pitchFamily="34" charset="0"/>
              </a:rPr>
              <a:t>You Are Here</a:t>
            </a:r>
          </a:p>
        </p:txBody>
      </p:sp>
      <p:sp>
        <p:nvSpPr>
          <p:cNvPr id="6" name="Subtitle 5">
            <a:extLst>
              <a:ext uri="{FF2B5EF4-FFF2-40B4-BE49-F238E27FC236}">
                <a16:creationId xmlns:a16="http://schemas.microsoft.com/office/drawing/2014/main" id="{6FF195A1-25C0-9EA4-888A-AEE9693A3ED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23435" y="2483168"/>
            <a:ext cx="1905132" cy="466107"/>
          </a:xfrm>
        </p:spPr>
        <p:txBody>
          <a:bodyPr anchor="ctr">
            <a:noAutofit/>
          </a:bodyPr>
          <a:lstStyle/>
          <a:p>
            <a:pPr marL="0" indent="0" algn="ctr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2000" b="1" dirty="0">
                <a:solidFill>
                  <a:schemeClr val="bg1"/>
                </a:solidFill>
                <a:latin typeface="Trebuchet MS" panose="020B0603020202020204" pitchFamily="34" charset="0"/>
              </a:rPr>
              <a:t>Tribal Presentation </a:t>
            </a:r>
          </a:p>
        </p:txBody>
      </p:sp>
      <p:pic>
        <p:nvPicPr>
          <p:cNvPr id="79" name="Picture 78">
            <a:extLst>
              <a:ext uri="{FF2B5EF4-FFF2-40B4-BE49-F238E27FC236}">
                <a16:creationId xmlns:a16="http://schemas.microsoft.com/office/drawing/2014/main" id="{E69D4FD4-19D1-A0A1-F50B-AE81926BEFCF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1060208" y="67491"/>
            <a:ext cx="883783" cy="1159098"/>
          </a:xfrm>
          <a:prstGeom prst="rect">
            <a:avLst/>
          </a:prstGeom>
        </p:spPr>
      </p:pic>
      <p:sp>
        <p:nvSpPr>
          <p:cNvPr id="80" name="Rectangle 79">
            <a:extLst>
              <a:ext uri="{FF2B5EF4-FFF2-40B4-BE49-F238E27FC236}">
                <a16:creationId xmlns:a16="http://schemas.microsoft.com/office/drawing/2014/main" id="{51EE28DB-58E0-92E1-5D8A-5C0197F0B59C}"/>
              </a:ext>
            </a:extLst>
          </p:cNvPr>
          <p:cNvSpPr/>
          <p:nvPr/>
        </p:nvSpPr>
        <p:spPr>
          <a:xfrm>
            <a:off x="700822" y="6103724"/>
            <a:ext cx="1771374" cy="540474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1" name="Rectangle 80">
            <a:extLst>
              <a:ext uri="{FF2B5EF4-FFF2-40B4-BE49-F238E27FC236}">
                <a16:creationId xmlns:a16="http://schemas.microsoft.com/office/drawing/2014/main" id="{703264C8-71E9-1524-5841-1583782BB7AB}"/>
              </a:ext>
            </a:extLst>
          </p:cNvPr>
          <p:cNvSpPr/>
          <p:nvPr/>
        </p:nvSpPr>
        <p:spPr>
          <a:xfrm>
            <a:off x="2385867" y="6030939"/>
            <a:ext cx="1588012" cy="613259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2" name="Rectangle 81">
            <a:extLst>
              <a:ext uri="{FF2B5EF4-FFF2-40B4-BE49-F238E27FC236}">
                <a16:creationId xmlns:a16="http://schemas.microsoft.com/office/drawing/2014/main" id="{0B1488E7-C83A-7C0D-A1B7-711E5527C157}"/>
              </a:ext>
            </a:extLst>
          </p:cNvPr>
          <p:cNvSpPr/>
          <p:nvPr/>
        </p:nvSpPr>
        <p:spPr>
          <a:xfrm>
            <a:off x="3973879" y="6106476"/>
            <a:ext cx="1771374" cy="540474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3" name="Rectangle 82">
            <a:extLst>
              <a:ext uri="{FF2B5EF4-FFF2-40B4-BE49-F238E27FC236}">
                <a16:creationId xmlns:a16="http://schemas.microsoft.com/office/drawing/2014/main" id="{62EF5A97-6B38-5EAF-DD3E-1DD4BF7F02DC}"/>
              </a:ext>
            </a:extLst>
          </p:cNvPr>
          <p:cNvSpPr/>
          <p:nvPr/>
        </p:nvSpPr>
        <p:spPr>
          <a:xfrm>
            <a:off x="5729510" y="6106476"/>
            <a:ext cx="2336566" cy="540474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6" name="Rectangle 85">
            <a:extLst>
              <a:ext uri="{FF2B5EF4-FFF2-40B4-BE49-F238E27FC236}">
                <a16:creationId xmlns:a16="http://schemas.microsoft.com/office/drawing/2014/main" id="{57177F5A-8FF3-C22F-2978-3149FCA901B3}"/>
              </a:ext>
            </a:extLst>
          </p:cNvPr>
          <p:cNvSpPr/>
          <p:nvPr/>
        </p:nvSpPr>
        <p:spPr>
          <a:xfrm>
            <a:off x="8070354" y="6109774"/>
            <a:ext cx="449271" cy="540474"/>
          </a:xfrm>
          <a:prstGeom prst="rect">
            <a:avLst/>
          </a:prstGeom>
          <a:solidFill>
            <a:srgbClr val="E9E7E8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7" name="Rectangle 86">
            <a:extLst>
              <a:ext uri="{FF2B5EF4-FFF2-40B4-BE49-F238E27FC236}">
                <a16:creationId xmlns:a16="http://schemas.microsoft.com/office/drawing/2014/main" id="{334FD43D-4C2D-6FE3-7F76-E735A42906A4}"/>
              </a:ext>
            </a:extLst>
          </p:cNvPr>
          <p:cNvSpPr/>
          <p:nvPr/>
        </p:nvSpPr>
        <p:spPr>
          <a:xfrm>
            <a:off x="8513571" y="6098746"/>
            <a:ext cx="258129" cy="540474"/>
          </a:xfrm>
          <a:prstGeom prst="rect">
            <a:avLst/>
          </a:prstGeom>
          <a:solidFill>
            <a:srgbClr val="DCDBDA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691239CE-48E9-AE06-2E62-3AD3E1F81A69}"/>
              </a:ext>
            </a:extLst>
          </p:cNvPr>
          <p:cNvSpPr/>
          <p:nvPr/>
        </p:nvSpPr>
        <p:spPr>
          <a:xfrm>
            <a:off x="3108890" y="6190628"/>
            <a:ext cx="2542881" cy="461665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2400" b="1" cap="none" spc="50" dirty="0">
                <a:ln w="0"/>
                <a:solidFill>
                  <a:schemeClr val="bg2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</a:rPr>
              <a:t>Starting Line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3E6AE93D-3C70-1DD5-7E8D-FB90AA07D931}"/>
              </a:ext>
            </a:extLst>
          </p:cNvPr>
          <p:cNvSpPr/>
          <p:nvPr/>
        </p:nvSpPr>
        <p:spPr>
          <a:xfrm>
            <a:off x="715115" y="5808201"/>
            <a:ext cx="7278560" cy="461665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2400" b="1" cap="none" spc="50" dirty="0">
                <a:ln w="0"/>
                <a:solidFill>
                  <a:schemeClr val="bg2"/>
                </a:solidFill>
                <a:effectLst>
                  <a:innerShdw blurRad="63500" dist="50800" dir="13500000">
                    <a:srgbClr val="000000">
                      <a:alpha val="50000"/>
                    </a:srgbClr>
                  </a:innerShdw>
                </a:effectLst>
              </a:rPr>
              <a:t>______________________________________</a:t>
            </a: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58AFF3E1-A347-CA98-68CD-6A1FB981D89F}"/>
              </a:ext>
            </a:extLst>
          </p:cNvPr>
          <p:cNvSpPr/>
          <p:nvPr/>
        </p:nvSpPr>
        <p:spPr>
          <a:xfrm>
            <a:off x="4462181" y="2147865"/>
            <a:ext cx="554907" cy="170156"/>
          </a:xfrm>
          <a:prstGeom prst="rect">
            <a:avLst/>
          </a:prstGeom>
          <a:solidFill>
            <a:srgbClr val="302D3E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CA16AE72-5E74-CB15-CFEE-5CCDE3F09C77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4673106" y="1594824"/>
            <a:ext cx="2005758" cy="2005758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A667FFDF-C89F-6309-FADD-4C349895083C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4673106" y="1605814"/>
            <a:ext cx="2005758" cy="19996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9960931"/>
      </p:ext>
    </p:extLst>
  </p:cSld>
  <p:clrMapOvr>
    <a:masterClrMapping/>
  </p:clrMapOvr>
  <p:transition spd="slow">
    <p:push dir="u"/>
  </p:transition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6" name="Group 45">
            <a:extLst>
              <a:ext uri="{FF2B5EF4-FFF2-40B4-BE49-F238E27FC236}">
                <a16:creationId xmlns:a16="http://schemas.microsoft.com/office/drawing/2014/main" id="{88C9B83F-64CD-41C1-925F-A08801FFD0B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47" name="Straight Connector 46">
              <a:extLst>
                <a:ext uri="{FF2B5EF4-FFF2-40B4-BE49-F238E27FC236}">
                  <a16:creationId xmlns:a16="http://schemas.microsoft.com/office/drawing/2014/main" id="{E1655065-0BD7-4422-BEC0-4401E998090A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4DDD90AC-ABEC-4A76-9C9C-AD0A5F8FC7F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49" name="Rectangle 23">
              <a:extLst>
                <a:ext uri="{FF2B5EF4-FFF2-40B4-BE49-F238E27FC236}">
                  <a16:creationId xmlns:a16="http://schemas.microsoft.com/office/drawing/2014/main" id="{21A8AFEF-EC50-4C0B-9C64-814B76C8209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0" name="Rectangle 25">
              <a:extLst>
                <a:ext uri="{FF2B5EF4-FFF2-40B4-BE49-F238E27FC236}">
                  <a16:creationId xmlns:a16="http://schemas.microsoft.com/office/drawing/2014/main" id="{CAFAA800-E117-4357-84E4-56B63EA03E3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1" name="Isosceles Triangle 50">
              <a:extLst>
                <a:ext uri="{FF2B5EF4-FFF2-40B4-BE49-F238E27FC236}">
                  <a16:creationId xmlns:a16="http://schemas.microsoft.com/office/drawing/2014/main" id="{8DDFC9F4-3B45-402D-8AD7-60B3F08ED75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2" name="Rectangle 27">
              <a:extLst>
                <a:ext uri="{FF2B5EF4-FFF2-40B4-BE49-F238E27FC236}">
                  <a16:creationId xmlns:a16="http://schemas.microsoft.com/office/drawing/2014/main" id="{F26A0854-FBE4-4587-B349-06BE192BD7F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3" name="Rectangle 28">
              <a:extLst>
                <a:ext uri="{FF2B5EF4-FFF2-40B4-BE49-F238E27FC236}">
                  <a16:creationId xmlns:a16="http://schemas.microsoft.com/office/drawing/2014/main" id="{54A9C4C6-FF7D-470E-BFCA-CE4F60A1F0A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4" name="Rectangle 29">
              <a:extLst>
                <a:ext uri="{FF2B5EF4-FFF2-40B4-BE49-F238E27FC236}">
                  <a16:creationId xmlns:a16="http://schemas.microsoft.com/office/drawing/2014/main" id="{B1721EA8-4871-45D4-B78F-AE805A3004B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5" name="Isosceles Triangle 54">
              <a:extLst>
                <a:ext uri="{FF2B5EF4-FFF2-40B4-BE49-F238E27FC236}">
                  <a16:creationId xmlns:a16="http://schemas.microsoft.com/office/drawing/2014/main" id="{E5763971-E3A3-45C6-9BA8-2E032C7A55E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6" name="Isosceles Triangle 55">
              <a:extLst>
                <a:ext uri="{FF2B5EF4-FFF2-40B4-BE49-F238E27FC236}">
                  <a16:creationId xmlns:a16="http://schemas.microsoft.com/office/drawing/2014/main" id="{32752E94-0E01-4AF5-A43A-F2FAD8737C2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pic>
        <p:nvPicPr>
          <p:cNvPr id="4" name="Picture 3" descr="Text&#10;&#10;Description automatically generated with low confidence">
            <a:extLst>
              <a:ext uri="{FF2B5EF4-FFF2-40B4-BE49-F238E27FC236}">
                <a16:creationId xmlns:a16="http://schemas.microsoft.com/office/drawing/2014/main" id="{DB208877-4DA8-34AC-B6C5-C8E02A9D34CB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duotone>
              <a:schemeClr val="accent1">
                <a:shade val="45000"/>
                <a:satMod val="135000"/>
              </a:schemeClr>
              <a:prstClr val="white"/>
            </a:duotone>
            <a:alphaModFix amt="35000"/>
          </a:blip>
          <a:srcRect l="5592" r="3501" b="11760"/>
          <a:stretch/>
        </p:blipFill>
        <p:spPr>
          <a:xfrm>
            <a:off x="5123543" y="-1"/>
            <a:ext cx="7065281" cy="6858001"/>
          </a:xfrm>
          <a:custGeom>
            <a:avLst/>
            <a:gdLst/>
            <a:ahLst/>
            <a:cxnLst/>
            <a:rect l="l" t="t" r="r" b="b"/>
            <a:pathLst>
              <a:path w="7065281" h="6858001">
                <a:moveTo>
                  <a:pt x="379987" y="0"/>
                </a:moveTo>
                <a:lnTo>
                  <a:pt x="7065281" y="0"/>
                </a:lnTo>
                <a:lnTo>
                  <a:pt x="7065281" y="6858001"/>
                </a:lnTo>
                <a:lnTo>
                  <a:pt x="27809" y="6858001"/>
                </a:lnTo>
                <a:lnTo>
                  <a:pt x="1803228" y="4521201"/>
                </a:lnTo>
                <a:close/>
                <a:moveTo>
                  <a:pt x="0" y="0"/>
                </a:moveTo>
                <a:lnTo>
                  <a:pt x="379987" y="0"/>
                </a:lnTo>
                <a:lnTo>
                  <a:pt x="0" y="407"/>
                </a:lnTo>
                <a:close/>
              </a:path>
            </a:pathLst>
          </a:cu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D0EB4E9E-C027-4E0E-E77B-8B80258BC1E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8889" y="1445330"/>
            <a:ext cx="6100976" cy="2369093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ctr"/>
            <a:r>
              <a:rPr lang="en-US" sz="4800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Understanding Aggregate Numbers</a:t>
            </a:r>
          </a:p>
        </p:txBody>
      </p:sp>
      <p:cxnSp>
        <p:nvCxnSpPr>
          <p:cNvPr id="58" name="Straight Connector 57">
            <a:extLst>
              <a:ext uri="{FF2B5EF4-FFF2-40B4-BE49-F238E27FC236}">
                <a16:creationId xmlns:a16="http://schemas.microsoft.com/office/drawing/2014/main" id="{A57C1A16-B8AB-4D99-A195-A38F556A648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9371012" y="0"/>
            <a:ext cx="1219200" cy="6858000"/>
          </a:xfrm>
          <a:prstGeom prst="line">
            <a:avLst/>
          </a:prstGeom>
          <a:ln w="9525"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60" name="Straight Connector 59">
            <a:extLst>
              <a:ext uri="{FF2B5EF4-FFF2-40B4-BE49-F238E27FC236}">
                <a16:creationId xmlns:a16="http://schemas.microsoft.com/office/drawing/2014/main" id="{F8A9B20B-D1DD-4573-B5EC-55802951923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7425267" y="3681413"/>
            <a:ext cx="4763558" cy="3176587"/>
          </a:xfrm>
          <a:prstGeom prst="line">
            <a:avLst/>
          </a:prstGeom>
          <a:ln w="9525">
            <a:solidFill>
              <a:schemeClr val="bg1">
                <a:lumMod val="85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2" name="Rectangle 23">
            <a:extLst>
              <a:ext uri="{FF2B5EF4-FFF2-40B4-BE49-F238E27FC236}">
                <a16:creationId xmlns:a16="http://schemas.microsoft.com/office/drawing/2014/main" id="{66D61E08-70C3-48D8-BEA0-787111DC30D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181476" y="-8467"/>
            <a:ext cx="3007349" cy="6866467"/>
          </a:xfrm>
          <a:custGeom>
            <a:avLst/>
            <a:gdLst/>
            <a:ahLst/>
            <a:cxnLst/>
            <a:rect l="l" t="t" r="r" b="b"/>
            <a:pathLst>
              <a:path w="3007349" h="6866467">
                <a:moveTo>
                  <a:pt x="2045532" y="0"/>
                </a:moveTo>
                <a:lnTo>
                  <a:pt x="3007349" y="0"/>
                </a:lnTo>
                <a:lnTo>
                  <a:pt x="3007349" y="6866467"/>
                </a:lnTo>
                <a:lnTo>
                  <a:pt x="0" y="6866467"/>
                </a:lnTo>
                <a:lnTo>
                  <a:pt x="2045532" y="0"/>
                </a:lnTo>
                <a:close/>
              </a:path>
            </a:pathLst>
          </a:custGeom>
          <a:solidFill>
            <a:schemeClr val="accent1">
              <a:alpha val="3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4" name="Rectangle 25">
            <a:extLst>
              <a:ext uri="{FF2B5EF4-FFF2-40B4-BE49-F238E27FC236}">
                <a16:creationId xmlns:a16="http://schemas.microsoft.com/office/drawing/2014/main" id="{FC55298F-0AE5-478E-AD2B-03C2614C583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603442" y="-8467"/>
            <a:ext cx="2588558" cy="6866467"/>
          </a:xfrm>
          <a:custGeom>
            <a:avLst/>
            <a:gdLst/>
            <a:ahLst/>
            <a:cxnLst/>
            <a:rect l="l" t="t" r="r" b="b"/>
            <a:pathLst>
              <a:path w="2573311" h="6866467">
                <a:moveTo>
                  <a:pt x="0" y="0"/>
                </a:moveTo>
                <a:lnTo>
                  <a:pt x="2573311" y="0"/>
                </a:lnTo>
                <a:lnTo>
                  <a:pt x="2573311" y="6866467"/>
                </a:lnTo>
                <a:lnTo>
                  <a:pt x="1202336" y="6866467"/>
                </a:lnTo>
                <a:lnTo>
                  <a:pt x="0" y="0"/>
                </a:lnTo>
                <a:close/>
              </a:path>
            </a:pathLst>
          </a:custGeom>
          <a:solidFill>
            <a:schemeClr val="accent1">
              <a:alpha val="2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6" name="Isosceles Triangle 24">
            <a:extLst>
              <a:ext uri="{FF2B5EF4-FFF2-40B4-BE49-F238E27FC236}">
                <a16:creationId xmlns:a16="http://schemas.microsoft.com/office/drawing/2014/main" id="{C180E4EA-0B63-4779-A895-7E90E71088F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8932333" y="3048000"/>
            <a:ext cx="3259667" cy="3810000"/>
          </a:xfrm>
          <a:prstGeom prst="triangle">
            <a:avLst>
              <a:gd name="adj" fmla="val 100000"/>
            </a:avLst>
          </a:prstGeom>
          <a:solidFill>
            <a:schemeClr val="accent2">
              <a:alpha val="72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8" name="Rectangle 27">
            <a:extLst>
              <a:ext uri="{FF2B5EF4-FFF2-40B4-BE49-F238E27FC236}">
                <a16:creationId xmlns:a16="http://schemas.microsoft.com/office/drawing/2014/main" id="{CEE01D9D-3DE8-4EED-B0D3-8F3C79CC767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334500" y="-8467"/>
            <a:ext cx="2854326" cy="6866467"/>
          </a:xfrm>
          <a:custGeom>
            <a:avLst/>
            <a:gdLst/>
            <a:ahLst/>
            <a:cxnLst/>
            <a:rect l="l" t="t" r="r" b="b"/>
            <a:pathLst>
              <a:path w="2858013" h="6866467">
                <a:moveTo>
                  <a:pt x="0" y="0"/>
                </a:moveTo>
                <a:lnTo>
                  <a:pt x="2858013" y="0"/>
                </a:lnTo>
                <a:lnTo>
                  <a:pt x="2858013" y="6866467"/>
                </a:lnTo>
                <a:lnTo>
                  <a:pt x="2473942" y="6866467"/>
                </a:lnTo>
                <a:lnTo>
                  <a:pt x="0" y="0"/>
                </a:lnTo>
                <a:close/>
              </a:path>
            </a:pathLst>
          </a:custGeom>
          <a:solidFill>
            <a:schemeClr val="accent2">
              <a:lumMod val="75000"/>
              <a:alpha val="47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0" name="Rectangle 28">
            <a:extLst>
              <a:ext uri="{FF2B5EF4-FFF2-40B4-BE49-F238E27FC236}">
                <a16:creationId xmlns:a16="http://schemas.microsoft.com/office/drawing/2014/main" id="{89AF5CE9-607F-43F4-8983-DCD6DA4051F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898730" y="-8467"/>
            <a:ext cx="1290094" cy="6866467"/>
          </a:xfrm>
          <a:custGeom>
            <a:avLst/>
            <a:gdLst/>
            <a:ahLst/>
            <a:cxnLst/>
            <a:rect l="l" t="t" r="r" b="b"/>
            <a:pathLst>
              <a:path w="1290094" h="6858000">
                <a:moveTo>
                  <a:pt x="1019735" y="0"/>
                </a:moveTo>
                <a:lnTo>
                  <a:pt x="1290094" y="0"/>
                </a:lnTo>
                <a:lnTo>
                  <a:pt x="1290094" y="6858000"/>
                </a:lnTo>
                <a:lnTo>
                  <a:pt x="0" y="6858000"/>
                </a:lnTo>
                <a:lnTo>
                  <a:pt x="1019735" y="0"/>
                </a:lnTo>
                <a:close/>
              </a:path>
            </a:pathLst>
          </a:custGeom>
          <a:solidFill>
            <a:schemeClr val="accent1">
              <a:lumMod val="60000"/>
              <a:lumOff val="40000"/>
              <a:alpha val="7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2" name="Rectangle 29">
            <a:extLst>
              <a:ext uri="{FF2B5EF4-FFF2-40B4-BE49-F238E27FC236}">
                <a16:creationId xmlns:a16="http://schemas.microsoft.com/office/drawing/2014/main" id="{6EEA2DBD-9E1E-4521-8C01-F32AD18A89E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938999" y="-8467"/>
            <a:ext cx="1249825" cy="6866467"/>
          </a:xfrm>
          <a:custGeom>
            <a:avLst/>
            <a:gdLst/>
            <a:ahLst/>
            <a:cxnLst/>
            <a:rect l="l" t="t" r="r" b="b"/>
            <a:pathLst>
              <a:path w="1249825" h="6858000">
                <a:moveTo>
                  <a:pt x="0" y="0"/>
                </a:moveTo>
                <a:lnTo>
                  <a:pt x="1249825" y="0"/>
                </a:lnTo>
                <a:lnTo>
                  <a:pt x="1249825" y="6858000"/>
                </a:lnTo>
                <a:lnTo>
                  <a:pt x="1109382" y="6858000"/>
                </a:lnTo>
                <a:lnTo>
                  <a:pt x="0" y="0"/>
                </a:lnTo>
                <a:close/>
              </a:path>
            </a:pathLst>
          </a:custGeom>
          <a:solidFill>
            <a:schemeClr val="accent1">
              <a:alpha val="6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4" name="Isosceles Triangle 29">
            <a:extLst>
              <a:ext uri="{FF2B5EF4-FFF2-40B4-BE49-F238E27FC236}">
                <a16:creationId xmlns:a16="http://schemas.microsoft.com/office/drawing/2014/main" id="{15BBD2C1-BA9B-46A9-A27A-33498B16927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371666" y="3589867"/>
            <a:ext cx="1817159" cy="3268133"/>
          </a:xfrm>
          <a:prstGeom prst="triangle">
            <a:avLst>
              <a:gd name="adj" fmla="val 100000"/>
            </a:avLst>
          </a:prstGeom>
          <a:solidFill>
            <a:schemeClr val="accent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50442258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1" name="Rectangle 10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Isosceles Triangle 12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5" name="Isosceles Triangle 14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BF6619E5-FB5E-05DE-FCD4-307EC888070D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2349"/>
          <a:stretch/>
        </p:blipFill>
        <p:spPr>
          <a:xfrm>
            <a:off x="7767689" y="628073"/>
            <a:ext cx="3269765" cy="5957604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8C7EA8E8-1835-3473-47DA-1F73D3016163}"/>
              </a:ext>
            </a:extLst>
          </p:cNvPr>
          <p:cNvSpPr txBox="1">
            <a:spLocks/>
          </p:cNvSpPr>
          <p:nvPr/>
        </p:nvSpPr>
        <p:spPr>
          <a:xfrm>
            <a:off x="659068" y="484761"/>
            <a:ext cx="6893876" cy="1791856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2500"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sz="28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T99 Program lines plus T9240 TPA Base are consolidated and pro-rated throughout the historical numbers identified in the Reprogramming Request Worksheet (RRW).</a:t>
            </a:r>
          </a:p>
          <a:p>
            <a:pPr marL="0" indent="0">
              <a:buFont typeface="Wingdings 3" charset="2"/>
              <a:buNone/>
            </a:pPr>
            <a:endParaRPr lang="en-US" dirty="0"/>
          </a:p>
        </p:txBody>
      </p:sp>
      <p:sp>
        <p:nvSpPr>
          <p:cNvPr id="8" name="Content Placeholder 2">
            <a:extLst>
              <a:ext uri="{FF2B5EF4-FFF2-40B4-BE49-F238E27FC236}">
                <a16:creationId xmlns:a16="http://schemas.microsoft.com/office/drawing/2014/main" id="{DC0BC9EA-58F4-04C4-E33F-B619B2DFC0C4}"/>
              </a:ext>
            </a:extLst>
          </p:cNvPr>
          <p:cNvSpPr txBox="1">
            <a:spLocks/>
          </p:cNvSpPr>
          <p:nvPr/>
        </p:nvSpPr>
        <p:spPr>
          <a:xfrm>
            <a:off x="659068" y="1020323"/>
            <a:ext cx="3792952" cy="125629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r>
              <a:rPr lang="en-US" sz="26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historical numbers</a:t>
            </a:r>
          </a:p>
          <a:p>
            <a:pPr marL="0" indent="0">
              <a:buFont typeface="Wingdings 3" charset="2"/>
              <a:buNone/>
            </a:pPr>
            <a:endParaRPr lang="en-US" sz="2600" dirty="0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6242C9EA-9860-6D7A-9162-3DC04799E179}"/>
              </a:ext>
            </a:extLst>
          </p:cNvPr>
          <p:cNvSpPr/>
          <p:nvPr/>
        </p:nvSpPr>
        <p:spPr>
          <a:xfrm>
            <a:off x="9688945" y="1020323"/>
            <a:ext cx="526473" cy="4645831"/>
          </a:xfrm>
          <a:prstGeom prst="rect">
            <a:avLst/>
          </a:prstGeom>
          <a:noFill/>
          <a:ln>
            <a:solidFill>
              <a:srgbClr val="00B0F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F1368639-4E11-9CC4-C6D4-A1051CEFD04F}"/>
              </a:ext>
            </a:extLst>
          </p:cNvPr>
          <p:cNvSpPr/>
          <p:nvPr/>
        </p:nvSpPr>
        <p:spPr>
          <a:xfrm>
            <a:off x="10215418" y="1020323"/>
            <a:ext cx="323273" cy="4576853"/>
          </a:xfrm>
          <a:prstGeom prst="rect">
            <a:avLst/>
          </a:prstGeom>
          <a:noFill/>
          <a:ln>
            <a:solidFill>
              <a:srgbClr val="00B05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: Rounded Corners 13">
            <a:extLst>
              <a:ext uri="{FF2B5EF4-FFF2-40B4-BE49-F238E27FC236}">
                <a16:creationId xmlns:a16="http://schemas.microsoft.com/office/drawing/2014/main" id="{4B9EF8AC-F27D-5421-43D8-2D1CE1D4C2A7}"/>
              </a:ext>
            </a:extLst>
          </p:cNvPr>
          <p:cNvSpPr/>
          <p:nvPr/>
        </p:nvSpPr>
        <p:spPr>
          <a:xfrm>
            <a:off x="10538691" y="1260824"/>
            <a:ext cx="448733" cy="4336352"/>
          </a:xfrm>
          <a:prstGeom prst="roundRect">
            <a:avLst/>
          </a:prstGeom>
          <a:noFill/>
          <a:ln w="38100">
            <a:solidFill>
              <a:schemeClr val="accent5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9" name="Connector: Elbow 18">
            <a:extLst>
              <a:ext uri="{FF2B5EF4-FFF2-40B4-BE49-F238E27FC236}">
                <a16:creationId xmlns:a16="http://schemas.microsoft.com/office/drawing/2014/main" id="{046C9CBD-9AA8-17EF-9416-B24EA69F114F}"/>
              </a:ext>
            </a:extLst>
          </p:cNvPr>
          <p:cNvCxnSpPr>
            <a:cxnSpLocks/>
          </p:cNvCxnSpPr>
          <p:nvPr/>
        </p:nvCxnSpPr>
        <p:spPr>
          <a:xfrm flipV="1">
            <a:off x="782346" y="1256266"/>
            <a:ext cx="8795763" cy="292952"/>
          </a:xfrm>
          <a:prstGeom prst="bentConnector3">
            <a:avLst>
              <a:gd name="adj1" fmla="val 31036"/>
            </a:avLst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5"/>
          </a:lnRef>
          <a:fillRef idx="0">
            <a:schemeClr val="accent5"/>
          </a:fillRef>
          <a:effectRef idx="0">
            <a:schemeClr val="accent5"/>
          </a:effectRef>
          <a:fontRef idx="minor">
            <a:schemeClr val="tx1"/>
          </a:fontRef>
        </p:style>
      </p:cxnSp>
      <p:sp>
        <p:nvSpPr>
          <p:cNvPr id="27" name="Content Placeholder 2">
            <a:extLst>
              <a:ext uri="{FF2B5EF4-FFF2-40B4-BE49-F238E27FC236}">
                <a16:creationId xmlns:a16="http://schemas.microsoft.com/office/drawing/2014/main" id="{005EE6DD-647C-4CC5-A4EA-4EF5A68F316A}"/>
              </a:ext>
            </a:extLst>
          </p:cNvPr>
          <p:cNvSpPr txBox="1">
            <a:spLocks/>
          </p:cNvSpPr>
          <p:nvPr/>
        </p:nvSpPr>
        <p:spPr>
          <a:xfrm>
            <a:off x="481785" y="2168788"/>
            <a:ext cx="7247167" cy="102032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sz="2000" i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‘A’ OSG Cumulative + ‘B’ OSG Shortfall = Total Historical Base</a:t>
            </a:r>
          </a:p>
        </p:txBody>
      </p:sp>
      <p:sp>
        <p:nvSpPr>
          <p:cNvPr id="33" name="Content Placeholder 2">
            <a:extLst>
              <a:ext uri="{FF2B5EF4-FFF2-40B4-BE49-F238E27FC236}">
                <a16:creationId xmlns:a16="http://schemas.microsoft.com/office/drawing/2014/main" id="{C67DCF84-73CC-B49A-94EF-2707586C93F0}"/>
              </a:ext>
            </a:extLst>
          </p:cNvPr>
          <p:cNvSpPr txBox="1">
            <a:spLocks/>
          </p:cNvSpPr>
          <p:nvPr/>
        </p:nvSpPr>
        <p:spPr>
          <a:xfrm>
            <a:off x="722466" y="3184689"/>
            <a:ext cx="2835938" cy="102032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ct val="80000"/>
              <a:buFont typeface="Wingdings 3" charset="2"/>
              <a:buChar char="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r>
              <a:rPr lang="en-US" sz="2000" i="1" dirty="0">
                <a:solidFill>
                  <a:srgbClr val="00CC66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Total Historical Base +</a:t>
            </a:r>
            <a:r>
              <a:rPr lang="en-US" sz="2000" i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C1F01F3A-D910-A91D-4069-CFBB96863874}"/>
              </a:ext>
            </a:extLst>
          </p:cNvPr>
          <p:cNvSpPr txBox="1"/>
          <p:nvPr/>
        </p:nvSpPr>
        <p:spPr>
          <a:xfrm>
            <a:off x="3344897" y="3517358"/>
            <a:ext cx="212598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800" i="1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T99 Program lines </a:t>
            </a:r>
            <a:endParaRPr lang="en-US" i="1" dirty="0">
              <a:solidFill>
                <a:srgbClr val="0070C0"/>
              </a:solidFill>
            </a:endParaRPr>
          </a:p>
        </p:txBody>
      </p:sp>
      <p:sp>
        <p:nvSpPr>
          <p:cNvPr id="36" name="Rectangle 35">
            <a:extLst>
              <a:ext uri="{FF2B5EF4-FFF2-40B4-BE49-F238E27FC236}">
                <a16:creationId xmlns:a16="http://schemas.microsoft.com/office/drawing/2014/main" id="{7D527E35-34C9-2438-4F54-A560AA4C07F7}"/>
              </a:ext>
            </a:extLst>
          </p:cNvPr>
          <p:cNvSpPr/>
          <p:nvPr/>
        </p:nvSpPr>
        <p:spPr>
          <a:xfrm>
            <a:off x="7645392" y="5902097"/>
            <a:ext cx="3034800" cy="286220"/>
          </a:xfrm>
          <a:prstGeom prst="rect">
            <a:avLst/>
          </a:prstGeom>
          <a:noFill/>
          <a:ln w="19050">
            <a:solidFill>
              <a:srgbClr val="0070C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0070C0"/>
              </a:solidFill>
            </a:endParaRP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D502A4FD-EB42-DBD1-B12C-E9E7F3569B81}"/>
              </a:ext>
            </a:extLst>
          </p:cNvPr>
          <p:cNvSpPr txBox="1"/>
          <p:nvPr/>
        </p:nvSpPr>
        <p:spPr>
          <a:xfrm>
            <a:off x="5440118" y="3532883"/>
            <a:ext cx="1787798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i="1" dirty="0">
                <a:solidFill>
                  <a:srgbClr val="FF9933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+ (</a:t>
            </a:r>
            <a:r>
              <a:rPr lang="en-US" sz="1800" i="1" dirty="0">
                <a:solidFill>
                  <a:srgbClr val="FF9933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T9240 Base)</a:t>
            </a:r>
          </a:p>
        </p:txBody>
      </p:sp>
      <p:sp>
        <p:nvSpPr>
          <p:cNvPr id="38" name="Rectangle 37">
            <a:extLst>
              <a:ext uri="{FF2B5EF4-FFF2-40B4-BE49-F238E27FC236}">
                <a16:creationId xmlns:a16="http://schemas.microsoft.com/office/drawing/2014/main" id="{DBE8F3B7-46B2-C675-56E0-6FDC4251B559}"/>
              </a:ext>
            </a:extLst>
          </p:cNvPr>
          <p:cNvSpPr/>
          <p:nvPr/>
        </p:nvSpPr>
        <p:spPr>
          <a:xfrm>
            <a:off x="7645392" y="5666154"/>
            <a:ext cx="3034800" cy="235943"/>
          </a:xfrm>
          <a:prstGeom prst="rect">
            <a:avLst/>
          </a:prstGeom>
          <a:noFill/>
          <a:ln>
            <a:solidFill>
              <a:srgbClr val="FFC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452BE976-C918-1BDE-F1CE-F5AE31B8B9AC}"/>
              </a:ext>
            </a:extLst>
          </p:cNvPr>
          <p:cNvSpPr txBox="1"/>
          <p:nvPr/>
        </p:nvSpPr>
        <p:spPr>
          <a:xfrm>
            <a:off x="2385234" y="3835680"/>
            <a:ext cx="312438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i="1" dirty="0">
                <a:solidFill>
                  <a:srgbClr val="6F91A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(Including current Pay Cost)</a:t>
            </a:r>
            <a:endParaRPr lang="en-US" i="1" dirty="0">
              <a:solidFill>
                <a:srgbClr val="6F91A0"/>
              </a:solidFill>
            </a:endParaRP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E1201B88-B6BF-FDB8-4F1F-C8443DC57241}"/>
              </a:ext>
            </a:extLst>
          </p:cNvPr>
          <p:cNvSpPr/>
          <p:nvPr/>
        </p:nvSpPr>
        <p:spPr>
          <a:xfrm>
            <a:off x="7645393" y="6188317"/>
            <a:ext cx="3034800" cy="105910"/>
          </a:xfrm>
          <a:prstGeom prst="rect">
            <a:avLst/>
          </a:prstGeom>
          <a:noFill/>
          <a:ln w="28575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Right Brace 3">
            <a:extLst>
              <a:ext uri="{FF2B5EF4-FFF2-40B4-BE49-F238E27FC236}">
                <a16:creationId xmlns:a16="http://schemas.microsoft.com/office/drawing/2014/main" id="{950EB8A2-9C39-1BCF-C014-1020651FF0EF}"/>
              </a:ext>
            </a:extLst>
          </p:cNvPr>
          <p:cNvSpPr/>
          <p:nvPr/>
        </p:nvSpPr>
        <p:spPr>
          <a:xfrm rot="5400000">
            <a:off x="3437262" y="1199095"/>
            <a:ext cx="1020324" cy="6330156"/>
          </a:xfrm>
          <a:prstGeom prst="rightBrace">
            <a:avLst>
              <a:gd name="adj1" fmla="val 8333"/>
              <a:gd name="adj2" fmla="val 50607"/>
            </a:avLst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C76128C5-A78D-E86B-3680-4359765BB900}"/>
              </a:ext>
            </a:extLst>
          </p:cNvPr>
          <p:cNvSpPr/>
          <p:nvPr/>
        </p:nvSpPr>
        <p:spPr>
          <a:xfrm>
            <a:off x="2291480" y="4792299"/>
            <a:ext cx="3124380" cy="584775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3200" dirty="0">
                <a:ln w="0"/>
              </a:rPr>
              <a:t>= </a:t>
            </a:r>
            <a:r>
              <a:rPr lang="en-US" sz="3200" dirty="0">
                <a:ln w="0"/>
                <a:solidFill>
                  <a:schemeClr val="accent5">
                    <a:lumMod val="75000"/>
                  </a:schemeClr>
                </a:solidFill>
              </a:rPr>
              <a:t>Aggregate Net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002CF508-F4A9-CA11-29FB-E757047D3977}"/>
              </a:ext>
            </a:extLst>
          </p:cNvPr>
          <p:cNvSpPr/>
          <p:nvPr/>
        </p:nvSpPr>
        <p:spPr>
          <a:xfrm>
            <a:off x="9642764" y="840509"/>
            <a:ext cx="912618" cy="4825645"/>
          </a:xfrm>
          <a:prstGeom prst="rect">
            <a:avLst/>
          </a:prstGeom>
          <a:noFill/>
          <a:ln w="28575">
            <a:solidFill>
              <a:srgbClr val="00CC6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6678724"/>
      </p:ext>
    </p:extLst>
  </p:cSld>
  <p:clrMapOvr>
    <a:masterClrMapping/>
  </p:clrMapOvr>
  <p:transition spd="slow"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grpId="0" nodeType="clickEffect">
                                  <p:stCondLst>
                                    <p:cond delay="50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8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1000"/>
                            </p:stCondLst>
                            <p:childTnLst>
                              <p:par>
                                <p:cTn id="9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" dur="1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" dur="1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" dur="1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6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22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ipe(down)">
                                      <p:cBhvr>
                                        <p:cTn id="27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22" presetClass="exit" presetSubtype="4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ipe(down)">
                                      <p:cBhvr>
                                        <p:cTn id="3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2" presetID="22" presetClass="exit" presetSubtype="4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ipe(down)">
                                      <p:cBhvr>
                                        <p:cTn id="33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500"/>
                            </p:stCondLst>
                            <p:childTnLst>
                              <p:par>
                                <p:cTn id="36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8" dur="1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9" dur="1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0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2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3" fill="hold">
                            <p:stCondLst>
                              <p:cond delay="1500"/>
                            </p:stCondLst>
                            <p:childTnLst>
                              <p:par>
                                <p:cTn id="44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6" dur="125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7" dur="125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125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1" fill="hold">
                            <p:stCondLst>
                              <p:cond delay="2750"/>
                            </p:stCondLst>
                            <p:childTnLst>
                              <p:par>
                                <p:cTn id="52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4" dur="10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5" dur="10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6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8" dur="10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9" dur="10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" dur="10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1" fill="hold">
                            <p:stCondLst>
                              <p:cond delay="3750"/>
                            </p:stCondLst>
                            <p:childTnLst>
                              <p:par>
                                <p:cTn id="62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64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0" fill="hold">
                            <p:stCondLst>
                              <p:cond delay="4750"/>
                            </p:stCondLst>
                            <p:childTnLst>
                              <p:par>
                                <p:cTn id="71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3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4" fill="hold">
                            <p:stCondLst>
                              <p:cond delay="5750"/>
                            </p:stCondLst>
                            <p:childTnLst>
                              <p:par>
                                <p:cTn id="7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7" dur="1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78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9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8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2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3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4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 animBg="1"/>
      <p:bldP spid="9" grpId="1" animBg="1"/>
      <p:bldP spid="12" grpId="0" animBg="1"/>
      <p:bldP spid="12" grpId="1" animBg="1"/>
      <p:bldP spid="14" grpId="0" animBg="1"/>
      <p:bldP spid="27" grpId="0"/>
      <p:bldP spid="33" grpId="0"/>
      <p:bldP spid="35" grpId="0"/>
      <p:bldP spid="36" grpId="0" animBg="1"/>
      <p:bldP spid="37" grpId="0"/>
      <p:bldP spid="38" grpId="0" animBg="1"/>
      <p:bldP spid="2" grpId="0"/>
      <p:bldP spid="3" grpId="0" animBg="1"/>
      <p:bldP spid="4" grpId="0" animBg="1"/>
      <p:bldP spid="6" grpId="0"/>
      <p:bldP spid="10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1" name="Rectangle 10">
            <a:extLst>
              <a:ext uri="{FF2B5EF4-FFF2-40B4-BE49-F238E27FC236}">
                <a16:creationId xmlns:a16="http://schemas.microsoft.com/office/drawing/2014/main" id="{E80B86A7-A1EC-475B-9166-88902B033A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Isosceles Triangle 12">
            <a:extLst>
              <a:ext uri="{FF2B5EF4-FFF2-40B4-BE49-F238E27FC236}">
                <a16:creationId xmlns:a16="http://schemas.microsoft.com/office/drawing/2014/main" id="{C2C29CB1-9F74-4879-A6AF-AEA67B6F1F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5" name="Isosceles Triangle 14">
            <a:extLst>
              <a:ext uri="{FF2B5EF4-FFF2-40B4-BE49-F238E27FC236}">
                <a16:creationId xmlns:a16="http://schemas.microsoft.com/office/drawing/2014/main" id="{7E2C7115-5336-410C-AD71-0F0952A2E5A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11743267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831245B0-9CCC-12C8-9EF3-11E1336B0557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3404"/>
          <a:stretch/>
        </p:blipFill>
        <p:spPr>
          <a:xfrm>
            <a:off x="851154" y="4164865"/>
            <a:ext cx="10489692" cy="1501289"/>
          </a:xfrm>
          <a:prstGeom prst="rect">
            <a:avLst/>
          </a:prstGeom>
          <a:effectLst>
            <a:outerShdw blurRad="50800" dist="38100" algn="l" rotWithShape="0">
              <a:prstClr val="black">
                <a:alpha val="40000"/>
              </a:prstClr>
            </a:outerShdw>
          </a:effectLst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2B3EAD67-7086-4EFC-33A1-D26EC054113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00047" y="2776268"/>
            <a:ext cx="10353709" cy="1171349"/>
          </a:xfrm>
          <a:prstGeom prst="rect">
            <a:avLst/>
          </a:prstGeom>
          <a:effectLst>
            <a:outerShdw blurRad="50800" dist="38100" algn="l" rotWithShape="0">
              <a:prstClr val="black">
                <a:alpha val="40000"/>
              </a:prstClr>
            </a:outerShdw>
          </a:effectLst>
        </p:spPr>
      </p:pic>
      <p:sp>
        <p:nvSpPr>
          <p:cNvPr id="23" name="TextBox 22">
            <a:extLst>
              <a:ext uri="{FF2B5EF4-FFF2-40B4-BE49-F238E27FC236}">
                <a16:creationId xmlns:a16="http://schemas.microsoft.com/office/drawing/2014/main" id="{F2F3260F-AD84-DDAE-8B41-595FF0571760}"/>
              </a:ext>
            </a:extLst>
          </p:cNvPr>
          <p:cNvSpPr txBox="1"/>
          <p:nvPr/>
        </p:nvSpPr>
        <p:spPr>
          <a:xfrm>
            <a:off x="1048086" y="528147"/>
            <a:ext cx="10489692" cy="120032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indent="0">
              <a:buFont typeface="Wingdings 3" charset="2"/>
              <a:buNone/>
            </a:pPr>
            <a:r>
              <a:rPr lang="en-US" sz="24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Alaska Consortia consolidated number excludes Small and Needy Tribes/Small Tribes Supplemental Distribution program line.  The individual Tribe’s TPA Base line is determined by the consortia in  Attachment B. 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8EFFD7EA-9A43-4481-01F3-D770DDEE2E63}"/>
              </a:ext>
            </a:extLst>
          </p:cNvPr>
          <p:cNvSpPr txBox="1"/>
          <p:nvPr/>
        </p:nvSpPr>
        <p:spPr>
          <a:xfrm>
            <a:off x="649731" y="2124344"/>
            <a:ext cx="10489692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indent="0" algn="ctr">
              <a:buFont typeface="Wingdings 3" charset="2"/>
              <a:buNone/>
            </a:pPr>
            <a:r>
              <a:rPr lang="en-US" sz="20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Attachment B. </a:t>
            </a:r>
          </a:p>
        </p:txBody>
      </p:sp>
    </p:spTree>
    <p:extLst>
      <p:ext uri="{BB962C8B-B14F-4D97-AF65-F5344CB8AC3E}">
        <p14:creationId xmlns:p14="http://schemas.microsoft.com/office/powerpoint/2010/main" val="1632894342"/>
      </p:ext>
    </p:extLst>
  </p:cSld>
  <p:clrMapOvr>
    <a:masterClrMapping/>
  </p:clrMapOvr>
  <p:transition spd="slow">
    <p:push dir="u"/>
  </p:transition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4" name="Group 9">
            <a:extLst>
              <a:ext uri="{FF2B5EF4-FFF2-40B4-BE49-F238E27FC236}">
                <a16:creationId xmlns:a16="http://schemas.microsoft.com/office/drawing/2014/main" id="{B4DE830A-B531-4A3B-96F6-0ECE88B0855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11" name="Straight Connector 10">
              <a:extLst>
                <a:ext uri="{FF2B5EF4-FFF2-40B4-BE49-F238E27FC236}">
                  <a16:creationId xmlns:a16="http://schemas.microsoft.com/office/drawing/2014/main" id="{2813DF2C-461A-4A8F-9679-A172790D1F3A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>
              <a:extLst>
                <a:ext uri="{FF2B5EF4-FFF2-40B4-BE49-F238E27FC236}">
                  <a16:creationId xmlns:a16="http://schemas.microsoft.com/office/drawing/2014/main" id="{54CD3A85-C039-4249-86E4-1EB9318B549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3" name="Rectangle 23">
              <a:extLst>
                <a:ext uri="{FF2B5EF4-FFF2-40B4-BE49-F238E27FC236}">
                  <a16:creationId xmlns:a16="http://schemas.microsoft.com/office/drawing/2014/main" id="{887EA6D2-2883-42C2-993D-094CA6D65DA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Rectangle 25">
              <a:extLst>
                <a:ext uri="{FF2B5EF4-FFF2-40B4-BE49-F238E27FC236}">
                  <a16:creationId xmlns:a16="http://schemas.microsoft.com/office/drawing/2014/main" id="{3B895046-636F-4D1B-ACA4-29AA0CB3329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Isosceles Triangle 14">
              <a:extLst>
                <a:ext uri="{FF2B5EF4-FFF2-40B4-BE49-F238E27FC236}">
                  <a16:creationId xmlns:a16="http://schemas.microsoft.com/office/drawing/2014/main" id="{C6B0CDE3-E054-4EDD-A43B-F96843D8BF5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Rectangle 27">
              <a:extLst>
                <a:ext uri="{FF2B5EF4-FFF2-40B4-BE49-F238E27FC236}">
                  <a16:creationId xmlns:a16="http://schemas.microsoft.com/office/drawing/2014/main" id="{3B66B1A2-F145-4C9B-85CC-4BF30D58CBC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Rectangle 28">
              <a:extLst>
                <a:ext uri="{FF2B5EF4-FFF2-40B4-BE49-F238E27FC236}">
                  <a16:creationId xmlns:a16="http://schemas.microsoft.com/office/drawing/2014/main" id="{5D4FC972-94B3-4035-8D31-E668C132B41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Rectangle 29">
              <a:extLst>
                <a:ext uri="{FF2B5EF4-FFF2-40B4-BE49-F238E27FC236}">
                  <a16:creationId xmlns:a16="http://schemas.microsoft.com/office/drawing/2014/main" id="{374B9941-AFBE-4A77-A50E-B6EA04A746A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>
              <a:extLst>
                <a:ext uri="{FF2B5EF4-FFF2-40B4-BE49-F238E27FC236}">
                  <a16:creationId xmlns:a16="http://schemas.microsoft.com/office/drawing/2014/main" id="{27A982C5-2C38-4CE9-BC18-94697AD657F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Isosceles Triangle 19">
              <a:extLst>
                <a:ext uri="{FF2B5EF4-FFF2-40B4-BE49-F238E27FC236}">
                  <a16:creationId xmlns:a16="http://schemas.microsoft.com/office/drawing/2014/main" id="{0060D8D1-7BB1-498F-AFBB-ADAC130A9E9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pic>
        <p:nvPicPr>
          <p:cNvPr id="1026" name="Picture 2" descr="Free Questions Clipart Pictures - Clipartix">
            <a:extLst>
              <a:ext uri="{FF2B5EF4-FFF2-40B4-BE49-F238E27FC236}">
                <a16:creationId xmlns:a16="http://schemas.microsoft.com/office/drawing/2014/main" id="{124D4345-FF72-FE2D-85F7-79CED17B5F0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alphaModFix amt="2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48387" y="2142837"/>
            <a:ext cx="2787086" cy="41882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DFA2F085-8144-A2A0-5703-FB66524C29D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30203" y="812800"/>
            <a:ext cx="4395064" cy="1945614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ctr"/>
            <a:r>
              <a:rPr lang="en-US" sz="5400" kern="1200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Q &amp; A</a:t>
            </a:r>
            <a:br>
              <a:rPr lang="en-US" sz="5400" kern="1200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</a:br>
            <a:endParaRPr lang="en-US" sz="5400" kern="1200" dirty="0">
              <a:solidFill>
                <a:schemeClr val="tx1"/>
              </a:solidFill>
              <a:latin typeface="+mj-lt"/>
              <a:ea typeface="+mj-ea"/>
              <a:cs typeface="+mj-cs"/>
            </a:endParaRPr>
          </a:p>
        </p:txBody>
      </p:sp>
      <p:sp>
        <p:nvSpPr>
          <p:cNvPr id="25" name="Isosceles Triangle 21">
            <a:extLst>
              <a:ext uri="{FF2B5EF4-FFF2-40B4-BE49-F238E27FC236}">
                <a16:creationId xmlns:a16="http://schemas.microsoft.com/office/drawing/2014/main" id="{5A7802B6-FF37-40CF-A7E2-6F2A0D9A91E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3174" y="1270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3231165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 dir="r"/>
      </p:transition>
    </mc:Choice>
    <mc:Fallback xmlns="">
      <p:transition spd="slow">
        <p:fade/>
      </p:transition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4" name="Group 6">
            <a:extLst>
              <a:ext uri="{FF2B5EF4-FFF2-40B4-BE49-F238E27FC236}">
                <a16:creationId xmlns:a16="http://schemas.microsoft.com/office/drawing/2014/main" id="{28460BD8-AE3F-4AC9-9D0B-717052AA5D3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8" name="Straight Connector 7">
              <a:extLst>
                <a:ext uri="{FF2B5EF4-FFF2-40B4-BE49-F238E27FC236}">
                  <a16:creationId xmlns:a16="http://schemas.microsoft.com/office/drawing/2014/main" id="{54420CFE-F482-466E-9E1E-C78513C0B85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" name="Straight Connector 8">
              <a:extLst>
                <a:ext uri="{FF2B5EF4-FFF2-40B4-BE49-F238E27FC236}">
                  <a16:creationId xmlns:a16="http://schemas.microsoft.com/office/drawing/2014/main" id="{5331032B-BD21-4BDA-920C-12E35805256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0" name="Rectangle 23">
              <a:extLst>
                <a:ext uri="{FF2B5EF4-FFF2-40B4-BE49-F238E27FC236}">
                  <a16:creationId xmlns:a16="http://schemas.microsoft.com/office/drawing/2014/main" id="{E7514DA3-59E7-409E-8A3B-AD097F6E564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1" name="Rectangle 25">
              <a:extLst>
                <a:ext uri="{FF2B5EF4-FFF2-40B4-BE49-F238E27FC236}">
                  <a16:creationId xmlns:a16="http://schemas.microsoft.com/office/drawing/2014/main" id="{57B9A2A6-3BE4-4599-9364-F71C5BFD61F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2" name="Isosceles Triangle 11">
              <a:extLst>
                <a:ext uri="{FF2B5EF4-FFF2-40B4-BE49-F238E27FC236}">
                  <a16:creationId xmlns:a16="http://schemas.microsoft.com/office/drawing/2014/main" id="{4FD744C6-4ED8-4BC9-BF68-6BDF701C5DB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Rectangle 27">
              <a:extLst>
                <a:ext uri="{FF2B5EF4-FFF2-40B4-BE49-F238E27FC236}">
                  <a16:creationId xmlns:a16="http://schemas.microsoft.com/office/drawing/2014/main" id="{092C5BAD-C911-4F8F-A1C5-470268BE668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Rectangle 28">
              <a:extLst>
                <a:ext uri="{FF2B5EF4-FFF2-40B4-BE49-F238E27FC236}">
                  <a16:creationId xmlns:a16="http://schemas.microsoft.com/office/drawing/2014/main" id="{B133D0C8-4EC4-424F-8E70-0482D5B1B65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Rectangle 29">
              <a:extLst>
                <a:ext uri="{FF2B5EF4-FFF2-40B4-BE49-F238E27FC236}">
                  <a16:creationId xmlns:a16="http://schemas.microsoft.com/office/drawing/2014/main" id="{7B1532A0-F4B3-4DE8-B18F-740CAAD25AC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Isosceles Triangle 15">
              <a:extLst>
                <a:ext uri="{FF2B5EF4-FFF2-40B4-BE49-F238E27FC236}">
                  <a16:creationId xmlns:a16="http://schemas.microsoft.com/office/drawing/2014/main" id="{8EFDD162-BBBA-4062-8BBF-53DBA109137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Isosceles Triangle 16">
              <a:extLst>
                <a:ext uri="{FF2B5EF4-FFF2-40B4-BE49-F238E27FC236}">
                  <a16:creationId xmlns:a16="http://schemas.microsoft.com/office/drawing/2014/main" id="{DCFC9E65-3E19-4483-B952-25D29683CA5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 useBgFill="1">
        <p:nvSpPr>
          <p:cNvPr id="45" name="Rectangle 18">
            <a:extLst>
              <a:ext uri="{FF2B5EF4-FFF2-40B4-BE49-F238E27FC236}">
                <a16:creationId xmlns:a16="http://schemas.microsoft.com/office/drawing/2014/main" id="{4F57DB1C-6494-4CC4-A5E8-93195756537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6" name="Isosceles Triangle 20">
            <a:extLst>
              <a:ext uri="{FF2B5EF4-FFF2-40B4-BE49-F238E27FC236}">
                <a16:creationId xmlns:a16="http://schemas.microsoft.com/office/drawing/2014/main" id="{FFFB778B-5206-4BB0-A468-327E7136765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013200"/>
            <a:ext cx="448733" cy="2844800"/>
          </a:xfrm>
          <a:prstGeom prst="triangle">
            <a:avLst>
              <a:gd name="adj" fmla="val 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3" name="Freeform: Shape 22">
            <a:extLst>
              <a:ext uri="{FF2B5EF4-FFF2-40B4-BE49-F238E27FC236}">
                <a16:creationId xmlns:a16="http://schemas.microsoft.com/office/drawing/2014/main" id="{E6C0471D-BE03-4D81-BDB5-D510BC0D8A7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753379" y="-1"/>
            <a:ext cx="5438621" cy="6857999"/>
          </a:xfrm>
          <a:custGeom>
            <a:avLst/>
            <a:gdLst>
              <a:gd name="connsiteX0" fmla="*/ 0 w 5438621"/>
              <a:gd name="connsiteY0" fmla="*/ 0 h 6857999"/>
              <a:gd name="connsiteX1" fmla="*/ 573774 w 5438621"/>
              <a:gd name="connsiteY1" fmla="*/ 0 h 6857999"/>
              <a:gd name="connsiteX2" fmla="*/ 1182808 w 5438621"/>
              <a:gd name="connsiteY2" fmla="*/ 0 h 6857999"/>
              <a:gd name="connsiteX3" fmla="*/ 4537195 w 5438621"/>
              <a:gd name="connsiteY3" fmla="*/ 0 h 6857999"/>
              <a:gd name="connsiteX4" fmla="*/ 5187609 w 5438621"/>
              <a:gd name="connsiteY4" fmla="*/ 0 h 6857999"/>
              <a:gd name="connsiteX5" fmla="*/ 5438621 w 5438621"/>
              <a:gd name="connsiteY5" fmla="*/ 0 h 6857999"/>
              <a:gd name="connsiteX6" fmla="*/ 5438621 w 5438621"/>
              <a:gd name="connsiteY6" fmla="*/ 6857999 h 6857999"/>
              <a:gd name="connsiteX7" fmla="*/ 4802807 w 5438621"/>
              <a:gd name="connsiteY7" fmla="*/ 6857999 h 6857999"/>
              <a:gd name="connsiteX8" fmla="*/ 4537195 w 5438621"/>
              <a:gd name="connsiteY8" fmla="*/ 6857999 h 6857999"/>
              <a:gd name="connsiteX9" fmla="*/ 1182808 w 5438621"/>
              <a:gd name="connsiteY9" fmla="*/ 6857999 h 6857999"/>
              <a:gd name="connsiteX10" fmla="*/ 1049897 w 5438621"/>
              <a:gd name="connsiteY10" fmla="*/ 6857999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5438621" h="6857999">
                <a:moveTo>
                  <a:pt x="0" y="0"/>
                </a:moveTo>
                <a:lnTo>
                  <a:pt x="573774" y="0"/>
                </a:lnTo>
                <a:lnTo>
                  <a:pt x="1182808" y="0"/>
                </a:lnTo>
                <a:lnTo>
                  <a:pt x="4537195" y="0"/>
                </a:lnTo>
                <a:lnTo>
                  <a:pt x="5187609" y="0"/>
                </a:lnTo>
                <a:lnTo>
                  <a:pt x="5438621" y="0"/>
                </a:lnTo>
                <a:lnTo>
                  <a:pt x="5438621" y="6857999"/>
                </a:lnTo>
                <a:lnTo>
                  <a:pt x="4802807" y="6857999"/>
                </a:lnTo>
                <a:lnTo>
                  <a:pt x="4537195" y="6857999"/>
                </a:lnTo>
                <a:lnTo>
                  <a:pt x="1182808" y="6857999"/>
                </a:lnTo>
                <a:lnTo>
                  <a:pt x="1049897" y="6857999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dirty="0"/>
          </a:p>
        </p:txBody>
      </p:sp>
      <p:cxnSp>
        <p:nvCxnSpPr>
          <p:cNvPr id="25" name="Straight Connector 24">
            <a:extLst>
              <a:ext uri="{FF2B5EF4-FFF2-40B4-BE49-F238E27FC236}">
                <a16:creationId xmlns:a16="http://schemas.microsoft.com/office/drawing/2014/main" id="{E5E836EB-03CD-4BA5-A751-21D2ACC2830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5453743" y="3483429"/>
            <a:ext cx="6738258" cy="3374570"/>
          </a:xfrm>
          <a:prstGeom prst="line">
            <a:avLst/>
          </a:prstGeom>
          <a:ln w="9525">
            <a:solidFill>
              <a:schemeClr val="accent1">
                <a:lumMod val="60000"/>
                <a:lumOff val="40000"/>
                <a:alpha val="8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22721A85-1EA4-4D87-97AB-0BB4AB78F92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6678143" y="0"/>
            <a:ext cx="860630" cy="6857999"/>
          </a:xfrm>
          <a:prstGeom prst="line">
            <a:avLst/>
          </a:prstGeom>
          <a:ln w="15875" cap="sq">
            <a:solidFill>
              <a:schemeClr val="accent1"/>
            </a:solidFill>
            <a:bevel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9" name="Isosceles Triangle 28">
            <a:extLst>
              <a:ext uri="{FF2B5EF4-FFF2-40B4-BE49-F238E27FC236}">
                <a16:creationId xmlns:a16="http://schemas.microsoft.com/office/drawing/2014/main" id="{A27691EB-14CF-4237-B5EB-C94B92677A0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11349404" y="0"/>
            <a:ext cx="842596" cy="5666154"/>
          </a:xfrm>
          <a:prstGeom prst="triangle">
            <a:avLst>
              <a:gd name="adj" fmla="val 100000"/>
            </a:avLst>
          </a:prstGeom>
          <a:solidFill>
            <a:schemeClr val="accent2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1EB4621-A337-CE66-0C5C-B8F234BAAF5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29734" y="854529"/>
            <a:ext cx="5799665" cy="5148943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r"/>
            <a:r>
              <a:rPr lang="en-US" sz="6000"/>
              <a:t>Thank you.</a:t>
            </a:r>
          </a:p>
        </p:txBody>
      </p:sp>
    </p:spTree>
    <p:extLst>
      <p:ext uri="{BB962C8B-B14F-4D97-AF65-F5344CB8AC3E}">
        <p14:creationId xmlns:p14="http://schemas.microsoft.com/office/powerpoint/2010/main" val="2384522408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6000">
        <p15:prstTrans prst="curtains"/>
      </p:transition>
    </mc:Choice>
    <mc:Fallback xmlns="">
      <p:transition spd="slow">
        <p:fade/>
      </p:transition>
    </mc:Fallback>
  </mc:AlternateContent>
</p:sld>
</file>

<file path=ppt/theme/theme1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90C226"/>
      </a:accent1>
      <a:accent2>
        <a:srgbClr val="54A021"/>
      </a:accent2>
      <a:accent3>
        <a:srgbClr val="E6B91E"/>
      </a:accent3>
      <a:accent4>
        <a:srgbClr val="E76618"/>
      </a:accent4>
      <a:accent5>
        <a:srgbClr val="C42F1A"/>
      </a:accent5>
      <a:accent6>
        <a:srgbClr val="918655"/>
      </a:accent6>
      <a:hlink>
        <a:srgbClr val="99CA3C"/>
      </a:hlink>
      <a:folHlink>
        <a:srgbClr val="B9D18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Facet</Template>
  <TotalTime>2731</TotalTime>
  <Words>552</Words>
  <Application>Microsoft Office PowerPoint</Application>
  <PresentationFormat>Widescreen</PresentationFormat>
  <Paragraphs>74</Paragraphs>
  <Slides>17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18" baseType="lpstr">
      <vt:lpstr>Facet</vt:lpstr>
      <vt:lpstr>AGGREGATE NET</vt:lpstr>
      <vt:lpstr>PowerPoint Presentation</vt:lpstr>
      <vt:lpstr>What is “Tiwahe” &amp; the TIWAHE Initiative and Demonstration Project?</vt:lpstr>
      <vt:lpstr>TIWAHE</vt:lpstr>
      <vt:lpstr>2015 Tiwahe Methodology</vt:lpstr>
      <vt:lpstr>PowerPoint Presentation</vt:lpstr>
      <vt:lpstr>PROGRAM MATRIX RECOMMENDATIONS</vt:lpstr>
      <vt:lpstr>Federal/Tribal Workgroup made 2 recommendations to the Self Governance Advisory Committee.</vt:lpstr>
      <vt:lpstr>PowerPoint Presentation</vt:lpstr>
      <vt:lpstr>PowerPoint Presentation</vt:lpstr>
      <vt:lpstr>PowerPoint Presentation</vt:lpstr>
      <vt:lpstr>PowerPoint Presentation</vt:lpstr>
      <vt:lpstr>Understanding Aggregate Numbers</vt:lpstr>
      <vt:lpstr>PowerPoint Presentation</vt:lpstr>
      <vt:lpstr>PowerPoint Presentation</vt:lpstr>
      <vt:lpstr>Q &amp; A </vt:lpstr>
      <vt:lpstr>Thank you.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AGGREGATE NET</dc:title>
  <dc:creator>Villicana, Rufina</dc:creator>
  <cp:lastModifiedBy>Villicana, Tarryn A</cp:lastModifiedBy>
  <cp:revision>35</cp:revision>
  <cp:lastPrinted>2023-08-15T16:58:28Z</cp:lastPrinted>
  <dcterms:created xsi:type="dcterms:W3CDTF">2023-08-13T20:13:55Z</dcterms:created>
  <dcterms:modified xsi:type="dcterms:W3CDTF">2023-08-28T23:28:55Z</dcterms:modified>
</cp:coreProperties>
</file>