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720" r:id="rId1"/>
    <p:sldMasterId id="2147483732" r:id="rId2"/>
  </p:sldMasterIdLst>
  <p:notesMasterIdLst>
    <p:notesMasterId r:id="rId20"/>
  </p:notesMasterIdLst>
  <p:handoutMasterIdLst>
    <p:handoutMasterId r:id="rId21"/>
  </p:handoutMasterIdLst>
  <p:sldIdLst>
    <p:sldId id="257" r:id="rId3"/>
    <p:sldId id="333" r:id="rId4"/>
    <p:sldId id="355" r:id="rId5"/>
    <p:sldId id="338" r:id="rId6"/>
    <p:sldId id="358" r:id="rId7"/>
    <p:sldId id="359" r:id="rId8"/>
    <p:sldId id="360" r:id="rId9"/>
    <p:sldId id="361" r:id="rId10"/>
    <p:sldId id="362" r:id="rId11"/>
    <p:sldId id="363" r:id="rId12"/>
    <p:sldId id="364" r:id="rId13"/>
    <p:sldId id="365" r:id="rId14"/>
    <p:sldId id="367" r:id="rId15"/>
    <p:sldId id="366" r:id="rId16"/>
    <p:sldId id="368" r:id="rId17"/>
    <p:sldId id="344" r:id="rId18"/>
    <p:sldId id="284" r:id="rId19"/>
  </p:sldIdLst>
  <p:sldSz cx="12192000" cy="6858000"/>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Fretland, Kailee L (IHS/BEM/RDL)" initials="FKL(" lastIdx="1" clrIdx="1">
    <p:extLst>
      <p:ext uri="{19B8F6BF-5375-455C-9EA6-DF929625EA0E}">
        <p15:presenceInfo xmlns:p15="http://schemas.microsoft.com/office/powerpoint/2012/main" userId="S-1-5-21-1547161642-606747145-682003330-154605" providerId="AD"/>
      </p:ext>
    </p:extLst>
  </p:cmAuthor>
  <p:cmAuthor id="2" name="Battese, Kelly (IHS/OKC/HAS)" initials="BK(" lastIdx="5" clrIdx="2">
    <p:extLst>
      <p:ext uri="{19B8F6BF-5375-455C-9EA6-DF929625EA0E}">
        <p15:presenceInfo xmlns:p15="http://schemas.microsoft.com/office/powerpoint/2012/main" userId="S-1-5-21-1547161642-606747145-682003330-76757"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D4D77"/>
    <a:srgbClr val="FFFFFF"/>
    <a:srgbClr val="E48312"/>
    <a:srgbClr val="F5D9CC"/>
    <a:srgbClr val="FAEDE7"/>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1703" autoAdjust="0"/>
    <p:restoredTop sz="83023" autoAdjust="0"/>
  </p:normalViewPr>
  <p:slideViewPr>
    <p:cSldViewPr snapToGrid="0">
      <p:cViewPr varScale="1">
        <p:scale>
          <a:sx n="56" d="100"/>
          <a:sy n="56" d="100"/>
        </p:scale>
        <p:origin x="48" y="660"/>
      </p:cViewPr>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9272"/>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tableStyles" Target="tableStyles.xml"/><Relationship Id="rId3" Type="http://schemas.openxmlformats.org/officeDocument/2006/relationships/slide" Target="slides/slide1.xml"/><Relationship Id="rId21" Type="http://schemas.openxmlformats.org/officeDocument/2006/relationships/handoutMaster" Target="handoutMasters/handoutMaster1.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presProps" Target="presProps.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commentAuthors" Target="commentAuthors.xml"/></Relationships>
</file>

<file path=ppt/diagrams/colors1.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FDF7FED4-DFF6-4381-930B-AC3C642F2E7B}" type="doc">
      <dgm:prSet loTypeId="urn:microsoft.com/office/officeart/2005/8/layout/hList1" loCatId="list" qsTypeId="urn:microsoft.com/office/officeart/2005/8/quickstyle/simple1" qsCatId="simple" csTypeId="urn:microsoft.com/office/officeart/2005/8/colors/accent1_3" csCatId="accent1" phldr="1"/>
      <dgm:spPr/>
      <dgm:t>
        <a:bodyPr/>
        <a:lstStyle/>
        <a:p>
          <a:endParaRPr lang="en-US"/>
        </a:p>
      </dgm:t>
    </dgm:pt>
    <dgm:pt modelId="{DCCF426B-6854-421B-81FB-8E1B03F6C4E4}">
      <dgm:prSet phldrT="[Text]"/>
      <dgm:spPr>
        <a:solidFill>
          <a:schemeClr val="accent2">
            <a:lumMod val="75000"/>
          </a:schemeClr>
        </a:solidFill>
      </dgm:spPr>
      <dgm:t>
        <a:bodyPr/>
        <a:lstStyle/>
        <a:p>
          <a:r>
            <a:rPr lang="en-US" dirty="0" smtClean="0"/>
            <a:t>Behavioral Health Aide </a:t>
          </a:r>
          <a:endParaRPr lang="en-US" dirty="0"/>
        </a:p>
      </dgm:t>
    </dgm:pt>
    <dgm:pt modelId="{8792A6D2-7ABA-47F3-A8EF-525355EBCE35}" type="parTrans" cxnId="{1B264AC9-E5A5-4076-B7AB-A67FC5B390F3}">
      <dgm:prSet/>
      <dgm:spPr/>
      <dgm:t>
        <a:bodyPr/>
        <a:lstStyle/>
        <a:p>
          <a:endParaRPr lang="en-US"/>
        </a:p>
      </dgm:t>
    </dgm:pt>
    <dgm:pt modelId="{5ECF9665-CD5F-4C2F-A894-276DF6D5E752}" type="sibTrans" cxnId="{1B264AC9-E5A5-4076-B7AB-A67FC5B390F3}">
      <dgm:prSet/>
      <dgm:spPr/>
      <dgm:t>
        <a:bodyPr/>
        <a:lstStyle/>
        <a:p>
          <a:endParaRPr lang="en-US"/>
        </a:p>
      </dgm:t>
    </dgm:pt>
    <dgm:pt modelId="{273880C3-D0AF-42C5-A1DD-3ED018D428A3}">
      <dgm:prSet phldrT="[Text]"/>
      <dgm:spPr>
        <a:solidFill>
          <a:schemeClr val="accent2">
            <a:lumMod val="40000"/>
            <a:lumOff val="60000"/>
            <a:alpha val="90000"/>
          </a:schemeClr>
        </a:solidFill>
      </dgm:spPr>
      <dgm:t>
        <a:bodyPr/>
        <a:lstStyle/>
        <a:p>
          <a:r>
            <a:rPr lang="en-US" dirty="0" smtClean="0"/>
            <a:t>Behavioral Health Aide I</a:t>
          </a:r>
          <a:endParaRPr lang="en-US" dirty="0"/>
        </a:p>
      </dgm:t>
    </dgm:pt>
    <dgm:pt modelId="{1151B6EC-A351-44A0-893D-9DD8A6D7CC5E}" type="parTrans" cxnId="{B27F0A77-8A64-4DD8-BD8E-73B431CCFEF0}">
      <dgm:prSet/>
      <dgm:spPr/>
      <dgm:t>
        <a:bodyPr/>
        <a:lstStyle/>
        <a:p>
          <a:endParaRPr lang="en-US"/>
        </a:p>
      </dgm:t>
    </dgm:pt>
    <dgm:pt modelId="{1F329314-16FD-415C-AD34-76DECBFD0F01}" type="sibTrans" cxnId="{B27F0A77-8A64-4DD8-BD8E-73B431CCFEF0}">
      <dgm:prSet/>
      <dgm:spPr/>
      <dgm:t>
        <a:bodyPr/>
        <a:lstStyle/>
        <a:p>
          <a:endParaRPr lang="en-US"/>
        </a:p>
      </dgm:t>
    </dgm:pt>
    <dgm:pt modelId="{690B7339-2B9B-4BC6-B115-6C560359A18B}">
      <dgm:prSet phldrT="[Text]"/>
      <dgm:spPr>
        <a:solidFill>
          <a:schemeClr val="accent2">
            <a:lumMod val="40000"/>
            <a:lumOff val="60000"/>
            <a:alpha val="90000"/>
          </a:schemeClr>
        </a:solidFill>
      </dgm:spPr>
      <dgm:t>
        <a:bodyPr/>
        <a:lstStyle/>
        <a:p>
          <a:r>
            <a:rPr lang="en-US" dirty="0" smtClean="0"/>
            <a:t>Behavioral Health Aide III</a:t>
          </a:r>
          <a:endParaRPr lang="en-US" dirty="0"/>
        </a:p>
      </dgm:t>
    </dgm:pt>
    <dgm:pt modelId="{C5281D0E-4058-4818-9226-9C0040310856}" type="parTrans" cxnId="{30762BCF-0D00-4F10-B487-8056A4B7A4B6}">
      <dgm:prSet/>
      <dgm:spPr/>
      <dgm:t>
        <a:bodyPr/>
        <a:lstStyle/>
        <a:p>
          <a:endParaRPr lang="en-US"/>
        </a:p>
      </dgm:t>
    </dgm:pt>
    <dgm:pt modelId="{4692A746-D8EB-48F4-98F3-2C00A800482C}" type="sibTrans" cxnId="{30762BCF-0D00-4F10-B487-8056A4B7A4B6}">
      <dgm:prSet/>
      <dgm:spPr/>
      <dgm:t>
        <a:bodyPr/>
        <a:lstStyle/>
        <a:p>
          <a:endParaRPr lang="en-US"/>
        </a:p>
      </dgm:t>
    </dgm:pt>
    <dgm:pt modelId="{93C29EEF-51AF-4ABC-A805-94906BCBC438}">
      <dgm:prSet phldrT="[Text]"/>
      <dgm:spPr>
        <a:solidFill>
          <a:srgbClr val="7A893A"/>
        </a:solidFill>
      </dgm:spPr>
      <dgm:t>
        <a:bodyPr/>
        <a:lstStyle/>
        <a:p>
          <a:r>
            <a:rPr lang="en-US" dirty="0" smtClean="0"/>
            <a:t>Community Health Aide</a:t>
          </a:r>
          <a:endParaRPr lang="en-US" dirty="0"/>
        </a:p>
      </dgm:t>
    </dgm:pt>
    <dgm:pt modelId="{61A86727-732D-49A5-93E5-776CCFECCEB3}" type="parTrans" cxnId="{36A16A3B-B78C-4EA5-BF85-4B608373E669}">
      <dgm:prSet/>
      <dgm:spPr/>
      <dgm:t>
        <a:bodyPr/>
        <a:lstStyle/>
        <a:p>
          <a:endParaRPr lang="en-US"/>
        </a:p>
      </dgm:t>
    </dgm:pt>
    <dgm:pt modelId="{8FF6CC71-F210-4EDB-80C0-E6FB4C0F7CDD}" type="sibTrans" cxnId="{36A16A3B-B78C-4EA5-BF85-4B608373E669}">
      <dgm:prSet/>
      <dgm:spPr/>
      <dgm:t>
        <a:bodyPr/>
        <a:lstStyle/>
        <a:p>
          <a:endParaRPr lang="en-US"/>
        </a:p>
      </dgm:t>
    </dgm:pt>
    <dgm:pt modelId="{56B6B5E0-54E5-44FF-815A-A85B8902C932}">
      <dgm:prSet phldrT="[Text]"/>
      <dgm:spPr>
        <a:solidFill>
          <a:schemeClr val="accent3">
            <a:lumMod val="20000"/>
            <a:lumOff val="80000"/>
            <a:alpha val="90000"/>
          </a:schemeClr>
        </a:solidFill>
      </dgm:spPr>
      <dgm:t>
        <a:bodyPr/>
        <a:lstStyle/>
        <a:p>
          <a:r>
            <a:rPr lang="en-US" dirty="0" smtClean="0"/>
            <a:t>Community Health Aide I</a:t>
          </a:r>
          <a:endParaRPr lang="en-US" dirty="0"/>
        </a:p>
      </dgm:t>
    </dgm:pt>
    <dgm:pt modelId="{09C946BD-83D0-437D-B59B-5B0D7C047FE2}" type="parTrans" cxnId="{D74418A2-81B6-4E13-B553-91BAA109D0C0}">
      <dgm:prSet/>
      <dgm:spPr/>
      <dgm:t>
        <a:bodyPr/>
        <a:lstStyle/>
        <a:p>
          <a:endParaRPr lang="en-US"/>
        </a:p>
      </dgm:t>
    </dgm:pt>
    <dgm:pt modelId="{8768DF1C-4672-4F55-8601-2F357D3B1921}" type="sibTrans" cxnId="{D74418A2-81B6-4E13-B553-91BAA109D0C0}">
      <dgm:prSet/>
      <dgm:spPr/>
      <dgm:t>
        <a:bodyPr/>
        <a:lstStyle/>
        <a:p>
          <a:endParaRPr lang="en-US"/>
        </a:p>
      </dgm:t>
    </dgm:pt>
    <dgm:pt modelId="{DDC4B8EB-9A0B-430A-8AC6-4F7A79B2A1CD}">
      <dgm:prSet phldrT="[Text]"/>
      <dgm:spPr>
        <a:solidFill>
          <a:schemeClr val="accent3">
            <a:lumMod val="20000"/>
            <a:lumOff val="80000"/>
            <a:alpha val="90000"/>
          </a:schemeClr>
        </a:solidFill>
      </dgm:spPr>
      <dgm:t>
        <a:bodyPr/>
        <a:lstStyle/>
        <a:p>
          <a:r>
            <a:rPr lang="en-US" dirty="0" smtClean="0"/>
            <a:t>Community Health Aide II</a:t>
          </a:r>
          <a:endParaRPr lang="en-US" dirty="0"/>
        </a:p>
      </dgm:t>
    </dgm:pt>
    <dgm:pt modelId="{02DF6C7A-F597-4A8F-967A-301E659599A6}" type="parTrans" cxnId="{E14A7399-ECFA-46E4-AACA-A793F2C0FAF0}">
      <dgm:prSet/>
      <dgm:spPr/>
      <dgm:t>
        <a:bodyPr/>
        <a:lstStyle/>
        <a:p>
          <a:endParaRPr lang="en-US"/>
        </a:p>
      </dgm:t>
    </dgm:pt>
    <dgm:pt modelId="{3C090F45-E8E4-4D1D-BC27-D555B0A2B1DF}" type="sibTrans" cxnId="{E14A7399-ECFA-46E4-AACA-A793F2C0FAF0}">
      <dgm:prSet/>
      <dgm:spPr/>
      <dgm:t>
        <a:bodyPr/>
        <a:lstStyle/>
        <a:p>
          <a:endParaRPr lang="en-US"/>
        </a:p>
      </dgm:t>
    </dgm:pt>
    <dgm:pt modelId="{0B8C3518-EE22-4BD2-A262-23855202259D}">
      <dgm:prSet phldrT="[Text]"/>
      <dgm:spPr>
        <a:solidFill>
          <a:srgbClr val="D4442B"/>
        </a:solidFill>
      </dgm:spPr>
      <dgm:t>
        <a:bodyPr/>
        <a:lstStyle/>
        <a:p>
          <a:r>
            <a:rPr lang="en-US" dirty="0" smtClean="0"/>
            <a:t>Dental Health Aide</a:t>
          </a:r>
          <a:endParaRPr lang="en-US" dirty="0"/>
        </a:p>
      </dgm:t>
    </dgm:pt>
    <dgm:pt modelId="{EA49BA32-BFE7-4E08-B6DD-F8D6506FE038}" type="parTrans" cxnId="{8C5EA0D5-BB96-41EB-AF57-D753CB136413}">
      <dgm:prSet/>
      <dgm:spPr/>
      <dgm:t>
        <a:bodyPr/>
        <a:lstStyle/>
        <a:p>
          <a:endParaRPr lang="en-US"/>
        </a:p>
      </dgm:t>
    </dgm:pt>
    <dgm:pt modelId="{2AFB58CB-D16F-4C92-8C23-06BE5DEFC546}" type="sibTrans" cxnId="{8C5EA0D5-BB96-41EB-AF57-D753CB136413}">
      <dgm:prSet/>
      <dgm:spPr/>
      <dgm:t>
        <a:bodyPr/>
        <a:lstStyle/>
        <a:p>
          <a:endParaRPr lang="en-US"/>
        </a:p>
      </dgm:t>
    </dgm:pt>
    <dgm:pt modelId="{B2BF1156-8219-4D22-A691-56DB2D04B9BD}">
      <dgm:prSet phldrT="[Text]"/>
      <dgm:spPr>
        <a:solidFill>
          <a:srgbClr val="FFF2E5">
            <a:alpha val="89804"/>
          </a:srgbClr>
        </a:solidFill>
      </dgm:spPr>
      <dgm:t>
        <a:bodyPr/>
        <a:lstStyle/>
        <a:p>
          <a:r>
            <a:rPr lang="en-US" dirty="0" smtClean="0"/>
            <a:t>Primary Dental Health Aide I and II </a:t>
          </a:r>
          <a:endParaRPr lang="en-US" dirty="0"/>
        </a:p>
      </dgm:t>
    </dgm:pt>
    <dgm:pt modelId="{98F003EF-3EC9-4472-B833-C3F89759C084}" type="parTrans" cxnId="{5FCC9CEF-DB1A-416E-8F51-6890250188CB}">
      <dgm:prSet/>
      <dgm:spPr/>
      <dgm:t>
        <a:bodyPr/>
        <a:lstStyle/>
        <a:p>
          <a:endParaRPr lang="en-US"/>
        </a:p>
      </dgm:t>
    </dgm:pt>
    <dgm:pt modelId="{C40C288D-C745-4840-9EDD-8B30851EF181}" type="sibTrans" cxnId="{5FCC9CEF-DB1A-416E-8F51-6890250188CB}">
      <dgm:prSet/>
      <dgm:spPr/>
      <dgm:t>
        <a:bodyPr/>
        <a:lstStyle/>
        <a:p>
          <a:endParaRPr lang="en-US"/>
        </a:p>
      </dgm:t>
    </dgm:pt>
    <dgm:pt modelId="{5273B507-63B9-42A4-A462-D3E12B11AAED}">
      <dgm:prSet phldrT="[Text]"/>
      <dgm:spPr>
        <a:solidFill>
          <a:schemeClr val="accent2">
            <a:lumMod val="40000"/>
            <a:lumOff val="60000"/>
            <a:alpha val="90000"/>
          </a:schemeClr>
        </a:solidFill>
      </dgm:spPr>
      <dgm:t>
        <a:bodyPr/>
        <a:lstStyle/>
        <a:p>
          <a:r>
            <a:rPr lang="en-US" dirty="0" smtClean="0"/>
            <a:t>Behavioral Health Aide II </a:t>
          </a:r>
          <a:endParaRPr lang="en-US" dirty="0"/>
        </a:p>
      </dgm:t>
    </dgm:pt>
    <dgm:pt modelId="{28F13A82-42FE-461F-A8E7-00DBCEAAA3B0}" type="parTrans" cxnId="{F4D28CFF-1525-4065-A4CF-15A035E57C7D}">
      <dgm:prSet/>
      <dgm:spPr/>
      <dgm:t>
        <a:bodyPr/>
        <a:lstStyle/>
        <a:p>
          <a:endParaRPr lang="en-US"/>
        </a:p>
      </dgm:t>
    </dgm:pt>
    <dgm:pt modelId="{2EEDF68E-A94D-4E39-AD7D-8E0FB406D109}" type="sibTrans" cxnId="{F4D28CFF-1525-4065-A4CF-15A035E57C7D}">
      <dgm:prSet/>
      <dgm:spPr/>
      <dgm:t>
        <a:bodyPr/>
        <a:lstStyle/>
        <a:p>
          <a:endParaRPr lang="en-US"/>
        </a:p>
      </dgm:t>
    </dgm:pt>
    <dgm:pt modelId="{87DF06A7-07B5-4D2D-9AAB-842C28675A15}">
      <dgm:prSet phldrT="[Text]"/>
      <dgm:spPr>
        <a:solidFill>
          <a:schemeClr val="accent2">
            <a:lumMod val="40000"/>
            <a:lumOff val="60000"/>
            <a:alpha val="90000"/>
          </a:schemeClr>
        </a:solidFill>
      </dgm:spPr>
      <dgm:t>
        <a:bodyPr/>
        <a:lstStyle/>
        <a:p>
          <a:r>
            <a:rPr lang="en-US" dirty="0" smtClean="0"/>
            <a:t>Behavioral Health Aide Practitioner</a:t>
          </a:r>
          <a:endParaRPr lang="en-US" dirty="0"/>
        </a:p>
      </dgm:t>
    </dgm:pt>
    <dgm:pt modelId="{E47D60F0-701F-4894-8F9E-CA6EB455C6CF}" type="parTrans" cxnId="{668D3BB9-E589-470F-B644-642AFAD5FDAA}">
      <dgm:prSet/>
      <dgm:spPr/>
      <dgm:t>
        <a:bodyPr/>
        <a:lstStyle/>
        <a:p>
          <a:endParaRPr lang="en-US"/>
        </a:p>
      </dgm:t>
    </dgm:pt>
    <dgm:pt modelId="{9B9452C4-9C59-4DAD-A5B5-5D66C35CD078}" type="sibTrans" cxnId="{668D3BB9-E589-470F-B644-642AFAD5FDAA}">
      <dgm:prSet/>
      <dgm:spPr/>
      <dgm:t>
        <a:bodyPr/>
        <a:lstStyle/>
        <a:p>
          <a:endParaRPr lang="en-US"/>
        </a:p>
      </dgm:t>
    </dgm:pt>
    <dgm:pt modelId="{C1F809F1-49F1-4963-AE27-BF34A545AAB6}">
      <dgm:prSet phldrT="[Text]"/>
      <dgm:spPr>
        <a:solidFill>
          <a:srgbClr val="FFF2E5">
            <a:alpha val="89804"/>
          </a:srgbClr>
        </a:solidFill>
      </dgm:spPr>
      <dgm:t>
        <a:bodyPr/>
        <a:lstStyle/>
        <a:p>
          <a:r>
            <a:rPr lang="en-US" dirty="0" smtClean="0"/>
            <a:t>Expanded Function Dental Health Aide I and II</a:t>
          </a:r>
          <a:endParaRPr lang="en-US" dirty="0"/>
        </a:p>
      </dgm:t>
    </dgm:pt>
    <dgm:pt modelId="{2641CED0-6189-4E45-9CF1-E091D2E3CAC9}" type="parTrans" cxnId="{28B48F8A-0701-43A0-AF94-80132C95580D}">
      <dgm:prSet/>
      <dgm:spPr/>
      <dgm:t>
        <a:bodyPr/>
        <a:lstStyle/>
        <a:p>
          <a:endParaRPr lang="en-US"/>
        </a:p>
      </dgm:t>
    </dgm:pt>
    <dgm:pt modelId="{341D0F39-6D75-4F79-BD5B-4385D8E5C680}" type="sibTrans" cxnId="{28B48F8A-0701-43A0-AF94-80132C95580D}">
      <dgm:prSet/>
      <dgm:spPr/>
      <dgm:t>
        <a:bodyPr/>
        <a:lstStyle/>
        <a:p>
          <a:endParaRPr lang="en-US"/>
        </a:p>
      </dgm:t>
    </dgm:pt>
    <dgm:pt modelId="{4CD33D1C-E4D2-40EC-97D9-C1F0665CED4A}">
      <dgm:prSet phldrT="[Text]"/>
      <dgm:spPr>
        <a:solidFill>
          <a:srgbClr val="FFF2E5">
            <a:alpha val="89804"/>
          </a:srgbClr>
        </a:solidFill>
      </dgm:spPr>
      <dgm:t>
        <a:bodyPr/>
        <a:lstStyle/>
        <a:p>
          <a:r>
            <a:rPr lang="en-US" dirty="0" smtClean="0"/>
            <a:t>Dental Health Aide Hygienist </a:t>
          </a:r>
          <a:endParaRPr lang="en-US" dirty="0"/>
        </a:p>
      </dgm:t>
    </dgm:pt>
    <dgm:pt modelId="{ACB0F9CE-8ED0-407F-A61C-02F492FD4783}" type="parTrans" cxnId="{50A6FBB0-B62B-44A5-A389-4AD4821A80BF}">
      <dgm:prSet/>
      <dgm:spPr/>
      <dgm:t>
        <a:bodyPr/>
        <a:lstStyle/>
        <a:p>
          <a:endParaRPr lang="en-US"/>
        </a:p>
      </dgm:t>
    </dgm:pt>
    <dgm:pt modelId="{2A8D550A-6D2E-4569-B7EC-089022084B2A}" type="sibTrans" cxnId="{50A6FBB0-B62B-44A5-A389-4AD4821A80BF}">
      <dgm:prSet/>
      <dgm:spPr/>
      <dgm:t>
        <a:bodyPr/>
        <a:lstStyle/>
        <a:p>
          <a:endParaRPr lang="en-US"/>
        </a:p>
      </dgm:t>
    </dgm:pt>
    <dgm:pt modelId="{8DF13404-8C7C-4848-AA72-470405345C1A}">
      <dgm:prSet phldrT="[Text]"/>
      <dgm:spPr>
        <a:solidFill>
          <a:srgbClr val="FFF2E5">
            <a:alpha val="89804"/>
          </a:srgbClr>
        </a:solidFill>
      </dgm:spPr>
      <dgm:t>
        <a:bodyPr/>
        <a:lstStyle/>
        <a:p>
          <a:r>
            <a:rPr lang="en-US" dirty="0" smtClean="0"/>
            <a:t>Dental Health Aide Therapist</a:t>
          </a:r>
          <a:endParaRPr lang="en-US" dirty="0"/>
        </a:p>
      </dgm:t>
    </dgm:pt>
    <dgm:pt modelId="{9F291FC3-D711-425F-ACF7-7DF8A57C930D}" type="parTrans" cxnId="{7288325A-03F9-4D8B-8048-3BBCECF45660}">
      <dgm:prSet/>
      <dgm:spPr/>
      <dgm:t>
        <a:bodyPr/>
        <a:lstStyle/>
        <a:p>
          <a:endParaRPr lang="en-US"/>
        </a:p>
      </dgm:t>
    </dgm:pt>
    <dgm:pt modelId="{129A66EA-91D6-4BAC-B19E-2CF7FC232EE2}" type="sibTrans" cxnId="{7288325A-03F9-4D8B-8048-3BBCECF45660}">
      <dgm:prSet/>
      <dgm:spPr/>
      <dgm:t>
        <a:bodyPr/>
        <a:lstStyle/>
        <a:p>
          <a:endParaRPr lang="en-US"/>
        </a:p>
      </dgm:t>
    </dgm:pt>
    <dgm:pt modelId="{F7EC3686-EB1D-411F-8DCC-E7B8BC25C449}">
      <dgm:prSet phldrT="[Text]"/>
      <dgm:spPr>
        <a:solidFill>
          <a:schemeClr val="accent3">
            <a:lumMod val="20000"/>
            <a:lumOff val="80000"/>
            <a:alpha val="90000"/>
          </a:schemeClr>
        </a:solidFill>
      </dgm:spPr>
      <dgm:t>
        <a:bodyPr/>
        <a:lstStyle/>
        <a:p>
          <a:r>
            <a:rPr lang="en-US" dirty="0" smtClean="0"/>
            <a:t>Community Health Aide III</a:t>
          </a:r>
          <a:endParaRPr lang="en-US" dirty="0"/>
        </a:p>
      </dgm:t>
    </dgm:pt>
    <dgm:pt modelId="{25DEC77C-F49A-447B-A37C-FDFC7B8E14B2}" type="parTrans" cxnId="{B1AE255B-B6C9-4A8E-A972-03828095D782}">
      <dgm:prSet/>
      <dgm:spPr/>
      <dgm:t>
        <a:bodyPr/>
        <a:lstStyle/>
        <a:p>
          <a:endParaRPr lang="en-US"/>
        </a:p>
      </dgm:t>
    </dgm:pt>
    <dgm:pt modelId="{403D28B0-0A1D-45BD-8E3E-D118950E8227}" type="sibTrans" cxnId="{B1AE255B-B6C9-4A8E-A972-03828095D782}">
      <dgm:prSet/>
      <dgm:spPr/>
      <dgm:t>
        <a:bodyPr/>
        <a:lstStyle/>
        <a:p>
          <a:endParaRPr lang="en-US"/>
        </a:p>
      </dgm:t>
    </dgm:pt>
    <dgm:pt modelId="{165B0BC7-1076-4A06-A78F-4612B23EBDFE}">
      <dgm:prSet phldrT="[Text]"/>
      <dgm:spPr>
        <a:solidFill>
          <a:schemeClr val="accent3">
            <a:lumMod val="20000"/>
            <a:lumOff val="80000"/>
            <a:alpha val="90000"/>
          </a:schemeClr>
        </a:solidFill>
      </dgm:spPr>
      <dgm:t>
        <a:bodyPr/>
        <a:lstStyle/>
        <a:p>
          <a:r>
            <a:rPr lang="en-US" dirty="0" smtClean="0"/>
            <a:t>Community Health Aide IV</a:t>
          </a:r>
          <a:endParaRPr lang="en-US" dirty="0"/>
        </a:p>
      </dgm:t>
    </dgm:pt>
    <dgm:pt modelId="{099B288A-E33E-4187-A134-F93812B4E169}" type="parTrans" cxnId="{25E452D5-CED4-4CD7-B045-CF2C82070B3C}">
      <dgm:prSet/>
      <dgm:spPr/>
      <dgm:t>
        <a:bodyPr/>
        <a:lstStyle/>
        <a:p>
          <a:endParaRPr lang="en-US"/>
        </a:p>
      </dgm:t>
    </dgm:pt>
    <dgm:pt modelId="{306FCF71-3D01-419C-A9CB-920433953948}" type="sibTrans" cxnId="{25E452D5-CED4-4CD7-B045-CF2C82070B3C}">
      <dgm:prSet/>
      <dgm:spPr/>
      <dgm:t>
        <a:bodyPr/>
        <a:lstStyle/>
        <a:p>
          <a:endParaRPr lang="en-US"/>
        </a:p>
      </dgm:t>
    </dgm:pt>
    <dgm:pt modelId="{B500335F-D5FA-47B8-8A8A-B54AB8123ED3}">
      <dgm:prSet phldrT="[Text]"/>
      <dgm:spPr>
        <a:solidFill>
          <a:schemeClr val="accent3">
            <a:lumMod val="20000"/>
            <a:lumOff val="80000"/>
            <a:alpha val="90000"/>
          </a:schemeClr>
        </a:solidFill>
      </dgm:spPr>
      <dgm:t>
        <a:bodyPr/>
        <a:lstStyle/>
        <a:p>
          <a:r>
            <a:rPr lang="en-US" dirty="0" smtClean="0"/>
            <a:t>Community Health Aide Practitioner </a:t>
          </a:r>
          <a:endParaRPr lang="en-US" dirty="0"/>
        </a:p>
      </dgm:t>
    </dgm:pt>
    <dgm:pt modelId="{6CD5B6D5-8792-4576-AC3C-CAA3DFD52C13}" type="parTrans" cxnId="{BACB009F-091D-4BED-95BE-BCD53FEC6C4A}">
      <dgm:prSet/>
      <dgm:spPr/>
      <dgm:t>
        <a:bodyPr/>
        <a:lstStyle/>
        <a:p>
          <a:endParaRPr lang="en-US"/>
        </a:p>
      </dgm:t>
    </dgm:pt>
    <dgm:pt modelId="{A11119D1-9142-4BF9-9922-F49380738B3C}" type="sibTrans" cxnId="{BACB009F-091D-4BED-95BE-BCD53FEC6C4A}">
      <dgm:prSet/>
      <dgm:spPr/>
      <dgm:t>
        <a:bodyPr/>
        <a:lstStyle/>
        <a:p>
          <a:endParaRPr lang="en-US"/>
        </a:p>
      </dgm:t>
    </dgm:pt>
    <dgm:pt modelId="{254CC1A2-BEB7-4602-832B-E2E68FE0217D}" type="pres">
      <dgm:prSet presAssocID="{FDF7FED4-DFF6-4381-930B-AC3C642F2E7B}" presName="Name0" presStyleCnt="0">
        <dgm:presLayoutVars>
          <dgm:dir/>
          <dgm:animLvl val="lvl"/>
          <dgm:resizeHandles val="exact"/>
        </dgm:presLayoutVars>
      </dgm:prSet>
      <dgm:spPr/>
      <dgm:t>
        <a:bodyPr/>
        <a:lstStyle/>
        <a:p>
          <a:endParaRPr lang="en-US"/>
        </a:p>
      </dgm:t>
    </dgm:pt>
    <dgm:pt modelId="{8209C4E2-7350-475E-A4A9-F8DD5D2A28F1}" type="pres">
      <dgm:prSet presAssocID="{DCCF426B-6854-421B-81FB-8E1B03F6C4E4}" presName="composite" presStyleCnt="0"/>
      <dgm:spPr/>
    </dgm:pt>
    <dgm:pt modelId="{5F8097C4-D48B-4E23-868B-7BB319F28678}" type="pres">
      <dgm:prSet presAssocID="{DCCF426B-6854-421B-81FB-8E1B03F6C4E4}" presName="parTx" presStyleLbl="alignNode1" presStyleIdx="0" presStyleCnt="3" custLinFactX="100000" custLinFactNeighborX="126302" custLinFactNeighborY="10117">
        <dgm:presLayoutVars>
          <dgm:chMax val="0"/>
          <dgm:chPref val="0"/>
          <dgm:bulletEnabled val="1"/>
        </dgm:presLayoutVars>
      </dgm:prSet>
      <dgm:spPr/>
      <dgm:t>
        <a:bodyPr/>
        <a:lstStyle/>
        <a:p>
          <a:endParaRPr lang="en-US"/>
        </a:p>
      </dgm:t>
    </dgm:pt>
    <dgm:pt modelId="{39F1CFB6-E29C-4A31-8B87-D48A41D8A694}" type="pres">
      <dgm:prSet presAssocID="{DCCF426B-6854-421B-81FB-8E1B03F6C4E4}" presName="desTx" presStyleLbl="alignAccFollowNode1" presStyleIdx="0" presStyleCnt="3" custLinFactX="100000" custLinFactNeighborX="126302" custLinFactNeighborY="1591">
        <dgm:presLayoutVars>
          <dgm:bulletEnabled val="1"/>
        </dgm:presLayoutVars>
      </dgm:prSet>
      <dgm:spPr/>
      <dgm:t>
        <a:bodyPr/>
        <a:lstStyle/>
        <a:p>
          <a:endParaRPr lang="en-US"/>
        </a:p>
      </dgm:t>
    </dgm:pt>
    <dgm:pt modelId="{2A012E90-12A5-4452-AF36-1DEB2FD42D1F}" type="pres">
      <dgm:prSet presAssocID="{5ECF9665-CD5F-4C2F-A894-276DF6D5E752}" presName="space" presStyleCnt="0"/>
      <dgm:spPr/>
    </dgm:pt>
    <dgm:pt modelId="{C3EE9D72-A255-441C-B131-2F1D9DC43785}" type="pres">
      <dgm:prSet presAssocID="{93C29EEF-51AF-4ABC-A805-94906BCBC438}" presName="composite" presStyleCnt="0"/>
      <dgm:spPr/>
    </dgm:pt>
    <dgm:pt modelId="{0B94D96A-2118-4787-9F9B-D2F50DF30ACC}" type="pres">
      <dgm:prSet presAssocID="{93C29EEF-51AF-4ABC-A805-94906BCBC438}" presName="parTx" presStyleLbl="alignNode1" presStyleIdx="1" presStyleCnt="3" custLinFactX="-5317" custLinFactNeighborX="-100000" custLinFactNeighborY="4209">
        <dgm:presLayoutVars>
          <dgm:chMax val="0"/>
          <dgm:chPref val="0"/>
          <dgm:bulletEnabled val="1"/>
        </dgm:presLayoutVars>
      </dgm:prSet>
      <dgm:spPr/>
      <dgm:t>
        <a:bodyPr/>
        <a:lstStyle/>
        <a:p>
          <a:endParaRPr lang="en-US"/>
        </a:p>
      </dgm:t>
    </dgm:pt>
    <dgm:pt modelId="{73CC968C-A923-40CE-B712-0AD1356BAF72}" type="pres">
      <dgm:prSet presAssocID="{93C29EEF-51AF-4ABC-A805-94906BCBC438}" presName="desTx" presStyleLbl="alignAccFollowNode1" presStyleIdx="1" presStyleCnt="3" custLinFactX="-5317" custLinFactNeighborX="-100000" custLinFactNeighborY="1591">
        <dgm:presLayoutVars>
          <dgm:bulletEnabled val="1"/>
        </dgm:presLayoutVars>
      </dgm:prSet>
      <dgm:spPr/>
      <dgm:t>
        <a:bodyPr/>
        <a:lstStyle/>
        <a:p>
          <a:endParaRPr lang="en-US"/>
        </a:p>
      </dgm:t>
    </dgm:pt>
    <dgm:pt modelId="{6B5C14FB-8B0B-4AFE-9B23-268DF137535A}" type="pres">
      <dgm:prSet presAssocID="{8FF6CC71-F210-4EDB-80C0-E6FB4C0F7CDD}" presName="space" presStyleCnt="0"/>
      <dgm:spPr/>
    </dgm:pt>
    <dgm:pt modelId="{F2E9719D-90F1-4181-BA9E-E1FC034C0D46}" type="pres">
      <dgm:prSet presAssocID="{0B8C3518-EE22-4BD2-A262-23855202259D}" presName="composite" presStyleCnt="0"/>
      <dgm:spPr/>
    </dgm:pt>
    <dgm:pt modelId="{42B669DD-57F4-49B2-8256-312B5FD5C0A2}" type="pres">
      <dgm:prSet presAssocID="{0B8C3518-EE22-4BD2-A262-23855202259D}" presName="parTx" presStyleLbl="alignNode1" presStyleIdx="2" presStyleCnt="3" custLinFactX="-10161" custLinFactNeighborX="-100000" custLinFactNeighborY="4209">
        <dgm:presLayoutVars>
          <dgm:chMax val="0"/>
          <dgm:chPref val="0"/>
          <dgm:bulletEnabled val="1"/>
        </dgm:presLayoutVars>
      </dgm:prSet>
      <dgm:spPr/>
      <dgm:t>
        <a:bodyPr/>
        <a:lstStyle/>
        <a:p>
          <a:endParaRPr lang="en-US"/>
        </a:p>
      </dgm:t>
    </dgm:pt>
    <dgm:pt modelId="{E56AEB13-3619-4D77-B373-E0314BDD9A32}" type="pres">
      <dgm:prSet presAssocID="{0B8C3518-EE22-4BD2-A262-23855202259D}" presName="desTx" presStyleLbl="alignAccFollowNode1" presStyleIdx="2" presStyleCnt="3" custLinFactX="-10161" custLinFactNeighborX="-100000" custLinFactNeighborY="880">
        <dgm:presLayoutVars>
          <dgm:bulletEnabled val="1"/>
        </dgm:presLayoutVars>
      </dgm:prSet>
      <dgm:spPr/>
      <dgm:t>
        <a:bodyPr/>
        <a:lstStyle/>
        <a:p>
          <a:endParaRPr lang="en-US"/>
        </a:p>
      </dgm:t>
    </dgm:pt>
  </dgm:ptLst>
  <dgm:cxnLst>
    <dgm:cxn modelId="{5DD543A3-3B8E-4684-9A1C-9FA5922DBEE8}" type="presOf" srcId="{5273B507-63B9-42A4-A462-D3E12B11AAED}" destId="{39F1CFB6-E29C-4A31-8B87-D48A41D8A694}" srcOrd="0" destOrd="1" presId="urn:microsoft.com/office/officeart/2005/8/layout/hList1"/>
    <dgm:cxn modelId="{7D9B1809-BB51-4B6B-8293-BE1ADBFB5BB2}" type="presOf" srcId="{F7EC3686-EB1D-411F-8DCC-E7B8BC25C449}" destId="{73CC968C-A923-40CE-B712-0AD1356BAF72}" srcOrd="0" destOrd="2" presId="urn:microsoft.com/office/officeart/2005/8/layout/hList1"/>
    <dgm:cxn modelId="{6E1FD44C-2C2E-4D5D-BACE-F2475907067F}" type="presOf" srcId="{C1F809F1-49F1-4963-AE27-BF34A545AAB6}" destId="{E56AEB13-3619-4D77-B373-E0314BDD9A32}" srcOrd="0" destOrd="1" presId="urn:microsoft.com/office/officeart/2005/8/layout/hList1"/>
    <dgm:cxn modelId="{1B264AC9-E5A5-4076-B7AB-A67FC5B390F3}" srcId="{FDF7FED4-DFF6-4381-930B-AC3C642F2E7B}" destId="{DCCF426B-6854-421B-81FB-8E1B03F6C4E4}" srcOrd="0" destOrd="0" parTransId="{8792A6D2-7ABA-47F3-A8EF-525355EBCE35}" sibTransId="{5ECF9665-CD5F-4C2F-A894-276DF6D5E752}"/>
    <dgm:cxn modelId="{AA95FBFA-8C5A-4AAF-BBFD-3E64D5EA2C4C}" type="presOf" srcId="{DDC4B8EB-9A0B-430A-8AC6-4F7A79B2A1CD}" destId="{73CC968C-A923-40CE-B712-0AD1356BAF72}" srcOrd="0" destOrd="1" presId="urn:microsoft.com/office/officeart/2005/8/layout/hList1"/>
    <dgm:cxn modelId="{F4D28CFF-1525-4065-A4CF-15A035E57C7D}" srcId="{DCCF426B-6854-421B-81FB-8E1B03F6C4E4}" destId="{5273B507-63B9-42A4-A462-D3E12B11AAED}" srcOrd="1" destOrd="0" parTransId="{28F13A82-42FE-461F-A8E7-00DBCEAAA3B0}" sibTransId="{2EEDF68E-A94D-4E39-AD7D-8E0FB406D109}"/>
    <dgm:cxn modelId="{D3141C2C-35DD-4570-A918-6728EBA7BD45}" type="presOf" srcId="{273880C3-D0AF-42C5-A1DD-3ED018D428A3}" destId="{39F1CFB6-E29C-4A31-8B87-D48A41D8A694}" srcOrd="0" destOrd="0" presId="urn:microsoft.com/office/officeart/2005/8/layout/hList1"/>
    <dgm:cxn modelId="{36A16A3B-B78C-4EA5-BF85-4B608373E669}" srcId="{FDF7FED4-DFF6-4381-930B-AC3C642F2E7B}" destId="{93C29EEF-51AF-4ABC-A805-94906BCBC438}" srcOrd="1" destOrd="0" parTransId="{61A86727-732D-49A5-93E5-776CCFECCEB3}" sibTransId="{8FF6CC71-F210-4EDB-80C0-E6FB4C0F7CDD}"/>
    <dgm:cxn modelId="{9BC0C068-C65B-4915-BB57-874CBEA61834}" type="presOf" srcId="{56B6B5E0-54E5-44FF-815A-A85B8902C932}" destId="{73CC968C-A923-40CE-B712-0AD1356BAF72}" srcOrd="0" destOrd="0" presId="urn:microsoft.com/office/officeart/2005/8/layout/hList1"/>
    <dgm:cxn modelId="{699A489D-5944-45FF-80F9-8449CD0F554D}" type="presOf" srcId="{4CD33D1C-E4D2-40EC-97D9-C1F0665CED4A}" destId="{E56AEB13-3619-4D77-B373-E0314BDD9A32}" srcOrd="0" destOrd="2" presId="urn:microsoft.com/office/officeart/2005/8/layout/hList1"/>
    <dgm:cxn modelId="{7288325A-03F9-4D8B-8048-3BBCECF45660}" srcId="{0B8C3518-EE22-4BD2-A262-23855202259D}" destId="{8DF13404-8C7C-4848-AA72-470405345C1A}" srcOrd="3" destOrd="0" parTransId="{9F291FC3-D711-425F-ACF7-7DF8A57C930D}" sibTransId="{129A66EA-91D6-4BAC-B19E-2CF7FC232EE2}"/>
    <dgm:cxn modelId="{FD412167-B0E9-42C4-B419-7DBED1640EBC}" type="presOf" srcId="{87DF06A7-07B5-4D2D-9AAB-842C28675A15}" destId="{39F1CFB6-E29C-4A31-8B87-D48A41D8A694}" srcOrd="0" destOrd="3" presId="urn:microsoft.com/office/officeart/2005/8/layout/hList1"/>
    <dgm:cxn modelId="{DB5C1315-46FA-40AA-A1B9-D2CE503ECD59}" type="presOf" srcId="{690B7339-2B9B-4BC6-B115-6C560359A18B}" destId="{39F1CFB6-E29C-4A31-8B87-D48A41D8A694}" srcOrd="0" destOrd="2" presId="urn:microsoft.com/office/officeart/2005/8/layout/hList1"/>
    <dgm:cxn modelId="{45A59DE7-300A-4963-8C97-A632B8B48E27}" type="presOf" srcId="{FDF7FED4-DFF6-4381-930B-AC3C642F2E7B}" destId="{254CC1A2-BEB7-4602-832B-E2E68FE0217D}" srcOrd="0" destOrd="0" presId="urn:microsoft.com/office/officeart/2005/8/layout/hList1"/>
    <dgm:cxn modelId="{D74418A2-81B6-4E13-B553-91BAA109D0C0}" srcId="{93C29EEF-51AF-4ABC-A805-94906BCBC438}" destId="{56B6B5E0-54E5-44FF-815A-A85B8902C932}" srcOrd="0" destOrd="0" parTransId="{09C946BD-83D0-437D-B59B-5B0D7C047FE2}" sibTransId="{8768DF1C-4672-4F55-8601-2F357D3B1921}"/>
    <dgm:cxn modelId="{1A8D9DA2-ED07-4A51-9CA4-9FF1AE957A9A}" type="presOf" srcId="{B2BF1156-8219-4D22-A691-56DB2D04B9BD}" destId="{E56AEB13-3619-4D77-B373-E0314BDD9A32}" srcOrd="0" destOrd="0" presId="urn:microsoft.com/office/officeart/2005/8/layout/hList1"/>
    <dgm:cxn modelId="{28B48F8A-0701-43A0-AF94-80132C95580D}" srcId="{0B8C3518-EE22-4BD2-A262-23855202259D}" destId="{C1F809F1-49F1-4963-AE27-BF34A545AAB6}" srcOrd="1" destOrd="0" parTransId="{2641CED0-6189-4E45-9CF1-E091D2E3CAC9}" sibTransId="{341D0F39-6D75-4F79-BD5B-4385D8E5C680}"/>
    <dgm:cxn modelId="{D32A21F7-1963-43A4-935C-E117F50A1B27}" type="presOf" srcId="{93C29EEF-51AF-4ABC-A805-94906BCBC438}" destId="{0B94D96A-2118-4787-9F9B-D2F50DF30ACC}" srcOrd="0" destOrd="0" presId="urn:microsoft.com/office/officeart/2005/8/layout/hList1"/>
    <dgm:cxn modelId="{4FE96757-7298-4DE5-96FD-E33C8241B261}" type="presOf" srcId="{165B0BC7-1076-4A06-A78F-4612B23EBDFE}" destId="{73CC968C-A923-40CE-B712-0AD1356BAF72}" srcOrd="0" destOrd="3" presId="urn:microsoft.com/office/officeart/2005/8/layout/hList1"/>
    <dgm:cxn modelId="{D87D41A5-B25D-41B7-B46B-88E63EE08CC9}" type="presOf" srcId="{DCCF426B-6854-421B-81FB-8E1B03F6C4E4}" destId="{5F8097C4-D48B-4E23-868B-7BB319F28678}" srcOrd="0" destOrd="0" presId="urn:microsoft.com/office/officeart/2005/8/layout/hList1"/>
    <dgm:cxn modelId="{30762BCF-0D00-4F10-B487-8056A4B7A4B6}" srcId="{DCCF426B-6854-421B-81FB-8E1B03F6C4E4}" destId="{690B7339-2B9B-4BC6-B115-6C560359A18B}" srcOrd="2" destOrd="0" parTransId="{C5281D0E-4058-4818-9226-9C0040310856}" sibTransId="{4692A746-D8EB-48F4-98F3-2C00A800482C}"/>
    <dgm:cxn modelId="{BACB009F-091D-4BED-95BE-BCD53FEC6C4A}" srcId="{93C29EEF-51AF-4ABC-A805-94906BCBC438}" destId="{B500335F-D5FA-47B8-8A8A-B54AB8123ED3}" srcOrd="4" destOrd="0" parTransId="{6CD5B6D5-8792-4576-AC3C-CAA3DFD52C13}" sibTransId="{A11119D1-9142-4BF9-9922-F49380738B3C}"/>
    <dgm:cxn modelId="{B27F0A77-8A64-4DD8-BD8E-73B431CCFEF0}" srcId="{DCCF426B-6854-421B-81FB-8E1B03F6C4E4}" destId="{273880C3-D0AF-42C5-A1DD-3ED018D428A3}" srcOrd="0" destOrd="0" parTransId="{1151B6EC-A351-44A0-893D-9DD8A6D7CC5E}" sibTransId="{1F329314-16FD-415C-AD34-76DECBFD0F01}"/>
    <dgm:cxn modelId="{25E452D5-CED4-4CD7-B045-CF2C82070B3C}" srcId="{93C29EEF-51AF-4ABC-A805-94906BCBC438}" destId="{165B0BC7-1076-4A06-A78F-4612B23EBDFE}" srcOrd="3" destOrd="0" parTransId="{099B288A-E33E-4187-A134-F93812B4E169}" sibTransId="{306FCF71-3D01-419C-A9CB-920433953948}"/>
    <dgm:cxn modelId="{560A17DA-0C38-4720-B448-E2A956A2ED97}" type="presOf" srcId="{B500335F-D5FA-47B8-8A8A-B54AB8123ED3}" destId="{73CC968C-A923-40CE-B712-0AD1356BAF72}" srcOrd="0" destOrd="4" presId="urn:microsoft.com/office/officeart/2005/8/layout/hList1"/>
    <dgm:cxn modelId="{38352A1F-4801-4FAB-A502-FAA65C257ACE}" type="presOf" srcId="{8DF13404-8C7C-4848-AA72-470405345C1A}" destId="{E56AEB13-3619-4D77-B373-E0314BDD9A32}" srcOrd="0" destOrd="3" presId="urn:microsoft.com/office/officeart/2005/8/layout/hList1"/>
    <dgm:cxn modelId="{668D3BB9-E589-470F-B644-642AFAD5FDAA}" srcId="{DCCF426B-6854-421B-81FB-8E1B03F6C4E4}" destId="{87DF06A7-07B5-4D2D-9AAB-842C28675A15}" srcOrd="3" destOrd="0" parTransId="{E47D60F0-701F-4894-8F9E-CA6EB455C6CF}" sibTransId="{9B9452C4-9C59-4DAD-A5B5-5D66C35CD078}"/>
    <dgm:cxn modelId="{B1AE255B-B6C9-4A8E-A972-03828095D782}" srcId="{93C29EEF-51AF-4ABC-A805-94906BCBC438}" destId="{F7EC3686-EB1D-411F-8DCC-E7B8BC25C449}" srcOrd="2" destOrd="0" parTransId="{25DEC77C-F49A-447B-A37C-FDFC7B8E14B2}" sibTransId="{403D28B0-0A1D-45BD-8E3E-D118950E8227}"/>
    <dgm:cxn modelId="{82E7C0F8-9AD2-47FC-B780-C708F597DF4A}" type="presOf" srcId="{0B8C3518-EE22-4BD2-A262-23855202259D}" destId="{42B669DD-57F4-49B2-8256-312B5FD5C0A2}" srcOrd="0" destOrd="0" presId="urn:microsoft.com/office/officeart/2005/8/layout/hList1"/>
    <dgm:cxn modelId="{E14A7399-ECFA-46E4-AACA-A793F2C0FAF0}" srcId="{93C29EEF-51AF-4ABC-A805-94906BCBC438}" destId="{DDC4B8EB-9A0B-430A-8AC6-4F7A79B2A1CD}" srcOrd="1" destOrd="0" parTransId="{02DF6C7A-F597-4A8F-967A-301E659599A6}" sibTransId="{3C090F45-E8E4-4D1D-BC27-D555B0A2B1DF}"/>
    <dgm:cxn modelId="{5FCC9CEF-DB1A-416E-8F51-6890250188CB}" srcId="{0B8C3518-EE22-4BD2-A262-23855202259D}" destId="{B2BF1156-8219-4D22-A691-56DB2D04B9BD}" srcOrd="0" destOrd="0" parTransId="{98F003EF-3EC9-4472-B833-C3F89759C084}" sibTransId="{C40C288D-C745-4840-9EDD-8B30851EF181}"/>
    <dgm:cxn modelId="{8C5EA0D5-BB96-41EB-AF57-D753CB136413}" srcId="{FDF7FED4-DFF6-4381-930B-AC3C642F2E7B}" destId="{0B8C3518-EE22-4BD2-A262-23855202259D}" srcOrd="2" destOrd="0" parTransId="{EA49BA32-BFE7-4E08-B6DD-F8D6506FE038}" sibTransId="{2AFB58CB-D16F-4C92-8C23-06BE5DEFC546}"/>
    <dgm:cxn modelId="{50A6FBB0-B62B-44A5-A389-4AD4821A80BF}" srcId="{0B8C3518-EE22-4BD2-A262-23855202259D}" destId="{4CD33D1C-E4D2-40EC-97D9-C1F0665CED4A}" srcOrd="2" destOrd="0" parTransId="{ACB0F9CE-8ED0-407F-A61C-02F492FD4783}" sibTransId="{2A8D550A-6D2E-4569-B7EC-089022084B2A}"/>
    <dgm:cxn modelId="{4FC77D49-DBED-4657-862B-03F5CBFD7BDE}" type="presParOf" srcId="{254CC1A2-BEB7-4602-832B-E2E68FE0217D}" destId="{8209C4E2-7350-475E-A4A9-F8DD5D2A28F1}" srcOrd="0" destOrd="0" presId="urn:microsoft.com/office/officeart/2005/8/layout/hList1"/>
    <dgm:cxn modelId="{66440975-010C-444B-8B62-FDBCAD076130}" type="presParOf" srcId="{8209C4E2-7350-475E-A4A9-F8DD5D2A28F1}" destId="{5F8097C4-D48B-4E23-868B-7BB319F28678}" srcOrd="0" destOrd="0" presId="urn:microsoft.com/office/officeart/2005/8/layout/hList1"/>
    <dgm:cxn modelId="{B546B3A1-0C4B-42E5-AF74-E61A053560E5}" type="presParOf" srcId="{8209C4E2-7350-475E-A4A9-F8DD5D2A28F1}" destId="{39F1CFB6-E29C-4A31-8B87-D48A41D8A694}" srcOrd="1" destOrd="0" presId="urn:microsoft.com/office/officeart/2005/8/layout/hList1"/>
    <dgm:cxn modelId="{D46E9DA9-31D7-465F-A2E1-78D03E1ECC76}" type="presParOf" srcId="{254CC1A2-BEB7-4602-832B-E2E68FE0217D}" destId="{2A012E90-12A5-4452-AF36-1DEB2FD42D1F}" srcOrd="1" destOrd="0" presId="urn:microsoft.com/office/officeart/2005/8/layout/hList1"/>
    <dgm:cxn modelId="{17FCB8BF-4071-4E9C-BA69-CF4A7F85B439}" type="presParOf" srcId="{254CC1A2-BEB7-4602-832B-E2E68FE0217D}" destId="{C3EE9D72-A255-441C-B131-2F1D9DC43785}" srcOrd="2" destOrd="0" presId="urn:microsoft.com/office/officeart/2005/8/layout/hList1"/>
    <dgm:cxn modelId="{53726A80-2380-42B0-8980-C0665727F03E}" type="presParOf" srcId="{C3EE9D72-A255-441C-B131-2F1D9DC43785}" destId="{0B94D96A-2118-4787-9F9B-D2F50DF30ACC}" srcOrd="0" destOrd="0" presId="urn:microsoft.com/office/officeart/2005/8/layout/hList1"/>
    <dgm:cxn modelId="{16770B01-2972-4CCF-967A-2452FC82C023}" type="presParOf" srcId="{C3EE9D72-A255-441C-B131-2F1D9DC43785}" destId="{73CC968C-A923-40CE-B712-0AD1356BAF72}" srcOrd="1" destOrd="0" presId="urn:microsoft.com/office/officeart/2005/8/layout/hList1"/>
    <dgm:cxn modelId="{470BC4EE-5C61-4BC0-A4E8-9DD4EC95A48C}" type="presParOf" srcId="{254CC1A2-BEB7-4602-832B-E2E68FE0217D}" destId="{6B5C14FB-8B0B-4AFE-9B23-268DF137535A}" srcOrd="3" destOrd="0" presId="urn:microsoft.com/office/officeart/2005/8/layout/hList1"/>
    <dgm:cxn modelId="{18213865-18B0-4641-AF2A-671645F48682}" type="presParOf" srcId="{254CC1A2-BEB7-4602-832B-E2E68FE0217D}" destId="{F2E9719D-90F1-4181-BA9E-E1FC034C0D46}" srcOrd="4" destOrd="0" presId="urn:microsoft.com/office/officeart/2005/8/layout/hList1"/>
    <dgm:cxn modelId="{F77392B1-128C-4CE5-9ED1-9A040582F142}" type="presParOf" srcId="{F2E9719D-90F1-4181-BA9E-E1FC034C0D46}" destId="{42B669DD-57F4-49B2-8256-312B5FD5C0A2}" srcOrd="0" destOrd="0" presId="urn:microsoft.com/office/officeart/2005/8/layout/hList1"/>
    <dgm:cxn modelId="{4074D8A4-1F6F-4FFF-B77F-541F7E160E1B}" type="presParOf" srcId="{F2E9719D-90F1-4181-BA9E-E1FC034C0D46}" destId="{E56AEB13-3619-4D77-B373-E0314BDD9A32}" srcOrd="1" destOrd="0" presId="urn:microsoft.com/office/officeart/2005/8/layout/hList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F8097C4-D48B-4E23-868B-7BB319F28678}">
      <dsp:nvSpPr>
        <dsp:cNvPr id="0" name=""/>
        <dsp:cNvSpPr/>
      </dsp:nvSpPr>
      <dsp:spPr>
        <a:xfrm>
          <a:off x="7375034" y="102068"/>
          <a:ext cx="3257458" cy="460800"/>
        </a:xfrm>
        <a:prstGeom prst="rect">
          <a:avLst/>
        </a:prstGeom>
        <a:solidFill>
          <a:schemeClr val="accent2">
            <a:lumMod val="75000"/>
          </a:schemeClr>
        </a:solidFill>
        <a:ln w="15875" cap="flat" cmpd="sng" algn="ctr">
          <a:solidFill>
            <a:schemeClr val="accent1">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3792" tIns="65024" rIns="113792" bIns="65024" numCol="1" spcCol="1270" anchor="ctr" anchorCtr="0">
          <a:noAutofit/>
        </a:bodyPr>
        <a:lstStyle/>
        <a:p>
          <a:pPr lvl="0" algn="ctr" defTabSz="711200">
            <a:lnSpc>
              <a:spcPct val="90000"/>
            </a:lnSpc>
            <a:spcBef>
              <a:spcPct val="0"/>
            </a:spcBef>
            <a:spcAft>
              <a:spcPct val="35000"/>
            </a:spcAft>
          </a:pPr>
          <a:r>
            <a:rPr lang="en-US" sz="1600" kern="1200" dirty="0" smtClean="0"/>
            <a:t>Behavioral Health Aide </a:t>
          </a:r>
          <a:endParaRPr lang="en-US" sz="1600" kern="1200" dirty="0"/>
        </a:p>
      </dsp:txBody>
      <dsp:txXfrm>
        <a:off x="7375034" y="102068"/>
        <a:ext cx="3257458" cy="460800"/>
      </dsp:txXfrm>
    </dsp:sp>
    <dsp:sp modelId="{39F1CFB6-E29C-4A31-8B87-D48A41D8A694}">
      <dsp:nvSpPr>
        <dsp:cNvPr id="0" name=""/>
        <dsp:cNvSpPr/>
      </dsp:nvSpPr>
      <dsp:spPr>
        <a:xfrm>
          <a:off x="7375034" y="543631"/>
          <a:ext cx="3257458" cy="1721115"/>
        </a:xfrm>
        <a:prstGeom prst="rect">
          <a:avLst/>
        </a:prstGeom>
        <a:solidFill>
          <a:schemeClr val="accent2">
            <a:lumMod val="40000"/>
            <a:lumOff val="60000"/>
            <a:alpha val="90000"/>
          </a:schemeClr>
        </a:solidFill>
        <a:ln w="15875"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85344" tIns="85344" rIns="113792" bIns="128016" numCol="1" spcCol="1270" anchor="t" anchorCtr="0">
          <a:noAutofit/>
        </a:bodyPr>
        <a:lstStyle/>
        <a:p>
          <a:pPr marL="171450" lvl="1" indent="-171450" algn="l" defTabSz="711200">
            <a:lnSpc>
              <a:spcPct val="90000"/>
            </a:lnSpc>
            <a:spcBef>
              <a:spcPct val="0"/>
            </a:spcBef>
            <a:spcAft>
              <a:spcPct val="15000"/>
            </a:spcAft>
            <a:buChar char="••"/>
          </a:pPr>
          <a:r>
            <a:rPr lang="en-US" sz="1600" kern="1200" dirty="0" smtClean="0"/>
            <a:t>Behavioral Health Aide I</a:t>
          </a:r>
          <a:endParaRPr lang="en-US" sz="1600" kern="1200" dirty="0"/>
        </a:p>
        <a:p>
          <a:pPr marL="171450" lvl="1" indent="-171450" algn="l" defTabSz="711200">
            <a:lnSpc>
              <a:spcPct val="90000"/>
            </a:lnSpc>
            <a:spcBef>
              <a:spcPct val="0"/>
            </a:spcBef>
            <a:spcAft>
              <a:spcPct val="15000"/>
            </a:spcAft>
            <a:buChar char="••"/>
          </a:pPr>
          <a:r>
            <a:rPr lang="en-US" sz="1600" kern="1200" dirty="0" smtClean="0"/>
            <a:t>Behavioral Health Aide II </a:t>
          </a:r>
          <a:endParaRPr lang="en-US" sz="1600" kern="1200" dirty="0"/>
        </a:p>
        <a:p>
          <a:pPr marL="171450" lvl="1" indent="-171450" algn="l" defTabSz="711200">
            <a:lnSpc>
              <a:spcPct val="90000"/>
            </a:lnSpc>
            <a:spcBef>
              <a:spcPct val="0"/>
            </a:spcBef>
            <a:spcAft>
              <a:spcPct val="15000"/>
            </a:spcAft>
            <a:buChar char="••"/>
          </a:pPr>
          <a:r>
            <a:rPr lang="en-US" sz="1600" kern="1200" dirty="0" smtClean="0"/>
            <a:t>Behavioral Health Aide III</a:t>
          </a:r>
          <a:endParaRPr lang="en-US" sz="1600" kern="1200" dirty="0"/>
        </a:p>
        <a:p>
          <a:pPr marL="171450" lvl="1" indent="-171450" algn="l" defTabSz="711200">
            <a:lnSpc>
              <a:spcPct val="90000"/>
            </a:lnSpc>
            <a:spcBef>
              <a:spcPct val="0"/>
            </a:spcBef>
            <a:spcAft>
              <a:spcPct val="15000"/>
            </a:spcAft>
            <a:buChar char="••"/>
          </a:pPr>
          <a:r>
            <a:rPr lang="en-US" sz="1600" kern="1200" dirty="0" smtClean="0"/>
            <a:t>Behavioral Health Aide Practitioner</a:t>
          </a:r>
          <a:endParaRPr lang="en-US" sz="1600" kern="1200" dirty="0"/>
        </a:p>
      </dsp:txBody>
      <dsp:txXfrm>
        <a:off x="7375034" y="543631"/>
        <a:ext cx="3257458" cy="1721115"/>
      </dsp:txXfrm>
    </dsp:sp>
    <dsp:sp modelId="{0B94D96A-2118-4787-9F9B-D2F50DF30ACC}">
      <dsp:nvSpPr>
        <dsp:cNvPr id="0" name=""/>
        <dsp:cNvSpPr/>
      </dsp:nvSpPr>
      <dsp:spPr>
        <a:xfrm>
          <a:off x="286186" y="74844"/>
          <a:ext cx="3257458" cy="460800"/>
        </a:xfrm>
        <a:prstGeom prst="rect">
          <a:avLst/>
        </a:prstGeom>
        <a:solidFill>
          <a:srgbClr val="7A893A"/>
        </a:solidFill>
        <a:ln w="15875" cap="flat" cmpd="sng" algn="ctr">
          <a:solidFill>
            <a:schemeClr val="accent1">
              <a:shade val="80000"/>
              <a:hueOff val="334271"/>
              <a:satOff val="-32801"/>
              <a:lumOff val="20156"/>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3792" tIns="65024" rIns="113792" bIns="65024" numCol="1" spcCol="1270" anchor="ctr" anchorCtr="0">
          <a:noAutofit/>
        </a:bodyPr>
        <a:lstStyle/>
        <a:p>
          <a:pPr lvl="0" algn="ctr" defTabSz="711200">
            <a:lnSpc>
              <a:spcPct val="90000"/>
            </a:lnSpc>
            <a:spcBef>
              <a:spcPct val="0"/>
            </a:spcBef>
            <a:spcAft>
              <a:spcPct val="35000"/>
            </a:spcAft>
          </a:pPr>
          <a:r>
            <a:rPr lang="en-US" sz="1600" kern="1200" dirty="0" smtClean="0"/>
            <a:t>Community Health Aide</a:t>
          </a:r>
          <a:endParaRPr lang="en-US" sz="1600" kern="1200" dirty="0"/>
        </a:p>
      </dsp:txBody>
      <dsp:txXfrm>
        <a:off x="286186" y="74844"/>
        <a:ext cx="3257458" cy="460800"/>
      </dsp:txXfrm>
    </dsp:sp>
    <dsp:sp modelId="{73CC968C-A923-40CE-B712-0AD1356BAF72}">
      <dsp:nvSpPr>
        <dsp:cNvPr id="0" name=""/>
        <dsp:cNvSpPr/>
      </dsp:nvSpPr>
      <dsp:spPr>
        <a:xfrm>
          <a:off x="286186" y="543631"/>
          <a:ext cx="3257458" cy="1721115"/>
        </a:xfrm>
        <a:prstGeom prst="rect">
          <a:avLst/>
        </a:prstGeom>
        <a:solidFill>
          <a:schemeClr val="accent3">
            <a:lumMod val="20000"/>
            <a:lumOff val="80000"/>
            <a:alpha val="90000"/>
          </a:schemeClr>
        </a:solidFill>
        <a:ln w="15875"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85344" tIns="85344" rIns="113792" bIns="128016" numCol="1" spcCol="1270" anchor="t" anchorCtr="0">
          <a:noAutofit/>
        </a:bodyPr>
        <a:lstStyle/>
        <a:p>
          <a:pPr marL="171450" lvl="1" indent="-171450" algn="l" defTabSz="711200">
            <a:lnSpc>
              <a:spcPct val="90000"/>
            </a:lnSpc>
            <a:spcBef>
              <a:spcPct val="0"/>
            </a:spcBef>
            <a:spcAft>
              <a:spcPct val="15000"/>
            </a:spcAft>
            <a:buChar char="••"/>
          </a:pPr>
          <a:r>
            <a:rPr lang="en-US" sz="1600" kern="1200" dirty="0" smtClean="0"/>
            <a:t>Community Health Aide I</a:t>
          </a:r>
          <a:endParaRPr lang="en-US" sz="1600" kern="1200" dirty="0"/>
        </a:p>
        <a:p>
          <a:pPr marL="171450" lvl="1" indent="-171450" algn="l" defTabSz="711200">
            <a:lnSpc>
              <a:spcPct val="90000"/>
            </a:lnSpc>
            <a:spcBef>
              <a:spcPct val="0"/>
            </a:spcBef>
            <a:spcAft>
              <a:spcPct val="15000"/>
            </a:spcAft>
            <a:buChar char="••"/>
          </a:pPr>
          <a:r>
            <a:rPr lang="en-US" sz="1600" kern="1200" dirty="0" smtClean="0"/>
            <a:t>Community Health Aide II</a:t>
          </a:r>
          <a:endParaRPr lang="en-US" sz="1600" kern="1200" dirty="0"/>
        </a:p>
        <a:p>
          <a:pPr marL="171450" lvl="1" indent="-171450" algn="l" defTabSz="711200">
            <a:lnSpc>
              <a:spcPct val="90000"/>
            </a:lnSpc>
            <a:spcBef>
              <a:spcPct val="0"/>
            </a:spcBef>
            <a:spcAft>
              <a:spcPct val="15000"/>
            </a:spcAft>
            <a:buChar char="••"/>
          </a:pPr>
          <a:r>
            <a:rPr lang="en-US" sz="1600" kern="1200" dirty="0" smtClean="0"/>
            <a:t>Community Health Aide III</a:t>
          </a:r>
          <a:endParaRPr lang="en-US" sz="1600" kern="1200" dirty="0"/>
        </a:p>
        <a:p>
          <a:pPr marL="171450" lvl="1" indent="-171450" algn="l" defTabSz="711200">
            <a:lnSpc>
              <a:spcPct val="90000"/>
            </a:lnSpc>
            <a:spcBef>
              <a:spcPct val="0"/>
            </a:spcBef>
            <a:spcAft>
              <a:spcPct val="15000"/>
            </a:spcAft>
            <a:buChar char="••"/>
          </a:pPr>
          <a:r>
            <a:rPr lang="en-US" sz="1600" kern="1200" dirty="0" smtClean="0"/>
            <a:t>Community Health Aide IV</a:t>
          </a:r>
          <a:endParaRPr lang="en-US" sz="1600" kern="1200" dirty="0"/>
        </a:p>
        <a:p>
          <a:pPr marL="171450" lvl="1" indent="-171450" algn="l" defTabSz="711200">
            <a:lnSpc>
              <a:spcPct val="90000"/>
            </a:lnSpc>
            <a:spcBef>
              <a:spcPct val="0"/>
            </a:spcBef>
            <a:spcAft>
              <a:spcPct val="15000"/>
            </a:spcAft>
            <a:buChar char="••"/>
          </a:pPr>
          <a:r>
            <a:rPr lang="en-US" sz="1600" kern="1200" dirty="0" smtClean="0"/>
            <a:t>Community Health Aide Practitioner </a:t>
          </a:r>
          <a:endParaRPr lang="en-US" sz="1600" kern="1200" dirty="0"/>
        </a:p>
      </dsp:txBody>
      <dsp:txXfrm>
        <a:off x="286186" y="543631"/>
        <a:ext cx="3257458" cy="1721115"/>
      </dsp:txXfrm>
    </dsp:sp>
    <dsp:sp modelId="{42B669DD-57F4-49B2-8256-312B5FD5C0A2}">
      <dsp:nvSpPr>
        <dsp:cNvPr id="0" name=""/>
        <dsp:cNvSpPr/>
      </dsp:nvSpPr>
      <dsp:spPr>
        <a:xfrm>
          <a:off x="3841897" y="74844"/>
          <a:ext cx="3257458" cy="460800"/>
        </a:xfrm>
        <a:prstGeom prst="rect">
          <a:avLst/>
        </a:prstGeom>
        <a:solidFill>
          <a:srgbClr val="D4442B"/>
        </a:solidFill>
        <a:ln w="15875" cap="flat" cmpd="sng" algn="ctr">
          <a:solidFill>
            <a:schemeClr val="accent1">
              <a:shade val="80000"/>
              <a:hueOff val="668542"/>
              <a:satOff val="-65602"/>
              <a:lumOff val="40312"/>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3792" tIns="65024" rIns="113792" bIns="65024" numCol="1" spcCol="1270" anchor="ctr" anchorCtr="0">
          <a:noAutofit/>
        </a:bodyPr>
        <a:lstStyle/>
        <a:p>
          <a:pPr lvl="0" algn="ctr" defTabSz="711200">
            <a:lnSpc>
              <a:spcPct val="90000"/>
            </a:lnSpc>
            <a:spcBef>
              <a:spcPct val="0"/>
            </a:spcBef>
            <a:spcAft>
              <a:spcPct val="35000"/>
            </a:spcAft>
          </a:pPr>
          <a:r>
            <a:rPr lang="en-US" sz="1600" kern="1200" dirty="0" smtClean="0"/>
            <a:t>Dental Health Aide</a:t>
          </a:r>
          <a:endParaRPr lang="en-US" sz="1600" kern="1200" dirty="0"/>
        </a:p>
      </dsp:txBody>
      <dsp:txXfrm>
        <a:off x="3841897" y="74844"/>
        <a:ext cx="3257458" cy="460800"/>
      </dsp:txXfrm>
    </dsp:sp>
    <dsp:sp modelId="{E56AEB13-3619-4D77-B373-E0314BDD9A32}">
      <dsp:nvSpPr>
        <dsp:cNvPr id="0" name=""/>
        <dsp:cNvSpPr/>
      </dsp:nvSpPr>
      <dsp:spPr>
        <a:xfrm>
          <a:off x="3841897" y="531394"/>
          <a:ext cx="3257458" cy="1721115"/>
        </a:xfrm>
        <a:prstGeom prst="rect">
          <a:avLst/>
        </a:prstGeom>
        <a:solidFill>
          <a:srgbClr val="FFF2E5">
            <a:alpha val="89804"/>
          </a:srgbClr>
        </a:solidFill>
        <a:ln w="15875"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85344" tIns="85344" rIns="113792" bIns="128016" numCol="1" spcCol="1270" anchor="t" anchorCtr="0">
          <a:noAutofit/>
        </a:bodyPr>
        <a:lstStyle/>
        <a:p>
          <a:pPr marL="171450" lvl="1" indent="-171450" algn="l" defTabSz="711200">
            <a:lnSpc>
              <a:spcPct val="90000"/>
            </a:lnSpc>
            <a:spcBef>
              <a:spcPct val="0"/>
            </a:spcBef>
            <a:spcAft>
              <a:spcPct val="15000"/>
            </a:spcAft>
            <a:buChar char="••"/>
          </a:pPr>
          <a:r>
            <a:rPr lang="en-US" sz="1600" kern="1200" dirty="0" smtClean="0"/>
            <a:t>Primary Dental Health Aide I and II </a:t>
          </a:r>
          <a:endParaRPr lang="en-US" sz="1600" kern="1200" dirty="0"/>
        </a:p>
        <a:p>
          <a:pPr marL="171450" lvl="1" indent="-171450" algn="l" defTabSz="711200">
            <a:lnSpc>
              <a:spcPct val="90000"/>
            </a:lnSpc>
            <a:spcBef>
              <a:spcPct val="0"/>
            </a:spcBef>
            <a:spcAft>
              <a:spcPct val="15000"/>
            </a:spcAft>
            <a:buChar char="••"/>
          </a:pPr>
          <a:r>
            <a:rPr lang="en-US" sz="1600" kern="1200" dirty="0" smtClean="0"/>
            <a:t>Expanded Function Dental Health Aide I and II</a:t>
          </a:r>
          <a:endParaRPr lang="en-US" sz="1600" kern="1200" dirty="0"/>
        </a:p>
        <a:p>
          <a:pPr marL="171450" lvl="1" indent="-171450" algn="l" defTabSz="711200">
            <a:lnSpc>
              <a:spcPct val="90000"/>
            </a:lnSpc>
            <a:spcBef>
              <a:spcPct val="0"/>
            </a:spcBef>
            <a:spcAft>
              <a:spcPct val="15000"/>
            </a:spcAft>
            <a:buChar char="••"/>
          </a:pPr>
          <a:r>
            <a:rPr lang="en-US" sz="1600" kern="1200" dirty="0" smtClean="0"/>
            <a:t>Dental Health Aide Hygienist </a:t>
          </a:r>
          <a:endParaRPr lang="en-US" sz="1600" kern="1200" dirty="0"/>
        </a:p>
        <a:p>
          <a:pPr marL="171450" lvl="1" indent="-171450" algn="l" defTabSz="711200">
            <a:lnSpc>
              <a:spcPct val="90000"/>
            </a:lnSpc>
            <a:spcBef>
              <a:spcPct val="0"/>
            </a:spcBef>
            <a:spcAft>
              <a:spcPct val="15000"/>
            </a:spcAft>
            <a:buChar char="••"/>
          </a:pPr>
          <a:r>
            <a:rPr lang="en-US" sz="1600" kern="1200" dirty="0" smtClean="0"/>
            <a:t>Dental Health Aide Therapist</a:t>
          </a:r>
          <a:endParaRPr lang="en-US" sz="1600" kern="1200" dirty="0"/>
        </a:p>
      </dsp:txBody>
      <dsp:txXfrm>
        <a:off x="3841897" y="531394"/>
        <a:ext cx="3257458" cy="1721115"/>
      </dsp:txXfrm>
    </dsp:sp>
  </dsp:spTree>
</dsp:drawing>
</file>

<file path=ppt/diagrams/layout1.xml><?xml version="1.0" encoding="utf-8"?>
<dgm:layoutDef xmlns:dgm="http://schemas.openxmlformats.org/drawingml/2006/diagram" xmlns:a="http://schemas.openxmlformats.org/drawingml/2006/main" uniqueId="urn:microsoft.com/office/officeart/2005/8/layout/hList1">
  <dgm:title val=""/>
  <dgm:desc val=""/>
  <dgm:catLst>
    <dgm:cat type="list" pri="5000"/>
    <dgm:cat type="convert" pri="5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0.8"/>
      <dgm:constr type="h" for="des" forName="desTx" refType="primFontSz" refFor="des" refForName="parTx" fact="1.22"/>
      <dgm:constr type="w" for="ch" forName="space" refType="w" refFor="ch" refForName="composite" op="equ" fact="0.14"/>
    </dgm:constrLst>
    <dgm:ruleLst>
      <dgm:rule type="w" for="ch" forName="composite" val="0" fact="NaN" max="NaN"/>
      <dgm:rule type="primFontSz" for="des" forName="parTx" val="5" fact="NaN" max="NaN"/>
    </dgm:ruleLst>
    <dgm:forEach name="Name4" axis="ch" ptType="node">
      <dgm:layoutNode name="composite">
        <dgm:alg type="composite"/>
        <dgm:shape xmlns:r="http://schemas.openxmlformats.org/officeDocument/2006/relationships" r:blip="">
          <dgm:adjLst/>
        </dgm:shape>
        <dgm:presOf/>
        <dgm:constrLst>
          <dgm:constr type="l" for="ch" forName="parTx"/>
          <dgm:constr type="w" for="ch" forName="parTx" refType="w"/>
          <dgm:constr type="t" for="ch" forName="parTx"/>
          <dgm:constr type="l" for="ch" forName="desTx"/>
          <dgm:constr type="w" for="ch" forName="desTx" refType="w" refFor="ch" refForName="parTx"/>
          <dgm:constr type="t" for="ch" forName="desTx" refType="h" refFor="ch" refForName="parTx"/>
        </dgm:constrLst>
        <dgm:ruleLst>
          <dgm:rule type="h" val="INF" fact="NaN" max="NaN"/>
        </dgm:ruleLst>
        <dgm:layoutNode name="parTx" styleLbl="alignNode1">
          <dgm:varLst>
            <dgm:chMax val="0"/>
            <dgm:chPref val="0"/>
            <dgm:bulletEnabled val="1"/>
          </dgm:varLst>
          <dgm:alg type="tx"/>
          <dgm:shape xmlns:r="http://schemas.openxmlformats.org/officeDocument/2006/relationships" type="rect" r:blip="">
            <dgm:adjLst/>
          </dgm:shape>
          <dgm:presOf axis="self" ptType="node"/>
          <dgm:constrLst>
            <dgm:constr type="h" refType="w" op="lte" fact="0.4"/>
            <dgm:constr type="h"/>
            <dgm:constr type="tMarg" refType="primFontSz" fact="0.32"/>
            <dgm:constr type="bMarg" refType="primFontSz" fact="0.32"/>
          </dgm:constrLst>
          <dgm:ruleLst>
            <dgm:rule type="h" val="INF" fact="NaN" max="NaN"/>
          </dgm:ruleLst>
        </dgm:layoutNode>
        <dgm:layoutNode name="desTx" styleLbl="alignAccFollowNode1">
          <dgm:varLst>
            <dgm:bulletEnabled val="1"/>
          </dgm:varLst>
          <dgm:alg type="tx">
            <dgm:param type="stBulletLvl" val="1"/>
          </dgm:alg>
          <dgm:shape xmlns:r="http://schemas.openxmlformats.org/officeDocument/2006/relationships" type="rect" r:blip="">
            <dgm:adjLst/>
          </dgm:shape>
          <dgm:presOf axis="des" ptType="node"/>
          <dgm:constrLst>
            <dgm:constr type="secFontSz" val="65"/>
            <dgm:constr type="primFontSz" refType="secFontSz"/>
            <dgm:constr type="h"/>
            <dgm:constr type="lMarg" refType="primFontSz" fact="0.42"/>
            <dgm:constr type="tMarg" refType="primFontSz" fact="0.42"/>
            <dgm:constr type="bMarg" refType="primFontSz" fact="0.63"/>
          </dgm:constrLst>
          <dgm:ruleLst>
            <dgm:rule type="h" val="INF" fact="NaN" max="NaN"/>
          </dgm:ruleLst>
        </dgm:layoutNode>
      </dgm:layoutNode>
      <dgm:forEach name="Name5" axis="followSib" ptType="sibTrans" cnt="1">
        <dgm:layoutNode name="space">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sz="quarter" idx="1"/>
          </p:nvPr>
        </p:nvSpPr>
        <p:spPr>
          <a:xfrm>
            <a:off x="3970938" y="0"/>
            <a:ext cx="3037840" cy="466434"/>
          </a:xfrm>
          <a:prstGeom prst="rect">
            <a:avLst/>
          </a:prstGeom>
        </p:spPr>
        <p:txBody>
          <a:bodyPr vert="horz" lIns="93177" tIns="46589" rIns="93177" bIns="46589" rtlCol="0"/>
          <a:lstStyle>
            <a:lvl1pPr algn="r">
              <a:defRPr sz="1200"/>
            </a:lvl1pPr>
          </a:lstStyle>
          <a:p>
            <a:fld id="{946E519B-61BF-41A9-AFFA-BAD42AA6A28B}" type="datetimeFigureOut">
              <a:rPr lang="en-US" smtClean="0"/>
              <a:t>8/29/2023</a:t>
            </a:fld>
            <a:endParaRPr lang="en-US" dirty="0"/>
          </a:p>
        </p:txBody>
      </p:sp>
      <p:sp>
        <p:nvSpPr>
          <p:cNvPr id="4" name="Footer Placeholder 3"/>
          <p:cNvSpPr>
            <a:spLocks noGrp="1"/>
          </p:cNvSpPr>
          <p:nvPr>
            <p:ph type="ftr" sz="quarter" idx="2"/>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938" y="8829967"/>
            <a:ext cx="3037840" cy="466433"/>
          </a:xfrm>
          <a:prstGeom prst="rect">
            <a:avLst/>
          </a:prstGeom>
        </p:spPr>
        <p:txBody>
          <a:bodyPr vert="horz" lIns="93177" tIns="46589" rIns="93177" bIns="46589" rtlCol="0" anchor="b"/>
          <a:lstStyle>
            <a:lvl1pPr algn="r">
              <a:defRPr sz="1200"/>
            </a:lvl1pPr>
          </a:lstStyle>
          <a:p>
            <a:fld id="{637B275C-5D9F-44B3-A894-FBB61692FE98}" type="slidenum">
              <a:rPr lang="en-US" smtClean="0"/>
              <a:t>‹#›</a:t>
            </a:fld>
            <a:endParaRPr lang="en-US" dirty="0"/>
          </a:p>
        </p:txBody>
      </p:sp>
    </p:spTree>
    <p:extLst>
      <p:ext uri="{BB962C8B-B14F-4D97-AF65-F5344CB8AC3E}">
        <p14:creationId xmlns:p14="http://schemas.microsoft.com/office/powerpoint/2010/main" val="54287021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298FA526-01BB-418E-87B3-BB204CED0494}" type="datetimeFigureOut">
              <a:rPr lang="en-US" smtClean="0"/>
              <a:t>8/29/2023</a:t>
            </a:fld>
            <a:endParaRPr lang="en-US" dirty="0"/>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70F8E536-381C-49DA-B51B-F692AA943430}" type="slidenum">
              <a:rPr lang="en-US" smtClean="0"/>
              <a:t>‹#›</a:t>
            </a:fld>
            <a:endParaRPr lang="en-US" dirty="0"/>
          </a:p>
        </p:txBody>
      </p:sp>
    </p:spTree>
    <p:extLst>
      <p:ext uri="{BB962C8B-B14F-4D97-AF65-F5344CB8AC3E}">
        <p14:creationId xmlns:p14="http://schemas.microsoft.com/office/powerpoint/2010/main" val="240217344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000" dirty="0"/>
          </a:p>
        </p:txBody>
      </p:sp>
      <p:sp>
        <p:nvSpPr>
          <p:cNvPr id="4" name="Slide Number Placeholder 3"/>
          <p:cNvSpPr>
            <a:spLocks noGrp="1"/>
          </p:cNvSpPr>
          <p:nvPr>
            <p:ph type="sldNum" sz="quarter" idx="10"/>
          </p:nvPr>
        </p:nvSpPr>
        <p:spPr/>
        <p:txBody>
          <a:bodyPr/>
          <a:lstStyle/>
          <a:p>
            <a:fld id="{234C40A3-C388-4F58-B771-A78873EB76C1}" type="slidenum">
              <a:rPr lang="en-US" smtClean="0">
                <a:solidFill>
                  <a:prstClr val="black"/>
                </a:solidFill>
              </a:rPr>
              <a:pPr/>
              <a:t>1</a:t>
            </a:fld>
            <a:endParaRPr lang="en-US" dirty="0">
              <a:solidFill>
                <a:prstClr val="black"/>
              </a:solidFill>
            </a:endParaRPr>
          </a:p>
        </p:txBody>
      </p:sp>
    </p:spTree>
    <p:extLst>
      <p:ext uri="{BB962C8B-B14F-4D97-AF65-F5344CB8AC3E}">
        <p14:creationId xmlns:p14="http://schemas.microsoft.com/office/powerpoint/2010/main" val="71478455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0" kern="1200" dirty="0" smtClean="0">
                <a:solidFill>
                  <a:schemeClr val="tx1"/>
                </a:solidFill>
                <a:effectLst/>
                <a:latin typeface="+mn-lt"/>
                <a:ea typeface="+mn-ea"/>
                <a:cs typeface="+mn-cs"/>
              </a:rPr>
              <a:t>1. Healthcare Disparities in Alaska Native Communities:</a:t>
            </a:r>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The roots of the CHAP can be traced back to the late 1950s when Alaska Native communities experienced significant healthcare disparities.</a:t>
            </a:r>
          </a:p>
          <a:p>
            <a:r>
              <a:rPr lang="en-US" sz="1200" b="0" i="0" kern="1200" dirty="0" smtClean="0">
                <a:solidFill>
                  <a:schemeClr val="tx1"/>
                </a:solidFill>
                <a:effectLst/>
                <a:latin typeface="+mn-lt"/>
                <a:ea typeface="+mn-ea"/>
                <a:cs typeface="+mn-cs"/>
              </a:rPr>
              <a:t>Geographic isolation, limited access to medical facilities, and cultural differences created challenges in delivering equitable healthcare services to these communities.</a:t>
            </a:r>
          </a:p>
          <a:p>
            <a:r>
              <a:rPr lang="en-US" sz="1200" b="1" i="0" kern="1200" dirty="0" smtClean="0">
                <a:solidFill>
                  <a:schemeClr val="tx1"/>
                </a:solidFill>
                <a:effectLst/>
                <a:latin typeface="+mn-lt"/>
                <a:ea typeface="+mn-ea"/>
                <a:cs typeface="+mn-cs"/>
              </a:rPr>
              <a:t>2. Official Launch in 1966:</a:t>
            </a:r>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In recognition of the pressing healthcare needs, the CHAP was officially launched in 1966 through a collaborative effort between the Indian Health Service (IHS) and the Alaska Native Health Board.</a:t>
            </a:r>
          </a:p>
          <a:p>
            <a:r>
              <a:rPr lang="en-US" sz="1200" b="0" i="0" kern="1200" dirty="0" smtClean="0">
                <a:solidFill>
                  <a:schemeClr val="tx1"/>
                </a:solidFill>
                <a:effectLst/>
                <a:latin typeface="+mn-lt"/>
                <a:ea typeface="+mn-ea"/>
                <a:cs typeface="+mn-cs"/>
              </a:rPr>
              <a:t>This joint initiative aimed to establish a transformative healthcare program that would cater to the unique needs of Alaska Native communities.</a:t>
            </a:r>
          </a:p>
          <a:p>
            <a:r>
              <a:rPr lang="en-US" sz="1200" b="1" i="0" kern="1200" dirty="0" smtClean="0">
                <a:solidFill>
                  <a:schemeClr val="tx1"/>
                </a:solidFill>
                <a:effectLst/>
                <a:latin typeface="+mn-lt"/>
                <a:ea typeface="+mn-ea"/>
                <a:cs typeface="+mn-cs"/>
              </a:rPr>
              <a:t>3. Community-Based Approach:</a:t>
            </a:r>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A distinctive feature of the CHAP is its community-based approach, which has been central to its success.</a:t>
            </a:r>
          </a:p>
          <a:p>
            <a:r>
              <a:rPr lang="en-US" sz="1200" b="0" i="0" kern="1200" dirty="0" smtClean="0">
                <a:solidFill>
                  <a:schemeClr val="tx1"/>
                </a:solidFill>
                <a:effectLst/>
                <a:latin typeface="+mn-lt"/>
                <a:ea typeface="+mn-ea"/>
                <a:cs typeface="+mn-cs"/>
              </a:rPr>
              <a:t>Instead of relying solely on external healthcare providers, the program focuses on recruiting and training local individuals to become Community Health Aides (CHAs) within their own communities.</a:t>
            </a:r>
          </a:p>
          <a:p>
            <a:r>
              <a:rPr lang="en-US" sz="1200" b="1" i="0" kern="1200" dirty="0" smtClean="0">
                <a:solidFill>
                  <a:schemeClr val="tx1"/>
                </a:solidFill>
                <a:effectLst/>
                <a:latin typeface="+mn-lt"/>
                <a:ea typeface="+mn-ea"/>
                <a:cs typeface="+mn-cs"/>
              </a:rPr>
              <a:t>4. Empowering Local Individuals:</a:t>
            </a:r>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By empowering local individuals to serve as CHAs, the CHAP fosters a sense of ownership and cultural understanding within healthcare delivery.</a:t>
            </a:r>
          </a:p>
          <a:p>
            <a:r>
              <a:rPr lang="en-US" sz="1200" b="0" i="0" kern="1200" dirty="0" smtClean="0">
                <a:solidFill>
                  <a:schemeClr val="tx1"/>
                </a:solidFill>
                <a:effectLst/>
                <a:latin typeface="+mn-lt"/>
                <a:ea typeface="+mn-ea"/>
                <a:cs typeface="+mn-cs"/>
              </a:rPr>
              <a:t>CHAs are often residents of the communities they serve, enabling them to better comprehend the cultural nuances and unique healthcare challenges faced by their fellow community members.</a:t>
            </a:r>
          </a:p>
          <a:p>
            <a:r>
              <a:rPr lang="en-US" sz="1200" b="1" i="0" kern="1200" dirty="0" smtClean="0">
                <a:solidFill>
                  <a:schemeClr val="tx1"/>
                </a:solidFill>
                <a:effectLst/>
                <a:latin typeface="+mn-lt"/>
                <a:ea typeface="+mn-ea"/>
                <a:cs typeface="+mn-cs"/>
              </a:rPr>
              <a:t>5. Tailored Healthcare Services:</a:t>
            </a:r>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The community-based model allows CHAs to tailor healthcare services to meet the specific needs and priorities of their communities.</a:t>
            </a:r>
          </a:p>
          <a:p>
            <a:r>
              <a:rPr lang="en-US" sz="1200" b="0" i="0" kern="1200" dirty="0" smtClean="0">
                <a:solidFill>
                  <a:schemeClr val="tx1"/>
                </a:solidFill>
                <a:effectLst/>
                <a:latin typeface="+mn-lt"/>
                <a:ea typeface="+mn-ea"/>
                <a:cs typeface="+mn-cs"/>
              </a:rPr>
              <a:t>This personalized approach ensures that healthcare interventions are culturally sensitive and relevant, contributing to increased acceptance and trust in the program.</a:t>
            </a:r>
          </a:p>
          <a:p>
            <a:r>
              <a:rPr lang="en-US" sz="1200" b="1" i="0" kern="1200" dirty="0" smtClean="0">
                <a:solidFill>
                  <a:schemeClr val="tx1"/>
                </a:solidFill>
                <a:effectLst/>
                <a:latin typeface="+mn-lt"/>
                <a:ea typeface="+mn-ea"/>
                <a:cs typeface="+mn-cs"/>
              </a:rPr>
              <a:t>6. Impact and Ongoing Success:</a:t>
            </a:r>
            <a:endParaRPr lang="en-US" sz="1200" b="0" i="0" kern="1200" dirty="0" smtClean="0">
              <a:solidFill>
                <a:schemeClr val="tx1"/>
              </a:solidFill>
              <a:effectLst/>
              <a:latin typeface="+mn-lt"/>
              <a:ea typeface="+mn-ea"/>
              <a:cs typeface="+mn-cs"/>
            </a:endParaRPr>
          </a:p>
          <a:p>
            <a:r>
              <a:rPr lang="en-US" sz="1200" b="0" i="0" kern="1200" dirty="0" smtClean="0">
                <a:solidFill>
                  <a:schemeClr val="tx1"/>
                </a:solidFill>
                <a:effectLst/>
                <a:latin typeface="+mn-lt"/>
                <a:ea typeface="+mn-ea"/>
                <a:cs typeface="+mn-cs"/>
              </a:rPr>
              <a:t>Over the years, the CHAP has proven to be a transformative and effective healthcare initiative in Alaska Native communities.</a:t>
            </a:r>
          </a:p>
          <a:p>
            <a:r>
              <a:rPr lang="en-US" sz="1200" b="0" i="0" kern="1200" dirty="0" smtClean="0">
                <a:solidFill>
                  <a:schemeClr val="tx1"/>
                </a:solidFill>
                <a:effectLst/>
                <a:latin typeface="+mn-lt"/>
                <a:ea typeface="+mn-ea"/>
                <a:cs typeface="+mn-cs"/>
              </a:rPr>
              <a:t>Through the dedicated efforts of CHAs and their commitment to serving their communities, the program has made substantial progress in reducing healthcare disparities and improving health outcomes.</a:t>
            </a:r>
          </a:p>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2</a:t>
            </a:fld>
            <a:endParaRPr lang="en-US" dirty="0"/>
          </a:p>
        </p:txBody>
      </p:sp>
    </p:spTree>
    <p:extLst>
      <p:ext uri="{BB962C8B-B14F-4D97-AF65-F5344CB8AC3E}">
        <p14:creationId xmlns:p14="http://schemas.microsoft.com/office/powerpoint/2010/main" val="352236681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Administrative: Statutes,</a:t>
            </a:r>
            <a:r>
              <a:rPr lang="en-US" baseline="0" dirty="0" smtClean="0"/>
              <a:t> the laws that authorize CHAP, policies related to the program, records management, partnership between the tribes and the Federal government and reviews of the board activities.</a:t>
            </a:r>
          </a:p>
          <a:p>
            <a:r>
              <a:rPr lang="en-US" baseline="0" dirty="0" smtClean="0"/>
              <a:t>Certification: The Area level- Area Certification Boards, academic review committees and the National Certification Board</a:t>
            </a:r>
          </a:p>
          <a:p>
            <a:r>
              <a:rPr lang="en-US" baseline="0" dirty="0" smtClean="0"/>
              <a:t>Training: Tribal colleges, traditional universities, distance learning programs and virtual trainings. There is the ongoing need for continuing education as well as the initial training for certifications.</a:t>
            </a:r>
          </a:p>
          <a:p>
            <a:r>
              <a:rPr lang="en-US" baseline="0" dirty="0" smtClean="0"/>
              <a:t>Supervision: Supervision is truly a key component of CHAP. There is the supervision of all 3 disciplines by their respective licensed provider – a physician, PA, or NP, a licensed mental health clinician and a dentist. But the supervisors need training too, so they can understand the full scope of what the CHAPs can do. The CHAPs should be working up to the fullest extent of their certification in order to maximize the program. There also needs to be the supervision in the clinic, so registration, scheduling, and all the way through revenue enhancement understand the CHAP. The entire clinic workflow is affected with the introduction of CHAP providers. </a:t>
            </a:r>
          </a:p>
          <a:p>
            <a:r>
              <a:rPr lang="en-US" baseline="0" dirty="0" smtClean="0"/>
              <a:t>Practice: Where it all happens. CHAPs have the cord cut binding them to the clinic. They can practice in the community – cultural events, homes, schools, congregate housing facilities such as long term care facilities, also boys and girls clubs and community centers. CHAP takes the care to where the patients are.</a:t>
            </a:r>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3</a:t>
            </a:fld>
            <a:endParaRPr lang="en-US" dirty="0"/>
          </a:p>
        </p:txBody>
      </p:sp>
    </p:spTree>
    <p:extLst>
      <p:ext uri="{BB962C8B-B14F-4D97-AF65-F5344CB8AC3E}">
        <p14:creationId xmlns:p14="http://schemas.microsoft.com/office/powerpoint/2010/main" val="234125714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9575" y="698500"/>
            <a:ext cx="6203950" cy="3490913"/>
          </a:xfrm>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a:lnSpc>
                <a:spcPct val="107000"/>
              </a:lnSpc>
              <a:spcBef>
                <a:spcPts val="0"/>
              </a:spcBef>
              <a:spcAft>
                <a:spcPts val="800"/>
              </a:spcAft>
            </a:pPr>
            <a:r>
              <a:rPr lang="en-US" sz="1200" dirty="0" smtClean="0">
                <a:effectLst/>
                <a:latin typeface="Calibri" panose="020F0502020204030204" pitchFamily="34" charset="0"/>
                <a:ea typeface="Calibri" panose="020F0502020204030204" pitchFamily="34" charset="0"/>
                <a:cs typeface="Times New Roman" panose="02020603050405020304" pitchFamily="18" charset="0"/>
              </a:rPr>
              <a:t>The CHAP includes three different health aide provider types: Behavioral Health Aides (BHAs), Community Health Aides (CHAs), and Dental Health Aides (DHAs). These positions are mid-level providers or paraprofessional providers, meaning they do not practice independently and require supervision from licensed physicians or clinicians.</a:t>
            </a:r>
          </a:p>
          <a:p>
            <a:pPr marL="0" marR="0">
              <a:lnSpc>
                <a:spcPct val="107000"/>
              </a:lnSpc>
              <a:spcBef>
                <a:spcPts val="0"/>
              </a:spcBef>
              <a:spcAft>
                <a:spcPts val="800"/>
              </a:spcAft>
            </a:pPr>
            <a:r>
              <a:rPr lang="en-US" sz="1200" dirty="0" smtClean="0">
                <a:effectLst/>
                <a:latin typeface="Calibri" panose="020F0502020204030204" pitchFamily="34" charset="0"/>
                <a:ea typeface="Calibri" panose="020F0502020204030204" pitchFamily="34" charset="0"/>
                <a:cs typeface="Times New Roman" panose="02020603050405020304" pitchFamily="18" charset="0"/>
              </a:rPr>
              <a:t>Behavioral Health Aides are supervised by licensed professionals such as psychologists, psychiatrists, or licensed clinical behavioral health providers. Community Health Aides are supervised by physicians or physician assistants, while Dental Health Aides are supervised by dentists.</a:t>
            </a: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r>
              <a:rPr lang="en-US" b="1" dirty="0" smtClean="0"/>
              <a:t>[Transition]</a:t>
            </a:r>
          </a:p>
          <a:p>
            <a:pPr marL="0" marR="0" lvl="0" indent="0" algn="l" defTabSz="457200" rtl="0" eaLnBrk="1" fontAlgn="auto" latinLnBrk="0" hangingPunct="1">
              <a:lnSpc>
                <a:spcPct val="100000"/>
              </a:lnSpc>
              <a:spcBef>
                <a:spcPts val="0"/>
              </a:spcBef>
              <a:spcAft>
                <a:spcPts val="0"/>
              </a:spcAft>
              <a:buClrTx/>
              <a:buSzTx/>
              <a:buFontTx/>
              <a:buNone/>
              <a:tabLst/>
              <a:defRPr/>
            </a:pPr>
            <a:r>
              <a:rPr lang="en-US" b="1" dirty="0" smtClean="0"/>
              <a:t>Mid-level providers within CHAP handle intake, screening, and assessment, allowing licensed providers to treat more patients. This decentralized approach reaches communities, particularly important for Tribal communities facing provider shortages and geographic barriers. By utilizing mid-level providers, we can reduce health disparities.</a:t>
            </a:r>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r>
              <a:rPr lang="en-US" b="1" dirty="0" smtClean="0"/>
              <a:t>CHA providers, who are EMT/EMS certified, provide basic and emergent care throughout communities. As they progress, their scope of practice expands, allowing them to handle procedures like chest tube insertion and suturing. This frees licensed providers to focus on complex cases or provide preliminary care during transportation.</a:t>
            </a:r>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r>
              <a:rPr lang="en-US" b="1" dirty="0" smtClean="0"/>
              <a:t>Mid-level providers also play a crucial role in dental health, focusing on preventive care, routine maintenance, and oral health education. This allows licensed dental providers to concentrate on complex procedures, addressing dental health disparities and promoting overall well-being in Tribal communities.</a:t>
            </a:r>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r>
              <a:rPr lang="en-US" b="1" dirty="0" smtClean="0"/>
              <a:t>[Transition] It's important to understand the tiered level of practice within each health aide type. Next, Let's take  a look at the</a:t>
            </a:r>
            <a:r>
              <a:rPr lang="en-US" b="1" baseline="0" dirty="0" smtClean="0"/>
              <a:t> structure of CHAP. </a:t>
            </a: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a:p>
            <a:pPr marL="0" marR="0" lvl="0" indent="0" algn="l" defTabSz="457200" rtl="0" eaLnBrk="1" fontAlgn="auto" latinLnBrk="0" hangingPunct="1">
              <a:lnSpc>
                <a:spcPct val="100000"/>
              </a:lnSpc>
              <a:spcBef>
                <a:spcPts val="0"/>
              </a:spcBef>
              <a:spcAft>
                <a:spcPts val="0"/>
              </a:spcAft>
              <a:buClrTx/>
              <a:buSzTx/>
              <a:buFontTx/>
              <a:buNone/>
              <a:tabLst/>
              <a:defRPr/>
            </a:pPr>
            <a:endParaRPr lang="en-US" b="1" dirty="0" smtClean="0"/>
          </a:p>
        </p:txBody>
      </p:sp>
      <p:sp>
        <p:nvSpPr>
          <p:cNvPr id="4" name="Slide Number Placeholder 3"/>
          <p:cNvSpPr>
            <a:spLocks noGrp="1"/>
          </p:cNvSpPr>
          <p:nvPr>
            <p:ph type="sldNum" sz="quarter" idx="10"/>
          </p:nvPr>
        </p:nvSpPr>
        <p:spPr/>
        <p:txBody>
          <a:bodyPr/>
          <a:lstStyle/>
          <a:p>
            <a:fld id="{70F8E536-381C-49DA-B51B-F692AA943430}" type="slidenum">
              <a:rPr lang="en-US" smtClean="0"/>
              <a:t>4</a:t>
            </a:fld>
            <a:endParaRPr lang="en-US" dirty="0"/>
          </a:p>
        </p:txBody>
      </p:sp>
    </p:spTree>
    <p:extLst>
      <p:ext uri="{BB962C8B-B14F-4D97-AF65-F5344CB8AC3E}">
        <p14:creationId xmlns:p14="http://schemas.microsoft.com/office/powerpoint/2010/main" val="263219138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17</a:t>
            </a:fld>
            <a:endParaRPr lang="en-US" dirty="0"/>
          </a:p>
        </p:txBody>
      </p:sp>
    </p:spTree>
    <p:extLst>
      <p:ext uri="{BB962C8B-B14F-4D97-AF65-F5344CB8AC3E}">
        <p14:creationId xmlns:p14="http://schemas.microsoft.com/office/powerpoint/2010/main" val="1104860106"/>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Master" Target="../slideMasters/slideMaster2.xml"/><Relationship Id="rId4" Type="http://schemas.openxmlformats.org/officeDocument/2006/relationships/image" Target="../media/image9.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3B1D29C0-AE6D-4E02-9CD8-049544EE3C2F}"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10" name="Picture 9"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289423110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1CB77FC0-B7A1-430F-AD49-528ADA738D84}"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pic>
        <p:nvPicPr>
          <p:cNvPr id="7" name="Picture 6"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234125275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C0B0417-A2B4-47D9-8D73-3867C9524B79}"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10" name="Picture 9"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425839678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A08DA967-8BCA-4D0A-BD46-BC64A3D6E2A0}" type="datetime1">
              <a:rPr lang="en-US" smtClean="0"/>
              <a:t>8/29/2023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CFB582AC-5695-48DB-B28C-201892CC33C9}" type="slidenum">
              <a:rPr lang="en-US" smtClean="0"/>
              <a:t>‹#›</a:t>
            </a:fld>
            <a:endParaRPr lang="en-US" dirty="0"/>
          </a:p>
        </p:txBody>
      </p:sp>
      <p:pic>
        <p:nvPicPr>
          <p:cNvPr id="9" name="Picture 8"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334467526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863F5A8D-FA53-49CC-9B33-E7CEADBA5681}" type="datetime1">
              <a:rPr lang="en-US" smtClean="0"/>
              <a:t>8/29/2023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CFB582AC-5695-48DB-B28C-201892CC33C9}" type="slidenum">
              <a:rPr lang="en-US" smtClean="0"/>
              <a:t>‹#›</a:t>
            </a:fld>
            <a:endParaRPr lang="en-US" dirty="0"/>
          </a:p>
        </p:txBody>
      </p:sp>
      <p:pic>
        <p:nvPicPr>
          <p:cNvPr id="11" name="Picture 10"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30026129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17D920C6-9B3C-4481-A5DA-86B673AAB21A}" type="datetime1">
              <a:rPr lang="en-US" smtClean="0"/>
              <a:t>8/29/2023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CFB582AC-5695-48DB-B28C-201892CC33C9}" type="slidenum">
              <a:rPr lang="en-US" smtClean="0"/>
              <a:t>‹#›</a:t>
            </a:fld>
            <a:endParaRPr lang="en-US" dirty="0"/>
          </a:p>
        </p:txBody>
      </p:sp>
      <p:pic>
        <p:nvPicPr>
          <p:cNvPr id="6" name="Picture 5"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125201848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3B4849F1-438A-4621-AE50-92722F671549}" type="datetime1">
              <a:rPr lang="en-US" smtClean="0"/>
              <a:t>8/29/2023</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CFB582AC-5695-48DB-B28C-201892CC33C9}" type="slidenum">
              <a:rPr lang="en-US" smtClean="0"/>
              <a:t>‹#›</a:t>
            </a:fld>
            <a:endParaRPr lang="en-US" dirty="0"/>
          </a:p>
        </p:txBody>
      </p:sp>
      <p:pic>
        <p:nvPicPr>
          <p:cNvPr id="10" name="Picture 9"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285169611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667818D7-90F6-419A-8306-657D2ECDA14D}" type="datetime1">
              <a:rPr lang="en-US" smtClean="0"/>
              <a:t>8/29/2023</a:t>
            </a:fld>
            <a:endParaRPr lang="en-US" dirty="0"/>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CFB582AC-5695-48DB-B28C-201892CC33C9}" type="slidenum">
              <a:rPr lang="en-US" smtClean="0"/>
              <a:t>‹#›</a:t>
            </a:fld>
            <a:endParaRPr lang="en-US" dirty="0"/>
          </a:p>
        </p:txBody>
      </p:sp>
      <p:pic>
        <p:nvPicPr>
          <p:cNvPr id="10" name="Picture 9"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37928631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3B774E82-F24A-4D10-9AE3-8BE75ECAEEF4}" type="datetime1">
              <a:rPr lang="en-US" smtClean="0"/>
              <a:t>8/29/2023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85093711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37BB96C-A6A9-4F12-A778-07A91059553E}"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pic>
        <p:nvPicPr>
          <p:cNvPr id="7" name="Picture 6"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222267562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E68C8D6-7423-4F71-9348-7AA0B1B9E177}"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pic>
        <p:nvPicPr>
          <p:cNvPr id="9" name="Picture 8" descr="Graphic geometric blue banne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21654607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4234688" cy="6858000"/>
          </a:xfrm>
          <a:prstGeom prst="rect">
            <a:avLst/>
          </a:prstGeom>
        </p:spPr>
      </p:pic>
      <p:sp>
        <p:nvSpPr>
          <p:cNvPr id="2" name="Title 1"/>
          <p:cNvSpPr>
            <a:spLocks noGrp="1"/>
          </p:cNvSpPr>
          <p:nvPr>
            <p:ph type="ctrTitle"/>
          </p:nvPr>
        </p:nvSpPr>
        <p:spPr>
          <a:xfrm>
            <a:off x="4560743" y="2286001"/>
            <a:ext cx="7108089" cy="1470025"/>
          </a:xfrm>
        </p:spPr>
        <p:txBody>
          <a:bodyPr anchor="b" anchorCtr="0">
            <a:normAutofit/>
          </a:bodyPr>
          <a:lstStyle>
            <a:lvl1pPr>
              <a:defRPr sz="3750"/>
            </a:lvl1pPr>
          </a:lstStyle>
          <a:p>
            <a:r>
              <a:rPr lang="en-US" dirty="0" smtClean="0"/>
              <a:t>Click to edit Master title style</a:t>
            </a:r>
            <a:endParaRPr lang="en-US" dirty="0"/>
          </a:p>
        </p:txBody>
      </p:sp>
      <p:sp>
        <p:nvSpPr>
          <p:cNvPr id="3" name="Subtitle 2"/>
          <p:cNvSpPr>
            <a:spLocks noGrp="1"/>
          </p:cNvSpPr>
          <p:nvPr>
            <p:ph type="subTitle" idx="1"/>
          </p:nvPr>
        </p:nvSpPr>
        <p:spPr>
          <a:xfrm>
            <a:off x="4560743" y="3962248"/>
            <a:ext cx="7108089" cy="1962303"/>
          </a:xfrm>
        </p:spPr>
        <p:txBody>
          <a:bodyPr/>
          <a:lstStyle>
            <a:lvl1pPr marL="0" indent="0" algn="l">
              <a:buNone/>
              <a:defRPr>
                <a:solidFill>
                  <a:schemeClr val="accent6">
                    <a:lumMod val="50000"/>
                  </a:schemeClr>
                </a:solidFill>
              </a:defRPr>
            </a:lvl1pPr>
            <a:lvl2pPr marL="428625" indent="0" algn="ctr">
              <a:buNone/>
              <a:defRPr>
                <a:solidFill>
                  <a:schemeClr val="tx1">
                    <a:tint val="75000"/>
                  </a:schemeClr>
                </a:solidFill>
              </a:defRPr>
            </a:lvl2pPr>
            <a:lvl3pPr marL="857250" indent="0" algn="ctr">
              <a:buNone/>
              <a:defRPr>
                <a:solidFill>
                  <a:schemeClr val="tx1">
                    <a:tint val="75000"/>
                  </a:schemeClr>
                </a:solidFill>
              </a:defRPr>
            </a:lvl3pPr>
            <a:lvl4pPr marL="1285875" indent="0" algn="ctr">
              <a:buNone/>
              <a:defRPr>
                <a:solidFill>
                  <a:schemeClr val="tx1">
                    <a:tint val="75000"/>
                  </a:schemeClr>
                </a:solidFill>
              </a:defRPr>
            </a:lvl4pPr>
            <a:lvl5pPr marL="1714500" indent="0" algn="ctr">
              <a:buNone/>
              <a:defRPr>
                <a:solidFill>
                  <a:schemeClr val="tx1">
                    <a:tint val="75000"/>
                  </a:schemeClr>
                </a:solidFill>
              </a:defRPr>
            </a:lvl5pPr>
            <a:lvl6pPr marL="2143125" indent="0" algn="ctr">
              <a:buNone/>
              <a:defRPr>
                <a:solidFill>
                  <a:schemeClr val="tx1">
                    <a:tint val="75000"/>
                  </a:schemeClr>
                </a:solidFill>
              </a:defRPr>
            </a:lvl6pPr>
            <a:lvl7pPr marL="2571750" indent="0" algn="ctr">
              <a:buNone/>
              <a:defRPr>
                <a:solidFill>
                  <a:schemeClr val="tx1">
                    <a:tint val="75000"/>
                  </a:schemeClr>
                </a:solidFill>
              </a:defRPr>
            </a:lvl7pPr>
            <a:lvl8pPr marL="3000375" indent="0" algn="ctr">
              <a:buNone/>
              <a:defRPr>
                <a:solidFill>
                  <a:schemeClr val="tx1">
                    <a:tint val="75000"/>
                  </a:schemeClr>
                </a:solidFill>
              </a:defRPr>
            </a:lvl8pPr>
            <a:lvl9pPr marL="3429000" indent="0" algn="ctr">
              <a:buNone/>
              <a:defRPr>
                <a:solidFill>
                  <a:schemeClr val="tx1">
                    <a:tint val="75000"/>
                  </a:schemeClr>
                </a:solidFill>
              </a:defRPr>
            </a:lvl9pPr>
          </a:lstStyle>
          <a:p>
            <a:r>
              <a:rPr lang="en-US" dirty="0" smtClean="0"/>
              <a:t>Click to edit Master subtitle style</a:t>
            </a:r>
            <a:endParaRPr lang="en-US" dirty="0"/>
          </a:p>
        </p:txBody>
      </p:sp>
      <p:sp>
        <p:nvSpPr>
          <p:cNvPr id="4" name="Date Placeholder 3"/>
          <p:cNvSpPr>
            <a:spLocks noGrp="1"/>
          </p:cNvSpPr>
          <p:nvPr>
            <p:ph type="dt" sz="half" idx="10"/>
          </p:nvPr>
        </p:nvSpPr>
        <p:spPr/>
        <p:txBody>
          <a:bodyPr/>
          <a:lstStyle/>
          <a:p>
            <a:fld id="{F186EFD4-A84C-D44B-801C-8C61568719FF}"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pic>
        <p:nvPicPr>
          <p:cNvPr id="8" name="Picture 7"/>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560742" y="341300"/>
            <a:ext cx="1219200" cy="914400"/>
          </a:xfrm>
          <a:prstGeom prst="rect">
            <a:avLst/>
          </a:prstGeom>
        </p:spPr>
      </p:pic>
      <p:pic>
        <p:nvPicPr>
          <p:cNvPr id="9" name="Picture 8"/>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5798349" y="341300"/>
            <a:ext cx="1219200" cy="914400"/>
          </a:xfrm>
          <a:prstGeom prst="rect">
            <a:avLst/>
          </a:prstGeom>
        </p:spPr>
      </p:pic>
    </p:spTree>
    <p:extLst>
      <p:ext uri="{BB962C8B-B14F-4D97-AF65-F5344CB8AC3E}">
        <p14:creationId xmlns:p14="http://schemas.microsoft.com/office/powerpoint/2010/main" val="4176247906"/>
      </p:ext>
    </p:extLst>
  </p:cSld>
  <p:clrMapOvr>
    <a:masterClrMapping/>
  </p:clrMapOvr>
  <p:timing>
    <p:tnLst>
      <p:par>
        <p:cTn id="1" dur="indefinite" restart="never" nodeType="tmRoot"/>
      </p:par>
    </p:tnLst>
  </p:timing>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178DDCA1-3CAF-4F4C-B73C-5F4FCBC6E3D8}"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192194559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1362078" y="4406901"/>
            <a:ext cx="10363200" cy="1362075"/>
          </a:xfrm>
        </p:spPr>
        <p:txBody>
          <a:bodyPr anchor="t"/>
          <a:lstStyle>
            <a:lvl1pPr algn="l">
              <a:defRPr sz="3750" b="1" cap="none"/>
            </a:lvl1pPr>
          </a:lstStyle>
          <a:p>
            <a:r>
              <a:rPr lang="en-US" dirty="0" smtClean="0"/>
              <a:t>Click to edit master title style</a:t>
            </a:r>
            <a:endParaRPr lang="en-US" dirty="0"/>
          </a:p>
        </p:txBody>
      </p:sp>
      <p:sp>
        <p:nvSpPr>
          <p:cNvPr id="3" name="Text Placeholder 2"/>
          <p:cNvSpPr>
            <a:spLocks noGrp="1"/>
          </p:cNvSpPr>
          <p:nvPr>
            <p:ph type="body" idx="1"/>
          </p:nvPr>
        </p:nvSpPr>
        <p:spPr>
          <a:xfrm>
            <a:off x="1362078" y="2906714"/>
            <a:ext cx="10363200" cy="1500187"/>
          </a:xfrm>
        </p:spPr>
        <p:txBody>
          <a:bodyPr anchor="b"/>
          <a:lstStyle>
            <a:lvl1pPr marL="0" indent="0">
              <a:buNone/>
              <a:defRPr sz="1875">
                <a:solidFill>
                  <a:schemeClr val="tx1">
                    <a:tint val="75000"/>
                  </a:schemeClr>
                </a:solidFill>
              </a:defRPr>
            </a:lvl1pPr>
            <a:lvl2pPr marL="428625" indent="0">
              <a:buNone/>
              <a:defRPr sz="1688">
                <a:solidFill>
                  <a:schemeClr val="tx1">
                    <a:tint val="75000"/>
                  </a:schemeClr>
                </a:solidFill>
              </a:defRPr>
            </a:lvl2pPr>
            <a:lvl3pPr marL="857250" indent="0">
              <a:buNone/>
              <a:defRPr sz="1500">
                <a:solidFill>
                  <a:schemeClr val="tx1">
                    <a:tint val="75000"/>
                  </a:schemeClr>
                </a:solidFill>
              </a:defRPr>
            </a:lvl3pPr>
            <a:lvl4pPr marL="1285875" indent="0">
              <a:buNone/>
              <a:defRPr sz="1313">
                <a:solidFill>
                  <a:schemeClr val="tx1">
                    <a:tint val="75000"/>
                  </a:schemeClr>
                </a:solidFill>
              </a:defRPr>
            </a:lvl4pPr>
            <a:lvl5pPr marL="1714500" indent="0">
              <a:buNone/>
              <a:defRPr sz="1313">
                <a:solidFill>
                  <a:schemeClr val="tx1">
                    <a:tint val="75000"/>
                  </a:schemeClr>
                </a:solidFill>
              </a:defRPr>
            </a:lvl5pPr>
            <a:lvl6pPr marL="2143125" indent="0">
              <a:buNone/>
              <a:defRPr sz="1313">
                <a:solidFill>
                  <a:schemeClr val="tx1">
                    <a:tint val="75000"/>
                  </a:schemeClr>
                </a:solidFill>
              </a:defRPr>
            </a:lvl6pPr>
            <a:lvl7pPr marL="2571750" indent="0">
              <a:buNone/>
              <a:defRPr sz="1313">
                <a:solidFill>
                  <a:schemeClr val="tx1">
                    <a:tint val="75000"/>
                  </a:schemeClr>
                </a:solidFill>
              </a:defRPr>
            </a:lvl7pPr>
            <a:lvl8pPr marL="3000375" indent="0">
              <a:buNone/>
              <a:defRPr sz="1313">
                <a:solidFill>
                  <a:schemeClr val="tx1">
                    <a:tint val="75000"/>
                  </a:schemeClr>
                </a:solidFill>
              </a:defRPr>
            </a:lvl8pPr>
            <a:lvl9pPr marL="3429000" indent="0">
              <a:buNone/>
              <a:defRPr sz="1313">
                <a:solidFill>
                  <a:schemeClr val="tx1">
                    <a:tint val="75000"/>
                  </a:schemeClr>
                </a:solidFill>
              </a:defRPr>
            </a:lvl9pPr>
          </a:lstStyle>
          <a:p>
            <a:pPr lvl="0"/>
            <a:r>
              <a:rPr lang="en-US" dirty="0" smtClean="0"/>
              <a:t>Click to edit Master text styles</a:t>
            </a:r>
          </a:p>
        </p:txBody>
      </p:sp>
      <p:sp>
        <p:nvSpPr>
          <p:cNvPr id="4" name="Date Placeholder 3"/>
          <p:cNvSpPr>
            <a:spLocks noGrp="1"/>
          </p:cNvSpPr>
          <p:nvPr>
            <p:ph type="dt" sz="half" idx="10"/>
          </p:nvPr>
        </p:nvSpPr>
        <p:spPr/>
        <p:txBody>
          <a:bodyPr/>
          <a:lstStyle/>
          <a:p>
            <a:fld id="{1FA2A84C-9338-EE4B-A2B1-D2240F9215EF}"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43727593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362078" y="274638"/>
            <a:ext cx="10363200" cy="1143000"/>
          </a:xfrm>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1362078" y="1600200"/>
            <a:ext cx="5029200" cy="4525963"/>
          </a:xfrm>
        </p:spPr>
        <p:txBody>
          <a:bodyPr/>
          <a:lstStyle>
            <a:lvl1pPr>
              <a:defRPr sz="2625"/>
            </a:lvl1pPr>
            <a:lvl2pPr>
              <a:defRPr sz="2250"/>
            </a:lvl2pPr>
            <a:lvl3pPr>
              <a:defRPr sz="1875"/>
            </a:lvl3pPr>
            <a:lvl4pPr>
              <a:defRPr sz="1688"/>
            </a:lvl4pPr>
            <a:lvl5pPr>
              <a:defRPr sz="1688"/>
            </a:lvl5pPr>
            <a:lvl6pPr>
              <a:defRPr sz="1688"/>
            </a:lvl6pPr>
            <a:lvl7pPr>
              <a:defRPr sz="1688"/>
            </a:lvl7pPr>
            <a:lvl8pPr>
              <a:defRPr sz="1688"/>
            </a:lvl8pPr>
            <a:lvl9pPr>
              <a:defRPr sz="1688"/>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6696078" y="1600200"/>
            <a:ext cx="5029200" cy="4525963"/>
          </a:xfrm>
        </p:spPr>
        <p:txBody>
          <a:bodyPr/>
          <a:lstStyle>
            <a:lvl1pPr>
              <a:defRPr sz="2625"/>
            </a:lvl1pPr>
            <a:lvl2pPr>
              <a:defRPr sz="2250"/>
            </a:lvl2pPr>
            <a:lvl3pPr>
              <a:defRPr sz="1875"/>
            </a:lvl3pPr>
            <a:lvl4pPr>
              <a:defRPr sz="1688"/>
            </a:lvl4pPr>
            <a:lvl5pPr>
              <a:defRPr sz="1688"/>
            </a:lvl5pPr>
            <a:lvl6pPr>
              <a:defRPr sz="1688"/>
            </a:lvl6pPr>
            <a:lvl7pPr>
              <a:defRPr sz="1688"/>
            </a:lvl7pPr>
            <a:lvl8pPr>
              <a:defRPr sz="1688"/>
            </a:lvl8pPr>
            <a:lvl9pPr>
              <a:defRPr sz="1688"/>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Date Placeholder 4"/>
          <p:cNvSpPr>
            <a:spLocks noGrp="1"/>
          </p:cNvSpPr>
          <p:nvPr>
            <p:ph type="dt" sz="half" idx="10"/>
          </p:nvPr>
        </p:nvSpPr>
        <p:spPr/>
        <p:txBody>
          <a:bodyPr/>
          <a:lstStyle/>
          <a:p>
            <a:fld id="{1A9AE6E0-C366-C247-A7BA-3E9336D3E0B3}" type="datetime1">
              <a:rPr lang="en-US" smtClean="0"/>
              <a:t>8/29/2023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151891247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362078" y="274638"/>
            <a:ext cx="10363200" cy="1143000"/>
          </a:xfrm>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1362078" y="1535114"/>
            <a:ext cx="5029200" cy="639762"/>
          </a:xfrm>
        </p:spPr>
        <p:txBody>
          <a:bodyPr anchor="b"/>
          <a:lstStyle>
            <a:lvl1pPr marL="0" indent="0">
              <a:buNone/>
              <a:defRPr sz="2250" b="1"/>
            </a:lvl1pPr>
            <a:lvl2pPr marL="428625" indent="0">
              <a:buNone/>
              <a:defRPr sz="1875" b="1"/>
            </a:lvl2pPr>
            <a:lvl3pPr marL="857250" indent="0">
              <a:buNone/>
              <a:defRPr sz="1688" b="1"/>
            </a:lvl3pPr>
            <a:lvl4pPr marL="1285875" indent="0">
              <a:buNone/>
              <a:defRPr sz="1500" b="1"/>
            </a:lvl4pPr>
            <a:lvl5pPr marL="1714500" indent="0">
              <a:buNone/>
              <a:defRPr sz="1500" b="1"/>
            </a:lvl5pPr>
            <a:lvl6pPr marL="2143125" indent="0">
              <a:buNone/>
              <a:defRPr sz="1500" b="1"/>
            </a:lvl6pPr>
            <a:lvl7pPr marL="2571750" indent="0">
              <a:buNone/>
              <a:defRPr sz="1500" b="1"/>
            </a:lvl7pPr>
            <a:lvl8pPr marL="3000375" indent="0">
              <a:buNone/>
              <a:defRPr sz="1500" b="1"/>
            </a:lvl8pPr>
            <a:lvl9pPr marL="3429000" indent="0">
              <a:buNone/>
              <a:defRPr sz="1500" b="1"/>
            </a:lvl9pPr>
          </a:lstStyle>
          <a:p>
            <a:pPr lvl="0"/>
            <a:r>
              <a:rPr lang="en-US" dirty="0" smtClean="0"/>
              <a:t>Click to edit Master text styles</a:t>
            </a:r>
          </a:p>
        </p:txBody>
      </p:sp>
      <p:sp>
        <p:nvSpPr>
          <p:cNvPr id="4" name="Content Placeholder 3"/>
          <p:cNvSpPr>
            <a:spLocks noGrp="1"/>
          </p:cNvSpPr>
          <p:nvPr>
            <p:ph sz="half" idx="2"/>
          </p:nvPr>
        </p:nvSpPr>
        <p:spPr>
          <a:xfrm>
            <a:off x="1362078" y="2174876"/>
            <a:ext cx="5029200" cy="3951288"/>
          </a:xfrm>
        </p:spPr>
        <p:txBody>
          <a:bodyPr/>
          <a:lstStyle>
            <a:lvl1pPr>
              <a:defRPr sz="2250"/>
            </a:lvl1pPr>
            <a:lvl2pPr>
              <a:defRPr sz="1875"/>
            </a:lvl2pPr>
            <a:lvl3pPr>
              <a:defRPr sz="1688"/>
            </a:lvl3pPr>
            <a:lvl4pPr>
              <a:defRPr sz="1500"/>
            </a:lvl4pPr>
            <a:lvl5pPr>
              <a:defRPr sz="1500"/>
            </a:lvl5pPr>
            <a:lvl6pPr>
              <a:defRPr sz="1500"/>
            </a:lvl6pPr>
            <a:lvl7pPr>
              <a:defRPr sz="1500"/>
            </a:lvl7pPr>
            <a:lvl8pPr>
              <a:defRPr sz="1500"/>
            </a:lvl8pPr>
            <a:lvl9pPr>
              <a:defRPr sz="15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Text Placeholder 4"/>
          <p:cNvSpPr>
            <a:spLocks noGrp="1"/>
          </p:cNvSpPr>
          <p:nvPr>
            <p:ph type="body" sz="quarter" idx="3"/>
          </p:nvPr>
        </p:nvSpPr>
        <p:spPr>
          <a:xfrm>
            <a:off x="6696078" y="1535114"/>
            <a:ext cx="5029200" cy="639762"/>
          </a:xfrm>
        </p:spPr>
        <p:txBody>
          <a:bodyPr anchor="b"/>
          <a:lstStyle>
            <a:lvl1pPr marL="0" indent="0">
              <a:buNone/>
              <a:defRPr sz="2250" b="1"/>
            </a:lvl1pPr>
            <a:lvl2pPr marL="428625" indent="0">
              <a:buNone/>
              <a:defRPr sz="1875" b="1"/>
            </a:lvl2pPr>
            <a:lvl3pPr marL="857250" indent="0">
              <a:buNone/>
              <a:defRPr sz="1688" b="1"/>
            </a:lvl3pPr>
            <a:lvl4pPr marL="1285875" indent="0">
              <a:buNone/>
              <a:defRPr sz="1500" b="1"/>
            </a:lvl4pPr>
            <a:lvl5pPr marL="1714500" indent="0">
              <a:buNone/>
              <a:defRPr sz="1500" b="1"/>
            </a:lvl5pPr>
            <a:lvl6pPr marL="2143125" indent="0">
              <a:buNone/>
              <a:defRPr sz="1500" b="1"/>
            </a:lvl6pPr>
            <a:lvl7pPr marL="2571750" indent="0">
              <a:buNone/>
              <a:defRPr sz="1500" b="1"/>
            </a:lvl7pPr>
            <a:lvl8pPr marL="3000375" indent="0">
              <a:buNone/>
              <a:defRPr sz="1500" b="1"/>
            </a:lvl8pPr>
            <a:lvl9pPr marL="3429000" indent="0">
              <a:buNone/>
              <a:defRPr sz="1500" b="1"/>
            </a:lvl9pPr>
          </a:lstStyle>
          <a:p>
            <a:pPr lvl="0"/>
            <a:r>
              <a:rPr lang="en-US" dirty="0" smtClean="0"/>
              <a:t>Click to edit Master text styles</a:t>
            </a:r>
          </a:p>
        </p:txBody>
      </p:sp>
      <p:sp>
        <p:nvSpPr>
          <p:cNvPr id="6" name="Content Placeholder 5"/>
          <p:cNvSpPr>
            <a:spLocks noGrp="1"/>
          </p:cNvSpPr>
          <p:nvPr>
            <p:ph sz="quarter" idx="4"/>
          </p:nvPr>
        </p:nvSpPr>
        <p:spPr>
          <a:xfrm>
            <a:off x="6696078" y="2174876"/>
            <a:ext cx="5029200" cy="3951288"/>
          </a:xfrm>
        </p:spPr>
        <p:txBody>
          <a:bodyPr/>
          <a:lstStyle>
            <a:lvl1pPr>
              <a:defRPr sz="2250"/>
            </a:lvl1pPr>
            <a:lvl2pPr>
              <a:defRPr sz="1875"/>
            </a:lvl2pPr>
            <a:lvl3pPr>
              <a:defRPr sz="1688"/>
            </a:lvl3pPr>
            <a:lvl4pPr>
              <a:defRPr sz="1500"/>
            </a:lvl4pPr>
            <a:lvl5pPr>
              <a:defRPr sz="1500"/>
            </a:lvl5pPr>
            <a:lvl6pPr>
              <a:defRPr sz="1500"/>
            </a:lvl6pPr>
            <a:lvl7pPr>
              <a:defRPr sz="1500"/>
            </a:lvl7pPr>
            <a:lvl8pPr>
              <a:defRPr sz="1500"/>
            </a:lvl8pPr>
            <a:lvl9pPr>
              <a:defRPr sz="15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Date Placeholder 6"/>
          <p:cNvSpPr>
            <a:spLocks noGrp="1"/>
          </p:cNvSpPr>
          <p:nvPr>
            <p:ph type="dt" sz="half" idx="10"/>
          </p:nvPr>
        </p:nvSpPr>
        <p:spPr/>
        <p:txBody>
          <a:bodyPr/>
          <a:lstStyle/>
          <a:p>
            <a:fld id="{C8F507FB-A80E-7048-8486-B50970197F70}" type="datetime1">
              <a:rPr lang="en-US" smtClean="0"/>
              <a:t>8/29/2023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194728512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FC348A8-FF0B-0E4B-977E-BF8A64599326}" type="datetime1">
              <a:rPr lang="en-US" smtClean="0"/>
              <a:t>8/29/2023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54915036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F57A2B9-6ACD-F241-9A6B-C530510FD9D1}" type="datetime1">
              <a:rPr lang="en-US" smtClean="0"/>
              <a:t>8/29/2023</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532971792"/>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362078" y="273050"/>
            <a:ext cx="5029200" cy="1162050"/>
          </a:xfrm>
        </p:spPr>
        <p:txBody>
          <a:bodyPr anchor="b"/>
          <a:lstStyle>
            <a:lvl1pPr algn="l">
              <a:defRPr sz="1875" b="1"/>
            </a:lvl1pPr>
          </a:lstStyle>
          <a:p>
            <a:r>
              <a:rPr lang="en-US" dirty="0" smtClean="0"/>
              <a:t>Click to edit Master title style</a:t>
            </a:r>
            <a:endParaRPr lang="en-US" dirty="0"/>
          </a:p>
        </p:txBody>
      </p:sp>
      <p:sp>
        <p:nvSpPr>
          <p:cNvPr id="3" name="Content Placeholder 2"/>
          <p:cNvSpPr>
            <a:spLocks noGrp="1"/>
          </p:cNvSpPr>
          <p:nvPr>
            <p:ph idx="1"/>
          </p:nvPr>
        </p:nvSpPr>
        <p:spPr>
          <a:xfrm>
            <a:off x="6696078" y="273051"/>
            <a:ext cx="5029200" cy="5853113"/>
          </a:xfrm>
        </p:spPr>
        <p:txBody>
          <a:bodyPr/>
          <a:lstStyle>
            <a:lvl1pPr>
              <a:defRPr sz="3000"/>
            </a:lvl1pPr>
            <a:lvl2pPr>
              <a:defRPr sz="2625"/>
            </a:lvl2pPr>
            <a:lvl3pPr>
              <a:defRPr sz="2250"/>
            </a:lvl3pPr>
            <a:lvl4pPr>
              <a:defRPr sz="1875"/>
            </a:lvl4pPr>
            <a:lvl5pPr>
              <a:defRPr sz="1875"/>
            </a:lvl5pPr>
            <a:lvl6pPr>
              <a:defRPr sz="1875"/>
            </a:lvl6pPr>
            <a:lvl7pPr>
              <a:defRPr sz="1875"/>
            </a:lvl7pPr>
            <a:lvl8pPr>
              <a:defRPr sz="1875"/>
            </a:lvl8pPr>
            <a:lvl9pPr>
              <a:defRPr sz="1875"/>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Text Placeholder 3"/>
          <p:cNvSpPr>
            <a:spLocks noGrp="1"/>
          </p:cNvSpPr>
          <p:nvPr>
            <p:ph type="body" sz="half" idx="2"/>
          </p:nvPr>
        </p:nvSpPr>
        <p:spPr>
          <a:xfrm>
            <a:off x="1362078" y="1435101"/>
            <a:ext cx="5029200" cy="4691063"/>
          </a:xfrm>
        </p:spPr>
        <p:txBody>
          <a:bodyPr/>
          <a:lstStyle>
            <a:lvl1pPr marL="0" indent="0">
              <a:buNone/>
              <a:defRPr sz="1313"/>
            </a:lvl1pPr>
            <a:lvl2pPr marL="428625" indent="0">
              <a:buNone/>
              <a:defRPr sz="1125"/>
            </a:lvl2pPr>
            <a:lvl3pPr marL="857250" indent="0">
              <a:buNone/>
              <a:defRPr sz="938"/>
            </a:lvl3pPr>
            <a:lvl4pPr marL="1285875" indent="0">
              <a:buNone/>
              <a:defRPr sz="844"/>
            </a:lvl4pPr>
            <a:lvl5pPr marL="1714500" indent="0">
              <a:buNone/>
              <a:defRPr sz="844"/>
            </a:lvl5pPr>
            <a:lvl6pPr marL="2143125" indent="0">
              <a:buNone/>
              <a:defRPr sz="844"/>
            </a:lvl6pPr>
            <a:lvl7pPr marL="2571750" indent="0">
              <a:buNone/>
              <a:defRPr sz="844"/>
            </a:lvl7pPr>
            <a:lvl8pPr marL="3000375" indent="0">
              <a:buNone/>
              <a:defRPr sz="844"/>
            </a:lvl8pPr>
            <a:lvl9pPr marL="3429000" indent="0">
              <a:buNone/>
              <a:defRPr sz="844"/>
            </a:lvl9pPr>
          </a:lstStyle>
          <a:p>
            <a:pPr lvl="0"/>
            <a:r>
              <a:rPr lang="en-US" dirty="0" smtClean="0"/>
              <a:t>Click to edit Master text styles</a:t>
            </a:r>
          </a:p>
        </p:txBody>
      </p:sp>
      <p:sp>
        <p:nvSpPr>
          <p:cNvPr id="5" name="Date Placeholder 4"/>
          <p:cNvSpPr>
            <a:spLocks noGrp="1"/>
          </p:cNvSpPr>
          <p:nvPr>
            <p:ph type="dt" sz="half" idx="10"/>
          </p:nvPr>
        </p:nvSpPr>
        <p:spPr/>
        <p:txBody>
          <a:bodyPr/>
          <a:lstStyle/>
          <a:p>
            <a:fld id="{F6653883-7CDE-1843-B54D-1C0261644E72}" type="datetime1">
              <a:rPr lang="en-US" smtClean="0"/>
              <a:t>8/29/2023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717234652"/>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362078" y="4800601"/>
            <a:ext cx="10363200" cy="566738"/>
          </a:xfrm>
        </p:spPr>
        <p:txBody>
          <a:bodyPr anchor="b"/>
          <a:lstStyle>
            <a:lvl1pPr algn="l">
              <a:defRPr sz="1875" b="1"/>
            </a:lvl1pPr>
          </a:lstStyle>
          <a:p>
            <a:r>
              <a:rPr lang="en-US" dirty="0" smtClean="0"/>
              <a:t>Click to edit Master title style</a:t>
            </a:r>
            <a:endParaRPr lang="en-US" dirty="0"/>
          </a:p>
        </p:txBody>
      </p:sp>
      <p:sp>
        <p:nvSpPr>
          <p:cNvPr id="3" name="Picture Placeholder 2"/>
          <p:cNvSpPr>
            <a:spLocks noGrp="1"/>
          </p:cNvSpPr>
          <p:nvPr>
            <p:ph type="pic" idx="1"/>
          </p:nvPr>
        </p:nvSpPr>
        <p:spPr>
          <a:xfrm>
            <a:off x="1362078" y="612775"/>
            <a:ext cx="10363200" cy="4114800"/>
          </a:xfrm>
        </p:spPr>
        <p:txBody>
          <a:bodyPr/>
          <a:lstStyle>
            <a:lvl1pPr marL="0" indent="0">
              <a:buNone/>
              <a:defRPr sz="3000"/>
            </a:lvl1pPr>
            <a:lvl2pPr marL="428625" indent="0">
              <a:buNone/>
              <a:defRPr sz="2625"/>
            </a:lvl2pPr>
            <a:lvl3pPr marL="857250" indent="0">
              <a:buNone/>
              <a:defRPr sz="2250"/>
            </a:lvl3pPr>
            <a:lvl4pPr marL="1285875" indent="0">
              <a:buNone/>
              <a:defRPr sz="1875"/>
            </a:lvl4pPr>
            <a:lvl5pPr marL="1714500" indent="0">
              <a:buNone/>
              <a:defRPr sz="1875"/>
            </a:lvl5pPr>
            <a:lvl6pPr marL="2143125" indent="0">
              <a:buNone/>
              <a:defRPr sz="1875"/>
            </a:lvl6pPr>
            <a:lvl7pPr marL="2571750" indent="0">
              <a:buNone/>
              <a:defRPr sz="1875"/>
            </a:lvl7pPr>
            <a:lvl8pPr marL="3000375" indent="0">
              <a:buNone/>
              <a:defRPr sz="1875"/>
            </a:lvl8pPr>
            <a:lvl9pPr marL="3429000" indent="0">
              <a:buNone/>
              <a:defRPr sz="1875"/>
            </a:lvl9pPr>
          </a:lstStyle>
          <a:p>
            <a:endParaRPr lang="en-US" dirty="0"/>
          </a:p>
        </p:txBody>
      </p:sp>
      <p:sp>
        <p:nvSpPr>
          <p:cNvPr id="4" name="Text Placeholder 3"/>
          <p:cNvSpPr>
            <a:spLocks noGrp="1"/>
          </p:cNvSpPr>
          <p:nvPr>
            <p:ph type="body" sz="half" idx="2"/>
          </p:nvPr>
        </p:nvSpPr>
        <p:spPr>
          <a:xfrm>
            <a:off x="1362078" y="5367339"/>
            <a:ext cx="10363200" cy="804862"/>
          </a:xfrm>
        </p:spPr>
        <p:txBody>
          <a:bodyPr/>
          <a:lstStyle>
            <a:lvl1pPr marL="0" indent="0">
              <a:buNone/>
              <a:defRPr sz="1313"/>
            </a:lvl1pPr>
            <a:lvl2pPr marL="428625" indent="0">
              <a:buNone/>
              <a:defRPr sz="1125"/>
            </a:lvl2pPr>
            <a:lvl3pPr marL="857250" indent="0">
              <a:buNone/>
              <a:defRPr sz="938"/>
            </a:lvl3pPr>
            <a:lvl4pPr marL="1285875" indent="0">
              <a:buNone/>
              <a:defRPr sz="844"/>
            </a:lvl4pPr>
            <a:lvl5pPr marL="1714500" indent="0">
              <a:buNone/>
              <a:defRPr sz="844"/>
            </a:lvl5pPr>
            <a:lvl6pPr marL="2143125" indent="0">
              <a:buNone/>
              <a:defRPr sz="844"/>
            </a:lvl6pPr>
            <a:lvl7pPr marL="2571750" indent="0">
              <a:buNone/>
              <a:defRPr sz="844"/>
            </a:lvl7pPr>
            <a:lvl8pPr marL="3000375" indent="0">
              <a:buNone/>
              <a:defRPr sz="844"/>
            </a:lvl8pPr>
            <a:lvl9pPr marL="3429000" indent="0">
              <a:buNone/>
              <a:defRPr sz="844"/>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17E62C4-8093-F148-A49B-893FC4FEF61B}" type="datetime1">
              <a:rPr lang="en-US" smtClean="0"/>
              <a:t>8/29/2023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236464242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C4B4E51-65FA-B446-8D40-F05BE9F089C1}"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54698167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1362078" y="274639"/>
            <a:ext cx="7273922" cy="5851525"/>
          </a:xfrm>
        </p:spPr>
        <p:txBody>
          <a:bodyPr vert="eaVert"/>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2C9E82CB-71D4-7443-AB4D-3F714E840B29}" type="datetime1">
              <a:rPr lang="en-US" smtClean="0"/>
              <a:t>8/29/2023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259888112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3.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pn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image" Target="../media/image5.pn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image" Target="../media/image6.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2BB65DD0-1986-4CD0-91AD-B21022B2D991}" type="datetime1">
              <a:rPr lang="en-US" smtClean="0"/>
              <a:t>8/29/2023</a:t>
            </a:fld>
            <a:endParaRPr lang="en-US" dirty="0"/>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CFB582AC-5695-48DB-B28C-201892CC33C9}" type="slidenum">
              <a:rPr lang="en-US" smtClean="0"/>
              <a:t>‹#›</a:t>
            </a:fld>
            <a:endParaRPr lang="en-US" dirty="0"/>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13" name="Picture 12"/>
          <p:cNvPicPr/>
          <p:nvPr userDrawn="1"/>
        </p:nvPicPr>
        <p:blipFill>
          <a:blip r:embed="rId1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14" name="Picture 13"/>
          <p:cNvPicPr/>
          <p:nvPr userDrawn="1"/>
        </p:nvPicPr>
        <p:blipFill>
          <a:blip r:embed="rId1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pic>
        <p:nvPicPr>
          <p:cNvPr id="12" name="Picture 11" descr="Graphic geometric blue banner"/>
          <p:cNvPicPr>
            <a:picLocks noChangeAspect="1"/>
          </p:cNvPicPr>
          <p:nvPr userDrawn="1"/>
        </p:nvPicPr>
        <p:blipFill>
          <a:blip r:embed="rId15"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3577514746"/>
      </p:ext>
    </p:extLst>
  </p:cSld>
  <p:clrMap bg1="lt1" tx1="dk1" bg2="lt2" tx2="dk2" accent1="accent1" accent2="accent2" accent3="accent3" accent4="accent4" accent5="accent5" accent6="accent6" hlink="hlink" folHlink="folHlink"/>
  <p:sldLayoutIdLst>
    <p:sldLayoutId id="2147483721" r:id="rId1"/>
    <p:sldLayoutId id="2147483722" r:id="rId2"/>
    <p:sldLayoutId id="2147483723" r:id="rId3"/>
    <p:sldLayoutId id="2147483724" r:id="rId4"/>
    <p:sldLayoutId id="2147483725" r:id="rId5"/>
    <p:sldLayoutId id="2147483726" r:id="rId6"/>
    <p:sldLayoutId id="2147483727" r:id="rId7"/>
    <p:sldLayoutId id="2147483728" r:id="rId8"/>
    <p:sldLayoutId id="2147483729" r:id="rId9"/>
    <p:sldLayoutId id="2147483730" r:id="rId10"/>
    <p:sldLayoutId id="2147483731" r:id="rId11"/>
  </p:sldLayoutIdLst>
  <p:hf hdr="0" ftr="0" dt="0"/>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13">
            <a:extLst>
              <a:ext uri="{28A0092B-C50C-407E-A947-70E740481C1C}">
                <a14:useLocalDpi xmlns:a14="http://schemas.microsoft.com/office/drawing/2010/main" val="0"/>
              </a:ext>
            </a:extLst>
          </a:blip>
          <a:stretch>
            <a:fillRect/>
          </a:stretch>
        </p:blipFill>
        <p:spPr>
          <a:xfrm>
            <a:off x="2" y="6"/>
            <a:ext cx="853439" cy="6857989"/>
          </a:xfrm>
          <a:prstGeom prst="rect">
            <a:avLst/>
          </a:prstGeom>
        </p:spPr>
      </p:pic>
      <p:sp>
        <p:nvSpPr>
          <p:cNvPr id="2" name="Title Placeholder 1"/>
          <p:cNvSpPr>
            <a:spLocks noGrp="1"/>
          </p:cNvSpPr>
          <p:nvPr>
            <p:ph type="title"/>
          </p:nvPr>
        </p:nvSpPr>
        <p:spPr>
          <a:xfrm>
            <a:off x="1362078" y="274638"/>
            <a:ext cx="10363200" cy="1143000"/>
          </a:xfrm>
          <a:prstGeom prst="rect">
            <a:avLst/>
          </a:prstGeom>
        </p:spPr>
        <p:txBody>
          <a:bodyPr vert="horz" lIns="91440" tIns="45720" rIns="91440" bIns="45720" rtlCol="0" anchor="b" anchorCtr="0">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1369899" y="1600200"/>
            <a:ext cx="10355379"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1369899" y="6356351"/>
            <a:ext cx="2844800" cy="365125"/>
          </a:xfrm>
          <a:prstGeom prst="rect">
            <a:avLst/>
          </a:prstGeom>
        </p:spPr>
        <p:txBody>
          <a:bodyPr vert="horz" lIns="91440" tIns="45720" rIns="91440" bIns="45720" rtlCol="0" anchor="ctr"/>
          <a:lstStyle>
            <a:lvl1pPr algn="l">
              <a:defRPr sz="1125">
                <a:solidFill>
                  <a:schemeClr val="tx1">
                    <a:tint val="75000"/>
                  </a:schemeClr>
                </a:solidFill>
              </a:defRPr>
            </a:lvl1pPr>
          </a:lstStyle>
          <a:p>
            <a:fld id="{681831CC-8AE6-544C-8E20-5E6117257C05}" type="datetime1">
              <a:rPr lang="en-US" smtClean="0"/>
              <a:t>8/29/2023</a:t>
            </a:fld>
            <a:endParaRPr lang="en-US" dirty="0"/>
          </a:p>
        </p:txBody>
      </p:sp>
      <p:sp>
        <p:nvSpPr>
          <p:cNvPr id="5" name="Footer Placeholder 4"/>
          <p:cNvSpPr>
            <a:spLocks noGrp="1"/>
          </p:cNvSpPr>
          <p:nvPr>
            <p:ph type="ftr" sz="quarter" idx="3"/>
          </p:nvPr>
        </p:nvSpPr>
        <p:spPr>
          <a:xfrm>
            <a:off x="4617188" y="6356351"/>
            <a:ext cx="3860800" cy="365125"/>
          </a:xfrm>
          <a:prstGeom prst="rect">
            <a:avLst/>
          </a:prstGeom>
        </p:spPr>
        <p:txBody>
          <a:bodyPr vert="horz" lIns="91440" tIns="45720" rIns="91440" bIns="45720" rtlCol="0" anchor="ctr"/>
          <a:lstStyle>
            <a:lvl1pPr algn="ctr">
              <a:defRPr sz="1125">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880478" y="6356351"/>
            <a:ext cx="2844800" cy="365125"/>
          </a:xfrm>
          <a:prstGeom prst="rect">
            <a:avLst/>
          </a:prstGeom>
        </p:spPr>
        <p:txBody>
          <a:bodyPr vert="horz" lIns="91440" tIns="45720" rIns="91440" bIns="45720" rtlCol="0" anchor="ctr"/>
          <a:lstStyle>
            <a:lvl1pPr algn="r">
              <a:defRPr sz="1125">
                <a:solidFill>
                  <a:schemeClr val="tx1">
                    <a:tint val="75000"/>
                  </a:schemeClr>
                </a:solidFill>
              </a:defRPr>
            </a:lvl1pPr>
          </a:lstStyle>
          <a:p>
            <a:fld id="{D60BB360-5418-9C40-B406-E5CA81514EC3}" type="slidenum">
              <a:rPr lang="en-US" smtClean="0"/>
              <a:t>‹#›</a:t>
            </a:fld>
            <a:endParaRPr lang="en-US" dirty="0"/>
          </a:p>
        </p:txBody>
      </p:sp>
      <p:sp>
        <p:nvSpPr>
          <p:cNvPr id="10" name="TextBox 9"/>
          <p:cNvSpPr txBox="1"/>
          <p:nvPr userDrawn="1"/>
        </p:nvSpPr>
        <p:spPr>
          <a:xfrm>
            <a:off x="10180477" y="111592"/>
            <a:ext cx="1680267" cy="236668"/>
          </a:xfrm>
          <a:prstGeom prst="rect">
            <a:avLst/>
          </a:prstGeom>
          <a:noFill/>
        </p:spPr>
        <p:txBody>
          <a:bodyPr wrap="none" rtlCol="0">
            <a:spAutoFit/>
          </a:bodyPr>
          <a:lstStyle/>
          <a:p>
            <a:pPr algn="r"/>
            <a:r>
              <a:rPr lang="en-US" sz="938" b="1" dirty="0" smtClean="0">
                <a:solidFill>
                  <a:srgbClr val="264C67"/>
                </a:solidFill>
              </a:rPr>
              <a:t>INDIAN HEALTH SERVICE</a:t>
            </a:r>
            <a:endParaRPr lang="en-US" sz="938" b="1" dirty="0">
              <a:solidFill>
                <a:srgbClr val="264C67"/>
              </a:solidFill>
            </a:endParaRPr>
          </a:p>
        </p:txBody>
      </p:sp>
      <p:pic>
        <p:nvPicPr>
          <p:cNvPr id="9" name="Picture 8"/>
          <p:cNvPicPr>
            <a:picLocks noChangeAspect="1"/>
          </p:cNvPicPr>
          <p:nvPr userDrawn="1"/>
        </p:nvPicPr>
        <p:blipFill>
          <a:blip r:embed="rId14" cstate="print">
            <a:extLst>
              <a:ext uri="{28A0092B-C50C-407E-A947-70E740481C1C}">
                <a14:useLocalDpi xmlns:a14="http://schemas.microsoft.com/office/drawing/2010/main" val="0"/>
              </a:ext>
            </a:extLst>
          </a:blip>
          <a:stretch>
            <a:fillRect/>
          </a:stretch>
        </p:blipFill>
        <p:spPr>
          <a:xfrm>
            <a:off x="565465" y="361448"/>
            <a:ext cx="556768" cy="1389888"/>
          </a:xfrm>
          <a:prstGeom prst="rect">
            <a:avLst/>
          </a:prstGeom>
        </p:spPr>
      </p:pic>
    </p:spTree>
    <p:extLst>
      <p:ext uri="{BB962C8B-B14F-4D97-AF65-F5344CB8AC3E}">
        <p14:creationId xmlns:p14="http://schemas.microsoft.com/office/powerpoint/2010/main" val="2378926052"/>
      </p:ext>
    </p:extLst>
  </p:cSld>
  <p:clrMap bg1="lt1" tx1="dk1" bg2="lt2" tx2="dk2" accent1="accent1" accent2="accent2" accent3="accent3" accent4="accent4" accent5="accent5" accent6="accent6" hlink="hlink" folHlink="folHlink"/>
  <p:sldLayoutIdLst>
    <p:sldLayoutId id="2147483733" r:id="rId1"/>
    <p:sldLayoutId id="2147483734" r:id="rId2"/>
    <p:sldLayoutId id="2147483735" r:id="rId3"/>
    <p:sldLayoutId id="2147483736" r:id="rId4"/>
    <p:sldLayoutId id="2147483737" r:id="rId5"/>
    <p:sldLayoutId id="2147483738" r:id="rId6"/>
    <p:sldLayoutId id="2147483739" r:id="rId7"/>
    <p:sldLayoutId id="2147483740" r:id="rId8"/>
    <p:sldLayoutId id="2147483741" r:id="rId9"/>
    <p:sldLayoutId id="2147483742" r:id="rId10"/>
    <p:sldLayoutId id="2147483743" r:id="rId11"/>
  </p:sldLayoutIdLst>
  <p:hf sldNum="0" hdr="0" ftr="0" dt="0"/>
  <p:txStyles>
    <p:titleStyle>
      <a:lvl1pPr algn="l" defTabSz="428625" rtl="0" eaLnBrk="1" latinLnBrk="0" hangingPunct="1">
        <a:spcBef>
          <a:spcPct val="0"/>
        </a:spcBef>
        <a:buNone/>
        <a:defRPr sz="3000" b="1" kern="1200">
          <a:solidFill>
            <a:srgbClr val="264C67"/>
          </a:solidFill>
          <a:latin typeface="+mj-lt"/>
          <a:ea typeface="+mj-ea"/>
          <a:cs typeface="+mj-cs"/>
        </a:defRPr>
      </a:lvl1pPr>
    </p:titleStyle>
    <p:bodyStyle>
      <a:lvl1pPr marL="321469" indent="-321469" algn="l" defTabSz="428625" rtl="0" eaLnBrk="1" latinLnBrk="0" hangingPunct="1">
        <a:spcBef>
          <a:spcPct val="20000"/>
        </a:spcBef>
        <a:buFont typeface="Arial"/>
        <a:buChar char="•"/>
        <a:defRPr sz="3000" kern="1200">
          <a:solidFill>
            <a:srgbClr val="264C67"/>
          </a:solidFill>
          <a:latin typeface="+mn-lt"/>
          <a:ea typeface="+mn-ea"/>
          <a:cs typeface="+mn-cs"/>
        </a:defRPr>
      </a:lvl1pPr>
      <a:lvl2pPr marL="696516" indent="-267891" algn="l" defTabSz="428625" rtl="0" eaLnBrk="1" latinLnBrk="0" hangingPunct="1">
        <a:spcBef>
          <a:spcPct val="20000"/>
        </a:spcBef>
        <a:buFont typeface="Arial"/>
        <a:buChar char="–"/>
        <a:defRPr sz="2625" kern="1200">
          <a:solidFill>
            <a:srgbClr val="264C67"/>
          </a:solidFill>
          <a:latin typeface="+mn-lt"/>
          <a:ea typeface="+mn-ea"/>
          <a:cs typeface="+mn-cs"/>
        </a:defRPr>
      </a:lvl2pPr>
      <a:lvl3pPr marL="1071563" indent="-214313" algn="l" defTabSz="428625" rtl="0" eaLnBrk="1" latinLnBrk="0" hangingPunct="1">
        <a:spcBef>
          <a:spcPct val="20000"/>
        </a:spcBef>
        <a:buFont typeface="Arial"/>
        <a:buChar char="•"/>
        <a:defRPr sz="2250" kern="1200">
          <a:solidFill>
            <a:srgbClr val="264C67"/>
          </a:solidFill>
          <a:latin typeface="+mn-lt"/>
          <a:ea typeface="+mn-ea"/>
          <a:cs typeface="+mn-cs"/>
        </a:defRPr>
      </a:lvl3pPr>
      <a:lvl4pPr marL="1500188" indent="-214313" algn="l" defTabSz="428625" rtl="0" eaLnBrk="1" latinLnBrk="0" hangingPunct="1">
        <a:spcBef>
          <a:spcPct val="20000"/>
        </a:spcBef>
        <a:buFont typeface="Arial"/>
        <a:buChar char="–"/>
        <a:defRPr sz="1875" kern="1200">
          <a:solidFill>
            <a:srgbClr val="264C67"/>
          </a:solidFill>
          <a:latin typeface="+mn-lt"/>
          <a:ea typeface="+mn-ea"/>
          <a:cs typeface="+mn-cs"/>
        </a:defRPr>
      </a:lvl4pPr>
      <a:lvl5pPr marL="1928813" indent="-214313" algn="l" defTabSz="428625" rtl="0" eaLnBrk="1" latinLnBrk="0" hangingPunct="1">
        <a:spcBef>
          <a:spcPct val="20000"/>
        </a:spcBef>
        <a:buFont typeface="Arial"/>
        <a:buChar char="»"/>
        <a:defRPr sz="1875" kern="1200">
          <a:solidFill>
            <a:srgbClr val="264C67"/>
          </a:solidFill>
          <a:latin typeface="+mn-lt"/>
          <a:ea typeface="+mn-ea"/>
          <a:cs typeface="+mn-cs"/>
        </a:defRPr>
      </a:lvl5pPr>
      <a:lvl6pPr marL="2357438" indent="-214313" algn="l" defTabSz="428625" rtl="0" eaLnBrk="1" latinLnBrk="0" hangingPunct="1">
        <a:spcBef>
          <a:spcPct val="20000"/>
        </a:spcBef>
        <a:buFont typeface="Arial"/>
        <a:buChar char="•"/>
        <a:defRPr sz="1875" kern="1200">
          <a:solidFill>
            <a:schemeClr val="tx1"/>
          </a:solidFill>
          <a:latin typeface="+mn-lt"/>
          <a:ea typeface="+mn-ea"/>
          <a:cs typeface="+mn-cs"/>
        </a:defRPr>
      </a:lvl6pPr>
      <a:lvl7pPr marL="2786063" indent="-214313" algn="l" defTabSz="428625" rtl="0" eaLnBrk="1" latinLnBrk="0" hangingPunct="1">
        <a:spcBef>
          <a:spcPct val="20000"/>
        </a:spcBef>
        <a:buFont typeface="Arial"/>
        <a:buChar char="•"/>
        <a:defRPr sz="1875" kern="1200">
          <a:solidFill>
            <a:schemeClr val="tx1"/>
          </a:solidFill>
          <a:latin typeface="+mn-lt"/>
          <a:ea typeface="+mn-ea"/>
          <a:cs typeface="+mn-cs"/>
        </a:defRPr>
      </a:lvl7pPr>
      <a:lvl8pPr marL="3214688" indent="-214313" algn="l" defTabSz="428625" rtl="0" eaLnBrk="1" latinLnBrk="0" hangingPunct="1">
        <a:spcBef>
          <a:spcPct val="20000"/>
        </a:spcBef>
        <a:buFont typeface="Arial"/>
        <a:buChar char="•"/>
        <a:defRPr sz="1875" kern="1200">
          <a:solidFill>
            <a:schemeClr val="tx1"/>
          </a:solidFill>
          <a:latin typeface="+mn-lt"/>
          <a:ea typeface="+mn-ea"/>
          <a:cs typeface="+mn-cs"/>
        </a:defRPr>
      </a:lvl8pPr>
      <a:lvl9pPr marL="3643313" indent="-214313" algn="l" defTabSz="428625" rtl="0" eaLnBrk="1" latinLnBrk="0" hangingPunct="1">
        <a:spcBef>
          <a:spcPct val="20000"/>
        </a:spcBef>
        <a:buFont typeface="Arial"/>
        <a:buChar char="•"/>
        <a:defRPr sz="1875" kern="1200">
          <a:solidFill>
            <a:schemeClr val="tx1"/>
          </a:solidFill>
          <a:latin typeface="+mn-lt"/>
          <a:ea typeface="+mn-ea"/>
          <a:cs typeface="+mn-cs"/>
        </a:defRPr>
      </a:lvl9pPr>
    </p:bodyStyle>
    <p:otherStyle>
      <a:defPPr>
        <a:defRPr lang="en-US"/>
      </a:defPPr>
      <a:lvl1pPr marL="0" algn="l" defTabSz="428625" rtl="0" eaLnBrk="1" latinLnBrk="0" hangingPunct="1">
        <a:defRPr sz="1688" kern="1200">
          <a:solidFill>
            <a:schemeClr val="tx1"/>
          </a:solidFill>
          <a:latin typeface="+mn-lt"/>
          <a:ea typeface="+mn-ea"/>
          <a:cs typeface="+mn-cs"/>
        </a:defRPr>
      </a:lvl1pPr>
      <a:lvl2pPr marL="428625" algn="l" defTabSz="428625" rtl="0" eaLnBrk="1" latinLnBrk="0" hangingPunct="1">
        <a:defRPr sz="1688" kern="1200">
          <a:solidFill>
            <a:schemeClr val="tx1"/>
          </a:solidFill>
          <a:latin typeface="+mn-lt"/>
          <a:ea typeface="+mn-ea"/>
          <a:cs typeface="+mn-cs"/>
        </a:defRPr>
      </a:lvl2pPr>
      <a:lvl3pPr marL="857250" algn="l" defTabSz="428625" rtl="0" eaLnBrk="1" latinLnBrk="0" hangingPunct="1">
        <a:defRPr sz="1688" kern="1200">
          <a:solidFill>
            <a:schemeClr val="tx1"/>
          </a:solidFill>
          <a:latin typeface="+mn-lt"/>
          <a:ea typeface="+mn-ea"/>
          <a:cs typeface="+mn-cs"/>
        </a:defRPr>
      </a:lvl3pPr>
      <a:lvl4pPr marL="1285875" algn="l" defTabSz="428625" rtl="0" eaLnBrk="1" latinLnBrk="0" hangingPunct="1">
        <a:defRPr sz="1688" kern="1200">
          <a:solidFill>
            <a:schemeClr val="tx1"/>
          </a:solidFill>
          <a:latin typeface="+mn-lt"/>
          <a:ea typeface="+mn-ea"/>
          <a:cs typeface="+mn-cs"/>
        </a:defRPr>
      </a:lvl4pPr>
      <a:lvl5pPr marL="1714500" algn="l" defTabSz="428625" rtl="0" eaLnBrk="1" latinLnBrk="0" hangingPunct="1">
        <a:defRPr sz="1688" kern="1200">
          <a:solidFill>
            <a:schemeClr val="tx1"/>
          </a:solidFill>
          <a:latin typeface="+mn-lt"/>
          <a:ea typeface="+mn-ea"/>
          <a:cs typeface="+mn-cs"/>
        </a:defRPr>
      </a:lvl5pPr>
      <a:lvl6pPr marL="2143125" algn="l" defTabSz="428625" rtl="0" eaLnBrk="1" latinLnBrk="0" hangingPunct="1">
        <a:defRPr sz="1688" kern="1200">
          <a:solidFill>
            <a:schemeClr val="tx1"/>
          </a:solidFill>
          <a:latin typeface="+mn-lt"/>
          <a:ea typeface="+mn-ea"/>
          <a:cs typeface="+mn-cs"/>
        </a:defRPr>
      </a:lvl6pPr>
      <a:lvl7pPr marL="2571750" algn="l" defTabSz="428625" rtl="0" eaLnBrk="1" latinLnBrk="0" hangingPunct="1">
        <a:defRPr sz="1688" kern="1200">
          <a:solidFill>
            <a:schemeClr val="tx1"/>
          </a:solidFill>
          <a:latin typeface="+mn-lt"/>
          <a:ea typeface="+mn-ea"/>
          <a:cs typeface="+mn-cs"/>
        </a:defRPr>
      </a:lvl7pPr>
      <a:lvl8pPr marL="3000375" algn="l" defTabSz="428625" rtl="0" eaLnBrk="1" latinLnBrk="0" hangingPunct="1">
        <a:defRPr sz="1688" kern="1200">
          <a:solidFill>
            <a:schemeClr val="tx1"/>
          </a:solidFill>
          <a:latin typeface="+mn-lt"/>
          <a:ea typeface="+mn-ea"/>
          <a:cs typeface="+mn-cs"/>
        </a:defRPr>
      </a:lvl8pPr>
      <a:lvl9pPr marL="3429000" algn="l" defTabSz="428625" rtl="0" eaLnBrk="1" latinLnBrk="0" hangingPunct="1">
        <a:defRPr sz="1688"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3.png"/><Relationship Id="rId4" Type="http://schemas.openxmlformats.org/officeDocument/2006/relationships/image" Target="../media/image11.pn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3.xml"/><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hyperlink" Target="http://www.ihs.gov/chap" TargetMode="External"/><Relationship Id="rId2" Type="http://schemas.openxmlformats.org/officeDocument/2006/relationships/hyperlink" Target="mailto:IHSCHAP@ihs.gov" TargetMode="External"/><Relationship Id="rId1" Type="http://schemas.openxmlformats.org/officeDocument/2006/relationships/slideLayout" Target="../slideLayouts/slideLayout2.xml"/><Relationship Id="rId4" Type="http://schemas.openxmlformats.org/officeDocument/2006/relationships/hyperlink" Target="https://www.ihs.gov/listserv/topics/signup/?list_id=622" TargetMode="External"/></Relationships>
</file>

<file path=ppt/slides/_rels/slide1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3.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74420" y="831526"/>
            <a:ext cx="10058400" cy="3566160"/>
          </a:xfrm>
        </p:spPr>
        <p:txBody>
          <a:bodyPr>
            <a:normAutofit fontScale="90000"/>
          </a:bodyPr>
          <a:lstStyle/>
          <a:p>
            <a:r>
              <a:rPr lang="en-US" b="1" dirty="0" smtClean="0">
                <a:solidFill>
                  <a:schemeClr val="tx1"/>
                </a:solidFill>
                <a:latin typeface="Bahnschrift SemiBold Condensed" panose="020B0502040204020203" pitchFamily="34" charset="0"/>
              </a:rPr>
              <a:t/>
            </a:r>
            <a:br>
              <a:rPr lang="en-US" b="1" dirty="0" smtClean="0">
                <a:solidFill>
                  <a:schemeClr val="tx1"/>
                </a:solidFill>
                <a:latin typeface="Bahnschrift SemiBold Condensed" panose="020B0502040204020203" pitchFamily="34" charset="0"/>
              </a:rPr>
            </a:br>
            <a:r>
              <a:rPr lang="en-US" b="1" dirty="0" smtClean="0">
                <a:solidFill>
                  <a:schemeClr val="accent2">
                    <a:lumMod val="75000"/>
                  </a:schemeClr>
                </a:solidFill>
                <a:latin typeface="Bahnschrift SemiBold Condensed" panose="020B0502040204020203" pitchFamily="34" charset="0"/>
              </a:rPr>
              <a:t>Tribal Self-Governance Advisory Committee Meeting</a:t>
            </a:r>
            <a:br>
              <a:rPr lang="en-US" b="1" dirty="0" smtClean="0">
                <a:solidFill>
                  <a:schemeClr val="accent2">
                    <a:lumMod val="75000"/>
                  </a:schemeClr>
                </a:solidFill>
                <a:latin typeface="Bahnschrift SemiBold Condensed" panose="020B0502040204020203" pitchFamily="34" charset="0"/>
              </a:rPr>
            </a:br>
            <a:r>
              <a:rPr lang="en-US" sz="3600" b="1" dirty="0">
                <a:solidFill>
                  <a:schemeClr val="accent2">
                    <a:lumMod val="75000"/>
                  </a:schemeClr>
                </a:solidFill>
                <a:latin typeface="Bahnschrift SemiBold Condensed" panose="020B0502040204020203" pitchFamily="34" charset="0"/>
              </a:rPr>
              <a:t/>
            </a:r>
            <a:br>
              <a:rPr lang="en-US" sz="3600" b="1" dirty="0">
                <a:solidFill>
                  <a:schemeClr val="accent2">
                    <a:lumMod val="75000"/>
                  </a:schemeClr>
                </a:solidFill>
                <a:latin typeface="Bahnschrift SemiBold Condensed" panose="020B0502040204020203" pitchFamily="34" charset="0"/>
              </a:rPr>
            </a:br>
            <a:r>
              <a:rPr lang="en-US" sz="5300" b="1" dirty="0" smtClean="0">
                <a:solidFill>
                  <a:schemeClr val="accent2">
                    <a:lumMod val="75000"/>
                  </a:schemeClr>
                </a:solidFill>
                <a:latin typeface="Bahnschrift SemiBold Condensed" panose="020B0502040204020203" pitchFamily="34" charset="0"/>
              </a:rPr>
              <a:t>Expansion of the Community Health Aide Program</a:t>
            </a:r>
            <a:endParaRPr lang="en-US" sz="5300" dirty="0">
              <a:solidFill>
                <a:schemeClr val="accent2">
                  <a:lumMod val="75000"/>
                </a:schemeClr>
              </a:solidFill>
            </a:endParaRPr>
          </a:p>
        </p:txBody>
      </p:sp>
      <p:sp>
        <p:nvSpPr>
          <p:cNvPr id="3" name="Subtitle 2"/>
          <p:cNvSpPr>
            <a:spLocks noGrp="1"/>
          </p:cNvSpPr>
          <p:nvPr>
            <p:ph type="subTitle" idx="1"/>
          </p:nvPr>
        </p:nvSpPr>
        <p:spPr>
          <a:xfrm>
            <a:off x="1100051" y="4455620"/>
            <a:ext cx="10058400" cy="1740801"/>
          </a:xfrm>
        </p:spPr>
        <p:txBody>
          <a:bodyPr>
            <a:normAutofit/>
          </a:bodyPr>
          <a:lstStyle/>
          <a:p>
            <a:r>
              <a:rPr lang="en-US" sz="2200" dirty="0" smtClean="0">
                <a:solidFill>
                  <a:schemeClr val="accent2">
                    <a:lumMod val="75000"/>
                  </a:schemeClr>
                </a:solidFill>
              </a:rPr>
              <a:t>Donna E. Enfield, CHAP Lead</a:t>
            </a:r>
          </a:p>
          <a:p>
            <a:r>
              <a:rPr lang="en-US" sz="2200" dirty="0" smtClean="0">
                <a:solidFill>
                  <a:schemeClr val="accent2">
                    <a:lumMod val="75000"/>
                  </a:schemeClr>
                </a:solidFill>
              </a:rPr>
              <a:t>August 31,2023</a:t>
            </a:r>
            <a:endParaRPr lang="en-US" sz="2200" dirty="0">
              <a:solidFill>
                <a:schemeClr val="accent2">
                  <a:lumMod val="75000"/>
                </a:schemeClr>
              </a:solidFill>
            </a:endParaRPr>
          </a:p>
        </p:txBody>
      </p:sp>
      <p:pic>
        <p:nvPicPr>
          <p:cNvPr id="4" name="Picture 3" descr="IHS Logo"/>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54478" y="4455620"/>
            <a:ext cx="1750176" cy="1740801"/>
          </a:xfrm>
          <a:prstGeom prst="rect">
            <a:avLst/>
          </a:prstGeom>
        </p:spPr>
      </p:pic>
      <p:pic>
        <p:nvPicPr>
          <p:cNvPr id="5" name="Picture 4" descr="HHS Logo"/>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352097" y="4432125"/>
            <a:ext cx="1842403" cy="1764296"/>
          </a:xfrm>
          <a:prstGeom prst="rect">
            <a:avLst/>
          </a:prstGeom>
        </p:spPr>
      </p:pic>
      <p:pic>
        <p:nvPicPr>
          <p:cNvPr id="6" name="Picture 5" descr="Graphic geometric blue banne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332251309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solidFill>
                  <a:schemeClr val="accent2">
                    <a:lumMod val="75000"/>
                  </a:schemeClr>
                </a:solidFill>
              </a:rPr>
              <a:t>Historical Development of CHAP</a:t>
            </a:r>
            <a:endParaRPr lang="en-US" b="1" dirty="0">
              <a:solidFill>
                <a:schemeClr val="accent2">
                  <a:lumMod val="75000"/>
                </a:schemeClr>
              </a:solidFill>
            </a:endParaRPr>
          </a:p>
        </p:txBody>
      </p:sp>
      <p:sp>
        <p:nvSpPr>
          <p:cNvPr id="3" name="Content Placeholder 2"/>
          <p:cNvSpPr>
            <a:spLocks noGrp="1"/>
          </p:cNvSpPr>
          <p:nvPr>
            <p:ph idx="1"/>
          </p:nvPr>
        </p:nvSpPr>
        <p:spPr>
          <a:xfrm>
            <a:off x="1097280" y="1828800"/>
            <a:ext cx="10058400" cy="4039340"/>
          </a:xfrm>
        </p:spPr>
        <p:txBody>
          <a:bodyPr>
            <a:normAutofit/>
          </a:bodyPr>
          <a:lstStyle/>
          <a:p>
            <a:pPr>
              <a:buFont typeface="Wingdings" panose="05000000000000000000" pitchFamily="2" charset="2"/>
              <a:buChar char="v"/>
            </a:pPr>
            <a:r>
              <a:rPr lang="en-US" b="1" dirty="0">
                <a:solidFill>
                  <a:srgbClr val="264C67"/>
                </a:solidFill>
              </a:rPr>
              <a:t>1950-1960s-</a:t>
            </a:r>
            <a:r>
              <a:rPr lang="en-US" dirty="0">
                <a:solidFill>
                  <a:srgbClr val="264C67"/>
                </a:solidFill>
              </a:rPr>
              <a:t> CHAP begins in response to a TB outbreak and the chemotherapy aide is created to mobilize the village medical team </a:t>
            </a:r>
          </a:p>
          <a:p>
            <a:pPr>
              <a:buFont typeface="Wingdings" panose="05000000000000000000" pitchFamily="2" charset="2"/>
              <a:buChar char="v"/>
            </a:pPr>
            <a:r>
              <a:rPr lang="en-US" b="1" dirty="0" smtClean="0">
                <a:solidFill>
                  <a:srgbClr val="264C67"/>
                </a:solidFill>
              </a:rPr>
              <a:t>1968- </a:t>
            </a:r>
            <a:r>
              <a:rPr lang="en-US" dirty="0">
                <a:solidFill>
                  <a:srgbClr val="264C67"/>
                </a:solidFill>
              </a:rPr>
              <a:t>Formal Training &amp; federal funding formalizing the program</a:t>
            </a:r>
          </a:p>
          <a:p>
            <a:pPr>
              <a:buFont typeface="Wingdings" panose="05000000000000000000" pitchFamily="2" charset="2"/>
              <a:buChar char="v"/>
            </a:pPr>
            <a:r>
              <a:rPr lang="en-US" b="1" dirty="0" smtClean="0">
                <a:solidFill>
                  <a:srgbClr val="264C67"/>
                </a:solidFill>
              </a:rPr>
              <a:t>1975- </a:t>
            </a:r>
            <a:r>
              <a:rPr lang="en-US" dirty="0">
                <a:solidFill>
                  <a:srgbClr val="264C67"/>
                </a:solidFill>
              </a:rPr>
              <a:t>Indian Self-Determination and Education Assistance Act (PL 93-638) </a:t>
            </a:r>
            <a:endParaRPr lang="en-US" dirty="0" smtClean="0">
              <a:solidFill>
                <a:srgbClr val="264C67"/>
              </a:solidFill>
            </a:endParaRPr>
          </a:p>
          <a:p>
            <a:pPr>
              <a:buFont typeface="Wingdings" panose="05000000000000000000" pitchFamily="2" charset="2"/>
              <a:buChar char="v"/>
            </a:pPr>
            <a:r>
              <a:rPr lang="en-US" b="1" dirty="0">
                <a:solidFill>
                  <a:srgbClr val="264C67"/>
                </a:solidFill>
              </a:rPr>
              <a:t>1998- </a:t>
            </a:r>
            <a:r>
              <a:rPr lang="en-US" dirty="0">
                <a:solidFill>
                  <a:srgbClr val="264C67"/>
                </a:solidFill>
              </a:rPr>
              <a:t>Alaska CHAPCB authority through the Snyder Act &amp; IHCIA </a:t>
            </a:r>
          </a:p>
          <a:p>
            <a:pPr>
              <a:buFont typeface="Wingdings" panose="05000000000000000000" pitchFamily="2" charset="2"/>
              <a:buChar char="v"/>
            </a:pPr>
            <a:r>
              <a:rPr lang="en-US" b="1" dirty="0" smtClean="0">
                <a:solidFill>
                  <a:srgbClr val="264C67"/>
                </a:solidFill>
              </a:rPr>
              <a:t>2005-</a:t>
            </a:r>
            <a:r>
              <a:rPr lang="en-US" dirty="0" smtClean="0">
                <a:solidFill>
                  <a:srgbClr val="264C67"/>
                </a:solidFill>
              </a:rPr>
              <a:t> </a:t>
            </a:r>
            <a:r>
              <a:rPr lang="en-US" dirty="0">
                <a:solidFill>
                  <a:srgbClr val="264C67"/>
                </a:solidFill>
              </a:rPr>
              <a:t>First Cohort of dental health aides certified formally adding “DHA” to Alaska CHAP </a:t>
            </a:r>
          </a:p>
          <a:p>
            <a:pPr>
              <a:buFont typeface="Wingdings" panose="05000000000000000000" pitchFamily="2" charset="2"/>
              <a:buChar char="v"/>
            </a:pPr>
            <a:r>
              <a:rPr lang="en-US" b="1" dirty="0" smtClean="0">
                <a:solidFill>
                  <a:srgbClr val="264C67"/>
                </a:solidFill>
              </a:rPr>
              <a:t>2009-</a:t>
            </a:r>
            <a:r>
              <a:rPr lang="en-US" dirty="0" smtClean="0">
                <a:solidFill>
                  <a:srgbClr val="264C67"/>
                </a:solidFill>
              </a:rPr>
              <a:t> </a:t>
            </a:r>
            <a:r>
              <a:rPr lang="en-US" dirty="0">
                <a:solidFill>
                  <a:srgbClr val="264C67"/>
                </a:solidFill>
              </a:rPr>
              <a:t>First cohort of behavioral health aides certified formally adding “BHA” to Alaska CHAP </a:t>
            </a:r>
          </a:p>
          <a:p>
            <a:pPr marL="285750" indent="-285750">
              <a:buFont typeface="Arial" panose="020B0604020202020204" pitchFamily="34" charset="0"/>
              <a:buChar char="•"/>
            </a:pPr>
            <a:endParaRPr lang="en-US" dirty="0">
              <a:solidFill>
                <a:srgbClr val="264C67"/>
              </a:solidFill>
            </a:endParaRPr>
          </a:p>
        </p:txBody>
      </p:sp>
      <p:sp>
        <p:nvSpPr>
          <p:cNvPr id="4" name="Slide Number Placeholder 3"/>
          <p:cNvSpPr>
            <a:spLocks noGrp="1"/>
          </p:cNvSpPr>
          <p:nvPr>
            <p:ph type="sldNum" sz="quarter" idx="12"/>
          </p:nvPr>
        </p:nvSpPr>
        <p:spPr/>
        <p:txBody>
          <a:bodyPr/>
          <a:lstStyle/>
          <a:p>
            <a:fld id="{CFB582AC-5695-48DB-B28C-201892CC33C9}" type="slidenum">
              <a:rPr lang="en-US" smtClean="0"/>
              <a:t>2</a:t>
            </a:fld>
            <a:endParaRPr lang="en-US" dirty="0"/>
          </a:p>
        </p:txBody>
      </p:sp>
    </p:spTree>
    <p:extLst>
      <p:ext uri="{BB962C8B-B14F-4D97-AF65-F5344CB8AC3E}">
        <p14:creationId xmlns:p14="http://schemas.microsoft.com/office/powerpoint/2010/main" val="86807517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749247"/>
            <a:ext cx="12555071" cy="7607247"/>
          </a:xfrm>
          <a:prstGeom prst="rect">
            <a:avLst/>
          </a:prstGeom>
        </p:spPr>
      </p:pic>
    </p:spTree>
    <p:extLst>
      <p:ext uri="{BB962C8B-B14F-4D97-AF65-F5344CB8AC3E}">
        <p14:creationId xmlns:p14="http://schemas.microsoft.com/office/powerpoint/2010/main" val="229753863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60195" y="1031639"/>
            <a:ext cx="10052288" cy="599491"/>
          </a:xfrm>
        </p:spPr>
        <p:txBody>
          <a:bodyPr>
            <a:normAutofit fontScale="90000"/>
          </a:bodyPr>
          <a:lstStyle/>
          <a:p>
            <a:pPr algn="ctr"/>
            <a:r>
              <a:rPr lang="en-US" b="1" dirty="0" smtClean="0">
                <a:solidFill>
                  <a:schemeClr val="accent2">
                    <a:lumMod val="75000"/>
                  </a:schemeClr>
                </a:solidFill>
              </a:rPr>
              <a:t>Community Health Aide Program</a:t>
            </a:r>
            <a:endParaRPr lang="en-US" b="1" dirty="0">
              <a:solidFill>
                <a:schemeClr val="accent2">
                  <a:lumMod val="75000"/>
                </a:schemeClr>
              </a:solidFill>
            </a:endParaRPr>
          </a:p>
        </p:txBody>
      </p:sp>
      <p:graphicFrame>
        <p:nvGraphicFramePr>
          <p:cNvPr id="5" name="Content Placeholder 4"/>
          <p:cNvGraphicFramePr>
            <a:graphicFrameLocks noGrp="1"/>
          </p:cNvGraphicFramePr>
          <p:nvPr>
            <p:ph idx="1"/>
            <p:extLst>
              <p:ext uri="{D42A27DB-BD31-4B8C-83A1-F6EECF244321}">
                <p14:modId xmlns:p14="http://schemas.microsoft.com/office/powerpoint/2010/main" val="3484255292"/>
              </p:ext>
            </p:extLst>
          </p:nvPr>
        </p:nvGraphicFramePr>
        <p:xfrm>
          <a:off x="676101" y="2476411"/>
          <a:ext cx="10691146" cy="229281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4" name="Slide Number Placeholder 3"/>
          <p:cNvSpPr>
            <a:spLocks noGrp="1"/>
          </p:cNvSpPr>
          <p:nvPr>
            <p:ph type="sldNum" sz="quarter" idx="12"/>
          </p:nvPr>
        </p:nvSpPr>
        <p:spPr/>
        <p:txBody>
          <a:bodyPr/>
          <a:lstStyle/>
          <a:p>
            <a:fld id="{CFB582AC-5695-48DB-B28C-201892CC33C9}" type="slidenum">
              <a:rPr lang="en-US" smtClean="0"/>
              <a:t>4</a:t>
            </a:fld>
            <a:endParaRPr lang="en-US" dirty="0"/>
          </a:p>
        </p:txBody>
      </p:sp>
      <p:sp>
        <p:nvSpPr>
          <p:cNvPr id="6" name="TextBox 5"/>
          <p:cNvSpPr txBox="1"/>
          <p:nvPr/>
        </p:nvSpPr>
        <p:spPr>
          <a:xfrm>
            <a:off x="1004047" y="1830080"/>
            <a:ext cx="10208436" cy="646331"/>
          </a:xfrm>
          <a:prstGeom prst="rect">
            <a:avLst/>
          </a:prstGeom>
          <a:noFill/>
        </p:spPr>
        <p:txBody>
          <a:bodyPr wrap="square" rtlCol="0">
            <a:spAutoFit/>
          </a:bodyPr>
          <a:lstStyle/>
          <a:p>
            <a:pPr algn="ctr"/>
            <a:r>
              <a:rPr lang="en-US" dirty="0">
                <a:solidFill>
                  <a:schemeClr val="accent2">
                    <a:lumMod val="75000"/>
                  </a:schemeClr>
                </a:solidFill>
              </a:rPr>
              <a:t>The Community Health Aide Program (CHAP) includes three (3) different health aide provider types which each include a tiered level practice.</a:t>
            </a:r>
          </a:p>
        </p:txBody>
      </p:sp>
    </p:spTree>
    <p:extLst>
      <p:ext uri="{BB962C8B-B14F-4D97-AF65-F5344CB8AC3E}">
        <p14:creationId xmlns:p14="http://schemas.microsoft.com/office/powerpoint/2010/main" val="313155116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ctrTitle"/>
          </p:nvPr>
        </p:nvSpPr>
        <p:spPr/>
        <p:txBody>
          <a:bodyPr/>
          <a:lstStyle/>
          <a:p>
            <a:r>
              <a:rPr lang="en-US" b="1" dirty="0" smtClean="0">
                <a:solidFill>
                  <a:schemeClr val="accent2">
                    <a:lumMod val="75000"/>
                  </a:schemeClr>
                </a:solidFill>
              </a:rPr>
              <a:t>Current Status of CHAP</a:t>
            </a:r>
            <a:endParaRPr lang="en-US" b="1" dirty="0">
              <a:solidFill>
                <a:schemeClr val="accent2">
                  <a:lumMod val="75000"/>
                </a:schemeClr>
              </a:solidFill>
            </a:endParaRPr>
          </a:p>
        </p:txBody>
      </p:sp>
      <p:sp>
        <p:nvSpPr>
          <p:cNvPr id="3" name="Content Placeholder 2"/>
          <p:cNvSpPr>
            <a:spLocks noGrp="1"/>
          </p:cNvSpPr>
          <p:nvPr>
            <p:ph type="subTitle" idx="1"/>
          </p:nvPr>
        </p:nvSpPr>
        <p:spPr/>
        <p:txBody>
          <a:bodyPr>
            <a:normAutofit fontScale="85000" lnSpcReduction="20000"/>
          </a:bodyPr>
          <a:lstStyle/>
          <a:p>
            <a:pPr algn="ctr"/>
            <a:endParaRPr lang="en-US" dirty="0" smtClean="0"/>
          </a:p>
          <a:p>
            <a:pPr algn="ctr"/>
            <a:r>
              <a:rPr lang="en-US" dirty="0" smtClean="0">
                <a:solidFill>
                  <a:schemeClr val="accent2">
                    <a:lumMod val="75000"/>
                  </a:schemeClr>
                </a:solidFill>
              </a:rPr>
              <a:t>Community Health Aide Program </a:t>
            </a:r>
          </a:p>
          <a:p>
            <a:pPr algn="ctr"/>
            <a:r>
              <a:rPr lang="en-US" dirty="0" smtClean="0">
                <a:solidFill>
                  <a:schemeClr val="accent2">
                    <a:lumMod val="75000"/>
                  </a:schemeClr>
                </a:solidFill>
              </a:rPr>
              <a:t>Current Status</a:t>
            </a:r>
            <a:endParaRPr lang="en-US" dirty="0">
              <a:solidFill>
                <a:schemeClr val="accent2">
                  <a:lumMod val="75000"/>
                </a:schemeClr>
              </a:solidFill>
            </a:endParaRPr>
          </a:p>
        </p:txBody>
      </p:sp>
      <p:sp>
        <p:nvSpPr>
          <p:cNvPr id="4" name="Slide Number Placeholder 3"/>
          <p:cNvSpPr>
            <a:spLocks noGrp="1"/>
          </p:cNvSpPr>
          <p:nvPr>
            <p:ph type="sldNum" sz="quarter" idx="12"/>
          </p:nvPr>
        </p:nvSpPr>
        <p:spPr/>
        <p:txBody>
          <a:bodyPr/>
          <a:lstStyle/>
          <a:p>
            <a:fld id="{CFB582AC-5695-48DB-B28C-201892CC33C9}" type="slidenum">
              <a:rPr lang="en-US" smtClean="0"/>
              <a:t>5</a:t>
            </a:fld>
            <a:endParaRPr lang="en-US" dirty="0"/>
          </a:p>
        </p:txBody>
      </p:sp>
    </p:spTree>
    <p:extLst>
      <p:ext uri="{BB962C8B-B14F-4D97-AF65-F5344CB8AC3E}">
        <p14:creationId xmlns:p14="http://schemas.microsoft.com/office/powerpoint/2010/main" val="219914651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solidFill>
                  <a:schemeClr val="accent2">
                    <a:lumMod val="50000"/>
                  </a:schemeClr>
                </a:solidFill>
              </a:rPr>
              <a:t/>
            </a:r>
            <a:br>
              <a:rPr lang="en-US" dirty="0" smtClean="0">
                <a:solidFill>
                  <a:schemeClr val="accent2">
                    <a:lumMod val="50000"/>
                  </a:schemeClr>
                </a:solidFill>
              </a:rPr>
            </a:br>
            <a:r>
              <a:rPr lang="en-US" b="1" dirty="0" smtClean="0">
                <a:solidFill>
                  <a:schemeClr val="accent2">
                    <a:lumMod val="50000"/>
                  </a:schemeClr>
                </a:solidFill>
              </a:rPr>
              <a:t>Alaska Agreement</a:t>
            </a:r>
            <a:endParaRPr lang="en-US" b="1" dirty="0">
              <a:solidFill>
                <a:schemeClr val="accent2">
                  <a:lumMod val="50000"/>
                </a:schemeClr>
              </a:solidFill>
            </a:endParaRPr>
          </a:p>
        </p:txBody>
      </p:sp>
      <p:sp>
        <p:nvSpPr>
          <p:cNvPr id="3" name="Content Placeholder 2"/>
          <p:cNvSpPr>
            <a:spLocks noGrp="1"/>
          </p:cNvSpPr>
          <p:nvPr>
            <p:ph idx="1"/>
          </p:nvPr>
        </p:nvSpPr>
        <p:spPr/>
        <p:txBody>
          <a:bodyPr/>
          <a:lstStyle/>
          <a:p>
            <a:pPr>
              <a:buFont typeface="Arial" panose="020B0604020202020204" pitchFamily="34" charset="0"/>
              <a:buChar char="•"/>
            </a:pPr>
            <a:r>
              <a:rPr lang="en-US" dirty="0" smtClean="0">
                <a:solidFill>
                  <a:schemeClr val="accent2">
                    <a:lumMod val="75000"/>
                  </a:schemeClr>
                </a:solidFill>
              </a:rPr>
              <a:t>Under development at this time</a:t>
            </a:r>
          </a:p>
          <a:p>
            <a:pPr>
              <a:buFont typeface="Arial" panose="020B0604020202020204" pitchFamily="34" charset="0"/>
              <a:buChar char="•"/>
            </a:pPr>
            <a:r>
              <a:rPr lang="en-US" dirty="0" smtClean="0">
                <a:solidFill>
                  <a:schemeClr val="accent2">
                    <a:lumMod val="75000"/>
                  </a:schemeClr>
                </a:solidFill>
              </a:rPr>
              <a:t>AK Certification Board will provide technical assistance</a:t>
            </a:r>
          </a:p>
          <a:p>
            <a:pPr>
              <a:buFont typeface="Arial" panose="020B0604020202020204" pitchFamily="34" charset="0"/>
              <a:buChar char="•"/>
            </a:pPr>
            <a:r>
              <a:rPr lang="en-US" dirty="0" smtClean="0">
                <a:solidFill>
                  <a:schemeClr val="accent2">
                    <a:lumMod val="75000"/>
                  </a:schemeClr>
                </a:solidFill>
              </a:rPr>
              <a:t>Portland Area will be able to certify providers in collaboration with AK Certification Board (ACCB)</a:t>
            </a:r>
          </a:p>
          <a:p>
            <a:pPr>
              <a:buFont typeface="Arial" panose="020B0604020202020204" pitchFamily="34" charset="0"/>
              <a:buChar char="•"/>
            </a:pPr>
            <a:r>
              <a:rPr lang="en-US" dirty="0" smtClean="0">
                <a:solidFill>
                  <a:schemeClr val="accent2">
                    <a:lumMod val="75000"/>
                  </a:schemeClr>
                </a:solidFill>
              </a:rPr>
              <a:t>Additional details will be forthcoming</a:t>
            </a:r>
            <a:endParaRPr lang="en-US" dirty="0">
              <a:solidFill>
                <a:schemeClr val="accent2">
                  <a:lumMod val="75000"/>
                </a:schemeClr>
              </a:solidFill>
            </a:endParaRPr>
          </a:p>
        </p:txBody>
      </p:sp>
      <p:sp>
        <p:nvSpPr>
          <p:cNvPr id="4" name="Slide Number Placeholder 3"/>
          <p:cNvSpPr>
            <a:spLocks noGrp="1"/>
          </p:cNvSpPr>
          <p:nvPr>
            <p:ph type="sldNum" sz="quarter" idx="12"/>
          </p:nvPr>
        </p:nvSpPr>
        <p:spPr/>
        <p:txBody>
          <a:bodyPr/>
          <a:lstStyle/>
          <a:p>
            <a:fld id="{CFB582AC-5695-48DB-B28C-201892CC33C9}" type="slidenum">
              <a:rPr lang="en-US" smtClean="0"/>
              <a:t>6</a:t>
            </a:fld>
            <a:endParaRPr lang="en-US" dirty="0"/>
          </a:p>
        </p:txBody>
      </p:sp>
    </p:spTree>
    <p:extLst>
      <p:ext uri="{BB962C8B-B14F-4D97-AF65-F5344CB8AC3E}">
        <p14:creationId xmlns:p14="http://schemas.microsoft.com/office/powerpoint/2010/main" val="28336011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chemeClr val="accent2">
                    <a:lumMod val="75000"/>
                  </a:schemeClr>
                </a:solidFill>
              </a:rPr>
              <a:t>Portland Area CHAP Certification Board</a:t>
            </a:r>
            <a:endParaRPr lang="en-US" b="1" dirty="0">
              <a:solidFill>
                <a:schemeClr val="accent2">
                  <a:lumMod val="75000"/>
                </a:schemeClr>
              </a:solidFill>
            </a:endParaRPr>
          </a:p>
        </p:txBody>
      </p:sp>
      <p:sp>
        <p:nvSpPr>
          <p:cNvPr id="3" name="Content Placeholder 2"/>
          <p:cNvSpPr>
            <a:spLocks noGrp="1"/>
          </p:cNvSpPr>
          <p:nvPr>
            <p:ph idx="1"/>
          </p:nvPr>
        </p:nvSpPr>
        <p:spPr/>
        <p:txBody>
          <a:bodyPr/>
          <a:lstStyle/>
          <a:p>
            <a:pPr>
              <a:buFont typeface="Arial" panose="020B0604020202020204" pitchFamily="34" charset="0"/>
              <a:buChar char="•"/>
            </a:pPr>
            <a:r>
              <a:rPr lang="en-US" sz="2400" dirty="0" smtClean="0">
                <a:solidFill>
                  <a:schemeClr val="accent2">
                    <a:lumMod val="75000"/>
                  </a:schemeClr>
                </a:solidFill>
              </a:rPr>
              <a:t>Certifications can begin in collaboration with AK Certification Board</a:t>
            </a:r>
          </a:p>
          <a:p>
            <a:pPr>
              <a:buFont typeface="Arial" panose="020B0604020202020204" pitchFamily="34" charset="0"/>
              <a:buChar char="•"/>
            </a:pPr>
            <a:r>
              <a:rPr lang="en-US" sz="2400" dirty="0" smtClean="0">
                <a:solidFill>
                  <a:schemeClr val="accent2">
                    <a:lumMod val="75000"/>
                  </a:schemeClr>
                </a:solidFill>
              </a:rPr>
              <a:t>AK must amend their Standards and Procedures first</a:t>
            </a:r>
          </a:p>
          <a:p>
            <a:pPr>
              <a:buFont typeface="Arial" panose="020B0604020202020204" pitchFamily="34" charset="0"/>
              <a:buChar char="•"/>
            </a:pPr>
            <a:r>
              <a:rPr lang="en-US" sz="2400" dirty="0" smtClean="0">
                <a:solidFill>
                  <a:schemeClr val="accent2">
                    <a:lumMod val="75000"/>
                  </a:schemeClr>
                </a:solidFill>
              </a:rPr>
              <a:t>ACCB is scheduled to meet September 7 </a:t>
            </a:r>
          </a:p>
          <a:p>
            <a:pPr>
              <a:buFont typeface="Arial" panose="020B0604020202020204" pitchFamily="34" charset="0"/>
              <a:buChar char="•"/>
            </a:pPr>
            <a:r>
              <a:rPr lang="en-US" sz="2400" dirty="0" smtClean="0">
                <a:solidFill>
                  <a:schemeClr val="accent2">
                    <a:lumMod val="75000"/>
                  </a:schemeClr>
                </a:solidFill>
              </a:rPr>
              <a:t>PA has a Certification Board</a:t>
            </a:r>
          </a:p>
          <a:p>
            <a:pPr>
              <a:buFont typeface="Arial" panose="020B0604020202020204" pitchFamily="34" charset="0"/>
              <a:buChar char="•"/>
            </a:pPr>
            <a:r>
              <a:rPr lang="en-US" sz="2400" dirty="0" smtClean="0">
                <a:solidFill>
                  <a:schemeClr val="accent2">
                    <a:lumMod val="75000"/>
                  </a:schemeClr>
                </a:solidFill>
              </a:rPr>
              <a:t>PA has developed training programs for Oral and Behavioral Health</a:t>
            </a:r>
          </a:p>
          <a:p>
            <a:pPr>
              <a:buFont typeface="Arial" panose="020B0604020202020204" pitchFamily="34" charset="0"/>
              <a:buChar char="•"/>
            </a:pPr>
            <a:r>
              <a:rPr lang="en-US" sz="2400" dirty="0" smtClean="0">
                <a:solidFill>
                  <a:schemeClr val="accent2">
                    <a:lumMod val="75000"/>
                  </a:schemeClr>
                </a:solidFill>
              </a:rPr>
              <a:t>PA has been developing electronic health aide manuals</a:t>
            </a:r>
          </a:p>
          <a:p>
            <a:pPr>
              <a:buFont typeface="Arial" panose="020B0604020202020204" pitchFamily="34" charset="0"/>
              <a:buChar char="•"/>
            </a:pPr>
            <a:endParaRPr lang="en-US" dirty="0" smtClean="0"/>
          </a:p>
          <a:p>
            <a:pPr>
              <a:buFont typeface="Arial" panose="020B0604020202020204" pitchFamily="34" charset="0"/>
              <a:buChar char="•"/>
            </a:pPr>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7</a:t>
            </a:fld>
            <a:endParaRPr lang="en-US" dirty="0"/>
          </a:p>
        </p:txBody>
      </p:sp>
    </p:spTree>
    <p:extLst>
      <p:ext uri="{BB962C8B-B14F-4D97-AF65-F5344CB8AC3E}">
        <p14:creationId xmlns:p14="http://schemas.microsoft.com/office/powerpoint/2010/main" val="324707729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chemeClr val="accent2">
                    <a:lumMod val="75000"/>
                  </a:schemeClr>
                </a:solidFill>
              </a:rPr>
              <a:t>National Certification Board</a:t>
            </a:r>
            <a:endParaRPr lang="en-US" b="1" dirty="0">
              <a:solidFill>
                <a:schemeClr val="accent2">
                  <a:lumMod val="75000"/>
                </a:schemeClr>
              </a:solidFill>
            </a:endParaRPr>
          </a:p>
        </p:txBody>
      </p:sp>
      <p:sp>
        <p:nvSpPr>
          <p:cNvPr id="3" name="Content Placeholder 2"/>
          <p:cNvSpPr>
            <a:spLocks noGrp="1"/>
          </p:cNvSpPr>
          <p:nvPr>
            <p:ph idx="1"/>
          </p:nvPr>
        </p:nvSpPr>
        <p:spPr/>
        <p:txBody>
          <a:bodyPr>
            <a:normAutofit/>
          </a:bodyPr>
          <a:lstStyle/>
          <a:p>
            <a:pPr>
              <a:buFont typeface="Arial" panose="020B0604020202020204" pitchFamily="34" charset="0"/>
              <a:buChar char="•"/>
            </a:pPr>
            <a:r>
              <a:rPr lang="en-US" dirty="0" smtClean="0">
                <a:solidFill>
                  <a:schemeClr val="accent2">
                    <a:lumMod val="75000"/>
                  </a:schemeClr>
                </a:solidFill>
              </a:rPr>
              <a:t>Charter has been shared with the CHAP Tribal Advisory Group (TAG) for comments</a:t>
            </a:r>
          </a:p>
          <a:p>
            <a:pPr>
              <a:buFont typeface="Arial" panose="020B0604020202020204" pitchFamily="34" charset="0"/>
              <a:buChar char="•"/>
            </a:pPr>
            <a:r>
              <a:rPr lang="en-US" dirty="0" smtClean="0">
                <a:solidFill>
                  <a:schemeClr val="accent2">
                    <a:lumMod val="75000"/>
                  </a:schemeClr>
                </a:solidFill>
              </a:rPr>
              <a:t>NCB will be seated within 6 months</a:t>
            </a:r>
          </a:p>
          <a:p>
            <a:pPr>
              <a:buFont typeface="Arial" panose="020B0604020202020204" pitchFamily="34" charset="0"/>
              <a:buChar char="•"/>
            </a:pPr>
            <a:r>
              <a:rPr lang="en-US" dirty="0" smtClean="0">
                <a:solidFill>
                  <a:schemeClr val="accent2">
                    <a:lumMod val="75000"/>
                  </a:schemeClr>
                </a:solidFill>
              </a:rPr>
              <a:t>Additional Board members are still needed</a:t>
            </a:r>
          </a:p>
          <a:p>
            <a:pPr>
              <a:buFont typeface="Arial" panose="020B0604020202020204" pitchFamily="34" charset="0"/>
              <a:buChar char="•"/>
            </a:pPr>
            <a:r>
              <a:rPr lang="en-US" dirty="0" smtClean="0">
                <a:solidFill>
                  <a:schemeClr val="accent2">
                    <a:lumMod val="75000"/>
                  </a:schemeClr>
                </a:solidFill>
              </a:rPr>
              <a:t>Current NCB members:</a:t>
            </a:r>
            <a:endParaRPr lang="en-US" dirty="0" smtClean="0">
              <a:solidFill>
                <a:schemeClr val="accent2">
                  <a:lumMod val="75000"/>
                </a:schemeClr>
              </a:solidFill>
            </a:endParaRPr>
          </a:p>
          <a:p>
            <a:pPr lvl="1">
              <a:buFont typeface="Arial" panose="020B0604020202020204" pitchFamily="34" charset="0"/>
              <a:buChar char="•"/>
            </a:pPr>
            <a:r>
              <a:rPr lang="en-US" sz="2000" dirty="0" smtClean="0">
                <a:solidFill>
                  <a:schemeClr val="accent2">
                    <a:lumMod val="75000"/>
                  </a:schemeClr>
                </a:solidFill>
              </a:rPr>
              <a:t>Billings Area - Federal and  Tribal</a:t>
            </a:r>
          </a:p>
          <a:p>
            <a:pPr lvl="1">
              <a:buFont typeface="Arial" panose="020B0604020202020204" pitchFamily="34" charset="0"/>
              <a:buChar char="•"/>
            </a:pPr>
            <a:r>
              <a:rPr lang="en-US" sz="2000" dirty="0" smtClean="0">
                <a:solidFill>
                  <a:schemeClr val="accent2">
                    <a:lumMod val="75000"/>
                  </a:schemeClr>
                </a:solidFill>
              </a:rPr>
              <a:t>CA Area -  Federal</a:t>
            </a:r>
          </a:p>
          <a:p>
            <a:pPr lvl="1">
              <a:buFont typeface="Arial" panose="020B0604020202020204" pitchFamily="34" charset="0"/>
              <a:buChar char="•"/>
            </a:pPr>
            <a:r>
              <a:rPr lang="en-US" sz="2000" dirty="0" smtClean="0">
                <a:solidFill>
                  <a:schemeClr val="accent2">
                    <a:lumMod val="75000"/>
                  </a:schemeClr>
                </a:solidFill>
              </a:rPr>
              <a:t>Great Plains Area – Federal</a:t>
            </a:r>
          </a:p>
          <a:p>
            <a:pPr lvl="1">
              <a:buFont typeface="Arial" panose="020B0604020202020204" pitchFamily="34" charset="0"/>
              <a:buChar char="•"/>
            </a:pPr>
            <a:r>
              <a:rPr lang="en-US" sz="2000" dirty="0" smtClean="0">
                <a:solidFill>
                  <a:schemeClr val="accent2">
                    <a:lumMod val="75000"/>
                  </a:schemeClr>
                </a:solidFill>
              </a:rPr>
              <a:t>OK City Area – Federal and Tribal</a:t>
            </a:r>
          </a:p>
          <a:p>
            <a:pPr lvl="1">
              <a:buFont typeface="Arial" panose="020B0604020202020204" pitchFamily="34" charset="0"/>
              <a:buChar char="•"/>
            </a:pPr>
            <a:r>
              <a:rPr lang="en-US" sz="2000" dirty="0" smtClean="0">
                <a:solidFill>
                  <a:schemeClr val="accent2">
                    <a:lumMod val="75000"/>
                  </a:schemeClr>
                </a:solidFill>
              </a:rPr>
              <a:t>Portland Area – Federal and Tribal</a:t>
            </a:r>
            <a:endParaRPr lang="en-US" sz="2000" dirty="0">
              <a:solidFill>
                <a:schemeClr val="accent2">
                  <a:lumMod val="75000"/>
                </a:schemeClr>
              </a:solidFill>
            </a:endParaRPr>
          </a:p>
        </p:txBody>
      </p:sp>
      <p:sp>
        <p:nvSpPr>
          <p:cNvPr id="4" name="Slide Number Placeholder 3"/>
          <p:cNvSpPr>
            <a:spLocks noGrp="1"/>
          </p:cNvSpPr>
          <p:nvPr>
            <p:ph type="sldNum" sz="quarter" idx="12"/>
          </p:nvPr>
        </p:nvSpPr>
        <p:spPr/>
        <p:txBody>
          <a:bodyPr/>
          <a:lstStyle/>
          <a:p>
            <a:fld id="{CFB582AC-5695-48DB-B28C-201892CC33C9}" type="slidenum">
              <a:rPr lang="en-US" smtClean="0"/>
              <a:t>8</a:t>
            </a:fld>
            <a:endParaRPr lang="en-US" dirty="0"/>
          </a:p>
        </p:txBody>
      </p:sp>
    </p:spTree>
    <p:extLst>
      <p:ext uri="{BB962C8B-B14F-4D97-AF65-F5344CB8AC3E}">
        <p14:creationId xmlns:p14="http://schemas.microsoft.com/office/powerpoint/2010/main" val="386299997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chemeClr val="accent2">
                    <a:lumMod val="75000"/>
                  </a:schemeClr>
                </a:solidFill>
              </a:rPr>
              <a:t>National Standards and Procedures</a:t>
            </a:r>
            <a:endParaRPr lang="en-US" b="1" dirty="0">
              <a:solidFill>
                <a:schemeClr val="accent2">
                  <a:lumMod val="75000"/>
                </a:schemeClr>
              </a:solidFill>
            </a:endParaRPr>
          </a:p>
        </p:txBody>
      </p:sp>
      <p:sp>
        <p:nvSpPr>
          <p:cNvPr id="3" name="Content Placeholder 2"/>
          <p:cNvSpPr>
            <a:spLocks noGrp="1"/>
          </p:cNvSpPr>
          <p:nvPr>
            <p:ph idx="1"/>
          </p:nvPr>
        </p:nvSpPr>
        <p:spPr/>
        <p:txBody>
          <a:bodyPr/>
          <a:lstStyle/>
          <a:p>
            <a:pPr>
              <a:buFont typeface="Arial" panose="020B0604020202020204" pitchFamily="34" charset="0"/>
              <a:buChar char="•"/>
            </a:pPr>
            <a:r>
              <a:rPr lang="en-US" sz="2400" dirty="0" smtClean="0">
                <a:solidFill>
                  <a:schemeClr val="accent2">
                    <a:lumMod val="75000"/>
                  </a:schemeClr>
                </a:solidFill>
              </a:rPr>
              <a:t>Will be adopted by the National Certification Board once the Board convenes</a:t>
            </a:r>
          </a:p>
          <a:p>
            <a:pPr>
              <a:buFont typeface="Arial" panose="020B0604020202020204" pitchFamily="34" charset="0"/>
              <a:buChar char="•"/>
            </a:pPr>
            <a:r>
              <a:rPr lang="en-US" sz="2400" dirty="0" smtClean="0">
                <a:solidFill>
                  <a:schemeClr val="accent2">
                    <a:lumMod val="75000"/>
                  </a:schemeClr>
                </a:solidFill>
              </a:rPr>
              <a:t>The Portland Area has agreed to let the NCB use their S &amp; P temporarily</a:t>
            </a:r>
          </a:p>
          <a:p>
            <a:pPr>
              <a:buFont typeface="Arial" panose="020B0604020202020204" pitchFamily="34" charset="0"/>
              <a:buChar char="•"/>
            </a:pPr>
            <a:r>
              <a:rPr lang="en-US" sz="2400" dirty="0" smtClean="0">
                <a:solidFill>
                  <a:schemeClr val="accent2">
                    <a:lumMod val="75000"/>
                  </a:schemeClr>
                </a:solidFill>
              </a:rPr>
              <a:t>Workgroups for the 3 disciplines begin meeting on 8/31/2023 to work on S &amp; P</a:t>
            </a:r>
          </a:p>
          <a:p>
            <a:pPr>
              <a:buFont typeface="Arial" panose="020B0604020202020204" pitchFamily="34" charset="0"/>
              <a:buChar char="•"/>
            </a:pPr>
            <a:endParaRPr lang="en-US" dirty="0" smtClean="0"/>
          </a:p>
          <a:p>
            <a:pPr>
              <a:buFont typeface="Arial" panose="020B0604020202020204" pitchFamily="34" charset="0"/>
              <a:buChar char="•"/>
            </a:pPr>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9</a:t>
            </a:fld>
            <a:endParaRPr lang="en-US" dirty="0"/>
          </a:p>
        </p:txBody>
      </p:sp>
    </p:spTree>
    <p:extLst>
      <p:ext uri="{BB962C8B-B14F-4D97-AF65-F5344CB8AC3E}">
        <p14:creationId xmlns:p14="http://schemas.microsoft.com/office/powerpoint/2010/main" val="155684499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chemeClr val="accent2">
                    <a:lumMod val="75000"/>
                  </a:schemeClr>
                </a:solidFill>
              </a:rPr>
              <a:t>Records Collection</a:t>
            </a:r>
            <a:endParaRPr lang="en-US" b="1" dirty="0">
              <a:solidFill>
                <a:schemeClr val="accent2">
                  <a:lumMod val="75000"/>
                </a:schemeClr>
              </a:solidFill>
            </a:endParaRPr>
          </a:p>
        </p:txBody>
      </p:sp>
      <p:sp>
        <p:nvSpPr>
          <p:cNvPr id="3" name="Content Placeholder 2"/>
          <p:cNvSpPr>
            <a:spLocks noGrp="1"/>
          </p:cNvSpPr>
          <p:nvPr>
            <p:ph idx="1"/>
          </p:nvPr>
        </p:nvSpPr>
        <p:spPr/>
        <p:txBody>
          <a:bodyPr/>
          <a:lstStyle/>
          <a:p>
            <a:pPr>
              <a:buFont typeface="Arial" panose="020B0604020202020204" pitchFamily="34" charset="0"/>
              <a:buChar char="•"/>
            </a:pPr>
            <a:r>
              <a:rPr lang="en-US" dirty="0" smtClean="0">
                <a:solidFill>
                  <a:schemeClr val="accent2">
                    <a:lumMod val="75000"/>
                  </a:schemeClr>
                </a:solidFill>
              </a:rPr>
              <a:t>SORN is currently with HHS before moving to OMB and publication in the Federal Register</a:t>
            </a:r>
          </a:p>
          <a:p>
            <a:pPr lvl="1">
              <a:buFont typeface="Arial" panose="020B0604020202020204" pitchFamily="34" charset="0"/>
              <a:buChar char="•"/>
            </a:pPr>
            <a:r>
              <a:rPr lang="en-US" dirty="0" smtClean="0">
                <a:solidFill>
                  <a:schemeClr val="accent2">
                    <a:lumMod val="75000"/>
                  </a:schemeClr>
                </a:solidFill>
              </a:rPr>
              <a:t>If no substantial comments are received after publication, the SORN goes into effect</a:t>
            </a:r>
          </a:p>
          <a:p>
            <a:pPr lvl="1">
              <a:buFont typeface="Arial" panose="020B0604020202020204" pitchFamily="34" charset="0"/>
              <a:buChar char="•"/>
            </a:pPr>
            <a:r>
              <a:rPr lang="en-US" dirty="0" smtClean="0">
                <a:solidFill>
                  <a:schemeClr val="accent2">
                    <a:lumMod val="75000"/>
                  </a:schemeClr>
                </a:solidFill>
              </a:rPr>
              <a:t>If changes are required, the SORN will be re-published </a:t>
            </a:r>
          </a:p>
          <a:p>
            <a:pPr>
              <a:buFont typeface="Arial" panose="020B0604020202020204" pitchFamily="34" charset="0"/>
              <a:buChar char="•"/>
            </a:pPr>
            <a:r>
              <a:rPr lang="en-US" dirty="0" smtClean="0">
                <a:solidFill>
                  <a:schemeClr val="accent2">
                    <a:lumMod val="75000"/>
                  </a:schemeClr>
                </a:solidFill>
              </a:rPr>
              <a:t>Application form has been developed</a:t>
            </a:r>
          </a:p>
          <a:p>
            <a:pPr>
              <a:buFont typeface="Arial" panose="020B0604020202020204" pitchFamily="34" charset="0"/>
              <a:buChar char="•"/>
            </a:pPr>
            <a:r>
              <a:rPr lang="en-US" dirty="0" smtClean="0">
                <a:solidFill>
                  <a:schemeClr val="accent2">
                    <a:lumMod val="75000"/>
                  </a:schemeClr>
                </a:solidFill>
              </a:rPr>
              <a:t>Accompanying Supporting Statement is under internal review</a:t>
            </a:r>
          </a:p>
          <a:p>
            <a:pPr>
              <a:buFont typeface="Arial" panose="020B0604020202020204" pitchFamily="34" charset="0"/>
              <a:buChar char="•"/>
            </a:pPr>
            <a:r>
              <a:rPr lang="en-US" dirty="0" smtClean="0">
                <a:solidFill>
                  <a:schemeClr val="accent2">
                    <a:lumMod val="75000"/>
                  </a:schemeClr>
                </a:solidFill>
              </a:rPr>
              <a:t>The Records Retention Schedule draft is being started</a:t>
            </a:r>
          </a:p>
          <a:p>
            <a:pPr>
              <a:buFont typeface="Arial" panose="020B0604020202020204" pitchFamily="34" charset="0"/>
              <a:buChar char="•"/>
            </a:pPr>
            <a:r>
              <a:rPr lang="en-US" dirty="0" smtClean="0">
                <a:solidFill>
                  <a:schemeClr val="accent2">
                    <a:lumMod val="75000"/>
                  </a:schemeClr>
                </a:solidFill>
              </a:rPr>
              <a:t>Records staff has been hired by NARA</a:t>
            </a:r>
          </a:p>
        </p:txBody>
      </p:sp>
      <p:sp>
        <p:nvSpPr>
          <p:cNvPr id="4" name="Slide Number Placeholder 3"/>
          <p:cNvSpPr>
            <a:spLocks noGrp="1"/>
          </p:cNvSpPr>
          <p:nvPr>
            <p:ph type="sldNum" sz="quarter" idx="12"/>
          </p:nvPr>
        </p:nvSpPr>
        <p:spPr/>
        <p:txBody>
          <a:bodyPr/>
          <a:lstStyle/>
          <a:p>
            <a:fld id="{CFB582AC-5695-48DB-B28C-201892CC33C9}" type="slidenum">
              <a:rPr lang="en-US" smtClean="0"/>
              <a:t>10</a:t>
            </a:fld>
            <a:endParaRPr lang="en-US" dirty="0"/>
          </a:p>
        </p:txBody>
      </p:sp>
    </p:spTree>
    <p:extLst>
      <p:ext uri="{BB962C8B-B14F-4D97-AF65-F5344CB8AC3E}">
        <p14:creationId xmlns:p14="http://schemas.microsoft.com/office/powerpoint/2010/main" val="227893242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solidFill>
                  <a:schemeClr val="accent2">
                    <a:lumMod val="75000"/>
                  </a:schemeClr>
                </a:solidFill>
              </a:rPr>
              <a:t/>
            </a:r>
            <a:br>
              <a:rPr lang="en-US" b="1" dirty="0" smtClean="0">
                <a:solidFill>
                  <a:schemeClr val="accent2">
                    <a:lumMod val="75000"/>
                  </a:schemeClr>
                </a:solidFill>
              </a:rPr>
            </a:br>
            <a:r>
              <a:rPr lang="en-US" b="1" dirty="0" smtClean="0">
                <a:solidFill>
                  <a:schemeClr val="accent2">
                    <a:lumMod val="75000"/>
                  </a:schemeClr>
                </a:solidFill>
              </a:rPr>
              <a:t>CHAP Readiness Assessment Project Toolkit</a:t>
            </a:r>
            <a:endParaRPr lang="en-US" b="1" dirty="0">
              <a:solidFill>
                <a:schemeClr val="accent2">
                  <a:lumMod val="75000"/>
                </a:schemeClr>
              </a:solidFill>
            </a:endParaRPr>
          </a:p>
        </p:txBody>
      </p:sp>
      <p:sp>
        <p:nvSpPr>
          <p:cNvPr id="3" name="Content Placeholder 2"/>
          <p:cNvSpPr>
            <a:spLocks noGrp="1"/>
          </p:cNvSpPr>
          <p:nvPr>
            <p:ph idx="1"/>
          </p:nvPr>
        </p:nvSpPr>
        <p:spPr/>
        <p:txBody>
          <a:bodyPr/>
          <a:lstStyle/>
          <a:p>
            <a:pPr>
              <a:buFont typeface="Arial" panose="020B0604020202020204" pitchFamily="34" charset="0"/>
              <a:buChar char="•"/>
            </a:pPr>
            <a:r>
              <a:rPr lang="en-US" dirty="0" smtClean="0">
                <a:solidFill>
                  <a:schemeClr val="accent2">
                    <a:lumMod val="75000"/>
                  </a:schemeClr>
                </a:solidFill>
              </a:rPr>
              <a:t>Being developed in collaboration with the Office of Minority Health</a:t>
            </a:r>
          </a:p>
          <a:p>
            <a:pPr>
              <a:buFont typeface="Arial" panose="020B0604020202020204" pitchFamily="34" charset="0"/>
              <a:buChar char="•"/>
            </a:pPr>
            <a:r>
              <a:rPr lang="en-US" dirty="0" smtClean="0">
                <a:solidFill>
                  <a:schemeClr val="accent2">
                    <a:lumMod val="75000"/>
                  </a:schemeClr>
                </a:solidFill>
              </a:rPr>
              <a:t>Comments have been requested from the CHAP TAG</a:t>
            </a:r>
          </a:p>
          <a:p>
            <a:pPr>
              <a:buFont typeface="Arial" panose="020B0604020202020204" pitchFamily="34" charset="0"/>
              <a:buChar char="•"/>
            </a:pPr>
            <a:r>
              <a:rPr lang="en-US" dirty="0" smtClean="0">
                <a:solidFill>
                  <a:schemeClr val="accent2">
                    <a:lumMod val="75000"/>
                  </a:schemeClr>
                </a:solidFill>
              </a:rPr>
              <a:t>Meeting is scheduled between the OMH and Director Tso to discuss on 8/31/2023</a:t>
            </a:r>
          </a:p>
          <a:p>
            <a:pPr>
              <a:buFont typeface="Arial" panose="020B0604020202020204" pitchFamily="34" charset="0"/>
              <a:buChar char="•"/>
            </a:pPr>
            <a:r>
              <a:rPr lang="en-US" dirty="0" smtClean="0">
                <a:solidFill>
                  <a:schemeClr val="accent2">
                    <a:lumMod val="75000"/>
                  </a:schemeClr>
                </a:solidFill>
              </a:rPr>
              <a:t>Tribal consultation has been requested in advance of rollout</a:t>
            </a:r>
          </a:p>
          <a:p>
            <a:pPr>
              <a:buFont typeface="Arial" panose="020B0604020202020204" pitchFamily="34" charset="0"/>
              <a:buChar char="•"/>
            </a:pPr>
            <a:r>
              <a:rPr lang="en-US" dirty="0" smtClean="0">
                <a:solidFill>
                  <a:schemeClr val="accent2">
                    <a:lumMod val="75000"/>
                  </a:schemeClr>
                </a:solidFill>
              </a:rPr>
              <a:t>A DTLL has been drafted by IHS and is under internal review</a:t>
            </a:r>
          </a:p>
          <a:p>
            <a:pPr>
              <a:buFont typeface="Arial" panose="020B0604020202020204" pitchFamily="34" charset="0"/>
              <a:buChar char="•"/>
            </a:pPr>
            <a:r>
              <a:rPr lang="en-US" dirty="0" smtClean="0">
                <a:solidFill>
                  <a:schemeClr val="accent2">
                    <a:lumMod val="75000"/>
                  </a:schemeClr>
                </a:solidFill>
              </a:rPr>
              <a:t>Consultation will be joint with OMH, so the DTLL will need to be drafted jointly</a:t>
            </a:r>
          </a:p>
        </p:txBody>
      </p:sp>
      <p:sp>
        <p:nvSpPr>
          <p:cNvPr id="4" name="Slide Number Placeholder 3"/>
          <p:cNvSpPr>
            <a:spLocks noGrp="1"/>
          </p:cNvSpPr>
          <p:nvPr>
            <p:ph type="sldNum" sz="quarter" idx="12"/>
          </p:nvPr>
        </p:nvSpPr>
        <p:spPr/>
        <p:txBody>
          <a:bodyPr/>
          <a:lstStyle/>
          <a:p>
            <a:fld id="{CFB582AC-5695-48DB-B28C-201892CC33C9}" type="slidenum">
              <a:rPr lang="en-US" smtClean="0"/>
              <a:t>11</a:t>
            </a:fld>
            <a:endParaRPr lang="en-US" dirty="0"/>
          </a:p>
        </p:txBody>
      </p:sp>
    </p:spTree>
    <p:extLst>
      <p:ext uri="{BB962C8B-B14F-4D97-AF65-F5344CB8AC3E}">
        <p14:creationId xmlns:p14="http://schemas.microsoft.com/office/powerpoint/2010/main" val="186908646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chemeClr val="accent2">
                    <a:lumMod val="75000"/>
                  </a:schemeClr>
                </a:solidFill>
              </a:rPr>
              <a:t>CMS Approval</a:t>
            </a:r>
            <a:endParaRPr lang="en-US" b="1" dirty="0">
              <a:solidFill>
                <a:schemeClr val="accent2">
                  <a:lumMod val="75000"/>
                </a:schemeClr>
              </a:solidFill>
            </a:endParaRPr>
          </a:p>
        </p:txBody>
      </p:sp>
      <p:sp>
        <p:nvSpPr>
          <p:cNvPr id="3" name="Content Placeholder 2"/>
          <p:cNvSpPr>
            <a:spLocks noGrp="1"/>
          </p:cNvSpPr>
          <p:nvPr>
            <p:ph idx="1"/>
          </p:nvPr>
        </p:nvSpPr>
        <p:spPr/>
        <p:txBody>
          <a:bodyPr>
            <a:normAutofit/>
          </a:bodyPr>
          <a:lstStyle/>
          <a:p>
            <a:pPr>
              <a:buFont typeface="Arial" panose="020B0604020202020204" pitchFamily="34" charset="0"/>
              <a:buChar char="•"/>
            </a:pPr>
            <a:r>
              <a:rPr lang="en-US" sz="2400" dirty="0" smtClean="0">
                <a:solidFill>
                  <a:schemeClr val="accent2">
                    <a:lumMod val="75000"/>
                  </a:schemeClr>
                </a:solidFill>
              </a:rPr>
              <a:t>CMS approval at a National level is being sought</a:t>
            </a:r>
          </a:p>
          <a:p>
            <a:pPr>
              <a:buFont typeface="Arial" panose="020B0604020202020204" pitchFamily="34" charset="0"/>
              <a:buChar char="•"/>
            </a:pPr>
            <a:r>
              <a:rPr lang="en-US" sz="2400" dirty="0" smtClean="0">
                <a:solidFill>
                  <a:schemeClr val="accent2">
                    <a:lumMod val="75000"/>
                  </a:schemeClr>
                </a:solidFill>
              </a:rPr>
              <a:t>State Plan Amendments will still need to be approved by all States</a:t>
            </a:r>
          </a:p>
          <a:p>
            <a:pPr>
              <a:buFont typeface="Arial" panose="020B0604020202020204" pitchFamily="34" charset="0"/>
              <a:buChar char="•"/>
            </a:pPr>
            <a:r>
              <a:rPr lang="en-US" sz="2400" dirty="0" smtClean="0">
                <a:solidFill>
                  <a:schemeClr val="accent2">
                    <a:lumMod val="75000"/>
                  </a:schemeClr>
                </a:solidFill>
              </a:rPr>
              <a:t>OR tribes have submitted their SPA proposed language, anticipated to pass soon</a:t>
            </a:r>
          </a:p>
          <a:p>
            <a:pPr>
              <a:buFont typeface="Arial" panose="020B0604020202020204" pitchFamily="34" charset="0"/>
              <a:buChar char="•"/>
            </a:pPr>
            <a:r>
              <a:rPr lang="en-US" sz="2400" dirty="0" smtClean="0">
                <a:solidFill>
                  <a:schemeClr val="accent2">
                    <a:lumMod val="75000"/>
                  </a:schemeClr>
                </a:solidFill>
              </a:rPr>
              <a:t>WA tribes have submitted SPA language</a:t>
            </a:r>
          </a:p>
        </p:txBody>
      </p:sp>
      <p:sp>
        <p:nvSpPr>
          <p:cNvPr id="4" name="Slide Number Placeholder 3"/>
          <p:cNvSpPr>
            <a:spLocks noGrp="1"/>
          </p:cNvSpPr>
          <p:nvPr>
            <p:ph type="sldNum" sz="quarter" idx="12"/>
          </p:nvPr>
        </p:nvSpPr>
        <p:spPr/>
        <p:txBody>
          <a:bodyPr/>
          <a:lstStyle/>
          <a:p>
            <a:fld id="{CFB582AC-5695-48DB-B28C-201892CC33C9}" type="slidenum">
              <a:rPr lang="en-US" smtClean="0"/>
              <a:t>12</a:t>
            </a:fld>
            <a:endParaRPr lang="en-US" dirty="0"/>
          </a:p>
        </p:txBody>
      </p:sp>
    </p:spTree>
    <p:extLst>
      <p:ext uri="{BB962C8B-B14F-4D97-AF65-F5344CB8AC3E}">
        <p14:creationId xmlns:p14="http://schemas.microsoft.com/office/powerpoint/2010/main" val="80348705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chemeClr val="accent2">
                    <a:lumMod val="75000"/>
                  </a:schemeClr>
                </a:solidFill>
              </a:rPr>
              <a:t>Grants and Funding</a:t>
            </a:r>
            <a:endParaRPr lang="en-US" b="1" dirty="0">
              <a:solidFill>
                <a:schemeClr val="accent2">
                  <a:lumMod val="75000"/>
                </a:schemeClr>
              </a:solidFill>
            </a:endParaRPr>
          </a:p>
        </p:txBody>
      </p:sp>
      <p:sp>
        <p:nvSpPr>
          <p:cNvPr id="3" name="Content Placeholder 2"/>
          <p:cNvSpPr>
            <a:spLocks noGrp="1"/>
          </p:cNvSpPr>
          <p:nvPr>
            <p:ph idx="1"/>
          </p:nvPr>
        </p:nvSpPr>
        <p:spPr/>
        <p:txBody>
          <a:bodyPr/>
          <a:lstStyle/>
          <a:p>
            <a:pPr>
              <a:buFont typeface="Arial" panose="020B0604020202020204" pitchFamily="34" charset="0"/>
              <a:buChar char="•"/>
            </a:pPr>
            <a:r>
              <a:rPr lang="en-US" sz="2400" dirty="0" smtClean="0">
                <a:solidFill>
                  <a:schemeClr val="accent2">
                    <a:lumMod val="75000"/>
                  </a:schemeClr>
                </a:solidFill>
              </a:rPr>
              <a:t>5 Tribal Assessment and Planning grant applications received </a:t>
            </a:r>
          </a:p>
          <a:p>
            <a:pPr>
              <a:buFont typeface="Arial" panose="020B0604020202020204" pitchFamily="34" charset="0"/>
              <a:buChar char="•"/>
            </a:pPr>
            <a:r>
              <a:rPr lang="en-US" sz="2400" dirty="0" smtClean="0">
                <a:solidFill>
                  <a:schemeClr val="accent2">
                    <a:lumMod val="75000"/>
                  </a:schemeClr>
                </a:solidFill>
              </a:rPr>
              <a:t>6 Tribal Planning and Implementation grant applications received</a:t>
            </a:r>
          </a:p>
          <a:p>
            <a:pPr>
              <a:buFont typeface="Arial" panose="020B0604020202020204" pitchFamily="34" charset="0"/>
              <a:buChar char="•"/>
            </a:pPr>
            <a:r>
              <a:rPr lang="en-US" sz="2400" dirty="0" smtClean="0">
                <a:solidFill>
                  <a:schemeClr val="accent2">
                    <a:lumMod val="75000"/>
                  </a:schemeClr>
                </a:solidFill>
              </a:rPr>
              <a:t>CHAP is on track to award eligible grantees prior to the end of the fiscal year</a:t>
            </a:r>
          </a:p>
          <a:p>
            <a:pPr>
              <a:buFont typeface="Arial" panose="020B0604020202020204" pitchFamily="34" charset="0"/>
              <a:buChar char="•"/>
            </a:pPr>
            <a:r>
              <a:rPr lang="en-US" sz="2400" dirty="0" smtClean="0">
                <a:solidFill>
                  <a:schemeClr val="accent2">
                    <a:lumMod val="75000"/>
                  </a:schemeClr>
                </a:solidFill>
              </a:rPr>
              <a:t>No funds will be expiring in September</a:t>
            </a:r>
          </a:p>
          <a:p>
            <a:pPr>
              <a:buFont typeface="Arial" panose="020B0604020202020204" pitchFamily="34" charset="0"/>
              <a:buChar char="•"/>
            </a:pPr>
            <a:endParaRPr lang="en-US" dirty="0" smtClean="0"/>
          </a:p>
        </p:txBody>
      </p:sp>
      <p:sp>
        <p:nvSpPr>
          <p:cNvPr id="4" name="Slide Number Placeholder 3"/>
          <p:cNvSpPr>
            <a:spLocks noGrp="1"/>
          </p:cNvSpPr>
          <p:nvPr>
            <p:ph type="sldNum" sz="quarter" idx="12"/>
          </p:nvPr>
        </p:nvSpPr>
        <p:spPr/>
        <p:txBody>
          <a:bodyPr/>
          <a:lstStyle/>
          <a:p>
            <a:fld id="{CFB582AC-5695-48DB-B28C-201892CC33C9}" type="slidenum">
              <a:rPr lang="en-US" smtClean="0"/>
              <a:t>13</a:t>
            </a:fld>
            <a:endParaRPr lang="en-US" dirty="0"/>
          </a:p>
        </p:txBody>
      </p:sp>
    </p:spTree>
    <p:extLst>
      <p:ext uri="{BB962C8B-B14F-4D97-AF65-F5344CB8AC3E}">
        <p14:creationId xmlns:p14="http://schemas.microsoft.com/office/powerpoint/2010/main" val="133907254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chemeClr val="accent2">
                    <a:lumMod val="75000"/>
                  </a:schemeClr>
                </a:solidFill>
              </a:rPr>
              <a:t>PFSA Language</a:t>
            </a:r>
            <a:endParaRPr lang="en-US" b="1" dirty="0">
              <a:solidFill>
                <a:schemeClr val="accent2">
                  <a:lumMod val="75000"/>
                </a:schemeClr>
              </a:solidFill>
            </a:endParaRPr>
          </a:p>
        </p:txBody>
      </p:sp>
      <p:sp>
        <p:nvSpPr>
          <p:cNvPr id="3" name="Content Placeholder 2"/>
          <p:cNvSpPr>
            <a:spLocks noGrp="1"/>
          </p:cNvSpPr>
          <p:nvPr>
            <p:ph idx="1"/>
          </p:nvPr>
        </p:nvSpPr>
        <p:spPr/>
        <p:txBody>
          <a:bodyPr>
            <a:normAutofit/>
          </a:bodyPr>
          <a:lstStyle/>
          <a:p>
            <a:pPr>
              <a:buFont typeface="Arial" panose="020B0604020202020204" pitchFamily="34" charset="0"/>
              <a:buChar char="•"/>
            </a:pPr>
            <a:r>
              <a:rPr lang="en-US" sz="2400" dirty="0" smtClean="0">
                <a:solidFill>
                  <a:schemeClr val="accent2">
                    <a:lumMod val="75000"/>
                  </a:schemeClr>
                </a:solidFill>
              </a:rPr>
              <a:t>Increasing pressure on CHAP to develop PFSA language</a:t>
            </a:r>
          </a:p>
          <a:p>
            <a:pPr>
              <a:buFont typeface="Arial" panose="020B0604020202020204" pitchFamily="34" charset="0"/>
              <a:buChar char="•"/>
            </a:pPr>
            <a:r>
              <a:rPr lang="en-US" sz="2400" dirty="0" smtClean="0">
                <a:solidFill>
                  <a:schemeClr val="accent2">
                    <a:lumMod val="75000"/>
                  </a:schemeClr>
                </a:solidFill>
              </a:rPr>
              <a:t>Language development started over a year ago</a:t>
            </a:r>
          </a:p>
          <a:p>
            <a:pPr>
              <a:buFont typeface="Arial" panose="020B0604020202020204" pitchFamily="34" charset="0"/>
              <a:buChar char="•"/>
            </a:pPr>
            <a:r>
              <a:rPr lang="en-US" sz="2400" dirty="0" smtClean="0">
                <a:solidFill>
                  <a:schemeClr val="accent2">
                    <a:lumMod val="75000"/>
                  </a:schemeClr>
                </a:solidFill>
              </a:rPr>
              <a:t>CHAP Team will be working on development </a:t>
            </a:r>
            <a:endParaRPr lang="en-US" sz="2400" dirty="0">
              <a:solidFill>
                <a:schemeClr val="accent2">
                  <a:lumMod val="75000"/>
                </a:schemeClr>
              </a:solidFill>
            </a:endParaRPr>
          </a:p>
        </p:txBody>
      </p:sp>
      <p:sp>
        <p:nvSpPr>
          <p:cNvPr id="4" name="Slide Number Placeholder 3"/>
          <p:cNvSpPr>
            <a:spLocks noGrp="1"/>
          </p:cNvSpPr>
          <p:nvPr>
            <p:ph type="sldNum" sz="quarter" idx="12"/>
          </p:nvPr>
        </p:nvSpPr>
        <p:spPr/>
        <p:txBody>
          <a:bodyPr/>
          <a:lstStyle/>
          <a:p>
            <a:fld id="{CFB582AC-5695-48DB-B28C-201892CC33C9}" type="slidenum">
              <a:rPr lang="en-US" smtClean="0"/>
              <a:t>14</a:t>
            </a:fld>
            <a:endParaRPr lang="en-US" dirty="0"/>
          </a:p>
        </p:txBody>
      </p:sp>
    </p:spTree>
    <p:extLst>
      <p:ext uri="{BB962C8B-B14F-4D97-AF65-F5344CB8AC3E}">
        <p14:creationId xmlns:p14="http://schemas.microsoft.com/office/powerpoint/2010/main" val="392942884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chemeClr val="accent2">
                    <a:lumMod val="75000"/>
                  </a:schemeClr>
                </a:solidFill>
              </a:rPr>
              <a:t>Needs Assessment Collection Tool</a:t>
            </a:r>
            <a:endParaRPr lang="en-US" b="1" dirty="0">
              <a:solidFill>
                <a:schemeClr val="accent2">
                  <a:lumMod val="75000"/>
                </a:schemeClr>
              </a:solidFill>
            </a:endParaRPr>
          </a:p>
        </p:txBody>
      </p:sp>
      <p:sp>
        <p:nvSpPr>
          <p:cNvPr id="3" name="Content Placeholder 2"/>
          <p:cNvSpPr>
            <a:spLocks noGrp="1"/>
          </p:cNvSpPr>
          <p:nvPr>
            <p:ph idx="1"/>
          </p:nvPr>
        </p:nvSpPr>
        <p:spPr/>
        <p:txBody>
          <a:bodyPr>
            <a:normAutofit/>
          </a:bodyPr>
          <a:lstStyle/>
          <a:p>
            <a:pPr>
              <a:buFont typeface="Arial" panose="020B0604020202020204" pitchFamily="34" charset="0"/>
              <a:buChar char="•"/>
            </a:pPr>
            <a:r>
              <a:rPr lang="en-US" sz="2400" dirty="0" smtClean="0">
                <a:solidFill>
                  <a:schemeClr val="accent2">
                    <a:lumMod val="75000"/>
                  </a:schemeClr>
                </a:solidFill>
              </a:rPr>
              <a:t>Draft has been sent to the CHAP TAG for comments</a:t>
            </a:r>
          </a:p>
          <a:p>
            <a:pPr>
              <a:buFont typeface="Arial" panose="020B0604020202020204" pitchFamily="34" charset="0"/>
              <a:buChar char="•"/>
            </a:pPr>
            <a:r>
              <a:rPr lang="en-US" sz="2400" dirty="0" smtClean="0">
                <a:solidFill>
                  <a:schemeClr val="accent2">
                    <a:lumMod val="75000"/>
                  </a:schemeClr>
                </a:solidFill>
              </a:rPr>
              <a:t>Will provide greater insight on tribal CHAP needs</a:t>
            </a:r>
          </a:p>
          <a:p>
            <a:pPr lvl="1">
              <a:buFont typeface="Arial" panose="020B0604020202020204" pitchFamily="34" charset="0"/>
              <a:buChar char="•"/>
            </a:pPr>
            <a:r>
              <a:rPr lang="en-US" sz="2400" dirty="0" smtClean="0">
                <a:solidFill>
                  <a:schemeClr val="accent2">
                    <a:lumMod val="75000"/>
                  </a:schemeClr>
                </a:solidFill>
              </a:rPr>
              <a:t>Number of providers by discipline</a:t>
            </a:r>
          </a:p>
          <a:p>
            <a:pPr lvl="1">
              <a:buFont typeface="Arial" panose="020B0604020202020204" pitchFamily="34" charset="0"/>
              <a:buChar char="•"/>
            </a:pPr>
            <a:r>
              <a:rPr lang="en-US" sz="2400" dirty="0" smtClean="0">
                <a:solidFill>
                  <a:schemeClr val="accent2">
                    <a:lumMod val="75000"/>
                  </a:schemeClr>
                </a:solidFill>
              </a:rPr>
              <a:t>Funding needed for implementation</a:t>
            </a:r>
          </a:p>
          <a:p>
            <a:pPr lvl="1">
              <a:buFont typeface="Arial" panose="020B0604020202020204" pitchFamily="34" charset="0"/>
              <a:buChar char="•"/>
            </a:pPr>
            <a:r>
              <a:rPr lang="en-US" sz="2400" dirty="0" smtClean="0">
                <a:solidFill>
                  <a:schemeClr val="accent2">
                    <a:lumMod val="75000"/>
                  </a:schemeClr>
                </a:solidFill>
              </a:rPr>
              <a:t>Funding needed for program sustainment</a:t>
            </a:r>
            <a:endParaRPr lang="en-US" sz="2400" dirty="0">
              <a:solidFill>
                <a:schemeClr val="accent2">
                  <a:lumMod val="75000"/>
                </a:schemeClr>
              </a:solidFill>
            </a:endParaRPr>
          </a:p>
        </p:txBody>
      </p:sp>
      <p:sp>
        <p:nvSpPr>
          <p:cNvPr id="4" name="Slide Number Placeholder 3"/>
          <p:cNvSpPr>
            <a:spLocks noGrp="1"/>
          </p:cNvSpPr>
          <p:nvPr>
            <p:ph type="sldNum" sz="quarter" idx="12"/>
          </p:nvPr>
        </p:nvSpPr>
        <p:spPr/>
        <p:txBody>
          <a:bodyPr/>
          <a:lstStyle/>
          <a:p>
            <a:fld id="{CFB582AC-5695-48DB-B28C-201892CC33C9}" type="slidenum">
              <a:rPr lang="en-US" smtClean="0"/>
              <a:t>15</a:t>
            </a:fld>
            <a:endParaRPr lang="en-US" dirty="0"/>
          </a:p>
        </p:txBody>
      </p:sp>
    </p:spTree>
    <p:extLst>
      <p:ext uri="{BB962C8B-B14F-4D97-AF65-F5344CB8AC3E}">
        <p14:creationId xmlns:p14="http://schemas.microsoft.com/office/powerpoint/2010/main" val="118218392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154082" y="1788226"/>
            <a:ext cx="9818717" cy="4509832"/>
          </a:xfrm>
        </p:spPr>
        <p:txBody>
          <a:bodyPr>
            <a:normAutofit/>
          </a:bodyPr>
          <a:lstStyle/>
          <a:p>
            <a:pPr>
              <a:buFont typeface="Arial" panose="020B0604020202020204" pitchFamily="34" charset="0"/>
              <a:buChar char="•"/>
            </a:pPr>
            <a:r>
              <a:rPr lang="en-US" sz="3200" b="1" dirty="0">
                <a:solidFill>
                  <a:schemeClr val="accent2">
                    <a:lumMod val="75000"/>
                  </a:schemeClr>
                </a:solidFill>
              </a:rPr>
              <a:t>National Community Health Aide Program </a:t>
            </a:r>
          </a:p>
          <a:p>
            <a:pPr lvl="1">
              <a:buFont typeface="Courier New" panose="02070309020205020404" pitchFamily="49" charset="0"/>
              <a:buChar char="o"/>
            </a:pPr>
            <a:r>
              <a:rPr lang="en-US" sz="2800" dirty="0">
                <a:solidFill>
                  <a:schemeClr val="accent2">
                    <a:lumMod val="75000"/>
                  </a:schemeClr>
                </a:solidFill>
              </a:rPr>
              <a:t>Email: </a:t>
            </a:r>
            <a:r>
              <a:rPr lang="en-US" sz="2800" dirty="0" smtClean="0">
                <a:solidFill>
                  <a:schemeClr val="accent2">
                    <a:lumMod val="75000"/>
                  </a:schemeClr>
                </a:solidFill>
                <a:hlinkClick r:id="rId2"/>
              </a:rPr>
              <a:t>IHSCHAP@ihs.gov</a:t>
            </a:r>
            <a:r>
              <a:rPr lang="en-US" sz="2800" dirty="0" smtClean="0">
                <a:solidFill>
                  <a:schemeClr val="accent2">
                    <a:lumMod val="75000"/>
                  </a:schemeClr>
                </a:solidFill>
              </a:rPr>
              <a:t> </a:t>
            </a:r>
            <a:endParaRPr lang="en-US" sz="2800" dirty="0">
              <a:solidFill>
                <a:schemeClr val="accent2">
                  <a:lumMod val="75000"/>
                </a:schemeClr>
              </a:solidFill>
            </a:endParaRPr>
          </a:p>
          <a:p>
            <a:pPr lvl="1">
              <a:buFont typeface="Courier New" panose="02070309020205020404" pitchFamily="49" charset="0"/>
              <a:buChar char="o"/>
            </a:pPr>
            <a:r>
              <a:rPr lang="en-US" sz="2800" dirty="0">
                <a:solidFill>
                  <a:schemeClr val="accent2">
                    <a:lumMod val="75000"/>
                  </a:schemeClr>
                </a:solidFill>
              </a:rPr>
              <a:t>Web: </a:t>
            </a:r>
            <a:r>
              <a:rPr lang="en-US" sz="2800" dirty="0" smtClean="0">
                <a:solidFill>
                  <a:schemeClr val="accent2">
                    <a:lumMod val="75000"/>
                  </a:schemeClr>
                </a:solidFill>
                <a:hlinkClick r:id="rId3"/>
              </a:rPr>
              <a:t>www.ihs.gov/chap</a:t>
            </a:r>
            <a:r>
              <a:rPr lang="en-US" sz="2800" dirty="0" smtClean="0">
                <a:solidFill>
                  <a:schemeClr val="accent2">
                    <a:lumMod val="75000"/>
                  </a:schemeClr>
                </a:solidFill>
              </a:rPr>
              <a:t> </a:t>
            </a:r>
            <a:endParaRPr lang="en-US" sz="2800" dirty="0">
              <a:solidFill>
                <a:schemeClr val="accent2">
                  <a:lumMod val="75000"/>
                </a:schemeClr>
              </a:solidFill>
            </a:endParaRPr>
          </a:p>
          <a:p>
            <a:pPr lvl="1">
              <a:buFont typeface="Courier New" panose="02070309020205020404" pitchFamily="49" charset="0"/>
              <a:buChar char="o"/>
            </a:pPr>
            <a:r>
              <a:rPr lang="en-US" sz="2800" dirty="0" err="1" smtClean="0">
                <a:solidFill>
                  <a:schemeClr val="accent2">
                    <a:lumMod val="75000"/>
                  </a:schemeClr>
                </a:solidFill>
              </a:rPr>
              <a:t>ListServe</a:t>
            </a:r>
            <a:r>
              <a:rPr lang="en-US" sz="2800" dirty="0" smtClean="0">
                <a:solidFill>
                  <a:schemeClr val="accent2">
                    <a:lumMod val="75000"/>
                  </a:schemeClr>
                </a:solidFill>
              </a:rPr>
              <a:t>: </a:t>
            </a:r>
            <a:r>
              <a:rPr lang="en-US" sz="2800" dirty="0">
                <a:solidFill>
                  <a:schemeClr val="accent2">
                    <a:lumMod val="75000"/>
                  </a:schemeClr>
                </a:solidFill>
                <a:hlinkClick r:id="rId4"/>
              </a:rPr>
              <a:t>CHAP </a:t>
            </a:r>
            <a:r>
              <a:rPr lang="en-US" sz="2800" dirty="0" err="1" smtClean="0">
                <a:solidFill>
                  <a:schemeClr val="accent2">
                    <a:lumMod val="75000"/>
                  </a:schemeClr>
                </a:solidFill>
                <a:hlinkClick r:id="rId4"/>
              </a:rPr>
              <a:t>ListServ</a:t>
            </a:r>
            <a:endParaRPr lang="en-US" sz="2800" dirty="0" smtClean="0">
              <a:solidFill>
                <a:schemeClr val="accent2">
                  <a:lumMod val="75000"/>
                </a:schemeClr>
              </a:solidFill>
            </a:endParaRPr>
          </a:p>
        </p:txBody>
      </p:sp>
      <p:sp>
        <p:nvSpPr>
          <p:cNvPr id="4" name="Slide Number Placeholder 3"/>
          <p:cNvSpPr>
            <a:spLocks noGrp="1"/>
          </p:cNvSpPr>
          <p:nvPr>
            <p:ph type="sldNum" sz="quarter" idx="12"/>
          </p:nvPr>
        </p:nvSpPr>
        <p:spPr/>
        <p:txBody>
          <a:bodyPr/>
          <a:lstStyle/>
          <a:p>
            <a:fld id="{CFB582AC-5695-48DB-B28C-201892CC33C9}" type="slidenum">
              <a:rPr lang="en-US" smtClean="0"/>
              <a:t>16</a:t>
            </a:fld>
            <a:endParaRPr lang="en-US" dirty="0"/>
          </a:p>
        </p:txBody>
      </p:sp>
      <p:sp>
        <p:nvSpPr>
          <p:cNvPr id="6" name="Title 1"/>
          <p:cNvSpPr>
            <a:spLocks noGrp="1"/>
          </p:cNvSpPr>
          <p:nvPr>
            <p:ph type="title"/>
          </p:nvPr>
        </p:nvSpPr>
        <p:spPr>
          <a:xfrm>
            <a:off x="1097280" y="286603"/>
            <a:ext cx="10058400" cy="1450757"/>
          </a:xfrm>
        </p:spPr>
        <p:txBody>
          <a:bodyPr/>
          <a:lstStyle/>
          <a:p>
            <a:pPr algn="ctr"/>
            <a:r>
              <a:rPr lang="en-US" b="1" dirty="0" smtClean="0">
                <a:solidFill>
                  <a:schemeClr val="accent2">
                    <a:lumMod val="75000"/>
                  </a:schemeClr>
                </a:solidFill>
              </a:rPr>
              <a:t>Contact Information</a:t>
            </a:r>
            <a:endParaRPr lang="en-US" b="1" dirty="0">
              <a:solidFill>
                <a:schemeClr val="accent2">
                  <a:lumMod val="75000"/>
                </a:schemeClr>
              </a:solidFill>
            </a:endParaRPr>
          </a:p>
        </p:txBody>
      </p:sp>
    </p:spTree>
    <p:extLst>
      <p:ext uri="{BB962C8B-B14F-4D97-AF65-F5344CB8AC3E}">
        <p14:creationId xmlns:p14="http://schemas.microsoft.com/office/powerpoint/2010/main" val="404796385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IHS Logo"/>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52900" y="1432005"/>
            <a:ext cx="3721908" cy="3701970"/>
          </a:xfrm>
          <a:prstGeom prst="rect">
            <a:avLst/>
          </a:prstGeom>
        </p:spPr>
      </p:pic>
      <p:sp>
        <p:nvSpPr>
          <p:cNvPr id="3" name="Slide Number Placeholder 2"/>
          <p:cNvSpPr>
            <a:spLocks noGrp="1"/>
          </p:cNvSpPr>
          <p:nvPr>
            <p:ph type="sldNum" sz="quarter" idx="12"/>
          </p:nvPr>
        </p:nvSpPr>
        <p:spPr/>
        <p:txBody>
          <a:bodyPr/>
          <a:lstStyle/>
          <a:p>
            <a:fld id="{CFB582AC-5695-48DB-B28C-201892CC33C9}" type="slidenum">
              <a:rPr lang="en-US" smtClean="0"/>
              <a:t>17</a:t>
            </a:fld>
            <a:endParaRPr lang="en-US" dirty="0"/>
          </a:p>
        </p:txBody>
      </p:sp>
      <p:pic>
        <p:nvPicPr>
          <p:cNvPr id="4" name="Picture 3" descr="graphic geometric blue banne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6301657"/>
            <a:ext cx="12207240" cy="556343"/>
          </a:xfrm>
          <a:prstGeom prst="rect">
            <a:avLst/>
          </a:prstGeom>
        </p:spPr>
      </p:pic>
    </p:spTree>
    <p:extLst>
      <p:ext uri="{BB962C8B-B14F-4D97-AF65-F5344CB8AC3E}">
        <p14:creationId xmlns:p14="http://schemas.microsoft.com/office/powerpoint/2010/main" val="3003764915"/>
      </p:ext>
    </p:extLst>
  </p:cSld>
  <p:clrMapOvr>
    <a:masterClrMapping/>
  </p:clrMapOvr>
  <p:timing>
    <p:tnLst>
      <p:par>
        <p:cTn id="1" dur="indefinite" restart="never" nodeType="tmRoot"/>
      </p:par>
    </p:tnLst>
  </p:timing>
</p:sld>
</file>

<file path=ppt/theme/theme1.xml><?xml version="1.0" encoding="utf-8"?>
<a:theme xmlns:a="http://schemas.openxmlformats.org/drawingml/2006/main" name="Retrospect">
  <a:themeElements>
    <a:clrScheme name="Custom 1">
      <a:dk1>
        <a:srgbClr val="000000"/>
      </a:dk1>
      <a:lt1>
        <a:sysClr val="window" lastClr="FFFFFF"/>
      </a:lt1>
      <a:dk2>
        <a:srgbClr val="637052"/>
      </a:dk2>
      <a:lt2>
        <a:srgbClr val="CCDDEA"/>
      </a:lt2>
      <a:accent1>
        <a:srgbClr val="0F4C76"/>
      </a:accent1>
      <a:accent2>
        <a:srgbClr val="0F4C76"/>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Office Theme">
  <a:themeElements>
    <a:clrScheme name="Blue Green">
      <a:dk1>
        <a:sysClr val="windowText" lastClr="000000"/>
      </a:dk1>
      <a:lt1>
        <a:sysClr val="window" lastClr="FFFFFF"/>
      </a:lt1>
      <a:dk2>
        <a:srgbClr val="373545"/>
      </a:dk2>
      <a:lt2>
        <a:srgbClr val="CEDBE6"/>
      </a:lt2>
      <a:accent1>
        <a:srgbClr val="3494BA"/>
      </a:accent1>
      <a:accent2>
        <a:srgbClr val="58B6C0"/>
      </a:accent2>
      <a:accent3>
        <a:srgbClr val="75BDA7"/>
      </a:accent3>
      <a:accent4>
        <a:srgbClr val="7A8C8E"/>
      </a:accent4>
      <a:accent5>
        <a:srgbClr val="84ACB6"/>
      </a:accent5>
      <a:accent6>
        <a:srgbClr val="2683C6"/>
      </a:accent6>
      <a:hlink>
        <a:srgbClr val="6B9F25"/>
      </a:hlink>
      <a:folHlink>
        <a:srgbClr val="9F6715"/>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Retrospect</Template>
  <TotalTime>5543</TotalTime>
  <Words>1620</Words>
  <Application>Microsoft Office PowerPoint</Application>
  <PresentationFormat>Widescreen</PresentationFormat>
  <Paragraphs>158</Paragraphs>
  <Slides>17</Slides>
  <Notes>5</Notes>
  <HiddenSlides>0</HiddenSlides>
  <MMClips>0</MMClips>
  <ScaleCrop>false</ScaleCrop>
  <HeadingPairs>
    <vt:vector size="6" baseType="variant">
      <vt:variant>
        <vt:lpstr>Fonts Used</vt:lpstr>
      </vt:variant>
      <vt:variant>
        <vt:i4>7</vt:i4>
      </vt:variant>
      <vt:variant>
        <vt:lpstr>Theme</vt:lpstr>
      </vt:variant>
      <vt:variant>
        <vt:i4>2</vt:i4>
      </vt:variant>
      <vt:variant>
        <vt:lpstr>Slide Titles</vt:lpstr>
      </vt:variant>
      <vt:variant>
        <vt:i4>17</vt:i4>
      </vt:variant>
    </vt:vector>
  </HeadingPairs>
  <TitlesOfParts>
    <vt:vector size="26" baseType="lpstr">
      <vt:lpstr>Arial</vt:lpstr>
      <vt:lpstr>Bahnschrift SemiBold Condensed</vt:lpstr>
      <vt:lpstr>Calibri</vt:lpstr>
      <vt:lpstr>Calibri Light</vt:lpstr>
      <vt:lpstr>Courier New</vt:lpstr>
      <vt:lpstr>Times New Roman</vt:lpstr>
      <vt:lpstr>Wingdings</vt:lpstr>
      <vt:lpstr>Retrospect</vt:lpstr>
      <vt:lpstr>Office Theme</vt:lpstr>
      <vt:lpstr> Tribal Self-Governance Advisory Committee Meeting  Expansion of the Community Health Aide Program</vt:lpstr>
      <vt:lpstr>Historical Development of CHAP</vt:lpstr>
      <vt:lpstr>PowerPoint Presentation</vt:lpstr>
      <vt:lpstr>Community Health Aide Program</vt:lpstr>
      <vt:lpstr>Current Status of CHAP</vt:lpstr>
      <vt:lpstr> Alaska Agreement</vt:lpstr>
      <vt:lpstr>Portland Area CHAP Certification Board</vt:lpstr>
      <vt:lpstr>National Certification Board</vt:lpstr>
      <vt:lpstr>National Standards and Procedures</vt:lpstr>
      <vt:lpstr>Records Collection</vt:lpstr>
      <vt:lpstr> CHAP Readiness Assessment Project Toolkit</vt:lpstr>
      <vt:lpstr>CMS Approval</vt:lpstr>
      <vt:lpstr>Grants and Funding</vt:lpstr>
      <vt:lpstr>PFSA Language</vt:lpstr>
      <vt:lpstr>Needs Assessment Collection Tool</vt:lpstr>
      <vt:lpstr>Contact Information</vt:lpstr>
      <vt:lpstr>PowerPoint Presentation</vt:lpstr>
    </vt:vector>
  </TitlesOfParts>
  <Company>Indian Health Service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Indian Health Service Briefing</dc:title>
  <dc:creator>Donna Enfield</dc:creator>
  <cp:lastModifiedBy>Enfield, Donna (IHS/HQ)</cp:lastModifiedBy>
  <cp:revision>250</cp:revision>
  <cp:lastPrinted>2016-03-30T21:52:09Z</cp:lastPrinted>
  <dcterms:created xsi:type="dcterms:W3CDTF">2016-03-11T19:03:08Z</dcterms:created>
  <dcterms:modified xsi:type="dcterms:W3CDTF">2023-08-29T12:44:49Z</dcterms:modified>
  <cp:contentStatus>Final</cp:contentStatus>
</cp:coreProperties>
</file>

<file path=docProps/custom.xml><?xml version="1.0" encoding="utf-8"?>
<Properties xmlns="http://schemas.openxmlformats.org/officeDocument/2006/custom-properties" xmlns:vt="http://schemas.openxmlformats.org/officeDocument/2006/docPropsVTypes">
  <property fmtid="{D5CDD505-2E9C-101B-9397-08002B2CF9AE}" pid="2" name="_MarkAsFinal">
    <vt:bool>true</vt:bool>
  </property>
</Properties>
</file>