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628" r:id="rId6"/>
    <p:sldId id="629" r:id="rId7"/>
    <p:sldId id="630" r:id="rId8"/>
    <p:sldId id="62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yndi Ferguson" initials="CF" lastIdx="2" clrIdx="0">
    <p:extLst>
      <p:ext uri="{19B8F6BF-5375-455C-9EA6-DF929625EA0E}">
        <p15:presenceInfo xmlns:p15="http://schemas.microsoft.com/office/powerpoint/2012/main" userId="S::cyndif@senseinc.com::5b37c107-19e8-4ac1-b876-f5341f036a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3238" autoAdjust="0"/>
  </p:normalViewPr>
  <p:slideViewPr>
    <p:cSldViewPr>
      <p:cViewPr varScale="1">
        <p:scale>
          <a:sx n="97" d="100"/>
          <a:sy n="97" d="100"/>
        </p:scale>
        <p:origin x="7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-18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232D30-2026-448E-83BE-53AE07C228A0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B54E42-B201-43D7-A0B9-A2561897B5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7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D93AE-EB59-4C04-81BE-24823D581A30}" type="datetimeFigureOut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7A3431-68FF-493E-9FCC-39941D0FF2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8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E3E2-2309-4A98-8F2B-DB1E1CD06019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217-AE8B-40ED-A722-F9382EB885A4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B268-5C29-4881-A638-9AB1E99FCFD4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5A39D-5BCC-4B2E-BF3D-828CB4310BDD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2CAA-C8D0-4C68-96C5-B3833103C3FE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55F8-4D54-4D57-9492-A5FD3F82B671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8DC9-AB0C-4DAF-A800-EC04147D88B2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08CD-FC4F-4A27-87AC-FCEF6D6100D0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5A1F-1BB4-4180-8515-BF3FC871F22A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94FE-D758-4B3E-81D3-2A01E108A3C5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8101-AD2B-49DD-8E6C-EB4DEBED5298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1F519-7732-463B-95B4-1CA13DC39C0A}" type="datetime1">
              <a:rPr lang="en-US" smtClean="0"/>
              <a:pPr/>
              <a:t>8/15/2023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link.edgepilot.com/s/5b25bb40/NoF7gcOyZ0mv-_t4z4qwoQ?u=https://www.dropbox.com/s/0fcn4hw0kxrpk1o/TribalSponsorship_d3_SGETClogo.mp4?dl=0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tribalselfgov.org/health-reform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Milhollin@hobbsstraus.com" TargetMode="External"/><Relationship Id="rId2" Type="http://schemas.openxmlformats.org/officeDocument/2006/relationships/hyperlink" Target="mailto:cyndif@senseinc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tribalselfgov.org/health-reform/" TargetMode="External"/><Relationship Id="rId4" Type="http://schemas.openxmlformats.org/officeDocument/2006/relationships/hyperlink" Target="mailto:betsygb1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09800"/>
          </a:xfrm>
        </p:spPr>
        <p:txBody>
          <a:bodyPr>
            <a:normAutofit/>
          </a:bodyPr>
          <a:lstStyle/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848600" cy="4191000"/>
          </a:xfrm>
        </p:spPr>
        <p:txBody>
          <a:bodyPr>
            <a:normAutofit fontScale="85000" lnSpcReduction="20000"/>
          </a:bodyPr>
          <a:lstStyle/>
          <a:p>
            <a:endParaRPr lang="en-US" sz="1900" b="1" u="sng" dirty="0">
              <a:solidFill>
                <a:schemeClr val="tx1"/>
              </a:solidFill>
            </a:endParaRPr>
          </a:p>
          <a:p>
            <a:r>
              <a:rPr lang="en-US" sz="1900" b="1" u="sng" dirty="0">
                <a:solidFill>
                  <a:schemeClr val="tx1"/>
                </a:solidFill>
              </a:rPr>
              <a:t>Presentation to the Tribal Self-Governance Conference Advisory Committee</a:t>
            </a:r>
          </a:p>
          <a:p>
            <a:endParaRPr lang="en-US" sz="1700" b="1" dirty="0">
              <a:solidFill>
                <a:schemeClr val="tx1"/>
              </a:solidFill>
            </a:endParaRPr>
          </a:p>
          <a:p>
            <a:endParaRPr lang="en-US" sz="17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Tribal Self-Governance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Affordable Care Act (ACA)/Indian Health Care Improvement Act (IHCIA)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Project Update</a:t>
            </a:r>
          </a:p>
          <a:p>
            <a:r>
              <a:rPr lang="en-US" sz="1900" dirty="0">
                <a:solidFill>
                  <a:schemeClr val="tx1"/>
                </a:solidFill>
              </a:rPr>
              <a:t>August 31, 2023</a:t>
            </a:r>
          </a:p>
          <a:p>
            <a:r>
              <a:rPr lang="en-US" sz="1900" dirty="0"/>
              <a:t> </a:t>
            </a:r>
          </a:p>
          <a:p>
            <a:endParaRPr lang="en-US" sz="1900" dirty="0"/>
          </a:p>
          <a:p>
            <a:r>
              <a:rPr lang="en-US" sz="2400" b="1" dirty="0">
                <a:solidFill>
                  <a:schemeClr val="tx1"/>
                </a:solidFill>
              </a:rPr>
              <a:t>Presented by </a:t>
            </a:r>
          </a:p>
          <a:p>
            <a:r>
              <a:rPr lang="en-US" sz="1800" b="1" i="1" dirty="0">
                <a:solidFill>
                  <a:srgbClr val="FF0000"/>
                </a:solidFill>
                <a:latin typeface="+mj-lt"/>
              </a:rPr>
              <a:t>Cyndi Ferguson, SENSE Inc. (Project Lead)</a:t>
            </a:r>
          </a:p>
          <a:p>
            <a:r>
              <a:rPr lang="en-US" sz="1800" b="1" i="1" dirty="0">
                <a:solidFill>
                  <a:srgbClr val="FF0000"/>
                </a:solidFill>
              </a:rPr>
              <a:t>Elliott Milhollin, Partner, Hobbs, Straus, Dean and Walker</a:t>
            </a:r>
          </a:p>
          <a:p>
            <a:r>
              <a:rPr lang="en-US" sz="1800" b="1" i="1" dirty="0">
                <a:solidFill>
                  <a:srgbClr val="FF0000"/>
                </a:solidFill>
              </a:rPr>
              <a:t>Betsy Barron, Project Intern</a:t>
            </a:r>
          </a:p>
          <a:p>
            <a:endParaRPr lang="en-US" sz="1800" b="1" i="1" dirty="0">
              <a:solidFill>
                <a:srgbClr val="FF0000"/>
              </a:solidFill>
            </a:endParaRPr>
          </a:p>
          <a:p>
            <a:endParaRPr lang="en-US" sz="1800" b="1" i="1" dirty="0">
              <a:solidFill>
                <a:srgbClr val="FF0000"/>
              </a:solidFill>
              <a:latin typeface="+mj-lt"/>
            </a:endParaRPr>
          </a:p>
          <a:p>
            <a:endParaRPr lang="en-US" sz="1400" b="1" i="1" dirty="0">
              <a:solidFill>
                <a:srgbClr val="FF0000"/>
              </a:solidFill>
              <a:latin typeface="+mj-lt"/>
            </a:endParaRPr>
          </a:p>
          <a:p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18" y="152400"/>
            <a:ext cx="7852082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C9E41-28A6-38B4-B1E2-B44C1DFE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0"/>
            <a:ext cx="3992787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5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Recent Project Activities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D8546-AB8B-ED8F-B666-9F64CAA3CED6}"/>
              </a:ext>
            </a:extLst>
          </p:cNvPr>
          <p:cNvSpPr txBox="1"/>
          <p:nvPr/>
        </p:nvSpPr>
        <p:spPr>
          <a:xfrm>
            <a:off x="858692" y="2405894"/>
            <a:ext cx="3986392" cy="39944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>
              <a:lnSpc>
                <a:spcPct val="90000"/>
              </a:lnSpc>
            </a:pPr>
            <a:endParaRPr lang="en-US" sz="1800" dirty="0"/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200" b="1" dirty="0"/>
              <a:t>Held two break-out sessions during the 2023 Annual Self-Governance Conference in Tulsa, OK</a:t>
            </a:r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200" b="1" dirty="0"/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200" b="1" dirty="0"/>
              <a:t>Development of Tribal input on Medicaid Unwinding (and summary of resources and available guides)</a:t>
            </a:r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200" b="1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200" b="1" dirty="0">
                <a:latin typeface="+mj-lt"/>
              </a:rPr>
              <a:t>Development of Tribal Sponsorship Survey 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200" b="1" dirty="0">
              <a:latin typeface="+mj-lt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200" b="1" dirty="0">
                <a:latin typeface="+mj-lt"/>
              </a:rPr>
              <a:t>Motion-Capture Video – Development of informational video on Tribal Sponsorship: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https://link.edgepilot.com/s/5b25bb40/NoF7gcOyZ0mv-_t4z4qwoQ?u=https://www.dropbox.com/s/0fcn4hw0kxrpk1o/TribalSponsorship_d3_SGETClogo.mp4?dl=0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DC255D-A371-BA96-ABBF-64CE6460D6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975" y="1806524"/>
            <a:ext cx="3127897" cy="327684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842101-4E38-5A51-7399-890857EB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9378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C9E41-28A6-38B4-B1E2-B44C1DFE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0"/>
            <a:ext cx="3992787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500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Upcoming Project Activities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D8546-AB8B-ED8F-B666-9F64CAA3CED6}"/>
              </a:ext>
            </a:extLst>
          </p:cNvPr>
          <p:cNvSpPr txBox="1"/>
          <p:nvPr/>
        </p:nvSpPr>
        <p:spPr>
          <a:xfrm>
            <a:off x="858692" y="2405894"/>
            <a:ext cx="3986392" cy="39944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lvl="0">
              <a:lnSpc>
                <a:spcPct val="90000"/>
              </a:lnSpc>
            </a:pPr>
            <a:endParaRPr lang="en-US" sz="1800" dirty="0"/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100" b="1" dirty="0"/>
              <a:t>Developing Tribal Self-Governance ACA/IHCIA Success Stories – </a:t>
            </a:r>
            <a:r>
              <a:rPr lang="en-US" sz="2100" dirty="0"/>
              <a:t>Interviews being conducted to highlight some Tribal best practices and outcomes as a result of authorities under the ACA/IHCIA.</a:t>
            </a:r>
            <a:endParaRPr lang="en-US" sz="2100" b="1" dirty="0"/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100" b="1" dirty="0"/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100" b="1" dirty="0"/>
              <a:t>Webinars</a:t>
            </a:r>
            <a:r>
              <a:rPr lang="en-US" sz="2100" dirty="0"/>
              <a:t> being planned to address on Implementation of CHAP and Increases to Third Party Revenues.</a:t>
            </a:r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100" dirty="0">
              <a:cs typeface="Calibri" panose="020F0502020204030204" pitchFamily="34" charset="0"/>
            </a:endParaRPr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100" dirty="0">
                <a:cs typeface="Calibri" panose="020F0502020204030204" pitchFamily="34" charset="0"/>
              </a:rPr>
              <a:t>Working on updated </a:t>
            </a:r>
            <a:r>
              <a:rPr lang="en-US" sz="2100" b="1" dirty="0">
                <a:cs typeface="Calibri" panose="020F0502020204030204" pitchFamily="34" charset="0"/>
              </a:rPr>
              <a:t>TSGAC issue briefs</a:t>
            </a:r>
            <a:r>
              <a:rPr lang="en-US" sz="2100" dirty="0">
                <a:cs typeface="Calibri" panose="020F0502020204030204" pitchFamily="34" charset="0"/>
              </a:rPr>
              <a:t> including </a:t>
            </a:r>
            <a:r>
              <a:rPr lang="en-US" sz="2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Pharmacy Reimbursement Issues.</a:t>
            </a:r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100" dirty="0"/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100" dirty="0"/>
              <a:t>Participating in TTAG/CMS Small Workgroups on </a:t>
            </a:r>
            <a:r>
              <a:rPr lang="en-US" sz="2100" b="1" dirty="0"/>
              <a:t>Medicare/Medicaid Administrative Priorities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DC255D-A371-BA96-ABBF-64CE6460D6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975" y="1806524"/>
            <a:ext cx="3127897" cy="327684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842101-4E38-5A51-7399-890857EB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9378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7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1C9E41-28A6-38B4-B1E2-B44C1DFE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0"/>
            <a:ext cx="3992787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500" b="1" dirty="0">
                <a:solidFill>
                  <a:srgbClr val="FF0000"/>
                </a:solidFill>
              </a:rPr>
              <a:t>Project Resources – Check out our Website!</a:t>
            </a:r>
            <a:endParaRPr lang="en-US" sz="3500" b="1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D8546-AB8B-ED8F-B666-9F64CAA3CED6}"/>
              </a:ext>
            </a:extLst>
          </p:cNvPr>
          <p:cNvSpPr txBox="1"/>
          <p:nvPr/>
        </p:nvSpPr>
        <p:spPr>
          <a:xfrm>
            <a:off x="858692" y="2405894"/>
            <a:ext cx="3986392" cy="39944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lnSpc>
                <a:spcPct val="90000"/>
              </a:lnSpc>
            </a:pPr>
            <a:endParaRPr lang="en-US" sz="1800" dirty="0"/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200" b="1" dirty="0"/>
              <a:t>Project staff completed a detailed update to ACA/IHCIA portion of the Website.  All Webinars, Briefing Papers, Tribal Sponsorship Toolkit and other resources are available at:</a:t>
            </a:r>
          </a:p>
          <a:p>
            <a:pPr>
              <a:lnSpc>
                <a:spcPct val="90000"/>
              </a:lnSpc>
            </a:pPr>
            <a:r>
              <a:rPr lang="en-US" sz="2200" b="1" dirty="0"/>
              <a:t> </a:t>
            </a:r>
            <a:r>
              <a:rPr lang="en-US" sz="2200" b="1" dirty="0">
                <a:hlinkClick r:id="rId2"/>
              </a:rPr>
              <a:t>https://www.tribalselfgov.org/health-reform/</a:t>
            </a:r>
            <a:endParaRPr lang="en-US" sz="2200" b="1" dirty="0"/>
          </a:p>
          <a:p>
            <a:pPr marL="285750" lvl="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2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5"/>
            <a:ext cx="306939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"/>
            <a:ext cx="306939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22"/>
            <a:ext cx="3051501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2499" y="-10"/>
            <a:ext cx="2708601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DC255D-A371-BA96-ABBF-64CE6460D6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975" y="1806524"/>
            <a:ext cx="3127897" cy="3276844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842101-4E38-5A51-7399-890857EB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9378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4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D35BC0-0FFB-4B5F-9086-D4C9D40F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ACA/IHCIA Project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B7A04-37E0-41BE-BC9E-6396CF682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6"/>
            <a:ext cx="7293023" cy="3930203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Questions and Input – Please contact Project Team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Cyndi Ferguson, SENSE Incorporated, Project Lead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Email:  </a:t>
            </a:r>
            <a:r>
              <a:rPr lang="en-US" sz="2000" dirty="0">
                <a:hlinkClick r:id="rId2"/>
              </a:rPr>
              <a:t>cyndif@senseinc.com</a:t>
            </a: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Elliott Milhollin, Partner, HSDW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Email: </a:t>
            </a:r>
            <a:r>
              <a:rPr lang="fi-FI" sz="2000" dirty="0">
                <a:hlinkClick r:id="rId3"/>
              </a:rPr>
              <a:t>EMilhollin@hobbsstraus.com</a:t>
            </a:r>
            <a:endParaRPr lang="fi-FI" sz="2000" dirty="0"/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Betsy Barron, Project Intern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Email: </a:t>
            </a:r>
            <a:r>
              <a:rPr lang="en-US" sz="2000" dirty="0">
                <a:hlinkClick r:id="rId4"/>
              </a:rPr>
              <a:t>betsygb1@gmail.com</a:t>
            </a: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b="1" u="sng" dirty="0"/>
              <a:t>All updates are posted on the SGCE Website at</a:t>
            </a:r>
            <a:r>
              <a:rPr lang="en-US" sz="2000" b="1" dirty="0"/>
              <a:t>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hlinkClick r:id="rId5"/>
              </a:rPr>
              <a:t>ACA/IHCIA Issues - Tribal Self-Governance (tribalselfgov.org)</a:t>
            </a:r>
            <a:endParaRPr lang="en-US" dirty="0"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B085A-6FCE-4A69-9AEB-7FACF042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1AFDF4E-827F-427A-878E-6542E865605E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EECCA-3C67-4384-8E67-2B81C22BB3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91200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C932094A5144DB145865EE6087558" ma:contentTypeVersion="5" ma:contentTypeDescription="Create a new document." ma:contentTypeScope="" ma:versionID="6ff2704113b700e4d8e05e746c36ed0a">
  <xsd:schema xmlns:xsd="http://www.w3.org/2001/XMLSchema" xmlns:xs="http://www.w3.org/2001/XMLSchema" xmlns:p="http://schemas.microsoft.com/office/2006/metadata/properties" xmlns:ns3="6047b023-6c37-4c35-9187-2e5e0478085e" xmlns:ns4="c4dfb806-4b52-444b-aa9a-cfe91be2def7" targetNamespace="http://schemas.microsoft.com/office/2006/metadata/properties" ma:root="true" ma:fieldsID="14a5d4951f3d8dac5394f7f9f38dead4" ns3:_="" ns4:_="">
    <xsd:import namespace="6047b023-6c37-4c35-9187-2e5e0478085e"/>
    <xsd:import namespace="c4dfb806-4b52-444b-aa9a-cfe91be2de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7b023-6c37-4c35-9187-2e5e047808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fb806-4b52-444b-aa9a-cfe91be2de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F38C9A-7110-4AAA-B2A3-68555AD024AC}">
  <ds:schemaRefs>
    <ds:schemaRef ds:uri="6047b023-6c37-4c35-9187-2e5e0478085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4dfb806-4b52-444b-aa9a-cfe91be2def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F75910F-FC36-48CC-9A6E-568866F578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DA09CC-1C4D-4C57-AFE3-C32B5841EF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47b023-6c37-4c35-9187-2e5e0478085e"/>
    <ds:schemaRef ds:uri="c4dfb806-4b52-444b-aa9a-cfe91be2de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43215</TotalTime>
  <Words>356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 </vt:lpstr>
      <vt:lpstr>Recent Project Activities</vt:lpstr>
      <vt:lpstr>Upcoming Project Activities</vt:lpstr>
      <vt:lpstr>Project Resources – Check out our Website!</vt:lpstr>
      <vt:lpstr>ACA/IHCIA Project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Enrollment Assisters in Tribal Health Facilities</dc:title>
  <dc:creator>DonegMcD@outlook.com</dc:creator>
  <cp:lastModifiedBy>Cyndi Ferguson</cp:lastModifiedBy>
  <cp:revision>2064</cp:revision>
  <cp:lastPrinted>2018-03-20T19:30:58Z</cp:lastPrinted>
  <dcterms:created xsi:type="dcterms:W3CDTF">2013-11-02T12:53:17Z</dcterms:created>
  <dcterms:modified xsi:type="dcterms:W3CDTF">2023-08-15T18:04:26Z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0x010100595C932094A5144DB145865EE6087558</vt:lpwstr>
  </property>
</Properties>
</file>