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3" r:id="rId3"/>
    <p:sldMasterId id="2147483685" r:id="rId4"/>
    <p:sldMasterId id="2147483697" r:id="rId5"/>
    <p:sldMasterId id="2147483709" r:id="rId6"/>
  </p:sldMasterIdLst>
  <p:notesMasterIdLst>
    <p:notesMasterId r:id="rId68"/>
  </p:notesMasterIdLst>
  <p:sldIdLst>
    <p:sldId id="622" r:id="rId7"/>
    <p:sldId id="257" r:id="rId8"/>
    <p:sldId id="258" r:id="rId9"/>
    <p:sldId id="297" r:id="rId10"/>
    <p:sldId id="617" r:id="rId11"/>
    <p:sldId id="259" r:id="rId12"/>
    <p:sldId id="621" r:id="rId13"/>
    <p:sldId id="602" r:id="rId14"/>
    <p:sldId id="479" r:id="rId15"/>
    <p:sldId id="672" r:id="rId16"/>
    <p:sldId id="260" r:id="rId17"/>
    <p:sldId id="608" r:id="rId18"/>
    <p:sldId id="609" r:id="rId19"/>
    <p:sldId id="612" r:id="rId20"/>
    <p:sldId id="620" r:id="rId21"/>
    <p:sldId id="610" r:id="rId22"/>
    <p:sldId id="625" r:id="rId23"/>
    <p:sldId id="268" r:id="rId24"/>
    <p:sldId id="670" r:id="rId25"/>
    <p:sldId id="669" r:id="rId26"/>
    <p:sldId id="668" r:id="rId27"/>
    <p:sldId id="554" r:id="rId28"/>
    <p:sldId id="551" r:id="rId29"/>
    <p:sldId id="618" r:id="rId30"/>
    <p:sldId id="553" r:id="rId31"/>
    <p:sldId id="630" r:id="rId32"/>
    <p:sldId id="323" r:id="rId33"/>
    <p:sldId id="671" r:id="rId34"/>
    <p:sldId id="256" r:id="rId35"/>
    <p:sldId id="261" r:id="rId36"/>
    <p:sldId id="263" r:id="rId37"/>
    <p:sldId id="262" r:id="rId38"/>
    <p:sldId id="302" r:id="rId39"/>
    <p:sldId id="638" r:id="rId40"/>
    <p:sldId id="280" r:id="rId41"/>
    <p:sldId id="636" r:id="rId42"/>
    <p:sldId id="640" r:id="rId43"/>
    <p:sldId id="308" r:id="rId44"/>
    <p:sldId id="629" r:id="rId45"/>
    <p:sldId id="684" r:id="rId46"/>
    <p:sldId id="634" r:id="rId47"/>
    <p:sldId id="635" r:id="rId48"/>
    <p:sldId id="626" r:id="rId49"/>
    <p:sldId id="303" r:id="rId50"/>
    <p:sldId id="546" r:id="rId51"/>
    <p:sldId id="614" r:id="rId52"/>
    <p:sldId id="328" r:id="rId53"/>
    <p:sldId id="603" r:id="rId54"/>
    <p:sldId id="605" r:id="rId55"/>
    <p:sldId id="604" r:id="rId56"/>
    <p:sldId id="685" r:id="rId57"/>
    <p:sldId id="547" r:id="rId58"/>
    <p:sldId id="549" r:id="rId59"/>
    <p:sldId id="560" r:id="rId60"/>
    <p:sldId id="563" r:id="rId61"/>
    <p:sldId id="562" r:id="rId62"/>
    <p:sldId id="632" r:id="rId63"/>
    <p:sldId id="290" r:id="rId64"/>
    <p:sldId id="291" r:id="rId65"/>
    <p:sldId id="293" r:id="rId66"/>
    <p:sldId id="294" r:id="rId67"/>
  </p:sldIdLst>
  <p:sldSz cx="18288000" cy="10287000"/>
  <p:notesSz cx="6858000" cy="9144000"/>
  <p:embeddedFontLst>
    <p:embeddedFont>
      <p:font typeface="Abadi" panose="020B0604020104020204" pitchFamily="34" charset="0"/>
      <p:regular r:id="rId69"/>
    </p:embeddedFont>
    <p:embeddedFont>
      <p:font typeface="Alfa Slab One" panose="020B0604020202020204" charset="0"/>
      <p:regular r:id="rId70"/>
    </p:embeddedFont>
    <p:embeddedFont>
      <p:font typeface="Arimo" panose="020B0604020202020204"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Gill Sans" panose="020B0604020202020204" charset="0"/>
      <p:regular r:id="rId78"/>
      <p:bold r:id="rId79"/>
    </p:embeddedFont>
    <p:embeddedFont>
      <p:font typeface="Gill Sans Nova Light" panose="020B0302020104020203" pitchFamily="34" charset="0"/>
      <p:regular r:id="rId80"/>
      <p:italic r:id="rId81"/>
    </p:embeddedFont>
    <p:embeddedFont>
      <p:font typeface="League Spartan" panose="020B0604020202020204" charset="0"/>
      <p:regular r:id="rId82"/>
      <p:bold r:id="rId83"/>
    </p:embeddedFont>
    <p:embeddedFont>
      <p:font typeface="Montserrat" panose="020B0604020202020204" charset="0"/>
      <p:regular r:id="rId84"/>
      <p:bold r:id="rId85"/>
      <p:italic r:id="rId86"/>
      <p:boldItalic r:id="rId87"/>
    </p:embeddedFont>
    <p:embeddedFont>
      <p:font typeface="Montserrat Classic" panose="020B0604020202020204" charset="0"/>
      <p:regular r:id="rId88"/>
    </p:embeddedFont>
    <p:embeddedFont>
      <p:font typeface="Open Sans" panose="020B0604020202020204" charset="0"/>
      <p:regular r:id="rId89"/>
      <p:bold r:id="rId90"/>
      <p:italic r:id="rId91"/>
      <p:boldItalic r:id="rId92"/>
    </p:embeddedFont>
    <p:embeddedFont>
      <p:font typeface="Open Sans Bold" panose="020B0604020202020204" charset="0"/>
      <p:regular r:id="rId93"/>
    </p:embeddedFont>
    <p:embeddedFont>
      <p:font typeface="Source Sans Pro" panose="020B0503030403020204" pitchFamily="34" charset="0"/>
      <p:regular r:id="rId94"/>
      <p:bold r:id="rId95"/>
      <p:italic r:id="rId96"/>
      <p:boldItalic r:id="rId97"/>
    </p:embeddedFont>
    <p:embeddedFont>
      <p:font typeface="Source Sans Pro Bold" panose="020B0703030403020204" pitchFamily="34" charset="0"/>
      <p:regular r:id="rId98"/>
      <p:bold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8" roundtripDataSignature="AMtx7miNa22JKQJipx+FP5/uqw9+YwPT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D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23A87D-EB1C-4472-8F1C-2D1310340760}">
  <a:tblStyle styleId="{AC23A87D-EB1C-4472-8F1C-2D131034076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470E03D-9062-4CEA-9E60-8327D50D68EA}"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62791" autoAdjust="0"/>
  </p:normalViewPr>
  <p:slideViewPr>
    <p:cSldViewPr snapToGrid="0">
      <p:cViewPr varScale="1">
        <p:scale>
          <a:sx n="48" d="100"/>
          <a:sy n="48" d="100"/>
        </p:scale>
        <p:origin x="1902"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font" Target="fonts/font22.fntdata"/><Relationship Id="rId95" Type="http://schemas.openxmlformats.org/officeDocument/2006/relationships/font" Target="fonts/font27.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font" Target="fonts/font1.fntdata"/><Relationship Id="rId80" Type="http://schemas.openxmlformats.org/officeDocument/2006/relationships/font" Target="fonts/font12.fntdata"/><Relationship Id="rId85" Type="http://schemas.openxmlformats.org/officeDocument/2006/relationships/font" Target="fonts/font17.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8" Type="http://customschemas.google.com/relationships/presentationmetadata" Target="meta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8.fntdata"/><Relationship Id="rId97" Type="http://schemas.openxmlformats.org/officeDocument/2006/relationships/font" Target="fonts/font29.fntdata"/><Relationship Id="rId7" Type="http://schemas.openxmlformats.org/officeDocument/2006/relationships/slide" Target="slides/slide1.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9.fntdata"/><Relationship Id="rId110"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Physicians Assistants by Race</a:t>
            </a:r>
          </a:p>
        </c:rich>
      </c:tx>
      <c:layout>
        <c:manualLayout>
          <c:xMode val="edge"/>
          <c:yMode val="edge"/>
          <c:x val="0.20700423097462292"/>
          <c:y val="0.91274052917584136"/>
        </c:manualLayout>
      </c:layout>
      <c:overlay val="0"/>
      <c:spPr>
        <a:noFill/>
        <a:ln>
          <a:noFill/>
        </a:ln>
        <a:effectLst/>
      </c:spPr>
    </c:title>
    <c:autoTitleDeleted val="0"/>
    <c:plotArea>
      <c:layout/>
      <c:pieChart>
        <c:varyColors val="1"/>
        <c:ser>
          <c:idx val="0"/>
          <c:order val="0"/>
          <c:tx>
            <c:strRef>
              <c:f>Sheet1!$B$1</c:f>
              <c:strCache>
                <c:ptCount val="1"/>
                <c:pt idx="0">
                  <c:v>Percentage</c:v>
                </c:pt>
              </c:strCache>
            </c:strRef>
          </c:tx>
          <c:explosion val="16"/>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F0F2-4D87-B7F2-AD3C4AB28FA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0F2-4D87-B7F2-AD3C4AB28FA6}"/>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F0F2-4D87-B7F2-AD3C4AB28FA6}"/>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0F2-4D87-B7F2-AD3C4AB28FA6}"/>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F0F2-4D87-B7F2-AD3C4AB28FA6}"/>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0F2-4D87-B7F2-AD3C4AB28FA6}"/>
              </c:ext>
            </c:extLst>
          </c:dPt>
          <c:dLbls>
            <c:dLbl>
              <c:idx val="0"/>
              <c:numFmt formatCode="0.0%" sourceLinked="0"/>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0F2-4D87-B7F2-AD3C4AB28FA6}"/>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F0F2-4D87-B7F2-AD3C4AB28FA6}"/>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4-F0F2-4D87-B7F2-AD3C4AB28FA6}"/>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F0F2-4D87-B7F2-AD3C4AB28FA6}"/>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6-F0F2-4D87-B7F2-AD3C4AB28FA6}"/>
                </c:ext>
              </c:extLst>
            </c:dLbl>
            <c:dLbl>
              <c:idx val="5"/>
              <c:layout>
                <c:manualLayout>
                  <c:x val="0.16076294929950372"/>
                  <c:y val="7.4005927093067816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E8229B6D-B462-4D09-83A3-DEAFB3F68A7C}" type="CATEGORYNAME">
                      <a:rPr lang="en-US" b="1" dirty="0"/>
                      <a:pPr>
                        <a:defRPr sz="1330" b="1" i="0" u="none" strike="noStrike" kern="1200" spc="0" baseline="0">
                          <a:solidFill>
                            <a:schemeClr val="accent1"/>
                          </a:solidFill>
                          <a:latin typeface="+mn-lt"/>
                          <a:ea typeface="+mn-ea"/>
                          <a:cs typeface="+mn-cs"/>
                        </a:defRPr>
                      </a:pPr>
                      <a:t>[CATEGORY NAME]</a:t>
                    </a:fld>
                    <a:r>
                      <a:rPr lang="en-US" baseline="0" dirty="0"/>
                      <a:t>
</a:t>
                    </a:r>
                    <a:fld id="{C7875D6C-29FA-4678-9F77-05D110F04526}" type="PERCENTAGE">
                      <a:rPr lang="en-US" baseline="0" dirty="0"/>
                      <a:pPr>
                        <a:defRPr sz="1330" b="1" i="0" u="none" strike="noStrike" kern="1200" spc="0" baseline="0">
                          <a:solidFill>
                            <a:schemeClr val="accent1"/>
                          </a:solidFill>
                          <a:latin typeface="+mn-lt"/>
                          <a:ea typeface="+mn-ea"/>
                          <a:cs typeface="+mn-cs"/>
                        </a:defRPr>
                      </a:pPr>
                      <a:t>[PERCENTAGE]</a:t>
                    </a:fld>
                    <a:endParaRPr lang="en-US" baseline="0" dirty="0"/>
                  </a:p>
                </c:rich>
              </c:tx>
              <c:numFmt formatCode="0.0%" sourceLinked="0"/>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30003076519874744"/>
                      <c:h val="0.27179920487274029"/>
                    </c:manualLayout>
                  </c15:layout>
                  <c15:dlblFieldTable/>
                  <c15:showDataLabelsRange val="0"/>
                </c:ext>
                <c:ext xmlns:c16="http://schemas.microsoft.com/office/drawing/2014/chart" uri="{C3380CC4-5D6E-409C-BE32-E72D297353CC}">
                  <c16:uniqueId val="{00000001-F0F2-4D87-B7F2-AD3C4AB28FA6}"/>
                </c:ext>
              </c:extLst>
            </c:dLbl>
            <c:numFmt formatCode="0.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White</c:v>
                </c:pt>
                <c:pt idx="1">
                  <c:v>Hispanic or Latino</c:v>
                </c:pt>
                <c:pt idx="2">
                  <c:v>Asian</c:v>
                </c:pt>
                <c:pt idx="3">
                  <c:v>Black or African American</c:v>
                </c:pt>
                <c:pt idx="4">
                  <c:v>Unknown</c:v>
                </c:pt>
                <c:pt idx="5">
                  <c:v>American Indian and Alaska Native</c:v>
                </c:pt>
              </c:strCache>
            </c:strRef>
          </c:cat>
          <c:val>
            <c:numRef>
              <c:f>Sheet1!$B$2:$B$7</c:f>
              <c:numCache>
                <c:formatCode>General</c:formatCode>
                <c:ptCount val="6"/>
                <c:pt idx="0">
                  <c:v>67.5</c:v>
                </c:pt>
                <c:pt idx="1">
                  <c:v>11.8</c:v>
                </c:pt>
                <c:pt idx="2">
                  <c:v>11.2</c:v>
                </c:pt>
                <c:pt idx="3">
                  <c:v>5.4</c:v>
                </c:pt>
                <c:pt idx="4">
                  <c:v>3.8</c:v>
                </c:pt>
                <c:pt idx="5">
                  <c:v>0.3</c:v>
                </c:pt>
              </c:numCache>
            </c:numRef>
          </c:val>
          <c:extLst>
            <c:ext xmlns:c16="http://schemas.microsoft.com/office/drawing/2014/chart" uri="{C3380CC4-5D6E-409C-BE32-E72D297353CC}">
              <c16:uniqueId val="{00000000-F0F2-4D87-B7F2-AD3C4AB28FA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4B9A6-16B7-46B6-A50D-CACEF850C313}" type="doc">
      <dgm:prSet loTypeId="urn:microsoft.com/office/officeart/2005/8/layout/orgChart1" loCatId="hierarchy" qsTypeId="urn:microsoft.com/office/officeart/2005/8/quickstyle/simple1" qsCatId="simple" csTypeId="urn:microsoft.com/office/officeart/2005/8/colors/accent5_1" csCatId="accent5" phldr="1"/>
      <dgm:spPr/>
      <dgm:t>
        <a:bodyPr/>
        <a:lstStyle/>
        <a:p>
          <a:endParaRPr lang="en-US"/>
        </a:p>
      </dgm:t>
    </dgm:pt>
    <dgm:pt modelId="{697364A6-C63F-473D-9A4B-66AE19EB107D}">
      <dgm:prSet phldrT="[Text]" custT="1"/>
      <dgm:spPr/>
      <dgm:t>
        <a:bodyPr/>
        <a:lstStyle/>
        <a:p>
          <a:r>
            <a:rPr lang="en-US" sz="2000" b="1" dirty="0"/>
            <a:t>TCHPP Director </a:t>
          </a:r>
        </a:p>
        <a:p>
          <a:r>
            <a:rPr lang="en-US" sz="2000" dirty="0"/>
            <a:t>Christina </a:t>
          </a:r>
          <a:r>
            <a:rPr lang="en-US" sz="2000" dirty="0" err="1"/>
            <a:t>Friedt</a:t>
          </a:r>
          <a:r>
            <a:rPr lang="en-US" sz="2000" dirty="0"/>
            <a:t> Peters</a:t>
          </a:r>
        </a:p>
      </dgm:t>
    </dgm:pt>
    <dgm:pt modelId="{BBCF6664-BD66-4D0B-A781-EE421DA7F4FC}" type="parTrans" cxnId="{BBBEF6BE-EAA6-4DAC-B3E0-EA29289A0BC8}">
      <dgm:prSet/>
      <dgm:spPr/>
      <dgm:t>
        <a:bodyPr/>
        <a:lstStyle/>
        <a:p>
          <a:endParaRPr lang="en-US"/>
        </a:p>
      </dgm:t>
    </dgm:pt>
    <dgm:pt modelId="{DD03EBBA-199F-426D-AC20-E6DF11BFF04A}" type="sibTrans" cxnId="{BBBEF6BE-EAA6-4DAC-B3E0-EA29289A0BC8}">
      <dgm:prSet/>
      <dgm:spPr/>
      <dgm:t>
        <a:bodyPr/>
        <a:lstStyle/>
        <a:p>
          <a:endParaRPr lang="en-US"/>
        </a:p>
      </dgm:t>
    </dgm:pt>
    <dgm:pt modelId="{32D6D7C8-F950-4A74-8917-96DF5C6AFB90}" type="asst">
      <dgm:prSet phldrT="[Text]" custT="1"/>
      <dgm:spPr/>
      <dgm:t>
        <a:bodyPr/>
        <a:lstStyle/>
        <a:p>
          <a:r>
            <a:rPr lang="en-US" sz="2000" b="1" dirty="0"/>
            <a:t>TCHPP Manager</a:t>
          </a:r>
        </a:p>
        <a:p>
          <a:r>
            <a:rPr lang="en-US" sz="2000" dirty="0"/>
            <a:t>Lisa Griggs</a:t>
          </a:r>
        </a:p>
      </dgm:t>
    </dgm:pt>
    <dgm:pt modelId="{D072580C-6A37-4E0B-B8AD-FF70B01BF853}" type="parTrans" cxnId="{6FCEEF92-7561-4D72-A86A-3832D2D42D7B}">
      <dgm:prSet/>
      <dgm:spPr/>
      <dgm:t>
        <a:bodyPr/>
        <a:lstStyle/>
        <a:p>
          <a:endParaRPr lang="en-US"/>
        </a:p>
      </dgm:t>
    </dgm:pt>
    <dgm:pt modelId="{A4457245-E899-45DD-AC68-32E378954EBC}" type="sibTrans" cxnId="{6FCEEF92-7561-4D72-A86A-3832D2D42D7B}">
      <dgm:prSet/>
      <dgm:spPr/>
      <dgm:t>
        <a:bodyPr/>
        <a:lstStyle/>
        <a:p>
          <a:endParaRPr lang="en-US"/>
        </a:p>
      </dgm:t>
    </dgm:pt>
    <dgm:pt modelId="{E26A6ECB-55EE-4974-AA42-D282A8421E74}">
      <dgm:prSet phldrT="[Text]"/>
      <dgm:spPr/>
      <dgm:t>
        <a:bodyPr/>
        <a:lstStyle/>
        <a:p>
          <a:r>
            <a:rPr lang="en-US" b="1" dirty="0"/>
            <a:t>CHA Director</a:t>
          </a:r>
        </a:p>
        <a:p>
          <a:r>
            <a:rPr lang="en-US" dirty="0"/>
            <a:t> Carrie Sampson Samuels</a:t>
          </a:r>
        </a:p>
      </dgm:t>
    </dgm:pt>
    <dgm:pt modelId="{57D3F01C-8BA7-4A31-963E-E8987EE0E37F}" type="parTrans" cxnId="{BC8102C0-618B-4EB1-BEC2-CCFF3E930E5B}">
      <dgm:prSet/>
      <dgm:spPr/>
      <dgm:t>
        <a:bodyPr/>
        <a:lstStyle/>
        <a:p>
          <a:endParaRPr lang="en-US"/>
        </a:p>
      </dgm:t>
    </dgm:pt>
    <dgm:pt modelId="{4FBF1F55-43EE-46C9-92AA-68B9EE62126C}" type="sibTrans" cxnId="{BC8102C0-618B-4EB1-BEC2-CCFF3E930E5B}">
      <dgm:prSet/>
      <dgm:spPr/>
      <dgm:t>
        <a:bodyPr/>
        <a:lstStyle/>
        <a:p>
          <a:endParaRPr lang="en-US"/>
        </a:p>
      </dgm:t>
    </dgm:pt>
    <dgm:pt modelId="{2A0E465F-D93A-4AD7-AB01-552E585F8FDB}">
      <dgm:prSet phldrT="[Text]"/>
      <dgm:spPr/>
      <dgm:t>
        <a:bodyPr/>
        <a:lstStyle/>
        <a:p>
          <a:r>
            <a:rPr lang="en-US" b="1" dirty="0"/>
            <a:t>BHA Director</a:t>
          </a:r>
        </a:p>
        <a:p>
          <a:r>
            <a:rPr lang="en-US" dirty="0"/>
            <a:t>Open</a:t>
          </a:r>
        </a:p>
      </dgm:t>
    </dgm:pt>
    <dgm:pt modelId="{0CD81D94-155D-4F79-AD19-CCB96B06339A}" type="parTrans" cxnId="{67EA527F-D000-40BE-8842-0AEE668D02B9}">
      <dgm:prSet/>
      <dgm:spPr/>
      <dgm:t>
        <a:bodyPr/>
        <a:lstStyle/>
        <a:p>
          <a:endParaRPr lang="en-US"/>
        </a:p>
      </dgm:t>
    </dgm:pt>
    <dgm:pt modelId="{82D88692-B759-4BB4-A7ED-50476D201CEF}" type="sibTrans" cxnId="{67EA527F-D000-40BE-8842-0AEE668D02B9}">
      <dgm:prSet/>
      <dgm:spPr/>
      <dgm:t>
        <a:bodyPr/>
        <a:lstStyle/>
        <a:p>
          <a:endParaRPr lang="en-US"/>
        </a:p>
      </dgm:t>
    </dgm:pt>
    <dgm:pt modelId="{9C29ADA3-717D-49C6-AE1F-82B5542FBC5A}">
      <dgm:prSet phldrT="[Text]"/>
      <dgm:spPr/>
      <dgm:t>
        <a:bodyPr/>
        <a:lstStyle/>
        <a:p>
          <a:r>
            <a:rPr lang="en-US" b="1" dirty="0"/>
            <a:t>DHA Director</a:t>
          </a:r>
        </a:p>
        <a:p>
          <a:r>
            <a:rPr lang="en-US" dirty="0"/>
            <a:t>Miranda Davis</a:t>
          </a:r>
        </a:p>
      </dgm:t>
    </dgm:pt>
    <dgm:pt modelId="{687C4A64-81CB-469E-9C65-9D949263924F}" type="parTrans" cxnId="{D17614D5-527E-4941-A1B7-22A40A6F5F55}">
      <dgm:prSet/>
      <dgm:spPr/>
      <dgm:t>
        <a:bodyPr/>
        <a:lstStyle/>
        <a:p>
          <a:endParaRPr lang="en-US"/>
        </a:p>
      </dgm:t>
    </dgm:pt>
    <dgm:pt modelId="{425B99AE-9977-4491-BDB0-B20B43DD7435}" type="sibTrans" cxnId="{D17614D5-527E-4941-A1B7-22A40A6F5F55}">
      <dgm:prSet/>
      <dgm:spPr/>
      <dgm:t>
        <a:bodyPr/>
        <a:lstStyle/>
        <a:p>
          <a:endParaRPr lang="en-US"/>
        </a:p>
      </dgm:t>
    </dgm:pt>
    <dgm:pt modelId="{A12C3F01-5760-41E1-A8A7-6334E85FC53C}">
      <dgm:prSet/>
      <dgm:spPr/>
      <dgm:t>
        <a:bodyPr/>
        <a:lstStyle/>
        <a:p>
          <a:r>
            <a:rPr lang="en-US" b="1" dirty="0"/>
            <a:t>TCHP Education Director</a:t>
          </a:r>
        </a:p>
        <a:p>
          <a:r>
            <a:rPr lang="en-US" dirty="0"/>
            <a:t>Stephannie Christian </a:t>
          </a:r>
        </a:p>
      </dgm:t>
    </dgm:pt>
    <dgm:pt modelId="{396E1670-9FC5-452B-92ED-1DBE4CFD8E21}" type="parTrans" cxnId="{9F2A64D5-C4BF-491F-B87F-8C1C39429919}">
      <dgm:prSet/>
      <dgm:spPr/>
      <dgm:t>
        <a:bodyPr/>
        <a:lstStyle/>
        <a:p>
          <a:endParaRPr lang="en-US"/>
        </a:p>
      </dgm:t>
    </dgm:pt>
    <dgm:pt modelId="{BCCC6047-AE59-4251-B04C-CA0DFD125406}" type="sibTrans" cxnId="{9F2A64D5-C4BF-491F-B87F-8C1C39429919}">
      <dgm:prSet/>
      <dgm:spPr/>
      <dgm:t>
        <a:bodyPr/>
        <a:lstStyle/>
        <a:p>
          <a:endParaRPr lang="en-US"/>
        </a:p>
      </dgm:t>
    </dgm:pt>
    <dgm:pt modelId="{BEE9FCA4-9349-410C-B6D2-C82ED48711A8}">
      <dgm:prSet/>
      <dgm:spPr/>
      <dgm:t>
        <a:bodyPr/>
        <a:lstStyle/>
        <a:p>
          <a:r>
            <a:rPr lang="en-US" b="1" dirty="0"/>
            <a:t>CHA Manager</a:t>
          </a:r>
        </a:p>
        <a:p>
          <a:r>
            <a:rPr lang="en-US" dirty="0"/>
            <a:t>Sasha Jones</a:t>
          </a:r>
        </a:p>
      </dgm:t>
    </dgm:pt>
    <dgm:pt modelId="{005566C1-ABFF-4F30-8339-A8E166586DB5}" type="parTrans" cxnId="{F0EB3696-BBC2-4ADD-B3CF-6C59F2BBE626}">
      <dgm:prSet/>
      <dgm:spPr/>
      <dgm:t>
        <a:bodyPr/>
        <a:lstStyle/>
        <a:p>
          <a:endParaRPr lang="en-US"/>
        </a:p>
      </dgm:t>
    </dgm:pt>
    <dgm:pt modelId="{74388C2F-BA22-49D7-B41C-C222319EE45A}" type="sibTrans" cxnId="{F0EB3696-BBC2-4ADD-B3CF-6C59F2BBE626}">
      <dgm:prSet/>
      <dgm:spPr/>
      <dgm:t>
        <a:bodyPr/>
        <a:lstStyle/>
        <a:p>
          <a:endParaRPr lang="en-US"/>
        </a:p>
      </dgm:t>
    </dgm:pt>
    <dgm:pt modelId="{57A9207D-33A4-4E97-954B-773C93F96098}">
      <dgm:prSet/>
      <dgm:spPr/>
      <dgm:t>
        <a:bodyPr/>
        <a:lstStyle/>
        <a:p>
          <a:r>
            <a:rPr lang="en-US" b="1" dirty="0"/>
            <a:t>CHA Specialist</a:t>
          </a:r>
        </a:p>
        <a:p>
          <a:r>
            <a:rPr lang="en-US" dirty="0"/>
            <a:t>Danni Dearing</a:t>
          </a:r>
        </a:p>
      </dgm:t>
    </dgm:pt>
    <dgm:pt modelId="{1A6C4F77-F951-4C41-9B1E-53274A911551}" type="parTrans" cxnId="{116D05C9-6B8C-47E7-A357-7963411C4B8F}">
      <dgm:prSet/>
      <dgm:spPr/>
      <dgm:t>
        <a:bodyPr/>
        <a:lstStyle/>
        <a:p>
          <a:endParaRPr lang="en-US"/>
        </a:p>
      </dgm:t>
    </dgm:pt>
    <dgm:pt modelId="{CCB3BA2C-3E87-4AED-A0F9-EB42F878163E}" type="sibTrans" cxnId="{116D05C9-6B8C-47E7-A357-7963411C4B8F}">
      <dgm:prSet/>
      <dgm:spPr/>
      <dgm:t>
        <a:bodyPr/>
        <a:lstStyle/>
        <a:p>
          <a:endParaRPr lang="en-US"/>
        </a:p>
      </dgm:t>
    </dgm:pt>
    <dgm:pt modelId="{31862B04-4554-414B-8612-A68CE1264733}">
      <dgm:prSet/>
      <dgm:spPr/>
      <dgm:t>
        <a:bodyPr/>
        <a:lstStyle/>
        <a:p>
          <a:r>
            <a:rPr lang="en-US" b="1" dirty="0"/>
            <a:t>BHA Student Support Coordinator</a:t>
          </a:r>
        </a:p>
        <a:p>
          <a:r>
            <a:rPr lang="en-US" dirty="0"/>
            <a:t>Katie Hunsberger</a:t>
          </a:r>
        </a:p>
      </dgm:t>
    </dgm:pt>
    <dgm:pt modelId="{D19EE648-70CF-44AD-B084-4CAE39D7D3B3}" type="parTrans" cxnId="{D4265785-9A68-4F8A-B6A9-3869919EF676}">
      <dgm:prSet/>
      <dgm:spPr/>
      <dgm:t>
        <a:bodyPr/>
        <a:lstStyle/>
        <a:p>
          <a:endParaRPr lang="en-US"/>
        </a:p>
      </dgm:t>
    </dgm:pt>
    <dgm:pt modelId="{64BE1CEE-9C48-4049-A6E2-D95A866EB134}" type="sibTrans" cxnId="{D4265785-9A68-4F8A-B6A9-3869919EF676}">
      <dgm:prSet/>
      <dgm:spPr/>
      <dgm:t>
        <a:bodyPr/>
        <a:lstStyle/>
        <a:p>
          <a:endParaRPr lang="en-US"/>
        </a:p>
      </dgm:t>
    </dgm:pt>
    <dgm:pt modelId="{922C8799-F34D-427E-8877-7078D4F70C22}">
      <dgm:prSet/>
      <dgm:spPr/>
      <dgm:t>
        <a:bodyPr/>
        <a:lstStyle/>
        <a:p>
          <a:r>
            <a:rPr lang="en-US" b="1" dirty="0"/>
            <a:t>DHA Manager</a:t>
          </a:r>
        </a:p>
        <a:p>
          <a:r>
            <a:rPr lang="en-US" dirty="0"/>
            <a:t>Pam Ready</a:t>
          </a:r>
        </a:p>
      </dgm:t>
    </dgm:pt>
    <dgm:pt modelId="{C3394E5E-B586-401A-94E3-78D5855A3CF5}" type="parTrans" cxnId="{CF987934-6ED6-43B2-98FA-7F0A5C9660B9}">
      <dgm:prSet/>
      <dgm:spPr/>
      <dgm:t>
        <a:bodyPr/>
        <a:lstStyle/>
        <a:p>
          <a:endParaRPr lang="en-US"/>
        </a:p>
      </dgm:t>
    </dgm:pt>
    <dgm:pt modelId="{3B664FE8-38B8-4DD7-9F89-DDFAD6871C71}" type="sibTrans" cxnId="{CF987934-6ED6-43B2-98FA-7F0A5C9660B9}">
      <dgm:prSet/>
      <dgm:spPr/>
      <dgm:t>
        <a:bodyPr/>
        <a:lstStyle/>
        <a:p>
          <a:endParaRPr lang="en-US"/>
        </a:p>
      </dgm:t>
    </dgm:pt>
    <dgm:pt modelId="{2884058A-CC2E-4C72-BC6E-6160F86CEA57}">
      <dgm:prSet/>
      <dgm:spPr/>
      <dgm:t>
        <a:bodyPr/>
        <a:lstStyle/>
        <a:p>
          <a:r>
            <a:rPr lang="en-US" b="1" dirty="0"/>
            <a:t>DHA Specialist</a:t>
          </a:r>
        </a:p>
        <a:p>
          <a:r>
            <a:rPr lang="en-US" dirty="0"/>
            <a:t>Kari Kuntzelman</a:t>
          </a:r>
        </a:p>
      </dgm:t>
    </dgm:pt>
    <dgm:pt modelId="{0F7BA542-164E-4D2F-B0A4-4F31BC30B51A}" type="parTrans" cxnId="{03F1A08A-D6F3-44E5-AA20-3362CD20C924}">
      <dgm:prSet/>
      <dgm:spPr/>
      <dgm:t>
        <a:bodyPr/>
        <a:lstStyle/>
        <a:p>
          <a:endParaRPr lang="en-US"/>
        </a:p>
      </dgm:t>
    </dgm:pt>
    <dgm:pt modelId="{CACC6756-10D3-430D-93EA-FF450FDEB79F}" type="sibTrans" cxnId="{03F1A08A-D6F3-44E5-AA20-3362CD20C924}">
      <dgm:prSet/>
      <dgm:spPr/>
      <dgm:t>
        <a:bodyPr/>
        <a:lstStyle/>
        <a:p>
          <a:endParaRPr lang="en-US"/>
        </a:p>
      </dgm:t>
    </dgm:pt>
    <dgm:pt modelId="{FD823661-8342-4247-A6F2-8B6322DD4599}">
      <dgm:prSet/>
      <dgm:spPr/>
      <dgm:t>
        <a:bodyPr/>
        <a:lstStyle/>
        <a:p>
          <a:r>
            <a:rPr lang="en-US" b="1" dirty="0"/>
            <a:t>TCHP Education Data Coordinator</a:t>
          </a:r>
        </a:p>
        <a:p>
          <a:r>
            <a:rPr lang="en-US" dirty="0"/>
            <a:t>Morning Rose Tobey</a:t>
          </a:r>
        </a:p>
      </dgm:t>
    </dgm:pt>
    <dgm:pt modelId="{6D5F54B4-BBB9-4286-B3D7-A4E6F05D12ED}" type="parTrans" cxnId="{DABF2B90-1C18-4042-841E-AFBC779F93D9}">
      <dgm:prSet/>
      <dgm:spPr/>
      <dgm:t>
        <a:bodyPr/>
        <a:lstStyle/>
        <a:p>
          <a:endParaRPr lang="en-US"/>
        </a:p>
      </dgm:t>
    </dgm:pt>
    <dgm:pt modelId="{052F36EE-83F6-4E5B-B72F-65F863239AA8}" type="sibTrans" cxnId="{DABF2B90-1C18-4042-841E-AFBC779F93D9}">
      <dgm:prSet/>
      <dgm:spPr/>
      <dgm:t>
        <a:bodyPr/>
        <a:lstStyle/>
        <a:p>
          <a:endParaRPr lang="en-US"/>
        </a:p>
      </dgm:t>
    </dgm:pt>
    <dgm:pt modelId="{E3A0368E-DCD0-4E83-A0FB-714F8E734AB9}" type="pres">
      <dgm:prSet presAssocID="{9864B9A6-16B7-46B6-A50D-CACEF850C313}" presName="hierChild1" presStyleCnt="0">
        <dgm:presLayoutVars>
          <dgm:orgChart val="1"/>
          <dgm:chPref val="1"/>
          <dgm:dir/>
          <dgm:animOne val="branch"/>
          <dgm:animLvl val="lvl"/>
          <dgm:resizeHandles/>
        </dgm:presLayoutVars>
      </dgm:prSet>
      <dgm:spPr/>
    </dgm:pt>
    <dgm:pt modelId="{D25ED853-B59B-4F9C-91AE-AA159C4CBE86}" type="pres">
      <dgm:prSet presAssocID="{697364A6-C63F-473D-9A4B-66AE19EB107D}" presName="hierRoot1" presStyleCnt="0">
        <dgm:presLayoutVars>
          <dgm:hierBranch val="init"/>
        </dgm:presLayoutVars>
      </dgm:prSet>
      <dgm:spPr/>
    </dgm:pt>
    <dgm:pt modelId="{27E40090-8944-4071-A568-433E740828E5}" type="pres">
      <dgm:prSet presAssocID="{697364A6-C63F-473D-9A4B-66AE19EB107D}" presName="rootComposite1" presStyleCnt="0"/>
      <dgm:spPr/>
    </dgm:pt>
    <dgm:pt modelId="{53F002F0-C9D3-463E-A7B0-B8BA266391CA}" type="pres">
      <dgm:prSet presAssocID="{697364A6-C63F-473D-9A4B-66AE19EB107D}" presName="rootText1" presStyleLbl="node0" presStyleIdx="0" presStyleCnt="1" custScaleX="100421" custScaleY="116303">
        <dgm:presLayoutVars>
          <dgm:chPref val="3"/>
        </dgm:presLayoutVars>
      </dgm:prSet>
      <dgm:spPr/>
    </dgm:pt>
    <dgm:pt modelId="{50BBF6EA-2553-4618-83B7-3CCC549209BA}" type="pres">
      <dgm:prSet presAssocID="{697364A6-C63F-473D-9A4B-66AE19EB107D}" presName="rootConnector1" presStyleLbl="node1" presStyleIdx="0" presStyleCnt="0"/>
      <dgm:spPr/>
    </dgm:pt>
    <dgm:pt modelId="{B65F2D36-684E-4881-BBBF-E27B2CA6D8FE}" type="pres">
      <dgm:prSet presAssocID="{697364A6-C63F-473D-9A4B-66AE19EB107D}" presName="hierChild2" presStyleCnt="0"/>
      <dgm:spPr/>
    </dgm:pt>
    <dgm:pt modelId="{07E76408-A961-48D5-9ED9-71CCF5D3200B}" type="pres">
      <dgm:prSet presAssocID="{57D3F01C-8BA7-4A31-963E-E8987EE0E37F}" presName="Name37" presStyleLbl="parChTrans1D2" presStyleIdx="0" presStyleCnt="5"/>
      <dgm:spPr/>
    </dgm:pt>
    <dgm:pt modelId="{3F7E9426-0901-4022-A70F-4F2377E4AE98}" type="pres">
      <dgm:prSet presAssocID="{E26A6ECB-55EE-4974-AA42-D282A8421E74}" presName="hierRoot2" presStyleCnt="0">
        <dgm:presLayoutVars>
          <dgm:hierBranch val="init"/>
        </dgm:presLayoutVars>
      </dgm:prSet>
      <dgm:spPr/>
    </dgm:pt>
    <dgm:pt modelId="{CCFF685E-C825-4D66-ABFB-E87187E228D1}" type="pres">
      <dgm:prSet presAssocID="{E26A6ECB-55EE-4974-AA42-D282A8421E74}" presName="rootComposite" presStyleCnt="0"/>
      <dgm:spPr/>
    </dgm:pt>
    <dgm:pt modelId="{4CF74B20-8308-4EC5-B9B5-749EA75AF047}" type="pres">
      <dgm:prSet presAssocID="{E26A6ECB-55EE-4974-AA42-D282A8421E74}" presName="rootText" presStyleLbl="node2" presStyleIdx="0" presStyleCnt="4">
        <dgm:presLayoutVars>
          <dgm:chPref val="3"/>
        </dgm:presLayoutVars>
      </dgm:prSet>
      <dgm:spPr/>
    </dgm:pt>
    <dgm:pt modelId="{49B09655-7590-43D7-864C-A21C0E868D73}" type="pres">
      <dgm:prSet presAssocID="{E26A6ECB-55EE-4974-AA42-D282A8421E74}" presName="rootConnector" presStyleLbl="node2" presStyleIdx="0" presStyleCnt="4"/>
      <dgm:spPr/>
    </dgm:pt>
    <dgm:pt modelId="{399A050E-DF0C-4587-BAC7-10579EAD85AA}" type="pres">
      <dgm:prSet presAssocID="{E26A6ECB-55EE-4974-AA42-D282A8421E74}" presName="hierChild4" presStyleCnt="0"/>
      <dgm:spPr/>
    </dgm:pt>
    <dgm:pt modelId="{B0288AD1-3936-46C7-8BD5-1AF7D4A12804}" type="pres">
      <dgm:prSet presAssocID="{005566C1-ABFF-4F30-8339-A8E166586DB5}" presName="Name37" presStyleLbl="parChTrans1D3" presStyleIdx="0" presStyleCnt="6"/>
      <dgm:spPr/>
    </dgm:pt>
    <dgm:pt modelId="{F16F377C-074A-4F11-B286-FAAFD3A5842E}" type="pres">
      <dgm:prSet presAssocID="{BEE9FCA4-9349-410C-B6D2-C82ED48711A8}" presName="hierRoot2" presStyleCnt="0">
        <dgm:presLayoutVars>
          <dgm:hierBranch val="init"/>
        </dgm:presLayoutVars>
      </dgm:prSet>
      <dgm:spPr/>
    </dgm:pt>
    <dgm:pt modelId="{A1B50D5D-A6AA-4FC4-AD94-AB3470F1F5F5}" type="pres">
      <dgm:prSet presAssocID="{BEE9FCA4-9349-410C-B6D2-C82ED48711A8}" presName="rootComposite" presStyleCnt="0"/>
      <dgm:spPr/>
    </dgm:pt>
    <dgm:pt modelId="{B0728059-7E23-4E81-8450-6D4C8B638B6D}" type="pres">
      <dgm:prSet presAssocID="{BEE9FCA4-9349-410C-B6D2-C82ED48711A8}" presName="rootText" presStyleLbl="node3" presStyleIdx="0" presStyleCnt="6">
        <dgm:presLayoutVars>
          <dgm:chPref val="3"/>
        </dgm:presLayoutVars>
      </dgm:prSet>
      <dgm:spPr/>
    </dgm:pt>
    <dgm:pt modelId="{CE308752-CCA0-4EB9-BCD5-C52AF1172BCF}" type="pres">
      <dgm:prSet presAssocID="{BEE9FCA4-9349-410C-B6D2-C82ED48711A8}" presName="rootConnector" presStyleLbl="node3" presStyleIdx="0" presStyleCnt="6"/>
      <dgm:spPr/>
    </dgm:pt>
    <dgm:pt modelId="{2F51F7BB-8E6E-4EA1-A09B-6B6F62F4C482}" type="pres">
      <dgm:prSet presAssocID="{BEE9FCA4-9349-410C-B6D2-C82ED48711A8}" presName="hierChild4" presStyleCnt="0"/>
      <dgm:spPr/>
    </dgm:pt>
    <dgm:pt modelId="{E33C89DF-B346-470B-9BB9-2C404703B066}" type="pres">
      <dgm:prSet presAssocID="{BEE9FCA4-9349-410C-B6D2-C82ED48711A8}" presName="hierChild5" presStyleCnt="0"/>
      <dgm:spPr/>
    </dgm:pt>
    <dgm:pt modelId="{CC753590-B53C-492A-A25F-F314607DA453}" type="pres">
      <dgm:prSet presAssocID="{1A6C4F77-F951-4C41-9B1E-53274A911551}" presName="Name37" presStyleLbl="parChTrans1D3" presStyleIdx="1" presStyleCnt="6"/>
      <dgm:spPr/>
    </dgm:pt>
    <dgm:pt modelId="{945891F0-0571-4DB3-AA1C-AAF42952D67B}" type="pres">
      <dgm:prSet presAssocID="{57A9207D-33A4-4E97-954B-773C93F96098}" presName="hierRoot2" presStyleCnt="0">
        <dgm:presLayoutVars>
          <dgm:hierBranch val="init"/>
        </dgm:presLayoutVars>
      </dgm:prSet>
      <dgm:spPr/>
    </dgm:pt>
    <dgm:pt modelId="{EB418BBB-D588-4ED7-9158-2021895E52BC}" type="pres">
      <dgm:prSet presAssocID="{57A9207D-33A4-4E97-954B-773C93F96098}" presName="rootComposite" presStyleCnt="0"/>
      <dgm:spPr/>
    </dgm:pt>
    <dgm:pt modelId="{8B4993BA-C393-4EF3-A645-39AC1EC45A12}" type="pres">
      <dgm:prSet presAssocID="{57A9207D-33A4-4E97-954B-773C93F96098}" presName="rootText" presStyleLbl="node3" presStyleIdx="1" presStyleCnt="6">
        <dgm:presLayoutVars>
          <dgm:chPref val="3"/>
        </dgm:presLayoutVars>
      </dgm:prSet>
      <dgm:spPr/>
    </dgm:pt>
    <dgm:pt modelId="{8DEC01A1-0B07-41E8-B45F-15496B2E43FA}" type="pres">
      <dgm:prSet presAssocID="{57A9207D-33A4-4E97-954B-773C93F96098}" presName="rootConnector" presStyleLbl="node3" presStyleIdx="1" presStyleCnt="6"/>
      <dgm:spPr/>
    </dgm:pt>
    <dgm:pt modelId="{C26F9AC6-49A8-4EFE-840C-7CD7CF6488C8}" type="pres">
      <dgm:prSet presAssocID="{57A9207D-33A4-4E97-954B-773C93F96098}" presName="hierChild4" presStyleCnt="0"/>
      <dgm:spPr/>
    </dgm:pt>
    <dgm:pt modelId="{5736B8E8-8B89-4C52-B749-926077371F08}" type="pres">
      <dgm:prSet presAssocID="{57A9207D-33A4-4E97-954B-773C93F96098}" presName="hierChild5" presStyleCnt="0"/>
      <dgm:spPr/>
    </dgm:pt>
    <dgm:pt modelId="{35479107-31E5-47D9-80EC-3C4398F5178E}" type="pres">
      <dgm:prSet presAssocID="{E26A6ECB-55EE-4974-AA42-D282A8421E74}" presName="hierChild5" presStyleCnt="0"/>
      <dgm:spPr/>
    </dgm:pt>
    <dgm:pt modelId="{7D90D3E6-D304-4552-8E27-1C24EB81FCDF}" type="pres">
      <dgm:prSet presAssocID="{0CD81D94-155D-4F79-AD19-CCB96B06339A}" presName="Name37" presStyleLbl="parChTrans1D2" presStyleIdx="1" presStyleCnt="5"/>
      <dgm:spPr/>
    </dgm:pt>
    <dgm:pt modelId="{8C4D8BE2-940F-4098-84E7-B04C5F233CBC}" type="pres">
      <dgm:prSet presAssocID="{2A0E465F-D93A-4AD7-AB01-552E585F8FDB}" presName="hierRoot2" presStyleCnt="0">
        <dgm:presLayoutVars>
          <dgm:hierBranch val="init"/>
        </dgm:presLayoutVars>
      </dgm:prSet>
      <dgm:spPr/>
    </dgm:pt>
    <dgm:pt modelId="{387E4E25-CA9D-4E53-811E-C95C01EE1CEE}" type="pres">
      <dgm:prSet presAssocID="{2A0E465F-D93A-4AD7-AB01-552E585F8FDB}" presName="rootComposite" presStyleCnt="0"/>
      <dgm:spPr/>
    </dgm:pt>
    <dgm:pt modelId="{188F4ED4-558E-411F-BAE3-AFBE38CD0227}" type="pres">
      <dgm:prSet presAssocID="{2A0E465F-D93A-4AD7-AB01-552E585F8FDB}" presName="rootText" presStyleLbl="node2" presStyleIdx="1" presStyleCnt="4">
        <dgm:presLayoutVars>
          <dgm:chPref val="3"/>
        </dgm:presLayoutVars>
      </dgm:prSet>
      <dgm:spPr/>
    </dgm:pt>
    <dgm:pt modelId="{0F335595-8901-44EB-BA83-9DE1030B8180}" type="pres">
      <dgm:prSet presAssocID="{2A0E465F-D93A-4AD7-AB01-552E585F8FDB}" presName="rootConnector" presStyleLbl="node2" presStyleIdx="1" presStyleCnt="4"/>
      <dgm:spPr/>
    </dgm:pt>
    <dgm:pt modelId="{76410EA9-ABBD-44CE-B483-80DAAA7651B8}" type="pres">
      <dgm:prSet presAssocID="{2A0E465F-D93A-4AD7-AB01-552E585F8FDB}" presName="hierChild4" presStyleCnt="0"/>
      <dgm:spPr/>
    </dgm:pt>
    <dgm:pt modelId="{770539A9-5B85-42DA-8D86-6A25311812E6}" type="pres">
      <dgm:prSet presAssocID="{D19EE648-70CF-44AD-B084-4CAE39D7D3B3}" presName="Name37" presStyleLbl="parChTrans1D3" presStyleIdx="2" presStyleCnt="6"/>
      <dgm:spPr/>
    </dgm:pt>
    <dgm:pt modelId="{9E55DA70-5541-449C-A4AE-6D8415BAD6E4}" type="pres">
      <dgm:prSet presAssocID="{31862B04-4554-414B-8612-A68CE1264733}" presName="hierRoot2" presStyleCnt="0">
        <dgm:presLayoutVars>
          <dgm:hierBranch val="init"/>
        </dgm:presLayoutVars>
      </dgm:prSet>
      <dgm:spPr/>
    </dgm:pt>
    <dgm:pt modelId="{BAE730C3-F519-43EC-824E-888B64648305}" type="pres">
      <dgm:prSet presAssocID="{31862B04-4554-414B-8612-A68CE1264733}" presName="rootComposite" presStyleCnt="0"/>
      <dgm:spPr/>
    </dgm:pt>
    <dgm:pt modelId="{F30DBF4C-C158-4544-8C3A-DC7390739907}" type="pres">
      <dgm:prSet presAssocID="{31862B04-4554-414B-8612-A68CE1264733}" presName="rootText" presStyleLbl="node3" presStyleIdx="2" presStyleCnt="6" custScaleX="111628" custScaleY="113004">
        <dgm:presLayoutVars>
          <dgm:chPref val="3"/>
        </dgm:presLayoutVars>
      </dgm:prSet>
      <dgm:spPr/>
    </dgm:pt>
    <dgm:pt modelId="{6D38EFAB-265E-4BFF-8395-1AEF50E9B352}" type="pres">
      <dgm:prSet presAssocID="{31862B04-4554-414B-8612-A68CE1264733}" presName="rootConnector" presStyleLbl="node3" presStyleIdx="2" presStyleCnt="6"/>
      <dgm:spPr/>
    </dgm:pt>
    <dgm:pt modelId="{B60D6A93-2F8B-4A12-880A-B44F1FF0AB65}" type="pres">
      <dgm:prSet presAssocID="{31862B04-4554-414B-8612-A68CE1264733}" presName="hierChild4" presStyleCnt="0"/>
      <dgm:spPr/>
    </dgm:pt>
    <dgm:pt modelId="{E497585D-E3FF-403A-9C06-EA25CCB5E646}" type="pres">
      <dgm:prSet presAssocID="{31862B04-4554-414B-8612-A68CE1264733}" presName="hierChild5" presStyleCnt="0"/>
      <dgm:spPr/>
    </dgm:pt>
    <dgm:pt modelId="{9F751DEF-C215-4443-AF30-1FDFF7071CAC}" type="pres">
      <dgm:prSet presAssocID="{2A0E465F-D93A-4AD7-AB01-552E585F8FDB}" presName="hierChild5" presStyleCnt="0"/>
      <dgm:spPr/>
    </dgm:pt>
    <dgm:pt modelId="{D6E30FEE-9164-42FE-A1CA-D82939187BEC}" type="pres">
      <dgm:prSet presAssocID="{687C4A64-81CB-469E-9C65-9D949263924F}" presName="Name37" presStyleLbl="parChTrans1D2" presStyleIdx="2" presStyleCnt="5"/>
      <dgm:spPr/>
    </dgm:pt>
    <dgm:pt modelId="{51369897-5219-4D7B-B593-52CEC346B0C2}" type="pres">
      <dgm:prSet presAssocID="{9C29ADA3-717D-49C6-AE1F-82B5542FBC5A}" presName="hierRoot2" presStyleCnt="0">
        <dgm:presLayoutVars>
          <dgm:hierBranch val="init"/>
        </dgm:presLayoutVars>
      </dgm:prSet>
      <dgm:spPr/>
    </dgm:pt>
    <dgm:pt modelId="{241D27F3-9817-4E9B-9882-FD6B485BC606}" type="pres">
      <dgm:prSet presAssocID="{9C29ADA3-717D-49C6-AE1F-82B5542FBC5A}" presName="rootComposite" presStyleCnt="0"/>
      <dgm:spPr/>
    </dgm:pt>
    <dgm:pt modelId="{6B69ABE0-77CA-49A5-99B9-2923DDDE101C}" type="pres">
      <dgm:prSet presAssocID="{9C29ADA3-717D-49C6-AE1F-82B5542FBC5A}" presName="rootText" presStyleLbl="node2" presStyleIdx="2" presStyleCnt="4">
        <dgm:presLayoutVars>
          <dgm:chPref val="3"/>
        </dgm:presLayoutVars>
      </dgm:prSet>
      <dgm:spPr/>
    </dgm:pt>
    <dgm:pt modelId="{9B9D2781-495A-40B7-9F11-D717DC8DC895}" type="pres">
      <dgm:prSet presAssocID="{9C29ADA3-717D-49C6-AE1F-82B5542FBC5A}" presName="rootConnector" presStyleLbl="node2" presStyleIdx="2" presStyleCnt="4"/>
      <dgm:spPr/>
    </dgm:pt>
    <dgm:pt modelId="{EDDE9722-85BB-4FB9-890D-CEFBCF2C1CAE}" type="pres">
      <dgm:prSet presAssocID="{9C29ADA3-717D-49C6-AE1F-82B5542FBC5A}" presName="hierChild4" presStyleCnt="0"/>
      <dgm:spPr/>
    </dgm:pt>
    <dgm:pt modelId="{D2F70C78-0053-41E6-82CB-5D1C684787DF}" type="pres">
      <dgm:prSet presAssocID="{C3394E5E-B586-401A-94E3-78D5855A3CF5}" presName="Name37" presStyleLbl="parChTrans1D3" presStyleIdx="3" presStyleCnt="6"/>
      <dgm:spPr/>
    </dgm:pt>
    <dgm:pt modelId="{A7623413-4882-43B5-9F2D-13F59D5F8D0B}" type="pres">
      <dgm:prSet presAssocID="{922C8799-F34D-427E-8877-7078D4F70C22}" presName="hierRoot2" presStyleCnt="0">
        <dgm:presLayoutVars>
          <dgm:hierBranch val="init"/>
        </dgm:presLayoutVars>
      </dgm:prSet>
      <dgm:spPr/>
    </dgm:pt>
    <dgm:pt modelId="{C45B1523-A888-48E9-BC54-B45ADAE20CDF}" type="pres">
      <dgm:prSet presAssocID="{922C8799-F34D-427E-8877-7078D4F70C22}" presName="rootComposite" presStyleCnt="0"/>
      <dgm:spPr/>
    </dgm:pt>
    <dgm:pt modelId="{5348D998-7B23-4273-9BAD-430D41A5B51E}" type="pres">
      <dgm:prSet presAssocID="{922C8799-F34D-427E-8877-7078D4F70C22}" presName="rootText" presStyleLbl="node3" presStyleIdx="3" presStyleCnt="6">
        <dgm:presLayoutVars>
          <dgm:chPref val="3"/>
        </dgm:presLayoutVars>
      </dgm:prSet>
      <dgm:spPr/>
    </dgm:pt>
    <dgm:pt modelId="{944831C7-0C28-4AB8-A1DB-9AE8F48EB16C}" type="pres">
      <dgm:prSet presAssocID="{922C8799-F34D-427E-8877-7078D4F70C22}" presName="rootConnector" presStyleLbl="node3" presStyleIdx="3" presStyleCnt="6"/>
      <dgm:spPr/>
    </dgm:pt>
    <dgm:pt modelId="{95B24A16-904B-4D2B-A480-38B4A39D47DF}" type="pres">
      <dgm:prSet presAssocID="{922C8799-F34D-427E-8877-7078D4F70C22}" presName="hierChild4" presStyleCnt="0"/>
      <dgm:spPr/>
    </dgm:pt>
    <dgm:pt modelId="{920D68C7-BA1D-48B7-BA9F-2847C1F48CEA}" type="pres">
      <dgm:prSet presAssocID="{922C8799-F34D-427E-8877-7078D4F70C22}" presName="hierChild5" presStyleCnt="0"/>
      <dgm:spPr/>
    </dgm:pt>
    <dgm:pt modelId="{621D19CD-24B5-4C4D-90DE-25F67FC645D4}" type="pres">
      <dgm:prSet presAssocID="{0F7BA542-164E-4D2F-B0A4-4F31BC30B51A}" presName="Name37" presStyleLbl="parChTrans1D3" presStyleIdx="4" presStyleCnt="6"/>
      <dgm:spPr/>
    </dgm:pt>
    <dgm:pt modelId="{F8BF90E6-2DEE-492B-B869-B47DB7E2FAA7}" type="pres">
      <dgm:prSet presAssocID="{2884058A-CC2E-4C72-BC6E-6160F86CEA57}" presName="hierRoot2" presStyleCnt="0">
        <dgm:presLayoutVars>
          <dgm:hierBranch val="init"/>
        </dgm:presLayoutVars>
      </dgm:prSet>
      <dgm:spPr/>
    </dgm:pt>
    <dgm:pt modelId="{B1BCCB3C-B6E7-4DE3-B2E9-8482B370D09E}" type="pres">
      <dgm:prSet presAssocID="{2884058A-CC2E-4C72-BC6E-6160F86CEA57}" presName="rootComposite" presStyleCnt="0"/>
      <dgm:spPr/>
    </dgm:pt>
    <dgm:pt modelId="{CFEDA440-FC90-42A5-863C-5DD264CFD589}" type="pres">
      <dgm:prSet presAssocID="{2884058A-CC2E-4C72-BC6E-6160F86CEA57}" presName="rootText" presStyleLbl="node3" presStyleIdx="4" presStyleCnt="6">
        <dgm:presLayoutVars>
          <dgm:chPref val="3"/>
        </dgm:presLayoutVars>
      </dgm:prSet>
      <dgm:spPr/>
    </dgm:pt>
    <dgm:pt modelId="{3F5D7438-868E-49A1-A515-EFCBB518CC22}" type="pres">
      <dgm:prSet presAssocID="{2884058A-CC2E-4C72-BC6E-6160F86CEA57}" presName="rootConnector" presStyleLbl="node3" presStyleIdx="4" presStyleCnt="6"/>
      <dgm:spPr/>
    </dgm:pt>
    <dgm:pt modelId="{3BEA861C-1BE7-4B2C-8EBC-BD7EF5A0D96C}" type="pres">
      <dgm:prSet presAssocID="{2884058A-CC2E-4C72-BC6E-6160F86CEA57}" presName="hierChild4" presStyleCnt="0"/>
      <dgm:spPr/>
    </dgm:pt>
    <dgm:pt modelId="{D70E5B38-67AE-4E3A-874E-BAB21E5B6FA6}" type="pres">
      <dgm:prSet presAssocID="{2884058A-CC2E-4C72-BC6E-6160F86CEA57}" presName="hierChild5" presStyleCnt="0"/>
      <dgm:spPr/>
    </dgm:pt>
    <dgm:pt modelId="{56C642AB-2A48-48C2-912E-9D042ABF02D5}" type="pres">
      <dgm:prSet presAssocID="{9C29ADA3-717D-49C6-AE1F-82B5542FBC5A}" presName="hierChild5" presStyleCnt="0"/>
      <dgm:spPr/>
    </dgm:pt>
    <dgm:pt modelId="{C060807F-4C73-4C83-B88B-931D0827EA98}" type="pres">
      <dgm:prSet presAssocID="{396E1670-9FC5-452B-92ED-1DBE4CFD8E21}" presName="Name37" presStyleLbl="parChTrans1D2" presStyleIdx="3" presStyleCnt="5"/>
      <dgm:spPr/>
    </dgm:pt>
    <dgm:pt modelId="{F07C77E5-E504-4AD2-8AB9-F96FD11B2436}" type="pres">
      <dgm:prSet presAssocID="{A12C3F01-5760-41E1-A8A7-6334E85FC53C}" presName="hierRoot2" presStyleCnt="0">
        <dgm:presLayoutVars>
          <dgm:hierBranch val="init"/>
        </dgm:presLayoutVars>
      </dgm:prSet>
      <dgm:spPr/>
    </dgm:pt>
    <dgm:pt modelId="{A616EB07-C2E7-4226-B1C1-E7B5BFCD5E8C}" type="pres">
      <dgm:prSet presAssocID="{A12C3F01-5760-41E1-A8A7-6334E85FC53C}" presName="rootComposite" presStyleCnt="0"/>
      <dgm:spPr/>
    </dgm:pt>
    <dgm:pt modelId="{3019EC0C-9D90-47F3-AEE8-E996817A32E0}" type="pres">
      <dgm:prSet presAssocID="{A12C3F01-5760-41E1-A8A7-6334E85FC53C}" presName="rootText" presStyleLbl="node2" presStyleIdx="3" presStyleCnt="4">
        <dgm:presLayoutVars>
          <dgm:chPref val="3"/>
        </dgm:presLayoutVars>
      </dgm:prSet>
      <dgm:spPr/>
    </dgm:pt>
    <dgm:pt modelId="{4A5B93A9-4A99-4B74-A6DD-FC1D2ED6E7BE}" type="pres">
      <dgm:prSet presAssocID="{A12C3F01-5760-41E1-A8A7-6334E85FC53C}" presName="rootConnector" presStyleLbl="node2" presStyleIdx="3" presStyleCnt="4"/>
      <dgm:spPr/>
    </dgm:pt>
    <dgm:pt modelId="{F8A1F745-0559-4FEC-A7CC-780B5E71FF44}" type="pres">
      <dgm:prSet presAssocID="{A12C3F01-5760-41E1-A8A7-6334E85FC53C}" presName="hierChild4" presStyleCnt="0"/>
      <dgm:spPr/>
    </dgm:pt>
    <dgm:pt modelId="{1DFE5200-5005-4415-9CC7-E39DF2D0D45B}" type="pres">
      <dgm:prSet presAssocID="{6D5F54B4-BBB9-4286-B3D7-A4E6F05D12ED}" presName="Name37" presStyleLbl="parChTrans1D3" presStyleIdx="5" presStyleCnt="6"/>
      <dgm:spPr/>
    </dgm:pt>
    <dgm:pt modelId="{123CB143-9FC3-4CC7-9977-D2903773C722}" type="pres">
      <dgm:prSet presAssocID="{FD823661-8342-4247-A6F2-8B6322DD4599}" presName="hierRoot2" presStyleCnt="0">
        <dgm:presLayoutVars>
          <dgm:hierBranch val="init"/>
        </dgm:presLayoutVars>
      </dgm:prSet>
      <dgm:spPr/>
    </dgm:pt>
    <dgm:pt modelId="{31792E12-17BD-48C8-88EF-38ACF5637E16}" type="pres">
      <dgm:prSet presAssocID="{FD823661-8342-4247-A6F2-8B6322DD4599}" presName="rootComposite" presStyleCnt="0"/>
      <dgm:spPr/>
    </dgm:pt>
    <dgm:pt modelId="{BA7888D4-2801-473B-95C1-4322B65EE49D}" type="pres">
      <dgm:prSet presAssocID="{FD823661-8342-4247-A6F2-8B6322DD4599}" presName="rootText" presStyleLbl="node3" presStyleIdx="5" presStyleCnt="6">
        <dgm:presLayoutVars>
          <dgm:chPref val="3"/>
        </dgm:presLayoutVars>
      </dgm:prSet>
      <dgm:spPr/>
    </dgm:pt>
    <dgm:pt modelId="{F25B057E-2BBC-4C50-85C1-C633CE597A5A}" type="pres">
      <dgm:prSet presAssocID="{FD823661-8342-4247-A6F2-8B6322DD4599}" presName="rootConnector" presStyleLbl="node3" presStyleIdx="5" presStyleCnt="6"/>
      <dgm:spPr/>
    </dgm:pt>
    <dgm:pt modelId="{8AA606D9-A5E3-4037-B93C-38BE82F21B6D}" type="pres">
      <dgm:prSet presAssocID="{FD823661-8342-4247-A6F2-8B6322DD4599}" presName="hierChild4" presStyleCnt="0"/>
      <dgm:spPr/>
    </dgm:pt>
    <dgm:pt modelId="{8BBB7B3F-C5EA-422A-B826-D5BFF3A6B8C3}" type="pres">
      <dgm:prSet presAssocID="{FD823661-8342-4247-A6F2-8B6322DD4599}" presName="hierChild5" presStyleCnt="0"/>
      <dgm:spPr/>
    </dgm:pt>
    <dgm:pt modelId="{988EF81B-155E-45F7-9482-84836DDD9C71}" type="pres">
      <dgm:prSet presAssocID="{A12C3F01-5760-41E1-A8A7-6334E85FC53C}" presName="hierChild5" presStyleCnt="0"/>
      <dgm:spPr/>
    </dgm:pt>
    <dgm:pt modelId="{E279CA29-CEE4-4D2E-802C-AEAD96C992C7}" type="pres">
      <dgm:prSet presAssocID="{697364A6-C63F-473D-9A4B-66AE19EB107D}" presName="hierChild3" presStyleCnt="0"/>
      <dgm:spPr/>
    </dgm:pt>
    <dgm:pt modelId="{DA57B656-B579-45C7-A4FD-A9BB53BD4724}" type="pres">
      <dgm:prSet presAssocID="{D072580C-6A37-4E0B-B8AD-FF70B01BF853}" presName="Name111" presStyleLbl="parChTrans1D2" presStyleIdx="4" presStyleCnt="5"/>
      <dgm:spPr/>
    </dgm:pt>
    <dgm:pt modelId="{25CDAAE7-CD0D-4CCD-AB3C-D48D71A1D6CD}" type="pres">
      <dgm:prSet presAssocID="{32D6D7C8-F950-4A74-8917-96DF5C6AFB90}" presName="hierRoot3" presStyleCnt="0">
        <dgm:presLayoutVars>
          <dgm:hierBranch val="init"/>
        </dgm:presLayoutVars>
      </dgm:prSet>
      <dgm:spPr/>
    </dgm:pt>
    <dgm:pt modelId="{E24C31CE-6CE8-409C-949B-731106187D86}" type="pres">
      <dgm:prSet presAssocID="{32D6D7C8-F950-4A74-8917-96DF5C6AFB90}" presName="rootComposite3" presStyleCnt="0"/>
      <dgm:spPr/>
    </dgm:pt>
    <dgm:pt modelId="{FE1A2A1A-7AED-4B02-BA5D-F709CF78957B}" type="pres">
      <dgm:prSet presAssocID="{32D6D7C8-F950-4A74-8917-96DF5C6AFB90}" presName="rootText3" presStyleLbl="asst1" presStyleIdx="0" presStyleCnt="1" custScaleX="90956" custScaleY="89963" custLinFactNeighborX="-814" custLinFactNeighborY="0">
        <dgm:presLayoutVars>
          <dgm:chPref val="3"/>
        </dgm:presLayoutVars>
      </dgm:prSet>
      <dgm:spPr/>
    </dgm:pt>
    <dgm:pt modelId="{063E778A-5A07-437C-A435-938787E1E25A}" type="pres">
      <dgm:prSet presAssocID="{32D6D7C8-F950-4A74-8917-96DF5C6AFB90}" presName="rootConnector3" presStyleLbl="asst1" presStyleIdx="0" presStyleCnt="1"/>
      <dgm:spPr/>
    </dgm:pt>
    <dgm:pt modelId="{06F15B9B-FFEE-456E-BA5D-5F043C1B8996}" type="pres">
      <dgm:prSet presAssocID="{32D6D7C8-F950-4A74-8917-96DF5C6AFB90}" presName="hierChild6" presStyleCnt="0"/>
      <dgm:spPr/>
    </dgm:pt>
    <dgm:pt modelId="{A9429BDE-377A-4347-9604-431ADB3339BB}" type="pres">
      <dgm:prSet presAssocID="{32D6D7C8-F950-4A74-8917-96DF5C6AFB90}" presName="hierChild7" presStyleCnt="0"/>
      <dgm:spPr/>
    </dgm:pt>
  </dgm:ptLst>
  <dgm:cxnLst>
    <dgm:cxn modelId="{2EC0F91A-5580-44CE-85AE-EBA266FEA088}" type="presOf" srcId="{FD823661-8342-4247-A6F2-8B6322DD4599}" destId="{F25B057E-2BBC-4C50-85C1-C633CE597A5A}" srcOrd="1" destOrd="0" presId="urn:microsoft.com/office/officeart/2005/8/layout/orgChart1"/>
    <dgm:cxn modelId="{10318A2D-2BB7-4C30-9BE6-6283ADE1FA2C}" type="presOf" srcId="{2884058A-CC2E-4C72-BC6E-6160F86CEA57}" destId="{CFEDA440-FC90-42A5-863C-5DD264CFD589}" srcOrd="0" destOrd="0" presId="urn:microsoft.com/office/officeart/2005/8/layout/orgChart1"/>
    <dgm:cxn modelId="{CF987934-6ED6-43B2-98FA-7F0A5C9660B9}" srcId="{9C29ADA3-717D-49C6-AE1F-82B5542FBC5A}" destId="{922C8799-F34D-427E-8877-7078D4F70C22}" srcOrd="0" destOrd="0" parTransId="{C3394E5E-B586-401A-94E3-78D5855A3CF5}" sibTransId="{3B664FE8-38B8-4DD7-9F89-DDFAD6871C71}"/>
    <dgm:cxn modelId="{52FCBC39-47C9-40C6-A79E-ECDED717EDA2}" type="presOf" srcId="{A12C3F01-5760-41E1-A8A7-6334E85FC53C}" destId="{3019EC0C-9D90-47F3-AEE8-E996817A32E0}" srcOrd="0" destOrd="0" presId="urn:microsoft.com/office/officeart/2005/8/layout/orgChart1"/>
    <dgm:cxn modelId="{E673093A-C7CC-4C52-AF43-1D560FECA508}" type="presOf" srcId="{2A0E465F-D93A-4AD7-AB01-552E585F8FDB}" destId="{188F4ED4-558E-411F-BAE3-AFBE38CD0227}" srcOrd="0" destOrd="0" presId="urn:microsoft.com/office/officeart/2005/8/layout/orgChart1"/>
    <dgm:cxn modelId="{FF6C6640-D1B1-45D5-8CEE-0610C979811D}" type="presOf" srcId="{E26A6ECB-55EE-4974-AA42-D282A8421E74}" destId="{4CF74B20-8308-4EC5-B9B5-749EA75AF047}" srcOrd="0" destOrd="0" presId="urn:microsoft.com/office/officeart/2005/8/layout/orgChart1"/>
    <dgm:cxn modelId="{E6E87963-9E2C-4137-BF66-2B3EBA332B78}" type="presOf" srcId="{57D3F01C-8BA7-4A31-963E-E8987EE0E37F}" destId="{07E76408-A961-48D5-9ED9-71CCF5D3200B}" srcOrd="0" destOrd="0" presId="urn:microsoft.com/office/officeart/2005/8/layout/orgChart1"/>
    <dgm:cxn modelId="{DB548746-9DEF-49AB-8CF2-955680D24E62}" type="presOf" srcId="{697364A6-C63F-473D-9A4B-66AE19EB107D}" destId="{50BBF6EA-2553-4618-83B7-3CCC549209BA}" srcOrd="1" destOrd="0" presId="urn:microsoft.com/office/officeart/2005/8/layout/orgChart1"/>
    <dgm:cxn modelId="{7362426B-A732-4FF3-BFE3-5644DCDBE686}" type="presOf" srcId="{C3394E5E-B586-401A-94E3-78D5855A3CF5}" destId="{D2F70C78-0053-41E6-82CB-5D1C684787DF}" srcOrd="0" destOrd="0" presId="urn:microsoft.com/office/officeart/2005/8/layout/orgChart1"/>
    <dgm:cxn modelId="{BA7DFA4B-7F59-4E91-BAF1-2B672AD67E43}" type="presOf" srcId="{31862B04-4554-414B-8612-A68CE1264733}" destId="{F30DBF4C-C158-4544-8C3A-DC7390739907}" srcOrd="0" destOrd="0" presId="urn:microsoft.com/office/officeart/2005/8/layout/orgChart1"/>
    <dgm:cxn modelId="{F7BE9873-A42F-4ECA-A222-7F4A9CC10219}" type="presOf" srcId="{0F7BA542-164E-4D2F-B0A4-4F31BC30B51A}" destId="{621D19CD-24B5-4C4D-90DE-25F67FC645D4}" srcOrd="0" destOrd="0" presId="urn:microsoft.com/office/officeart/2005/8/layout/orgChart1"/>
    <dgm:cxn modelId="{97944D58-D3D2-4485-9CA9-9EFB1EAD35E8}" type="presOf" srcId="{57A9207D-33A4-4E97-954B-773C93F96098}" destId="{8DEC01A1-0B07-41E8-B45F-15496B2E43FA}" srcOrd="1" destOrd="0" presId="urn:microsoft.com/office/officeart/2005/8/layout/orgChart1"/>
    <dgm:cxn modelId="{14D14D59-8706-46FC-932F-CB127E8519D4}" type="presOf" srcId="{E26A6ECB-55EE-4974-AA42-D282A8421E74}" destId="{49B09655-7590-43D7-864C-A21C0E868D73}" srcOrd="1" destOrd="0" presId="urn:microsoft.com/office/officeart/2005/8/layout/orgChart1"/>
    <dgm:cxn modelId="{B8B6B77B-0404-4F23-9365-6C9292640337}" type="presOf" srcId="{A12C3F01-5760-41E1-A8A7-6334E85FC53C}" destId="{4A5B93A9-4A99-4B74-A6DD-FC1D2ED6E7BE}" srcOrd="1" destOrd="0" presId="urn:microsoft.com/office/officeart/2005/8/layout/orgChart1"/>
    <dgm:cxn modelId="{67EA527F-D000-40BE-8842-0AEE668D02B9}" srcId="{697364A6-C63F-473D-9A4B-66AE19EB107D}" destId="{2A0E465F-D93A-4AD7-AB01-552E585F8FDB}" srcOrd="2" destOrd="0" parTransId="{0CD81D94-155D-4F79-AD19-CCB96B06339A}" sibTransId="{82D88692-B759-4BB4-A7ED-50476D201CEF}"/>
    <dgm:cxn modelId="{B4D1F37F-B6BD-4420-B67C-C0B746E8F357}" type="presOf" srcId="{D19EE648-70CF-44AD-B084-4CAE39D7D3B3}" destId="{770539A9-5B85-42DA-8D86-6A25311812E6}" srcOrd="0" destOrd="0" presId="urn:microsoft.com/office/officeart/2005/8/layout/orgChart1"/>
    <dgm:cxn modelId="{C3F81B83-9425-4D09-ABFB-39CAB208E945}" type="presOf" srcId="{32D6D7C8-F950-4A74-8917-96DF5C6AFB90}" destId="{FE1A2A1A-7AED-4B02-BA5D-F709CF78957B}" srcOrd="0" destOrd="0" presId="urn:microsoft.com/office/officeart/2005/8/layout/orgChart1"/>
    <dgm:cxn modelId="{92250F84-FE8F-4050-BCA7-875B0FB46E89}" type="presOf" srcId="{9864B9A6-16B7-46B6-A50D-CACEF850C313}" destId="{E3A0368E-DCD0-4E83-A0FB-714F8E734AB9}" srcOrd="0" destOrd="0" presId="urn:microsoft.com/office/officeart/2005/8/layout/orgChart1"/>
    <dgm:cxn modelId="{D4265785-9A68-4F8A-B6A9-3869919EF676}" srcId="{2A0E465F-D93A-4AD7-AB01-552E585F8FDB}" destId="{31862B04-4554-414B-8612-A68CE1264733}" srcOrd="0" destOrd="0" parTransId="{D19EE648-70CF-44AD-B084-4CAE39D7D3B3}" sibTransId="{64BE1CEE-9C48-4049-A6E2-D95A866EB134}"/>
    <dgm:cxn modelId="{03F1A08A-D6F3-44E5-AA20-3362CD20C924}" srcId="{9C29ADA3-717D-49C6-AE1F-82B5542FBC5A}" destId="{2884058A-CC2E-4C72-BC6E-6160F86CEA57}" srcOrd="1" destOrd="0" parTransId="{0F7BA542-164E-4D2F-B0A4-4F31BC30B51A}" sibTransId="{CACC6756-10D3-430D-93EA-FF450FDEB79F}"/>
    <dgm:cxn modelId="{B523468C-A580-469D-8B6B-EED0643ECF3E}" type="presOf" srcId="{922C8799-F34D-427E-8877-7078D4F70C22}" destId="{5348D998-7B23-4273-9BAD-430D41A5B51E}" srcOrd="0" destOrd="0" presId="urn:microsoft.com/office/officeart/2005/8/layout/orgChart1"/>
    <dgm:cxn modelId="{DABF2B90-1C18-4042-841E-AFBC779F93D9}" srcId="{A12C3F01-5760-41E1-A8A7-6334E85FC53C}" destId="{FD823661-8342-4247-A6F2-8B6322DD4599}" srcOrd="0" destOrd="0" parTransId="{6D5F54B4-BBB9-4286-B3D7-A4E6F05D12ED}" sibTransId="{052F36EE-83F6-4E5B-B72F-65F863239AA8}"/>
    <dgm:cxn modelId="{A93DD491-DDF4-4D69-BE18-64E2B3A7FAF5}" type="presOf" srcId="{922C8799-F34D-427E-8877-7078D4F70C22}" destId="{944831C7-0C28-4AB8-A1DB-9AE8F48EB16C}" srcOrd="1" destOrd="0" presId="urn:microsoft.com/office/officeart/2005/8/layout/orgChart1"/>
    <dgm:cxn modelId="{6FCEEF92-7561-4D72-A86A-3832D2D42D7B}" srcId="{697364A6-C63F-473D-9A4B-66AE19EB107D}" destId="{32D6D7C8-F950-4A74-8917-96DF5C6AFB90}" srcOrd="0" destOrd="0" parTransId="{D072580C-6A37-4E0B-B8AD-FF70B01BF853}" sibTransId="{A4457245-E899-45DD-AC68-32E378954EBC}"/>
    <dgm:cxn modelId="{F0EB3696-BBC2-4ADD-B3CF-6C59F2BBE626}" srcId="{E26A6ECB-55EE-4974-AA42-D282A8421E74}" destId="{BEE9FCA4-9349-410C-B6D2-C82ED48711A8}" srcOrd="0" destOrd="0" parTransId="{005566C1-ABFF-4F30-8339-A8E166586DB5}" sibTransId="{74388C2F-BA22-49D7-B41C-C222319EE45A}"/>
    <dgm:cxn modelId="{1A3C9A9B-EF46-4B3B-A596-54B2E7434297}" type="presOf" srcId="{2884058A-CC2E-4C72-BC6E-6160F86CEA57}" destId="{3F5D7438-868E-49A1-A515-EFCBB518CC22}" srcOrd="1" destOrd="0" presId="urn:microsoft.com/office/officeart/2005/8/layout/orgChart1"/>
    <dgm:cxn modelId="{D70B88A4-12C4-4740-A27A-246A40A86C3B}" type="presOf" srcId="{BEE9FCA4-9349-410C-B6D2-C82ED48711A8}" destId="{B0728059-7E23-4E81-8450-6D4C8B638B6D}" srcOrd="0" destOrd="0" presId="urn:microsoft.com/office/officeart/2005/8/layout/orgChart1"/>
    <dgm:cxn modelId="{D273EDAD-8E16-4590-B25B-CC211543C925}" type="presOf" srcId="{D072580C-6A37-4E0B-B8AD-FF70B01BF853}" destId="{DA57B656-B579-45C7-A4FD-A9BB53BD4724}" srcOrd="0" destOrd="0" presId="urn:microsoft.com/office/officeart/2005/8/layout/orgChart1"/>
    <dgm:cxn modelId="{11F12AB0-F91B-4213-B803-DAF1E4F70AFB}" type="presOf" srcId="{32D6D7C8-F950-4A74-8917-96DF5C6AFB90}" destId="{063E778A-5A07-437C-A435-938787E1E25A}" srcOrd="1" destOrd="0" presId="urn:microsoft.com/office/officeart/2005/8/layout/orgChart1"/>
    <dgm:cxn modelId="{5E7A78B0-285E-4335-8B26-4869EF44B8A6}" type="presOf" srcId="{FD823661-8342-4247-A6F2-8B6322DD4599}" destId="{BA7888D4-2801-473B-95C1-4322B65EE49D}" srcOrd="0" destOrd="0" presId="urn:microsoft.com/office/officeart/2005/8/layout/orgChart1"/>
    <dgm:cxn modelId="{7742C9B4-4D76-4EAC-B8BA-1A49E4CCF9E8}" type="presOf" srcId="{1A6C4F77-F951-4C41-9B1E-53274A911551}" destId="{CC753590-B53C-492A-A25F-F314607DA453}" srcOrd="0" destOrd="0" presId="urn:microsoft.com/office/officeart/2005/8/layout/orgChart1"/>
    <dgm:cxn modelId="{46BDBFB6-9D56-4547-A7BC-9E177D0EE6EF}" type="presOf" srcId="{005566C1-ABFF-4F30-8339-A8E166586DB5}" destId="{B0288AD1-3936-46C7-8BD5-1AF7D4A12804}" srcOrd="0" destOrd="0" presId="urn:microsoft.com/office/officeart/2005/8/layout/orgChart1"/>
    <dgm:cxn modelId="{AE6346B8-FF0B-4B96-9EC2-F25F67BE9012}" type="presOf" srcId="{BEE9FCA4-9349-410C-B6D2-C82ED48711A8}" destId="{CE308752-CCA0-4EB9-BCD5-C52AF1172BCF}" srcOrd="1" destOrd="0" presId="urn:microsoft.com/office/officeart/2005/8/layout/orgChart1"/>
    <dgm:cxn modelId="{BBBEF6BE-EAA6-4DAC-B3E0-EA29289A0BC8}" srcId="{9864B9A6-16B7-46B6-A50D-CACEF850C313}" destId="{697364A6-C63F-473D-9A4B-66AE19EB107D}" srcOrd="0" destOrd="0" parTransId="{BBCF6664-BD66-4D0B-A781-EE421DA7F4FC}" sibTransId="{DD03EBBA-199F-426D-AC20-E6DF11BFF04A}"/>
    <dgm:cxn modelId="{F54433BF-1722-4B87-B8A4-706A3AEA578F}" type="presOf" srcId="{31862B04-4554-414B-8612-A68CE1264733}" destId="{6D38EFAB-265E-4BFF-8395-1AEF50E9B352}" srcOrd="1" destOrd="0" presId="urn:microsoft.com/office/officeart/2005/8/layout/orgChart1"/>
    <dgm:cxn modelId="{BC8102C0-618B-4EB1-BEC2-CCFF3E930E5B}" srcId="{697364A6-C63F-473D-9A4B-66AE19EB107D}" destId="{E26A6ECB-55EE-4974-AA42-D282A8421E74}" srcOrd="1" destOrd="0" parTransId="{57D3F01C-8BA7-4A31-963E-E8987EE0E37F}" sibTransId="{4FBF1F55-43EE-46C9-92AA-68B9EE62126C}"/>
    <dgm:cxn modelId="{46FEB7C1-B4F9-4A3A-8074-AD0609D88609}" type="presOf" srcId="{9C29ADA3-717D-49C6-AE1F-82B5542FBC5A}" destId="{9B9D2781-495A-40B7-9F11-D717DC8DC895}" srcOrd="1" destOrd="0" presId="urn:microsoft.com/office/officeart/2005/8/layout/orgChart1"/>
    <dgm:cxn modelId="{67C4C1C2-99A4-41CC-9B51-1598EE01D4B0}" type="presOf" srcId="{697364A6-C63F-473D-9A4B-66AE19EB107D}" destId="{53F002F0-C9D3-463E-A7B0-B8BA266391CA}" srcOrd="0" destOrd="0" presId="urn:microsoft.com/office/officeart/2005/8/layout/orgChart1"/>
    <dgm:cxn modelId="{116D05C9-6B8C-47E7-A357-7963411C4B8F}" srcId="{E26A6ECB-55EE-4974-AA42-D282A8421E74}" destId="{57A9207D-33A4-4E97-954B-773C93F96098}" srcOrd="1" destOrd="0" parTransId="{1A6C4F77-F951-4C41-9B1E-53274A911551}" sibTransId="{CCB3BA2C-3E87-4AED-A0F9-EB42F878163E}"/>
    <dgm:cxn modelId="{593964D2-D54B-44F7-9587-515A86A5DBEC}" type="presOf" srcId="{6D5F54B4-BBB9-4286-B3D7-A4E6F05D12ED}" destId="{1DFE5200-5005-4415-9CC7-E39DF2D0D45B}" srcOrd="0" destOrd="0" presId="urn:microsoft.com/office/officeart/2005/8/layout/orgChart1"/>
    <dgm:cxn modelId="{B4B925D3-A559-472B-882B-2AB7A7494BC9}" type="presOf" srcId="{2A0E465F-D93A-4AD7-AB01-552E585F8FDB}" destId="{0F335595-8901-44EB-BA83-9DE1030B8180}" srcOrd="1" destOrd="0" presId="urn:microsoft.com/office/officeart/2005/8/layout/orgChart1"/>
    <dgm:cxn modelId="{D17614D5-527E-4941-A1B7-22A40A6F5F55}" srcId="{697364A6-C63F-473D-9A4B-66AE19EB107D}" destId="{9C29ADA3-717D-49C6-AE1F-82B5542FBC5A}" srcOrd="3" destOrd="0" parTransId="{687C4A64-81CB-469E-9C65-9D949263924F}" sibTransId="{425B99AE-9977-4491-BDB0-B20B43DD7435}"/>
    <dgm:cxn modelId="{9F2A64D5-C4BF-491F-B87F-8C1C39429919}" srcId="{697364A6-C63F-473D-9A4B-66AE19EB107D}" destId="{A12C3F01-5760-41E1-A8A7-6334E85FC53C}" srcOrd="4" destOrd="0" parTransId="{396E1670-9FC5-452B-92ED-1DBE4CFD8E21}" sibTransId="{BCCC6047-AE59-4251-B04C-CA0DFD125406}"/>
    <dgm:cxn modelId="{E37205D7-F175-4869-A861-5F20E0087958}" type="presOf" srcId="{396E1670-9FC5-452B-92ED-1DBE4CFD8E21}" destId="{C060807F-4C73-4C83-B88B-931D0827EA98}" srcOrd="0" destOrd="0" presId="urn:microsoft.com/office/officeart/2005/8/layout/orgChart1"/>
    <dgm:cxn modelId="{CF16A8E6-7185-4BBB-BCD9-65CACACB4664}" type="presOf" srcId="{9C29ADA3-717D-49C6-AE1F-82B5542FBC5A}" destId="{6B69ABE0-77CA-49A5-99B9-2923DDDE101C}" srcOrd="0" destOrd="0" presId="urn:microsoft.com/office/officeart/2005/8/layout/orgChart1"/>
    <dgm:cxn modelId="{8081B3F7-2E95-4B7A-A78C-A11EE07DD428}" type="presOf" srcId="{687C4A64-81CB-469E-9C65-9D949263924F}" destId="{D6E30FEE-9164-42FE-A1CA-D82939187BEC}" srcOrd="0" destOrd="0" presId="urn:microsoft.com/office/officeart/2005/8/layout/orgChart1"/>
    <dgm:cxn modelId="{1C4B5FF8-68AD-44A9-8287-B48DE8401758}" type="presOf" srcId="{0CD81D94-155D-4F79-AD19-CCB96B06339A}" destId="{7D90D3E6-D304-4552-8E27-1C24EB81FCDF}" srcOrd="0" destOrd="0" presId="urn:microsoft.com/office/officeart/2005/8/layout/orgChart1"/>
    <dgm:cxn modelId="{EBFB7FF9-9B4A-48B9-858E-B26392E7E171}" type="presOf" srcId="{57A9207D-33A4-4E97-954B-773C93F96098}" destId="{8B4993BA-C393-4EF3-A645-39AC1EC45A12}" srcOrd="0" destOrd="0" presId="urn:microsoft.com/office/officeart/2005/8/layout/orgChart1"/>
    <dgm:cxn modelId="{1E1B49BF-424F-4D84-8594-5B1A433D789B}" type="presParOf" srcId="{E3A0368E-DCD0-4E83-A0FB-714F8E734AB9}" destId="{D25ED853-B59B-4F9C-91AE-AA159C4CBE86}" srcOrd="0" destOrd="0" presId="urn:microsoft.com/office/officeart/2005/8/layout/orgChart1"/>
    <dgm:cxn modelId="{06323875-3693-422E-B361-641DBB87B22C}" type="presParOf" srcId="{D25ED853-B59B-4F9C-91AE-AA159C4CBE86}" destId="{27E40090-8944-4071-A568-433E740828E5}" srcOrd="0" destOrd="0" presId="urn:microsoft.com/office/officeart/2005/8/layout/orgChart1"/>
    <dgm:cxn modelId="{749DC2CD-E288-49DA-A460-C91368CD4291}" type="presParOf" srcId="{27E40090-8944-4071-A568-433E740828E5}" destId="{53F002F0-C9D3-463E-A7B0-B8BA266391CA}" srcOrd="0" destOrd="0" presId="urn:microsoft.com/office/officeart/2005/8/layout/orgChart1"/>
    <dgm:cxn modelId="{F5B4EA93-61C7-4F57-B4BC-9BBC736524C0}" type="presParOf" srcId="{27E40090-8944-4071-A568-433E740828E5}" destId="{50BBF6EA-2553-4618-83B7-3CCC549209BA}" srcOrd="1" destOrd="0" presId="urn:microsoft.com/office/officeart/2005/8/layout/orgChart1"/>
    <dgm:cxn modelId="{3DC9D252-5D0A-47F6-9C37-7FCBDBEA221D}" type="presParOf" srcId="{D25ED853-B59B-4F9C-91AE-AA159C4CBE86}" destId="{B65F2D36-684E-4881-BBBF-E27B2CA6D8FE}" srcOrd="1" destOrd="0" presId="urn:microsoft.com/office/officeart/2005/8/layout/orgChart1"/>
    <dgm:cxn modelId="{07EE4DE1-378A-4170-ACBE-7470367B8848}" type="presParOf" srcId="{B65F2D36-684E-4881-BBBF-E27B2CA6D8FE}" destId="{07E76408-A961-48D5-9ED9-71CCF5D3200B}" srcOrd="0" destOrd="0" presId="urn:microsoft.com/office/officeart/2005/8/layout/orgChart1"/>
    <dgm:cxn modelId="{69FB8363-9875-4849-B30E-97D6801973E4}" type="presParOf" srcId="{B65F2D36-684E-4881-BBBF-E27B2CA6D8FE}" destId="{3F7E9426-0901-4022-A70F-4F2377E4AE98}" srcOrd="1" destOrd="0" presId="urn:microsoft.com/office/officeart/2005/8/layout/orgChart1"/>
    <dgm:cxn modelId="{B6AB35F6-78A0-42C9-9A7A-16B837A981D6}" type="presParOf" srcId="{3F7E9426-0901-4022-A70F-4F2377E4AE98}" destId="{CCFF685E-C825-4D66-ABFB-E87187E228D1}" srcOrd="0" destOrd="0" presId="urn:microsoft.com/office/officeart/2005/8/layout/orgChart1"/>
    <dgm:cxn modelId="{ACCB7AC6-F191-4731-8FAC-123592BA717E}" type="presParOf" srcId="{CCFF685E-C825-4D66-ABFB-E87187E228D1}" destId="{4CF74B20-8308-4EC5-B9B5-749EA75AF047}" srcOrd="0" destOrd="0" presId="urn:microsoft.com/office/officeart/2005/8/layout/orgChart1"/>
    <dgm:cxn modelId="{DF833274-078F-4526-8213-C74293151B17}" type="presParOf" srcId="{CCFF685E-C825-4D66-ABFB-E87187E228D1}" destId="{49B09655-7590-43D7-864C-A21C0E868D73}" srcOrd="1" destOrd="0" presId="urn:microsoft.com/office/officeart/2005/8/layout/orgChart1"/>
    <dgm:cxn modelId="{C2C2BBB2-B652-4234-8DA7-2880AB1AA396}" type="presParOf" srcId="{3F7E9426-0901-4022-A70F-4F2377E4AE98}" destId="{399A050E-DF0C-4587-BAC7-10579EAD85AA}" srcOrd="1" destOrd="0" presId="urn:microsoft.com/office/officeart/2005/8/layout/orgChart1"/>
    <dgm:cxn modelId="{EA666D9B-1E9D-49C4-AD23-2A2E5169417D}" type="presParOf" srcId="{399A050E-DF0C-4587-BAC7-10579EAD85AA}" destId="{B0288AD1-3936-46C7-8BD5-1AF7D4A12804}" srcOrd="0" destOrd="0" presId="urn:microsoft.com/office/officeart/2005/8/layout/orgChart1"/>
    <dgm:cxn modelId="{7F2E3294-3A39-4AA9-8397-F379DA924E6F}" type="presParOf" srcId="{399A050E-DF0C-4587-BAC7-10579EAD85AA}" destId="{F16F377C-074A-4F11-B286-FAAFD3A5842E}" srcOrd="1" destOrd="0" presId="urn:microsoft.com/office/officeart/2005/8/layout/orgChart1"/>
    <dgm:cxn modelId="{DE184D92-4C21-462C-97D2-6280A3276966}" type="presParOf" srcId="{F16F377C-074A-4F11-B286-FAAFD3A5842E}" destId="{A1B50D5D-A6AA-4FC4-AD94-AB3470F1F5F5}" srcOrd="0" destOrd="0" presId="urn:microsoft.com/office/officeart/2005/8/layout/orgChart1"/>
    <dgm:cxn modelId="{BC008D91-2518-48B0-9338-15FC25BD0C9A}" type="presParOf" srcId="{A1B50D5D-A6AA-4FC4-AD94-AB3470F1F5F5}" destId="{B0728059-7E23-4E81-8450-6D4C8B638B6D}" srcOrd="0" destOrd="0" presId="urn:microsoft.com/office/officeart/2005/8/layout/orgChart1"/>
    <dgm:cxn modelId="{B9908CFA-4FCD-499A-B9F2-D93141A03E2B}" type="presParOf" srcId="{A1B50D5D-A6AA-4FC4-AD94-AB3470F1F5F5}" destId="{CE308752-CCA0-4EB9-BCD5-C52AF1172BCF}" srcOrd="1" destOrd="0" presId="urn:microsoft.com/office/officeart/2005/8/layout/orgChart1"/>
    <dgm:cxn modelId="{DB742103-B192-42A8-A12E-78250BB6E2C3}" type="presParOf" srcId="{F16F377C-074A-4F11-B286-FAAFD3A5842E}" destId="{2F51F7BB-8E6E-4EA1-A09B-6B6F62F4C482}" srcOrd="1" destOrd="0" presId="urn:microsoft.com/office/officeart/2005/8/layout/orgChart1"/>
    <dgm:cxn modelId="{796F5858-BFD9-4121-9618-C8F50EA12BD9}" type="presParOf" srcId="{F16F377C-074A-4F11-B286-FAAFD3A5842E}" destId="{E33C89DF-B346-470B-9BB9-2C404703B066}" srcOrd="2" destOrd="0" presId="urn:microsoft.com/office/officeart/2005/8/layout/orgChart1"/>
    <dgm:cxn modelId="{3DB1A072-65EE-4F58-93E3-A45995F12374}" type="presParOf" srcId="{399A050E-DF0C-4587-BAC7-10579EAD85AA}" destId="{CC753590-B53C-492A-A25F-F314607DA453}" srcOrd="2" destOrd="0" presId="urn:microsoft.com/office/officeart/2005/8/layout/orgChart1"/>
    <dgm:cxn modelId="{D2CF4969-988F-4DF7-8C9C-33111DAB4E1C}" type="presParOf" srcId="{399A050E-DF0C-4587-BAC7-10579EAD85AA}" destId="{945891F0-0571-4DB3-AA1C-AAF42952D67B}" srcOrd="3" destOrd="0" presId="urn:microsoft.com/office/officeart/2005/8/layout/orgChart1"/>
    <dgm:cxn modelId="{9AE56234-B70A-4E0E-BC1A-30706185FA42}" type="presParOf" srcId="{945891F0-0571-4DB3-AA1C-AAF42952D67B}" destId="{EB418BBB-D588-4ED7-9158-2021895E52BC}" srcOrd="0" destOrd="0" presId="urn:microsoft.com/office/officeart/2005/8/layout/orgChart1"/>
    <dgm:cxn modelId="{5F2E0764-1978-4FF8-AC50-1854E5314C6A}" type="presParOf" srcId="{EB418BBB-D588-4ED7-9158-2021895E52BC}" destId="{8B4993BA-C393-4EF3-A645-39AC1EC45A12}" srcOrd="0" destOrd="0" presId="urn:microsoft.com/office/officeart/2005/8/layout/orgChart1"/>
    <dgm:cxn modelId="{55490762-8EE8-450B-B1EB-2DBAA1E0F526}" type="presParOf" srcId="{EB418BBB-D588-4ED7-9158-2021895E52BC}" destId="{8DEC01A1-0B07-41E8-B45F-15496B2E43FA}" srcOrd="1" destOrd="0" presId="urn:microsoft.com/office/officeart/2005/8/layout/orgChart1"/>
    <dgm:cxn modelId="{E7C46F41-3F7F-4FD2-8B37-DAD6FFFC3A9B}" type="presParOf" srcId="{945891F0-0571-4DB3-AA1C-AAF42952D67B}" destId="{C26F9AC6-49A8-4EFE-840C-7CD7CF6488C8}" srcOrd="1" destOrd="0" presId="urn:microsoft.com/office/officeart/2005/8/layout/orgChart1"/>
    <dgm:cxn modelId="{C495F2F3-CF49-426C-8D63-01D928620F9F}" type="presParOf" srcId="{945891F0-0571-4DB3-AA1C-AAF42952D67B}" destId="{5736B8E8-8B89-4C52-B749-926077371F08}" srcOrd="2" destOrd="0" presId="urn:microsoft.com/office/officeart/2005/8/layout/orgChart1"/>
    <dgm:cxn modelId="{CCCDE4AF-3FB9-4BAF-BA73-33682858C441}" type="presParOf" srcId="{3F7E9426-0901-4022-A70F-4F2377E4AE98}" destId="{35479107-31E5-47D9-80EC-3C4398F5178E}" srcOrd="2" destOrd="0" presId="urn:microsoft.com/office/officeart/2005/8/layout/orgChart1"/>
    <dgm:cxn modelId="{9F598FB1-608E-42AF-B068-41DC165B7208}" type="presParOf" srcId="{B65F2D36-684E-4881-BBBF-E27B2CA6D8FE}" destId="{7D90D3E6-D304-4552-8E27-1C24EB81FCDF}" srcOrd="2" destOrd="0" presId="urn:microsoft.com/office/officeart/2005/8/layout/orgChart1"/>
    <dgm:cxn modelId="{94216C78-2369-4DA0-9AC6-7317AE16827D}" type="presParOf" srcId="{B65F2D36-684E-4881-BBBF-E27B2CA6D8FE}" destId="{8C4D8BE2-940F-4098-84E7-B04C5F233CBC}" srcOrd="3" destOrd="0" presId="urn:microsoft.com/office/officeart/2005/8/layout/orgChart1"/>
    <dgm:cxn modelId="{E0513009-B715-4E76-809C-CA5C1C620745}" type="presParOf" srcId="{8C4D8BE2-940F-4098-84E7-B04C5F233CBC}" destId="{387E4E25-CA9D-4E53-811E-C95C01EE1CEE}" srcOrd="0" destOrd="0" presId="urn:microsoft.com/office/officeart/2005/8/layout/orgChart1"/>
    <dgm:cxn modelId="{0A3EEEA0-3CA3-4CCE-96C5-A85A3AFDDDAE}" type="presParOf" srcId="{387E4E25-CA9D-4E53-811E-C95C01EE1CEE}" destId="{188F4ED4-558E-411F-BAE3-AFBE38CD0227}" srcOrd="0" destOrd="0" presId="urn:microsoft.com/office/officeart/2005/8/layout/orgChart1"/>
    <dgm:cxn modelId="{09AFB90B-12BE-4CAF-9ACD-F14D35372D98}" type="presParOf" srcId="{387E4E25-CA9D-4E53-811E-C95C01EE1CEE}" destId="{0F335595-8901-44EB-BA83-9DE1030B8180}" srcOrd="1" destOrd="0" presId="urn:microsoft.com/office/officeart/2005/8/layout/orgChart1"/>
    <dgm:cxn modelId="{4E6E759B-82BF-4625-A3B5-1562779DE3C7}" type="presParOf" srcId="{8C4D8BE2-940F-4098-84E7-B04C5F233CBC}" destId="{76410EA9-ABBD-44CE-B483-80DAAA7651B8}" srcOrd="1" destOrd="0" presId="urn:microsoft.com/office/officeart/2005/8/layout/orgChart1"/>
    <dgm:cxn modelId="{FBCEC6BD-A43D-4FEA-B813-6CABA221D65B}" type="presParOf" srcId="{76410EA9-ABBD-44CE-B483-80DAAA7651B8}" destId="{770539A9-5B85-42DA-8D86-6A25311812E6}" srcOrd="0" destOrd="0" presId="urn:microsoft.com/office/officeart/2005/8/layout/orgChart1"/>
    <dgm:cxn modelId="{A85B8272-BB4C-4F7D-9CFE-FE5AB927EC46}" type="presParOf" srcId="{76410EA9-ABBD-44CE-B483-80DAAA7651B8}" destId="{9E55DA70-5541-449C-A4AE-6D8415BAD6E4}" srcOrd="1" destOrd="0" presId="urn:microsoft.com/office/officeart/2005/8/layout/orgChart1"/>
    <dgm:cxn modelId="{2DD48538-B4B3-45B1-BB64-50265155832D}" type="presParOf" srcId="{9E55DA70-5541-449C-A4AE-6D8415BAD6E4}" destId="{BAE730C3-F519-43EC-824E-888B64648305}" srcOrd="0" destOrd="0" presId="urn:microsoft.com/office/officeart/2005/8/layout/orgChart1"/>
    <dgm:cxn modelId="{DAB30F74-9884-4799-A857-F14869C77E19}" type="presParOf" srcId="{BAE730C3-F519-43EC-824E-888B64648305}" destId="{F30DBF4C-C158-4544-8C3A-DC7390739907}" srcOrd="0" destOrd="0" presId="urn:microsoft.com/office/officeart/2005/8/layout/orgChart1"/>
    <dgm:cxn modelId="{CFC69442-8376-4FFC-8C1A-92BC2E7BB9D6}" type="presParOf" srcId="{BAE730C3-F519-43EC-824E-888B64648305}" destId="{6D38EFAB-265E-4BFF-8395-1AEF50E9B352}" srcOrd="1" destOrd="0" presId="urn:microsoft.com/office/officeart/2005/8/layout/orgChart1"/>
    <dgm:cxn modelId="{6ADD4005-8441-47A6-B01B-36C1D1923FF8}" type="presParOf" srcId="{9E55DA70-5541-449C-A4AE-6D8415BAD6E4}" destId="{B60D6A93-2F8B-4A12-880A-B44F1FF0AB65}" srcOrd="1" destOrd="0" presId="urn:microsoft.com/office/officeart/2005/8/layout/orgChart1"/>
    <dgm:cxn modelId="{52D1FADA-C1D6-426E-903D-BD28CDBDD171}" type="presParOf" srcId="{9E55DA70-5541-449C-A4AE-6D8415BAD6E4}" destId="{E497585D-E3FF-403A-9C06-EA25CCB5E646}" srcOrd="2" destOrd="0" presId="urn:microsoft.com/office/officeart/2005/8/layout/orgChart1"/>
    <dgm:cxn modelId="{7A735C9D-80EA-49B9-BBE6-B28C01B3FC52}" type="presParOf" srcId="{8C4D8BE2-940F-4098-84E7-B04C5F233CBC}" destId="{9F751DEF-C215-4443-AF30-1FDFF7071CAC}" srcOrd="2" destOrd="0" presId="urn:microsoft.com/office/officeart/2005/8/layout/orgChart1"/>
    <dgm:cxn modelId="{610CC2AF-7E51-4590-AE7A-3BD4471976B4}" type="presParOf" srcId="{B65F2D36-684E-4881-BBBF-E27B2CA6D8FE}" destId="{D6E30FEE-9164-42FE-A1CA-D82939187BEC}" srcOrd="4" destOrd="0" presId="urn:microsoft.com/office/officeart/2005/8/layout/orgChart1"/>
    <dgm:cxn modelId="{DE4C0265-589F-4539-9612-15A7628665D1}" type="presParOf" srcId="{B65F2D36-684E-4881-BBBF-E27B2CA6D8FE}" destId="{51369897-5219-4D7B-B593-52CEC346B0C2}" srcOrd="5" destOrd="0" presId="urn:microsoft.com/office/officeart/2005/8/layout/orgChart1"/>
    <dgm:cxn modelId="{E190CB1B-ECF1-4D49-95EC-2B8A785E3A7E}" type="presParOf" srcId="{51369897-5219-4D7B-B593-52CEC346B0C2}" destId="{241D27F3-9817-4E9B-9882-FD6B485BC606}" srcOrd="0" destOrd="0" presId="urn:microsoft.com/office/officeart/2005/8/layout/orgChart1"/>
    <dgm:cxn modelId="{4827160D-09F5-455B-9DDC-1D8DFAFB7374}" type="presParOf" srcId="{241D27F3-9817-4E9B-9882-FD6B485BC606}" destId="{6B69ABE0-77CA-49A5-99B9-2923DDDE101C}" srcOrd="0" destOrd="0" presId="urn:microsoft.com/office/officeart/2005/8/layout/orgChart1"/>
    <dgm:cxn modelId="{BB1AC060-5605-4328-A153-956F9C4191CB}" type="presParOf" srcId="{241D27F3-9817-4E9B-9882-FD6B485BC606}" destId="{9B9D2781-495A-40B7-9F11-D717DC8DC895}" srcOrd="1" destOrd="0" presId="urn:microsoft.com/office/officeart/2005/8/layout/orgChart1"/>
    <dgm:cxn modelId="{D9D19796-21A2-416C-B21B-96F8926DAB30}" type="presParOf" srcId="{51369897-5219-4D7B-B593-52CEC346B0C2}" destId="{EDDE9722-85BB-4FB9-890D-CEFBCF2C1CAE}" srcOrd="1" destOrd="0" presId="urn:microsoft.com/office/officeart/2005/8/layout/orgChart1"/>
    <dgm:cxn modelId="{B08DAF37-7D7A-4BE0-B56D-EEAFEFE40D95}" type="presParOf" srcId="{EDDE9722-85BB-4FB9-890D-CEFBCF2C1CAE}" destId="{D2F70C78-0053-41E6-82CB-5D1C684787DF}" srcOrd="0" destOrd="0" presId="urn:microsoft.com/office/officeart/2005/8/layout/orgChart1"/>
    <dgm:cxn modelId="{66C5796D-86A7-400D-8B44-A62FE74B569F}" type="presParOf" srcId="{EDDE9722-85BB-4FB9-890D-CEFBCF2C1CAE}" destId="{A7623413-4882-43B5-9F2D-13F59D5F8D0B}" srcOrd="1" destOrd="0" presId="urn:microsoft.com/office/officeart/2005/8/layout/orgChart1"/>
    <dgm:cxn modelId="{FC70F9D2-229C-449A-9614-7A6EE0DE006B}" type="presParOf" srcId="{A7623413-4882-43B5-9F2D-13F59D5F8D0B}" destId="{C45B1523-A888-48E9-BC54-B45ADAE20CDF}" srcOrd="0" destOrd="0" presId="urn:microsoft.com/office/officeart/2005/8/layout/orgChart1"/>
    <dgm:cxn modelId="{17F53C9D-C6E9-4451-AF46-790D7659C422}" type="presParOf" srcId="{C45B1523-A888-48E9-BC54-B45ADAE20CDF}" destId="{5348D998-7B23-4273-9BAD-430D41A5B51E}" srcOrd="0" destOrd="0" presId="urn:microsoft.com/office/officeart/2005/8/layout/orgChart1"/>
    <dgm:cxn modelId="{EEDCB782-EE46-4770-88C6-1F2FB2D0861D}" type="presParOf" srcId="{C45B1523-A888-48E9-BC54-B45ADAE20CDF}" destId="{944831C7-0C28-4AB8-A1DB-9AE8F48EB16C}" srcOrd="1" destOrd="0" presId="urn:microsoft.com/office/officeart/2005/8/layout/orgChart1"/>
    <dgm:cxn modelId="{F560F721-F5DC-4F9A-AE70-CDB87457AA18}" type="presParOf" srcId="{A7623413-4882-43B5-9F2D-13F59D5F8D0B}" destId="{95B24A16-904B-4D2B-A480-38B4A39D47DF}" srcOrd="1" destOrd="0" presId="urn:microsoft.com/office/officeart/2005/8/layout/orgChart1"/>
    <dgm:cxn modelId="{654F96A0-6A39-460D-B584-BE2834B5D8F1}" type="presParOf" srcId="{A7623413-4882-43B5-9F2D-13F59D5F8D0B}" destId="{920D68C7-BA1D-48B7-BA9F-2847C1F48CEA}" srcOrd="2" destOrd="0" presId="urn:microsoft.com/office/officeart/2005/8/layout/orgChart1"/>
    <dgm:cxn modelId="{F3620761-4C43-4501-BCD5-58F7BDE8A0A5}" type="presParOf" srcId="{EDDE9722-85BB-4FB9-890D-CEFBCF2C1CAE}" destId="{621D19CD-24B5-4C4D-90DE-25F67FC645D4}" srcOrd="2" destOrd="0" presId="urn:microsoft.com/office/officeart/2005/8/layout/orgChart1"/>
    <dgm:cxn modelId="{DCE966F1-79D2-4725-B0BF-00401A2F8AFD}" type="presParOf" srcId="{EDDE9722-85BB-4FB9-890D-CEFBCF2C1CAE}" destId="{F8BF90E6-2DEE-492B-B869-B47DB7E2FAA7}" srcOrd="3" destOrd="0" presId="urn:microsoft.com/office/officeart/2005/8/layout/orgChart1"/>
    <dgm:cxn modelId="{E4017869-BDDE-4A55-AEF0-A9BE648F9BF2}" type="presParOf" srcId="{F8BF90E6-2DEE-492B-B869-B47DB7E2FAA7}" destId="{B1BCCB3C-B6E7-4DE3-B2E9-8482B370D09E}" srcOrd="0" destOrd="0" presId="urn:microsoft.com/office/officeart/2005/8/layout/orgChart1"/>
    <dgm:cxn modelId="{BAB7CE57-7964-468C-8A8D-473C62ADBC6A}" type="presParOf" srcId="{B1BCCB3C-B6E7-4DE3-B2E9-8482B370D09E}" destId="{CFEDA440-FC90-42A5-863C-5DD264CFD589}" srcOrd="0" destOrd="0" presId="urn:microsoft.com/office/officeart/2005/8/layout/orgChart1"/>
    <dgm:cxn modelId="{E3C333BB-DE74-418A-AC30-04E0B98E5DA7}" type="presParOf" srcId="{B1BCCB3C-B6E7-4DE3-B2E9-8482B370D09E}" destId="{3F5D7438-868E-49A1-A515-EFCBB518CC22}" srcOrd="1" destOrd="0" presId="urn:microsoft.com/office/officeart/2005/8/layout/orgChart1"/>
    <dgm:cxn modelId="{219F3F63-F4F3-47AE-85B4-1660E31C3808}" type="presParOf" srcId="{F8BF90E6-2DEE-492B-B869-B47DB7E2FAA7}" destId="{3BEA861C-1BE7-4B2C-8EBC-BD7EF5A0D96C}" srcOrd="1" destOrd="0" presId="urn:microsoft.com/office/officeart/2005/8/layout/orgChart1"/>
    <dgm:cxn modelId="{CCD21307-2072-4B47-9D2F-06176C47115E}" type="presParOf" srcId="{F8BF90E6-2DEE-492B-B869-B47DB7E2FAA7}" destId="{D70E5B38-67AE-4E3A-874E-BAB21E5B6FA6}" srcOrd="2" destOrd="0" presId="urn:microsoft.com/office/officeart/2005/8/layout/orgChart1"/>
    <dgm:cxn modelId="{480BC704-FCFC-4C88-8C42-BA1143FADB23}" type="presParOf" srcId="{51369897-5219-4D7B-B593-52CEC346B0C2}" destId="{56C642AB-2A48-48C2-912E-9D042ABF02D5}" srcOrd="2" destOrd="0" presId="urn:microsoft.com/office/officeart/2005/8/layout/orgChart1"/>
    <dgm:cxn modelId="{C993D03B-F6A5-45C8-AA8C-6F08FCEF5DFB}" type="presParOf" srcId="{B65F2D36-684E-4881-BBBF-E27B2CA6D8FE}" destId="{C060807F-4C73-4C83-B88B-931D0827EA98}" srcOrd="6" destOrd="0" presId="urn:microsoft.com/office/officeart/2005/8/layout/orgChart1"/>
    <dgm:cxn modelId="{ED616AEA-CFA2-48FA-82B1-3CF494E8B099}" type="presParOf" srcId="{B65F2D36-684E-4881-BBBF-E27B2CA6D8FE}" destId="{F07C77E5-E504-4AD2-8AB9-F96FD11B2436}" srcOrd="7" destOrd="0" presId="urn:microsoft.com/office/officeart/2005/8/layout/orgChart1"/>
    <dgm:cxn modelId="{2A0D2B68-207D-41E6-B985-11BEFD47A92E}" type="presParOf" srcId="{F07C77E5-E504-4AD2-8AB9-F96FD11B2436}" destId="{A616EB07-C2E7-4226-B1C1-E7B5BFCD5E8C}" srcOrd="0" destOrd="0" presId="urn:microsoft.com/office/officeart/2005/8/layout/orgChart1"/>
    <dgm:cxn modelId="{D5417CD8-F959-4F37-9559-240B40C901E2}" type="presParOf" srcId="{A616EB07-C2E7-4226-B1C1-E7B5BFCD5E8C}" destId="{3019EC0C-9D90-47F3-AEE8-E996817A32E0}" srcOrd="0" destOrd="0" presId="urn:microsoft.com/office/officeart/2005/8/layout/orgChart1"/>
    <dgm:cxn modelId="{8A084F5D-8BBE-4F9C-92AB-7D6FE3FCCBB2}" type="presParOf" srcId="{A616EB07-C2E7-4226-B1C1-E7B5BFCD5E8C}" destId="{4A5B93A9-4A99-4B74-A6DD-FC1D2ED6E7BE}" srcOrd="1" destOrd="0" presId="urn:microsoft.com/office/officeart/2005/8/layout/orgChart1"/>
    <dgm:cxn modelId="{8FA4F3EA-B69C-43F4-A79E-5D8A18A39651}" type="presParOf" srcId="{F07C77E5-E504-4AD2-8AB9-F96FD11B2436}" destId="{F8A1F745-0559-4FEC-A7CC-780B5E71FF44}" srcOrd="1" destOrd="0" presId="urn:microsoft.com/office/officeart/2005/8/layout/orgChart1"/>
    <dgm:cxn modelId="{6402A75F-58D7-4AB0-90D4-11B5C06CB8FE}" type="presParOf" srcId="{F8A1F745-0559-4FEC-A7CC-780B5E71FF44}" destId="{1DFE5200-5005-4415-9CC7-E39DF2D0D45B}" srcOrd="0" destOrd="0" presId="urn:microsoft.com/office/officeart/2005/8/layout/orgChart1"/>
    <dgm:cxn modelId="{B4D73F3E-F4D0-40ED-8B16-E89F6DF12D3A}" type="presParOf" srcId="{F8A1F745-0559-4FEC-A7CC-780B5E71FF44}" destId="{123CB143-9FC3-4CC7-9977-D2903773C722}" srcOrd="1" destOrd="0" presId="urn:microsoft.com/office/officeart/2005/8/layout/orgChart1"/>
    <dgm:cxn modelId="{C8D8BFD8-F528-4B80-85AD-89A8009A69F6}" type="presParOf" srcId="{123CB143-9FC3-4CC7-9977-D2903773C722}" destId="{31792E12-17BD-48C8-88EF-38ACF5637E16}" srcOrd="0" destOrd="0" presId="urn:microsoft.com/office/officeart/2005/8/layout/orgChart1"/>
    <dgm:cxn modelId="{6344EB81-001B-4691-8C16-EAB2DCE3A38D}" type="presParOf" srcId="{31792E12-17BD-48C8-88EF-38ACF5637E16}" destId="{BA7888D4-2801-473B-95C1-4322B65EE49D}" srcOrd="0" destOrd="0" presId="urn:microsoft.com/office/officeart/2005/8/layout/orgChart1"/>
    <dgm:cxn modelId="{565E8796-5FAD-4477-AFBF-A2B03212BEBD}" type="presParOf" srcId="{31792E12-17BD-48C8-88EF-38ACF5637E16}" destId="{F25B057E-2BBC-4C50-85C1-C633CE597A5A}" srcOrd="1" destOrd="0" presId="urn:microsoft.com/office/officeart/2005/8/layout/orgChart1"/>
    <dgm:cxn modelId="{6F5C437A-054C-4A25-979F-CBC4E27DC729}" type="presParOf" srcId="{123CB143-9FC3-4CC7-9977-D2903773C722}" destId="{8AA606D9-A5E3-4037-B93C-38BE82F21B6D}" srcOrd="1" destOrd="0" presId="urn:microsoft.com/office/officeart/2005/8/layout/orgChart1"/>
    <dgm:cxn modelId="{B0338646-196B-4F8A-B179-16A67B0781A9}" type="presParOf" srcId="{123CB143-9FC3-4CC7-9977-D2903773C722}" destId="{8BBB7B3F-C5EA-422A-B826-D5BFF3A6B8C3}" srcOrd="2" destOrd="0" presId="urn:microsoft.com/office/officeart/2005/8/layout/orgChart1"/>
    <dgm:cxn modelId="{CDF47E11-9127-4364-A911-6D64DD9EABF9}" type="presParOf" srcId="{F07C77E5-E504-4AD2-8AB9-F96FD11B2436}" destId="{988EF81B-155E-45F7-9482-84836DDD9C71}" srcOrd="2" destOrd="0" presId="urn:microsoft.com/office/officeart/2005/8/layout/orgChart1"/>
    <dgm:cxn modelId="{271DA20C-3DAA-4DC1-AA4D-984F1E35C4DE}" type="presParOf" srcId="{D25ED853-B59B-4F9C-91AE-AA159C4CBE86}" destId="{E279CA29-CEE4-4D2E-802C-AEAD96C992C7}" srcOrd="2" destOrd="0" presId="urn:microsoft.com/office/officeart/2005/8/layout/orgChart1"/>
    <dgm:cxn modelId="{453337C0-DDF3-482C-8152-8513A18CFF20}" type="presParOf" srcId="{E279CA29-CEE4-4D2E-802C-AEAD96C992C7}" destId="{DA57B656-B579-45C7-A4FD-A9BB53BD4724}" srcOrd="0" destOrd="0" presId="urn:microsoft.com/office/officeart/2005/8/layout/orgChart1"/>
    <dgm:cxn modelId="{EBE89902-FCE5-482B-ADD6-6B144771131E}" type="presParOf" srcId="{E279CA29-CEE4-4D2E-802C-AEAD96C992C7}" destId="{25CDAAE7-CD0D-4CCD-AB3C-D48D71A1D6CD}" srcOrd="1" destOrd="0" presId="urn:microsoft.com/office/officeart/2005/8/layout/orgChart1"/>
    <dgm:cxn modelId="{54C5BB00-97A7-45A4-85C5-C1BAF340F13E}" type="presParOf" srcId="{25CDAAE7-CD0D-4CCD-AB3C-D48D71A1D6CD}" destId="{E24C31CE-6CE8-409C-949B-731106187D86}" srcOrd="0" destOrd="0" presId="urn:microsoft.com/office/officeart/2005/8/layout/orgChart1"/>
    <dgm:cxn modelId="{B201AFC3-A551-446B-A447-C77D1CD77000}" type="presParOf" srcId="{E24C31CE-6CE8-409C-949B-731106187D86}" destId="{FE1A2A1A-7AED-4B02-BA5D-F709CF78957B}" srcOrd="0" destOrd="0" presId="urn:microsoft.com/office/officeart/2005/8/layout/orgChart1"/>
    <dgm:cxn modelId="{CA293D5B-63BD-4F83-8193-5724C83265CA}" type="presParOf" srcId="{E24C31CE-6CE8-409C-949B-731106187D86}" destId="{063E778A-5A07-437C-A435-938787E1E25A}" srcOrd="1" destOrd="0" presId="urn:microsoft.com/office/officeart/2005/8/layout/orgChart1"/>
    <dgm:cxn modelId="{80F5AF64-F1A8-494A-9C91-DA7671EA5EBD}" type="presParOf" srcId="{25CDAAE7-CD0D-4CCD-AB3C-D48D71A1D6CD}" destId="{06F15B9B-FFEE-456E-BA5D-5F043C1B8996}" srcOrd="1" destOrd="0" presId="urn:microsoft.com/office/officeart/2005/8/layout/orgChart1"/>
    <dgm:cxn modelId="{E0A841F8-A8D5-4A54-AC75-1352B7C02AF5}" type="presParOf" srcId="{25CDAAE7-CD0D-4CCD-AB3C-D48D71A1D6CD}" destId="{A9429BDE-377A-4347-9604-431ADB3339B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1B2BB11-E170-4FCE-AFD2-56BDB5EA8DAF}" type="doc">
      <dgm:prSet loTypeId="urn:microsoft.com/office/officeart/2005/8/layout/StepDownProcess" loCatId="process" qsTypeId="urn:microsoft.com/office/officeart/2005/8/quickstyle/simple1" qsCatId="simple" csTypeId="urn:microsoft.com/office/officeart/2005/8/colors/accent5_1" csCatId="accent5" phldr="1"/>
      <dgm:spPr/>
      <dgm:t>
        <a:bodyPr/>
        <a:lstStyle/>
        <a:p>
          <a:endParaRPr lang="en-US"/>
        </a:p>
      </dgm:t>
    </dgm:pt>
    <dgm:pt modelId="{D8C208D2-53FC-4068-AA91-94BAB94F7A25}">
      <dgm:prSet phldrT="[Text]"/>
      <dgm:spPr/>
      <dgm:t>
        <a:bodyPr/>
        <a:lstStyle/>
        <a:p>
          <a:r>
            <a:rPr lang="en-US" dirty="0"/>
            <a:t>Indian Health Care Improvement Act (IHCIA)</a:t>
          </a:r>
        </a:p>
      </dgm:t>
    </dgm:pt>
    <dgm:pt modelId="{1AA0902C-742A-4DAD-A9FD-B6681450BD83}" type="parTrans" cxnId="{E055F3DE-AB66-489B-8918-10039288FBE4}">
      <dgm:prSet/>
      <dgm:spPr/>
      <dgm:t>
        <a:bodyPr/>
        <a:lstStyle/>
        <a:p>
          <a:endParaRPr lang="en-US"/>
        </a:p>
      </dgm:t>
    </dgm:pt>
    <dgm:pt modelId="{195B6828-DFF9-43E4-BA22-504012FA6EDA}" type="sibTrans" cxnId="{E055F3DE-AB66-489B-8918-10039288FBE4}">
      <dgm:prSet/>
      <dgm:spPr/>
      <dgm:t>
        <a:bodyPr/>
        <a:lstStyle/>
        <a:p>
          <a:endParaRPr lang="en-US"/>
        </a:p>
      </dgm:t>
    </dgm:pt>
    <dgm:pt modelId="{02F63CF1-D49B-45F6-8110-948864FB6F9C}">
      <dgm:prSet phldrT="[Text]"/>
      <dgm:spPr/>
      <dgm:t>
        <a:bodyPr/>
        <a:lstStyle/>
        <a:p>
          <a:r>
            <a:rPr lang="en-US" dirty="0"/>
            <a:t>Circular 20-06</a:t>
          </a:r>
        </a:p>
        <a:p>
          <a:r>
            <a:rPr lang="en-US" dirty="0"/>
            <a:t>CHAP Nationalization</a:t>
          </a:r>
        </a:p>
      </dgm:t>
    </dgm:pt>
    <dgm:pt modelId="{3A3E3AE1-C7B9-45BB-9E4A-0F0E60E87076}" type="parTrans" cxnId="{090AA62B-877C-4D4E-8AB8-88525202208A}">
      <dgm:prSet/>
      <dgm:spPr/>
      <dgm:t>
        <a:bodyPr/>
        <a:lstStyle/>
        <a:p>
          <a:endParaRPr lang="en-US"/>
        </a:p>
      </dgm:t>
    </dgm:pt>
    <dgm:pt modelId="{A35A9AA3-4397-401B-B093-19383FC61B8F}" type="sibTrans" cxnId="{090AA62B-877C-4D4E-8AB8-88525202208A}">
      <dgm:prSet/>
      <dgm:spPr/>
      <dgm:t>
        <a:bodyPr/>
        <a:lstStyle/>
        <a:p>
          <a:endParaRPr lang="en-US"/>
        </a:p>
      </dgm:t>
    </dgm:pt>
    <dgm:pt modelId="{15DB510F-9457-47CB-9146-04D38B8B21E9}">
      <dgm:prSet phldrT="[Text]"/>
      <dgm:spPr/>
      <dgm:t>
        <a:bodyPr/>
        <a:lstStyle/>
        <a:p>
          <a:r>
            <a:rPr lang="en-US" dirty="0"/>
            <a:t>National Certification Board</a:t>
          </a:r>
        </a:p>
      </dgm:t>
    </dgm:pt>
    <dgm:pt modelId="{54B9BF75-4ABF-4E84-A980-F60803463971}" type="parTrans" cxnId="{A72AD907-FF68-4E62-B713-89A0872C9C39}">
      <dgm:prSet/>
      <dgm:spPr/>
      <dgm:t>
        <a:bodyPr/>
        <a:lstStyle/>
        <a:p>
          <a:endParaRPr lang="en-US"/>
        </a:p>
      </dgm:t>
    </dgm:pt>
    <dgm:pt modelId="{1A319A32-A2CD-404B-A0DB-4D9DB2D8B079}" type="sibTrans" cxnId="{A72AD907-FF68-4E62-B713-89A0872C9C39}">
      <dgm:prSet/>
      <dgm:spPr/>
      <dgm:t>
        <a:bodyPr/>
        <a:lstStyle/>
        <a:p>
          <a:endParaRPr lang="en-US"/>
        </a:p>
      </dgm:t>
    </dgm:pt>
    <dgm:pt modelId="{5D94325E-B000-487D-A571-99E80BB58A82}">
      <dgm:prSet phldrT="[Text]"/>
      <dgm:spPr/>
      <dgm:t>
        <a:bodyPr/>
        <a:lstStyle/>
        <a:p>
          <a:r>
            <a:rPr lang="en-US" dirty="0"/>
            <a:t>Area Certification Board</a:t>
          </a:r>
        </a:p>
      </dgm:t>
    </dgm:pt>
    <dgm:pt modelId="{E3C3C925-71DF-42CE-A1E9-C7F5F177C1A3}" type="parTrans" cxnId="{936A5615-FDAE-4649-B59F-70AC440A619F}">
      <dgm:prSet/>
      <dgm:spPr/>
      <dgm:t>
        <a:bodyPr/>
        <a:lstStyle/>
        <a:p>
          <a:endParaRPr lang="en-US"/>
        </a:p>
      </dgm:t>
    </dgm:pt>
    <dgm:pt modelId="{FCB8A03D-A0C1-4EB6-93D1-103878C93EDD}" type="sibTrans" cxnId="{936A5615-FDAE-4649-B59F-70AC440A619F}">
      <dgm:prSet/>
      <dgm:spPr/>
      <dgm:t>
        <a:bodyPr/>
        <a:lstStyle/>
        <a:p>
          <a:endParaRPr lang="en-US"/>
        </a:p>
      </dgm:t>
    </dgm:pt>
    <dgm:pt modelId="{D8BA1F10-FCE3-44E2-A0C1-306468F5E600}">
      <dgm:prSet phldrT="[Text]"/>
      <dgm:spPr/>
      <dgm:t>
        <a:bodyPr/>
        <a:lstStyle/>
        <a:p>
          <a:r>
            <a:rPr lang="en-US" dirty="0"/>
            <a:t>Area Standards &amp; Procedures</a:t>
          </a:r>
        </a:p>
      </dgm:t>
    </dgm:pt>
    <dgm:pt modelId="{32981B2F-6CB9-4C07-8701-68D605FBEE25}" type="parTrans" cxnId="{0EEDB999-BA9A-42A8-BE24-D7BB2FEFB306}">
      <dgm:prSet/>
      <dgm:spPr/>
      <dgm:t>
        <a:bodyPr/>
        <a:lstStyle/>
        <a:p>
          <a:endParaRPr lang="en-US"/>
        </a:p>
      </dgm:t>
    </dgm:pt>
    <dgm:pt modelId="{B33AF13E-4D14-476B-93BC-9666157B2E38}" type="sibTrans" cxnId="{0EEDB999-BA9A-42A8-BE24-D7BB2FEFB306}">
      <dgm:prSet/>
      <dgm:spPr/>
      <dgm:t>
        <a:bodyPr/>
        <a:lstStyle/>
        <a:p>
          <a:endParaRPr lang="en-US"/>
        </a:p>
      </dgm:t>
    </dgm:pt>
    <dgm:pt modelId="{A9734F89-B94F-4667-AABA-CBD6B2D4D4F2}">
      <dgm:prSet phldrT="[Text]"/>
      <dgm:spPr/>
      <dgm:t>
        <a:bodyPr/>
        <a:lstStyle/>
        <a:p>
          <a:r>
            <a:rPr lang="en-US" dirty="0"/>
            <a:t>National Standards &amp; Procedures</a:t>
          </a:r>
        </a:p>
      </dgm:t>
    </dgm:pt>
    <dgm:pt modelId="{8BB838CF-C6AE-4F41-AE31-0AEF575646AC}" type="parTrans" cxnId="{74D7577C-560B-4489-B2BA-10B9236DCABB}">
      <dgm:prSet/>
      <dgm:spPr/>
      <dgm:t>
        <a:bodyPr/>
        <a:lstStyle/>
        <a:p>
          <a:endParaRPr lang="en-US"/>
        </a:p>
      </dgm:t>
    </dgm:pt>
    <dgm:pt modelId="{E42C2C11-E177-4675-B56F-1542DF81CFD9}" type="sibTrans" cxnId="{74D7577C-560B-4489-B2BA-10B9236DCABB}">
      <dgm:prSet/>
      <dgm:spPr/>
      <dgm:t>
        <a:bodyPr/>
        <a:lstStyle/>
        <a:p>
          <a:endParaRPr lang="en-US"/>
        </a:p>
      </dgm:t>
    </dgm:pt>
    <dgm:pt modelId="{ADDB5188-C77C-4B1C-88D6-F9867ED549A7}" type="pres">
      <dgm:prSet presAssocID="{61B2BB11-E170-4FCE-AFD2-56BDB5EA8DAF}" presName="rootnode" presStyleCnt="0">
        <dgm:presLayoutVars>
          <dgm:chMax/>
          <dgm:chPref/>
          <dgm:dir/>
          <dgm:animLvl val="lvl"/>
        </dgm:presLayoutVars>
      </dgm:prSet>
      <dgm:spPr/>
    </dgm:pt>
    <dgm:pt modelId="{B543AA6E-6049-4945-8BA4-B4C40C45C691}" type="pres">
      <dgm:prSet presAssocID="{D8C208D2-53FC-4068-AA91-94BAB94F7A25}" presName="composite" presStyleCnt="0"/>
      <dgm:spPr/>
    </dgm:pt>
    <dgm:pt modelId="{2E764F93-F85D-4E73-8918-13B39E3C5AFB}" type="pres">
      <dgm:prSet presAssocID="{D8C208D2-53FC-4068-AA91-94BAB94F7A25}" presName="bentUpArrow1" presStyleLbl="alignImgPlace1" presStyleIdx="0" presStyleCnt="5"/>
      <dgm:spPr/>
    </dgm:pt>
    <dgm:pt modelId="{BFD4C8BF-D142-4739-B79C-216845C672F1}" type="pres">
      <dgm:prSet presAssocID="{D8C208D2-53FC-4068-AA91-94BAB94F7A25}" presName="ParentText" presStyleLbl="node1" presStyleIdx="0" presStyleCnt="6">
        <dgm:presLayoutVars>
          <dgm:chMax val="1"/>
          <dgm:chPref val="1"/>
          <dgm:bulletEnabled val="1"/>
        </dgm:presLayoutVars>
      </dgm:prSet>
      <dgm:spPr/>
    </dgm:pt>
    <dgm:pt modelId="{1C83B064-838F-4367-8053-E9B7FAF23F4A}" type="pres">
      <dgm:prSet presAssocID="{D8C208D2-53FC-4068-AA91-94BAB94F7A25}" presName="ChildText" presStyleLbl="revTx" presStyleIdx="0" presStyleCnt="5" custLinFactNeighborX="19538" custLinFactNeighborY="-17388">
        <dgm:presLayoutVars>
          <dgm:chMax val="0"/>
          <dgm:chPref val="0"/>
          <dgm:bulletEnabled val="1"/>
        </dgm:presLayoutVars>
      </dgm:prSet>
      <dgm:spPr/>
    </dgm:pt>
    <dgm:pt modelId="{8546256F-9311-4B4B-8CE2-E172D6F735F1}" type="pres">
      <dgm:prSet presAssocID="{195B6828-DFF9-43E4-BA22-504012FA6EDA}" presName="sibTrans" presStyleCnt="0"/>
      <dgm:spPr/>
    </dgm:pt>
    <dgm:pt modelId="{6688A8BE-3A87-43C9-B956-05FABB41F153}" type="pres">
      <dgm:prSet presAssocID="{02F63CF1-D49B-45F6-8110-948864FB6F9C}" presName="composite" presStyleCnt="0"/>
      <dgm:spPr/>
    </dgm:pt>
    <dgm:pt modelId="{CCB36EFB-F86F-40F9-96B1-BB06FED08089}" type="pres">
      <dgm:prSet presAssocID="{02F63CF1-D49B-45F6-8110-948864FB6F9C}" presName="bentUpArrow1" presStyleLbl="alignImgPlace1" presStyleIdx="1" presStyleCnt="5"/>
      <dgm:spPr/>
    </dgm:pt>
    <dgm:pt modelId="{3A26C9A3-93E9-4D61-AA3A-D94B03B626D4}" type="pres">
      <dgm:prSet presAssocID="{02F63CF1-D49B-45F6-8110-948864FB6F9C}" presName="ParentText" presStyleLbl="node1" presStyleIdx="1" presStyleCnt="6">
        <dgm:presLayoutVars>
          <dgm:chMax val="1"/>
          <dgm:chPref val="1"/>
          <dgm:bulletEnabled val="1"/>
        </dgm:presLayoutVars>
      </dgm:prSet>
      <dgm:spPr/>
    </dgm:pt>
    <dgm:pt modelId="{A0BEB0AC-3120-4EE2-97A7-1E779D298FE1}" type="pres">
      <dgm:prSet presAssocID="{02F63CF1-D49B-45F6-8110-948864FB6F9C}" presName="ChildText" presStyleLbl="revTx" presStyleIdx="1" presStyleCnt="5">
        <dgm:presLayoutVars>
          <dgm:chMax val="0"/>
          <dgm:chPref val="0"/>
          <dgm:bulletEnabled val="1"/>
        </dgm:presLayoutVars>
      </dgm:prSet>
      <dgm:spPr/>
    </dgm:pt>
    <dgm:pt modelId="{EB5572AA-1677-4733-99D4-81BDA658F90C}" type="pres">
      <dgm:prSet presAssocID="{A35A9AA3-4397-401B-B093-19383FC61B8F}" presName="sibTrans" presStyleCnt="0"/>
      <dgm:spPr/>
    </dgm:pt>
    <dgm:pt modelId="{2D5C7EBE-ABB6-4B33-B871-EE9A6B1A9359}" type="pres">
      <dgm:prSet presAssocID="{15DB510F-9457-47CB-9146-04D38B8B21E9}" presName="composite" presStyleCnt="0"/>
      <dgm:spPr/>
    </dgm:pt>
    <dgm:pt modelId="{3E2DE132-3D6E-4EF8-B6C1-712FF8568032}" type="pres">
      <dgm:prSet presAssocID="{15DB510F-9457-47CB-9146-04D38B8B21E9}" presName="bentUpArrow1" presStyleLbl="alignImgPlace1" presStyleIdx="2" presStyleCnt="5"/>
      <dgm:spPr/>
    </dgm:pt>
    <dgm:pt modelId="{A7121CE3-04AF-4308-857B-87F8411EA9F3}" type="pres">
      <dgm:prSet presAssocID="{15DB510F-9457-47CB-9146-04D38B8B21E9}" presName="ParentText" presStyleLbl="node1" presStyleIdx="2" presStyleCnt="6">
        <dgm:presLayoutVars>
          <dgm:chMax val="1"/>
          <dgm:chPref val="1"/>
          <dgm:bulletEnabled val="1"/>
        </dgm:presLayoutVars>
      </dgm:prSet>
      <dgm:spPr/>
    </dgm:pt>
    <dgm:pt modelId="{1604873C-EBFB-46C9-829F-E46045294D71}" type="pres">
      <dgm:prSet presAssocID="{15DB510F-9457-47CB-9146-04D38B8B21E9}" presName="ChildText" presStyleLbl="revTx" presStyleIdx="2" presStyleCnt="5" custLinFactNeighborX="-43419" custLinFactNeighborY="-2791">
        <dgm:presLayoutVars>
          <dgm:chMax val="0"/>
          <dgm:chPref val="0"/>
          <dgm:bulletEnabled val="1"/>
        </dgm:presLayoutVars>
      </dgm:prSet>
      <dgm:spPr/>
    </dgm:pt>
    <dgm:pt modelId="{5F4758B9-B812-4C8D-ACE6-475968A180F3}" type="pres">
      <dgm:prSet presAssocID="{1A319A32-A2CD-404B-A0DB-4D9DB2D8B079}" presName="sibTrans" presStyleCnt="0"/>
      <dgm:spPr/>
    </dgm:pt>
    <dgm:pt modelId="{02DF1FEB-97E7-4E8B-964B-3289FB8E823C}" type="pres">
      <dgm:prSet presAssocID="{5D94325E-B000-487D-A571-99E80BB58A82}" presName="composite" presStyleCnt="0"/>
      <dgm:spPr/>
    </dgm:pt>
    <dgm:pt modelId="{B5D48781-DD35-4E05-A184-6CA23212E908}" type="pres">
      <dgm:prSet presAssocID="{5D94325E-B000-487D-A571-99E80BB58A82}" presName="bentUpArrow1" presStyleLbl="alignImgPlace1" presStyleIdx="3" presStyleCnt="5"/>
      <dgm:spPr/>
    </dgm:pt>
    <dgm:pt modelId="{D0D7638E-F51A-42E9-9645-A7AD9A8455ED}" type="pres">
      <dgm:prSet presAssocID="{5D94325E-B000-487D-A571-99E80BB58A82}" presName="ParentText" presStyleLbl="node1" presStyleIdx="3" presStyleCnt="6">
        <dgm:presLayoutVars>
          <dgm:chMax val="1"/>
          <dgm:chPref val="1"/>
          <dgm:bulletEnabled val="1"/>
        </dgm:presLayoutVars>
      </dgm:prSet>
      <dgm:spPr/>
    </dgm:pt>
    <dgm:pt modelId="{4EF555F5-2725-41AE-BC69-EC1B361A47DD}" type="pres">
      <dgm:prSet presAssocID="{5D94325E-B000-487D-A571-99E80BB58A82}" presName="ChildText" presStyleLbl="revTx" presStyleIdx="3" presStyleCnt="5">
        <dgm:presLayoutVars>
          <dgm:chMax val="0"/>
          <dgm:chPref val="0"/>
          <dgm:bulletEnabled val="1"/>
        </dgm:presLayoutVars>
      </dgm:prSet>
      <dgm:spPr/>
    </dgm:pt>
    <dgm:pt modelId="{9B9C3162-7030-4E67-8AAB-398F037737CE}" type="pres">
      <dgm:prSet presAssocID="{FCB8A03D-A0C1-4EB6-93D1-103878C93EDD}" presName="sibTrans" presStyleCnt="0"/>
      <dgm:spPr/>
    </dgm:pt>
    <dgm:pt modelId="{E406302E-3404-4EBD-8E26-D26C1A5B574E}" type="pres">
      <dgm:prSet presAssocID="{A9734F89-B94F-4667-AABA-CBD6B2D4D4F2}" presName="composite" presStyleCnt="0"/>
      <dgm:spPr/>
    </dgm:pt>
    <dgm:pt modelId="{8DC65258-70A7-4707-8884-9FD791A48769}" type="pres">
      <dgm:prSet presAssocID="{A9734F89-B94F-4667-AABA-CBD6B2D4D4F2}" presName="bentUpArrow1" presStyleLbl="alignImgPlace1" presStyleIdx="4" presStyleCnt="5"/>
      <dgm:spPr/>
    </dgm:pt>
    <dgm:pt modelId="{9E538D6C-29FB-4420-8137-F8EF7C300AB0}" type="pres">
      <dgm:prSet presAssocID="{A9734F89-B94F-4667-AABA-CBD6B2D4D4F2}" presName="ParentText" presStyleLbl="node1" presStyleIdx="4" presStyleCnt="6">
        <dgm:presLayoutVars>
          <dgm:chMax val="1"/>
          <dgm:chPref val="1"/>
          <dgm:bulletEnabled val="1"/>
        </dgm:presLayoutVars>
      </dgm:prSet>
      <dgm:spPr/>
    </dgm:pt>
    <dgm:pt modelId="{9EB7C35C-CAA8-4472-8B49-4D02030DCB6B}" type="pres">
      <dgm:prSet presAssocID="{A9734F89-B94F-4667-AABA-CBD6B2D4D4F2}" presName="ChildText" presStyleLbl="revTx" presStyleIdx="4" presStyleCnt="5">
        <dgm:presLayoutVars>
          <dgm:chMax val="0"/>
          <dgm:chPref val="0"/>
          <dgm:bulletEnabled val="1"/>
        </dgm:presLayoutVars>
      </dgm:prSet>
      <dgm:spPr/>
    </dgm:pt>
    <dgm:pt modelId="{88495806-4270-4815-B232-C984A5BF4571}" type="pres">
      <dgm:prSet presAssocID="{E42C2C11-E177-4675-B56F-1542DF81CFD9}" presName="sibTrans" presStyleCnt="0"/>
      <dgm:spPr/>
    </dgm:pt>
    <dgm:pt modelId="{77E03A60-A87A-4D36-9E8C-4CA881133814}" type="pres">
      <dgm:prSet presAssocID="{D8BA1F10-FCE3-44E2-A0C1-306468F5E600}" presName="composite" presStyleCnt="0"/>
      <dgm:spPr/>
    </dgm:pt>
    <dgm:pt modelId="{A03EAD6F-AE4C-4BFE-97DA-40A16E73632B}" type="pres">
      <dgm:prSet presAssocID="{D8BA1F10-FCE3-44E2-A0C1-306468F5E600}" presName="ParentText" presStyleLbl="node1" presStyleIdx="5" presStyleCnt="6">
        <dgm:presLayoutVars>
          <dgm:chMax val="1"/>
          <dgm:chPref val="1"/>
          <dgm:bulletEnabled val="1"/>
        </dgm:presLayoutVars>
      </dgm:prSet>
      <dgm:spPr/>
    </dgm:pt>
  </dgm:ptLst>
  <dgm:cxnLst>
    <dgm:cxn modelId="{A72AD907-FF68-4E62-B713-89A0872C9C39}" srcId="{61B2BB11-E170-4FCE-AFD2-56BDB5EA8DAF}" destId="{15DB510F-9457-47CB-9146-04D38B8B21E9}" srcOrd="2" destOrd="0" parTransId="{54B9BF75-4ABF-4E84-A980-F60803463971}" sibTransId="{1A319A32-A2CD-404B-A0DB-4D9DB2D8B079}"/>
    <dgm:cxn modelId="{1DCFA509-2664-4C69-B51B-8DAC4360B35F}" type="presOf" srcId="{15DB510F-9457-47CB-9146-04D38B8B21E9}" destId="{A7121CE3-04AF-4308-857B-87F8411EA9F3}" srcOrd="0" destOrd="0" presId="urn:microsoft.com/office/officeart/2005/8/layout/StepDownProcess"/>
    <dgm:cxn modelId="{936A5615-FDAE-4649-B59F-70AC440A619F}" srcId="{61B2BB11-E170-4FCE-AFD2-56BDB5EA8DAF}" destId="{5D94325E-B000-487D-A571-99E80BB58A82}" srcOrd="3" destOrd="0" parTransId="{E3C3C925-71DF-42CE-A1E9-C7F5F177C1A3}" sibTransId="{FCB8A03D-A0C1-4EB6-93D1-103878C93EDD}"/>
    <dgm:cxn modelId="{090AA62B-877C-4D4E-8AB8-88525202208A}" srcId="{61B2BB11-E170-4FCE-AFD2-56BDB5EA8DAF}" destId="{02F63CF1-D49B-45F6-8110-948864FB6F9C}" srcOrd="1" destOrd="0" parTransId="{3A3E3AE1-C7B9-45BB-9E4A-0F0E60E87076}" sibTransId="{A35A9AA3-4397-401B-B093-19383FC61B8F}"/>
    <dgm:cxn modelId="{1071FA3A-6FAE-4D5D-894B-A1474CAECBE2}" type="presOf" srcId="{D8BA1F10-FCE3-44E2-A0C1-306468F5E600}" destId="{A03EAD6F-AE4C-4BFE-97DA-40A16E73632B}" srcOrd="0" destOrd="0" presId="urn:microsoft.com/office/officeart/2005/8/layout/StepDownProcess"/>
    <dgm:cxn modelId="{43C6AF40-7B1A-4FDD-ACED-ED0E82E036B9}" type="presOf" srcId="{02F63CF1-D49B-45F6-8110-948864FB6F9C}" destId="{3A26C9A3-93E9-4D61-AA3A-D94B03B626D4}" srcOrd="0" destOrd="0" presId="urn:microsoft.com/office/officeart/2005/8/layout/StepDownProcess"/>
    <dgm:cxn modelId="{74D7577C-560B-4489-B2BA-10B9236DCABB}" srcId="{61B2BB11-E170-4FCE-AFD2-56BDB5EA8DAF}" destId="{A9734F89-B94F-4667-AABA-CBD6B2D4D4F2}" srcOrd="4" destOrd="0" parTransId="{8BB838CF-C6AE-4F41-AE31-0AEF575646AC}" sibTransId="{E42C2C11-E177-4675-B56F-1542DF81CFD9}"/>
    <dgm:cxn modelId="{68EAC08E-FE19-4B9F-B253-111D46631A84}" type="presOf" srcId="{D8C208D2-53FC-4068-AA91-94BAB94F7A25}" destId="{BFD4C8BF-D142-4739-B79C-216845C672F1}" srcOrd="0" destOrd="0" presId="urn:microsoft.com/office/officeart/2005/8/layout/StepDownProcess"/>
    <dgm:cxn modelId="{0EEDB999-BA9A-42A8-BE24-D7BB2FEFB306}" srcId="{61B2BB11-E170-4FCE-AFD2-56BDB5EA8DAF}" destId="{D8BA1F10-FCE3-44E2-A0C1-306468F5E600}" srcOrd="5" destOrd="0" parTransId="{32981B2F-6CB9-4C07-8701-68D605FBEE25}" sibTransId="{B33AF13E-4D14-476B-93BC-9666157B2E38}"/>
    <dgm:cxn modelId="{5BF0549B-1EE2-4D49-8F77-D27FB1E0A521}" type="presOf" srcId="{5D94325E-B000-487D-A571-99E80BB58A82}" destId="{D0D7638E-F51A-42E9-9645-A7AD9A8455ED}" srcOrd="0" destOrd="0" presId="urn:microsoft.com/office/officeart/2005/8/layout/StepDownProcess"/>
    <dgm:cxn modelId="{840501D0-0BC8-4AB3-91F5-C1A042F6C7A2}" type="presOf" srcId="{A9734F89-B94F-4667-AABA-CBD6B2D4D4F2}" destId="{9E538D6C-29FB-4420-8137-F8EF7C300AB0}" srcOrd="0" destOrd="0" presId="urn:microsoft.com/office/officeart/2005/8/layout/StepDownProcess"/>
    <dgm:cxn modelId="{E055F3DE-AB66-489B-8918-10039288FBE4}" srcId="{61B2BB11-E170-4FCE-AFD2-56BDB5EA8DAF}" destId="{D8C208D2-53FC-4068-AA91-94BAB94F7A25}" srcOrd="0" destOrd="0" parTransId="{1AA0902C-742A-4DAD-A9FD-B6681450BD83}" sibTransId="{195B6828-DFF9-43E4-BA22-504012FA6EDA}"/>
    <dgm:cxn modelId="{36FF11EA-79A2-48A7-B6F4-35E86E558C1B}" type="presOf" srcId="{61B2BB11-E170-4FCE-AFD2-56BDB5EA8DAF}" destId="{ADDB5188-C77C-4B1C-88D6-F9867ED549A7}" srcOrd="0" destOrd="0" presId="urn:microsoft.com/office/officeart/2005/8/layout/StepDownProcess"/>
    <dgm:cxn modelId="{6738A832-A1B8-4EBC-8A3A-1652DBEF1C67}" type="presParOf" srcId="{ADDB5188-C77C-4B1C-88D6-F9867ED549A7}" destId="{B543AA6E-6049-4945-8BA4-B4C40C45C691}" srcOrd="0" destOrd="0" presId="urn:microsoft.com/office/officeart/2005/8/layout/StepDownProcess"/>
    <dgm:cxn modelId="{9786807A-3C2E-45B9-B288-C24D47ED4153}" type="presParOf" srcId="{B543AA6E-6049-4945-8BA4-B4C40C45C691}" destId="{2E764F93-F85D-4E73-8918-13B39E3C5AFB}" srcOrd="0" destOrd="0" presId="urn:microsoft.com/office/officeart/2005/8/layout/StepDownProcess"/>
    <dgm:cxn modelId="{8EE14CDE-46D5-49FD-8CFE-5E4BC8490BB0}" type="presParOf" srcId="{B543AA6E-6049-4945-8BA4-B4C40C45C691}" destId="{BFD4C8BF-D142-4739-B79C-216845C672F1}" srcOrd="1" destOrd="0" presId="urn:microsoft.com/office/officeart/2005/8/layout/StepDownProcess"/>
    <dgm:cxn modelId="{A2EA9A89-7602-47C6-B535-D0EE12812A30}" type="presParOf" srcId="{B543AA6E-6049-4945-8BA4-B4C40C45C691}" destId="{1C83B064-838F-4367-8053-E9B7FAF23F4A}" srcOrd="2" destOrd="0" presId="urn:microsoft.com/office/officeart/2005/8/layout/StepDownProcess"/>
    <dgm:cxn modelId="{49C0EE69-0DB5-4AF3-BA66-8F9A466192A3}" type="presParOf" srcId="{ADDB5188-C77C-4B1C-88D6-F9867ED549A7}" destId="{8546256F-9311-4B4B-8CE2-E172D6F735F1}" srcOrd="1" destOrd="0" presId="urn:microsoft.com/office/officeart/2005/8/layout/StepDownProcess"/>
    <dgm:cxn modelId="{0F42C36B-97FF-4890-9CD9-108BA90521F1}" type="presParOf" srcId="{ADDB5188-C77C-4B1C-88D6-F9867ED549A7}" destId="{6688A8BE-3A87-43C9-B956-05FABB41F153}" srcOrd="2" destOrd="0" presId="urn:microsoft.com/office/officeart/2005/8/layout/StepDownProcess"/>
    <dgm:cxn modelId="{2D4520ED-DCB1-4101-B29D-D03940092E5A}" type="presParOf" srcId="{6688A8BE-3A87-43C9-B956-05FABB41F153}" destId="{CCB36EFB-F86F-40F9-96B1-BB06FED08089}" srcOrd="0" destOrd="0" presId="urn:microsoft.com/office/officeart/2005/8/layout/StepDownProcess"/>
    <dgm:cxn modelId="{65729FF6-2CE1-44F1-AA4A-37E2D3DBF8BC}" type="presParOf" srcId="{6688A8BE-3A87-43C9-B956-05FABB41F153}" destId="{3A26C9A3-93E9-4D61-AA3A-D94B03B626D4}" srcOrd="1" destOrd="0" presId="urn:microsoft.com/office/officeart/2005/8/layout/StepDownProcess"/>
    <dgm:cxn modelId="{EF2BDAFA-5AF4-437B-B93D-8D856550FC16}" type="presParOf" srcId="{6688A8BE-3A87-43C9-B956-05FABB41F153}" destId="{A0BEB0AC-3120-4EE2-97A7-1E779D298FE1}" srcOrd="2" destOrd="0" presId="urn:microsoft.com/office/officeart/2005/8/layout/StepDownProcess"/>
    <dgm:cxn modelId="{BD516170-C5F0-4498-BAE1-3DEEDF19A9BF}" type="presParOf" srcId="{ADDB5188-C77C-4B1C-88D6-F9867ED549A7}" destId="{EB5572AA-1677-4733-99D4-81BDA658F90C}" srcOrd="3" destOrd="0" presId="urn:microsoft.com/office/officeart/2005/8/layout/StepDownProcess"/>
    <dgm:cxn modelId="{54F05B2D-E3DB-4BF3-8388-4B5B2F067516}" type="presParOf" srcId="{ADDB5188-C77C-4B1C-88D6-F9867ED549A7}" destId="{2D5C7EBE-ABB6-4B33-B871-EE9A6B1A9359}" srcOrd="4" destOrd="0" presId="urn:microsoft.com/office/officeart/2005/8/layout/StepDownProcess"/>
    <dgm:cxn modelId="{2E16ED38-E08F-4A2C-923C-5A93D830F89B}" type="presParOf" srcId="{2D5C7EBE-ABB6-4B33-B871-EE9A6B1A9359}" destId="{3E2DE132-3D6E-4EF8-B6C1-712FF8568032}" srcOrd="0" destOrd="0" presId="urn:microsoft.com/office/officeart/2005/8/layout/StepDownProcess"/>
    <dgm:cxn modelId="{80FDD0B5-C550-4D31-9F6C-1CB86D7E0A5D}" type="presParOf" srcId="{2D5C7EBE-ABB6-4B33-B871-EE9A6B1A9359}" destId="{A7121CE3-04AF-4308-857B-87F8411EA9F3}" srcOrd="1" destOrd="0" presId="urn:microsoft.com/office/officeart/2005/8/layout/StepDownProcess"/>
    <dgm:cxn modelId="{D2B848FE-29B1-40B5-83B3-171D591D416A}" type="presParOf" srcId="{2D5C7EBE-ABB6-4B33-B871-EE9A6B1A9359}" destId="{1604873C-EBFB-46C9-829F-E46045294D71}" srcOrd="2" destOrd="0" presId="urn:microsoft.com/office/officeart/2005/8/layout/StepDownProcess"/>
    <dgm:cxn modelId="{2607A844-230C-4919-B38D-697BF49E7138}" type="presParOf" srcId="{ADDB5188-C77C-4B1C-88D6-F9867ED549A7}" destId="{5F4758B9-B812-4C8D-ACE6-475968A180F3}" srcOrd="5" destOrd="0" presId="urn:microsoft.com/office/officeart/2005/8/layout/StepDownProcess"/>
    <dgm:cxn modelId="{7C22BB05-6B65-4145-9D5E-16DFFB1B675F}" type="presParOf" srcId="{ADDB5188-C77C-4B1C-88D6-F9867ED549A7}" destId="{02DF1FEB-97E7-4E8B-964B-3289FB8E823C}" srcOrd="6" destOrd="0" presId="urn:microsoft.com/office/officeart/2005/8/layout/StepDownProcess"/>
    <dgm:cxn modelId="{A79D9C47-76C0-4A8D-B3FD-4AFFC612E55C}" type="presParOf" srcId="{02DF1FEB-97E7-4E8B-964B-3289FB8E823C}" destId="{B5D48781-DD35-4E05-A184-6CA23212E908}" srcOrd="0" destOrd="0" presId="urn:microsoft.com/office/officeart/2005/8/layout/StepDownProcess"/>
    <dgm:cxn modelId="{B9AFD4A4-54CD-4C69-A40B-F25C675700F8}" type="presParOf" srcId="{02DF1FEB-97E7-4E8B-964B-3289FB8E823C}" destId="{D0D7638E-F51A-42E9-9645-A7AD9A8455ED}" srcOrd="1" destOrd="0" presId="urn:microsoft.com/office/officeart/2005/8/layout/StepDownProcess"/>
    <dgm:cxn modelId="{4EC8C9CE-0BD3-4F61-8AF1-1D9BBD93D20C}" type="presParOf" srcId="{02DF1FEB-97E7-4E8B-964B-3289FB8E823C}" destId="{4EF555F5-2725-41AE-BC69-EC1B361A47DD}" srcOrd="2" destOrd="0" presId="urn:microsoft.com/office/officeart/2005/8/layout/StepDownProcess"/>
    <dgm:cxn modelId="{AB6E4811-04EA-4B5D-A3B5-534DB2A499F9}" type="presParOf" srcId="{ADDB5188-C77C-4B1C-88D6-F9867ED549A7}" destId="{9B9C3162-7030-4E67-8AAB-398F037737CE}" srcOrd="7" destOrd="0" presId="urn:microsoft.com/office/officeart/2005/8/layout/StepDownProcess"/>
    <dgm:cxn modelId="{D659C8D2-69F5-4C16-AD87-C4A7802EC74E}" type="presParOf" srcId="{ADDB5188-C77C-4B1C-88D6-F9867ED549A7}" destId="{E406302E-3404-4EBD-8E26-D26C1A5B574E}" srcOrd="8" destOrd="0" presId="urn:microsoft.com/office/officeart/2005/8/layout/StepDownProcess"/>
    <dgm:cxn modelId="{BB0ED24A-889D-42A6-82ED-C405E8297BA6}" type="presParOf" srcId="{E406302E-3404-4EBD-8E26-D26C1A5B574E}" destId="{8DC65258-70A7-4707-8884-9FD791A48769}" srcOrd="0" destOrd="0" presId="urn:microsoft.com/office/officeart/2005/8/layout/StepDownProcess"/>
    <dgm:cxn modelId="{10B1AE5C-340D-4151-B89B-7C1974DA28C6}" type="presParOf" srcId="{E406302E-3404-4EBD-8E26-D26C1A5B574E}" destId="{9E538D6C-29FB-4420-8137-F8EF7C300AB0}" srcOrd="1" destOrd="0" presId="urn:microsoft.com/office/officeart/2005/8/layout/StepDownProcess"/>
    <dgm:cxn modelId="{1BBC0AD5-910F-484E-8511-9172215FC75D}" type="presParOf" srcId="{E406302E-3404-4EBD-8E26-D26C1A5B574E}" destId="{9EB7C35C-CAA8-4472-8B49-4D02030DCB6B}" srcOrd="2" destOrd="0" presId="urn:microsoft.com/office/officeart/2005/8/layout/StepDownProcess"/>
    <dgm:cxn modelId="{5D5E57F5-EBFF-4871-8ED3-0244AE516586}" type="presParOf" srcId="{ADDB5188-C77C-4B1C-88D6-F9867ED549A7}" destId="{88495806-4270-4815-B232-C984A5BF4571}" srcOrd="9" destOrd="0" presId="urn:microsoft.com/office/officeart/2005/8/layout/StepDownProcess"/>
    <dgm:cxn modelId="{2B752103-AA40-493A-B251-A248B1AC848B}" type="presParOf" srcId="{ADDB5188-C77C-4B1C-88D6-F9867ED549A7}" destId="{77E03A60-A87A-4D36-9E8C-4CA881133814}" srcOrd="10" destOrd="0" presId="urn:microsoft.com/office/officeart/2005/8/layout/StepDownProcess"/>
    <dgm:cxn modelId="{CC43BFC6-B80C-4A6D-93E0-756F3AF4B96E}" type="presParOf" srcId="{77E03A60-A87A-4D36-9E8C-4CA881133814}" destId="{A03EAD6F-AE4C-4BFE-97DA-40A16E73632B}"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97730C-EEC9-46EC-BD66-851E3D86981D}" type="doc">
      <dgm:prSet loTypeId="urn:microsoft.com/office/officeart/2005/8/layout/cycle2" loCatId="cycle" qsTypeId="urn:microsoft.com/office/officeart/2005/8/quickstyle/simple1" qsCatId="simple" csTypeId="urn:microsoft.com/office/officeart/2005/8/colors/accent0_2" csCatId="mainScheme" phldr="1"/>
      <dgm:spPr/>
      <dgm:t>
        <a:bodyPr/>
        <a:lstStyle/>
        <a:p>
          <a:endParaRPr lang="en-US"/>
        </a:p>
      </dgm:t>
    </dgm:pt>
    <dgm:pt modelId="{450739CA-F89D-4998-B8E9-3DA85A284224}">
      <dgm:prSet phldrT="[Text]"/>
      <dgm:spPr/>
      <dgm:t>
        <a:bodyPr/>
        <a:lstStyle/>
        <a:p>
          <a:r>
            <a:rPr lang="en-US" dirty="0"/>
            <a:t>Area Standards&amp; Procedures</a:t>
          </a:r>
        </a:p>
      </dgm:t>
    </dgm:pt>
    <dgm:pt modelId="{ABFE7DE4-3436-44BB-9A66-24F1CADF4104}" type="parTrans" cxnId="{E42760EF-9196-48C5-9A08-FAB5B8875677}">
      <dgm:prSet/>
      <dgm:spPr/>
      <dgm:t>
        <a:bodyPr/>
        <a:lstStyle/>
        <a:p>
          <a:endParaRPr lang="en-US"/>
        </a:p>
      </dgm:t>
    </dgm:pt>
    <dgm:pt modelId="{0148D28E-18FE-42A9-ABB4-913A3DA7DD5B}" type="sibTrans" cxnId="{E42760EF-9196-48C5-9A08-FAB5B8875677}">
      <dgm:prSet/>
      <dgm:spPr/>
      <dgm:t>
        <a:bodyPr/>
        <a:lstStyle/>
        <a:p>
          <a:endParaRPr lang="en-US"/>
        </a:p>
      </dgm:t>
    </dgm:pt>
    <dgm:pt modelId="{283E0510-8E7B-4CB4-9BBD-A67F90D2D39E}">
      <dgm:prSet phldrT="[Text]"/>
      <dgm:spPr/>
      <dgm:t>
        <a:bodyPr/>
        <a:lstStyle/>
        <a:p>
          <a:r>
            <a:rPr lang="en-US" dirty="0"/>
            <a:t>National S&amp;P</a:t>
          </a:r>
        </a:p>
      </dgm:t>
    </dgm:pt>
    <dgm:pt modelId="{1E9E9906-D202-4CB7-91D6-60796AF02E12}" type="parTrans" cxnId="{F83BB201-5265-4706-A836-A012B923DB3E}">
      <dgm:prSet/>
      <dgm:spPr/>
      <dgm:t>
        <a:bodyPr/>
        <a:lstStyle/>
        <a:p>
          <a:endParaRPr lang="en-US"/>
        </a:p>
      </dgm:t>
    </dgm:pt>
    <dgm:pt modelId="{4B230D73-E87A-420A-8960-93946B4998F1}" type="sibTrans" cxnId="{F83BB201-5265-4706-A836-A012B923DB3E}">
      <dgm:prSet/>
      <dgm:spPr/>
      <dgm:t>
        <a:bodyPr/>
        <a:lstStyle/>
        <a:p>
          <a:endParaRPr lang="en-US"/>
        </a:p>
      </dgm:t>
    </dgm:pt>
    <dgm:pt modelId="{E787582D-E9CD-4582-B01C-62B98DCB2865}">
      <dgm:prSet phldrT="[Text]"/>
      <dgm:spPr/>
      <dgm:t>
        <a:bodyPr/>
        <a:lstStyle/>
        <a:p>
          <a:r>
            <a:rPr lang="en-US" dirty="0"/>
            <a:t>Curriculum</a:t>
          </a:r>
        </a:p>
      </dgm:t>
    </dgm:pt>
    <dgm:pt modelId="{36C499AB-78BB-465A-9022-772B4D25F713}" type="parTrans" cxnId="{789F1558-B293-4ECC-A64D-B7E3B92A7BA1}">
      <dgm:prSet/>
      <dgm:spPr/>
      <dgm:t>
        <a:bodyPr/>
        <a:lstStyle/>
        <a:p>
          <a:endParaRPr lang="en-US"/>
        </a:p>
      </dgm:t>
    </dgm:pt>
    <dgm:pt modelId="{7F0460B0-32CE-4A8E-AE46-903FC5825BE7}" type="sibTrans" cxnId="{789F1558-B293-4ECC-A64D-B7E3B92A7BA1}">
      <dgm:prSet/>
      <dgm:spPr/>
      <dgm:t>
        <a:bodyPr/>
        <a:lstStyle/>
        <a:p>
          <a:endParaRPr lang="en-US"/>
        </a:p>
      </dgm:t>
    </dgm:pt>
    <dgm:pt modelId="{79E44B86-C54F-4C86-B529-153FB5BE3EE1}">
      <dgm:prSet phldrT="[Text]"/>
      <dgm:spPr/>
      <dgm:t>
        <a:bodyPr/>
        <a:lstStyle/>
        <a:p>
          <a:r>
            <a:rPr lang="en-US" dirty="0"/>
            <a:t>Health Aide Manuals</a:t>
          </a:r>
        </a:p>
      </dgm:t>
    </dgm:pt>
    <dgm:pt modelId="{B7C3C02E-3623-4B53-A0DA-B37DBAB32527}" type="parTrans" cxnId="{BAEA7828-6C1F-42CE-8CE5-5F2A02C6DD19}">
      <dgm:prSet/>
      <dgm:spPr/>
      <dgm:t>
        <a:bodyPr/>
        <a:lstStyle/>
        <a:p>
          <a:endParaRPr lang="en-US"/>
        </a:p>
      </dgm:t>
    </dgm:pt>
    <dgm:pt modelId="{FFE85674-8A4A-44A2-8EFC-F190BC4F6119}" type="sibTrans" cxnId="{BAEA7828-6C1F-42CE-8CE5-5F2A02C6DD19}">
      <dgm:prSet/>
      <dgm:spPr/>
      <dgm:t>
        <a:bodyPr/>
        <a:lstStyle/>
        <a:p>
          <a:endParaRPr lang="en-US"/>
        </a:p>
      </dgm:t>
    </dgm:pt>
    <dgm:pt modelId="{81A9E6B1-5C9A-46CD-8F6C-017011334350}">
      <dgm:prSet phldrT="[Text]"/>
      <dgm:spPr/>
      <dgm:t>
        <a:bodyPr/>
        <a:lstStyle/>
        <a:p>
          <a:r>
            <a:rPr lang="en-US" dirty="0"/>
            <a:t>Training </a:t>
          </a:r>
        </a:p>
      </dgm:t>
    </dgm:pt>
    <dgm:pt modelId="{487F96F1-B8FD-44CA-ABEA-4B2D4C1EAC4B}" type="parTrans" cxnId="{1EF15039-ED6F-4D87-AD74-278EB92D3931}">
      <dgm:prSet/>
      <dgm:spPr/>
      <dgm:t>
        <a:bodyPr/>
        <a:lstStyle/>
        <a:p>
          <a:endParaRPr lang="en-US"/>
        </a:p>
      </dgm:t>
    </dgm:pt>
    <dgm:pt modelId="{9D1D70CB-CB9C-4E2D-8CC6-848404A0DE0A}" type="sibTrans" cxnId="{1EF15039-ED6F-4D87-AD74-278EB92D3931}">
      <dgm:prSet/>
      <dgm:spPr/>
      <dgm:t>
        <a:bodyPr/>
        <a:lstStyle/>
        <a:p>
          <a:endParaRPr lang="en-US"/>
        </a:p>
      </dgm:t>
    </dgm:pt>
    <dgm:pt modelId="{8C1A6A01-0C76-410B-BE33-01F8851D2650}" type="pres">
      <dgm:prSet presAssocID="{2597730C-EEC9-46EC-BD66-851E3D86981D}" presName="cycle" presStyleCnt="0">
        <dgm:presLayoutVars>
          <dgm:dir/>
          <dgm:resizeHandles val="exact"/>
        </dgm:presLayoutVars>
      </dgm:prSet>
      <dgm:spPr/>
    </dgm:pt>
    <dgm:pt modelId="{B87C6BCC-EB3A-4965-B4E4-97B563EC1DE6}" type="pres">
      <dgm:prSet presAssocID="{450739CA-F89D-4998-B8E9-3DA85A284224}" presName="node" presStyleLbl="node1" presStyleIdx="0" presStyleCnt="5">
        <dgm:presLayoutVars>
          <dgm:bulletEnabled val="1"/>
        </dgm:presLayoutVars>
      </dgm:prSet>
      <dgm:spPr/>
    </dgm:pt>
    <dgm:pt modelId="{3E1802FD-0522-4ED9-B09C-671FD4333AED}" type="pres">
      <dgm:prSet presAssocID="{0148D28E-18FE-42A9-ABB4-913A3DA7DD5B}" presName="sibTrans" presStyleLbl="sibTrans2D1" presStyleIdx="0" presStyleCnt="5" custLinFactNeighborX="-22190" custLinFactNeighborY="20141"/>
      <dgm:spPr/>
    </dgm:pt>
    <dgm:pt modelId="{CC59754D-B76F-467A-8C9A-78675CCA7D84}" type="pres">
      <dgm:prSet presAssocID="{0148D28E-18FE-42A9-ABB4-913A3DA7DD5B}" presName="connectorText" presStyleLbl="sibTrans2D1" presStyleIdx="0" presStyleCnt="5"/>
      <dgm:spPr/>
    </dgm:pt>
    <dgm:pt modelId="{9C5ABCCC-BF24-4519-8C10-12EAE043FE82}" type="pres">
      <dgm:prSet presAssocID="{283E0510-8E7B-4CB4-9BBD-A67F90D2D39E}" presName="node" presStyleLbl="node1" presStyleIdx="1" presStyleCnt="5">
        <dgm:presLayoutVars>
          <dgm:bulletEnabled val="1"/>
        </dgm:presLayoutVars>
      </dgm:prSet>
      <dgm:spPr/>
    </dgm:pt>
    <dgm:pt modelId="{B94EC2A3-8594-434F-8419-9181D220E6F3}" type="pres">
      <dgm:prSet presAssocID="{4B230D73-E87A-420A-8960-93946B4998F1}" presName="sibTrans" presStyleLbl="sibTrans2D1" presStyleIdx="1" presStyleCnt="5"/>
      <dgm:spPr/>
    </dgm:pt>
    <dgm:pt modelId="{676B61FB-DA5B-4B0E-AC77-FE3017BC6E75}" type="pres">
      <dgm:prSet presAssocID="{4B230D73-E87A-420A-8960-93946B4998F1}" presName="connectorText" presStyleLbl="sibTrans2D1" presStyleIdx="1" presStyleCnt="5"/>
      <dgm:spPr/>
    </dgm:pt>
    <dgm:pt modelId="{14703896-0695-4234-A436-10839FBF74B2}" type="pres">
      <dgm:prSet presAssocID="{E787582D-E9CD-4582-B01C-62B98DCB2865}" presName="node" presStyleLbl="node1" presStyleIdx="2" presStyleCnt="5">
        <dgm:presLayoutVars>
          <dgm:bulletEnabled val="1"/>
        </dgm:presLayoutVars>
      </dgm:prSet>
      <dgm:spPr/>
    </dgm:pt>
    <dgm:pt modelId="{2091DC50-373C-4122-8CFE-6024922A7636}" type="pres">
      <dgm:prSet presAssocID="{7F0460B0-32CE-4A8E-AE46-903FC5825BE7}" presName="sibTrans" presStyleLbl="sibTrans2D1" presStyleIdx="2" presStyleCnt="5"/>
      <dgm:spPr/>
    </dgm:pt>
    <dgm:pt modelId="{C12CE999-A456-42E4-8112-90A32374E6CE}" type="pres">
      <dgm:prSet presAssocID="{7F0460B0-32CE-4A8E-AE46-903FC5825BE7}" presName="connectorText" presStyleLbl="sibTrans2D1" presStyleIdx="2" presStyleCnt="5"/>
      <dgm:spPr/>
    </dgm:pt>
    <dgm:pt modelId="{46613C33-60AE-4109-A3F1-960C18046A53}" type="pres">
      <dgm:prSet presAssocID="{79E44B86-C54F-4C86-B529-153FB5BE3EE1}" presName="node" presStyleLbl="node1" presStyleIdx="3" presStyleCnt="5">
        <dgm:presLayoutVars>
          <dgm:bulletEnabled val="1"/>
        </dgm:presLayoutVars>
      </dgm:prSet>
      <dgm:spPr/>
    </dgm:pt>
    <dgm:pt modelId="{112B8317-7FC5-4F9E-89B5-41C44C4FDC10}" type="pres">
      <dgm:prSet presAssocID="{FFE85674-8A4A-44A2-8EFC-F190BC4F6119}" presName="sibTrans" presStyleLbl="sibTrans2D1" presStyleIdx="3" presStyleCnt="5"/>
      <dgm:spPr/>
    </dgm:pt>
    <dgm:pt modelId="{EAB1E72A-A158-474A-A58D-3E94330F3F17}" type="pres">
      <dgm:prSet presAssocID="{FFE85674-8A4A-44A2-8EFC-F190BC4F6119}" presName="connectorText" presStyleLbl="sibTrans2D1" presStyleIdx="3" presStyleCnt="5"/>
      <dgm:spPr/>
    </dgm:pt>
    <dgm:pt modelId="{AA04FF2C-23AC-4D0F-B8E2-D2D70B144AA4}" type="pres">
      <dgm:prSet presAssocID="{81A9E6B1-5C9A-46CD-8F6C-017011334350}" presName="node" presStyleLbl="node1" presStyleIdx="4" presStyleCnt="5">
        <dgm:presLayoutVars>
          <dgm:bulletEnabled val="1"/>
        </dgm:presLayoutVars>
      </dgm:prSet>
      <dgm:spPr/>
    </dgm:pt>
    <dgm:pt modelId="{A2C7271C-642F-414C-ACA0-37CB65329917}" type="pres">
      <dgm:prSet presAssocID="{9D1D70CB-CB9C-4E2D-8CC6-848404A0DE0A}" presName="sibTrans" presStyleLbl="sibTrans2D1" presStyleIdx="4" presStyleCnt="5"/>
      <dgm:spPr/>
    </dgm:pt>
    <dgm:pt modelId="{E79B2FAC-85DA-4AFD-9AF6-E9E0D5B8E717}" type="pres">
      <dgm:prSet presAssocID="{9D1D70CB-CB9C-4E2D-8CC6-848404A0DE0A}" presName="connectorText" presStyleLbl="sibTrans2D1" presStyleIdx="4" presStyleCnt="5"/>
      <dgm:spPr/>
    </dgm:pt>
  </dgm:ptLst>
  <dgm:cxnLst>
    <dgm:cxn modelId="{F83BB201-5265-4706-A836-A012B923DB3E}" srcId="{2597730C-EEC9-46EC-BD66-851E3D86981D}" destId="{283E0510-8E7B-4CB4-9BBD-A67F90D2D39E}" srcOrd="1" destOrd="0" parTransId="{1E9E9906-D202-4CB7-91D6-60796AF02E12}" sibTransId="{4B230D73-E87A-420A-8960-93946B4998F1}"/>
    <dgm:cxn modelId="{46B53A0A-5697-4D7F-8614-7E36C5B8B391}" type="presOf" srcId="{9D1D70CB-CB9C-4E2D-8CC6-848404A0DE0A}" destId="{E79B2FAC-85DA-4AFD-9AF6-E9E0D5B8E717}" srcOrd="1" destOrd="0" presId="urn:microsoft.com/office/officeart/2005/8/layout/cycle2"/>
    <dgm:cxn modelId="{655D0222-FBBC-4A89-803D-4EE6B0F34F37}" type="presOf" srcId="{FFE85674-8A4A-44A2-8EFC-F190BC4F6119}" destId="{112B8317-7FC5-4F9E-89B5-41C44C4FDC10}" srcOrd="0" destOrd="0" presId="urn:microsoft.com/office/officeart/2005/8/layout/cycle2"/>
    <dgm:cxn modelId="{BAEA7828-6C1F-42CE-8CE5-5F2A02C6DD19}" srcId="{2597730C-EEC9-46EC-BD66-851E3D86981D}" destId="{79E44B86-C54F-4C86-B529-153FB5BE3EE1}" srcOrd="3" destOrd="0" parTransId="{B7C3C02E-3623-4B53-A0DA-B37DBAB32527}" sibTransId="{FFE85674-8A4A-44A2-8EFC-F190BC4F6119}"/>
    <dgm:cxn modelId="{1EF15039-ED6F-4D87-AD74-278EB92D3931}" srcId="{2597730C-EEC9-46EC-BD66-851E3D86981D}" destId="{81A9E6B1-5C9A-46CD-8F6C-017011334350}" srcOrd="4" destOrd="0" parTransId="{487F96F1-B8FD-44CA-ABEA-4B2D4C1EAC4B}" sibTransId="{9D1D70CB-CB9C-4E2D-8CC6-848404A0DE0A}"/>
    <dgm:cxn modelId="{5590023B-E7E1-42A8-9E28-409AAE3ECFD9}" type="presOf" srcId="{7F0460B0-32CE-4A8E-AE46-903FC5825BE7}" destId="{C12CE999-A456-42E4-8112-90A32374E6CE}" srcOrd="1" destOrd="0" presId="urn:microsoft.com/office/officeart/2005/8/layout/cycle2"/>
    <dgm:cxn modelId="{4A6E0A60-0C5C-49F5-B105-AAA5262F5B8C}" type="presOf" srcId="{FFE85674-8A4A-44A2-8EFC-F190BC4F6119}" destId="{EAB1E72A-A158-474A-A58D-3E94330F3F17}" srcOrd="1" destOrd="0" presId="urn:microsoft.com/office/officeart/2005/8/layout/cycle2"/>
    <dgm:cxn modelId="{F909936D-2CF5-4C6F-B7D1-1F79B63B7802}" type="presOf" srcId="{7F0460B0-32CE-4A8E-AE46-903FC5825BE7}" destId="{2091DC50-373C-4122-8CFE-6024922A7636}" srcOrd="0" destOrd="0" presId="urn:microsoft.com/office/officeart/2005/8/layout/cycle2"/>
    <dgm:cxn modelId="{C2CD2051-DD53-4C86-88FC-4900B80B2A46}" type="presOf" srcId="{81A9E6B1-5C9A-46CD-8F6C-017011334350}" destId="{AA04FF2C-23AC-4D0F-B8E2-D2D70B144AA4}" srcOrd="0" destOrd="0" presId="urn:microsoft.com/office/officeart/2005/8/layout/cycle2"/>
    <dgm:cxn modelId="{789F1558-B293-4ECC-A64D-B7E3B92A7BA1}" srcId="{2597730C-EEC9-46EC-BD66-851E3D86981D}" destId="{E787582D-E9CD-4582-B01C-62B98DCB2865}" srcOrd="2" destOrd="0" parTransId="{36C499AB-78BB-465A-9022-772B4D25F713}" sibTransId="{7F0460B0-32CE-4A8E-AE46-903FC5825BE7}"/>
    <dgm:cxn modelId="{973B1C7D-FB77-4E84-BFF5-CA73AB875AC7}" type="presOf" srcId="{0148D28E-18FE-42A9-ABB4-913A3DA7DD5B}" destId="{CC59754D-B76F-467A-8C9A-78675CCA7D84}" srcOrd="1" destOrd="0" presId="urn:microsoft.com/office/officeart/2005/8/layout/cycle2"/>
    <dgm:cxn modelId="{CE0EE596-118B-4CD1-8C42-33FAF54BFDA7}" type="presOf" srcId="{2597730C-EEC9-46EC-BD66-851E3D86981D}" destId="{8C1A6A01-0C76-410B-BE33-01F8851D2650}" srcOrd="0" destOrd="0" presId="urn:microsoft.com/office/officeart/2005/8/layout/cycle2"/>
    <dgm:cxn modelId="{DBF5A7BC-A506-4B19-B776-4FFA76194FAA}" type="presOf" srcId="{79E44B86-C54F-4C86-B529-153FB5BE3EE1}" destId="{46613C33-60AE-4109-A3F1-960C18046A53}" srcOrd="0" destOrd="0" presId="urn:microsoft.com/office/officeart/2005/8/layout/cycle2"/>
    <dgm:cxn modelId="{F9343ABE-E4C3-418A-940E-30553351CCED}" type="presOf" srcId="{283E0510-8E7B-4CB4-9BBD-A67F90D2D39E}" destId="{9C5ABCCC-BF24-4519-8C10-12EAE043FE82}" srcOrd="0" destOrd="0" presId="urn:microsoft.com/office/officeart/2005/8/layout/cycle2"/>
    <dgm:cxn modelId="{140FF2CE-D4E1-49B1-B8EC-59D63B1FBCDE}" type="presOf" srcId="{9D1D70CB-CB9C-4E2D-8CC6-848404A0DE0A}" destId="{A2C7271C-642F-414C-ACA0-37CB65329917}" srcOrd="0" destOrd="0" presId="urn:microsoft.com/office/officeart/2005/8/layout/cycle2"/>
    <dgm:cxn modelId="{ED6B18CF-AB8B-4950-B249-F9A5EC7E2F0F}" type="presOf" srcId="{0148D28E-18FE-42A9-ABB4-913A3DA7DD5B}" destId="{3E1802FD-0522-4ED9-B09C-671FD4333AED}" srcOrd="0" destOrd="0" presId="urn:microsoft.com/office/officeart/2005/8/layout/cycle2"/>
    <dgm:cxn modelId="{309A1ED0-276A-4C90-AA14-09A658A4453E}" type="presOf" srcId="{450739CA-F89D-4998-B8E9-3DA85A284224}" destId="{B87C6BCC-EB3A-4965-B4E4-97B563EC1DE6}" srcOrd="0" destOrd="0" presId="urn:microsoft.com/office/officeart/2005/8/layout/cycle2"/>
    <dgm:cxn modelId="{926F52D2-E079-404F-89C4-D0AE839D3AA5}" type="presOf" srcId="{E787582D-E9CD-4582-B01C-62B98DCB2865}" destId="{14703896-0695-4234-A436-10839FBF74B2}" srcOrd="0" destOrd="0" presId="urn:microsoft.com/office/officeart/2005/8/layout/cycle2"/>
    <dgm:cxn modelId="{E42760EF-9196-48C5-9A08-FAB5B8875677}" srcId="{2597730C-EEC9-46EC-BD66-851E3D86981D}" destId="{450739CA-F89D-4998-B8E9-3DA85A284224}" srcOrd="0" destOrd="0" parTransId="{ABFE7DE4-3436-44BB-9A66-24F1CADF4104}" sibTransId="{0148D28E-18FE-42A9-ABB4-913A3DA7DD5B}"/>
    <dgm:cxn modelId="{EA616CF0-D57E-4B68-95FA-64A530051FDD}" type="presOf" srcId="{4B230D73-E87A-420A-8960-93946B4998F1}" destId="{B94EC2A3-8594-434F-8419-9181D220E6F3}" srcOrd="0" destOrd="0" presId="urn:microsoft.com/office/officeart/2005/8/layout/cycle2"/>
    <dgm:cxn modelId="{FB346CF2-EE8D-43B0-9072-93023FA70CC8}" type="presOf" srcId="{4B230D73-E87A-420A-8960-93946B4998F1}" destId="{676B61FB-DA5B-4B0E-AC77-FE3017BC6E75}" srcOrd="1" destOrd="0" presId="urn:microsoft.com/office/officeart/2005/8/layout/cycle2"/>
    <dgm:cxn modelId="{43FC4E15-462D-4DF8-8570-19D45B4782BE}" type="presParOf" srcId="{8C1A6A01-0C76-410B-BE33-01F8851D2650}" destId="{B87C6BCC-EB3A-4965-B4E4-97B563EC1DE6}" srcOrd="0" destOrd="0" presId="urn:microsoft.com/office/officeart/2005/8/layout/cycle2"/>
    <dgm:cxn modelId="{348F461E-5C85-4FCE-852B-727FBA96700B}" type="presParOf" srcId="{8C1A6A01-0C76-410B-BE33-01F8851D2650}" destId="{3E1802FD-0522-4ED9-B09C-671FD4333AED}" srcOrd="1" destOrd="0" presId="urn:microsoft.com/office/officeart/2005/8/layout/cycle2"/>
    <dgm:cxn modelId="{B5C15DCB-18DF-4736-9346-F75246EBFC6F}" type="presParOf" srcId="{3E1802FD-0522-4ED9-B09C-671FD4333AED}" destId="{CC59754D-B76F-467A-8C9A-78675CCA7D84}" srcOrd="0" destOrd="0" presId="urn:microsoft.com/office/officeart/2005/8/layout/cycle2"/>
    <dgm:cxn modelId="{8161D3BE-7879-463B-827C-0BBBE47C4590}" type="presParOf" srcId="{8C1A6A01-0C76-410B-BE33-01F8851D2650}" destId="{9C5ABCCC-BF24-4519-8C10-12EAE043FE82}" srcOrd="2" destOrd="0" presId="urn:microsoft.com/office/officeart/2005/8/layout/cycle2"/>
    <dgm:cxn modelId="{2255F414-0893-49F8-9920-64BDACF52743}" type="presParOf" srcId="{8C1A6A01-0C76-410B-BE33-01F8851D2650}" destId="{B94EC2A3-8594-434F-8419-9181D220E6F3}" srcOrd="3" destOrd="0" presId="urn:microsoft.com/office/officeart/2005/8/layout/cycle2"/>
    <dgm:cxn modelId="{D8693393-678C-4BE4-8263-DDB1F93CFEB0}" type="presParOf" srcId="{B94EC2A3-8594-434F-8419-9181D220E6F3}" destId="{676B61FB-DA5B-4B0E-AC77-FE3017BC6E75}" srcOrd="0" destOrd="0" presId="urn:microsoft.com/office/officeart/2005/8/layout/cycle2"/>
    <dgm:cxn modelId="{A95E1CA6-4FC3-4C15-926D-2B1C12F18A2C}" type="presParOf" srcId="{8C1A6A01-0C76-410B-BE33-01F8851D2650}" destId="{14703896-0695-4234-A436-10839FBF74B2}" srcOrd="4" destOrd="0" presId="urn:microsoft.com/office/officeart/2005/8/layout/cycle2"/>
    <dgm:cxn modelId="{194829CF-2C1F-439B-9422-7C02C7DA42B6}" type="presParOf" srcId="{8C1A6A01-0C76-410B-BE33-01F8851D2650}" destId="{2091DC50-373C-4122-8CFE-6024922A7636}" srcOrd="5" destOrd="0" presId="urn:microsoft.com/office/officeart/2005/8/layout/cycle2"/>
    <dgm:cxn modelId="{AC42530E-F031-44C7-A487-4A199ED30459}" type="presParOf" srcId="{2091DC50-373C-4122-8CFE-6024922A7636}" destId="{C12CE999-A456-42E4-8112-90A32374E6CE}" srcOrd="0" destOrd="0" presId="urn:microsoft.com/office/officeart/2005/8/layout/cycle2"/>
    <dgm:cxn modelId="{F99B15ED-96C4-41AD-9789-7F17B67A8398}" type="presParOf" srcId="{8C1A6A01-0C76-410B-BE33-01F8851D2650}" destId="{46613C33-60AE-4109-A3F1-960C18046A53}" srcOrd="6" destOrd="0" presId="urn:microsoft.com/office/officeart/2005/8/layout/cycle2"/>
    <dgm:cxn modelId="{3D3D9C10-70CB-4B62-BB71-ECDE6F07F5C3}" type="presParOf" srcId="{8C1A6A01-0C76-410B-BE33-01F8851D2650}" destId="{112B8317-7FC5-4F9E-89B5-41C44C4FDC10}" srcOrd="7" destOrd="0" presId="urn:microsoft.com/office/officeart/2005/8/layout/cycle2"/>
    <dgm:cxn modelId="{B178BB61-9BB4-47F6-8AAD-2F74888C59ED}" type="presParOf" srcId="{112B8317-7FC5-4F9E-89B5-41C44C4FDC10}" destId="{EAB1E72A-A158-474A-A58D-3E94330F3F17}" srcOrd="0" destOrd="0" presId="urn:microsoft.com/office/officeart/2005/8/layout/cycle2"/>
    <dgm:cxn modelId="{0FC281CC-E6B8-4838-8434-4E1C555172EC}" type="presParOf" srcId="{8C1A6A01-0C76-410B-BE33-01F8851D2650}" destId="{AA04FF2C-23AC-4D0F-B8E2-D2D70B144AA4}" srcOrd="8" destOrd="0" presId="urn:microsoft.com/office/officeart/2005/8/layout/cycle2"/>
    <dgm:cxn modelId="{E7BF7D49-6C80-492E-B822-08F1221DB68E}" type="presParOf" srcId="{8C1A6A01-0C76-410B-BE33-01F8851D2650}" destId="{A2C7271C-642F-414C-ACA0-37CB65329917}" srcOrd="9" destOrd="0" presId="urn:microsoft.com/office/officeart/2005/8/layout/cycle2"/>
    <dgm:cxn modelId="{4EE9D631-0514-4A0D-B14C-3652760AD6A5}" type="presParOf" srcId="{A2C7271C-642F-414C-ACA0-37CB65329917}" destId="{E79B2FAC-85DA-4AFD-9AF6-E9E0D5B8E71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6CC044-8D01-44D0-AC4C-97289C63270B}" type="doc">
      <dgm:prSet loTypeId="urn:microsoft.com/office/officeart/2005/8/layout/cycle8" loCatId="cycle" qsTypeId="urn:microsoft.com/office/officeart/2005/8/quickstyle/simple1" qsCatId="simple" csTypeId="urn:microsoft.com/office/officeart/2005/8/colors/colorful1" csCatId="colorful" phldr="1"/>
      <dgm:spPr/>
    </dgm:pt>
    <dgm:pt modelId="{B311EC72-E410-460C-AB3C-C1C3CF16C2C8}">
      <dgm:prSet phldrT="[Text]"/>
      <dgm:spPr/>
      <dgm:t>
        <a:bodyPr/>
        <a:lstStyle/>
        <a:p>
          <a:r>
            <a:rPr lang="en-US" b="1" dirty="0"/>
            <a:t>Strive to be Transparent and Inclusive in the Initiation and Planning</a:t>
          </a:r>
        </a:p>
      </dgm:t>
    </dgm:pt>
    <dgm:pt modelId="{57371E27-2BBE-4580-AC9A-BDD672602097}" type="parTrans" cxnId="{E5C7F76D-AEA2-4853-89A7-0596D3197A35}">
      <dgm:prSet/>
      <dgm:spPr/>
      <dgm:t>
        <a:bodyPr/>
        <a:lstStyle/>
        <a:p>
          <a:endParaRPr lang="en-US"/>
        </a:p>
      </dgm:t>
    </dgm:pt>
    <dgm:pt modelId="{5AD69120-62A7-4061-A013-B3B6DF9977BD}" type="sibTrans" cxnId="{E5C7F76D-AEA2-4853-89A7-0596D3197A35}">
      <dgm:prSet/>
      <dgm:spPr/>
      <dgm:t>
        <a:bodyPr/>
        <a:lstStyle/>
        <a:p>
          <a:endParaRPr lang="en-US"/>
        </a:p>
      </dgm:t>
    </dgm:pt>
    <dgm:pt modelId="{8CF5D8CA-7B2C-4E33-A7FD-175646A0B11C}">
      <dgm:prSet phldrT="[Text]"/>
      <dgm:spPr/>
      <dgm:t>
        <a:bodyPr/>
        <a:lstStyle/>
        <a:p>
          <a:r>
            <a:rPr lang="en-US" b="1" dirty="0"/>
            <a:t>Weave Circular Guidelines in the Quality and Delivery</a:t>
          </a:r>
        </a:p>
      </dgm:t>
    </dgm:pt>
    <dgm:pt modelId="{104CEA50-9840-4BD7-A952-2CB0420E2B4E}" type="parTrans" cxnId="{BACA666F-E340-43FD-8EEA-6839F1734EB3}">
      <dgm:prSet/>
      <dgm:spPr/>
      <dgm:t>
        <a:bodyPr/>
        <a:lstStyle/>
        <a:p>
          <a:endParaRPr lang="en-US"/>
        </a:p>
      </dgm:t>
    </dgm:pt>
    <dgm:pt modelId="{72E8F9CD-9D09-4CCE-B5EA-8739CEE9C896}" type="sibTrans" cxnId="{BACA666F-E340-43FD-8EEA-6839F1734EB3}">
      <dgm:prSet/>
      <dgm:spPr/>
      <dgm:t>
        <a:bodyPr/>
        <a:lstStyle/>
        <a:p>
          <a:endParaRPr lang="en-US"/>
        </a:p>
      </dgm:t>
    </dgm:pt>
    <dgm:pt modelId="{86157A2C-8AA2-4A2A-B514-24EC4B03F470}">
      <dgm:prSet phldrT="[Text]"/>
      <dgm:spPr/>
      <dgm:t>
        <a:bodyPr/>
        <a:lstStyle/>
        <a:p>
          <a:r>
            <a:rPr lang="en-US" b="1" dirty="0"/>
            <a:t>Assurance of Tribal Input in the Development and Implementation </a:t>
          </a:r>
        </a:p>
      </dgm:t>
    </dgm:pt>
    <dgm:pt modelId="{1B297962-D444-402B-A90B-51CB793AB792}" type="parTrans" cxnId="{C26B24FE-A083-4D46-8D31-E901483C23B4}">
      <dgm:prSet/>
      <dgm:spPr/>
      <dgm:t>
        <a:bodyPr/>
        <a:lstStyle/>
        <a:p>
          <a:endParaRPr lang="en-US"/>
        </a:p>
      </dgm:t>
    </dgm:pt>
    <dgm:pt modelId="{120B1573-E747-43B5-9FFD-11F1D8639406}" type="sibTrans" cxnId="{C26B24FE-A083-4D46-8D31-E901483C23B4}">
      <dgm:prSet/>
      <dgm:spPr/>
      <dgm:t>
        <a:bodyPr/>
        <a:lstStyle/>
        <a:p>
          <a:endParaRPr lang="en-US"/>
        </a:p>
      </dgm:t>
    </dgm:pt>
    <dgm:pt modelId="{C8E57076-073B-416A-A9F1-1C4ED5FB09B4}" type="pres">
      <dgm:prSet presAssocID="{616CC044-8D01-44D0-AC4C-97289C63270B}" presName="compositeShape" presStyleCnt="0">
        <dgm:presLayoutVars>
          <dgm:chMax val="7"/>
          <dgm:dir/>
          <dgm:resizeHandles val="exact"/>
        </dgm:presLayoutVars>
      </dgm:prSet>
      <dgm:spPr/>
    </dgm:pt>
    <dgm:pt modelId="{FC33CFE6-6634-4834-B7A6-0DF45914A8FB}" type="pres">
      <dgm:prSet presAssocID="{616CC044-8D01-44D0-AC4C-97289C63270B}" presName="wedge1" presStyleLbl="node1" presStyleIdx="0" presStyleCnt="3"/>
      <dgm:spPr/>
    </dgm:pt>
    <dgm:pt modelId="{A8C7250C-175E-4C20-B71C-5D353A631214}" type="pres">
      <dgm:prSet presAssocID="{616CC044-8D01-44D0-AC4C-97289C63270B}" presName="dummy1a" presStyleCnt="0"/>
      <dgm:spPr/>
    </dgm:pt>
    <dgm:pt modelId="{9DE2CD72-DB99-4488-8C86-8F510290DD20}" type="pres">
      <dgm:prSet presAssocID="{616CC044-8D01-44D0-AC4C-97289C63270B}" presName="dummy1b" presStyleCnt="0"/>
      <dgm:spPr/>
    </dgm:pt>
    <dgm:pt modelId="{28E77A00-C8DD-4A5E-ADAF-8926E653654F}" type="pres">
      <dgm:prSet presAssocID="{616CC044-8D01-44D0-AC4C-97289C63270B}" presName="wedge1Tx" presStyleLbl="node1" presStyleIdx="0" presStyleCnt="3">
        <dgm:presLayoutVars>
          <dgm:chMax val="0"/>
          <dgm:chPref val="0"/>
          <dgm:bulletEnabled val="1"/>
        </dgm:presLayoutVars>
      </dgm:prSet>
      <dgm:spPr/>
    </dgm:pt>
    <dgm:pt modelId="{A0600B9A-699D-428A-966F-18570C83DD93}" type="pres">
      <dgm:prSet presAssocID="{616CC044-8D01-44D0-AC4C-97289C63270B}" presName="wedge2" presStyleLbl="node1" presStyleIdx="1" presStyleCnt="3"/>
      <dgm:spPr/>
    </dgm:pt>
    <dgm:pt modelId="{008FFDD8-BAE5-4E2A-9EC3-9FC80BABC305}" type="pres">
      <dgm:prSet presAssocID="{616CC044-8D01-44D0-AC4C-97289C63270B}" presName="dummy2a" presStyleCnt="0"/>
      <dgm:spPr/>
    </dgm:pt>
    <dgm:pt modelId="{9DA8A231-A29C-4E17-8AE5-415A0A48486D}" type="pres">
      <dgm:prSet presAssocID="{616CC044-8D01-44D0-AC4C-97289C63270B}" presName="dummy2b" presStyleCnt="0"/>
      <dgm:spPr/>
    </dgm:pt>
    <dgm:pt modelId="{6344F3DA-8B01-45F0-BAEC-58EF7DD7DD47}" type="pres">
      <dgm:prSet presAssocID="{616CC044-8D01-44D0-AC4C-97289C63270B}" presName="wedge2Tx" presStyleLbl="node1" presStyleIdx="1" presStyleCnt="3">
        <dgm:presLayoutVars>
          <dgm:chMax val="0"/>
          <dgm:chPref val="0"/>
          <dgm:bulletEnabled val="1"/>
        </dgm:presLayoutVars>
      </dgm:prSet>
      <dgm:spPr/>
    </dgm:pt>
    <dgm:pt modelId="{86E0710F-E243-4E76-8DA5-CF494D4F642B}" type="pres">
      <dgm:prSet presAssocID="{616CC044-8D01-44D0-AC4C-97289C63270B}" presName="wedge3" presStyleLbl="node1" presStyleIdx="2" presStyleCnt="3"/>
      <dgm:spPr/>
    </dgm:pt>
    <dgm:pt modelId="{C5666249-FCE0-48EE-A61F-6EF85AD3DCF4}" type="pres">
      <dgm:prSet presAssocID="{616CC044-8D01-44D0-AC4C-97289C63270B}" presName="dummy3a" presStyleCnt="0"/>
      <dgm:spPr/>
    </dgm:pt>
    <dgm:pt modelId="{6B2343F0-FA1F-445E-B30A-56716989C9EA}" type="pres">
      <dgm:prSet presAssocID="{616CC044-8D01-44D0-AC4C-97289C63270B}" presName="dummy3b" presStyleCnt="0"/>
      <dgm:spPr/>
    </dgm:pt>
    <dgm:pt modelId="{B92B07BA-0A7B-4708-BECB-9E220A8231BE}" type="pres">
      <dgm:prSet presAssocID="{616CC044-8D01-44D0-AC4C-97289C63270B}" presName="wedge3Tx" presStyleLbl="node1" presStyleIdx="2" presStyleCnt="3">
        <dgm:presLayoutVars>
          <dgm:chMax val="0"/>
          <dgm:chPref val="0"/>
          <dgm:bulletEnabled val="1"/>
        </dgm:presLayoutVars>
      </dgm:prSet>
      <dgm:spPr/>
    </dgm:pt>
    <dgm:pt modelId="{0D484F60-51CC-4BDE-AEEF-4FFCA7A6C507}" type="pres">
      <dgm:prSet presAssocID="{5AD69120-62A7-4061-A013-B3B6DF9977BD}" presName="arrowWedge1" presStyleLbl="fgSibTrans2D1" presStyleIdx="0" presStyleCnt="3"/>
      <dgm:spPr/>
    </dgm:pt>
    <dgm:pt modelId="{DC3C86E5-67C6-40FD-898F-AE0DEF77221D}" type="pres">
      <dgm:prSet presAssocID="{72E8F9CD-9D09-4CCE-B5EA-8739CEE9C896}" presName="arrowWedge2" presStyleLbl="fgSibTrans2D1" presStyleIdx="1" presStyleCnt="3"/>
      <dgm:spPr/>
    </dgm:pt>
    <dgm:pt modelId="{8B11646F-9A98-4574-BBC7-348FDB4CE229}" type="pres">
      <dgm:prSet presAssocID="{120B1573-E747-43B5-9FFD-11F1D8639406}" presName="arrowWedge3" presStyleLbl="fgSibTrans2D1" presStyleIdx="2" presStyleCnt="3"/>
      <dgm:spPr/>
    </dgm:pt>
  </dgm:ptLst>
  <dgm:cxnLst>
    <dgm:cxn modelId="{AEDF500A-5564-471F-AAFC-CCA1266403BA}" type="presOf" srcId="{86157A2C-8AA2-4A2A-B514-24EC4B03F470}" destId="{B92B07BA-0A7B-4708-BECB-9E220A8231BE}" srcOrd="1" destOrd="0" presId="urn:microsoft.com/office/officeart/2005/8/layout/cycle8"/>
    <dgm:cxn modelId="{C9877514-E541-4069-8A95-E440A4D7ED46}" type="presOf" srcId="{8CF5D8CA-7B2C-4E33-A7FD-175646A0B11C}" destId="{A0600B9A-699D-428A-966F-18570C83DD93}" srcOrd="0" destOrd="0" presId="urn:microsoft.com/office/officeart/2005/8/layout/cycle8"/>
    <dgm:cxn modelId="{CE042A6B-6209-4EDA-942B-B49A545CA26A}" type="presOf" srcId="{8CF5D8CA-7B2C-4E33-A7FD-175646A0B11C}" destId="{6344F3DA-8B01-45F0-BAEC-58EF7DD7DD47}" srcOrd="1" destOrd="0" presId="urn:microsoft.com/office/officeart/2005/8/layout/cycle8"/>
    <dgm:cxn modelId="{E5C7F76D-AEA2-4853-89A7-0596D3197A35}" srcId="{616CC044-8D01-44D0-AC4C-97289C63270B}" destId="{B311EC72-E410-460C-AB3C-C1C3CF16C2C8}" srcOrd="0" destOrd="0" parTransId="{57371E27-2BBE-4580-AC9A-BDD672602097}" sibTransId="{5AD69120-62A7-4061-A013-B3B6DF9977BD}"/>
    <dgm:cxn modelId="{BACA666F-E340-43FD-8EEA-6839F1734EB3}" srcId="{616CC044-8D01-44D0-AC4C-97289C63270B}" destId="{8CF5D8CA-7B2C-4E33-A7FD-175646A0B11C}" srcOrd="1" destOrd="0" parTransId="{104CEA50-9840-4BD7-A952-2CB0420E2B4E}" sibTransId="{72E8F9CD-9D09-4CCE-B5EA-8739CEE9C896}"/>
    <dgm:cxn modelId="{8C362585-A3C1-486E-89CB-A72F54B00CB5}" type="presOf" srcId="{86157A2C-8AA2-4A2A-B514-24EC4B03F470}" destId="{86E0710F-E243-4E76-8DA5-CF494D4F642B}" srcOrd="0" destOrd="0" presId="urn:microsoft.com/office/officeart/2005/8/layout/cycle8"/>
    <dgm:cxn modelId="{58C99E93-79C9-4DAA-9164-1DD56EBBEF3C}" type="presOf" srcId="{B311EC72-E410-460C-AB3C-C1C3CF16C2C8}" destId="{FC33CFE6-6634-4834-B7A6-0DF45914A8FB}" srcOrd="0" destOrd="0" presId="urn:microsoft.com/office/officeart/2005/8/layout/cycle8"/>
    <dgm:cxn modelId="{90B308D7-54E0-4B42-AB75-61A0D454CCBE}" type="presOf" srcId="{B311EC72-E410-460C-AB3C-C1C3CF16C2C8}" destId="{28E77A00-C8DD-4A5E-ADAF-8926E653654F}" srcOrd="1" destOrd="0" presId="urn:microsoft.com/office/officeart/2005/8/layout/cycle8"/>
    <dgm:cxn modelId="{F1C8B9F1-6FEE-4E5A-B330-5302F605E2BC}" type="presOf" srcId="{616CC044-8D01-44D0-AC4C-97289C63270B}" destId="{C8E57076-073B-416A-A9F1-1C4ED5FB09B4}" srcOrd="0" destOrd="0" presId="urn:microsoft.com/office/officeart/2005/8/layout/cycle8"/>
    <dgm:cxn modelId="{C26B24FE-A083-4D46-8D31-E901483C23B4}" srcId="{616CC044-8D01-44D0-AC4C-97289C63270B}" destId="{86157A2C-8AA2-4A2A-B514-24EC4B03F470}" srcOrd="2" destOrd="0" parTransId="{1B297962-D444-402B-A90B-51CB793AB792}" sibTransId="{120B1573-E747-43B5-9FFD-11F1D8639406}"/>
    <dgm:cxn modelId="{893DE3E4-5F32-463A-9D02-7EEAFDFE40CD}" type="presParOf" srcId="{C8E57076-073B-416A-A9F1-1C4ED5FB09B4}" destId="{FC33CFE6-6634-4834-B7A6-0DF45914A8FB}" srcOrd="0" destOrd="0" presId="urn:microsoft.com/office/officeart/2005/8/layout/cycle8"/>
    <dgm:cxn modelId="{FFB3B54B-24B5-4943-97E3-58FEEA2C15E1}" type="presParOf" srcId="{C8E57076-073B-416A-A9F1-1C4ED5FB09B4}" destId="{A8C7250C-175E-4C20-B71C-5D353A631214}" srcOrd="1" destOrd="0" presId="urn:microsoft.com/office/officeart/2005/8/layout/cycle8"/>
    <dgm:cxn modelId="{7451AC8A-B869-42BC-ADDF-EBD3F6E6BC85}" type="presParOf" srcId="{C8E57076-073B-416A-A9F1-1C4ED5FB09B4}" destId="{9DE2CD72-DB99-4488-8C86-8F510290DD20}" srcOrd="2" destOrd="0" presId="urn:microsoft.com/office/officeart/2005/8/layout/cycle8"/>
    <dgm:cxn modelId="{3C5A68D8-4FDB-47E2-8292-DBEB0940350A}" type="presParOf" srcId="{C8E57076-073B-416A-A9F1-1C4ED5FB09B4}" destId="{28E77A00-C8DD-4A5E-ADAF-8926E653654F}" srcOrd="3" destOrd="0" presId="urn:microsoft.com/office/officeart/2005/8/layout/cycle8"/>
    <dgm:cxn modelId="{0685CE1E-A884-4AD9-9427-8D1DFBB94ED2}" type="presParOf" srcId="{C8E57076-073B-416A-A9F1-1C4ED5FB09B4}" destId="{A0600B9A-699D-428A-966F-18570C83DD93}" srcOrd="4" destOrd="0" presId="urn:microsoft.com/office/officeart/2005/8/layout/cycle8"/>
    <dgm:cxn modelId="{86F4A91F-EDA5-4B8B-A9F4-EEBE15446184}" type="presParOf" srcId="{C8E57076-073B-416A-A9F1-1C4ED5FB09B4}" destId="{008FFDD8-BAE5-4E2A-9EC3-9FC80BABC305}" srcOrd="5" destOrd="0" presId="urn:microsoft.com/office/officeart/2005/8/layout/cycle8"/>
    <dgm:cxn modelId="{5BC501F8-0602-407F-9FD2-8163566D4278}" type="presParOf" srcId="{C8E57076-073B-416A-A9F1-1C4ED5FB09B4}" destId="{9DA8A231-A29C-4E17-8AE5-415A0A48486D}" srcOrd="6" destOrd="0" presId="urn:microsoft.com/office/officeart/2005/8/layout/cycle8"/>
    <dgm:cxn modelId="{10ED0ADA-0C52-4229-956B-C5C3B0231DC7}" type="presParOf" srcId="{C8E57076-073B-416A-A9F1-1C4ED5FB09B4}" destId="{6344F3DA-8B01-45F0-BAEC-58EF7DD7DD47}" srcOrd="7" destOrd="0" presId="urn:microsoft.com/office/officeart/2005/8/layout/cycle8"/>
    <dgm:cxn modelId="{433F99D4-A770-484F-93E6-7C2737E5B8BD}" type="presParOf" srcId="{C8E57076-073B-416A-A9F1-1C4ED5FB09B4}" destId="{86E0710F-E243-4E76-8DA5-CF494D4F642B}" srcOrd="8" destOrd="0" presId="urn:microsoft.com/office/officeart/2005/8/layout/cycle8"/>
    <dgm:cxn modelId="{5E54ECEA-0ECC-46F1-B9CB-560EE4F82D2E}" type="presParOf" srcId="{C8E57076-073B-416A-A9F1-1C4ED5FB09B4}" destId="{C5666249-FCE0-48EE-A61F-6EF85AD3DCF4}" srcOrd="9" destOrd="0" presId="urn:microsoft.com/office/officeart/2005/8/layout/cycle8"/>
    <dgm:cxn modelId="{033F0D59-E939-4E36-94DB-1F7BE9420B24}" type="presParOf" srcId="{C8E57076-073B-416A-A9F1-1C4ED5FB09B4}" destId="{6B2343F0-FA1F-445E-B30A-56716989C9EA}" srcOrd="10" destOrd="0" presId="urn:microsoft.com/office/officeart/2005/8/layout/cycle8"/>
    <dgm:cxn modelId="{2D7CD81E-B1F8-4656-9122-A723A39ACE2A}" type="presParOf" srcId="{C8E57076-073B-416A-A9F1-1C4ED5FB09B4}" destId="{B92B07BA-0A7B-4708-BECB-9E220A8231BE}" srcOrd="11" destOrd="0" presId="urn:microsoft.com/office/officeart/2005/8/layout/cycle8"/>
    <dgm:cxn modelId="{844715B3-DD2C-4C8C-8E06-FFFE6D899AE1}" type="presParOf" srcId="{C8E57076-073B-416A-A9F1-1C4ED5FB09B4}" destId="{0D484F60-51CC-4BDE-AEEF-4FFCA7A6C507}" srcOrd="12" destOrd="0" presId="urn:microsoft.com/office/officeart/2005/8/layout/cycle8"/>
    <dgm:cxn modelId="{8D73C270-869D-4A25-9D12-8F054764B31C}" type="presParOf" srcId="{C8E57076-073B-416A-A9F1-1C4ED5FB09B4}" destId="{DC3C86E5-67C6-40FD-898F-AE0DEF77221D}" srcOrd="13" destOrd="0" presId="urn:microsoft.com/office/officeart/2005/8/layout/cycle8"/>
    <dgm:cxn modelId="{FC256CBF-08DE-4CAE-ADB5-DF539F64F6D4}" type="presParOf" srcId="{C8E57076-073B-416A-A9F1-1C4ED5FB09B4}" destId="{8B11646F-9A98-4574-BBC7-348FDB4CE229}"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74636F-94E5-4E3F-8357-78F2051F7469}" type="doc">
      <dgm:prSet loTypeId="urn:diagrams.loki3.com/VaryingWidthList" loCatId="list" qsTypeId="urn:microsoft.com/office/officeart/2005/8/quickstyle/simple1" qsCatId="simple" csTypeId="urn:microsoft.com/office/officeart/2005/8/colors/colorful2" csCatId="colorful" phldr="1"/>
      <dgm:spPr/>
      <dgm:t>
        <a:bodyPr/>
        <a:lstStyle/>
        <a:p>
          <a:endParaRPr lang="en-US"/>
        </a:p>
      </dgm:t>
    </dgm:pt>
    <dgm:pt modelId="{946CD3FE-3A9A-440B-8F81-3FF90AEA7F87}">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atin typeface="Abadi" panose="020B0604020104020204" pitchFamily="34" charset="0"/>
            </a:rPr>
            <a:t>CHAP Advisory Workgroup</a:t>
          </a:r>
        </a:p>
        <a:p>
          <a:pPr lvl="0" defTabSz="1600200">
            <a:lnSpc>
              <a:spcPct val="90000"/>
            </a:lnSpc>
            <a:spcBef>
              <a:spcPct val="0"/>
            </a:spcBef>
            <a:spcAft>
              <a:spcPct val="35000"/>
            </a:spcAft>
          </a:pPr>
          <a:endParaRPr lang="en-US" dirty="0"/>
        </a:p>
      </dgm:t>
    </dgm:pt>
    <dgm:pt modelId="{E5E35A2D-D729-43E4-BAFD-ABDCAEA3B4EE}" type="parTrans" cxnId="{5130B24D-1271-42ED-890F-603EC04D452A}">
      <dgm:prSet/>
      <dgm:spPr/>
      <dgm:t>
        <a:bodyPr/>
        <a:lstStyle/>
        <a:p>
          <a:endParaRPr lang="en-US"/>
        </a:p>
      </dgm:t>
    </dgm:pt>
    <dgm:pt modelId="{2ED075D9-148F-4EA8-963C-FF390F033AED}" type="sibTrans" cxnId="{5130B24D-1271-42ED-890F-603EC04D452A}">
      <dgm:prSet/>
      <dgm:spPr/>
      <dgm:t>
        <a:bodyPr/>
        <a:lstStyle/>
        <a:p>
          <a:endParaRPr lang="en-US"/>
        </a:p>
      </dgm:t>
    </dgm:pt>
    <dgm:pt modelId="{9118D7A4-886B-4581-A427-CFF919C5C131}">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atin typeface="Abadi" panose="020B0604020104020204" pitchFamily="34" charset="0"/>
            </a:rPr>
            <a:t>BHA Advisory Workgroup</a:t>
          </a:r>
          <a:endParaRPr lang="en-US" dirty="0"/>
        </a:p>
      </dgm:t>
    </dgm:pt>
    <dgm:pt modelId="{DCB0A82C-543E-4162-9377-60D243E04C26}" type="parTrans" cxnId="{E3662CEE-9EE3-402E-9154-B4615F9FCDD4}">
      <dgm:prSet/>
      <dgm:spPr/>
      <dgm:t>
        <a:bodyPr/>
        <a:lstStyle/>
        <a:p>
          <a:endParaRPr lang="en-US"/>
        </a:p>
      </dgm:t>
    </dgm:pt>
    <dgm:pt modelId="{70500E4E-4D77-4A79-8EA2-6084E45AED87}" type="sibTrans" cxnId="{E3662CEE-9EE3-402E-9154-B4615F9FCDD4}">
      <dgm:prSet/>
      <dgm:spPr/>
      <dgm:t>
        <a:bodyPr/>
        <a:lstStyle/>
        <a:p>
          <a:endParaRPr lang="en-US"/>
        </a:p>
      </dgm:t>
    </dgm:pt>
    <dgm:pt modelId="{644EAF18-56B3-45BF-8142-A2BA4740BFF2}">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dirty="0" err="1">
              <a:latin typeface="Abadi" panose="020B0604020104020204" pitchFamily="34" charset="0"/>
            </a:rPr>
            <a:t>dəxʷx̌ayəbus</a:t>
          </a:r>
          <a:r>
            <a:rPr lang="en-US" sz="3600" dirty="0">
              <a:latin typeface="Abadi" panose="020B0604020104020204" pitchFamily="34" charset="0"/>
            </a:rPr>
            <a:t> – Dental Therapy Education Program  Advisory Committee</a:t>
          </a:r>
        </a:p>
      </dgm:t>
    </dgm:pt>
    <dgm:pt modelId="{036A4ADF-4E7D-4AC7-8FC8-992581F7A6BE}" type="parTrans" cxnId="{8D833F34-56FC-4F92-B73C-3E5B23CE476C}">
      <dgm:prSet/>
      <dgm:spPr/>
      <dgm:t>
        <a:bodyPr/>
        <a:lstStyle/>
        <a:p>
          <a:endParaRPr lang="en-US"/>
        </a:p>
      </dgm:t>
    </dgm:pt>
    <dgm:pt modelId="{E52C1C72-6670-41BA-967D-8E3B6D15F80C}" type="sibTrans" cxnId="{8D833F34-56FC-4F92-B73C-3E5B23CE476C}">
      <dgm:prSet/>
      <dgm:spPr/>
      <dgm:t>
        <a:bodyPr/>
        <a:lstStyle/>
        <a:p>
          <a:endParaRPr lang="en-US"/>
        </a:p>
      </dgm:t>
    </dgm:pt>
    <dgm:pt modelId="{0AA1C66F-DB17-47ED-8E8C-831F544F6351}">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atin typeface="Abadi" panose="020B0604020104020204" pitchFamily="34" charset="0"/>
            </a:rPr>
            <a:t>DHA Advisory Workgroup</a:t>
          </a:r>
          <a:endParaRPr lang="en-US" dirty="0"/>
        </a:p>
      </dgm:t>
    </dgm:pt>
    <dgm:pt modelId="{C4671FFA-4725-4FBE-A960-3E10AAA4074C}" type="parTrans" cxnId="{D9F00D73-3DC5-4A50-88CB-341C17D3EF8A}">
      <dgm:prSet/>
      <dgm:spPr/>
      <dgm:t>
        <a:bodyPr/>
        <a:lstStyle/>
        <a:p>
          <a:endParaRPr lang="en-US"/>
        </a:p>
      </dgm:t>
    </dgm:pt>
    <dgm:pt modelId="{8067B716-EE41-492C-A6C8-2DCA55D2448C}" type="sibTrans" cxnId="{D9F00D73-3DC5-4A50-88CB-341C17D3EF8A}">
      <dgm:prSet/>
      <dgm:spPr/>
      <dgm:t>
        <a:bodyPr/>
        <a:lstStyle/>
        <a:p>
          <a:endParaRPr lang="en-US"/>
        </a:p>
      </dgm:t>
    </dgm:pt>
    <dgm:pt modelId="{E1EBC96B-0ABE-4272-9B9B-E4918CB2AFFE}">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atin typeface="Abadi" panose="020B0604020104020204" pitchFamily="34" charset="0"/>
            </a:rPr>
            <a:t>TCHP Advisory Workgroup </a:t>
          </a:r>
        </a:p>
      </dgm:t>
    </dgm:pt>
    <dgm:pt modelId="{A7B6B3F1-4A9D-4946-ADF1-2F096654D197}" type="parTrans" cxnId="{A0F062D0-013D-4155-8781-B44E748FF7E5}">
      <dgm:prSet/>
      <dgm:spPr/>
      <dgm:t>
        <a:bodyPr/>
        <a:lstStyle/>
        <a:p>
          <a:endParaRPr lang="en-US"/>
        </a:p>
      </dgm:t>
    </dgm:pt>
    <dgm:pt modelId="{3C056761-BADD-4F79-87E3-819DE0C523CD}" type="sibTrans" cxnId="{A0F062D0-013D-4155-8781-B44E748FF7E5}">
      <dgm:prSet/>
      <dgm:spPr/>
      <dgm:t>
        <a:bodyPr/>
        <a:lstStyle/>
        <a:p>
          <a:endParaRPr lang="en-US"/>
        </a:p>
      </dgm:t>
    </dgm:pt>
    <dgm:pt modelId="{6CD3C170-5D0E-4541-A7A0-0E581C720077}" type="pres">
      <dgm:prSet presAssocID="{5274636F-94E5-4E3F-8357-78F2051F7469}" presName="Name0" presStyleCnt="0">
        <dgm:presLayoutVars>
          <dgm:resizeHandles/>
        </dgm:presLayoutVars>
      </dgm:prSet>
      <dgm:spPr/>
    </dgm:pt>
    <dgm:pt modelId="{97549087-CAC4-4135-9E3F-B2BFBA13B8D7}" type="pres">
      <dgm:prSet presAssocID="{946CD3FE-3A9A-440B-8F81-3FF90AEA7F87}" presName="text" presStyleLbl="node1" presStyleIdx="0" presStyleCnt="5" custScaleX="103432" custScaleY="46729">
        <dgm:presLayoutVars>
          <dgm:bulletEnabled val="1"/>
        </dgm:presLayoutVars>
      </dgm:prSet>
      <dgm:spPr/>
    </dgm:pt>
    <dgm:pt modelId="{21E2387B-7289-4265-B207-CA8CBFB4B9AA}" type="pres">
      <dgm:prSet presAssocID="{2ED075D9-148F-4EA8-963C-FF390F033AED}" presName="space" presStyleCnt="0"/>
      <dgm:spPr/>
    </dgm:pt>
    <dgm:pt modelId="{10CB7FF4-273A-43DD-A04D-220DF4464E64}" type="pres">
      <dgm:prSet presAssocID="{9118D7A4-886B-4581-A427-CFF919C5C131}" presName="text" presStyleLbl="node1" presStyleIdx="1" presStyleCnt="5" custScaleX="110417" custScaleY="46238">
        <dgm:presLayoutVars>
          <dgm:bulletEnabled val="1"/>
        </dgm:presLayoutVars>
      </dgm:prSet>
      <dgm:spPr/>
    </dgm:pt>
    <dgm:pt modelId="{29A59BB6-55BC-4AEA-8343-4C628EA16047}" type="pres">
      <dgm:prSet presAssocID="{70500E4E-4D77-4A79-8EA2-6084E45AED87}" presName="space" presStyleCnt="0"/>
      <dgm:spPr/>
    </dgm:pt>
    <dgm:pt modelId="{187C2DA1-9D75-4B62-B2F1-7870F142E5DC}" type="pres">
      <dgm:prSet presAssocID="{0AA1C66F-DB17-47ED-8E8C-831F544F6351}" presName="text" presStyleLbl="node1" presStyleIdx="2" presStyleCnt="5" custScaleX="106061" custScaleY="42031">
        <dgm:presLayoutVars>
          <dgm:bulletEnabled val="1"/>
        </dgm:presLayoutVars>
      </dgm:prSet>
      <dgm:spPr/>
    </dgm:pt>
    <dgm:pt modelId="{D6D9794B-94B5-4399-AD9D-FDC89B2921B1}" type="pres">
      <dgm:prSet presAssocID="{8067B716-EE41-492C-A6C8-2DCA55D2448C}" presName="space" presStyleCnt="0"/>
      <dgm:spPr/>
    </dgm:pt>
    <dgm:pt modelId="{499A142F-FE99-430A-A7E8-A4057CF62DD4}" type="pres">
      <dgm:prSet presAssocID="{E1EBC96B-0ABE-4272-9B9B-E4918CB2AFFE}" presName="text" presStyleLbl="node1" presStyleIdx="3" presStyleCnt="5" custScaleX="105632" custScaleY="42084">
        <dgm:presLayoutVars>
          <dgm:bulletEnabled val="1"/>
        </dgm:presLayoutVars>
      </dgm:prSet>
      <dgm:spPr/>
    </dgm:pt>
    <dgm:pt modelId="{1D4620B3-1DFC-4CAD-A001-38B17DFD4F5E}" type="pres">
      <dgm:prSet presAssocID="{3C056761-BADD-4F79-87E3-819DE0C523CD}" presName="space" presStyleCnt="0"/>
      <dgm:spPr/>
    </dgm:pt>
    <dgm:pt modelId="{FF4A31A1-95D5-40F9-BB47-AAB9D48C490B}" type="pres">
      <dgm:prSet presAssocID="{644EAF18-56B3-45BF-8142-A2BA4740BFF2}" presName="text" presStyleLbl="node1" presStyleIdx="4" presStyleCnt="5" custScaleX="89372" custScaleY="61880">
        <dgm:presLayoutVars>
          <dgm:bulletEnabled val="1"/>
        </dgm:presLayoutVars>
      </dgm:prSet>
      <dgm:spPr/>
    </dgm:pt>
  </dgm:ptLst>
  <dgm:cxnLst>
    <dgm:cxn modelId="{8D833F34-56FC-4F92-B73C-3E5B23CE476C}" srcId="{5274636F-94E5-4E3F-8357-78F2051F7469}" destId="{644EAF18-56B3-45BF-8142-A2BA4740BFF2}" srcOrd="4" destOrd="0" parTransId="{036A4ADF-4E7D-4AC7-8FC8-992581F7A6BE}" sibTransId="{E52C1C72-6670-41BA-967D-8E3B6D15F80C}"/>
    <dgm:cxn modelId="{C82CFF44-94FB-4A38-B965-7AADE0313376}" type="presOf" srcId="{644EAF18-56B3-45BF-8142-A2BA4740BFF2}" destId="{FF4A31A1-95D5-40F9-BB47-AAB9D48C490B}" srcOrd="0" destOrd="0" presId="urn:diagrams.loki3.com/VaryingWidthList"/>
    <dgm:cxn modelId="{5130B24D-1271-42ED-890F-603EC04D452A}" srcId="{5274636F-94E5-4E3F-8357-78F2051F7469}" destId="{946CD3FE-3A9A-440B-8F81-3FF90AEA7F87}" srcOrd="0" destOrd="0" parTransId="{E5E35A2D-D729-43E4-BAFD-ABDCAEA3B4EE}" sibTransId="{2ED075D9-148F-4EA8-963C-FF390F033AED}"/>
    <dgm:cxn modelId="{D0FB0E52-B6F4-4435-93D9-EAB3E6DA4588}" type="presOf" srcId="{0AA1C66F-DB17-47ED-8E8C-831F544F6351}" destId="{187C2DA1-9D75-4B62-B2F1-7870F142E5DC}" srcOrd="0" destOrd="0" presId="urn:diagrams.loki3.com/VaryingWidthList"/>
    <dgm:cxn modelId="{3D618072-7ED9-4C64-8D45-28D9DEB48DA7}" type="presOf" srcId="{946CD3FE-3A9A-440B-8F81-3FF90AEA7F87}" destId="{97549087-CAC4-4135-9E3F-B2BFBA13B8D7}" srcOrd="0" destOrd="0" presId="urn:diagrams.loki3.com/VaryingWidthList"/>
    <dgm:cxn modelId="{D9F00D73-3DC5-4A50-88CB-341C17D3EF8A}" srcId="{5274636F-94E5-4E3F-8357-78F2051F7469}" destId="{0AA1C66F-DB17-47ED-8E8C-831F544F6351}" srcOrd="2" destOrd="0" parTransId="{C4671FFA-4725-4FBE-A960-3E10AAA4074C}" sibTransId="{8067B716-EE41-492C-A6C8-2DCA55D2448C}"/>
    <dgm:cxn modelId="{D9B3EF7D-9322-403C-BC02-6CC0D2DF8100}" type="presOf" srcId="{9118D7A4-886B-4581-A427-CFF919C5C131}" destId="{10CB7FF4-273A-43DD-A04D-220DF4464E64}" srcOrd="0" destOrd="0" presId="urn:diagrams.loki3.com/VaryingWidthList"/>
    <dgm:cxn modelId="{31DAC190-F6F1-435B-9AED-62A11481256E}" type="presOf" srcId="{E1EBC96B-0ABE-4272-9B9B-E4918CB2AFFE}" destId="{499A142F-FE99-430A-A7E8-A4057CF62DD4}" srcOrd="0" destOrd="0" presId="urn:diagrams.loki3.com/VaryingWidthList"/>
    <dgm:cxn modelId="{A0F062D0-013D-4155-8781-B44E748FF7E5}" srcId="{5274636F-94E5-4E3F-8357-78F2051F7469}" destId="{E1EBC96B-0ABE-4272-9B9B-E4918CB2AFFE}" srcOrd="3" destOrd="0" parTransId="{A7B6B3F1-4A9D-4946-ADF1-2F096654D197}" sibTransId="{3C056761-BADD-4F79-87E3-819DE0C523CD}"/>
    <dgm:cxn modelId="{0AAF97DE-7A01-4F54-BA21-DF0424B03BF0}" type="presOf" srcId="{5274636F-94E5-4E3F-8357-78F2051F7469}" destId="{6CD3C170-5D0E-4541-A7A0-0E581C720077}" srcOrd="0" destOrd="0" presId="urn:diagrams.loki3.com/VaryingWidthList"/>
    <dgm:cxn modelId="{E3662CEE-9EE3-402E-9154-B4615F9FCDD4}" srcId="{5274636F-94E5-4E3F-8357-78F2051F7469}" destId="{9118D7A4-886B-4581-A427-CFF919C5C131}" srcOrd="1" destOrd="0" parTransId="{DCB0A82C-543E-4162-9377-60D243E04C26}" sibTransId="{70500E4E-4D77-4A79-8EA2-6084E45AED87}"/>
    <dgm:cxn modelId="{AE14FC99-3CA7-4B3C-8165-CF18B386F487}" type="presParOf" srcId="{6CD3C170-5D0E-4541-A7A0-0E581C720077}" destId="{97549087-CAC4-4135-9E3F-B2BFBA13B8D7}" srcOrd="0" destOrd="0" presId="urn:diagrams.loki3.com/VaryingWidthList"/>
    <dgm:cxn modelId="{FD1AC252-8743-4C7D-ADFF-9FE82693FD51}" type="presParOf" srcId="{6CD3C170-5D0E-4541-A7A0-0E581C720077}" destId="{21E2387B-7289-4265-B207-CA8CBFB4B9AA}" srcOrd="1" destOrd="0" presId="urn:diagrams.loki3.com/VaryingWidthList"/>
    <dgm:cxn modelId="{00284FE3-6D6C-49F9-9F15-BB2CF123F4D0}" type="presParOf" srcId="{6CD3C170-5D0E-4541-A7A0-0E581C720077}" destId="{10CB7FF4-273A-43DD-A04D-220DF4464E64}" srcOrd="2" destOrd="0" presId="urn:diagrams.loki3.com/VaryingWidthList"/>
    <dgm:cxn modelId="{9B5C8690-8018-4E92-A1A4-A954085D3F71}" type="presParOf" srcId="{6CD3C170-5D0E-4541-A7A0-0E581C720077}" destId="{29A59BB6-55BC-4AEA-8343-4C628EA16047}" srcOrd="3" destOrd="0" presId="urn:diagrams.loki3.com/VaryingWidthList"/>
    <dgm:cxn modelId="{FDE3449C-EBD6-4AD7-B60B-01454C3CA79F}" type="presParOf" srcId="{6CD3C170-5D0E-4541-A7A0-0E581C720077}" destId="{187C2DA1-9D75-4B62-B2F1-7870F142E5DC}" srcOrd="4" destOrd="0" presId="urn:diagrams.loki3.com/VaryingWidthList"/>
    <dgm:cxn modelId="{90E0915C-0451-46A1-9FA1-099CDD15B3B0}" type="presParOf" srcId="{6CD3C170-5D0E-4541-A7A0-0E581C720077}" destId="{D6D9794B-94B5-4399-AD9D-FDC89B2921B1}" srcOrd="5" destOrd="0" presId="urn:diagrams.loki3.com/VaryingWidthList"/>
    <dgm:cxn modelId="{EB321B5C-8667-4E5A-B8D8-464D284FED1B}" type="presParOf" srcId="{6CD3C170-5D0E-4541-A7A0-0E581C720077}" destId="{499A142F-FE99-430A-A7E8-A4057CF62DD4}" srcOrd="6" destOrd="0" presId="urn:diagrams.loki3.com/VaryingWidthList"/>
    <dgm:cxn modelId="{64838F74-2015-4940-B51E-EB97D8F28FE2}" type="presParOf" srcId="{6CD3C170-5D0E-4541-A7A0-0E581C720077}" destId="{1D4620B3-1DFC-4CAD-A001-38B17DFD4F5E}" srcOrd="7" destOrd="0" presId="urn:diagrams.loki3.com/VaryingWidthList"/>
    <dgm:cxn modelId="{06F82434-BFD4-4FF5-87DD-A11487E69CD1}" type="presParOf" srcId="{6CD3C170-5D0E-4541-A7A0-0E581C720077}" destId="{FF4A31A1-95D5-40F9-BB47-AAB9D48C490B}" srcOrd="8"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366961-824A-46DD-BD6C-4DA55310125B}" type="doc">
      <dgm:prSet loTypeId="urn:microsoft.com/office/officeart/2005/8/layout/equation2" loCatId="process" qsTypeId="urn:microsoft.com/office/officeart/2005/8/quickstyle/simple1" qsCatId="simple" csTypeId="urn:microsoft.com/office/officeart/2005/8/colors/colorful1" csCatId="colorful" phldr="1"/>
      <dgm:spPr/>
      <dgm:t>
        <a:bodyPr/>
        <a:lstStyle/>
        <a:p>
          <a:endParaRPr lang="en-US"/>
        </a:p>
      </dgm:t>
    </dgm:pt>
    <dgm:pt modelId="{BF60E7D1-61FC-4F31-A22E-852EA75A0822}">
      <dgm:prSet phldrT="[Text]"/>
      <dgm:spPr/>
      <dgm:t>
        <a:bodyPr/>
        <a:lstStyle/>
        <a:p>
          <a:r>
            <a:rPr lang="en-US" b="1" dirty="0">
              <a:latin typeface="Abadi" panose="020B0604020104020204" pitchFamily="34" charset="0"/>
            </a:rPr>
            <a:t>Dental Academic Review Committee </a:t>
          </a:r>
        </a:p>
      </dgm:t>
    </dgm:pt>
    <dgm:pt modelId="{069194AC-B3FE-4248-A3BB-E525DBE9D977}" type="parTrans" cxnId="{98AC75E2-2D47-43E2-AB05-24E04C2D8385}">
      <dgm:prSet/>
      <dgm:spPr/>
      <dgm:t>
        <a:bodyPr/>
        <a:lstStyle/>
        <a:p>
          <a:endParaRPr lang="en-US"/>
        </a:p>
      </dgm:t>
    </dgm:pt>
    <dgm:pt modelId="{7C51372D-9D62-4DCA-B127-5BC8A0721104}" type="sibTrans" cxnId="{98AC75E2-2D47-43E2-AB05-24E04C2D8385}">
      <dgm:prSet/>
      <dgm:spPr/>
      <dgm:t>
        <a:bodyPr/>
        <a:lstStyle/>
        <a:p>
          <a:endParaRPr lang="en-US"/>
        </a:p>
      </dgm:t>
    </dgm:pt>
    <dgm:pt modelId="{63B51F3A-7575-47B2-8724-CB0E12E850FA}">
      <dgm:prSet phldrT="[Text]"/>
      <dgm:spPr/>
      <dgm:t>
        <a:bodyPr/>
        <a:lstStyle/>
        <a:p>
          <a:r>
            <a:rPr lang="en-US" b="1" dirty="0">
              <a:latin typeface="Abadi" panose="020B0604020104020204" pitchFamily="34" charset="0"/>
            </a:rPr>
            <a:t>Behavioral Health Academic Review Committee</a:t>
          </a:r>
        </a:p>
      </dgm:t>
    </dgm:pt>
    <dgm:pt modelId="{B27C06DF-D39D-449A-8922-FD820D29DEE7}" type="parTrans" cxnId="{C7633554-EBBD-49F9-8D4F-CA578B3D3B85}">
      <dgm:prSet/>
      <dgm:spPr/>
      <dgm:t>
        <a:bodyPr/>
        <a:lstStyle/>
        <a:p>
          <a:endParaRPr lang="en-US"/>
        </a:p>
      </dgm:t>
    </dgm:pt>
    <dgm:pt modelId="{25EAE69E-25AA-4DEE-BAE3-4C7812DA5122}" type="sibTrans" cxnId="{C7633554-EBBD-49F9-8D4F-CA578B3D3B85}">
      <dgm:prSet/>
      <dgm:spPr/>
      <dgm:t>
        <a:bodyPr/>
        <a:lstStyle/>
        <a:p>
          <a:endParaRPr lang="en-US"/>
        </a:p>
      </dgm:t>
    </dgm:pt>
    <dgm:pt modelId="{C646EFB3-6088-4F79-9DE4-85A32536509D}">
      <dgm:prSet phldrT="[Text]"/>
      <dgm:spPr/>
      <dgm:t>
        <a:bodyPr/>
        <a:lstStyle/>
        <a:p>
          <a:r>
            <a:rPr lang="en-US" b="1" dirty="0">
              <a:solidFill>
                <a:schemeClr val="tx1">
                  <a:lumMod val="50000"/>
                  <a:lumOff val="50000"/>
                </a:schemeClr>
              </a:solidFill>
              <a:latin typeface="Abadi" panose="020B0604020104020204" pitchFamily="34" charset="0"/>
            </a:rPr>
            <a:t>Community Health Academic Review Committee </a:t>
          </a:r>
        </a:p>
      </dgm:t>
    </dgm:pt>
    <dgm:pt modelId="{D857214C-D0F4-4683-B21D-98C1991CF272}" type="parTrans" cxnId="{D585CCD3-F21F-4479-B620-1B0C94C62B2A}">
      <dgm:prSet/>
      <dgm:spPr/>
      <dgm:t>
        <a:bodyPr/>
        <a:lstStyle/>
        <a:p>
          <a:endParaRPr lang="en-US"/>
        </a:p>
      </dgm:t>
    </dgm:pt>
    <dgm:pt modelId="{678F045E-36A3-424C-99B5-6B37492798B7}" type="sibTrans" cxnId="{D585CCD3-F21F-4479-B620-1B0C94C62B2A}">
      <dgm:prSet/>
      <dgm:spPr/>
      <dgm:t>
        <a:bodyPr/>
        <a:lstStyle/>
        <a:p>
          <a:endParaRPr lang="en-US"/>
        </a:p>
      </dgm:t>
    </dgm:pt>
    <dgm:pt modelId="{4B08E1A6-96D5-45A9-A29B-B496700E3E38}">
      <dgm:prSet/>
      <dgm:spPr/>
      <dgm:t>
        <a:bodyPr/>
        <a:lstStyle/>
        <a:p>
          <a:r>
            <a:rPr lang="en-US" dirty="0">
              <a:latin typeface="Abadi" panose="020B0604020104020204" pitchFamily="34" charset="0"/>
            </a:rPr>
            <a:t>Portland Area CHAP Certification Board </a:t>
          </a:r>
        </a:p>
        <a:p>
          <a:r>
            <a:rPr lang="en-US" dirty="0">
              <a:latin typeface="Abadi" panose="020B0604020104020204" pitchFamily="34" charset="0"/>
            </a:rPr>
            <a:t>(PACCB)</a:t>
          </a:r>
        </a:p>
      </dgm:t>
    </dgm:pt>
    <dgm:pt modelId="{DE44CE6E-EA85-43AA-8A0C-8B0308C00835}" type="parTrans" cxnId="{A7F59583-9C0B-43FF-B914-68232F3CCC36}">
      <dgm:prSet/>
      <dgm:spPr/>
      <dgm:t>
        <a:bodyPr/>
        <a:lstStyle/>
        <a:p>
          <a:endParaRPr lang="en-US"/>
        </a:p>
      </dgm:t>
    </dgm:pt>
    <dgm:pt modelId="{7A16B1CA-7A23-443C-94B6-C5BDFFCA0030}" type="sibTrans" cxnId="{A7F59583-9C0B-43FF-B914-68232F3CCC36}">
      <dgm:prSet/>
      <dgm:spPr/>
      <dgm:t>
        <a:bodyPr/>
        <a:lstStyle/>
        <a:p>
          <a:endParaRPr lang="en-US"/>
        </a:p>
      </dgm:t>
    </dgm:pt>
    <dgm:pt modelId="{B02A6A80-129A-4301-9DFD-414CB31CBA6E}" type="pres">
      <dgm:prSet presAssocID="{A7366961-824A-46DD-BD6C-4DA55310125B}" presName="Name0" presStyleCnt="0">
        <dgm:presLayoutVars>
          <dgm:dir/>
          <dgm:resizeHandles val="exact"/>
        </dgm:presLayoutVars>
      </dgm:prSet>
      <dgm:spPr/>
    </dgm:pt>
    <dgm:pt modelId="{3427EFAB-6CAF-4DE0-89FB-92DF96F8E56A}" type="pres">
      <dgm:prSet presAssocID="{A7366961-824A-46DD-BD6C-4DA55310125B}" presName="vNodes" presStyleCnt="0"/>
      <dgm:spPr/>
    </dgm:pt>
    <dgm:pt modelId="{05ABBD3A-4FB6-46F6-B691-381713C647BA}" type="pres">
      <dgm:prSet presAssocID="{BF60E7D1-61FC-4F31-A22E-852EA75A0822}" presName="node" presStyleLbl="node1" presStyleIdx="0" presStyleCnt="4">
        <dgm:presLayoutVars>
          <dgm:bulletEnabled val="1"/>
        </dgm:presLayoutVars>
      </dgm:prSet>
      <dgm:spPr/>
    </dgm:pt>
    <dgm:pt modelId="{AC46CF2A-E0FE-4246-9111-9D2EDFA4B11A}" type="pres">
      <dgm:prSet presAssocID="{7C51372D-9D62-4DCA-B127-5BC8A0721104}" presName="spacerT" presStyleCnt="0"/>
      <dgm:spPr/>
    </dgm:pt>
    <dgm:pt modelId="{57DC08D9-338B-49B1-B069-A70E7E94A948}" type="pres">
      <dgm:prSet presAssocID="{7C51372D-9D62-4DCA-B127-5BC8A0721104}" presName="sibTrans" presStyleLbl="sibTrans2D1" presStyleIdx="0" presStyleCnt="3"/>
      <dgm:spPr/>
    </dgm:pt>
    <dgm:pt modelId="{9E8AABFE-0E1E-4F0D-9A8F-61D603BE0916}" type="pres">
      <dgm:prSet presAssocID="{7C51372D-9D62-4DCA-B127-5BC8A0721104}" presName="spacerB" presStyleCnt="0"/>
      <dgm:spPr/>
    </dgm:pt>
    <dgm:pt modelId="{AC91F2D4-9D38-4001-87ED-A15E78391409}" type="pres">
      <dgm:prSet presAssocID="{63B51F3A-7575-47B2-8724-CB0E12E850FA}" presName="node" presStyleLbl="node1" presStyleIdx="1" presStyleCnt="4">
        <dgm:presLayoutVars>
          <dgm:bulletEnabled val="1"/>
        </dgm:presLayoutVars>
      </dgm:prSet>
      <dgm:spPr/>
    </dgm:pt>
    <dgm:pt modelId="{33418D8B-866E-4C6F-A53A-0803D68E8170}" type="pres">
      <dgm:prSet presAssocID="{25EAE69E-25AA-4DEE-BAE3-4C7812DA5122}" presName="spacerT" presStyleCnt="0"/>
      <dgm:spPr/>
    </dgm:pt>
    <dgm:pt modelId="{36E923D3-77FF-46E7-8C2A-7D1C42CFAEB7}" type="pres">
      <dgm:prSet presAssocID="{25EAE69E-25AA-4DEE-BAE3-4C7812DA5122}" presName="sibTrans" presStyleLbl="sibTrans2D1" presStyleIdx="1" presStyleCnt="3"/>
      <dgm:spPr/>
    </dgm:pt>
    <dgm:pt modelId="{A6F8AC85-2F02-4788-B330-ADB85470FBFF}" type="pres">
      <dgm:prSet presAssocID="{25EAE69E-25AA-4DEE-BAE3-4C7812DA5122}" presName="spacerB" presStyleCnt="0"/>
      <dgm:spPr/>
    </dgm:pt>
    <dgm:pt modelId="{9224479D-F360-4922-8FBC-04A0147BDD97}" type="pres">
      <dgm:prSet presAssocID="{C646EFB3-6088-4F79-9DE4-85A32536509D}" presName="node" presStyleLbl="node1" presStyleIdx="2" presStyleCnt="4">
        <dgm:presLayoutVars>
          <dgm:bulletEnabled val="1"/>
        </dgm:presLayoutVars>
      </dgm:prSet>
      <dgm:spPr/>
    </dgm:pt>
    <dgm:pt modelId="{7DD80092-0CF3-4ADD-B84C-78B7243EC5FE}" type="pres">
      <dgm:prSet presAssocID="{A7366961-824A-46DD-BD6C-4DA55310125B}" presName="sibTransLast" presStyleLbl="sibTrans2D1" presStyleIdx="2" presStyleCnt="3"/>
      <dgm:spPr/>
    </dgm:pt>
    <dgm:pt modelId="{2F5713DA-0C96-4C1C-83E6-74746F8B0DF2}" type="pres">
      <dgm:prSet presAssocID="{A7366961-824A-46DD-BD6C-4DA55310125B}" presName="connectorText" presStyleLbl="sibTrans2D1" presStyleIdx="2" presStyleCnt="3"/>
      <dgm:spPr/>
    </dgm:pt>
    <dgm:pt modelId="{E8D5EC1F-5435-4F45-AFC1-7E358FC662CF}" type="pres">
      <dgm:prSet presAssocID="{A7366961-824A-46DD-BD6C-4DA55310125B}" presName="lastNode" presStyleLbl="node1" presStyleIdx="3" presStyleCnt="4">
        <dgm:presLayoutVars>
          <dgm:bulletEnabled val="1"/>
        </dgm:presLayoutVars>
      </dgm:prSet>
      <dgm:spPr/>
    </dgm:pt>
  </dgm:ptLst>
  <dgm:cxnLst>
    <dgm:cxn modelId="{A9B96E02-1E2D-47B9-B967-0514A0695BAB}" type="presOf" srcId="{678F045E-36A3-424C-99B5-6B37492798B7}" destId="{7DD80092-0CF3-4ADD-B84C-78B7243EC5FE}" srcOrd="0" destOrd="0" presId="urn:microsoft.com/office/officeart/2005/8/layout/equation2"/>
    <dgm:cxn modelId="{670BA514-C70D-4B32-BADE-FB8660BCCAD9}" type="presOf" srcId="{7C51372D-9D62-4DCA-B127-5BC8A0721104}" destId="{57DC08D9-338B-49B1-B069-A70E7E94A948}" srcOrd="0" destOrd="0" presId="urn:microsoft.com/office/officeart/2005/8/layout/equation2"/>
    <dgm:cxn modelId="{5E127B43-DFC4-46B1-9451-9BD1D60E8A0B}" type="presOf" srcId="{C646EFB3-6088-4F79-9DE4-85A32536509D}" destId="{9224479D-F360-4922-8FBC-04A0147BDD97}" srcOrd="0" destOrd="0" presId="urn:microsoft.com/office/officeart/2005/8/layout/equation2"/>
    <dgm:cxn modelId="{B7FA6D45-66AA-4DCD-9800-16DD192D489E}" type="presOf" srcId="{BF60E7D1-61FC-4F31-A22E-852EA75A0822}" destId="{05ABBD3A-4FB6-46F6-B691-381713C647BA}" srcOrd="0" destOrd="0" presId="urn:microsoft.com/office/officeart/2005/8/layout/equation2"/>
    <dgm:cxn modelId="{C6815952-2AAF-49C5-AEE6-14AD3684700D}" type="presOf" srcId="{678F045E-36A3-424C-99B5-6B37492798B7}" destId="{2F5713DA-0C96-4C1C-83E6-74746F8B0DF2}" srcOrd="1" destOrd="0" presId="urn:microsoft.com/office/officeart/2005/8/layout/equation2"/>
    <dgm:cxn modelId="{C7633554-EBBD-49F9-8D4F-CA578B3D3B85}" srcId="{A7366961-824A-46DD-BD6C-4DA55310125B}" destId="{63B51F3A-7575-47B2-8724-CB0E12E850FA}" srcOrd="1" destOrd="0" parTransId="{B27C06DF-D39D-449A-8922-FD820D29DEE7}" sibTransId="{25EAE69E-25AA-4DEE-BAE3-4C7812DA5122}"/>
    <dgm:cxn modelId="{A7F59583-9C0B-43FF-B914-68232F3CCC36}" srcId="{A7366961-824A-46DD-BD6C-4DA55310125B}" destId="{4B08E1A6-96D5-45A9-A29B-B496700E3E38}" srcOrd="3" destOrd="0" parTransId="{DE44CE6E-EA85-43AA-8A0C-8B0308C00835}" sibTransId="{7A16B1CA-7A23-443C-94B6-C5BDFFCA0030}"/>
    <dgm:cxn modelId="{ED8F2899-9EAF-4378-8F2F-52FCDF5AE3DE}" type="presOf" srcId="{A7366961-824A-46DD-BD6C-4DA55310125B}" destId="{B02A6A80-129A-4301-9DFD-414CB31CBA6E}" srcOrd="0" destOrd="0" presId="urn:microsoft.com/office/officeart/2005/8/layout/equation2"/>
    <dgm:cxn modelId="{AA2544B1-79C8-4020-BB29-B50153584235}" type="presOf" srcId="{25EAE69E-25AA-4DEE-BAE3-4C7812DA5122}" destId="{36E923D3-77FF-46E7-8C2A-7D1C42CFAEB7}" srcOrd="0" destOrd="0" presId="urn:microsoft.com/office/officeart/2005/8/layout/equation2"/>
    <dgm:cxn modelId="{341F45C2-ED6B-442E-A4AE-40C7337C481C}" type="presOf" srcId="{4B08E1A6-96D5-45A9-A29B-B496700E3E38}" destId="{E8D5EC1F-5435-4F45-AFC1-7E358FC662CF}" srcOrd="0" destOrd="0" presId="urn:microsoft.com/office/officeart/2005/8/layout/equation2"/>
    <dgm:cxn modelId="{D585CCD3-F21F-4479-B620-1B0C94C62B2A}" srcId="{A7366961-824A-46DD-BD6C-4DA55310125B}" destId="{C646EFB3-6088-4F79-9DE4-85A32536509D}" srcOrd="2" destOrd="0" parTransId="{D857214C-D0F4-4683-B21D-98C1991CF272}" sibTransId="{678F045E-36A3-424C-99B5-6B37492798B7}"/>
    <dgm:cxn modelId="{98AC75E2-2D47-43E2-AB05-24E04C2D8385}" srcId="{A7366961-824A-46DD-BD6C-4DA55310125B}" destId="{BF60E7D1-61FC-4F31-A22E-852EA75A0822}" srcOrd="0" destOrd="0" parTransId="{069194AC-B3FE-4248-A3BB-E525DBE9D977}" sibTransId="{7C51372D-9D62-4DCA-B127-5BC8A0721104}"/>
    <dgm:cxn modelId="{EF180DEE-21E6-4AD6-96DC-D0A5BDF12256}" type="presOf" srcId="{63B51F3A-7575-47B2-8724-CB0E12E850FA}" destId="{AC91F2D4-9D38-4001-87ED-A15E78391409}" srcOrd="0" destOrd="0" presId="urn:microsoft.com/office/officeart/2005/8/layout/equation2"/>
    <dgm:cxn modelId="{F9532A17-CD48-4668-B428-F402527B0D4E}" type="presParOf" srcId="{B02A6A80-129A-4301-9DFD-414CB31CBA6E}" destId="{3427EFAB-6CAF-4DE0-89FB-92DF96F8E56A}" srcOrd="0" destOrd="0" presId="urn:microsoft.com/office/officeart/2005/8/layout/equation2"/>
    <dgm:cxn modelId="{32F1BD63-F566-4A15-9D2A-51A9B87A2779}" type="presParOf" srcId="{3427EFAB-6CAF-4DE0-89FB-92DF96F8E56A}" destId="{05ABBD3A-4FB6-46F6-B691-381713C647BA}" srcOrd="0" destOrd="0" presId="urn:microsoft.com/office/officeart/2005/8/layout/equation2"/>
    <dgm:cxn modelId="{37C7BA64-057E-4119-A96F-D8F48117973E}" type="presParOf" srcId="{3427EFAB-6CAF-4DE0-89FB-92DF96F8E56A}" destId="{AC46CF2A-E0FE-4246-9111-9D2EDFA4B11A}" srcOrd="1" destOrd="0" presId="urn:microsoft.com/office/officeart/2005/8/layout/equation2"/>
    <dgm:cxn modelId="{C8B0177F-E670-48A6-8011-91BA9A311C7F}" type="presParOf" srcId="{3427EFAB-6CAF-4DE0-89FB-92DF96F8E56A}" destId="{57DC08D9-338B-49B1-B069-A70E7E94A948}" srcOrd="2" destOrd="0" presId="urn:microsoft.com/office/officeart/2005/8/layout/equation2"/>
    <dgm:cxn modelId="{6BCC28A1-DDAE-496F-8FB6-A62F5D8DE215}" type="presParOf" srcId="{3427EFAB-6CAF-4DE0-89FB-92DF96F8E56A}" destId="{9E8AABFE-0E1E-4F0D-9A8F-61D603BE0916}" srcOrd="3" destOrd="0" presId="urn:microsoft.com/office/officeart/2005/8/layout/equation2"/>
    <dgm:cxn modelId="{3B023370-8F68-43A4-B280-E31BEEF16078}" type="presParOf" srcId="{3427EFAB-6CAF-4DE0-89FB-92DF96F8E56A}" destId="{AC91F2D4-9D38-4001-87ED-A15E78391409}" srcOrd="4" destOrd="0" presId="urn:microsoft.com/office/officeart/2005/8/layout/equation2"/>
    <dgm:cxn modelId="{4D34EEE6-02FF-4EB7-87F2-8919E1A24144}" type="presParOf" srcId="{3427EFAB-6CAF-4DE0-89FB-92DF96F8E56A}" destId="{33418D8B-866E-4C6F-A53A-0803D68E8170}" srcOrd="5" destOrd="0" presId="urn:microsoft.com/office/officeart/2005/8/layout/equation2"/>
    <dgm:cxn modelId="{C37853B7-EE37-429C-878C-918F18F0DBFB}" type="presParOf" srcId="{3427EFAB-6CAF-4DE0-89FB-92DF96F8E56A}" destId="{36E923D3-77FF-46E7-8C2A-7D1C42CFAEB7}" srcOrd="6" destOrd="0" presId="urn:microsoft.com/office/officeart/2005/8/layout/equation2"/>
    <dgm:cxn modelId="{F0594F2A-3995-4C24-A4A9-BF8BB9131E60}" type="presParOf" srcId="{3427EFAB-6CAF-4DE0-89FB-92DF96F8E56A}" destId="{A6F8AC85-2F02-4788-B330-ADB85470FBFF}" srcOrd="7" destOrd="0" presId="urn:microsoft.com/office/officeart/2005/8/layout/equation2"/>
    <dgm:cxn modelId="{88C268DF-3BC0-4EAF-85A2-EDB3F11764BF}" type="presParOf" srcId="{3427EFAB-6CAF-4DE0-89FB-92DF96F8E56A}" destId="{9224479D-F360-4922-8FBC-04A0147BDD97}" srcOrd="8" destOrd="0" presId="urn:microsoft.com/office/officeart/2005/8/layout/equation2"/>
    <dgm:cxn modelId="{0B1F26E2-0277-4176-A80D-F12DA4FD6C41}" type="presParOf" srcId="{B02A6A80-129A-4301-9DFD-414CB31CBA6E}" destId="{7DD80092-0CF3-4ADD-B84C-78B7243EC5FE}" srcOrd="1" destOrd="0" presId="urn:microsoft.com/office/officeart/2005/8/layout/equation2"/>
    <dgm:cxn modelId="{B0DBA611-B8B3-434D-A345-6C49E78DCA8D}" type="presParOf" srcId="{7DD80092-0CF3-4ADD-B84C-78B7243EC5FE}" destId="{2F5713DA-0C96-4C1C-83E6-74746F8B0DF2}" srcOrd="0" destOrd="0" presId="urn:microsoft.com/office/officeart/2005/8/layout/equation2"/>
    <dgm:cxn modelId="{3C08AE99-6D18-4862-8808-052D62F6C64C}" type="presParOf" srcId="{B02A6A80-129A-4301-9DFD-414CB31CBA6E}" destId="{E8D5EC1F-5435-4F45-AFC1-7E358FC662CF}"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4B9A6-16B7-46B6-A50D-CACEF850C313}" type="doc">
      <dgm:prSet loTypeId="urn:microsoft.com/office/officeart/2005/8/layout/orgChart1" loCatId="hierarchy" qsTypeId="urn:microsoft.com/office/officeart/2005/8/quickstyle/simple1" qsCatId="simple" csTypeId="urn:microsoft.com/office/officeart/2005/8/colors/accent5_1" csCatId="accent5" phldr="1"/>
      <dgm:spPr/>
      <dgm:t>
        <a:bodyPr/>
        <a:lstStyle/>
        <a:p>
          <a:endParaRPr lang="en-US"/>
        </a:p>
      </dgm:t>
    </dgm:pt>
    <dgm:pt modelId="{E26A6ECB-55EE-4974-AA42-D282A8421E74}">
      <dgm:prSet phldrT="[Text]" custT="1"/>
      <dgm:spPr/>
      <dgm:t>
        <a:bodyPr/>
        <a:lstStyle/>
        <a:p>
          <a:r>
            <a:rPr lang="en-US" sz="2400" b="1" dirty="0"/>
            <a:t>Community Health </a:t>
          </a:r>
          <a:endParaRPr lang="en-US" sz="2400" dirty="0"/>
        </a:p>
      </dgm:t>
    </dgm:pt>
    <dgm:pt modelId="{57D3F01C-8BA7-4A31-963E-E8987EE0E37F}" type="parTrans" cxnId="{BC8102C0-618B-4EB1-BEC2-CCFF3E930E5B}">
      <dgm:prSet/>
      <dgm:spPr/>
      <dgm:t>
        <a:bodyPr/>
        <a:lstStyle/>
        <a:p>
          <a:endParaRPr lang="en-US"/>
        </a:p>
      </dgm:t>
    </dgm:pt>
    <dgm:pt modelId="{4FBF1F55-43EE-46C9-92AA-68B9EE62126C}" type="sibTrans" cxnId="{BC8102C0-618B-4EB1-BEC2-CCFF3E930E5B}">
      <dgm:prSet/>
      <dgm:spPr/>
      <dgm:t>
        <a:bodyPr/>
        <a:lstStyle/>
        <a:p>
          <a:endParaRPr lang="en-US"/>
        </a:p>
      </dgm:t>
    </dgm:pt>
    <dgm:pt modelId="{9C29ADA3-717D-49C6-AE1F-82B5542FBC5A}">
      <dgm:prSet phldrT="[Text]"/>
      <dgm:spPr/>
      <dgm:t>
        <a:bodyPr/>
        <a:lstStyle/>
        <a:p>
          <a:r>
            <a:rPr lang="en-US" dirty="0"/>
            <a:t>Rebecca </a:t>
          </a:r>
          <a:r>
            <a:rPr lang="en-US" dirty="0" err="1"/>
            <a:t>Pazdernick</a:t>
          </a:r>
          <a:r>
            <a:rPr lang="en-US" dirty="0"/>
            <a:t>, Physician Associate</a:t>
          </a:r>
        </a:p>
      </dgm:t>
    </dgm:pt>
    <dgm:pt modelId="{687C4A64-81CB-469E-9C65-9D949263924F}" type="parTrans" cxnId="{D17614D5-527E-4941-A1B7-22A40A6F5F55}">
      <dgm:prSet/>
      <dgm:spPr/>
      <dgm:t>
        <a:bodyPr/>
        <a:lstStyle/>
        <a:p>
          <a:endParaRPr lang="en-US"/>
        </a:p>
      </dgm:t>
    </dgm:pt>
    <dgm:pt modelId="{425B99AE-9977-4491-BDB0-B20B43DD7435}" type="sibTrans" cxnId="{D17614D5-527E-4941-A1B7-22A40A6F5F55}">
      <dgm:prSet/>
      <dgm:spPr/>
      <dgm:t>
        <a:bodyPr/>
        <a:lstStyle/>
        <a:p>
          <a:endParaRPr lang="en-US"/>
        </a:p>
      </dgm:t>
    </dgm:pt>
    <dgm:pt modelId="{A12C3F01-5760-41E1-A8A7-6334E85FC53C}">
      <dgm:prSet custT="1"/>
      <dgm:spPr/>
      <dgm:t>
        <a:bodyPr/>
        <a:lstStyle/>
        <a:p>
          <a:r>
            <a:rPr lang="en-US" sz="2400" b="1" dirty="0"/>
            <a:t>CHAP Certification Board </a:t>
          </a:r>
          <a:endParaRPr lang="en-US" sz="2400" dirty="0"/>
        </a:p>
      </dgm:t>
    </dgm:pt>
    <dgm:pt modelId="{396E1670-9FC5-452B-92ED-1DBE4CFD8E21}" type="parTrans" cxnId="{9F2A64D5-C4BF-491F-B87F-8C1C39429919}">
      <dgm:prSet/>
      <dgm:spPr/>
      <dgm:t>
        <a:bodyPr/>
        <a:lstStyle/>
        <a:p>
          <a:endParaRPr lang="en-US"/>
        </a:p>
      </dgm:t>
    </dgm:pt>
    <dgm:pt modelId="{BCCC6047-AE59-4251-B04C-CA0DFD125406}" type="sibTrans" cxnId="{9F2A64D5-C4BF-491F-B87F-8C1C39429919}">
      <dgm:prSet/>
      <dgm:spPr/>
      <dgm:t>
        <a:bodyPr/>
        <a:lstStyle/>
        <a:p>
          <a:endParaRPr lang="en-US"/>
        </a:p>
      </dgm:t>
    </dgm:pt>
    <dgm:pt modelId="{32D6D7C8-F950-4A74-8917-96DF5C6AFB90}" type="asst">
      <dgm:prSet phldrT="[Text]" custT="1"/>
      <dgm:spPr/>
      <dgm:t>
        <a:bodyPr/>
        <a:lstStyle/>
        <a:p>
          <a:r>
            <a:rPr lang="en-US" sz="2400" b="1" dirty="0"/>
            <a:t>Behavioral</a:t>
          </a:r>
          <a:r>
            <a:rPr lang="en-US" sz="2800" b="1" dirty="0"/>
            <a:t> </a:t>
          </a:r>
          <a:r>
            <a:rPr lang="en-US" sz="2400" b="1" dirty="0"/>
            <a:t>Health</a:t>
          </a:r>
          <a:endParaRPr lang="en-US" sz="2800" dirty="0"/>
        </a:p>
      </dgm:t>
    </dgm:pt>
    <dgm:pt modelId="{A4457245-E899-45DD-AC68-32E378954EBC}" type="sibTrans" cxnId="{6FCEEF92-7561-4D72-A86A-3832D2D42D7B}">
      <dgm:prSet/>
      <dgm:spPr/>
      <dgm:t>
        <a:bodyPr/>
        <a:lstStyle/>
        <a:p>
          <a:endParaRPr lang="en-US"/>
        </a:p>
      </dgm:t>
    </dgm:pt>
    <dgm:pt modelId="{D072580C-6A37-4E0B-B8AD-FF70B01BF853}" type="parTrans" cxnId="{6FCEEF92-7561-4D72-A86A-3832D2D42D7B}">
      <dgm:prSet/>
      <dgm:spPr/>
      <dgm:t>
        <a:bodyPr/>
        <a:lstStyle/>
        <a:p>
          <a:endParaRPr lang="en-US"/>
        </a:p>
      </dgm:t>
    </dgm:pt>
    <dgm:pt modelId="{36D193D1-9555-42D7-B897-51EAE65235BD}">
      <dgm:prSet/>
      <dgm:spPr/>
      <dgm:t>
        <a:bodyPr/>
        <a:lstStyle/>
        <a:p>
          <a:r>
            <a:rPr lang="en-US" dirty="0"/>
            <a:t>Jenece Howe</a:t>
          </a:r>
        </a:p>
        <a:p>
          <a:r>
            <a:rPr lang="en-US" dirty="0"/>
            <a:t>BHA/P candidate</a:t>
          </a:r>
        </a:p>
      </dgm:t>
    </dgm:pt>
    <dgm:pt modelId="{C244FBC1-D649-4406-8D1D-D18DBA0D1D1D}" type="parTrans" cxnId="{262AC73A-7C63-445F-AE13-C83FB82A5324}">
      <dgm:prSet/>
      <dgm:spPr/>
      <dgm:t>
        <a:bodyPr/>
        <a:lstStyle/>
        <a:p>
          <a:endParaRPr lang="en-US"/>
        </a:p>
      </dgm:t>
    </dgm:pt>
    <dgm:pt modelId="{85473A7C-20FB-411E-A685-D488F6E75FDA}" type="sibTrans" cxnId="{262AC73A-7C63-445F-AE13-C83FB82A5324}">
      <dgm:prSet/>
      <dgm:spPr/>
      <dgm:t>
        <a:bodyPr/>
        <a:lstStyle/>
        <a:p>
          <a:endParaRPr lang="en-US"/>
        </a:p>
      </dgm:t>
    </dgm:pt>
    <dgm:pt modelId="{337E83E0-A174-4E45-8AE0-4376F20DE658}">
      <dgm:prSet/>
      <dgm:spPr/>
      <dgm:t>
        <a:bodyPr/>
        <a:lstStyle/>
        <a:p>
          <a:r>
            <a:rPr lang="en-US" dirty="0"/>
            <a:t>Tanya Firemoon, PACCB Lead</a:t>
          </a:r>
        </a:p>
      </dgm:t>
    </dgm:pt>
    <dgm:pt modelId="{12A2812B-9E20-4B91-B514-84CE8E7A7A4A}" type="parTrans" cxnId="{4E119F78-5237-49CE-87F7-9CECF10E388F}">
      <dgm:prSet/>
      <dgm:spPr/>
      <dgm:t>
        <a:bodyPr/>
        <a:lstStyle/>
        <a:p>
          <a:endParaRPr lang="en-US"/>
        </a:p>
      </dgm:t>
    </dgm:pt>
    <dgm:pt modelId="{6FBAD560-4482-4EEB-9F4E-B771F6AB8FB1}" type="sibTrans" cxnId="{4E119F78-5237-49CE-87F7-9CECF10E388F}">
      <dgm:prSet/>
      <dgm:spPr/>
      <dgm:t>
        <a:bodyPr/>
        <a:lstStyle/>
        <a:p>
          <a:endParaRPr lang="en-US"/>
        </a:p>
      </dgm:t>
    </dgm:pt>
    <dgm:pt modelId="{094367CC-EC72-475F-B359-45DCADC04F72}">
      <dgm:prSet/>
      <dgm:spPr/>
      <dgm:t>
        <a:bodyPr/>
        <a:lstStyle/>
        <a:p>
          <a:r>
            <a:rPr lang="en-US" dirty="0"/>
            <a:t>Jim Ferguson, Physician Associate</a:t>
          </a:r>
        </a:p>
      </dgm:t>
    </dgm:pt>
    <dgm:pt modelId="{8195C406-D636-4C3B-ADD8-8C0D49EB7BBB}" type="parTrans" cxnId="{28811C1C-39F5-4172-923B-2585F7485336}">
      <dgm:prSet/>
      <dgm:spPr/>
      <dgm:t>
        <a:bodyPr/>
        <a:lstStyle/>
        <a:p>
          <a:endParaRPr lang="en-US"/>
        </a:p>
      </dgm:t>
    </dgm:pt>
    <dgm:pt modelId="{1F67A29D-939A-46F1-84B6-2A433C7568AD}" type="sibTrans" cxnId="{28811C1C-39F5-4172-923B-2585F7485336}">
      <dgm:prSet/>
      <dgm:spPr/>
      <dgm:t>
        <a:bodyPr/>
        <a:lstStyle/>
        <a:p>
          <a:endParaRPr lang="en-US"/>
        </a:p>
      </dgm:t>
    </dgm:pt>
    <dgm:pt modelId="{4439EF7F-E75A-45D9-9C37-AA48ED94347D}">
      <dgm:prSet/>
      <dgm:spPr/>
      <dgm:t>
        <a:bodyPr/>
        <a:lstStyle/>
        <a:p>
          <a:r>
            <a:rPr lang="en-US" dirty="0"/>
            <a:t>Linda Curda, Nurse Midwife</a:t>
          </a:r>
        </a:p>
      </dgm:t>
    </dgm:pt>
    <dgm:pt modelId="{188AEB46-B8C5-4AB7-A33E-F54DE72232FD}" type="parTrans" cxnId="{54580CA1-1DB7-48E0-B47C-0EE68FC6317C}">
      <dgm:prSet/>
      <dgm:spPr/>
      <dgm:t>
        <a:bodyPr/>
        <a:lstStyle/>
        <a:p>
          <a:endParaRPr lang="en-US"/>
        </a:p>
      </dgm:t>
    </dgm:pt>
    <dgm:pt modelId="{D95B1206-B2E0-42C6-A575-1C2746CEFDCF}" type="sibTrans" cxnId="{54580CA1-1DB7-48E0-B47C-0EE68FC6317C}">
      <dgm:prSet/>
      <dgm:spPr/>
      <dgm:t>
        <a:bodyPr/>
        <a:lstStyle/>
        <a:p>
          <a:endParaRPr lang="en-US"/>
        </a:p>
      </dgm:t>
    </dgm:pt>
    <dgm:pt modelId="{E0F192D8-07CD-4A20-9027-286EA159ABED}">
      <dgm:prSet/>
      <dgm:spPr/>
      <dgm:t>
        <a:bodyPr/>
        <a:lstStyle/>
        <a:p>
          <a:r>
            <a:rPr lang="en-US" dirty="0"/>
            <a:t>Danni Dearing, MD/MPH Candidate</a:t>
          </a:r>
        </a:p>
      </dgm:t>
    </dgm:pt>
    <dgm:pt modelId="{E2E2AACD-8C53-4A4E-9471-33D508EEDB57}" type="parTrans" cxnId="{5F5299B9-7A2D-42EA-883E-2630D08139D3}">
      <dgm:prSet/>
      <dgm:spPr/>
      <dgm:t>
        <a:bodyPr/>
        <a:lstStyle/>
        <a:p>
          <a:endParaRPr lang="en-US"/>
        </a:p>
      </dgm:t>
    </dgm:pt>
    <dgm:pt modelId="{8F95824F-2734-4652-8841-84450AB0B779}" type="sibTrans" cxnId="{5F5299B9-7A2D-42EA-883E-2630D08139D3}">
      <dgm:prSet/>
      <dgm:spPr/>
      <dgm:t>
        <a:bodyPr/>
        <a:lstStyle/>
        <a:p>
          <a:endParaRPr lang="en-US"/>
        </a:p>
      </dgm:t>
    </dgm:pt>
    <dgm:pt modelId="{6BEA0F76-C38E-4268-A829-B58D09C54595}">
      <dgm:prSet/>
      <dgm:spPr/>
      <dgm:t>
        <a:bodyPr/>
        <a:lstStyle/>
        <a:p>
          <a:r>
            <a:rPr lang="en-US" dirty="0"/>
            <a:t>Dolores Jimerson, Clinical Supervisor</a:t>
          </a:r>
        </a:p>
      </dgm:t>
    </dgm:pt>
    <dgm:pt modelId="{FE0665D6-F401-49BC-B023-177D441FAF98}" type="parTrans" cxnId="{D5CE2C06-3BAA-4CDB-8505-BAD5E40051F7}">
      <dgm:prSet/>
      <dgm:spPr/>
      <dgm:t>
        <a:bodyPr/>
        <a:lstStyle/>
        <a:p>
          <a:endParaRPr lang="en-US"/>
        </a:p>
      </dgm:t>
    </dgm:pt>
    <dgm:pt modelId="{2BE53980-A45D-4FF5-884D-028A749583C4}" type="sibTrans" cxnId="{D5CE2C06-3BAA-4CDB-8505-BAD5E40051F7}">
      <dgm:prSet/>
      <dgm:spPr/>
      <dgm:t>
        <a:bodyPr/>
        <a:lstStyle/>
        <a:p>
          <a:endParaRPr lang="en-US"/>
        </a:p>
      </dgm:t>
    </dgm:pt>
    <dgm:pt modelId="{08244BB0-602E-4153-9B5B-4BC7464AD398}">
      <dgm:prSet/>
      <dgm:spPr/>
      <dgm:t>
        <a:bodyPr/>
        <a:lstStyle/>
        <a:p>
          <a:r>
            <a:rPr lang="en-US" dirty="0"/>
            <a:t>Dr. Danica Brown, Behavioral Health Director/Expert</a:t>
          </a:r>
        </a:p>
      </dgm:t>
    </dgm:pt>
    <dgm:pt modelId="{C3DCBD09-CD4B-4C01-AB53-E9FA3B0BA868}" type="parTrans" cxnId="{ED42DC0A-2DBE-4A55-A468-F81D28794B62}">
      <dgm:prSet/>
      <dgm:spPr/>
      <dgm:t>
        <a:bodyPr/>
        <a:lstStyle/>
        <a:p>
          <a:endParaRPr lang="en-US"/>
        </a:p>
      </dgm:t>
    </dgm:pt>
    <dgm:pt modelId="{05F0C92D-CBAA-48FA-B24E-6975E88D3C3E}" type="sibTrans" cxnId="{ED42DC0A-2DBE-4A55-A468-F81D28794B62}">
      <dgm:prSet/>
      <dgm:spPr/>
      <dgm:t>
        <a:bodyPr/>
        <a:lstStyle/>
        <a:p>
          <a:endParaRPr lang="en-US"/>
        </a:p>
      </dgm:t>
    </dgm:pt>
    <dgm:pt modelId="{0C61A15A-A6E5-4613-A3E9-4D9D1D24FED2}">
      <dgm:prSet/>
      <dgm:spPr/>
      <dgm:t>
        <a:bodyPr/>
        <a:lstStyle/>
        <a:p>
          <a:r>
            <a:rPr lang="en-US" dirty="0"/>
            <a:t>Torie Heart, CHAP CB Expert</a:t>
          </a:r>
        </a:p>
      </dgm:t>
    </dgm:pt>
    <dgm:pt modelId="{B5386900-AD72-44E8-A285-6C8675DAFD83}" type="parTrans" cxnId="{2B122AF7-3C1A-419F-A24D-CA868DD59CA5}">
      <dgm:prSet/>
      <dgm:spPr/>
      <dgm:t>
        <a:bodyPr/>
        <a:lstStyle/>
        <a:p>
          <a:endParaRPr lang="en-US"/>
        </a:p>
      </dgm:t>
    </dgm:pt>
    <dgm:pt modelId="{7FE8D0F6-5C54-45F3-932E-94D15D4A6579}" type="sibTrans" cxnId="{2B122AF7-3C1A-419F-A24D-CA868DD59CA5}">
      <dgm:prSet/>
      <dgm:spPr/>
      <dgm:t>
        <a:bodyPr/>
        <a:lstStyle/>
        <a:p>
          <a:endParaRPr lang="en-US"/>
        </a:p>
      </dgm:t>
    </dgm:pt>
    <dgm:pt modelId="{99D53B40-9721-42B6-B64A-21D2E00A79D1}">
      <dgm:prSet/>
      <dgm:spPr/>
      <dgm:t>
        <a:bodyPr/>
        <a:lstStyle/>
        <a:p>
          <a:r>
            <a:rPr lang="en-US" dirty="0"/>
            <a:t>Dr. Jeff King, Clinical Supervisor</a:t>
          </a:r>
        </a:p>
      </dgm:t>
    </dgm:pt>
    <dgm:pt modelId="{F943A48B-5291-4033-8A2C-F413A01440BC}" type="parTrans" cxnId="{7A92FE5B-5005-49BE-870A-AAD7487DB406}">
      <dgm:prSet/>
      <dgm:spPr/>
      <dgm:t>
        <a:bodyPr/>
        <a:lstStyle/>
        <a:p>
          <a:endParaRPr lang="en-US"/>
        </a:p>
      </dgm:t>
    </dgm:pt>
    <dgm:pt modelId="{A95B9C30-E128-43C1-B4A5-BE043E34CCC5}" type="sibTrans" cxnId="{7A92FE5B-5005-49BE-870A-AAD7487DB406}">
      <dgm:prSet/>
      <dgm:spPr/>
      <dgm:t>
        <a:bodyPr/>
        <a:lstStyle/>
        <a:p>
          <a:endParaRPr lang="en-US"/>
        </a:p>
      </dgm:t>
    </dgm:pt>
    <dgm:pt modelId="{2194DFFA-7421-45EA-BFBD-348108F790FC}">
      <dgm:prSet/>
      <dgm:spPr/>
      <dgm:t>
        <a:bodyPr/>
        <a:lstStyle/>
        <a:p>
          <a:r>
            <a:rPr lang="en-US" dirty="0"/>
            <a:t>Ellie Barber, PACCB Specialist </a:t>
          </a:r>
        </a:p>
      </dgm:t>
    </dgm:pt>
    <dgm:pt modelId="{D40A72B1-AE9C-489A-AEF3-9DA06B6D497F}" type="parTrans" cxnId="{A78EFF69-3D03-4E74-ACE1-4A5B66771738}">
      <dgm:prSet/>
      <dgm:spPr/>
      <dgm:t>
        <a:bodyPr/>
        <a:lstStyle/>
        <a:p>
          <a:endParaRPr lang="en-US"/>
        </a:p>
      </dgm:t>
    </dgm:pt>
    <dgm:pt modelId="{4F6C328B-E35F-46E7-960B-36E5626A956E}" type="sibTrans" cxnId="{A78EFF69-3D03-4E74-ACE1-4A5B66771738}">
      <dgm:prSet/>
      <dgm:spPr/>
      <dgm:t>
        <a:bodyPr/>
        <a:lstStyle/>
        <a:p>
          <a:endParaRPr lang="en-US"/>
        </a:p>
      </dgm:t>
    </dgm:pt>
    <dgm:pt modelId="{E3A0368E-DCD0-4E83-A0FB-714F8E734AB9}" type="pres">
      <dgm:prSet presAssocID="{9864B9A6-16B7-46B6-A50D-CACEF850C313}" presName="hierChild1" presStyleCnt="0">
        <dgm:presLayoutVars>
          <dgm:orgChart val="1"/>
          <dgm:chPref val="1"/>
          <dgm:dir/>
          <dgm:animOne val="branch"/>
          <dgm:animLvl val="lvl"/>
          <dgm:resizeHandles/>
        </dgm:presLayoutVars>
      </dgm:prSet>
      <dgm:spPr/>
    </dgm:pt>
    <dgm:pt modelId="{B6FCF11B-FE56-41A1-9363-511279B50F4D}" type="pres">
      <dgm:prSet presAssocID="{32D6D7C8-F950-4A74-8917-96DF5C6AFB90}" presName="hierRoot1" presStyleCnt="0">
        <dgm:presLayoutVars>
          <dgm:hierBranch val="l"/>
        </dgm:presLayoutVars>
      </dgm:prSet>
      <dgm:spPr/>
    </dgm:pt>
    <dgm:pt modelId="{98B56569-1C9D-49DE-AA2E-89B8340F1CE5}" type="pres">
      <dgm:prSet presAssocID="{32D6D7C8-F950-4A74-8917-96DF5C6AFB90}" presName="rootComposite1" presStyleCnt="0"/>
      <dgm:spPr/>
    </dgm:pt>
    <dgm:pt modelId="{3B2A0DEA-8562-4ACF-A5C3-B9EAA909B82B}" type="pres">
      <dgm:prSet presAssocID="{32D6D7C8-F950-4A74-8917-96DF5C6AFB90}" presName="rootText1" presStyleLbl="node0" presStyleIdx="0" presStyleCnt="3">
        <dgm:presLayoutVars>
          <dgm:chPref val="3"/>
        </dgm:presLayoutVars>
      </dgm:prSet>
      <dgm:spPr/>
    </dgm:pt>
    <dgm:pt modelId="{E60530D2-7BFB-4BBB-B595-FEEBEB0CDAC5}" type="pres">
      <dgm:prSet presAssocID="{32D6D7C8-F950-4A74-8917-96DF5C6AFB90}" presName="rootConnector1" presStyleLbl="asst0" presStyleIdx="0" presStyleCnt="0"/>
      <dgm:spPr/>
    </dgm:pt>
    <dgm:pt modelId="{9AE54580-208C-4933-8FC6-A7B60B4B8DA6}" type="pres">
      <dgm:prSet presAssocID="{32D6D7C8-F950-4A74-8917-96DF5C6AFB90}" presName="hierChild2" presStyleCnt="0"/>
      <dgm:spPr/>
    </dgm:pt>
    <dgm:pt modelId="{D8BA68E5-5219-48FC-B4F2-D7A54B3D0D0C}" type="pres">
      <dgm:prSet presAssocID="{C244FBC1-D649-4406-8D1D-D18DBA0D1D1D}" presName="Name50" presStyleLbl="parChTrans1D2" presStyleIdx="0" presStyleCnt="11"/>
      <dgm:spPr/>
    </dgm:pt>
    <dgm:pt modelId="{DC48B30E-D8E6-430A-B94B-67436F2B666D}" type="pres">
      <dgm:prSet presAssocID="{36D193D1-9555-42D7-B897-51EAE65235BD}" presName="hierRoot2" presStyleCnt="0">
        <dgm:presLayoutVars>
          <dgm:hierBranch val="init"/>
        </dgm:presLayoutVars>
      </dgm:prSet>
      <dgm:spPr/>
    </dgm:pt>
    <dgm:pt modelId="{10BCD263-BDCE-48ED-BC1C-4D66154FDF2D}" type="pres">
      <dgm:prSet presAssocID="{36D193D1-9555-42D7-B897-51EAE65235BD}" presName="rootComposite" presStyleCnt="0"/>
      <dgm:spPr/>
    </dgm:pt>
    <dgm:pt modelId="{2AB78358-82D5-44F2-9757-E36251C1D813}" type="pres">
      <dgm:prSet presAssocID="{36D193D1-9555-42D7-B897-51EAE65235BD}" presName="rootText" presStyleLbl="node2" presStyleIdx="0" presStyleCnt="11">
        <dgm:presLayoutVars>
          <dgm:chPref val="3"/>
        </dgm:presLayoutVars>
      </dgm:prSet>
      <dgm:spPr/>
    </dgm:pt>
    <dgm:pt modelId="{B3013B22-4FD6-4934-A4D6-8D43B91DCDD7}" type="pres">
      <dgm:prSet presAssocID="{36D193D1-9555-42D7-B897-51EAE65235BD}" presName="rootConnector" presStyleLbl="node2" presStyleIdx="0" presStyleCnt="11"/>
      <dgm:spPr/>
    </dgm:pt>
    <dgm:pt modelId="{929EE3E5-163D-4145-81FE-A1476ABA64AC}" type="pres">
      <dgm:prSet presAssocID="{36D193D1-9555-42D7-B897-51EAE65235BD}" presName="hierChild4" presStyleCnt="0"/>
      <dgm:spPr/>
    </dgm:pt>
    <dgm:pt modelId="{17A670ED-50D9-47EE-807F-0A7A88DA9757}" type="pres">
      <dgm:prSet presAssocID="{36D193D1-9555-42D7-B897-51EAE65235BD}" presName="hierChild5" presStyleCnt="0"/>
      <dgm:spPr/>
    </dgm:pt>
    <dgm:pt modelId="{E87BBC98-145F-41D5-89CE-462E734A287D}" type="pres">
      <dgm:prSet presAssocID="{FE0665D6-F401-49BC-B023-177D441FAF98}" presName="Name50" presStyleLbl="parChTrans1D2" presStyleIdx="1" presStyleCnt="11"/>
      <dgm:spPr/>
    </dgm:pt>
    <dgm:pt modelId="{03D5F3EF-FB4B-4E9B-9B2F-6AA1FFBC3171}" type="pres">
      <dgm:prSet presAssocID="{6BEA0F76-C38E-4268-A829-B58D09C54595}" presName="hierRoot2" presStyleCnt="0">
        <dgm:presLayoutVars>
          <dgm:hierBranch val="l"/>
        </dgm:presLayoutVars>
      </dgm:prSet>
      <dgm:spPr/>
    </dgm:pt>
    <dgm:pt modelId="{1BA2B975-03B7-41CC-825A-8B583F9309D0}" type="pres">
      <dgm:prSet presAssocID="{6BEA0F76-C38E-4268-A829-B58D09C54595}" presName="rootComposite" presStyleCnt="0"/>
      <dgm:spPr/>
    </dgm:pt>
    <dgm:pt modelId="{339E306B-944E-4A54-97B2-92AC10C094B6}" type="pres">
      <dgm:prSet presAssocID="{6BEA0F76-C38E-4268-A829-B58D09C54595}" presName="rootText" presStyleLbl="node2" presStyleIdx="1" presStyleCnt="11">
        <dgm:presLayoutVars>
          <dgm:chPref val="3"/>
        </dgm:presLayoutVars>
      </dgm:prSet>
      <dgm:spPr/>
    </dgm:pt>
    <dgm:pt modelId="{864F2859-920B-4830-ADF2-2B6BEA144B9D}" type="pres">
      <dgm:prSet presAssocID="{6BEA0F76-C38E-4268-A829-B58D09C54595}" presName="rootConnector" presStyleLbl="node2" presStyleIdx="1" presStyleCnt="11"/>
      <dgm:spPr/>
    </dgm:pt>
    <dgm:pt modelId="{824E194F-A84A-4F2D-BDFD-1168057F3615}" type="pres">
      <dgm:prSet presAssocID="{6BEA0F76-C38E-4268-A829-B58D09C54595}" presName="hierChild4" presStyleCnt="0"/>
      <dgm:spPr/>
    </dgm:pt>
    <dgm:pt modelId="{02D08782-03ED-4CDB-90B0-40018223044F}" type="pres">
      <dgm:prSet presAssocID="{6BEA0F76-C38E-4268-A829-B58D09C54595}" presName="hierChild5" presStyleCnt="0"/>
      <dgm:spPr/>
    </dgm:pt>
    <dgm:pt modelId="{A944B415-B3D6-4DFD-AE2F-72FB42FA817D}" type="pres">
      <dgm:prSet presAssocID="{C3DCBD09-CD4B-4C01-AB53-E9FA3B0BA868}" presName="Name50" presStyleLbl="parChTrans1D2" presStyleIdx="2" presStyleCnt="11"/>
      <dgm:spPr/>
    </dgm:pt>
    <dgm:pt modelId="{BE94E510-A314-4AEE-BC0D-0A95D95E5757}" type="pres">
      <dgm:prSet presAssocID="{08244BB0-602E-4153-9B5B-4BC7464AD398}" presName="hierRoot2" presStyleCnt="0">
        <dgm:presLayoutVars>
          <dgm:hierBranch val="init"/>
        </dgm:presLayoutVars>
      </dgm:prSet>
      <dgm:spPr/>
    </dgm:pt>
    <dgm:pt modelId="{F15E0CBD-9BCA-42C4-9FA3-64915371005F}" type="pres">
      <dgm:prSet presAssocID="{08244BB0-602E-4153-9B5B-4BC7464AD398}" presName="rootComposite" presStyleCnt="0"/>
      <dgm:spPr/>
    </dgm:pt>
    <dgm:pt modelId="{250F053C-9A90-4541-9DC5-BBC62E3DA631}" type="pres">
      <dgm:prSet presAssocID="{08244BB0-602E-4153-9B5B-4BC7464AD398}" presName="rootText" presStyleLbl="node2" presStyleIdx="2" presStyleCnt="11">
        <dgm:presLayoutVars>
          <dgm:chPref val="3"/>
        </dgm:presLayoutVars>
      </dgm:prSet>
      <dgm:spPr/>
    </dgm:pt>
    <dgm:pt modelId="{BD8ED7C2-1C9C-4CD6-8C34-33E0D824222E}" type="pres">
      <dgm:prSet presAssocID="{08244BB0-602E-4153-9B5B-4BC7464AD398}" presName="rootConnector" presStyleLbl="node2" presStyleIdx="2" presStyleCnt="11"/>
      <dgm:spPr/>
    </dgm:pt>
    <dgm:pt modelId="{878C7F03-7ADA-4C9C-B1C2-DFC47202DB2F}" type="pres">
      <dgm:prSet presAssocID="{08244BB0-602E-4153-9B5B-4BC7464AD398}" presName="hierChild4" presStyleCnt="0"/>
      <dgm:spPr/>
    </dgm:pt>
    <dgm:pt modelId="{3F55DCF5-62C1-42D8-89B1-7D07E1012798}" type="pres">
      <dgm:prSet presAssocID="{08244BB0-602E-4153-9B5B-4BC7464AD398}" presName="hierChild5" presStyleCnt="0"/>
      <dgm:spPr/>
    </dgm:pt>
    <dgm:pt modelId="{D0459EF8-E0AA-429C-9182-EB18403FF42F}" type="pres">
      <dgm:prSet presAssocID="{F943A48B-5291-4033-8A2C-F413A01440BC}" presName="Name50" presStyleLbl="parChTrans1D2" presStyleIdx="3" presStyleCnt="11"/>
      <dgm:spPr/>
    </dgm:pt>
    <dgm:pt modelId="{5C87937D-6172-4343-9CEA-092F2AEC7F83}" type="pres">
      <dgm:prSet presAssocID="{99D53B40-9721-42B6-B64A-21D2E00A79D1}" presName="hierRoot2" presStyleCnt="0">
        <dgm:presLayoutVars>
          <dgm:hierBranch val="init"/>
        </dgm:presLayoutVars>
      </dgm:prSet>
      <dgm:spPr/>
    </dgm:pt>
    <dgm:pt modelId="{50AD3621-4C92-402F-B058-BC88E747E453}" type="pres">
      <dgm:prSet presAssocID="{99D53B40-9721-42B6-B64A-21D2E00A79D1}" presName="rootComposite" presStyleCnt="0"/>
      <dgm:spPr/>
    </dgm:pt>
    <dgm:pt modelId="{5103E020-A3B1-45F2-9F2F-8BEC29BE6E01}" type="pres">
      <dgm:prSet presAssocID="{99D53B40-9721-42B6-B64A-21D2E00A79D1}" presName="rootText" presStyleLbl="node2" presStyleIdx="3" presStyleCnt="11">
        <dgm:presLayoutVars>
          <dgm:chPref val="3"/>
        </dgm:presLayoutVars>
      </dgm:prSet>
      <dgm:spPr/>
    </dgm:pt>
    <dgm:pt modelId="{0CB94644-1A22-4820-80CA-A24312CC2740}" type="pres">
      <dgm:prSet presAssocID="{99D53B40-9721-42B6-B64A-21D2E00A79D1}" presName="rootConnector" presStyleLbl="node2" presStyleIdx="3" presStyleCnt="11"/>
      <dgm:spPr/>
    </dgm:pt>
    <dgm:pt modelId="{A4A10AC3-ECF6-49EF-B6FC-1B956D59EC98}" type="pres">
      <dgm:prSet presAssocID="{99D53B40-9721-42B6-B64A-21D2E00A79D1}" presName="hierChild4" presStyleCnt="0"/>
      <dgm:spPr/>
    </dgm:pt>
    <dgm:pt modelId="{2C5A12D7-0FE5-406B-B361-B81CC19F6618}" type="pres">
      <dgm:prSet presAssocID="{99D53B40-9721-42B6-B64A-21D2E00A79D1}" presName="hierChild5" presStyleCnt="0"/>
      <dgm:spPr/>
    </dgm:pt>
    <dgm:pt modelId="{690A6870-D733-4938-AEF9-DA1DF885C5F7}" type="pres">
      <dgm:prSet presAssocID="{32D6D7C8-F950-4A74-8917-96DF5C6AFB90}" presName="hierChild3" presStyleCnt="0"/>
      <dgm:spPr/>
    </dgm:pt>
    <dgm:pt modelId="{C83B60C3-F02F-45B0-851B-C0F8D7C1B187}" type="pres">
      <dgm:prSet presAssocID="{E26A6ECB-55EE-4974-AA42-D282A8421E74}" presName="hierRoot1" presStyleCnt="0">
        <dgm:presLayoutVars>
          <dgm:hierBranch val="l"/>
        </dgm:presLayoutVars>
      </dgm:prSet>
      <dgm:spPr/>
    </dgm:pt>
    <dgm:pt modelId="{AD491DA7-DC32-4A13-814E-8A74D1BE0ED8}" type="pres">
      <dgm:prSet presAssocID="{E26A6ECB-55EE-4974-AA42-D282A8421E74}" presName="rootComposite1" presStyleCnt="0"/>
      <dgm:spPr/>
    </dgm:pt>
    <dgm:pt modelId="{4A7C4ADE-CBE4-4934-BC98-692A42C5435D}" type="pres">
      <dgm:prSet presAssocID="{E26A6ECB-55EE-4974-AA42-D282A8421E74}" presName="rootText1" presStyleLbl="node0" presStyleIdx="1" presStyleCnt="3">
        <dgm:presLayoutVars>
          <dgm:chPref val="3"/>
        </dgm:presLayoutVars>
      </dgm:prSet>
      <dgm:spPr/>
    </dgm:pt>
    <dgm:pt modelId="{E8E4660B-911B-4D16-8BA1-C590DD3BB5D1}" type="pres">
      <dgm:prSet presAssocID="{E26A6ECB-55EE-4974-AA42-D282A8421E74}" presName="rootConnector1" presStyleLbl="node1" presStyleIdx="0" presStyleCnt="0"/>
      <dgm:spPr/>
    </dgm:pt>
    <dgm:pt modelId="{E4C483C1-BA02-4AF0-865D-E71E3660FDC5}" type="pres">
      <dgm:prSet presAssocID="{E26A6ECB-55EE-4974-AA42-D282A8421E74}" presName="hierChild2" presStyleCnt="0"/>
      <dgm:spPr/>
    </dgm:pt>
    <dgm:pt modelId="{DDF560A1-F467-4BC7-95E8-0C5735EB3062}" type="pres">
      <dgm:prSet presAssocID="{687C4A64-81CB-469E-9C65-9D949263924F}" presName="Name50" presStyleLbl="parChTrans1D2" presStyleIdx="4" presStyleCnt="11"/>
      <dgm:spPr/>
    </dgm:pt>
    <dgm:pt modelId="{51369897-5219-4D7B-B593-52CEC346B0C2}" type="pres">
      <dgm:prSet presAssocID="{9C29ADA3-717D-49C6-AE1F-82B5542FBC5A}" presName="hierRoot2" presStyleCnt="0">
        <dgm:presLayoutVars>
          <dgm:hierBranch val="init"/>
        </dgm:presLayoutVars>
      </dgm:prSet>
      <dgm:spPr/>
    </dgm:pt>
    <dgm:pt modelId="{241D27F3-9817-4E9B-9882-FD6B485BC606}" type="pres">
      <dgm:prSet presAssocID="{9C29ADA3-717D-49C6-AE1F-82B5542FBC5A}" presName="rootComposite" presStyleCnt="0"/>
      <dgm:spPr/>
    </dgm:pt>
    <dgm:pt modelId="{6B69ABE0-77CA-49A5-99B9-2923DDDE101C}" type="pres">
      <dgm:prSet presAssocID="{9C29ADA3-717D-49C6-AE1F-82B5542FBC5A}" presName="rootText" presStyleLbl="node2" presStyleIdx="4" presStyleCnt="11">
        <dgm:presLayoutVars>
          <dgm:chPref val="3"/>
        </dgm:presLayoutVars>
      </dgm:prSet>
      <dgm:spPr/>
    </dgm:pt>
    <dgm:pt modelId="{9B9D2781-495A-40B7-9F11-D717DC8DC895}" type="pres">
      <dgm:prSet presAssocID="{9C29ADA3-717D-49C6-AE1F-82B5542FBC5A}" presName="rootConnector" presStyleLbl="node2" presStyleIdx="4" presStyleCnt="11"/>
      <dgm:spPr/>
    </dgm:pt>
    <dgm:pt modelId="{EDDE9722-85BB-4FB9-890D-CEFBCF2C1CAE}" type="pres">
      <dgm:prSet presAssocID="{9C29ADA3-717D-49C6-AE1F-82B5542FBC5A}" presName="hierChild4" presStyleCnt="0"/>
      <dgm:spPr/>
    </dgm:pt>
    <dgm:pt modelId="{56C642AB-2A48-48C2-912E-9D042ABF02D5}" type="pres">
      <dgm:prSet presAssocID="{9C29ADA3-717D-49C6-AE1F-82B5542FBC5A}" presName="hierChild5" presStyleCnt="0"/>
      <dgm:spPr/>
    </dgm:pt>
    <dgm:pt modelId="{95849BD8-DCD7-41B6-8EA7-D086F9F8A55C}" type="pres">
      <dgm:prSet presAssocID="{E2E2AACD-8C53-4A4E-9471-33D508EEDB57}" presName="Name50" presStyleLbl="parChTrans1D2" presStyleIdx="5" presStyleCnt="11"/>
      <dgm:spPr/>
    </dgm:pt>
    <dgm:pt modelId="{DD1A292C-8C51-45F6-98D9-AF30C811B372}" type="pres">
      <dgm:prSet presAssocID="{E0F192D8-07CD-4A20-9027-286EA159ABED}" presName="hierRoot2" presStyleCnt="0">
        <dgm:presLayoutVars>
          <dgm:hierBranch val="init"/>
        </dgm:presLayoutVars>
      </dgm:prSet>
      <dgm:spPr/>
    </dgm:pt>
    <dgm:pt modelId="{64F6148F-DE53-4C4E-B7C0-2EA08FDCF8FA}" type="pres">
      <dgm:prSet presAssocID="{E0F192D8-07CD-4A20-9027-286EA159ABED}" presName="rootComposite" presStyleCnt="0"/>
      <dgm:spPr/>
    </dgm:pt>
    <dgm:pt modelId="{4B681F26-1BBB-4554-8B1C-F853C85328AF}" type="pres">
      <dgm:prSet presAssocID="{E0F192D8-07CD-4A20-9027-286EA159ABED}" presName="rootText" presStyleLbl="node2" presStyleIdx="5" presStyleCnt="11">
        <dgm:presLayoutVars>
          <dgm:chPref val="3"/>
        </dgm:presLayoutVars>
      </dgm:prSet>
      <dgm:spPr/>
    </dgm:pt>
    <dgm:pt modelId="{58275F69-C8C8-4076-A0B1-E90520F55078}" type="pres">
      <dgm:prSet presAssocID="{E0F192D8-07CD-4A20-9027-286EA159ABED}" presName="rootConnector" presStyleLbl="node2" presStyleIdx="5" presStyleCnt="11"/>
      <dgm:spPr/>
    </dgm:pt>
    <dgm:pt modelId="{89F29567-3AEF-44D7-BD61-CA5F1906D0AF}" type="pres">
      <dgm:prSet presAssocID="{E0F192D8-07CD-4A20-9027-286EA159ABED}" presName="hierChild4" presStyleCnt="0"/>
      <dgm:spPr/>
    </dgm:pt>
    <dgm:pt modelId="{5123C8F0-C842-413A-B13B-9A1812326B96}" type="pres">
      <dgm:prSet presAssocID="{E0F192D8-07CD-4A20-9027-286EA159ABED}" presName="hierChild5" presStyleCnt="0"/>
      <dgm:spPr/>
    </dgm:pt>
    <dgm:pt modelId="{DD31A8F0-D0D1-418A-BFD3-58DFD4E899DB}" type="pres">
      <dgm:prSet presAssocID="{188AEB46-B8C5-4AB7-A33E-F54DE72232FD}" presName="Name50" presStyleLbl="parChTrans1D2" presStyleIdx="6" presStyleCnt="11"/>
      <dgm:spPr/>
    </dgm:pt>
    <dgm:pt modelId="{B9E030E8-5AB2-4CCB-B3C9-9D2D7F0CAEB1}" type="pres">
      <dgm:prSet presAssocID="{4439EF7F-E75A-45D9-9C37-AA48ED94347D}" presName="hierRoot2" presStyleCnt="0">
        <dgm:presLayoutVars>
          <dgm:hierBranch val="init"/>
        </dgm:presLayoutVars>
      </dgm:prSet>
      <dgm:spPr/>
    </dgm:pt>
    <dgm:pt modelId="{A3EEDC54-581E-4434-BD86-11A2B53AF26C}" type="pres">
      <dgm:prSet presAssocID="{4439EF7F-E75A-45D9-9C37-AA48ED94347D}" presName="rootComposite" presStyleCnt="0"/>
      <dgm:spPr/>
    </dgm:pt>
    <dgm:pt modelId="{7FA0F5FC-4122-4AFB-B513-0F5C8D8F2287}" type="pres">
      <dgm:prSet presAssocID="{4439EF7F-E75A-45D9-9C37-AA48ED94347D}" presName="rootText" presStyleLbl="node2" presStyleIdx="6" presStyleCnt="11">
        <dgm:presLayoutVars>
          <dgm:chPref val="3"/>
        </dgm:presLayoutVars>
      </dgm:prSet>
      <dgm:spPr/>
    </dgm:pt>
    <dgm:pt modelId="{FEA47871-6162-488B-A9F3-7F82C465ED48}" type="pres">
      <dgm:prSet presAssocID="{4439EF7F-E75A-45D9-9C37-AA48ED94347D}" presName="rootConnector" presStyleLbl="node2" presStyleIdx="6" presStyleCnt="11"/>
      <dgm:spPr/>
    </dgm:pt>
    <dgm:pt modelId="{EEC360DC-6BD0-4251-B6AB-D0AB2157911D}" type="pres">
      <dgm:prSet presAssocID="{4439EF7F-E75A-45D9-9C37-AA48ED94347D}" presName="hierChild4" presStyleCnt="0"/>
      <dgm:spPr/>
    </dgm:pt>
    <dgm:pt modelId="{DC45E5AF-00D7-4319-912E-0340FF37B88D}" type="pres">
      <dgm:prSet presAssocID="{4439EF7F-E75A-45D9-9C37-AA48ED94347D}" presName="hierChild5" presStyleCnt="0"/>
      <dgm:spPr/>
    </dgm:pt>
    <dgm:pt modelId="{2DE69B17-5DE7-42B5-9054-0DA3FD7AB411}" type="pres">
      <dgm:prSet presAssocID="{8195C406-D636-4C3B-ADD8-8C0D49EB7BBB}" presName="Name50" presStyleLbl="parChTrans1D2" presStyleIdx="7" presStyleCnt="11"/>
      <dgm:spPr/>
    </dgm:pt>
    <dgm:pt modelId="{3571E9C3-AC54-472C-A2B4-56D58287C766}" type="pres">
      <dgm:prSet presAssocID="{094367CC-EC72-475F-B359-45DCADC04F72}" presName="hierRoot2" presStyleCnt="0">
        <dgm:presLayoutVars>
          <dgm:hierBranch val="init"/>
        </dgm:presLayoutVars>
      </dgm:prSet>
      <dgm:spPr/>
    </dgm:pt>
    <dgm:pt modelId="{194680B7-6E6F-4FE9-B0BF-04BFCBDF9D2F}" type="pres">
      <dgm:prSet presAssocID="{094367CC-EC72-475F-B359-45DCADC04F72}" presName="rootComposite" presStyleCnt="0"/>
      <dgm:spPr/>
    </dgm:pt>
    <dgm:pt modelId="{CFBB475D-3DA8-42F1-931A-7C482DF5F1ED}" type="pres">
      <dgm:prSet presAssocID="{094367CC-EC72-475F-B359-45DCADC04F72}" presName="rootText" presStyleLbl="node2" presStyleIdx="7" presStyleCnt="11">
        <dgm:presLayoutVars>
          <dgm:chPref val="3"/>
        </dgm:presLayoutVars>
      </dgm:prSet>
      <dgm:spPr/>
    </dgm:pt>
    <dgm:pt modelId="{C5BDAA56-AE1A-4C57-85CB-02B1C01F1333}" type="pres">
      <dgm:prSet presAssocID="{094367CC-EC72-475F-B359-45DCADC04F72}" presName="rootConnector" presStyleLbl="node2" presStyleIdx="7" presStyleCnt="11"/>
      <dgm:spPr/>
    </dgm:pt>
    <dgm:pt modelId="{C5116441-53C4-4231-95A2-A29FD44ED7A3}" type="pres">
      <dgm:prSet presAssocID="{094367CC-EC72-475F-B359-45DCADC04F72}" presName="hierChild4" presStyleCnt="0"/>
      <dgm:spPr/>
    </dgm:pt>
    <dgm:pt modelId="{52312074-5B84-43FF-85A8-908ED00F9C18}" type="pres">
      <dgm:prSet presAssocID="{094367CC-EC72-475F-B359-45DCADC04F72}" presName="hierChild5" presStyleCnt="0"/>
      <dgm:spPr/>
    </dgm:pt>
    <dgm:pt modelId="{7488FBEA-AC01-4A0B-BAB2-2B92425CC193}" type="pres">
      <dgm:prSet presAssocID="{E26A6ECB-55EE-4974-AA42-D282A8421E74}" presName="hierChild3" presStyleCnt="0"/>
      <dgm:spPr/>
    </dgm:pt>
    <dgm:pt modelId="{B30D8949-C00C-4531-9362-C2C9BE3C6FA0}" type="pres">
      <dgm:prSet presAssocID="{A12C3F01-5760-41E1-A8A7-6334E85FC53C}" presName="hierRoot1" presStyleCnt="0">
        <dgm:presLayoutVars>
          <dgm:hierBranch val="l"/>
        </dgm:presLayoutVars>
      </dgm:prSet>
      <dgm:spPr/>
    </dgm:pt>
    <dgm:pt modelId="{BA907BAD-C407-4CED-AD56-E1054C9DCF26}" type="pres">
      <dgm:prSet presAssocID="{A12C3F01-5760-41E1-A8A7-6334E85FC53C}" presName="rootComposite1" presStyleCnt="0"/>
      <dgm:spPr/>
    </dgm:pt>
    <dgm:pt modelId="{33E034AD-7105-4218-9BCD-5FD3C8A3BC8F}" type="pres">
      <dgm:prSet presAssocID="{A12C3F01-5760-41E1-A8A7-6334E85FC53C}" presName="rootText1" presStyleLbl="node0" presStyleIdx="2" presStyleCnt="3">
        <dgm:presLayoutVars>
          <dgm:chPref val="3"/>
        </dgm:presLayoutVars>
      </dgm:prSet>
      <dgm:spPr/>
    </dgm:pt>
    <dgm:pt modelId="{66007D30-94CA-4390-8791-5BB0C32D3CB1}" type="pres">
      <dgm:prSet presAssocID="{A12C3F01-5760-41E1-A8A7-6334E85FC53C}" presName="rootConnector1" presStyleLbl="node1" presStyleIdx="0" presStyleCnt="0"/>
      <dgm:spPr/>
    </dgm:pt>
    <dgm:pt modelId="{B36AE0E7-9B88-473D-A7B9-4B9D914812D2}" type="pres">
      <dgm:prSet presAssocID="{A12C3F01-5760-41E1-A8A7-6334E85FC53C}" presName="hierChild2" presStyleCnt="0"/>
      <dgm:spPr/>
    </dgm:pt>
    <dgm:pt modelId="{3CE836E7-4DD5-415D-A6D5-5913A486CBCE}" type="pres">
      <dgm:prSet presAssocID="{12A2812B-9E20-4B91-B514-84CE8E7A7A4A}" presName="Name50" presStyleLbl="parChTrans1D2" presStyleIdx="8" presStyleCnt="11"/>
      <dgm:spPr/>
    </dgm:pt>
    <dgm:pt modelId="{0F3E539C-7A72-4799-8DE7-9E6EF9F57715}" type="pres">
      <dgm:prSet presAssocID="{337E83E0-A174-4E45-8AE0-4376F20DE658}" presName="hierRoot2" presStyleCnt="0">
        <dgm:presLayoutVars>
          <dgm:hierBranch val="init"/>
        </dgm:presLayoutVars>
      </dgm:prSet>
      <dgm:spPr/>
    </dgm:pt>
    <dgm:pt modelId="{1BBD4E83-D630-4D97-A203-96367AEBB116}" type="pres">
      <dgm:prSet presAssocID="{337E83E0-A174-4E45-8AE0-4376F20DE658}" presName="rootComposite" presStyleCnt="0"/>
      <dgm:spPr/>
    </dgm:pt>
    <dgm:pt modelId="{EBDF1306-492E-40C8-90C7-3B0E5F51A931}" type="pres">
      <dgm:prSet presAssocID="{337E83E0-A174-4E45-8AE0-4376F20DE658}" presName="rootText" presStyleLbl="node2" presStyleIdx="8" presStyleCnt="11">
        <dgm:presLayoutVars>
          <dgm:chPref val="3"/>
        </dgm:presLayoutVars>
      </dgm:prSet>
      <dgm:spPr/>
    </dgm:pt>
    <dgm:pt modelId="{ABEF1BB0-B100-4750-A93B-E4C9BF16EF5F}" type="pres">
      <dgm:prSet presAssocID="{337E83E0-A174-4E45-8AE0-4376F20DE658}" presName="rootConnector" presStyleLbl="node2" presStyleIdx="8" presStyleCnt="11"/>
      <dgm:spPr/>
    </dgm:pt>
    <dgm:pt modelId="{39ED6213-945C-47B3-B779-8EE8F2942C40}" type="pres">
      <dgm:prSet presAssocID="{337E83E0-A174-4E45-8AE0-4376F20DE658}" presName="hierChild4" presStyleCnt="0"/>
      <dgm:spPr/>
    </dgm:pt>
    <dgm:pt modelId="{EECB559B-729D-4AF6-93B3-7C7E6F62F0D1}" type="pres">
      <dgm:prSet presAssocID="{337E83E0-A174-4E45-8AE0-4376F20DE658}" presName="hierChild5" presStyleCnt="0"/>
      <dgm:spPr/>
    </dgm:pt>
    <dgm:pt modelId="{9FB15353-2F3C-4D66-B785-B78A85AAC0F8}" type="pres">
      <dgm:prSet presAssocID="{B5386900-AD72-44E8-A285-6C8675DAFD83}" presName="Name50" presStyleLbl="parChTrans1D2" presStyleIdx="9" presStyleCnt="11"/>
      <dgm:spPr/>
    </dgm:pt>
    <dgm:pt modelId="{B46368A3-C6AC-490A-9774-3770803B0710}" type="pres">
      <dgm:prSet presAssocID="{0C61A15A-A6E5-4613-A3E9-4D9D1D24FED2}" presName="hierRoot2" presStyleCnt="0">
        <dgm:presLayoutVars>
          <dgm:hierBranch val="l"/>
        </dgm:presLayoutVars>
      </dgm:prSet>
      <dgm:spPr/>
    </dgm:pt>
    <dgm:pt modelId="{93C7EC4E-0132-4135-B370-3D59C6C2EFA9}" type="pres">
      <dgm:prSet presAssocID="{0C61A15A-A6E5-4613-A3E9-4D9D1D24FED2}" presName="rootComposite" presStyleCnt="0"/>
      <dgm:spPr/>
    </dgm:pt>
    <dgm:pt modelId="{1FAFF7B9-EC8E-436F-AB5C-1B3E41F3D13F}" type="pres">
      <dgm:prSet presAssocID="{0C61A15A-A6E5-4613-A3E9-4D9D1D24FED2}" presName="rootText" presStyleLbl="node2" presStyleIdx="9" presStyleCnt="11">
        <dgm:presLayoutVars>
          <dgm:chPref val="3"/>
        </dgm:presLayoutVars>
      </dgm:prSet>
      <dgm:spPr/>
    </dgm:pt>
    <dgm:pt modelId="{96173710-FD7E-4D53-BDEA-D9023C89C296}" type="pres">
      <dgm:prSet presAssocID="{0C61A15A-A6E5-4613-A3E9-4D9D1D24FED2}" presName="rootConnector" presStyleLbl="node2" presStyleIdx="9" presStyleCnt="11"/>
      <dgm:spPr/>
    </dgm:pt>
    <dgm:pt modelId="{FCE5539A-C20B-47D0-8989-24ADA98E2096}" type="pres">
      <dgm:prSet presAssocID="{0C61A15A-A6E5-4613-A3E9-4D9D1D24FED2}" presName="hierChild4" presStyleCnt="0"/>
      <dgm:spPr/>
    </dgm:pt>
    <dgm:pt modelId="{F2D05F17-0ED3-4161-9060-089C1E1E19B6}" type="pres">
      <dgm:prSet presAssocID="{0C61A15A-A6E5-4613-A3E9-4D9D1D24FED2}" presName="hierChild5" presStyleCnt="0"/>
      <dgm:spPr/>
    </dgm:pt>
    <dgm:pt modelId="{A784AC69-D0A8-4572-9112-6869CE6E5882}" type="pres">
      <dgm:prSet presAssocID="{D40A72B1-AE9C-489A-AEF3-9DA06B6D497F}" presName="Name50" presStyleLbl="parChTrans1D2" presStyleIdx="10" presStyleCnt="11"/>
      <dgm:spPr/>
    </dgm:pt>
    <dgm:pt modelId="{FEE73B01-8A69-4810-9185-AD65F3296B30}" type="pres">
      <dgm:prSet presAssocID="{2194DFFA-7421-45EA-BFBD-348108F790FC}" presName="hierRoot2" presStyleCnt="0">
        <dgm:presLayoutVars>
          <dgm:hierBranch val="init"/>
        </dgm:presLayoutVars>
      </dgm:prSet>
      <dgm:spPr/>
    </dgm:pt>
    <dgm:pt modelId="{88507453-33D7-4095-BC5B-4555DFD184B2}" type="pres">
      <dgm:prSet presAssocID="{2194DFFA-7421-45EA-BFBD-348108F790FC}" presName="rootComposite" presStyleCnt="0"/>
      <dgm:spPr/>
    </dgm:pt>
    <dgm:pt modelId="{7389E002-7E98-4B88-82C3-64D6B5661FDB}" type="pres">
      <dgm:prSet presAssocID="{2194DFFA-7421-45EA-BFBD-348108F790FC}" presName="rootText" presStyleLbl="node2" presStyleIdx="10" presStyleCnt="11">
        <dgm:presLayoutVars>
          <dgm:chPref val="3"/>
        </dgm:presLayoutVars>
      </dgm:prSet>
      <dgm:spPr/>
    </dgm:pt>
    <dgm:pt modelId="{E1FE1D77-B45A-489B-A77A-0E1141DBBC11}" type="pres">
      <dgm:prSet presAssocID="{2194DFFA-7421-45EA-BFBD-348108F790FC}" presName="rootConnector" presStyleLbl="node2" presStyleIdx="10" presStyleCnt="11"/>
      <dgm:spPr/>
    </dgm:pt>
    <dgm:pt modelId="{A214EED6-0A77-453E-971B-1571434D5CF5}" type="pres">
      <dgm:prSet presAssocID="{2194DFFA-7421-45EA-BFBD-348108F790FC}" presName="hierChild4" presStyleCnt="0"/>
      <dgm:spPr/>
    </dgm:pt>
    <dgm:pt modelId="{535B5E92-890B-4FB3-9FF6-8C19191AB22F}" type="pres">
      <dgm:prSet presAssocID="{2194DFFA-7421-45EA-BFBD-348108F790FC}" presName="hierChild5" presStyleCnt="0"/>
      <dgm:spPr/>
    </dgm:pt>
    <dgm:pt modelId="{10733E62-D345-4549-8A63-B73CEF07D10F}" type="pres">
      <dgm:prSet presAssocID="{A12C3F01-5760-41E1-A8A7-6334E85FC53C}" presName="hierChild3" presStyleCnt="0"/>
      <dgm:spPr/>
    </dgm:pt>
  </dgm:ptLst>
  <dgm:cxnLst>
    <dgm:cxn modelId="{2E5FE301-1D22-44BA-AEB8-525D9EEF485C}" type="presOf" srcId="{6BEA0F76-C38E-4268-A829-B58D09C54595}" destId="{864F2859-920B-4830-ADF2-2B6BEA144B9D}" srcOrd="1" destOrd="0" presId="urn:microsoft.com/office/officeart/2005/8/layout/orgChart1"/>
    <dgm:cxn modelId="{31AF7404-2C81-407B-84F4-687673852696}" type="presOf" srcId="{337E83E0-A174-4E45-8AE0-4376F20DE658}" destId="{ABEF1BB0-B100-4750-A93B-E4C9BF16EF5F}" srcOrd="1" destOrd="0" presId="urn:microsoft.com/office/officeart/2005/8/layout/orgChart1"/>
    <dgm:cxn modelId="{D5CE2C06-3BAA-4CDB-8505-BAD5E40051F7}" srcId="{32D6D7C8-F950-4A74-8917-96DF5C6AFB90}" destId="{6BEA0F76-C38E-4268-A829-B58D09C54595}" srcOrd="1" destOrd="0" parTransId="{FE0665D6-F401-49BC-B023-177D441FAF98}" sibTransId="{2BE53980-A45D-4FF5-884D-028A749583C4}"/>
    <dgm:cxn modelId="{ED42DC0A-2DBE-4A55-A468-F81D28794B62}" srcId="{32D6D7C8-F950-4A74-8917-96DF5C6AFB90}" destId="{08244BB0-602E-4153-9B5B-4BC7464AD398}" srcOrd="2" destOrd="0" parTransId="{C3DCBD09-CD4B-4C01-AB53-E9FA3B0BA868}" sibTransId="{05F0C92D-CBAA-48FA-B24E-6975E88D3C3E}"/>
    <dgm:cxn modelId="{D733EC0C-E657-409F-A965-768597F54DE4}" type="presOf" srcId="{36D193D1-9555-42D7-B897-51EAE65235BD}" destId="{2AB78358-82D5-44F2-9757-E36251C1D813}" srcOrd="0" destOrd="0" presId="urn:microsoft.com/office/officeart/2005/8/layout/orgChart1"/>
    <dgm:cxn modelId="{60E9CC14-8A2F-44AC-A78A-7CB4AA29739B}" type="presOf" srcId="{E26A6ECB-55EE-4974-AA42-D282A8421E74}" destId="{E8E4660B-911B-4D16-8BA1-C590DD3BB5D1}" srcOrd="1" destOrd="0" presId="urn:microsoft.com/office/officeart/2005/8/layout/orgChart1"/>
    <dgm:cxn modelId="{56CC2B18-4788-40D5-8244-6CEC06BBDA93}" type="presOf" srcId="{4439EF7F-E75A-45D9-9C37-AA48ED94347D}" destId="{FEA47871-6162-488B-A9F3-7F82C465ED48}" srcOrd="1" destOrd="0" presId="urn:microsoft.com/office/officeart/2005/8/layout/orgChart1"/>
    <dgm:cxn modelId="{3652471B-28A5-4596-87FD-A9EBBFA13490}" type="presOf" srcId="{99D53B40-9721-42B6-B64A-21D2E00A79D1}" destId="{0CB94644-1A22-4820-80CA-A24312CC2740}" srcOrd="1" destOrd="0" presId="urn:microsoft.com/office/officeart/2005/8/layout/orgChart1"/>
    <dgm:cxn modelId="{28811C1C-39F5-4172-923B-2585F7485336}" srcId="{E26A6ECB-55EE-4974-AA42-D282A8421E74}" destId="{094367CC-EC72-475F-B359-45DCADC04F72}" srcOrd="3" destOrd="0" parTransId="{8195C406-D636-4C3B-ADD8-8C0D49EB7BBB}" sibTransId="{1F67A29D-939A-46F1-84B6-2A433C7568AD}"/>
    <dgm:cxn modelId="{3EEABE1E-3AEC-49AB-9903-D469502FE8DA}" type="presOf" srcId="{2194DFFA-7421-45EA-BFBD-348108F790FC}" destId="{7389E002-7E98-4B88-82C3-64D6B5661FDB}" srcOrd="0" destOrd="0" presId="urn:microsoft.com/office/officeart/2005/8/layout/orgChart1"/>
    <dgm:cxn modelId="{96315F20-B6AD-456B-B44E-4B29E2B868FB}" type="presOf" srcId="{094367CC-EC72-475F-B359-45DCADC04F72}" destId="{C5BDAA56-AE1A-4C57-85CB-02B1C01F1333}" srcOrd="1" destOrd="0" presId="urn:microsoft.com/office/officeart/2005/8/layout/orgChart1"/>
    <dgm:cxn modelId="{93680D25-8193-4EEE-9C7B-AD0B3F7D5DCF}" type="presOf" srcId="{9C29ADA3-717D-49C6-AE1F-82B5542FBC5A}" destId="{9B9D2781-495A-40B7-9F11-D717DC8DC895}" srcOrd="1" destOrd="0" presId="urn:microsoft.com/office/officeart/2005/8/layout/orgChart1"/>
    <dgm:cxn modelId="{B095902E-F7F7-4F2A-BD89-D763BE398BBD}" type="presOf" srcId="{A12C3F01-5760-41E1-A8A7-6334E85FC53C}" destId="{33E034AD-7105-4218-9BCD-5FD3C8A3BC8F}" srcOrd="0" destOrd="0" presId="urn:microsoft.com/office/officeart/2005/8/layout/orgChart1"/>
    <dgm:cxn modelId="{7A790130-4DC5-4389-A1CB-9849533797C4}" type="presOf" srcId="{32D6D7C8-F950-4A74-8917-96DF5C6AFB90}" destId="{E60530D2-7BFB-4BBB-B595-FEEBEB0CDAC5}" srcOrd="1" destOrd="0" presId="urn:microsoft.com/office/officeart/2005/8/layout/orgChart1"/>
    <dgm:cxn modelId="{FAD00730-86C2-4CAB-A21B-3793A88F06AF}" type="presOf" srcId="{9C29ADA3-717D-49C6-AE1F-82B5542FBC5A}" destId="{6B69ABE0-77CA-49A5-99B9-2923DDDE101C}" srcOrd="0" destOrd="0" presId="urn:microsoft.com/office/officeart/2005/8/layout/orgChart1"/>
    <dgm:cxn modelId="{262AC73A-7C63-445F-AE13-C83FB82A5324}" srcId="{32D6D7C8-F950-4A74-8917-96DF5C6AFB90}" destId="{36D193D1-9555-42D7-B897-51EAE65235BD}" srcOrd="0" destOrd="0" parTransId="{C244FBC1-D649-4406-8D1D-D18DBA0D1D1D}" sibTransId="{85473A7C-20FB-411E-A685-D488F6E75FDA}"/>
    <dgm:cxn modelId="{E7FA263C-FFD7-407C-A099-D2689C10F051}" type="presOf" srcId="{36D193D1-9555-42D7-B897-51EAE65235BD}" destId="{B3013B22-4FD6-4934-A4D6-8D43B91DCDD7}" srcOrd="1" destOrd="0" presId="urn:microsoft.com/office/officeart/2005/8/layout/orgChart1"/>
    <dgm:cxn modelId="{7A92FE5B-5005-49BE-870A-AAD7487DB406}" srcId="{32D6D7C8-F950-4A74-8917-96DF5C6AFB90}" destId="{99D53B40-9721-42B6-B64A-21D2E00A79D1}" srcOrd="3" destOrd="0" parTransId="{F943A48B-5291-4033-8A2C-F413A01440BC}" sibTransId="{A95B9C30-E128-43C1-B4A5-BE043E34CCC5}"/>
    <dgm:cxn modelId="{A78EFF69-3D03-4E74-ACE1-4A5B66771738}" srcId="{A12C3F01-5760-41E1-A8A7-6334E85FC53C}" destId="{2194DFFA-7421-45EA-BFBD-348108F790FC}" srcOrd="2" destOrd="0" parTransId="{D40A72B1-AE9C-489A-AEF3-9DA06B6D497F}" sibTransId="{4F6C328B-E35F-46E7-960B-36E5626A956E}"/>
    <dgm:cxn modelId="{D08E6A4C-3277-4A87-9023-6E78BEB14F47}" type="presOf" srcId="{0C61A15A-A6E5-4613-A3E9-4D9D1D24FED2}" destId="{1FAFF7B9-EC8E-436F-AB5C-1B3E41F3D13F}" srcOrd="0" destOrd="0" presId="urn:microsoft.com/office/officeart/2005/8/layout/orgChart1"/>
    <dgm:cxn modelId="{806C7A52-ADD2-4CED-9334-7671794AF157}" type="presOf" srcId="{E2E2AACD-8C53-4A4E-9471-33D508EEDB57}" destId="{95849BD8-DCD7-41B6-8EA7-D086F9F8A55C}" srcOrd="0" destOrd="0" presId="urn:microsoft.com/office/officeart/2005/8/layout/orgChart1"/>
    <dgm:cxn modelId="{94FD6474-7096-4B07-BB76-EC8B99674C9F}" type="presOf" srcId="{8195C406-D636-4C3B-ADD8-8C0D49EB7BBB}" destId="{2DE69B17-5DE7-42B5-9054-0DA3FD7AB411}" srcOrd="0" destOrd="0" presId="urn:microsoft.com/office/officeart/2005/8/layout/orgChart1"/>
    <dgm:cxn modelId="{4E119F78-5237-49CE-87F7-9CECF10E388F}" srcId="{A12C3F01-5760-41E1-A8A7-6334E85FC53C}" destId="{337E83E0-A174-4E45-8AE0-4376F20DE658}" srcOrd="0" destOrd="0" parTransId="{12A2812B-9E20-4B91-B514-84CE8E7A7A4A}" sibTransId="{6FBAD560-4482-4EEB-9F4E-B771F6AB8FB1}"/>
    <dgm:cxn modelId="{44A36179-A959-4752-97E8-A074D2DBF6EA}" type="presOf" srcId="{D40A72B1-AE9C-489A-AEF3-9DA06B6D497F}" destId="{A784AC69-D0A8-4572-9112-6869CE6E5882}" srcOrd="0" destOrd="0" presId="urn:microsoft.com/office/officeart/2005/8/layout/orgChart1"/>
    <dgm:cxn modelId="{50A29079-EC71-43D1-8A1A-619D66929808}" type="presOf" srcId="{A12C3F01-5760-41E1-A8A7-6334E85FC53C}" destId="{66007D30-94CA-4390-8791-5BB0C32D3CB1}" srcOrd="1" destOrd="0" presId="urn:microsoft.com/office/officeart/2005/8/layout/orgChart1"/>
    <dgm:cxn modelId="{5CF7DF7A-D197-41D1-A960-E2BD827EAA8C}" type="presOf" srcId="{0C61A15A-A6E5-4613-A3E9-4D9D1D24FED2}" destId="{96173710-FD7E-4D53-BDEA-D9023C89C296}" srcOrd="1" destOrd="0" presId="urn:microsoft.com/office/officeart/2005/8/layout/orgChart1"/>
    <dgm:cxn modelId="{08CC3281-65AF-48BE-84EB-1698D9D192DC}" type="presOf" srcId="{32D6D7C8-F950-4A74-8917-96DF5C6AFB90}" destId="{3B2A0DEA-8562-4ACF-A5C3-B9EAA909B82B}" srcOrd="0" destOrd="0" presId="urn:microsoft.com/office/officeart/2005/8/layout/orgChart1"/>
    <dgm:cxn modelId="{D744FD81-D34B-4C8F-9D3B-1CB00CC6964F}" type="presOf" srcId="{C244FBC1-D649-4406-8D1D-D18DBA0D1D1D}" destId="{D8BA68E5-5219-48FC-B4F2-D7A54B3D0D0C}" srcOrd="0" destOrd="0" presId="urn:microsoft.com/office/officeart/2005/8/layout/orgChart1"/>
    <dgm:cxn modelId="{92250F84-FE8F-4050-BCA7-875B0FB46E89}" type="presOf" srcId="{9864B9A6-16B7-46B6-A50D-CACEF850C313}" destId="{E3A0368E-DCD0-4E83-A0FB-714F8E734AB9}" srcOrd="0" destOrd="0" presId="urn:microsoft.com/office/officeart/2005/8/layout/orgChart1"/>
    <dgm:cxn modelId="{6FCEEF92-7561-4D72-A86A-3832D2D42D7B}" srcId="{9864B9A6-16B7-46B6-A50D-CACEF850C313}" destId="{32D6D7C8-F950-4A74-8917-96DF5C6AFB90}" srcOrd="0" destOrd="0" parTransId="{D072580C-6A37-4E0B-B8AD-FF70B01BF853}" sibTransId="{A4457245-E899-45DD-AC68-32E378954EBC}"/>
    <dgm:cxn modelId="{20E92699-0AAC-4DF7-9E13-C6EB53EBC497}" type="presOf" srcId="{094367CC-EC72-475F-B359-45DCADC04F72}" destId="{CFBB475D-3DA8-42F1-931A-7C482DF5F1ED}" srcOrd="0" destOrd="0" presId="urn:microsoft.com/office/officeart/2005/8/layout/orgChart1"/>
    <dgm:cxn modelId="{FE62809B-9BDD-426E-9D87-E34D419A48BF}" type="presOf" srcId="{B5386900-AD72-44E8-A285-6C8675DAFD83}" destId="{9FB15353-2F3C-4D66-B785-B78A85AAC0F8}" srcOrd="0" destOrd="0" presId="urn:microsoft.com/office/officeart/2005/8/layout/orgChart1"/>
    <dgm:cxn modelId="{54580CA1-1DB7-48E0-B47C-0EE68FC6317C}" srcId="{E26A6ECB-55EE-4974-AA42-D282A8421E74}" destId="{4439EF7F-E75A-45D9-9C37-AA48ED94347D}" srcOrd="2" destOrd="0" parTransId="{188AEB46-B8C5-4AB7-A33E-F54DE72232FD}" sibTransId="{D95B1206-B2E0-42C6-A575-1C2746CEFDCF}"/>
    <dgm:cxn modelId="{5FD249A5-DAE0-41BA-BCFB-DE5DE3448295}" type="presOf" srcId="{99D53B40-9721-42B6-B64A-21D2E00A79D1}" destId="{5103E020-A3B1-45F2-9F2F-8BEC29BE6E01}" srcOrd="0" destOrd="0" presId="urn:microsoft.com/office/officeart/2005/8/layout/orgChart1"/>
    <dgm:cxn modelId="{509EFAAC-CE24-49FA-93F1-22213E5C29C5}" type="presOf" srcId="{687C4A64-81CB-469E-9C65-9D949263924F}" destId="{DDF560A1-F467-4BC7-95E8-0C5735EB3062}" srcOrd="0" destOrd="0" presId="urn:microsoft.com/office/officeart/2005/8/layout/orgChart1"/>
    <dgm:cxn modelId="{E119E7B2-0640-4C9B-941E-06440CE0E2CE}" type="presOf" srcId="{E0F192D8-07CD-4A20-9027-286EA159ABED}" destId="{58275F69-C8C8-4076-A0B1-E90520F55078}" srcOrd="1" destOrd="0" presId="urn:microsoft.com/office/officeart/2005/8/layout/orgChart1"/>
    <dgm:cxn modelId="{5F5299B9-7A2D-42EA-883E-2630D08139D3}" srcId="{E26A6ECB-55EE-4974-AA42-D282A8421E74}" destId="{E0F192D8-07CD-4A20-9027-286EA159ABED}" srcOrd="1" destOrd="0" parTransId="{E2E2AACD-8C53-4A4E-9471-33D508EEDB57}" sibTransId="{8F95824F-2734-4652-8841-84450AB0B779}"/>
    <dgm:cxn modelId="{838332BC-8CAD-402A-BCEC-B64B0341C197}" type="presOf" srcId="{FE0665D6-F401-49BC-B023-177D441FAF98}" destId="{E87BBC98-145F-41D5-89CE-462E734A287D}" srcOrd="0" destOrd="0" presId="urn:microsoft.com/office/officeart/2005/8/layout/orgChart1"/>
    <dgm:cxn modelId="{BC8102C0-618B-4EB1-BEC2-CCFF3E930E5B}" srcId="{9864B9A6-16B7-46B6-A50D-CACEF850C313}" destId="{E26A6ECB-55EE-4974-AA42-D282A8421E74}" srcOrd="1" destOrd="0" parTransId="{57D3F01C-8BA7-4A31-963E-E8987EE0E37F}" sibTransId="{4FBF1F55-43EE-46C9-92AA-68B9EE62126C}"/>
    <dgm:cxn modelId="{E569EBC4-F1F8-4739-96DF-8CE3672137B8}" type="presOf" srcId="{E0F192D8-07CD-4A20-9027-286EA159ABED}" destId="{4B681F26-1BBB-4554-8B1C-F853C85328AF}" srcOrd="0" destOrd="0" presId="urn:microsoft.com/office/officeart/2005/8/layout/orgChart1"/>
    <dgm:cxn modelId="{950BB7CE-B7E6-40A4-A250-784D19D98246}" type="presOf" srcId="{F943A48B-5291-4033-8A2C-F413A01440BC}" destId="{D0459EF8-E0AA-429C-9182-EB18403FF42F}" srcOrd="0" destOrd="0" presId="urn:microsoft.com/office/officeart/2005/8/layout/orgChart1"/>
    <dgm:cxn modelId="{A2D1E1D0-C70E-4F4E-BB04-45439FA04B41}" type="presOf" srcId="{4439EF7F-E75A-45D9-9C37-AA48ED94347D}" destId="{7FA0F5FC-4122-4AFB-B513-0F5C8D8F2287}" srcOrd="0" destOrd="0" presId="urn:microsoft.com/office/officeart/2005/8/layout/orgChart1"/>
    <dgm:cxn modelId="{810CB4D2-403E-46BB-BFA6-5982D0070962}" type="presOf" srcId="{E26A6ECB-55EE-4974-AA42-D282A8421E74}" destId="{4A7C4ADE-CBE4-4934-BC98-692A42C5435D}" srcOrd="0" destOrd="0" presId="urn:microsoft.com/office/officeart/2005/8/layout/orgChart1"/>
    <dgm:cxn modelId="{5FA401D3-862A-4D02-8755-1D876A1B8641}" type="presOf" srcId="{6BEA0F76-C38E-4268-A829-B58D09C54595}" destId="{339E306B-944E-4A54-97B2-92AC10C094B6}" srcOrd="0" destOrd="0" presId="urn:microsoft.com/office/officeart/2005/8/layout/orgChart1"/>
    <dgm:cxn modelId="{D17614D5-527E-4941-A1B7-22A40A6F5F55}" srcId="{E26A6ECB-55EE-4974-AA42-D282A8421E74}" destId="{9C29ADA3-717D-49C6-AE1F-82B5542FBC5A}" srcOrd="0" destOrd="0" parTransId="{687C4A64-81CB-469E-9C65-9D949263924F}" sibTransId="{425B99AE-9977-4491-BDB0-B20B43DD7435}"/>
    <dgm:cxn modelId="{9F2A64D5-C4BF-491F-B87F-8C1C39429919}" srcId="{9864B9A6-16B7-46B6-A50D-CACEF850C313}" destId="{A12C3F01-5760-41E1-A8A7-6334E85FC53C}" srcOrd="2" destOrd="0" parTransId="{396E1670-9FC5-452B-92ED-1DBE4CFD8E21}" sibTransId="{BCCC6047-AE59-4251-B04C-CA0DFD125406}"/>
    <dgm:cxn modelId="{0CC31BD8-6E36-461D-8B18-121BF1E75987}" type="presOf" srcId="{337E83E0-A174-4E45-8AE0-4376F20DE658}" destId="{EBDF1306-492E-40C8-90C7-3B0E5F51A931}" srcOrd="0" destOrd="0" presId="urn:microsoft.com/office/officeart/2005/8/layout/orgChart1"/>
    <dgm:cxn modelId="{1B2BD6E0-0C32-44C3-B663-301D337176BD}" type="presOf" srcId="{2194DFFA-7421-45EA-BFBD-348108F790FC}" destId="{E1FE1D77-B45A-489B-A77A-0E1141DBBC11}" srcOrd="1" destOrd="0" presId="urn:microsoft.com/office/officeart/2005/8/layout/orgChart1"/>
    <dgm:cxn modelId="{7DC179F1-884E-47B9-A68F-9BB14650D5F5}" type="presOf" srcId="{08244BB0-602E-4153-9B5B-4BC7464AD398}" destId="{250F053C-9A90-4541-9DC5-BBC62E3DA631}" srcOrd="0" destOrd="0" presId="urn:microsoft.com/office/officeart/2005/8/layout/orgChart1"/>
    <dgm:cxn modelId="{BF768BF4-F39A-4271-98E8-F96B247105BB}" type="presOf" srcId="{C3DCBD09-CD4B-4C01-AB53-E9FA3B0BA868}" destId="{A944B415-B3D6-4DFD-AE2F-72FB42FA817D}" srcOrd="0" destOrd="0" presId="urn:microsoft.com/office/officeart/2005/8/layout/orgChart1"/>
    <dgm:cxn modelId="{2B122AF7-3C1A-419F-A24D-CA868DD59CA5}" srcId="{A12C3F01-5760-41E1-A8A7-6334E85FC53C}" destId="{0C61A15A-A6E5-4613-A3E9-4D9D1D24FED2}" srcOrd="1" destOrd="0" parTransId="{B5386900-AD72-44E8-A285-6C8675DAFD83}" sibTransId="{7FE8D0F6-5C54-45F3-932E-94D15D4A6579}"/>
    <dgm:cxn modelId="{0BFCBFFA-0334-4FCB-ACCB-A256A19ADDD3}" type="presOf" srcId="{12A2812B-9E20-4B91-B514-84CE8E7A7A4A}" destId="{3CE836E7-4DD5-415D-A6D5-5913A486CBCE}" srcOrd="0" destOrd="0" presId="urn:microsoft.com/office/officeart/2005/8/layout/orgChart1"/>
    <dgm:cxn modelId="{DE7201FB-C8F2-4EE8-B891-0EF37874998C}" type="presOf" srcId="{188AEB46-B8C5-4AB7-A33E-F54DE72232FD}" destId="{DD31A8F0-D0D1-418A-BFD3-58DFD4E899DB}" srcOrd="0" destOrd="0" presId="urn:microsoft.com/office/officeart/2005/8/layout/orgChart1"/>
    <dgm:cxn modelId="{9DC276FB-1039-454D-9D69-8C49C8DAC209}" type="presOf" srcId="{08244BB0-602E-4153-9B5B-4BC7464AD398}" destId="{BD8ED7C2-1C9C-4CD6-8C34-33E0D824222E}" srcOrd="1" destOrd="0" presId="urn:microsoft.com/office/officeart/2005/8/layout/orgChart1"/>
    <dgm:cxn modelId="{4BAF2366-9375-4D97-8DC2-0354DF4DDED5}" type="presParOf" srcId="{E3A0368E-DCD0-4E83-A0FB-714F8E734AB9}" destId="{B6FCF11B-FE56-41A1-9363-511279B50F4D}" srcOrd="0" destOrd="0" presId="urn:microsoft.com/office/officeart/2005/8/layout/orgChart1"/>
    <dgm:cxn modelId="{B4214247-9ED1-4D39-BF7A-D2AA8A9C6725}" type="presParOf" srcId="{B6FCF11B-FE56-41A1-9363-511279B50F4D}" destId="{98B56569-1C9D-49DE-AA2E-89B8340F1CE5}" srcOrd="0" destOrd="0" presId="urn:microsoft.com/office/officeart/2005/8/layout/orgChart1"/>
    <dgm:cxn modelId="{B6F1388A-D2D6-408E-95B1-010FA2108BA0}" type="presParOf" srcId="{98B56569-1C9D-49DE-AA2E-89B8340F1CE5}" destId="{3B2A0DEA-8562-4ACF-A5C3-B9EAA909B82B}" srcOrd="0" destOrd="0" presId="urn:microsoft.com/office/officeart/2005/8/layout/orgChart1"/>
    <dgm:cxn modelId="{E4ABE390-C754-4361-92C0-95D994E97CE1}" type="presParOf" srcId="{98B56569-1C9D-49DE-AA2E-89B8340F1CE5}" destId="{E60530D2-7BFB-4BBB-B595-FEEBEB0CDAC5}" srcOrd="1" destOrd="0" presId="urn:microsoft.com/office/officeart/2005/8/layout/orgChart1"/>
    <dgm:cxn modelId="{CEF912E5-C800-49AE-877D-29F5808F5A40}" type="presParOf" srcId="{B6FCF11B-FE56-41A1-9363-511279B50F4D}" destId="{9AE54580-208C-4933-8FC6-A7B60B4B8DA6}" srcOrd="1" destOrd="0" presId="urn:microsoft.com/office/officeart/2005/8/layout/orgChart1"/>
    <dgm:cxn modelId="{11D5BD1A-A6DF-4361-8FB1-3B6019A13502}" type="presParOf" srcId="{9AE54580-208C-4933-8FC6-A7B60B4B8DA6}" destId="{D8BA68E5-5219-48FC-B4F2-D7A54B3D0D0C}" srcOrd="0" destOrd="0" presId="urn:microsoft.com/office/officeart/2005/8/layout/orgChart1"/>
    <dgm:cxn modelId="{A5DB68C2-5B0E-4558-A1F6-56C6FA16786C}" type="presParOf" srcId="{9AE54580-208C-4933-8FC6-A7B60B4B8DA6}" destId="{DC48B30E-D8E6-430A-B94B-67436F2B666D}" srcOrd="1" destOrd="0" presId="urn:microsoft.com/office/officeart/2005/8/layout/orgChart1"/>
    <dgm:cxn modelId="{A312557E-F536-4F94-93D9-9EA7301D306D}" type="presParOf" srcId="{DC48B30E-D8E6-430A-B94B-67436F2B666D}" destId="{10BCD263-BDCE-48ED-BC1C-4D66154FDF2D}" srcOrd="0" destOrd="0" presId="urn:microsoft.com/office/officeart/2005/8/layout/orgChart1"/>
    <dgm:cxn modelId="{3047A608-3900-463C-9D54-85038FE58BDA}" type="presParOf" srcId="{10BCD263-BDCE-48ED-BC1C-4D66154FDF2D}" destId="{2AB78358-82D5-44F2-9757-E36251C1D813}" srcOrd="0" destOrd="0" presId="urn:microsoft.com/office/officeart/2005/8/layout/orgChart1"/>
    <dgm:cxn modelId="{FAE0F478-99EA-4C3B-9F97-00E0BD53B11E}" type="presParOf" srcId="{10BCD263-BDCE-48ED-BC1C-4D66154FDF2D}" destId="{B3013B22-4FD6-4934-A4D6-8D43B91DCDD7}" srcOrd="1" destOrd="0" presId="urn:microsoft.com/office/officeart/2005/8/layout/orgChart1"/>
    <dgm:cxn modelId="{D9FF107C-8F84-468D-85E1-E9F868CC86E0}" type="presParOf" srcId="{DC48B30E-D8E6-430A-B94B-67436F2B666D}" destId="{929EE3E5-163D-4145-81FE-A1476ABA64AC}" srcOrd="1" destOrd="0" presId="urn:microsoft.com/office/officeart/2005/8/layout/orgChart1"/>
    <dgm:cxn modelId="{7E6E8370-8ACE-4CD6-8674-FE4FFCBC76AE}" type="presParOf" srcId="{DC48B30E-D8E6-430A-B94B-67436F2B666D}" destId="{17A670ED-50D9-47EE-807F-0A7A88DA9757}" srcOrd="2" destOrd="0" presId="urn:microsoft.com/office/officeart/2005/8/layout/orgChart1"/>
    <dgm:cxn modelId="{0CD29F1F-4A3D-483D-9181-F71198A36590}" type="presParOf" srcId="{9AE54580-208C-4933-8FC6-A7B60B4B8DA6}" destId="{E87BBC98-145F-41D5-89CE-462E734A287D}" srcOrd="2" destOrd="0" presId="urn:microsoft.com/office/officeart/2005/8/layout/orgChart1"/>
    <dgm:cxn modelId="{888B3BB8-3656-4520-9A10-F3EC1EB93A56}" type="presParOf" srcId="{9AE54580-208C-4933-8FC6-A7B60B4B8DA6}" destId="{03D5F3EF-FB4B-4E9B-9B2F-6AA1FFBC3171}" srcOrd="3" destOrd="0" presId="urn:microsoft.com/office/officeart/2005/8/layout/orgChart1"/>
    <dgm:cxn modelId="{4756DA6C-33EA-4EF0-8DA5-D2558E75E236}" type="presParOf" srcId="{03D5F3EF-FB4B-4E9B-9B2F-6AA1FFBC3171}" destId="{1BA2B975-03B7-41CC-825A-8B583F9309D0}" srcOrd="0" destOrd="0" presId="urn:microsoft.com/office/officeart/2005/8/layout/orgChart1"/>
    <dgm:cxn modelId="{4676723D-6559-472B-BFC2-0D7D135F34A2}" type="presParOf" srcId="{1BA2B975-03B7-41CC-825A-8B583F9309D0}" destId="{339E306B-944E-4A54-97B2-92AC10C094B6}" srcOrd="0" destOrd="0" presId="urn:microsoft.com/office/officeart/2005/8/layout/orgChart1"/>
    <dgm:cxn modelId="{36C27A03-6B6D-48E9-B066-9284CDFFA5AA}" type="presParOf" srcId="{1BA2B975-03B7-41CC-825A-8B583F9309D0}" destId="{864F2859-920B-4830-ADF2-2B6BEA144B9D}" srcOrd="1" destOrd="0" presId="urn:microsoft.com/office/officeart/2005/8/layout/orgChart1"/>
    <dgm:cxn modelId="{E5221303-F712-4E50-9626-9C6CF2D3EA62}" type="presParOf" srcId="{03D5F3EF-FB4B-4E9B-9B2F-6AA1FFBC3171}" destId="{824E194F-A84A-4F2D-BDFD-1168057F3615}" srcOrd="1" destOrd="0" presId="urn:microsoft.com/office/officeart/2005/8/layout/orgChart1"/>
    <dgm:cxn modelId="{FD85EFAE-53BD-4FEB-B0DC-DCD9F7F72135}" type="presParOf" srcId="{03D5F3EF-FB4B-4E9B-9B2F-6AA1FFBC3171}" destId="{02D08782-03ED-4CDB-90B0-40018223044F}" srcOrd="2" destOrd="0" presId="urn:microsoft.com/office/officeart/2005/8/layout/orgChart1"/>
    <dgm:cxn modelId="{F4807D39-03A2-44B3-A1FC-872C2AFCD6F7}" type="presParOf" srcId="{9AE54580-208C-4933-8FC6-A7B60B4B8DA6}" destId="{A944B415-B3D6-4DFD-AE2F-72FB42FA817D}" srcOrd="4" destOrd="0" presId="urn:microsoft.com/office/officeart/2005/8/layout/orgChart1"/>
    <dgm:cxn modelId="{EC56C249-83E4-4674-83A4-C634BCDE2690}" type="presParOf" srcId="{9AE54580-208C-4933-8FC6-A7B60B4B8DA6}" destId="{BE94E510-A314-4AEE-BC0D-0A95D95E5757}" srcOrd="5" destOrd="0" presId="urn:microsoft.com/office/officeart/2005/8/layout/orgChart1"/>
    <dgm:cxn modelId="{5F833C90-A284-4BDD-82F7-0D490132DCF5}" type="presParOf" srcId="{BE94E510-A314-4AEE-BC0D-0A95D95E5757}" destId="{F15E0CBD-9BCA-42C4-9FA3-64915371005F}" srcOrd="0" destOrd="0" presId="urn:microsoft.com/office/officeart/2005/8/layout/orgChart1"/>
    <dgm:cxn modelId="{225A9334-99BD-48CA-A422-DD6864228E24}" type="presParOf" srcId="{F15E0CBD-9BCA-42C4-9FA3-64915371005F}" destId="{250F053C-9A90-4541-9DC5-BBC62E3DA631}" srcOrd="0" destOrd="0" presId="urn:microsoft.com/office/officeart/2005/8/layout/orgChart1"/>
    <dgm:cxn modelId="{6DE53780-074A-424F-A5E1-1E509CDBFC69}" type="presParOf" srcId="{F15E0CBD-9BCA-42C4-9FA3-64915371005F}" destId="{BD8ED7C2-1C9C-4CD6-8C34-33E0D824222E}" srcOrd="1" destOrd="0" presId="urn:microsoft.com/office/officeart/2005/8/layout/orgChart1"/>
    <dgm:cxn modelId="{4674D0CE-EF45-401E-B442-461BBDBD0B9A}" type="presParOf" srcId="{BE94E510-A314-4AEE-BC0D-0A95D95E5757}" destId="{878C7F03-7ADA-4C9C-B1C2-DFC47202DB2F}" srcOrd="1" destOrd="0" presId="urn:microsoft.com/office/officeart/2005/8/layout/orgChart1"/>
    <dgm:cxn modelId="{B26C4CC2-0370-4CA7-851C-C5629B9FEF60}" type="presParOf" srcId="{BE94E510-A314-4AEE-BC0D-0A95D95E5757}" destId="{3F55DCF5-62C1-42D8-89B1-7D07E1012798}" srcOrd="2" destOrd="0" presId="urn:microsoft.com/office/officeart/2005/8/layout/orgChart1"/>
    <dgm:cxn modelId="{E6C54C20-AD97-426F-9936-A4B2AE26DEFE}" type="presParOf" srcId="{9AE54580-208C-4933-8FC6-A7B60B4B8DA6}" destId="{D0459EF8-E0AA-429C-9182-EB18403FF42F}" srcOrd="6" destOrd="0" presId="urn:microsoft.com/office/officeart/2005/8/layout/orgChart1"/>
    <dgm:cxn modelId="{A6E992AE-5AF9-40EF-A407-55ADB9BEA503}" type="presParOf" srcId="{9AE54580-208C-4933-8FC6-A7B60B4B8DA6}" destId="{5C87937D-6172-4343-9CEA-092F2AEC7F83}" srcOrd="7" destOrd="0" presId="urn:microsoft.com/office/officeart/2005/8/layout/orgChart1"/>
    <dgm:cxn modelId="{F8768556-692C-47AA-9ABB-5786FB283B7F}" type="presParOf" srcId="{5C87937D-6172-4343-9CEA-092F2AEC7F83}" destId="{50AD3621-4C92-402F-B058-BC88E747E453}" srcOrd="0" destOrd="0" presId="urn:microsoft.com/office/officeart/2005/8/layout/orgChart1"/>
    <dgm:cxn modelId="{E3C95D22-E70A-4332-81E1-428A850D33F1}" type="presParOf" srcId="{50AD3621-4C92-402F-B058-BC88E747E453}" destId="{5103E020-A3B1-45F2-9F2F-8BEC29BE6E01}" srcOrd="0" destOrd="0" presId="urn:microsoft.com/office/officeart/2005/8/layout/orgChart1"/>
    <dgm:cxn modelId="{4C0A385F-2667-4222-922D-A33072B4481A}" type="presParOf" srcId="{50AD3621-4C92-402F-B058-BC88E747E453}" destId="{0CB94644-1A22-4820-80CA-A24312CC2740}" srcOrd="1" destOrd="0" presId="urn:microsoft.com/office/officeart/2005/8/layout/orgChart1"/>
    <dgm:cxn modelId="{B5307228-B813-40B0-ADBB-A8DB1C44C715}" type="presParOf" srcId="{5C87937D-6172-4343-9CEA-092F2AEC7F83}" destId="{A4A10AC3-ECF6-49EF-B6FC-1B956D59EC98}" srcOrd="1" destOrd="0" presId="urn:microsoft.com/office/officeart/2005/8/layout/orgChart1"/>
    <dgm:cxn modelId="{2173ACFD-F44F-4D19-AA80-21BB164BDF51}" type="presParOf" srcId="{5C87937D-6172-4343-9CEA-092F2AEC7F83}" destId="{2C5A12D7-0FE5-406B-B361-B81CC19F6618}" srcOrd="2" destOrd="0" presId="urn:microsoft.com/office/officeart/2005/8/layout/orgChart1"/>
    <dgm:cxn modelId="{43DC6D89-6FFF-4C2A-A50F-1B1623F288BF}" type="presParOf" srcId="{B6FCF11B-FE56-41A1-9363-511279B50F4D}" destId="{690A6870-D733-4938-AEF9-DA1DF885C5F7}" srcOrd="2" destOrd="0" presId="urn:microsoft.com/office/officeart/2005/8/layout/orgChart1"/>
    <dgm:cxn modelId="{5E2F883C-1B85-4985-8F34-131A7AC40A28}" type="presParOf" srcId="{E3A0368E-DCD0-4E83-A0FB-714F8E734AB9}" destId="{C83B60C3-F02F-45B0-851B-C0F8D7C1B187}" srcOrd="1" destOrd="0" presId="urn:microsoft.com/office/officeart/2005/8/layout/orgChart1"/>
    <dgm:cxn modelId="{33533433-BDA7-446F-A51C-4484C3880915}" type="presParOf" srcId="{C83B60C3-F02F-45B0-851B-C0F8D7C1B187}" destId="{AD491DA7-DC32-4A13-814E-8A74D1BE0ED8}" srcOrd="0" destOrd="0" presId="urn:microsoft.com/office/officeart/2005/8/layout/orgChart1"/>
    <dgm:cxn modelId="{BBC5BD8B-5853-4298-95E0-83E90185E937}" type="presParOf" srcId="{AD491DA7-DC32-4A13-814E-8A74D1BE0ED8}" destId="{4A7C4ADE-CBE4-4934-BC98-692A42C5435D}" srcOrd="0" destOrd="0" presId="urn:microsoft.com/office/officeart/2005/8/layout/orgChart1"/>
    <dgm:cxn modelId="{E6A5C411-F42B-41A3-9CC9-EA9EF7FD9942}" type="presParOf" srcId="{AD491DA7-DC32-4A13-814E-8A74D1BE0ED8}" destId="{E8E4660B-911B-4D16-8BA1-C590DD3BB5D1}" srcOrd="1" destOrd="0" presId="urn:microsoft.com/office/officeart/2005/8/layout/orgChart1"/>
    <dgm:cxn modelId="{4FDB57A0-DE9A-4D14-B481-4B6ACF60ED40}" type="presParOf" srcId="{C83B60C3-F02F-45B0-851B-C0F8D7C1B187}" destId="{E4C483C1-BA02-4AF0-865D-E71E3660FDC5}" srcOrd="1" destOrd="0" presId="urn:microsoft.com/office/officeart/2005/8/layout/orgChart1"/>
    <dgm:cxn modelId="{19798BC6-3076-4DCA-BF85-862B1BFC73B0}" type="presParOf" srcId="{E4C483C1-BA02-4AF0-865D-E71E3660FDC5}" destId="{DDF560A1-F467-4BC7-95E8-0C5735EB3062}" srcOrd="0" destOrd="0" presId="urn:microsoft.com/office/officeart/2005/8/layout/orgChart1"/>
    <dgm:cxn modelId="{157BF922-A9B2-4E38-94E1-BD1E4F7599BA}" type="presParOf" srcId="{E4C483C1-BA02-4AF0-865D-E71E3660FDC5}" destId="{51369897-5219-4D7B-B593-52CEC346B0C2}" srcOrd="1" destOrd="0" presId="urn:microsoft.com/office/officeart/2005/8/layout/orgChart1"/>
    <dgm:cxn modelId="{45C988C0-F008-46C3-90B7-F0A50CCFE38D}" type="presParOf" srcId="{51369897-5219-4D7B-B593-52CEC346B0C2}" destId="{241D27F3-9817-4E9B-9882-FD6B485BC606}" srcOrd="0" destOrd="0" presId="urn:microsoft.com/office/officeart/2005/8/layout/orgChart1"/>
    <dgm:cxn modelId="{4AA631FA-2D05-4F7F-ADC4-09DC6EABFFBC}" type="presParOf" srcId="{241D27F3-9817-4E9B-9882-FD6B485BC606}" destId="{6B69ABE0-77CA-49A5-99B9-2923DDDE101C}" srcOrd="0" destOrd="0" presId="urn:microsoft.com/office/officeart/2005/8/layout/orgChart1"/>
    <dgm:cxn modelId="{9A1AE1AF-7F23-42CA-A173-885C53D2A4DF}" type="presParOf" srcId="{241D27F3-9817-4E9B-9882-FD6B485BC606}" destId="{9B9D2781-495A-40B7-9F11-D717DC8DC895}" srcOrd="1" destOrd="0" presId="urn:microsoft.com/office/officeart/2005/8/layout/orgChart1"/>
    <dgm:cxn modelId="{04C278A3-668B-4B74-9A4E-5AC1CA32F49E}" type="presParOf" srcId="{51369897-5219-4D7B-B593-52CEC346B0C2}" destId="{EDDE9722-85BB-4FB9-890D-CEFBCF2C1CAE}" srcOrd="1" destOrd="0" presId="urn:microsoft.com/office/officeart/2005/8/layout/orgChart1"/>
    <dgm:cxn modelId="{D5763267-6CC0-4FB1-AF03-C6C5A5E8E3C2}" type="presParOf" srcId="{51369897-5219-4D7B-B593-52CEC346B0C2}" destId="{56C642AB-2A48-48C2-912E-9D042ABF02D5}" srcOrd="2" destOrd="0" presId="urn:microsoft.com/office/officeart/2005/8/layout/orgChart1"/>
    <dgm:cxn modelId="{5D25F1A5-E53C-4927-A65B-BDB8AB082F49}" type="presParOf" srcId="{E4C483C1-BA02-4AF0-865D-E71E3660FDC5}" destId="{95849BD8-DCD7-41B6-8EA7-D086F9F8A55C}" srcOrd="2" destOrd="0" presId="urn:microsoft.com/office/officeart/2005/8/layout/orgChart1"/>
    <dgm:cxn modelId="{A994A894-AD6F-4E72-B76A-F22A8444D888}" type="presParOf" srcId="{E4C483C1-BA02-4AF0-865D-E71E3660FDC5}" destId="{DD1A292C-8C51-45F6-98D9-AF30C811B372}" srcOrd="3" destOrd="0" presId="urn:microsoft.com/office/officeart/2005/8/layout/orgChart1"/>
    <dgm:cxn modelId="{26374D96-BF70-4683-8D6C-B8CFBDE63A5D}" type="presParOf" srcId="{DD1A292C-8C51-45F6-98D9-AF30C811B372}" destId="{64F6148F-DE53-4C4E-B7C0-2EA08FDCF8FA}" srcOrd="0" destOrd="0" presId="urn:microsoft.com/office/officeart/2005/8/layout/orgChart1"/>
    <dgm:cxn modelId="{07BD35B2-6799-4B99-8E99-5A96BABAF5E9}" type="presParOf" srcId="{64F6148F-DE53-4C4E-B7C0-2EA08FDCF8FA}" destId="{4B681F26-1BBB-4554-8B1C-F853C85328AF}" srcOrd="0" destOrd="0" presId="urn:microsoft.com/office/officeart/2005/8/layout/orgChart1"/>
    <dgm:cxn modelId="{C1F6B8A6-0B29-4B7E-B09C-7F30B3FA1685}" type="presParOf" srcId="{64F6148F-DE53-4C4E-B7C0-2EA08FDCF8FA}" destId="{58275F69-C8C8-4076-A0B1-E90520F55078}" srcOrd="1" destOrd="0" presId="urn:microsoft.com/office/officeart/2005/8/layout/orgChart1"/>
    <dgm:cxn modelId="{00B9252B-0AC3-4F5A-B4D2-8185A1D94E88}" type="presParOf" srcId="{DD1A292C-8C51-45F6-98D9-AF30C811B372}" destId="{89F29567-3AEF-44D7-BD61-CA5F1906D0AF}" srcOrd="1" destOrd="0" presId="urn:microsoft.com/office/officeart/2005/8/layout/orgChart1"/>
    <dgm:cxn modelId="{79204E45-ADB6-4F1E-AE76-A4A7D0BDBAA4}" type="presParOf" srcId="{DD1A292C-8C51-45F6-98D9-AF30C811B372}" destId="{5123C8F0-C842-413A-B13B-9A1812326B96}" srcOrd="2" destOrd="0" presId="urn:microsoft.com/office/officeart/2005/8/layout/orgChart1"/>
    <dgm:cxn modelId="{70A01C4D-B02A-4FA4-A2CB-F1A03069145D}" type="presParOf" srcId="{E4C483C1-BA02-4AF0-865D-E71E3660FDC5}" destId="{DD31A8F0-D0D1-418A-BFD3-58DFD4E899DB}" srcOrd="4" destOrd="0" presId="urn:microsoft.com/office/officeart/2005/8/layout/orgChart1"/>
    <dgm:cxn modelId="{A5F06F7E-B22E-4F99-9E86-DBA24C144D43}" type="presParOf" srcId="{E4C483C1-BA02-4AF0-865D-E71E3660FDC5}" destId="{B9E030E8-5AB2-4CCB-B3C9-9D2D7F0CAEB1}" srcOrd="5" destOrd="0" presId="urn:microsoft.com/office/officeart/2005/8/layout/orgChart1"/>
    <dgm:cxn modelId="{A9266913-43CA-458E-99DD-566CA91CFD59}" type="presParOf" srcId="{B9E030E8-5AB2-4CCB-B3C9-9D2D7F0CAEB1}" destId="{A3EEDC54-581E-4434-BD86-11A2B53AF26C}" srcOrd="0" destOrd="0" presId="urn:microsoft.com/office/officeart/2005/8/layout/orgChart1"/>
    <dgm:cxn modelId="{E895FC1A-7498-4C1A-8725-E06C3D02ABB5}" type="presParOf" srcId="{A3EEDC54-581E-4434-BD86-11A2B53AF26C}" destId="{7FA0F5FC-4122-4AFB-B513-0F5C8D8F2287}" srcOrd="0" destOrd="0" presId="urn:microsoft.com/office/officeart/2005/8/layout/orgChart1"/>
    <dgm:cxn modelId="{90938F5E-F6BC-4615-A945-429BADF675E6}" type="presParOf" srcId="{A3EEDC54-581E-4434-BD86-11A2B53AF26C}" destId="{FEA47871-6162-488B-A9F3-7F82C465ED48}" srcOrd="1" destOrd="0" presId="urn:microsoft.com/office/officeart/2005/8/layout/orgChart1"/>
    <dgm:cxn modelId="{3A8C6247-8DDE-483D-A2E8-40B17ECE0CC6}" type="presParOf" srcId="{B9E030E8-5AB2-4CCB-B3C9-9D2D7F0CAEB1}" destId="{EEC360DC-6BD0-4251-B6AB-D0AB2157911D}" srcOrd="1" destOrd="0" presId="urn:microsoft.com/office/officeart/2005/8/layout/orgChart1"/>
    <dgm:cxn modelId="{F874AED3-55BF-4027-9835-B15E504C8070}" type="presParOf" srcId="{B9E030E8-5AB2-4CCB-B3C9-9D2D7F0CAEB1}" destId="{DC45E5AF-00D7-4319-912E-0340FF37B88D}" srcOrd="2" destOrd="0" presId="urn:microsoft.com/office/officeart/2005/8/layout/orgChart1"/>
    <dgm:cxn modelId="{AC15D71C-3160-46BA-B458-E28A9EB63319}" type="presParOf" srcId="{E4C483C1-BA02-4AF0-865D-E71E3660FDC5}" destId="{2DE69B17-5DE7-42B5-9054-0DA3FD7AB411}" srcOrd="6" destOrd="0" presId="urn:microsoft.com/office/officeart/2005/8/layout/orgChart1"/>
    <dgm:cxn modelId="{03C72B7C-9FDE-4DF8-8558-2D44B062267F}" type="presParOf" srcId="{E4C483C1-BA02-4AF0-865D-E71E3660FDC5}" destId="{3571E9C3-AC54-472C-A2B4-56D58287C766}" srcOrd="7" destOrd="0" presId="urn:microsoft.com/office/officeart/2005/8/layout/orgChart1"/>
    <dgm:cxn modelId="{985C933C-6E8E-4902-AD0A-28D2D0C56429}" type="presParOf" srcId="{3571E9C3-AC54-472C-A2B4-56D58287C766}" destId="{194680B7-6E6F-4FE9-B0BF-04BFCBDF9D2F}" srcOrd="0" destOrd="0" presId="urn:microsoft.com/office/officeart/2005/8/layout/orgChart1"/>
    <dgm:cxn modelId="{3E17FBF8-D4DC-4A7E-9629-38CD332E3E0A}" type="presParOf" srcId="{194680B7-6E6F-4FE9-B0BF-04BFCBDF9D2F}" destId="{CFBB475D-3DA8-42F1-931A-7C482DF5F1ED}" srcOrd="0" destOrd="0" presId="urn:microsoft.com/office/officeart/2005/8/layout/orgChart1"/>
    <dgm:cxn modelId="{7041FCBB-64ED-4112-9F1A-0A0861B01474}" type="presParOf" srcId="{194680B7-6E6F-4FE9-B0BF-04BFCBDF9D2F}" destId="{C5BDAA56-AE1A-4C57-85CB-02B1C01F1333}" srcOrd="1" destOrd="0" presId="urn:microsoft.com/office/officeart/2005/8/layout/orgChart1"/>
    <dgm:cxn modelId="{1A1742D2-917C-4B37-8860-BBC2ABC21620}" type="presParOf" srcId="{3571E9C3-AC54-472C-A2B4-56D58287C766}" destId="{C5116441-53C4-4231-95A2-A29FD44ED7A3}" srcOrd="1" destOrd="0" presId="urn:microsoft.com/office/officeart/2005/8/layout/orgChart1"/>
    <dgm:cxn modelId="{47D881C2-0EA5-43C3-8C67-17D971F0B6E2}" type="presParOf" srcId="{3571E9C3-AC54-472C-A2B4-56D58287C766}" destId="{52312074-5B84-43FF-85A8-908ED00F9C18}" srcOrd="2" destOrd="0" presId="urn:microsoft.com/office/officeart/2005/8/layout/orgChart1"/>
    <dgm:cxn modelId="{F68781DE-6B41-419C-8293-2C32E7CFC20B}" type="presParOf" srcId="{C83B60C3-F02F-45B0-851B-C0F8D7C1B187}" destId="{7488FBEA-AC01-4A0B-BAB2-2B92425CC193}" srcOrd="2" destOrd="0" presId="urn:microsoft.com/office/officeart/2005/8/layout/orgChart1"/>
    <dgm:cxn modelId="{46455A25-44E5-4C15-B34C-19C80F21239F}" type="presParOf" srcId="{E3A0368E-DCD0-4E83-A0FB-714F8E734AB9}" destId="{B30D8949-C00C-4531-9362-C2C9BE3C6FA0}" srcOrd="2" destOrd="0" presId="urn:microsoft.com/office/officeart/2005/8/layout/orgChart1"/>
    <dgm:cxn modelId="{F5E44893-1C9E-4FE5-8835-90C56C55689A}" type="presParOf" srcId="{B30D8949-C00C-4531-9362-C2C9BE3C6FA0}" destId="{BA907BAD-C407-4CED-AD56-E1054C9DCF26}" srcOrd="0" destOrd="0" presId="urn:microsoft.com/office/officeart/2005/8/layout/orgChart1"/>
    <dgm:cxn modelId="{6BEBB39A-459F-492D-8494-DEA04FC32233}" type="presParOf" srcId="{BA907BAD-C407-4CED-AD56-E1054C9DCF26}" destId="{33E034AD-7105-4218-9BCD-5FD3C8A3BC8F}" srcOrd="0" destOrd="0" presId="urn:microsoft.com/office/officeart/2005/8/layout/orgChart1"/>
    <dgm:cxn modelId="{8E7E8511-83DE-41C4-BBFF-6D7CE0F41B42}" type="presParOf" srcId="{BA907BAD-C407-4CED-AD56-E1054C9DCF26}" destId="{66007D30-94CA-4390-8791-5BB0C32D3CB1}" srcOrd="1" destOrd="0" presId="urn:microsoft.com/office/officeart/2005/8/layout/orgChart1"/>
    <dgm:cxn modelId="{E89F2F19-F16A-41EF-AF3D-5E9DBDB94A9D}" type="presParOf" srcId="{B30D8949-C00C-4531-9362-C2C9BE3C6FA0}" destId="{B36AE0E7-9B88-473D-A7B9-4B9D914812D2}" srcOrd="1" destOrd="0" presId="urn:microsoft.com/office/officeart/2005/8/layout/orgChart1"/>
    <dgm:cxn modelId="{D3C242D0-C2CF-42E0-AEC8-8865A63F1B8B}" type="presParOf" srcId="{B36AE0E7-9B88-473D-A7B9-4B9D914812D2}" destId="{3CE836E7-4DD5-415D-A6D5-5913A486CBCE}" srcOrd="0" destOrd="0" presId="urn:microsoft.com/office/officeart/2005/8/layout/orgChart1"/>
    <dgm:cxn modelId="{F4758D1B-3253-4820-9FEE-9B4DF4300727}" type="presParOf" srcId="{B36AE0E7-9B88-473D-A7B9-4B9D914812D2}" destId="{0F3E539C-7A72-4799-8DE7-9E6EF9F57715}" srcOrd="1" destOrd="0" presId="urn:microsoft.com/office/officeart/2005/8/layout/orgChart1"/>
    <dgm:cxn modelId="{3A870C8D-6E5B-411B-AC51-8CC3FACCFB70}" type="presParOf" srcId="{0F3E539C-7A72-4799-8DE7-9E6EF9F57715}" destId="{1BBD4E83-D630-4D97-A203-96367AEBB116}" srcOrd="0" destOrd="0" presId="urn:microsoft.com/office/officeart/2005/8/layout/orgChart1"/>
    <dgm:cxn modelId="{3ECEAAE0-E91E-46B6-BD25-BAE03FEDA13E}" type="presParOf" srcId="{1BBD4E83-D630-4D97-A203-96367AEBB116}" destId="{EBDF1306-492E-40C8-90C7-3B0E5F51A931}" srcOrd="0" destOrd="0" presId="urn:microsoft.com/office/officeart/2005/8/layout/orgChart1"/>
    <dgm:cxn modelId="{BE2AEEF5-03F3-4FDE-86CE-707B40F37464}" type="presParOf" srcId="{1BBD4E83-D630-4D97-A203-96367AEBB116}" destId="{ABEF1BB0-B100-4750-A93B-E4C9BF16EF5F}" srcOrd="1" destOrd="0" presId="urn:microsoft.com/office/officeart/2005/8/layout/orgChart1"/>
    <dgm:cxn modelId="{1F473FC2-FB13-4099-B50B-6696C2753E20}" type="presParOf" srcId="{0F3E539C-7A72-4799-8DE7-9E6EF9F57715}" destId="{39ED6213-945C-47B3-B779-8EE8F2942C40}" srcOrd="1" destOrd="0" presId="urn:microsoft.com/office/officeart/2005/8/layout/orgChart1"/>
    <dgm:cxn modelId="{AFA34278-ABF7-4B90-843B-279373F9546B}" type="presParOf" srcId="{0F3E539C-7A72-4799-8DE7-9E6EF9F57715}" destId="{EECB559B-729D-4AF6-93B3-7C7E6F62F0D1}" srcOrd="2" destOrd="0" presId="urn:microsoft.com/office/officeart/2005/8/layout/orgChart1"/>
    <dgm:cxn modelId="{0BD7F6F0-3005-4893-A665-D826FA11E80F}" type="presParOf" srcId="{B36AE0E7-9B88-473D-A7B9-4B9D914812D2}" destId="{9FB15353-2F3C-4D66-B785-B78A85AAC0F8}" srcOrd="2" destOrd="0" presId="urn:microsoft.com/office/officeart/2005/8/layout/orgChart1"/>
    <dgm:cxn modelId="{BC56E890-2D08-488C-8B64-649DC39BF17E}" type="presParOf" srcId="{B36AE0E7-9B88-473D-A7B9-4B9D914812D2}" destId="{B46368A3-C6AC-490A-9774-3770803B0710}" srcOrd="3" destOrd="0" presId="urn:microsoft.com/office/officeart/2005/8/layout/orgChart1"/>
    <dgm:cxn modelId="{5CCC283B-04FE-481E-84E9-A2B17F7EBB05}" type="presParOf" srcId="{B46368A3-C6AC-490A-9774-3770803B0710}" destId="{93C7EC4E-0132-4135-B370-3D59C6C2EFA9}" srcOrd="0" destOrd="0" presId="urn:microsoft.com/office/officeart/2005/8/layout/orgChart1"/>
    <dgm:cxn modelId="{8C77B576-9B41-428D-913F-12E5B6C3F12B}" type="presParOf" srcId="{93C7EC4E-0132-4135-B370-3D59C6C2EFA9}" destId="{1FAFF7B9-EC8E-436F-AB5C-1B3E41F3D13F}" srcOrd="0" destOrd="0" presId="urn:microsoft.com/office/officeart/2005/8/layout/orgChart1"/>
    <dgm:cxn modelId="{5248F380-AD5E-45B3-B58B-F02C6E849371}" type="presParOf" srcId="{93C7EC4E-0132-4135-B370-3D59C6C2EFA9}" destId="{96173710-FD7E-4D53-BDEA-D9023C89C296}" srcOrd="1" destOrd="0" presId="urn:microsoft.com/office/officeart/2005/8/layout/orgChart1"/>
    <dgm:cxn modelId="{EF7CABD6-4ED9-4E4E-835C-C648C264CEC7}" type="presParOf" srcId="{B46368A3-C6AC-490A-9774-3770803B0710}" destId="{FCE5539A-C20B-47D0-8989-24ADA98E2096}" srcOrd="1" destOrd="0" presId="urn:microsoft.com/office/officeart/2005/8/layout/orgChart1"/>
    <dgm:cxn modelId="{B9FE314D-F425-4CE3-9BDB-E106DF3CF2E8}" type="presParOf" srcId="{B46368A3-C6AC-490A-9774-3770803B0710}" destId="{F2D05F17-0ED3-4161-9060-089C1E1E19B6}" srcOrd="2" destOrd="0" presId="urn:microsoft.com/office/officeart/2005/8/layout/orgChart1"/>
    <dgm:cxn modelId="{13DF0B4B-4C19-41F5-9C95-03DA57CC4B5D}" type="presParOf" srcId="{B36AE0E7-9B88-473D-A7B9-4B9D914812D2}" destId="{A784AC69-D0A8-4572-9112-6869CE6E5882}" srcOrd="4" destOrd="0" presId="urn:microsoft.com/office/officeart/2005/8/layout/orgChart1"/>
    <dgm:cxn modelId="{43137A51-0A9A-48EE-854E-949EFC394559}" type="presParOf" srcId="{B36AE0E7-9B88-473D-A7B9-4B9D914812D2}" destId="{FEE73B01-8A69-4810-9185-AD65F3296B30}" srcOrd="5" destOrd="0" presId="urn:microsoft.com/office/officeart/2005/8/layout/orgChart1"/>
    <dgm:cxn modelId="{6594D40D-0870-49CE-B695-058272491FD3}" type="presParOf" srcId="{FEE73B01-8A69-4810-9185-AD65F3296B30}" destId="{88507453-33D7-4095-BC5B-4555DFD184B2}" srcOrd="0" destOrd="0" presId="urn:microsoft.com/office/officeart/2005/8/layout/orgChart1"/>
    <dgm:cxn modelId="{814F3A43-67E6-462F-8DBF-5735BC3DEF6F}" type="presParOf" srcId="{88507453-33D7-4095-BC5B-4555DFD184B2}" destId="{7389E002-7E98-4B88-82C3-64D6B5661FDB}" srcOrd="0" destOrd="0" presId="urn:microsoft.com/office/officeart/2005/8/layout/orgChart1"/>
    <dgm:cxn modelId="{5BCB267D-6DAC-49E6-A10A-3DAEE41BDDAB}" type="presParOf" srcId="{88507453-33D7-4095-BC5B-4555DFD184B2}" destId="{E1FE1D77-B45A-489B-A77A-0E1141DBBC11}" srcOrd="1" destOrd="0" presId="urn:microsoft.com/office/officeart/2005/8/layout/orgChart1"/>
    <dgm:cxn modelId="{96200E9C-8412-4B58-AE0A-B6EE57059E9B}" type="presParOf" srcId="{FEE73B01-8A69-4810-9185-AD65F3296B30}" destId="{A214EED6-0A77-453E-971B-1571434D5CF5}" srcOrd="1" destOrd="0" presId="urn:microsoft.com/office/officeart/2005/8/layout/orgChart1"/>
    <dgm:cxn modelId="{E5849C9E-D74F-4B12-A608-34D2655D4D38}" type="presParOf" srcId="{FEE73B01-8A69-4810-9185-AD65F3296B30}" destId="{535B5E92-890B-4FB3-9FF6-8C19191AB22F}" srcOrd="2" destOrd="0" presId="urn:microsoft.com/office/officeart/2005/8/layout/orgChart1"/>
    <dgm:cxn modelId="{6AA8F890-338F-4E31-9CA7-C438188EB406}" type="presParOf" srcId="{B30D8949-C00C-4531-9362-C2C9BE3C6FA0}" destId="{10733E62-D345-4549-8A63-B73CEF07D10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D99CD1-B371-4AE5-9D42-EDE65B2F7E1F}"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US"/>
        </a:p>
      </dgm:t>
    </dgm:pt>
    <dgm:pt modelId="{53B0867F-9E7D-4097-9327-4FFEA29FC096}">
      <dgm:prSet phldrT="[Text]"/>
      <dgm:spPr/>
      <dgm:t>
        <a:bodyPr/>
        <a:lstStyle/>
        <a:p>
          <a:r>
            <a:rPr lang="en-US" dirty="0"/>
            <a:t>2016</a:t>
          </a:r>
        </a:p>
      </dgm:t>
    </dgm:pt>
    <dgm:pt modelId="{49C1B9A2-6B18-4620-A3FA-9A46FAC459A2}" type="parTrans" cxnId="{784CF8E7-9DC7-4648-A595-26B1EDD3B4CA}">
      <dgm:prSet/>
      <dgm:spPr/>
      <dgm:t>
        <a:bodyPr/>
        <a:lstStyle/>
        <a:p>
          <a:endParaRPr lang="en-US"/>
        </a:p>
      </dgm:t>
    </dgm:pt>
    <dgm:pt modelId="{5A19EA46-8FAA-4E71-BD77-47425D93F11F}" type="sibTrans" cxnId="{784CF8E7-9DC7-4648-A595-26B1EDD3B4CA}">
      <dgm:prSet/>
      <dgm:spPr/>
      <dgm:t>
        <a:bodyPr/>
        <a:lstStyle/>
        <a:p>
          <a:endParaRPr lang="en-US"/>
        </a:p>
      </dgm:t>
    </dgm:pt>
    <dgm:pt modelId="{BD3B38F6-8424-41CD-A337-39A7EB79B963}">
      <dgm:prSet phldrT="[Text]"/>
      <dgm:spPr/>
      <dgm:t>
        <a:bodyPr/>
        <a:lstStyle/>
        <a:p>
          <a:r>
            <a:rPr lang="en-US" dirty="0"/>
            <a:t>Washington State passes Dental Therapy Legislation</a:t>
          </a:r>
        </a:p>
      </dgm:t>
    </dgm:pt>
    <dgm:pt modelId="{EB66E54A-0392-4BB5-A298-464B0116B2E3}" type="parTrans" cxnId="{061CE7D5-D238-4F3C-9138-86B942A29B8E}">
      <dgm:prSet/>
      <dgm:spPr/>
      <dgm:t>
        <a:bodyPr/>
        <a:lstStyle/>
        <a:p>
          <a:endParaRPr lang="en-US"/>
        </a:p>
      </dgm:t>
    </dgm:pt>
    <dgm:pt modelId="{F862B414-665D-4290-A8FE-F7466AFC5725}" type="sibTrans" cxnId="{061CE7D5-D238-4F3C-9138-86B942A29B8E}">
      <dgm:prSet/>
      <dgm:spPr/>
      <dgm:t>
        <a:bodyPr/>
        <a:lstStyle/>
        <a:p>
          <a:endParaRPr lang="en-US"/>
        </a:p>
      </dgm:t>
    </dgm:pt>
    <dgm:pt modelId="{EA5683B4-2BC3-471D-8084-8F8E8E4A75F5}">
      <dgm:prSet phldrT="[Text]"/>
      <dgm:spPr/>
      <dgm:t>
        <a:bodyPr/>
        <a:lstStyle/>
        <a:p>
          <a:r>
            <a:rPr lang="en-US" dirty="0"/>
            <a:t>2018</a:t>
          </a:r>
        </a:p>
      </dgm:t>
    </dgm:pt>
    <dgm:pt modelId="{0714460E-7E61-4BD6-95E0-E35F7D18E12C}" type="parTrans" cxnId="{0D8D173E-5779-44D7-B37A-528304E22FE1}">
      <dgm:prSet/>
      <dgm:spPr/>
      <dgm:t>
        <a:bodyPr/>
        <a:lstStyle/>
        <a:p>
          <a:endParaRPr lang="en-US"/>
        </a:p>
      </dgm:t>
    </dgm:pt>
    <dgm:pt modelId="{D677DB55-F393-4AD6-B5B0-10DF2E23A79B}" type="sibTrans" cxnId="{0D8D173E-5779-44D7-B37A-528304E22FE1}">
      <dgm:prSet/>
      <dgm:spPr/>
      <dgm:t>
        <a:bodyPr/>
        <a:lstStyle/>
        <a:p>
          <a:endParaRPr lang="en-US"/>
        </a:p>
      </dgm:t>
    </dgm:pt>
    <dgm:pt modelId="{E1CF8087-9208-4AD7-BFF7-FC17A6A5B229}">
      <dgm:prSet phldrT="[Text]"/>
      <dgm:spPr/>
      <dgm:t>
        <a:bodyPr/>
        <a:lstStyle/>
        <a:p>
          <a:r>
            <a:rPr lang="en-US" dirty="0"/>
            <a:t>Dental Therapy Education Program Feasibility Study and Advisory Committee</a:t>
          </a:r>
        </a:p>
      </dgm:t>
    </dgm:pt>
    <dgm:pt modelId="{1E8498FF-49B1-40CA-8466-7A6C38E5B636}" type="parTrans" cxnId="{3F7EC948-371C-400F-8F57-DFCA89DB2190}">
      <dgm:prSet/>
      <dgm:spPr/>
      <dgm:t>
        <a:bodyPr/>
        <a:lstStyle/>
        <a:p>
          <a:endParaRPr lang="en-US"/>
        </a:p>
      </dgm:t>
    </dgm:pt>
    <dgm:pt modelId="{3B996DD3-A668-42A3-9838-AFB40C891989}" type="sibTrans" cxnId="{3F7EC948-371C-400F-8F57-DFCA89DB2190}">
      <dgm:prSet/>
      <dgm:spPr/>
      <dgm:t>
        <a:bodyPr/>
        <a:lstStyle/>
        <a:p>
          <a:endParaRPr lang="en-US"/>
        </a:p>
      </dgm:t>
    </dgm:pt>
    <dgm:pt modelId="{33B47A4D-6576-4A1E-8C3F-86AC2E3AF2C8}">
      <dgm:prSet phldrT="[Text]"/>
      <dgm:spPr/>
      <dgm:t>
        <a:bodyPr/>
        <a:lstStyle/>
        <a:p>
          <a:r>
            <a:rPr lang="en-US" dirty="0"/>
            <a:t>2019</a:t>
          </a:r>
        </a:p>
      </dgm:t>
    </dgm:pt>
    <dgm:pt modelId="{54A11CE1-77CD-46A0-A09A-220AB81B87E4}" type="parTrans" cxnId="{7E46407A-EEA2-4C11-BCF5-E505617667CA}">
      <dgm:prSet/>
      <dgm:spPr/>
      <dgm:t>
        <a:bodyPr/>
        <a:lstStyle/>
        <a:p>
          <a:endParaRPr lang="en-US"/>
        </a:p>
      </dgm:t>
    </dgm:pt>
    <dgm:pt modelId="{79CE011F-0CAC-4335-B99A-5039B03C141C}" type="sibTrans" cxnId="{7E46407A-EEA2-4C11-BCF5-E505617667CA}">
      <dgm:prSet/>
      <dgm:spPr/>
      <dgm:t>
        <a:bodyPr/>
        <a:lstStyle/>
        <a:p>
          <a:endParaRPr lang="en-US"/>
        </a:p>
      </dgm:t>
    </dgm:pt>
    <dgm:pt modelId="{18D20D41-CDCA-4A49-83C5-CFC29A7EDC10}">
      <dgm:prSet phldrT="[Text]"/>
      <dgm:spPr/>
      <dgm:t>
        <a:bodyPr/>
        <a:lstStyle/>
        <a:p>
          <a:r>
            <a:rPr lang="en-US" dirty="0"/>
            <a:t>Idaho passes Dental Therapy Legislation</a:t>
          </a:r>
        </a:p>
      </dgm:t>
    </dgm:pt>
    <dgm:pt modelId="{5B829697-95F5-4E9B-A55F-EEDB796168DA}" type="parTrans" cxnId="{87BFBDDB-3F5B-4C22-9762-8A6394328647}">
      <dgm:prSet/>
      <dgm:spPr/>
      <dgm:t>
        <a:bodyPr/>
        <a:lstStyle/>
        <a:p>
          <a:endParaRPr lang="en-US"/>
        </a:p>
      </dgm:t>
    </dgm:pt>
    <dgm:pt modelId="{C797A210-90B6-4C96-8690-89BB8EDD3669}" type="sibTrans" cxnId="{87BFBDDB-3F5B-4C22-9762-8A6394328647}">
      <dgm:prSet/>
      <dgm:spPr/>
      <dgm:t>
        <a:bodyPr/>
        <a:lstStyle/>
        <a:p>
          <a:endParaRPr lang="en-US"/>
        </a:p>
      </dgm:t>
    </dgm:pt>
    <dgm:pt modelId="{1251A795-9D54-4CFE-8382-69E424F03054}">
      <dgm:prSet phldrT="[Text]"/>
      <dgm:spPr/>
      <dgm:t>
        <a:bodyPr/>
        <a:lstStyle/>
        <a:p>
          <a:r>
            <a:rPr lang="en-US"/>
            <a:t>2017</a:t>
          </a:r>
          <a:endParaRPr lang="en-US" dirty="0"/>
        </a:p>
      </dgm:t>
    </dgm:pt>
    <dgm:pt modelId="{3718F16C-4927-4A1B-BCD2-20DA09F38A14}" type="parTrans" cxnId="{0A36BCEE-EAC7-4018-B77B-1A6A388A8A38}">
      <dgm:prSet/>
      <dgm:spPr/>
      <dgm:t>
        <a:bodyPr/>
        <a:lstStyle/>
        <a:p>
          <a:endParaRPr lang="en-US"/>
        </a:p>
      </dgm:t>
    </dgm:pt>
    <dgm:pt modelId="{15748FF0-10A3-4E17-8F71-D76A038857D1}" type="sibTrans" cxnId="{0A36BCEE-EAC7-4018-B77B-1A6A388A8A38}">
      <dgm:prSet/>
      <dgm:spPr/>
      <dgm:t>
        <a:bodyPr/>
        <a:lstStyle/>
        <a:p>
          <a:endParaRPr lang="en-US"/>
        </a:p>
      </dgm:t>
    </dgm:pt>
    <dgm:pt modelId="{5A48D888-5A7B-4310-9249-088503FDD31F}">
      <dgm:prSet phldrT="[Text]"/>
      <dgm:spPr/>
      <dgm:t>
        <a:bodyPr/>
        <a:lstStyle/>
        <a:p>
          <a:r>
            <a:rPr lang="en-US" dirty="0"/>
            <a:t>First Dental Therapist hired by Swinomish Tribe</a:t>
          </a:r>
        </a:p>
      </dgm:t>
    </dgm:pt>
    <dgm:pt modelId="{EB0CEBCF-DEFF-4D04-B27A-6B3CAE29CB04}" type="parTrans" cxnId="{85902FBD-FBF9-4110-8AA8-5D268AA7059F}">
      <dgm:prSet/>
      <dgm:spPr/>
      <dgm:t>
        <a:bodyPr/>
        <a:lstStyle/>
        <a:p>
          <a:endParaRPr lang="en-US"/>
        </a:p>
      </dgm:t>
    </dgm:pt>
    <dgm:pt modelId="{13D3BE38-C58C-4C65-B460-441ADE88A19E}" type="sibTrans" cxnId="{85902FBD-FBF9-4110-8AA8-5D268AA7059F}">
      <dgm:prSet/>
      <dgm:spPr/>
      <dgm:t>
        <a:bodyPr/>
        <a:lstStyle/>
        <a:p>
          <a:endParaRPr lang="en-US"/>
        </a:p>
      </dgm:t>
    </dgm:pt>
    <dgm:pt modelId="{4193340B-446A-4DA5-9322-C7D827185985}">
      <dgm:prSet phldrT="[Text]"/>
      <dgm:spPr/>
      <dgm:t>
        <a:bodyPr/>
        <a:lstStyle/>
        <a:p>
          <a:r>
            <a:rPr lang="en-US" dirty="0"/>
            <a:t>2021</a:t>
          </a:r>
        </a:p>
      </dgm:t>
    </dgm:pt>
    <dgm:pt modelId="{D05D108E-C1F0-401C-B95D-411082066985}" type="parTrans" cxnId="{CDF82194-2031-4F72-A058-3BD74ECBAD55}">
      <dgm:prSet/>
      <dgm:spPr/>
      <dgm:t>
        <a:bodyPr/>
        <a:lstStyle/>
        <a:p>
          <a:endParaRPr lang="en-US"/>
        </a:p>
      </dgm:t>
    </dgm:pt>
    <dgm:pt modelId="{946DE243-092E-4742-9529-82DB52E09BEA}" type="sibTrans" cxnId="{CDF82194-2031-4F72-A058-3BD74ECBAD55}">
      <dgm:prSet/>
      <dgm:spPr/>
      <dgm:t>
        <a:bodyPr/>
        <a:lstStyle/>
        <a:p>
          <a:endParaRPr lang="en-US"/>
        </a:p>
      </dgm:t>
    </dgm:pt>
    <dgm:pt modelId="{CC782CD2-D2C5-476B-ADD5-F9D0881A57CC}">
      <dgm:prSet phldrT="[Text]"/>
      <dgm:spPr/>
      <dgm:t>
        <a:bodyPr/>
        <a:lstStyle/>
        <a:p>
          <a:r>
            <a:rPr lang="en-US" dirty="0"/>
            <a:t>Oregon Dental Pilot Project #100 approved</a:t>
          </a:r>
        </a:p>
      </dgm:t>
    </dgm:pt>
    <dgm:pt modelId="{1D6676BD-6451-4561-A41E-7B2881EA0085}" type="parTrans" cxnId="{8E213314-CBFD-45B1-8528-0D150FC9B36B}">
      <dgm:prSet/>
      <dgm:spPr/>
      <dgm:t>
        <a:bodyPr/>
        <a:lstStyle/>
        <a:p>
          <a:endParaRPr lang="en-US"/>
        </a:p>
      </dgm:t>
    </dgm:pt>
    <dgm:pt modelId="{FE1AC3B9-5979-4314-B7E8-BF48320915DD}" type="sibTrans" cxnId="{8E213314-CBFD-45B1-8528-0D150FC9B36B}">
      <dgm:prSet/>
      <dgm:spPr/>
      <dgm:t>
        <a:bodyPr/>
        <a:lstStyle/>
        <a:p>
          <a:endParaRPr lang="en-US"/>
        </a:p>
      </dgm:t>
    </dgm:pt>
    <dgm:pt modelId="{8FDF1FF5-E5CA-4114-9470-ADB123DADAA1}">
      <dgm:prSet phldrT="[Text]"/>
      <dgm:spPr/>
      <dgm:t>
        <a:bodyPr/>
        <a:lstStyle/>
        <a:p>
          <a:r>
            <a:rPr lang="en-US" dirty="0"/>
            <a:t>Oregon passes Dental Therapy Legislation</a:t>
          </a:r>
        </a:p>
      </dgm:t>
    </dgm:pt>
    <dgm:pt modelId="{05B54BEB-AE93-4B1A-AAB0-4B75053343A2}" type="parTrans" cxnId="{33B621BC-A1E4-4622-A248-1B29598F1606}">
      <dgm:prSet/>
      <dgm:spPr/>
      <dgm:t>
        <a:bodyPr/>
        <a:lstStyle/>
        <a:p>
          <a:endParaRPr lang="en-US"/>
        </a:p>
      </dgm:t>
    </dgm:pt>
    <dgm:pt modelId="{EC4B8F8B-3296-4731-9824-93059AE4619B}" type="sibTrans" cxnId="{33B621BC-A1E4-4622-A248-1B29598F1606}">
      <dgm:prSet/>
      <dgm:spPr/>
      <dgm:t>
        <a:bodyPr/>
        <a:lstStyle/>
        <a:p>
          <a:endParaRPr lang="en-US"/>
        </a:p>
      </dgm:t>
    </dgm:pt>
    <dgm:pt modelId="{6B9DE2F7-261B-4451-935A-B58F06D8A7A5}">
      <dgm:prSet phldrT="[Text]"/>
      <dgm:spPr/>
      <dgm:t>
        <a:bodyPr/>
        <a:lstStyle/>
        <a:p>
          <a:endParaRPr lang="en-US"/>
        </a:p>
      </dgm:t>
    </dgm:pt>
    <dgm:pt modelId="{BABCBEE8-F4BE-4165-9692-7C90429EF240}" type="parTrans" cxnId="{C337CF11-ACC2-48C7-B73C-66ED14B2E2D7}">
      <dgm:prSet/>
      <dgm:spPr/>
      <dgm:t>
        <a:bodyPr/>
        <a:lstStyle/>
        <a:p>
          <a:endParaRPr lang="en-US"/>
        </a:p>
      </dgm:t>
    </dgm:pt>
    <dgm:pt modelId="{C1A9F8E0-C5BD-474B-B629-395D390B5D4B}" type="sibTrans" cxnId="{C337CF11-ACC2-48C7-B73C-66ED14B2E2D7}">
      <dgm:prSet/>
      <dgm:spPr/>
      <dgm:t>
        <a:bodyPr/>
        <a:lstStyle/>
        <a:p>
          <a:endParaRPr lang="en-US"/>
        </a:p>
      </dgm:t>
    </dgm:pt>
    <dgm:pt modelId="{7D9D4D7E-E134-4BFD-AAA6-CB0F1EBBD61B}">
      <dgm:prSet phldrT="[Text]"/>
      <dgm:spPr/>
      <dgm:t>
        <a:bodyPr/>
        <a:lstStyle/>
        <a:p>
          <a:endParaRPr lang="en-US"/>
        </a:p>
      </dgm:t>
    </dgm:pt>
    <dgm:pt modelId="{F7A46B7A-7221-4F2D-A458-D335E369A58F}" type="parTrans" cxnId="{908610F4-3F55-4BD8-AA62-7C038D9FEE90}">
      <dgm:prSet/>
      <dgm:spPr/>
      <dgm:t>
        <a:bodyPr/>
        <a:lstStyle/>
        <a:p>
          <a:endParaRPr lang="en-US"/>
        </a:p>
      </dgm:t>
    </dgm:pt>
    <dgm:pt modelId="{F331FB3C-44CC-48D5-927C-760C02DCCAF0}" type="sibTrans" cxnId="{908610F4-3F55-4BD8-AA62-7C038D9FEE90}">
      <dgm:prSet/>
      <dgm:spPr/>
      <dgm:t>
        <a:bodyPr/>
        <a:lstStyle/>
        <a:p>
          <a:endParaRPr lang="en-US"/>
        </a:p>
      </dgm:t>
    </dgm:pt>
    <dgm:pt modelId="{CD25053D-EB19-4481-9E20-36490C5BA263}" type="pres">
      <dgm:prSet presAssocID="{13D99CD1-B371-4AE5-9D42-EDE65B2F7E1F}" presName="Name0" presStyleCnt="0">
        <dgm:presLayoutVars>
          <dgm:chMax val="5"/>
          <dgm:chPref val="5"/>
          <dgm:dir/>
          <dgm:animLvl val="lvl"/>
        </dgm:presLayoutVars>
      </dgm:prSet>
      <dgm:spPr/>
    </dgm:pt>
    <dgm:pt modelId="{E0F7D8A8-8954-49C6-BBCC-D6F9D449BF6E}" type="pres">
      <dgm:prSet presAssocID="{53B0867F-9E7D-4097-9327-4FFEA29FC096}" presName="parentText1" presStyleLbl="node1" presStyleIdx="0" presStyleCnt="5" custScaleX="119544">
        <dgm:presLayoutVars>
          <dgm:chMax/>
          <dgm:chPref val="3"/>
          <dgm:bulletEnabled val="1"/>
        </dgm:presLayoutVars>
      </dgm:prSet>
      <dgm:spPr/>
    </dgm:pt>
    <dgm:pt modelId="{87533D33-C3CC-4DB9-8AAF-AFE6BD2993BD}" type="pres">
      <dgm:prSet presAssocID="{53B0867F-9E7D-4097-9327-4FFEA29FC096}" presName="childText1" presStyleLbl="solidAlignAcc1" presStyleIdx="0" presStyleCnt="5" custLinFactNeighborX="-53233" custLinFactNeighborY="327">
        <dgm:presLayoutVars>
          <dgm:chMax val="0"/>
          <dgm:chPref val="0"/>
          <dgm:bulletEnabled val="1"/>
        </dgm:presLayoutVars>
      </dgm:prSet>
      <dgm:spPr/>
    </dgm:pt>
    <dgm:pt modelId="{3067F0B2-0DB8-46C6-928C-5901EB2FA109}" type="pres">
      <dgm:prSet presAssocID="{1251A795-9D54-4CFE-8382-69E424F03054}" presName="parentText2" presStyleLbl="node1" presStyleIdx="1" presStyleCnt="5" custScaleX="123902">
        <dgm:presLayoutVars>
          <dgm:chMax/>
          <dgm:chPref val="3"/>
          <dgm:bulletEnabled val="1"/>
        </dgm:presLayoutVars>
      </dgm:prSet>
      <dgm:spPr/>
    </dgm:pt>
    <dgm:pt modelId="{EC1FD58D-6866-4DDF-BECD-2042EAA6392A}" type="pres">
      <dgm:prSet presAssocID="{1251A795-9D54-4CFE-8382-69E424F03054}" presName="childText2" presStyleLbl="solidAlignAcc1" presStyleIdx="1" presStyleCnt="5" custLinFactNeighborX="-51549">
        <dgm:presLayoutVars>
          <dgm:chMax val="0"/>
          <dgm:chPref val="0"/>
          <dgm:bulletEnabled val="1"/>
        </dgm:presLayoutVars>
      </dgm:prSet>
      <dgm:spPr/>
    </dgm:pt>
    <dgm:pt modelId="{7B8ABEE9-3379-41E1-9B83-8A73D145F9B0}" type="pres">
      <dgm:prSet presAssocID="{EA5683B4-2BC3-471D-8084-8F8E8E4A75F5}" presName="parentText3" presStyleLbl="node1" presStyleIdx="2" presStyleCnt="5" custScaleX="131741">
        <dgm:presLayoutVars>
          <dgm:chMax/>
          <dgm:chPref val="3"/>
          <dgm:bulletEnabled val="1"/>
        </dgm:presLayoutVars>
      </dgm:prSet>
      <dgm:spPr/>
    </dgm:pt>
    <dgm:pt modelId="{FF0017FA-5BE7-4A4B-8E1E-002680E101FC}" type="pres">
      <dgm:prSet presAssocID="{EA5683B4-2BC3-471D-8084-8F8E8E4A75F5}" presName="childText3" presStyleLbl="solidAlignAcc1" presStyleIdx="2" presStyleCnt="5" custLinFactNeighborX="-52495" custLinFactNeighborY="-4914">
        <dgm:presLayoutVars>
          <dgm:chMax val="0"/>
          <dgm:chPref val="0"/>
          <dgm:bulletEnabled val="1"/>
        </dgm:presLayoutVars>
      </dgm:prSet>
      <dgm:spPr/>
    </dgm:pt>
    <dgm:pt modelId="{688866A5-DD02-42BC-BD85-9880B2B4D706}" type="pres">
      <dgm:prSet presAssocID="{33B47A4D-6576-4A1E-8C3F-86AC2E3AF2C8}" presName="parentText4" presStyleLbl="node1" presStyleIdx="3" presStyleCnt="5" custScaleX="145437">
        <dgm:presLayoutVars>
          <dgm:chMax/>
          <dgm:chPref val="3"/>
          <dgm:bulletEnabled val="1"/>
        </dgm:presLayoutVars>
      </dgm:prSet>
      <dgm:spPr/>
    </dgm:pt>
    <dgm:pt modelId="{6BE6BE58-5835-4637-BC9C-FCF358EE4137}" type="pres">
      <dgm:prSet presAssocID="{33B47A4D-6576-4A1E-8C3F-86AC2E3AF2C8}" presName="childText4" presStyleLbl="solidAlignAcc1" presStyleIdx="3" presStyleCnt="5" custLinFactNeighborX="-55333" custLinFactNeighborY="-1964">
        <dgm:presLayoutVars>
          <dgm:chMax val="0"/>
          <dgm:chPref val="0"/>
          <dgm:bulletEnabled val="1"/>
        </dgm:presLayoutVars>
      </dgm:prSet>
      <dgm:spPr/>
    </dgm:pt>
    <dgm:pt modelId="{C54F6848-9967-4953-9A81-B0F8D99359E9}" type="pres">
      <dgm:prSet presAssocID="{4193340B-446A-4DA5-9322-C7D827185985}" presName="parentText5" presStyleLbl="node1" presStyleIdx="4" presStyleCnt="5" custScaleX="175410">
        <dgm:presLayoutVars>
          <dgm:chMax/>
          <dgm:chPref val="3"/>
          <dgm:bulletEnabled val="1"/>
        </dgm:presLayoutVars>
      </dgm:prSet>
      <dgm:spPr/>
    </dgm:pt>
    <dgm:pt modelId="{E6C213A4-7406-43CE-A65F-55265F6FCC8F}" type="pres">
      <dgm:prSet presAssocID="{4193340B-446A-4DA5-9322-C7D827185985}" presName="childText5" presStyleLbl="solidAlignAcc1" presStyleIdx="4" presStyleCnt="5" custLinFactNeighborX="-55333" custLinFactNeighborY="-1309">
        <dgm:presLayoutVars>
          <dgm:chMax val="0"/>
          <dgm:chPref val="0"/>
          <dgm:bulletEnabled val="1"/>
        </dgm:presLayoutVars>
      </dgm:prSet>
      <dgm:spPr/>
    </dgm:pt>
  </dgm:ptLst>
  <dgm:cxnLst>
    <dgm:cxn modelId="{3706560B-87D5-41CF-A8B6-82434B56CE2D}" type="presOf" srcId="{8FDF1FF5-E5CA-4114-9470-ADB123DADAA1}" destId="{E6C213A4-7406-43CE-A65F-55265F6FCC8F}" srcOrd="0" destOrd="0" presId="urn:microsoft.com/office/officeart/2009/3/layout/IncreasingArrowsProcess"/>
    <dgm:cxn modelId="{C337CF11-ACC2-48C7-B73C-66ED14B2E2D7}" srcId="{13D99CD1-B371-4AE5-9D42-EDE65B2F7E1F}" destId="{6B9DE2F7-261B-4451-935A-B58F06D8A7A5}" srcOrd="5" destOrd="0" parTransId="{BABCBEE8-F4BE-4165-9692-7C90429EF240}" sibTransId="{C1A9F8E0-C5BD-474B-B629-395D390B5D4B}"/>
    <dgm:cxn modelId="{8E213314-CBFD-45B1-8528-0D150FC9B36B}" srcId="{53B0867F-9E7D-4097-9327-4FFEA29FC096}" destId="{CC782CD2-D2C5-476B-ADD5-F9D0881A57CC}" srcOrd="1" destOrd="0" parTransId="{1D6676BD-6451-4561-A41E-7B2881EA0085}" sibTransId="{FE1AC3B9-5979-4314-B7E8-BF48320915DD}"/>
    <dgm:cxn modelId="{5DEAEF24-F7B0-4230-881F-14569EB2BE01}" type="presOf" srcId="{1251A795-9D54-4CFE-8382-69E424F03054}" destId="{3067F0B2-0DB8-46C6-928C-5901EB2FA109}" srcOrd="0" destOrd="0" presId="urn:microsoft.com/office/officeart/2009/3/layout/IncreasingArrowsProcess"/>
    <dgm:cxn modelId="{77600A28-3530-4909-911E-257C398480C3}" type="presOf" srcId="{4193340B-446A-4DA5-9322-C7D827185985}" destId="{C54F6848-9967-4953-9A81-B0F8D99359E9}" srcOrd="0" destOrd="0" presId="urn:microsoft.com/office/officeart/2009/3/layout/IncreasingArrowsProcess"/>
    <dgm:cxn modelId="{72B49E38-0336-4BFD-A433-5CBB4E2BF5F7}" type="presOf" srcId="{EA5683B4-2BC3-471D-8084-8F8E8E4A75F5}" destId="{7B8ABEE9-3379-41E1-9B83-8A73D145F9B0}" srcOrd="0" destOrd="0" presId="urn:microsoft.com/office/officeart/2009/3/layout/IncreasingArrowsProcess"/>
    <dgm:cxn modelId="{0D8D173E-5779-44D7-B37A-528304E22FE1}" srcId="{13D99CD1-B371-4AE5-9D42-EDE65B2F7E1F}" destId="{EA5683B4-2BC3-471D-8084-8F8E8E4A75F5}" srcOrd="2" destOrd="0" parTransId="{0714460E-7E61-4BD6-95E0-E35F7D18E12C}" sibTransId="{D677DB55-F393-4AD6-B5B0-10DF2E23A79B}"/>
    <dgm:cxn modelId="{3F7EC948-371C-400F-8F57-DFCA89DB2190}" srcId="{EA5683B4-2BC3-471D-8084-8F8E8E4A75F5}" destId="{E1CF8087-9208-4AD7-BFF7-FC17A6A5B229}" srcOrd="0" destOrd="0" parTransId="{1E8498FF-49B1-40CA-8466-7A6C38E5B636}" sibTransId="{3B996DD3-A668-42A3-9838-AFB40C891989}"/>
    <dgm:cxn modelId="{E040A44D-421A-4EE6-A6A3-769C07731917}" type="presOf" srcId="{CC782CD2-D2C5-476B-ADD5-F9D0881A57CC}" destId="{87533D33-C3CC-4DB9-8AAF-AFE6BD2993BD}" srcOrd="0" destOrd="1" presId="urn:microsoft.com/office/officeart/2009/3/layout/IncreasingArrowsProcess"/>
    <dgm:cxn modelId="{7E46407A-EEA2-4C11-BCF5-E505617667CA}" srcId="{13D99CD1-B371-4AE5-9D42-EDE65B2F7E1F}" destId="{33B47A4D-6576-4A1E-8C3F-86AC2E3AF2C8}" srcOrd="3" destOrd="0" parTransId="{54A11CE1-77CD-46A0-A09A-220AB81B87E4}" sibTransId="{79CE011F-0CAC-4335-B99A-5039B03C141C}"/>
    <dgm:cxn modelId="{77C34B7D-D36A-437B-96F2-2534795305B9}" type="presOf" srcId="{13D99CD1-B371-4AE5-9D42-EDE65B2F7E1F}" destId="{CD25053D-EB19-4481-9E20-36490C5BA263}" srcOrd="0" destOrd="0" presId="urn:microsoft.com/office/officeart/2009/3/layout/IncreasingArrowsProcess"/>
    <dgm:cxn modelId="{915FB08D-16D7-43B0-AC3B-C5528EB777FB}" type="presOf" srcId="{E1CF8087-9208-4AD7-BFF7-FC17A6A5B229}" destId="{FF0017FA-5BE7-4A4B-8E1E-002680E101FC}" srcOrd="0" destOrd="0" presId="urn:microsoft.com/office/officeart/2009/3/layout/IncreasingArrowsProcess"/>
    <dgm:cxn modelId="{95EF9A8F-DA47-482F-9AC3-8E38EC30142E}" type="presOf" srcId="{33B47A4D-6576-4A1E-8C3F-86AC2E3AF2C8}" destId="{688866A5-DD02-42BC-BD85-9880B2B4D706}" srcOrd="0" destOrd="0" presId="urn:microsoft.com/office/officeart/2009/3/layout/IncreasingArrowsProcess"/>
    <dgm:cxn modelId="{CDF82194-2031-4F72-A058-3BD74ECBAD55}" srcId="{13D99CD1-B371-4AE5-9D42-EDE65B2F7E1F}" destId="{4193340B-446A-4DA5-9322-C7D827185985}" srcOrd="4" destOrd="0" parTransId="{D05D108E-C1F0-401C-B95D-411082066985}" sibTransId="{946DE243-092E-4742-9529-82DB52E09BEA}"/>
    <dgm:cxn modelId="{28190CA1-C849-4D52-88E0-E5F564C8121C}" type="presOf" srcId="{BD3B38F6-8424-41CD-A337-39A7EB79B963}" destId="{EC1FD58D-6866-4DDF-BECD-2042EAA6392A}" srcOrd="0" destOrd="0" presId="urn:microsoft.com/office/officeart/2009/3/layout/IncreasingArrowsProcess"/>
    <dgm:cxn modelId="{E0175DAB-15AA-4D65-B571-AD950807DE43}" type="presOf" srcId="{5A48D888-5A7B-4310-9249-088503FDD31F}" destId="{87533D33-C3CC-4DB9-8AAF-AFE6BD2993BD}" srcOrd="0" destOrd="0" presId="urn:microsoft.com/office/officeart/2009/3/layout/IncreasingArrowsProcess"/>
    <dgm:cxn modelId="{33B621BC-A1E4-4622-A248-1B29598F1606}" srcId="{4193340B-446A-4DA5-9322-C7D827185985}" destId="{8FDF1FF5-E5CA-4114-9470-ADB123DADAA1}" srcOrd="0" destOrd="0" parTransId="{05B54BEB-AE93-4B1A-AAB0-4B75053343A2}" sibTransId="{EC4B8F8B-3296-4731-9824-93059AE4619B}"/>
    <dgm:cxn modelId="{85902FBD-FBF9-4110-8AA8-5D268AA7059F}" srcId="{53B0867F-9E7D-4097-9327-4FFEA29FC096}" destId="{5A48D888-5A7B-4310-9249-088503FDD31F}" srcOrd="0" destOrd="0" parTransId="{EB0CEBCF-DEFF-4D04-B27A-6B3CAE29CB04}" sibTransId="{13D3BE38-C58C-4C65-B460-441ADE88A19E}"/>
    <dgm:cxn modelId="{061CE7D5-D238-4F3C-9138-86B942A29B8E}" srcId="{1251A795-9D54-4CFE-8382-69E424F03054}" destId="{BD3B38F6-8424-41CD-A337-39A7EB79B963}" srcOrd="0" destOrd="0" parTransId="{EB66E54A-0392-4BB5-A298-464B0116B2E3}" sibTransId="{F862B414-665D-4290-A8FE-F7466AFC5725}"/>
    <dgm:cxn modelId="{87BFBDDB-3F5B-4C22-9762-8A6394328647}" srcId="{33B47A4D-6576-4A1E-8C3F-86AC2E3AF2C8}" destId="{18D20D41-CDCA-4A49-83C5-CFC29A7EDC10}" srcOrd="0" destOrd="0" parTransId="{5B829697-95F5-4E9B-A55F-EEDB796168DA}" sibTransId="{C797A210-90B6-4C96-8690-89BB8EDD3669}"/>
    <dgm:cxn modelId="{784CF8E7-9DC7-4648-A595-26B1EDD3B4CA}" srcId="{13D99CD1-B371-4AE5-9D42-EDE65B2F7E1F}" destId="{53B0867F-9E7D-4097-9327-4FFEA29FC096}" srcOrd="0" destOrd="0" parTransId="{49C1B9A2-6B18-4620-A3FA-9A46FAC459A2}" sibTransId="{5A19EA46-8FAA-4E71-BD77-47425D93F11F}"/>
    <dgm:cxn modelId="{40F379E8-90B6-49EF-B8DB-DD48E8C410DB}" type="presOf" srcId="{53B0867F-9E7D-4097-9327-4FFEA29FC096}" destId="{E0F7D8A8-8954-49C6-BBCC-D6F9D449BF6E}" srcOrd="0" destOrd="0" presId="urn:microsoft.com/office/officeart/2009/3/layout/IncreasingArrowsProcess"/>
    <dgm:cxn modelId="{0A36BCEE-EAC7-4018-B77B-1A6A388A8A38}" srcId="{13D99CD1-B371-4AE5-9D42-EDE65B2F7E1F}" destId="{1251A795-9D54-4CFE-8382-69E424F03054}" srcOrd="1" destOrd="0" parTransId="{3718F16C-4927-4A1B-BCD2-20DA09F38A14}" sibTransId="{15748FF0-10A3-4E17-8F71-D76A038857D1}"/>
    <dgm:cxn modelId="{908610F4-3F55-4BD8-AA62-7C038D9FEE90}" srcId="{6B9DE2F7-261B-4451-935A-B58F06D8A7A5}" destId="{7D9D4D7E-E134-4BFD-AAA6-CB0F1EBBD61B}" srcOrd="0" destOrd="0" parTransId="{F7A46B7A-7221-4F2D-A458-D335E369A58F}" sibTransId="{F331FB3C-44CC-48D5-927C-760C02DCCAF0}"/>
    <dgm:cxn modelId="{ABE887FC-1DBB-40D2-82B5-E928943A5033}" type="presOf" srcId="{18D20D41-CDCA-4A49-83C5-CFC29A7EDC10}" destId="{6BE6BE58-5835-4637-BC9C-FCF358EE4137}" srcOrd="0" destOrd="0" presId="urn:microsoft.com/office/officeart/2009/3/layout/IncreasingArrowsProcess"/>
    <dgm:cxn modelId="{CAB02161-1CE9-401E-927D-D49D4D95F5E3}" type="presParOf" srcId="{CD25053D-EB19-4481-9E20-36490C5BA263}" destId="{E0F7D8A8-8954-49C6-BBCC-D6F9D449BF6E}" srcOrd="0" destOrd="0" presId="urn:microsoft.com/office/officeart/2009/3/layout/IncreasingArrowsProcess"/>
    <dgm:cxn modelId="{88FAC453-62CC-4652-9B09-87333526356F}" type="presParOf" srcId="{CD25053D-EB19-4481-9E20-36490C5BA263}" destId="{87533D33-C3CC-4DB9-8AAF-AFE6BD2993BD}" srcOrd="1" destOrd="0" presId="urn:microsoft.com/office/officeart/2009/3/layout/IncreasingArrowsProcess"/>
    <dgm:cxn modelId="{065B4004-D2AE-4DD4-8A68-CA86D1CFA47A}" type="presParOf" srcId="{CD25053D-EB19-4481-9E20-36490C5BA263}" destId="{3067F0B2-0DB8-46C6-928C-5901EB2FA109}" srcOrd="2" destOrd="0" presId="urn:microsoft.com/office/officeart/2009/3/layout/IncreasingArrowsProcess"/>
    <dgm:cxn modelId="{82DE2033-2A70-4EB0-97F3-467F97ECD369}" type="presParOf" srcId="{CD25053D-EB19-4481-9E20-36490C5BA263}" destId="{EC1FD58D-6866-4DDF-BECD-2042EAA6392A}" srcOrd="3" destOrd="0" presId="urn:microsoft.com/office/officeart/2009/3/layout/IncreasingArrowsProcess"/>
    <dgm:cxn modelId="{59E65813-013B-4195-A123-54C565DD955E}" type="presParOf" srcId="{CD25053D-EB19-4481-9E20-36490C5BA263}" destId="{7B8ABEE9-3379-41E1-9B83-8A73D145F9B0}" srcOrd="4" destOrd="0" presId="urn:microsoft.com/office/officeart/2009/3/layout/IncreasingArrowsProcess"/>
    <dgm:cxn modelId="{295A04EF-0241-4A9E-ACA7-6F6A3245799A}" type="presParOf" srcId="{CD25053D-EB19-4481-9E20-36490C5BA263}" destId="{FF0017FA-5BE7-4A4B-8E1E-002680E101FC}" srcOrd="5" destOrd="0" presId="urn:microsoft.com/office/officeart/2009/3/layout/IncreasingArrowsProcess"/>
    <dgm:cxn modelId="{29A757DB-B78A-4739-A00A-5A3A4F949E2B}" type="presParOf" srcId="{CD25053D-EB19-4481-9E20-36490C5BA263}" destId="{688866A5-DD02-42BC-BD85-9880B2B4D706}" srcOrd="6" destOrd="0" presId="urn:microsoft.com/office/officeart/2009/3/layout/IncreasingArrowsProcess"/>
    <dgm:cxn modelId="{56994069-A609-40B4-92B0-7C0020649D53}" type="presParOf" srcId="{CD25053D-EB19-4481-9E20-36490C5BA263}" destId="{6BE6BE58-5835-4637-BC9C-FCF358EE4137}" srcOrd="7" destOrd="0" presId="urn:microsoft.com/office/officeart/2009/3/layout/IncreasingArrowsProcess"/>
    <dgm:cxn modelId="{8177A43A-B588-4291-8792-63E2AD62788A}" type="presParOf" srcId="{CD25053D-EB19-4481-9E20-36490C5BA263}" destId="{C54F6848-9967-4953-9A81-B0F8D99359E9}" srcOrd="8" destOrd="0" presId="urn:microsoft.com/office/officeart/2009/3/layout/IncreasingArrowsProcess"/>
    <dgm:cxn modelId="{8C8E27BF-FC80-4B5F-88D0-9E06514D388E}" type="presParOf" srcId="{CD25053D-EB19-4481-9E20-36490C5BA263}" destId="{E6C213A4-7406-43CE-A65F-55265F6FCC8F}" srcOrd="9"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07F1A5-10AD-48EF-97C9-BA72DF5E60B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8F078C2-757A-40CA-8DA3-B7493336E442}">
      <dgm:prSet phldrT="[Text]" custT="1"/>
      <dgm:spPr>
        <a:solidFill>
          <a:schemeClr val="accent6">
            <a:lumMod val="75000"/>
          </a:schemeClr>
        </a:solidFill>
      </dgm:spPr>
      <dgm:t>
        <a:bodyPr/>
        <a:lstStyle/>
        <a:p>
          <a:r>
            <a:rPr lang="en-US" sz="3600" dirty="0"/>
            <a:t>2022</a:t>
          </a:r>
        </a:p>
      </dgm:t>
    </dgm:pt>
    <dgm:pt modelId="{FC6F41B1-A4B2-461C-8C3B-F90A679FC844}" type="parTrans" cxnId="{68F475AE-F767-4462-ADC3-12037F2F7336}">
      <dgm:prSet/>
      <dgm:spPr/>
      <dgm:t>
        <a:bodyPr/>
        <a:lstStyle/>
        <a:p>
          <a:endParaRPr lang="en-US"/>
        </a:p>
      </dgm:t>
    </dgm:pt>
    <dgm:pt modelId="{3943DDD6-67E0-4B79-95D7-86A4E0587F6B}" type="sibTrans" cxnId="{68F475AE-F767-4462-ADC3-12037F2F7336}">
      <dgm:prSet/>
      <dgm:spPr/>
      <dgm:t>
        <a:bodyPr/>
        <a:lstStyle/>
        <a:p>
          <a:endParaRPr lang="en-US"/>
        </a:p>
      </dgm:t>
    </dgm:pt>
    <dgm:pt modelId="{5D9515BB-1BD3-4A36-B789-30D67AAC43AF}">
      <dgm:prSet phldrT="[Text]" custT="1"/>
      <dgm:spPr>
        <a:ln>
          <a:solidFill>
            <a:srgbClr val="FF0000"/>
          </a:solidFill>
        </a:ln>
      </dgm:spPr>
      <dgm:t>
        <a:bodyPr/>
        <a:lstStyle/>
        <a:p>
          <a:r>
            <a:rPr lang="en-US" sz="3000" b="0" dirty="0" err="1"/>
            <a:t>dəxʷx̌ayəbus</a:t>
          </a:r>
          <a:r>
            <a:rPr lang="en-US" sz="3000" b="0" dirty="0"/>
            <a:t> </a:t>
          </a:r>
        </a:p>
        <a:p>
          <a:r>
            <a:rPr lang="en-US" sz="3000" b="0" dirty="0"/>
            <a:t>DT Education Program receives CODA Accreditation, enrolls first class</a:t>
          </a:r>
        </a:p>
      </dgm:t>
    </dgm:pt>
    <dgm:pt modelId="{E7C5CA67-A65A-4FF2-9434-F12D6B7F0BBD}" type="parTrans" cxnId="{B57D11EA-2E39-4E29-9512-243B92828BC2}">
      <dgm:prSet/>
      <dgm:spPr/>
      <dgm:t>
        <a:bodyPr/>
        <a:lstStyle/>
        <a:p>
          <a:endParaRPr lang="en-US"/>
        </a:p>
      </dgm:t>
    </dgm:pt>
    <dgm:pt modelId="{A79C6ACB-D9D6-4EF7-836E-20ECA492C264}" type="sibTrans" cxnId="{B57D11EA-2E39-4E29-9512-243B92828BC2}">
      <dgm:prSet/>
      <dgm:spPr/>
      <dgm:t>
        <a:bodyPr/>
        <a:lstStyle/>
        <a:p>
          <a:endParaRPr lang="en-US"/>
        </a:p>
      </dgm:t>
    </dgm:pt>
    <dgm:pt modelId="{53453D81-9E89-4EE2-ADFE-8C64EC4461FE}" type="pres">
      <dgm:prSet presAssocID="{BE07F1A5-10AD-48EF-97C9-BA72DF5E60BC}" presName="Name0" presStyleCnt="0">
        <dgm:presLayoutVars>
          <dgm:chMax val="5"/>
          <dgm:chPref val="5"/>
          <dgm:dir/>
          <dgm:animLvl val="lvl"/>
        </dgm:presLayoutVars>
      </dgm:prSet>
      <dgm:spPr/>
    </dgm:pt>
    <dgm:pt modelId="{9863D3FB-5417-4C3C-A19D-05DB0566B7E0}" type="pres">
      <dgm:prSet presAssocID="{18F078C2-757A-40CA-8DA3-B7493336E442}" presName="parentText1" presStyleLbl="node1" presStyleIdx="0" presStyleCnt="1" custScaleY="342775" custLinFactY="-66867" custLinFactNeighborX="-21361" custLinFactNeighborY="-100000">
        <dgm:presLayoutVars>
          <dgm:chMax/>
          <dgm:chPref val="3"/>
          <dgm:bulletEnabled val="1"/>
        </dgm:presLayoutVars>
      </dgm:prSet>
      <dgm:spPr/>
    </dgm:pt>
    <dgm:pt modelId="{05D74BE1-F376-47C9-AA7A-99680FB4BAF3}" type="pres">
      <dgm:prSet presAssocID="{18F078C2-757A-40CA-8DA3-B7493336E442}" presName="childText1" presStyleLbl="solidAlignAcc1" presStyleIdx="0" presStyleCnt="1" custAng="0" custScaleX="78305" custScaleY="212120" custLinFactNeighborX="-9503" custLinFactNeighborY="37170">
        <dgm:presLayoutVars>
          <dgm:chMax val="0"/>
          <dgm:chPref val="0"/>
          <dgm:bulletEnabled val="1"/>
        </dgm:presLayoutVars>
      </dgm:prSet>
      <dgm:spPr/>
    </dgm:pt>
  </dgm:ptLst>
  <dgm:cxnLst>
    <dgm:cxn modelId="{E0C1E82D-16EB-48CA-8603-BB48F4FE132F}" type="presOf" srcId="{18F078C2-757A-40CA-8DA3-B7493336E442}" destId="{9863D3FB-5417-4C3C-A19D-05DB0566B7E0}" srcOrd="0" destOrd="0" presId="urn:microsoft.com/office/officeart/2009/3/layout/IncreasingArrowsProcess"/>
    <dgm:cxn modelId="{5910529D-5AD0-4E70-9DFD-00DB09EF1A31}" type="presOf" srcId="{BE07F1A5-10AD-48EF-97C9-BA72DF5E60BC}" destId="{53453D81-9E89-4EE2-ADFE-8C64EC4461FE}" srcOrd="0" destOrd="0" presId="urn:microsoft.com/office/officeart/2009/3/layout/IncreasingArrowsProcess"/>
    <dgm:cxn modelId="{68F475AE-F767-4462-ADC3-12037F2F7336}" srcId="{BE07F1A5-10AD-48EF-97C9-BA72DF5E60BC}" destId="{18F078C2-757A-40CA-8DA3-B7493336E442}" srcOrd="0" destOrd="0" parTransId="{FC6F41B1-A4B2-461C-8C3B-F90A679FC844}" sibTransId="{3943DDD6-67E0-4B79-95D7-86A4E0587F6B}"/>
    <dgm:cxn modelId="{F9A5EBCF-0FC3-4E3E-BFAE-65B1AFAB4C30}" type="presOf" srcId="{5D9515BB-1BD3-4A36-B789-30D67AAC43AF}" destId="{05D74BE1-F376-47C9-AA7A-99680FB4BAF3}" srcOrd="0" destOrd="0" presId="urn:microsoft.com/office/officeart/2009/3/layout/IncreasingArrowsProcess"/>
    <dgm:cxn modelId="{B57D11EA-2E39-4E29-9512-243B92828BC2}" srcId="{18F078C2-757A-40CA-8DA3-B7493336E442}" destId="{5D9515BB-1BD3-4A36-B789-30D67AAC43AF}" srcOrd="0" destOrd="0" parTransId="{E7C5CA67-A65A-4FF2-9434-F12D6B7F0BBD}" sibTransId="{A79C6ACB-D9D6-4EF7-836E-20ECA492C264}"/>
    <dgm:cxn modelId="{B7F36961-F2F5-4684-8AD9-B104BCFC2A79}" type="presParOf" srcId="{53453D81-9E89-4EE2-ADFE-8C64EC4461FE}" destId="{9863D3FB-5417-4C3C-A19D-05DB0566B7E0}" srcOrd="0" destOrd="0" presId="urn:microsoft.com/office/officeart/2009/3/layout/IncreasingArrowsProcess"/>
    <dgm:cxn modelId="{44001E47-7B28-4B6D-8CCB-80241A89CF5B}" type="presParOf" srcId="{53453D81-9E89-4EE2-ADFE-8C64EC4461FE}" destId="{05D74BE1-F376-47C9-AA7A-99680FB4BAF3}" srcOrd="1" destOrd="0" presId="urn:microsoft.com/office/officeart/2009/3/layout/IncreasingArrows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D99CD1-B371-4AE5-9D42-EDE65B2F7E1F}" type="doc">
      <dgm:prSet loTypeId="urn:microsoft.com/office/officeart/2005/8/layout/vList6" loCatId="process" qsTypeId="urn:microsoft.com/office/officeart/2005/8/quickstyle/3d1" qsCatId="3D" csTypeId="urn:microsoft.com/office/officeart/2005/8/colors/colorful5" csCatId="colorful" phldr="1"/>
      <dgm:spPr/>
      <dgm:t>
        <a:bodyPr/>
        <a:lstStyle/>
        <a:p>
          <a:endParaRPr lang="en-US"/>
        </a:p>
      </dgm:t>
    </dgm:pt>
    <dgm:pt modelId="{53B0867F-9E7D-4097-9327-4FFEA29FC096}">
      <dgm:prSet phldrT="[Text]"/>
      <dgm:spPr/>
      <dgm:t>
        <a:bodyPr/>
        <a:lstStyle/>
        <a:p>
          <a:r>
            <a:rPr lang="en-US" dirty="0"/>
            <a:t>2016</a:t>
          </a:r>
        </a:p>
      </dgm:t>
    </dgm:pt>
    <dgm:pt modelId="{49C1B9A2-6B18-4620-A3FA-9A46FAC459A2}" type="parTrans" cxnId="{784CF8E7-9DC7-4648-A595-26B1EDD3B4CA}">
      <dgm:prSet/>
      <dgm:spPr/>
      <dgm:t>
        <a:bodyPr/>
        <a:lstStyle/>
        <a:p>
          <a:endParaRPr lang="en-US"/>
        </a:p>
      </dgm:t>
    </dgm:pt>
    <dgm:pt modelId="{5A19EA46-8FAA-4E71-BD77-47425D93F11F}" type="sibTrans" cxnId="{784CF8E7-9DC7-4648-A595-26B1EDD3B4CA}">
      <dgm:prSet/>
      <dgm:spPr/>
      <dgm:t>
        <a:bodyPr/>
        <a:lstStyle/>
        <a:p>
          <a:endParaRPr lang="en-US"/>
        </a:p>
      </dgm:t>
    </dgm:pt>
    <dgm:pt modelId="{BD3B38F6-8424-41CD-A337-39A7EB79B963}">
      <dgm:prSet phldrT="[Text]"/>
      <dgm:spPr/>
      <dgm:t>
        <a:bodyPr/>
        <a:lstStyle/>
        <a:p>
          <a:r>
            <a:rPr lang="en-US" dirty="0"/>
            <a:t>NPAIHB established a BHA Advisory Workgroup tasked with initiating the development of the BHA program for the lower  48. </a:t>
          </a:r>
        </a:p>
      </dgm:t>
    </dgm:pt>
    <dgm:pt modelId="{EB66E54A-0392-4BB5-A298-464B0116B2E3}" type="parTrans" cxnId="{061CE7D5-D238-4F3C-9138-86B942A29B8E}">
      <dgm:prSet/>
      <dgm:spPr/>
      <dgm:t>
        <a:bodyPr/>
        <a:lstStyle/>
        <a:p>
          <a:endParaRPr lang="en-US"/>
        </a:p>
      </dgm:t>
    </dgm:pt>
    <dgm:pt modelId="{F862B414-665D-4290-A8FE-F7466AFC5725}" type="sibTrans" cxnId="{061CE7D5-D238-4F3C-9138-86B942A29B8E}">
      <dgm:prSet/>
      <dgm:spPr/>
      <dgm:t>
        <a:bodyPr/>
        <a:lstStyle/>
        <a:p>
          <a:endParaRPr lang="en-US"/>
        </a:p>
      </dgm:t>
    </dgm:pt>
    <dgm:pt modelId="{EA5683B4-2BC3-471D-8084-8F8E8E4A75F5}">
      <dgm:prSet phldrT="[Text]"/>
      <dgm:spPr/>
      <dgm:t>
        <a:bodyPr/>
        <a:lstStyle/>
        <a:p>
          <a:r>
            <a:rPr lang="en-US" dirty="0"/>
            <a:t>2019</a:t>
          </a:r>
        </a:p>
      </dgm:t>
    </dgm:pt>
    <dgm:pt modelId="{0714460E-7E61-4BD6-95E0-E35F7D18E12C}" type="parTrans" cxnId="{0D8D173E-5779-44D7-B37A-528304E22FE1}">
      <dgm:prSet/>
      <dgm:spPr/>
      <dgm:t>
        <a:bodyPr/>
        <a:lstStyle/>
        <a:p>
          <a:endParaRPr lang="en-US"/>
        </a:p>
      </dgm:t>
    </dgm:pt>
    <dgm:pt modelId="{D677DB55-F393-4AD6-B5B0-10DF2E23A79B}" type="sibTrans" cxnId="{0D8D173E-5779-44D7-B37A-528304E22FE1}">
      <dgm:prSet/>
      <dgm:spPr/>
      <dgm:t>
        <a:bodyPr/>
        <a:lstStyle/>
        <a:p>
          <a:endParaRPr lang="en-US"/>
        </a:p>
      </dgm:t>
    </dgm:pt>
    <dgm:pt modelId="{E1CF8087-9208-4AD7-BFF7-FC17A6A5B229}">
      <dgm:prSet phldrT="[Text]"/>
      <dgm:spPr/>
      <dgm:t>
        <a:bodyPr/>
        <a:lstStyle/>
        <a:p>
          <a:r>
            <a:rPr lang="en-US" dirty="0"/>
            <a:t>HRSA, grant received to aid in the funding of the  BHA development tasks</a:t>
          </a:r>
        </a:p>
      </dgm:t>
    </dgm:pt>
    <dgm:pt modelId="{1E8498FF-49B1-40CA-8466-7A6C38E5B636}" type="parTrans" cxnId="{3F7EC948-371C-400F-8F57-DFCA89DB2190}">
      <dgm:prSet/>
      <dgm:spPr/>
      <dgm:t>
        <a:bodyPr/>
        <a:lstStyle/>
        <a:p>
          <a:endParaRPr lang="en-US"/>
        </a:p>
      </dgm:t>
    </dgm:pt>
    <dgm:pt modelId="{3B996DD3-A668-42A3-9838-AFB40C891989}" type="sibTrans" cxnId="{3F7EC948-371C-400F-8F57-DFCA89DB2190}">
      <dgm:prSet/>
      <dgm:spPr/>
      <dgm:t>
        <a:bodyPr/>
        <a:lstStyle/>
        <a:p>
          <a:endParaRPr lang="en-US"/>
        </a:p>
      </dgm:t>
    </dgm:pt>
    <dgm:pt modelId="{33B47A4D-6576-4A1E-8C3F-86AC2E3AF2C8}">
      <dgm:prSet phldrT="[Text]"/>
      <dgm:spPr/>
      <dgm:t>
        <a:bodyPr/>
        <a:lstStyle/>
        <a:p>
          <a:r>
            <a:rPr lang="en-US" dirty="0"/>
            <a:t>2020</a:t>
          </a:r>
        </a:p>
      </dgm:t>
    </dgm:pt>
    <dgm:pt modelId="{54A11CE1-77CD-46A0-A09A-220AB81B87E4}" type="parTrans" cxnId="{7E46407A-EEA2-4C11-BCF5-E505617667CA}">
      <dgm:prSet/>
      <dgm:spPr/>
      <dgm:t>
        <a:bodyPr/>
        <a:lstStyle/>
        <a:p>
          <a:endParaRPr lang="en-US"/>
        </a:p>
      </dgm:t>
    </dgm:pt>
    <dgm:pt modelId="{79CE011F-0CAC-4335-B99A-5039B03C141C}" type="sibTrans" cxnId="{7E46407A-EEA2-4C11-BCF5-E505617667CA}">
      <dgm:prSet/>
      <dgm:spPr/>
      <dgm:t>
        <a:bodyPr/>
        <a:lstStyle/>
        <a:p>
          <a:endParaRPr lang="en-US"/>
        </a:p>
      </dgm:t>
    </dgm:pt>
    <dgm:pt modelId="{18D20D41-CDCA-4A49-83C5-CFC29A7EDC10}">
      <dgm:prSet phldrT="[Text]"/>
      <dgm:spPr/>
      <dgm:t>
        <a:bodyPr/>
        <a:lstStyle/>
        <a:p>
          <a:r>
            <a:rPr lang="en-US" dirty="0"/>
            <a:t>BHA Student Support Coordinator hired.</a:t>
          </a:r>
        </a:p>
      </dgm:t>
    </dgm:pt>
    <dgm:pt modelId="{5B829697-95F5-4E9B-A55F-EEDB796168DA}" type="parTrans" cxnId="{87BFBDDB-3F5B-4C22-9762-8A6394328647}">
      <dgm:prSet/>
      <dgm:spPr/>
      <dgm:t>
        <a:bodyPr/>
        <a:lstStyle/>
        <a:p>
          <a:endParaRPr lang="en-US"/>
        </a:p>
      </dgm:t>
    </dgm:pt>
    <dgm:pt modelId="{C797A210-90B6-4C96-8690-89BB8EDD3669}" type="sibTrans" cxnId="{87BFBDDB-3F5B-4C22-9762-8A6394328647}">
      <dgm:prSet/>
      <dgm:spPr/>
      <dgm:t>
        <a:bodyPr/>
        <a:lstStyle/>
        <a:p>
          <a:endParaRPr lang="en-US"/>
        </a:p>
      </dgm:t>
    </dgm:pt>
    <dgm:pt modelId="{1251A795-9D54-4CFE-8382-69E424F03054}">
      <dgm:prSet phldrT="[Text]"/>
      <dgm:spPr/>
      <dgm:t>
        <a:bodyPr/>
        <a:lstStyle/>
        <a:p>
          <a:r>
            <a:rPr lang="en-US" dirty="0"/>
            <a:t>2018</a:t>
          </a:r>
        </a:p>
      </dgm:t>
    </dgm:pt>
    <dgm:pt modelId="{3718F16C-4927-4A1B-BCD2-20DA09F38A14}" type="parTrans" cxnId="{0A36BCEE-EAC7-4018-B77B-1A6A388A8A38}">
      <dgm:prSet/>
      <dgm:spPr/>
      <dgm:t>
        <a:bodyPr/>
        <a:lstStyle/>
        <a:p>
          <a:endParaRPr lang="en-US"/>
        </a:p>
      </dgm:t>
    </dgm:pt>
    <dgm:pt modelId="{15748FF0-10A3-4E17-8F71-D76A038857D1}" type="sibTrans" cxnId="{0A36BCEE-EAC7-4018-B77B-1A6A388A8A38}">
      <dgm:prSet/>
      <dgm:spPr/>
      <dgm:t>
        <a:bodyPr/>
        <a:lstStyle/>
        <a:p>
          <a:endParaRPr lang="en-US"/>
        </a:p>
      </dgm:t>
    </dgm:pt>
    <dgm:pt modelId="{4193340B-446A-4DA5-9322-C7D827185985}">
      <dgm:prSet phldrT="[Text]"/>
      <dgm:spPr/>
      <dgm:t>
        <a:bodyPr/>
        <a:lstStyle/>
        <a:p>
          <a:r>
            <a:rPr lang="en-US" dirty="0"/>
            <a:t>2021</a:t>
          </a:r>
        </a:p>
      </dgm:t>
    </dgm:pt>
    <dgm:pt modelId="{D05D108E-C1F0-401C-B95D-411082066985}" type="parTrans" cxnId="{CDF82194-2031-4F72-A058-3BD74ECBAD55}">
      <dgm:prSet/>
      <dgm:spPr/>
      <dgm:t>
        <a:bodyPr/>
        <a:lstStyle/>
        <a:p>
          <a:endParaRPr lang="en-US"/>
        </a:p>
      </dgm:t>
    </dgm:pt>
    <dgm:pt modelId="{946DE243-092E-4742-9529-82DB52E09BEA}" type="sibTrans" cxnId="{CDF82194-2031-4F72-A058-3BD74ECBAD55}">
      <dgm:prSet/>
      <dgm:spPr/>
      <dgm:t>
        <a:bodyPr/>
        <a:lstStyle/>
        <a:p>
          <a:endParaRPr lang="en-US"/>
        </a:p>
      </dgm:t>
    </dgm:pt>
    <dgm:pt modelId="{6B9DE2F7-261B-4451-935A-B58F06D8A7A5}">
      <dgm:prSet phldrT="[Text]"/>
      <dgm:spPr/>
      <dgm:t>
        <a:bodyPr/>
        <a:lstStyle/>
        <a:p>
          <a:r>
            <a:rPr lang="en-US" dirty="0"/>
            <a:t>2022</a:t>
          </a:r>
        </a:p>
      </dgm:t>
    </dgm:pt>
    <dgm:pt modelId="{BABCBEE8-F4BE-4165-9692-7C90429EF240}" type="parTrans" cxnId="{C337CF11-ACC2-48C7-B73C-66ED14B2E2D7}">
      <dgm:prSet/>
      <dgm:spPr/>
      <dgm:t>
        <a:bodyPr/>
        <a:lstStyle/>
        <a:p>
          <a:endParaRPr lang="en-US"/>
        </a:p>
      </dgm:t>
    </dgm:pt>
    <dgm:pt modelId="{C1A9F8E0-C5BD-474B-B629-395D390B5D4B}" type="sibTrans" cxnId="{C337CF11-ACC2-48C7-B73C-66ED14B2E2D7}">
      <dgm:prSet/>
      <dgm:spPr/>
      <dgm:t>
        <a:bodyPr/>
        <a:lstStyle/>
        <a:p>
          <a:endParaRPr lang="en-US"/>
        </a:p>
      </dgm:t>
    </dgm:pt>
    <dgm:pt modelId="{7D9D4D7E-E134-4BFD-AAA6-CB0F1EBBD61B}">
      <dgm:prSet phldrT="[Text]"/>
      <dgm:spPr/>
      <dgm:t>
        <a:bodyPr/>
        <a:lstStyle/>
        <a:p>
          <a:r>
            <a:rPr lang="en-US" dirty="0"/>
            <a:t>NW BHA Cohort 1 commences at NWIC and HU</a:t>
          </a:r>
        </a:p>
      </dgm:t>
    </dgm:pt>
    <dgm:pt modelId="{F7A46B7A-7221-4F2D-A458-D335E369A58F}" type="parTrans" cxnId="{908610F4-3F55-4BD8-AA62-7C038D9FEE90}">
      <dgm:prSet/>
      <dgm:spPr/>
      <dgm:t>
        <a:bodyPr/>
        <a:lstStyle/>
        <a:p>
          <a:endParaRPr lang="en-US"/>
        </a:p>
      </dgm:t>
    </dgm:pt>
    <dgm:pt modelId="{F331FB3C-44CC-48D5-927C-760C02DCCAF0}" type="sibTrans" cxnId="{908610F4-3F55-4BD8-AA62-7C038D9FEE90}">
      <dgm:prSet/>
      <dgm:spPr/>
      <dgm:t>
        <a:bodyPr/>
        <a:lstStyle/>
        <a:p>
          <a:endParaRPr lang="en-US"/>
        </a:p>
      </dgm:t>
    </dgm:pt>
    <dgm:pt modelId="{5A48D888-5A7B-4310-9249-088503FDD31F}">
      <dgm:prSet phldrT="[Text]"/>
      <dgm:spPr/>
      <dgm:t>
        <a:bodyPr/>
        <a:lstStyle/>
        <a:p>
          <a:r>
            <a:rPr lang="en-US" dirty="0"/>
            <a:t>Community Health Aide Program expanded to include other HIS areas.</a:t>
          </a:r>
        </a:p>
      </dgm:t>
    </dgm:pt>
    <dgm:pt modelId="{13D3BE38-C58C-4C65-B460-441ADE88A19E}" type="sibTrans" cxnId="{85902FBD-FBF9-4110-8AA8-5D268AA7059F}">
      <dgm:prSet/>
      <dgm:spPr/>
      <dgm:t>
        <a:bodyPr/>
        <a:lstStyle/>
        <a:p>
          <a:endParaRPr lang="en-US"/>
        </a:p>
      </dgm:t>
    </dgm:pt>
    <dgm:pt modelId="{EB0CEBCF-DEFF-4D04-B27A-6B3CAE29CB04}" type="parTrans" cxnId="{85902FBD-FBF9-4110-8AA8-5D268AA7059F}">
      <dgm:prSet/>
      <dgm:spPr/>
      <dgm:t>
        <a:bodyPr/>
        <a:lstStyle/>
        <a:p>
          <a:endParaRPr lang="en-US"/>
        </a:p>
      </dgm:t>
    </dgm:pt>
    <dgm:pt modelId="{ECBBE77C-C161-4647-9261-7F4D400D17A9}">
      <dgm:prSet phldrT="[Text]"/>
      <dgm:spPr/>
      <dgm:t>
        <a:bodyPr/>
        <a:lstStyle/>
        <a:p>
          <a:r>
            <a:rPr lang="en-US" dirty="0"/>
            <a:t>First  two BHA students begin academic journey.</a:t>
          </a:r>
        </a:p>
      </dgm:t>
    </dgm:pt>
    <dgm:pt modelId="{B4441E59-A852-4306-983E-18A91AD36B32}" type="parTrans" cxnId="{5532C232-B61B-41DF-9017-CFD5CB29F4A2}">
      <dgm:prSet/>
      <dgm:spPr/>
      <dgm:t>
        <a:bodyPr/>
        <a:lstStyle/>
        <a:p>
          <a:endParaRPr lang="en-US"/>
        </a:p>
      </dgm:t>
    </dgm:pt>
    <dgm:pt modelId="{3D15F259-6876-46E4-AEE6-7D601078D874}" type="sibTrans" cxnId="{5532C232-B61B-41DF-9017-CFD5CB29F4A2}">
      <dgm:prSet/>
      <dgm:spPr/>
      <dgm:t>
        <a:bodyPr/>
        <a:lstStyle/>
        <a:p>
          <a:endParaRPr lang="en-US"/>
        </a:p>
      </dgm:t>
    </dgm:pt>
    <dgm:pt modelId="{30C38514-FA2C-4A22-BE2F-4430407568F7}">
      <dgm:prSet phldrT="[Text]"/>
      <dgm:spPr/>
      <dgm:t>
        <a:bodyPr/>
        <a:lstStyle/>
        <a:p>
          <a:r>
            <a:rPr lang="en-US" dirty="0"/>
            <a:t>HU and NWIC begin accreditation process.</a:t>
          </a:r>
        </a:p>
      </dgm:t>
    </dgm:pt>
    <dgm:pt modelId="{FBB31B13-B4B7-40EA-9169-8CBE3F18A6B7}" type="parTrans" cxnId="{2B6727A0-FDF5-4CDB-96C6-0AEB620F4FD6}">
      <dgm:prSet/>
      <dgm:spPr/>
      <dgm:t>
        <a:bodyPr/>
        <a:lstStyle/>
        <a:p>
          <a:endParaRPr lang="en-US"/>
        </a:p>
      </dgm:t>
    </dgm:pt>
    <dgm:pt modelId="{8A5303FB-BC53-42E6-BBBA-38CA7E9AD27E}" type="sibTrans" cxnId="{2B6727A0-FDF5-4CDB-96C6-0AEB620F4FD6}">
      <dgm:prSet/>
      <dgm:spPr/>
      <dgm:t>
        <a:bodyPr/>
        <a:lstStyle/>
        <a:p>
          <a:endParaRPr lang="en-US"/>
        </a:p>
      </dgm:t>
    </dgm:pt>
    <dgm:pt modelId="{8FDF1FF5-E5CA-4114-9470-ADB123DADAA1}">
      <dgm:prSet phldrT="[Text]"/>
      <dgm:spPr/>
      <dgm:t>
        <a:bodyPr/>
        <a:lstStyle/>
        <a:p>
          <a:r>
            <a:rPr lang="en-US" dirty="0"/>
            <a:t>Yakama Nation cohort begins program at ANTHC</a:t>
          </a:r>
        </a:p>
      </dgm:t>
    </dgm:pt>
    <dgm:pt modelId="{EC4B8F8B-3296-4731-9824-93059AE4619B}" type="sibTrans" cxnId="{33B621BC-A1E4-4622-A248-1B29598F1606}">
      <dgm:prSet/>
      <dgm:spPr/>
      <dgm:t>
        <a:bodyPr/>
        <a:lstStyle/>
        <a:p>
          <a:endParaRPr lang="en-US"/>
        </a:p>
      </dgm:t>
    </dgm:pt>
    <dgm:pt modelId="{05B54BEB-AE93-4B1A-AAB0-4B75053343A2}" type="parTrans" cxnId="{33B621BC-A1E4-4622-A248-1B29598F1606}">
      <dgm:prSet/>
      <dgm:spPr/>
      <dgm:t>
        <a:bodyPr/>
        <a:lstStyle/>
        <a:p>
          <a:endParaRPr lang="en-US"/>
        </a:p>
      </dgm:t>
    </dgm:pt>
    <dgm:pt modelId="{22CA20E1-DC06-4ECF-A0E6-AACED9F33AAD}">
      <dgm:prSet phldrT="[Text]"/>
      <dgm:spPr/>
      <dgm:t>
        <a:bodyPr/>
        <a:lstStyle/>
        <a:p>
          <a:r>
            <a:rPr lang="en-US" dirty="0"/>
            <a:t>2023</a:t>
          </a:r>
        </a:p>
      </dgm:t>
    </dgm:pt>
    <dgm:pt modelId="{5B96DD02-EE87-4C6F-B07C-2B7E2E42A8CB}" type="parTrans" cxnId="{FF39C490-BEF6-4BD2-AEF9-28721FD9E6EF}">
      <dgm:prSet/>
      <dgm:spPr/>
      <dgm:t>
        <a:bodyPr/>
        <a:lstStyle/>
        <a:p>
          <a:endParaRPr lang="en-US"/>
        </a:p>
      </dgm:t>
    </dgm:pt>
    <dgm:pt modelId="{EC72552F-C884-489A-A6BD-19B2B01645FA}" type="sibTrans" cxnId="{FF39C490-BEF6-4BD2-AEF9-28721FD9E6EF}">
      <dgm:prSet/>
      <dgm:spPr/>
      <dgm:t>
        <a:bodyPr/>
        <a:lstStyle/>
        <a:p>
          <a:endParaRPr lang="en-US"/>
        </a:p>
      </dgm:t>
    </dgm:pt>
    <dgm:pt modelId="{B179B728-37A7-4CA7-9A37-28B3836024FA}">
      <dgm:prSet phldrT="[Text]"/>
      <dgm:spPr/>
      <dgm:t>
        <a:bodyPr/>
        <a:lstStyle/>
        <a:p>
          <a:r>
            <a:rPr lang="en-US" dirty="0"/>
            <a:t>NW BHA Cohort 2 begins at NWIC and HU</a:t>
          </a:r>
        </a:p>
      </dgm:t>
    </dgm:pt>
    <dgm:pt modelId="{1AFD7D4E-CEEE-40DD-8A5C-9CA13CA9AF4A}" type="parTrans" cxnId="{54415CE5-568F-4E9F-8869-0C02BAC705BA}">
      <dgm:prSet/>
      <dgm:spPr/>
      <dgm:t>
        <a:bodyPr/>
        <a:lstStyle/>
        <a:p>
          <a:endParaRPr lang="en-US"/>
        </a:p>
      </dgm:t>
    </dgm:pt>
    <dgm:pt modelId="{C4DF8A65-E534-4DF5-9525-42392AF53944}" type="sibTrans" cxnId="{54415CE5-568F-4E9F-8869-0C02BAC705BA}">
      <dgm:prSet/>
      <dgm:spPr/>
      <dgm:t>
        <a:bodyPr/>
        <a:lstStyle/>
        <a:p>
          <a:endParaRPr lang="en-US"/>
        </a:p>
      </dgm:t>
    </dgm:pt>
    <dgm:pt modelId="{AB3E964D-C189-4E4C-86AC-FDF7BC10ECD6}">
      <dgm:prSet phldrT="[Text]"/>
      <dgm:spPr/>
      <dgm:t>
        <a:bodyPr/>
        <a:lstStyle/>
        <a:p>
          <a:r>
            <a:rPr lang="en-US" dirty="0"/>
            <a:t>PACCB approves to recommend the approval of Alaska’s </a:t>
          </a:r>
          <a:r>
            <a:rPr lang="en-US"/>
            <a:t>curriculum </a:t>
          </a:r>
          <a:endParaRPr lang="en-US" dirty="0"/>
        </a:p>
      </dgm:t>
    </dgm:pt>
    <dgm:pt modelId="{99B5C420-397C-4FDC-B7EB-A1A5E8ADA9C6}" type="parTrans" cxnId="{EA5DB812-F842-48C8-8836-08F53B875625}">
      <dgm:prSet/>
      <dgm:spPr/>
      <dgm:t>
        <a:bodyPr/>
        <a:lstStyle/>
        <a:p>
          <a:endParaRPr lang="en-US"/>
        </a:p>
      </dgm:t>
    </dgm:pt>
    <dgm:pt modelId="{3352AF91-A6D4-4606-8878-EC2A11FB401E}" type="sibTrans" cxnId="{EA5DB812-F842-48C8-8836-08F53B875625}">
      <dgm:prSet/>
      <dgm:spPr/>
      <dgm:t>
        <a:bodyPr/>
        <a:lstStyle/>
        <a:p>
          <a:endParaRPr lang="en-US"/>
        </a:p>
      </dgm:t>
    </dgm:pt>
    <dgm:pt modelId="{A69FC0DA-8079-423B-A44E-1F48AC040C5B}" type="pres">
      <dgm:prSet presAssocID="{13D99CD1-B371-4AE5-9D42-EDE65B2F7E1F}" presName="Name0" presStyleCnt="0">
        <dgm:presLayoutVars>
          <dgm:dir/>
          <dgm:animLvl val="lvl"/>
          <dgm:resizeHandles/>
        </dgm:presLayoutVars>
      </dgm:prSet>
      <dgm:spPr/>
    </dgm:pt>
    <dgm:pt modelId="{B1369EB7-7D1C-4439-AC9D-FDA5A3C217A0}" type="pres">
      <dgm:prSet presAssocID="{53B0867F-9E7D-4097-9327-4FFEA29FC096}" presName="linNode" presStyleCnt="0"/>
      <dgm:spPr/>
    </dgm:pt>
    <dgm:pt modelId="{6907B7EC-6D03-457F-B1DD-DD8139377AA7}" type="pres">
      <dgm:prSet presAssocID="{53B0867F-9E7D-4097-9327-4FFEA29FC096}" presName="parentShp" presStyleLbl="node1" presStyleIdx="0" presStyleCnt="7">
        <dgm:presLayoutVars>
          <dgm:bulletEnabled val="1"/>
        </dgm:presLayoutVars>
      </dgm:prSet>
      <dgm:spPr/>
    </dgm:pt>
    <dgm:pt modelId="{67E7AAC1-2305-494E-ACB8-15650997F432}" type="pres">
      <dgm:prSet presAssocID="{53B0867F-9E7D-4097-9327-4FFEA29FC096}" presName="childShp" presStyleLbl="bgAccFollowNode1" presStyleIdx="0" presStyleCnt="7">
        <dgm:presLayoutVars>
          <dgm:bulletEnabled val="1"/>
        </dgm:presLayoutVars>
      </dgm:prSet>
      <dgm:spPr/>
    </dgm:pt>
    <dgm:pt modelId="{A9AE37B6-F676-406F-BFFD-8354CCE90E82}" type="pres">
      <dgm:prSet presAssocID="{5A19EA46-8FAA-4E71-BD77-47425D93F11F}" presName="spacing" presStyleCnt="0"/>
      <dgm:spPr/>
    </dgm:pt>
    <dgm:pt modelId="{C6219700-18B2-4E8B-B2F5-447E7A581F5A}" type="pres">
      <dgm:prSet presAssocID="{1251A795-9D54-4CFE-8382-69E424F03054}" presName="linNode" presStyleCnt="0"/>
      <dgm:spPr/>
    </dgm:pt>
    <dgm:pt modelId="{E511A07A-06D0-4DCE-9B8F-6666D2D56787}" type="pres">
      <dgm:prSet presAssocID="{1251A795-9D54-4CFE-8382-69E424F03054}" presName="parentShp" presStyleLbl="node1" presStyleIdx="1" presStyleCnt="7">
        <dgm:presLayoutVars>
          <dgm:bulletEnabled val="1"/>
        </dgm:presLayoutVars>
      </dgm:prSet>
      <dgm:spPr/>
    </dgm:pt>
    <dgm:pt modelId="{202EF258-EAF3-4906-B459-C473B250A7B5}" type="pres">
      <dgm:prSet presAssocID="{1251A795-9D54-4CFE-8382-69E424F03054}" presName="childShp" presStyleLbl="bgAccFollowNode1" presStyleIdx="1" presStyleCnt="7">
        <dgm:presLayoutVars>
          <dgm:bulletEnabled val="1"/>
        </dgm:presLayoutVars>
      </dgm:prSet>
      <dgm:spPr/>
    </dgm:pt>
    <dgm:pt modelId="{926B89D5-EA18-4170-994F-A1DCBC1BED8C}" type="pres">
      <dgm:prSet presAssocID="{15748FF0-10A3-4E17-8F71-D76A038857D1}" presName="spacing" presStyleCnt="0"/>
      <dgm:spPr/>
    </dgm:pt>
    <dgm:pt modelId="{C5619978-EA3D-42D4-BB1E-C0E8AD41845E}" type="pres">
      <dgm:prSet presAssocID="{EA5683B4-2BC3-471D-8084-8F8E8E4A75F5}" presName="linNode" presStyleCnt="0"/>
      <dgm:spPr/>
    </dgm:pt>
    <dgm:pt modelId="{FA5A29C3-CF27-4AC9-98D6-F680D3F9879B}" type="pres">
      <dgm:prSet presAssocID="{EA5683B4-2BC3-471D-8084-8F8E8E4A75F5}" presName="parentShp" presStyleLbl="node1" presStyleIdx="2" presStyleCnt="7">
        <dgm:presLayoutVars>
          <dgm:bulletEnabled val="1"/>
        </dgm:presLayoutVars>
      </dgm:prSet>
      <dgm:spPr/>
    </dgm:pt>
    <dgm:pt modelId="{D38CB358-0D10-436F-AB6B-D66D1C3AA4D0}" type="pres">
      <dgm:prSet presAssocID="{EA5683B4-2BC3-471D-8084-8F8E8E4A75F5}" presName="childShp" presStyleLbl="bgAccFollowNode1" presStyleIdx="2" presStyleCnt="7">
        <dgm:presLayoutVars>
          <dgm:bulletEnabled val="1"/>
        </dgm:presLayoutVars>
      </dgm:prSet>
      <dgm:spPr/>
    </dgm:pt>
    <dgm:pt modelId="{356D951C-C2E5-46D4-8BF4-DB9CAC30FAD9}" type="pres">
      <dgm:prSet presAssocID="{D677DB55-F393-4AD6-B5B0-10DF2E23A79B}" presName="spacing" presStyleCnt="0"/>
      <dgm:spPr/>
    </dgm:pt>
    <dgm:pt modelId="{4C5A80C6-AA0F-464F-BD5A-A9A9AF7217E2}" type="pres">
      <dgm:prSet presAssocID="{33B47A4D-6576-4A1E-8C3F-86AC2E3AF2C8}" presName="linNode" presStyleCnt="0"/>
      <dgm:spPr/>
    </dgm:pt>
    <dgm:pt modelId="{9090A940-B223-42AE-9086-A0177A5EE52A}" type="pres">
      <dgm:prSet presAssocID="{33B47A4D-6576-4A1E-8C3F-86AC2E3AF2C8}" presName="parentShp" presStyleLbl="node1" presStyleIdx="3" presStyleCnt="7">
        <dgm:presLayoutVars>
          <dgm:bulletEnabled val="1"/>
        </dgm:presLayoutVars>
      </dgm:prSet>
      <dgm:spPr/>
    </dgm:pt>
    <dgm:pt modelId="{08446649-4554-4847-9928-AFC73B768EEE}" type="pres">
      <dgm:prSet presAssocID="{33B47A4D-6576-4A1E-8C3F-86AC2E3AF2C8}" presName="childShp" presStyleLbl="bgAccFollowNode1" presStyleIdx="3" presStyleCnt="7">
        <dgm:presLayoutVars>
          <dgm:bulletEnabled val="1"/>
        </dgm:presLayoutVars>
      </dgm:prSet>
      <dgm:spPr/>
    </dgm:pt>
    <dgm:pt modelId="{ECD1EC33-E7B4-4510-BDFB-98C65FD69752}" type="pres">
      <dgm:prSet presAssocID="{79CE011F-0CAC-4335-B99A-5039B03C141C}" presName="spacing" presStyleCnt="0"/>
      <dgm:spPr/>
    </dgm:pt>
    <dgm:pt modelId="{E15CA97D-95B6-44F1-91E1-001E16939FC5}" type="pres">
      <dgm:prSet presAssocID="{4193340B-446A-4DA5-9322-C7D827185985}" presName="linNode" presStyleCnt="0"/>
      <dgm:spPr/>
    </dgm:pt>
    <dgm:pt modelId="{DCC932DF-AC48-45DE-BA50-B0241EE9DE46}" type="pres">
      <dgm:prSet presAssocID="{4193340B-446A-4DA5-9322-C7D827185985}" presName="parentShp" presStyleLbl="node1" presStyleIdx="4" presStyleCnt="7">
        <dgm:presLayoutVars>
          <dgm:bulletEnabled val="1"/>
        </dgm:presLayoutVars>
      </dgm:prSet>
      <dgm:spPr/>
    </dgm:pt>
    <dgm:pt modelId="{C978CEAD-657B-49CA-A85B-09BC038E5528}" type="pres">
      <dgm:prSet presAssocID="{4193340B-446A-4DA5-9322-C7D827185985}" presName="childShp" presStyleLbl="bgAccFollowNode1" presStyleIdx="4" presStyleCnt="7">
        <dgm:presLayoutVars>
          <dgm:bulletEnabled val="1"/>
        </dgm:presLayoutVars>
      </dgm:prSet>
      <dgm:spPr/>
    </dgm:pt>
    <dgm:pt modelId="{49AFD6E0-B3E8-4583-BBC2-424AF6D68498}" type="pres">
      <dgm:prSet presAssocID="{946DE243-092E-4742-9529-82DB52E09BEA}" presName="spacing" presStyleCnt="0"/>
      <dgm:spPr/>
    </dgm:pt>
    <dgm:pt modelId="{0D2CC2FA-6577-42A4-BB01-A0B14CBCE4F7}" type="pres">
      <dgm:prSet presAssocID="{6B9DE2F7-261B-4451-935A-B58F06D8A7A5}" presName="linNode" presStyleCnt="0"/>
      <dgm:spPr/>
    </dgm:pt>
    <dgm:pt modelId="{3F9E3358-560D-4AB8-9840-B86A94E5C99E}" type="pres">
      <dgm:prSet presAssocID="{6B9DE2F7-261B-4451-935A-B58F06D8A7A5}" presName="parentShp" presStyleLbl="node1" presStyleIdx="5" presStyleCnt="7">
        <dgm:presLayoutVars>
          <dgm:bulletEnabled val="1"/>
        </dgm:presLayoutVars>
      </dgm:prSet>
      <dgm:spPr/>
    </dgm:pt>
    <dgm:pt modelId="{8C81F9BF-5D9B-4D61-A85C-5ECED7555835}" type="pres">
      <dgm:prSet presAssocID="{6B9DE2F7-261B-4451-935A-B58F06D8A7A5}" presName="childShp" presStyleLbl="bgAccFollowNode1" presStyleIdx="5" presStyleCnt="7">
        <dgm:presLayoutVars>
          <dgm:bulletEnabled val="1"/>
        </dgm:presLayoutVars>
      </dgm:prSet>
      <dgm:spPr/>
    </dgm:pt>
    <dgm:pt modelId="{9FFAADF2-FC15-4ED8-A6A6-9867C90490E6}" type="pres">
      <dgm:prSet presAssocID="{C1A9F8E0-C5BD-474B-B629-395D390B5D4B}" presName="spacing" presStyleCnt="0"/>
      <dgm:spPr/>
    </dgm:pt>
    <dgm:pt modelId="{80627A16-AF39-42F4-A11A-AEC8F08D5F5E}" type="pres">
      <dgm:prSet presAssocID="{22CA20E1-DC06-4ECF-A0E6-AACED9F33AAD}" presName="linNode" presStyleCnt="0"/>
      <dgm:spPr/>
    </dgm:pt>
    <dgm:pt modelId="{3B89BE38-6BC4-4061-91C5-E22A02F23374}" type="pres">
      <dgm:prSet presAssocID="{22CA20E1-DC06-4ECF-A0E6-AACED9F33AAD}" presName="parentShp" presStyleLbl="node1" presStyleIdx="6" presStyleCnt="7">
        <dgm:presLayoutVars>
          <dgm:bulletEnabled val="1"/>
        </dgm:presLayoutVars>
      </dgm:prSet>
      <dgm:spPr/>
    </dgm:pt>
    <dgm:pt modelId="{BE9C75E5-376C-4F95-966B-EB1FBC22835B}" type="pres">
      <dgm:prSet presAssocID="{22CA20E1-DC06-4ECF-A0E6-AACED9F33AAD}" presName="childShp" presStyleLbl="bgAccFollowNode1" presStyleIdx="6" presStyleCnt="7">
        <dgm:presLayoutVars>
          <dgm:bulletEnabled val="1"/>
        </dgm:presLayoutVars>
      </dgm:prSet>
      <dgm:spPr/>
    </dgm:pt>
  </dgm:ptLst>
  <dgm:cxnLst>
    <dgm:cxn modelId="{E6C3B002-C2DF-4629-AA74-B6363D954205}" type="presOf" srcId="{8FDF1FF5-E5CA-4114-9470-ADB123DADAA1}" destId="{C978CEAD-657B-49CA-A85B-09BC038E5528}" srcOrd="0" destOrd="0" presId="urn:microsoft.com/office/officeart/2005/8/layout/vList6"/>
    <dgm:cxn modelId="{04FA7E05-B2B7-4614-B7AF-4F66B30CEA76}" type="presOf" srcId="{33B47A4D-6576-4A1E-8C3F-86AC2E3AF2C8}" destId="{9090A940-B223-42AE-9086-A0177A5EE52A}" srcOrd="0" destOrd="0" presId="urn:microsoft.com/office/officeart/2005/8/layout/vList6"/>
    <dgm:cxn modelId="{C337CF11-ACC2-48C7-B73C-66ED14B2E2D7}" srcId="{13D99CD1-B371-4AE5-9D42-EDE65B2F7E1F}" destId="{6B9DE2F7-261B-4451-935A-B58F06D8A7A5}" srcOrd="5" destOrd="0" parTransId="{BABCBEE8-F4BE-4165-9692-7C90429EF240}" sibTransId="{C1A9F8E0-C5BD-474B-B629-395D390B5D4B}"/>
    <dgm:cxn modelId="{EA5DB812-F842-48C8-8836-08F53B875625}" srcId="{22CA20E1-DC06-4ECF-A0E6-AACED9F33AAD}" destId="{AB3E964D-C189-4E4C-86AC-FDF7BC10ECD6}" srcOrd="1" destOrd="0" parTransId="{99B5C420-397C-4FDC-B7EB-A1A5E8ADA9C6}" sibTransId="{3352AF91-A6D4-4606-8878-EC2A11FB401E}"/>
    <dgm:cxn modelId="{F089AF21-9564-4C8D-B42D-52B27418AE13}" type="presOf" srcId="{4193340B-446A-4DA5-9322-C7D827185985}" destId="{DCC932DF-AC48-45DE-BA50-B0241EE9DE46}" srcOrd="0" destOrd="0" presId="urn:microsoft.com/office/officeart/2005/8/layout/vList6"/>
    <dgm:cxn modelId="{7275F526-6DAA-4DEF-AA30-2870C8014CB2}" type="presOf" srcId="{6B9DE2F7-261B-4451-935A-B58F06D8A7A5}" destId="{3F9E3358-560D-4AB8-9840-B86A94E5C99E}" srcOrd="0" destOrd="0" presId="urn:microsoft.com/office/officeart/2005/8/layout/vList6"/>
    <dgm:cxn modelId="{5532C232-B61B-41DF-9017-CFD5CB29F4A2}" srcId="{EA5683B4-2BC3-471D-8084-8F8E8E4A75F5}" destId="{ECBBE77C-C161-4647-9261-7F4D400D17A9}" srcOrd="1" destOrd="0" parTransId="{B4441E59-A852-4306-983E-18A91AD36B32}" sibTransId="{3D15F259-6876-46E4-AEE6-7D601078D874}"/>
    <dgm:cxn modelId="{020D7B39-26D2-4923-BEDA-7E80B2D814A5}" type="presOf" srcId="{30C38514-FA2C-4A22-BE2F-4430407568F7}" destId="{08446649-4554-4847-9928-AFC73B768EEE}" srcOrd="0" destOrd="1" presId="urn:microsoft.com/office/officeart/2005/8/layout/vList6"/>
    <dgm:cxn modelId="{9B86E73D-4F06-49BF-8FB3-918BF2EEB1E1}" type="presOf" srcId="{E1CF8087-9208-4AD7-BFF7-FC17A6A5B229}" destId="{D38CB358-0D10-436F-AB6B-D66D1C3AA4D0}" srcOrd="0" destOrd="0" presId="urn:microsoft.com/office/officeart/2005/8/layout/vList6"/>
    <dgm:cxn modelId="{0D8D173E-5779-44D7-B37A-528304E22FE1}" srcId="{13D99CD1-B371-4AE5-9D42-EDE65B2F7E1F}" destId="{EA5683B4-2BC3-471D-8084-8F8E8E4A75F5}" srcOrd="2" destOrd="0" parTransId="{0714460E-7E61-4BD6-95E0-E35F7D18E12C}" sibTransId="{D677DB55-F393-4AD6-B5B0-10DF2E23A79B}"/>
    <dgm:cxn modelId="{E452AB3F-0FF5-4D94-9E2B-88A7EDAD98EA}" type="presOf" srcId="{13D99CD1-B371-4AE5-9D42-EDE65B2F7E1F}" destId="{A69FC0DA-8079-423B-A44E-1F48AC040C5B}" srcOrd="0" destOrd="0" presId="urn:microsoft.com/office/officeart/2005/8/layout/vList6"/>
    <dgm:cxn modelId="{92D9E644-64C9-43F9-8EEC-BC1FB11638FB}" type="presOf" srcId="{B179B728-37A7-4CA7-9A37-28B3836024FA}" destId="{BE9C75E5-376C-4F95-966B-EB1FBC22835B}" srcOrd="0" destOrd="0" presId="urn:microsoft.com/office/officeart/2005/8/layout/vList6"/>
    <dgm:cxn modelId="{3F7EC948-371C-400F-8F57-DFCA89DB2190}" srcId="{EA5683B4-2BC3-471D-8084-8F8E8E4A75F5}" destId="{E1CF8087-9208-4AD7-BFF7-FC17A6A5B229}" srcOrd="0" destOrd="0" parTransId="{1E8498FF-49B1-40CA-8466-7A6C38E5B636}" sibTransId="{3B996DD3-A668-42A3-9838-AFB40C891989}"/>
    <dgm:cxn modelId="{53843554-E03D-461C-859F-C4659F9D6E8F}" type="presOf" srcId="{22CA20E1-DC06-4ECF-A0E6-AACED9F33AAD}" destId="{3B89BE38-6BC4-4061-91C5-E22A02F23374}" srcOrd="0" destOrd="0" presId="urn:microsoft.com/office/officeart/2005/8/layout/vList6"/>
    <dgm:cxn modelId="{67C89F56-9AA4-4353-A73D-EC689B9AACFE}" type="presOf" srcId="{ECBBE77C-C161-4647-9261-7F4D400D17A9}" destId="{D38CB358-0D10-436F-AB6B-D66D1C3AA4D0}" srcOrd="0" destOrd="1" presId="urn:microsoft.com/office/officeart/2005/8/layout/vList6"/>
    <dgm:cxn modelId="{7E46407A-EEA2-4C11-BCF5-E505617667CA}" srcId="{13D99CD1-B371-4AE5-9D42-EDE65B2F7E1F}" destId="{33B47A4D-6576-4A1E-8C3F-86AC2E3AF2C8}" srcOrd="3" destOrd="0" parTransId="{54A11CE1-77CD-46A0-A09A-220AB81B87E4}" sibTransId="{79CE011F-0CAC-4335-B99A-5039B03C141C}"/>
    <dgm:cxn modelId="{550DFD7B-629C-4082-B206-76B3EADEFC9D}" type="presOf" srcId="{BD3B38F6-8424-41CD-A337-39A7EB79B963}" destId="{202EF258-EAF3-4906-B459-C473B250A7B5}" srcOrd="0" destOrd="0" presId="urn:microsoft.com/office/officeart/2005/8/layout/vList6"/>
    <dgm:cxn modelId="{FF39C490-BEF6-4BD2-AEF9-28721FD9E6EF}" srcId="{13D99CD1-B371-4AE5-9D42-EDE65B2F7E1F}" destId="{22CA20E1-DC06-4ECF-A0E6-AACED9F33AAD}" srcOrd="6" destOrd="0" parTransId="{5B96DD02-EE87-4C6F-B07C-2B7E2E42A8CB}" sibTransId="{EC72552F-C884-489A-A6BD-19B2B01645FA}"/>
    <dgm:cxn modelId="{CDF82194-2031-4F72-A058-3BD74ECBAD55}" srcId="{13D99CD1-B371-4AE5-9D42-EDE65B2F7E1F}" destId="{4193340B-446A-4DA5-9322-C7D827185985}" srcOrd="4" destOrd="0" parTransId="{D05D108E-C1F0-401C-B95D-411082066985}" sibTransId="{946DE243-092E-4742-9529-82DB52E09BEA}"/>
    <dgm:cxn modelId="{2B6727A0-FDF5-4CDB-96C6-0AEB620F4FD6}" srcId="{33B47A4D-6576-4A1E-8C3F-86AC2E3AF2C8}" destId="{30C38514-FA2C-4A22-BE2F-4430407568F7}" srcOrd="1" destOrd="0" parTransId="{FBB31B13-B4B7-40EA-9169-8CBE3F18A6B7}" sibTransId="{8A5303FB-BC53-42E6-BBBA-38CA7E9AD27E}"/>
    <dgm:cxn modelId="{6B623BAB-C82D-43B8-82C7-4CECDA743060}" type="presOf" srcId="{7D9D4D7E-E134-4BFD-AAA6-CB0F1EBBD61B}" destId="{8C81F9BF-5D9B-4D61-A85C-5ECED7555835}" srcOrd="0" destOrd="0" presId="urn:microsoft.com/office/officeart/2005/8/layout/vList6"/>
    <dgm:cxn modelId="{3408CEB0-A127-47DF-AFDA-F224D894CB28}" type="presOf" srcId="{53B0867F-9E7D-4097-9327-4FFEA29FC096}" destId="{6907B7EC-6D03-457F-B1DD-DD8139377AA7}" srcOrd="0" destOrd="0" presId="urn:microsoft.com/office/officeart/2005/8/layout/vList6"/>
    <dgm:cxn modelId="{F82E0AB6-DA53-43CD-90A6-AFB409D995A7}" type="presOf" srcId="{EA5683B4-2BC3-471D-8084-8F8E8E4A75F5}" destId="{FA5A29C3-CF27-4AC9-98D6-F680D3F9879B}" srcOrd="0" destOrd="0" presId="urn:microsoft.com/office/officeart/2005/8/layout/vList6"/>
    <dgm:cxn modelId="{33B621BC-A1E4-4622-A248-1B29598F1606}" srcId="{4193340B-446A-4DA5-9322-C7D827185985}" destId="{8FDF1FF5-E5CA-4114-9470-ADB123DADAA1}" srcOrd="0" destOrd="0" parTransId="{05B54BEB-AE93-4B1A-AAB0-4B75053343A2}" sibTransId="{EC4B8F8B-3296-4731-9824-93059AE4619B}"/>
    <dgm:cxn modelId="{85902FBD-FBF9-4110-8AA8-5D268AA7059F}" srcId="{53B0867F-9E7D-4097-9327-4FFEA29FC096}" destId="{5A48D888-5A7B-4310-9249-088503FDD31F}" srcOrd="0" destOrd="0" parTransId="{EB0CEBCF-DEFF-4D04-B27A-6B3CAE29CB04}" sibTransId="{13D3BE38-C58C-4C65-B460-441ADE88A19E}"/>
    <dgm:cxn modelId="{3E3B72C7-CDFA-4008-8340-12C2DFD25EF8}" type="presOf" srcId="{18D20D41-CDCA-4A49-83C5-CFC29A7EDC10}" destId="{08446649-4554-4847-9928-AFC73B768EEE}" srcOrd="0" destOrd="0" presId="urn:microsoft.com/office/officeart/2005/8/layout/vList6"/>
    <dgm:cxn modelId="{061CE7D5-D238-4F3C-9138-86B942A29B8E}" srcId="{1251A795-9D54-4CFE-8382-69E424F03054}" destId="{BD3B38F6-8424-41CD-A337-39A7EB79B963}" srcOrd="0" destOrd="0" parTransId="{EB66E54A-0392-4BB5-A298-464B0116B2E3}" sibTransId="{F862B414-665D-4290-A8FE-F7466AFC5725}"/>
    <dgm:cxn modelId="{452CBBD6-093D-4BEA-A770-6B5808699056}" type="presOf" srcId="{AB3E964D-C189-4E4C-86AC-FDF7BC10ECD6}" destId="{BE9C75E5-376C-4F95-966B-EB1FBC22835B}" srcOrd="0" destOrd="1" presId="urn:microsoft.com/office/officeart/2005/8/layout/vList6"/>
    <dgm:cxn modelId="{9E3AF6D6-B53A-4FF7-B628-4D1BFDF70266}" type="presOf" srcId="{1251A795-9D54-4CFE-8382-69E424F03054}" destId="{E511A07A-06D0-4DCE-9B8F-6666D2D56787}" srcOrd="0" destOrd="0" presId="urn:microsoft.com/office/officeart/2005/8/layout/vList6"/>
    <dgm:cxn modelId="{87BFBDDB-3F5B-4C22-9762-8A6394328647}" srcId="{33B47A4D-6576-4A1E-8C3F-86AC2E3AF2C8}" destId="{18D20D41-CDCA-4A49-83C5-CFC29A7EDC10}" srcOrd="0" destOrd="0" parTransId="{5B829697-95F5-4E9B-A55F-EEDB796168DA}" sibTransId="{C797A210-90B6-4C96-8690-89BB8EDD3669}"/>
    <dgm:cxn modelId="{54415CE5-568F-4E9F-8869-0C02BAC705BA}" srcId="{22CA20E1-DC06-4ECF-A0E6-AACED9F33AAD}" destId="{B179B728-37A7-4CA7-9A37-28B3836024FA}" srcOrd="0" destOrd="0" parTransId="{1AFD7D4E-CEEE-40DD-8A5C-9CA13CA9AF4A}" sibTransId="{C4DF8A65-E534-4DF5-9525-42392AF53944}"/>
    <dgm:cxn modelId="{784CF8E7-9DC7-4648-A595-26B1EDD3B4CA}" srcId="{13D99CD1-B371-4AE5-9D42-EDE65B2F7E1F}" destId="{53B0867F-9E7D-4097-9327-4FFEA29FC096}" srcOrd="0" destOrd="0" parTransId="{49C1B9A2-6B18-4620-A3FA-9A46FAC459A2}" sibTransId="{5A19EA46-8FAA-4E71-BD77-47425D93F11F}"/>
    <dgm:cxn modelId="{0A36BCEE-EAC7-4018-B77B-1A6A388A8A38}" srcId="{13D99CD1-B371-4AE5-9D42-EDE65B2F7E1F}" destId="{1251A795-9D54-4CFE-8382-69E424F03054}" srcOrd="1" destOrd="0" parTransId="{3718F16C-4927-4A1B-BCD2-20DA09F38A14}" sibTransId="{15748FF0-10A3-4E17-8F71-D76A038857D1}"/>
    <dgm:cxn modelId="{908610F4-3F55-4BD8-AA62-7C038D9FEE90}" srcId="{6B9DE2F7-261B-4451-935A-B58F06D8A7A5}" destId="{7D9D4D7E-E134-4BFD-AAA6-CB0F1EBBD61B}" srcOrd="0" destOrd="0" parTransId="{F7A46B7A-7221-4F2D-A458-D335E369A58F}" sibTransId="{F331FB3C-44CC-48D5-927C-760C02DCCAF0}"/>
    <dgm:cxn modelId="{782582FB-A2CC-4125-968C-2FDCA0451FCE}" type="presOf" srcId="{5A48D888-5A7B-4310-9249-088503FDD31F}" destId="{67E7AAC1-2305-494E-ACB8-15650997F432}" srcOrd="0" destOrd="0" presId="urn:microsoft.com/office/officeart/2005/8/layout/vList6"/>
    <dgm:cxn modelId="{D1B8C6FB-EA65-411C-9710-A3FDFA7817DF}" type="presParOf" srcId="{A69FC0DA-8079-423B-A44E-1F48AC040C5B}" destId="{B1369EB7-7D1C-4439-AC9D-FDA5A3C217A0}" srcOrd="0" destOrd="0" presId="urn:microsoft.com/office/officeart/2005/8/layout/vList6"/>
    <dgm:cxn modelId="{A2034C75-FD1C-4ECD-A0E4-8B1F00F9E2B9}" type="presParOf" srcId="{B1369EB7-7D1C-4439-AC9D-FDA5A3C217A0}" destId="{6907B7EC-6D03-457F-B1DD-DD8139377AA7}" srcOrd="0" destOrd="0" presId="urn:microsoft.com/office/officeart/2005/8/layout/vList6"/>
    <dgm:cxn modelId="{3B028D28-6D90-4887-9914-693BEE76B30D}" type="presParOf" srcId="{B1369EB7-7D1C-4439-AC9D-FDA5A3C217A0}" destId="{67E7AAC1-2305-494E-ACB8-15650997F432}" srcOrd="1" destOrd="0" presId="urn:microsoft.com/office/officeart/2005/8/layout/vList6"/>
    <dgm:cxn modelId="{FE17FE31-36C2-42D9-956F-42C62F27A84C}" type="presParOf" srcId="{A69FC0DA-8079-423B-A44E-1F48AC040C5B}" destId="{A9AE37B6-F676-406F-BFFD-8354CCE90E82}" srcOrd="1" destOrd="0" presId="urn:microsoft.com/office/officeart/2005/8/layout/vList6"/>
    <dgm:cxn modelId="{65CC034F-F0C2-48F5-A53F-445DE8312289}" type="presParOf" srcId="{A69FC0DA-8079-423B-A44E-1F48AC040C5B}" destId="{C6219700-18B2-4E8B-B2F5-447E7A581F5A}" srcOrd="2" destOrd="0" presId="urn:microsoft.com/office/officeart/2005/8/layout/vList6"/>
    <dgm:cxn modelId="{BEB14B79-FA0B-4BD9-8962-D09F73146427}" type="presParOf" srcId="{C6219700-18B2-4E8B-B2F5-447E7A581F5A}" destId="{E511A07A-06D0-4DCE-9B8F-6666D2D56787}" srcOrd="0" destOrd="0" presId="urn:microsoft.com/office/officeart/2005/8/layout/vList6"/>
    <dgm:cxn modelId="{A480927D-81D1-47A3-8395-518153794593}" type="presParOf" srcId="{C6219700-18B2-4E8B-B2F5-447E7A581F5A}" destId="{202EF258-EAF3-4906-B459-C473B250A7B5}" srcOrd="1" destOrd="0" presId="urn:microsoft.com/office/officeart/2005/8/layout/vList6"/>
    <dgm:cxn modelId="{7EC0A2C6-A98E-4C00-9531-13266970684D}" type="presParOf" srcId="{A69FC0DA-8079-423B-A44E-1F48AC040C5B}" destId="{926B89D5-EA18-4170-994F-A1DCBC1BED8C}" srcOrd="3" destOrd="0" presId="urn:microsoft.com/office/officeart/2005/8/layout/vList6"/>
    <dgm:cxn modelId="{5DCAF1C7-904B-4645-8ED3-020DC84B68AB}" type="presParOf" srcId="{A69FC0DA-8079-423B-A44E-1F48AC040C5B}" destId="{C5619978-EA3D-42D4-BB1E-C0E8AD41845E}" srcOrd="4" destOrd="0" presId="urn:microsoft.com/office/officeart/2005/8/layout/vList6"/>
    <dgm:cxn modelId="{4DBF0C68-C4FF-4FD2-817B-3935BBE93BE0}" type="presParOf" srcId="{C5619978-EA3D-42D4-BB1E-C0E8AD41845E}" destId="{FA5A29C3-CF27-4AC9-98D6-F680D3F9879B}" srcOrd="0" destOrd="0" presId="urn:microsoft.com/office/officeart/2005/8/layout/vList6"/>
    <dgm:cxn modelId="{03E28E7D-6584-4B56-B95F-8A3295ECE4E4}" type="presParOf" srcId="{C5619978-EA3D-42D4-BB1E-C0E8AD41845E}" destId="{D38CB358-0D10-436F-AB6B-D66D1C3AA4D0}" srcOrd="1" destOrd="0" presId="urn:microsoft.com/office/officeart/2005/8/layout/vList6"/>
    <dgm:cxn modelId="{EEB1CAC7-254B-442B-8266-20BC4D4197EC}" type="presParOf" srcId="{A69FC0DA-8079-423B-A44E-1F48AC040C5B}" destId="{356D951C-C2E5-46D4-8BF4-DB9CAC30FAD9}" srcOrd="5" destOrd="0" presId="urn:microsoft.com/office/officeart/2005/8/layout/vList6"/>
    <dgm:cxn modelId="{059AE25F-1716-4ED5-BCBE-ACECDD16126A}" type="presParOf" srcId="{A69FC0DA-8079-423B-A44E-1F48AC040C5B}" destId="{4C5A80C6-AA0F-464F-BD5A-A9A9AF7217E2}" srcOrd="6" destOrd="0" presId="urn:microsoft.com/office/officeart/2005/8/layout/vList6"/>
    <dgm:cxn modelId="{9CDFECB4-A4BE-48D6-B57F-D1E68634F07B}" type="presParOf" srcId="{4C5A80C6-AA0F-464F-BD5A-A9A9AF7217E2}" destId="{9090A940-B223-42AE-9086-A0177A5EE52A}" srcOrd="0" destOrd="0" presId="urn:microsoft.com/office/officeart/2005/8/layout/vList6"/>
    <dgm:cxn modelId="{97A506C9-C01A-4D9E-840C-57385EAA1AB7}" type="presParOf" srcId="{4C5A80C6-AA0F-464F-BD5A-A9A9AF7217E2}" destId="{08446649-4554-4847-9928-AFC73B768EEE}" srcOrd="1" destOrd="0" presId="urn:microsoft.com/office/officeart/2005/8/layout/vList6"/>
    <dgm:cxn modelId="{DA5DFD4E-F919-45B7-9817-381A98CA8B35}" type="presParOf" srcId="{A69FC0DA-8079-423B-A44E-1F48AC040C5B}" destId="{ECD1EC33-E7B4-4510-BDFB-98C65FD69752}" srcOrd="7" destOrd="0" presId="urn:microsoft.com/office/officeart/2005/8/layout/vList6"/>
    <dgm:cxn modelId="{BCE438E3-C5D5-47C2-98EA-1061F8E0F89D}" type="presParOf" srcId="{A69FC0DA-8079-423B-A44E-1F48AC040C5B}" destId="{E15CA97D-95B6-44F1-91E1-001E16939FC5}" srcOrd="8" destOrd="0" presId="urn:microsoft.com/office/officeart/2005/8/layout/vList6"/>
    <dgm:cxn modelId="{A4A1118D-66EF-4DE8-A901-82F11FDF5717}" type="presParOf" srcId="{E15CA97D-95B6-44F1-91E1-001E16939FC5}" destId="{DCC932DF-AC48-45DE-BA50-B0241EE9DE46}" srcOrd="0" destOrd="0" presId="urn:microsoft.com/office/officeart/2005/8/layout/vList6"/>
    <dgm:cxn modelId="{14ECBCFB-5B69-48DD-80A3-BCFA5088BBED}" type="presParOf" srcId="{E15CA97D-95B6-44F1-91E1-001E16939FC5}" destId="{C978CEAD-657B-49CA-A85B-09BC038E5528}" srcOrd="1" destOrd="0" presId="urn:microsoft.com/office/officeart/2005/8/layout/vList6"/>
    <dgm:cxn modelId="{85A10C95-5D3A-4D77-BF95-723F575C79C4}" type="presParOf" srcId="{A69FC0DA-8079-423B-A44E-1F48AC040C5B}" destId="{49AFD6E0-B3E8-4583-BBC2-424AF6D68498}" srcOrd="9" destOrd="0" presId="urn:microsoft.com/office/officeart/2005/8/layout/vList6"/>
    <dgm:cxn modelId="{1524A845-7C11-48A4-8F3D-5F7DD28F1DF8}" type="presParOf" srcId="{A69FC0DA-8079-423B-A44E-1F48AC040C5B}" destId="{0D2CC2FA-6577-42A4-BB01-A0B14CBCE4F7}" srcOrd="10" destOrd="0" presId="urn:microsoft.com/office/officeart/2005/8/layout/vList6"/>
    <dgm:cxn modelId="{85BAEDF5-E257-4C79-8DBC-3AA59CA13A3E}" type="presParOf" srcId="{0D2CC2FA-6577-42A4-BB01-A0B14CBCE4F7}" destId="{3F9E3358-560D-4AB8-9840-B86A94E5C99E}" srcOrd="0" destOrd="0" presId="urn:microsoft.com/office/officeart/2005/8/layout/vList6"/>
    <dgm:cxn modelId="{0334B962-D258-4007-957C-7B798ED3BF00}" type="presParOf" srcId="{0D2CC2FA-6577-42A4-BB01-A0B14CBCE4F7}" destId="{8C81F9BF-5D9B-4D61-A85C-5ECED7555835}" srcOrd="1" destOrd="0" presId="urn:microsoft.com/office/officeart/2005/8/layout/vList6"/>
    <dgm:cxn modelId="{29F1249A-ABDE-4083-8D4C-F54AC91B4A29}" type="presParOf" srcId="{A69FC0DA-8079-423B-A44E-1F48AC040C5B}" destId="{9FFAADF2-FC15-4ED8-A6A6-9867C90490E6}" srcOrd="11" destOrd="0" presId="urn:microsoft.com/office/officeart/2005/8/layout/vList6"/>
    <dgm:cxn modelId="{993649B1-B6F7-4FE2-93DC-E6CBBD14824E}" type="presParOf" srcId="{A69FC0DA-8079-423B-A44E-1F48AC040C5B}" destId="{80627A16-AF39-42F4-A11A-AEC8F08D5F5E}" srcOrd="12" destOrd="0" presId="urn:microsoft.com/office/officeart/2005/8/layout/vList6"/>
    <dgm:cxn modelId="{58BCE736-5190-4217-87B9-CC006A146583}" type="presParOf" srcId="{80627A16-AF39-42F4-A11A-AEC8F08D5F5E}" destId="{3B89BE38-6BC4-4061-91C5-E22A02F23374}" srcOrd="0" destOrd="0" presId="urn:microsoft.com/office/officeart/2005/8/layout/vList6"/>
    <dgm:cxn modelId="{A9E90F0D-EEF0-4A8C-B99B-F1466F56EA6C}" type="presParOf" srcId="{80627A16-AF39-42F4-A11A-AEC8F08D5F5E}" destId="{BE9C75E5-376C-4F95-966B-EB1FBC22835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D99CD1-B371-4AE5-9D42-EDE65B2F7E1F}" type="doc">
      <dgm:prSet loTypeId="urn:microsoft.com/office/officeart/2005/8/layout/vList6" loCatId="process" qsTypeId="urn:microsoft.com/office/officeart/2005/8/quickstyle/3d1" qsCatId="3D" csTypeId="urn:microsoft.com/office/officeart/2005/8/colors/accent0_1" csCatId="mainScheme" phldr="1"/>
      <dgm:spPr/>
      <dgm:t>
        <a:bodyPr/>
        <a:lstStyle/>
        <a:p>
          <a:endParaRPr lang="en-US"/>
        </a:p>
      </dgm:t>
    </dgm:pt>
    <dgm:pt modelId="{53B0867F-9E7D-4097-9327-4FFEA29FC096}">
      <dgm:prSet phldrT="[Text]"/>
      <dgm:spPr>
        <a:solidFill>
          <a:schemeClr val="accent5">
            <a:lumMod val="20000"/>
            <a:lumOff val="80000"/>
          </a:schemeClr>
        </a:solidFill>
      </dgm:spPr>
      <dgm:t>
        <a:bodyPr/>
        <a:lstStyle/>
        <a:p>
          <a:r>
            <a:rPr lang="en-US" dirty="0"/>
            <a:t>2021</a:t>
          </a:r>
        </a:p>
      </dgm:t>
    </dgm:pt>
    <dgm:pt modelId="{49C1B9A2-6B18-4620-A3FA-9A46FAC459A2}" type="parTrans" cxnId="{784CF8E7-9DC7-4648-A595-26B1EDD3B4CA}">
      <dgm:prSet/>
      <dgm:spPr/>
      <dgm:t>
        <a:bodyPr/>
        <a:lstStyle/>
        <a:p>
          <a:endParaRPr lang="en-US"/>
        </a:p>
      </dgm:t>
    </dgm:pt>
    <dgm:pt modelId="{5A19EA46-8FAA-4E71-BD77-47425D93F11F}" type="sibTrans" cxnId="{784CF8E7-9DC7-4648-A595-26B1EDD3B4CA}">
      <dgm:prSet/>
      <dgm:spPr/>
      <dgm:t>
        <a:bodyPr/>
        <a:lstStyle/>
        <a:p>
          <a:endParaRPr lang="en-US"/>
        </a:p>
      </dgm:t>
    </dgm:pt>
    <dgm:pt modelId="{BD3B38F6-8424-41CD-A337-39A7EB79B963}">
      <dgm:prSet phldrT="[Text]" custT="1"/>
      <dgm:spPr/>
      <dgm:t>
        <a:bodyPr/>
        <a:lstStyle/>
        <a:p>
          <a:r>
            <a:rPr lang="en-US" sz="2400" dirty="0"/>
            <a:t>TCHP Advisory Workgroup established</a:t>
          </a:r>
        </a:p>
      </dgm:t>
    </dgm:pt>
    <dgm:pt modelId="{EB66E54A-0392-4BB5-A298-464B0116B2E3}" type="parTrans" cxnId="{061CE7D5-D238-4F3C-9138-86B942A29B8E}">
      <dgm:prSet/>
      <dgm:spPr/>
      <dgm:t>
        <a:bodyPr/>
        <a:lstStyle/>
        <a:p>
          <a:endParaRPr lang="en-US"/>
        </a:p>
      </dgm:t>
    </dgm:pt>
    <dgm:pt modelId="{F862B414-665D-4290-A8FE-F7466AFC5725}" type="sibTrans" cxnId="{061CE7D5-D238-4F3C-9138-86B942A29B8E}">
      <dgm:prSet/>
      <dgm:spPr/>
      <dgm:t>
        <a:bodyPr/>
        <a:lstStyle/>
        <a:p>
          <a:endParaRPr lang="en-US"/>
        </a:p>
      </dgm:t>
    </dgm:pt>
    <dgm:pt modelId="{EA5683B4-2BC3-471D-8084-8F8E8E4A75F5}">
      <dgm:prSet phldrT="[Text]"/>
      <dgm:spPr>
        <a:solidFill>
          <a:schemeClr val="accent1">
            <a:lumMod val="20000"/>
            <a:lumOff val="80000"/>
          </a:schemeClr>
        </a:solidFill>
      </dgm:spPr>
      <dgm:t>
        <a:bodyPr/>
        <a:lstStyle/>
        <a:p>
          <a:r>
            <a:rPr lang="en-US" dirty="0"/>
            <a:t>2023</a:t>
          </a:r>
        </a:p>
      </dgm:t>
    </dgm:pt>
    <dgm:pt modelId="{0714460E-7E61-4BD6-95E0-E35F7D18E12C}" type="parTrans" cxnId="{0D8D173E-5779-44D7-B37A-528304E22FE1}">
      <dgm:prSet/>
      <dgm:spPr/>
      <dgm:t>
        <a:bodyPr/>
        <a:lstStyle/>
        <a:p>
          <a:endParaRPr lang="en-US"/>
        </a:p>
      </dgm:t>
    </dgm:pt>
    <dgm:pt modelId="{D677DB55-F393-4AD6-B5B0-10DF2E23A79B}" type="sibTrans" cxnId="{0D8D173E-5779-44D7-B37A-528304E22FE1}">
      <dgm:prSet/>
      <dgm:spPr/>
      <dgm:t>
        <a:bodyPr/>
        <a:lstStyle/>
        <a:p>
          <a:endParaRPr lang="en-US"/>
        </a:p>
      </dgm:t>
    </dgm:pt>
    <dgm:pt modelId="{E1CF8087-9208-4AD7-BFF7-FC17A6A5B229}">
      <dgm:prSet phldrT="[Text]"/>
      <dgm:spPr/>
      <dgm:t>
        <a:bodyPr/>
        <a:lstStyle/>
        <a:p>
          <a:r>
            <a:rPr lang="en-US" dirty="0"/>
            <a:t>Curriculum and </a:t>
          </a:r>
          <a:r>
            <a:rPr lang="en-US" dirty="0" err="1"/>
            <a:t>eCHAMP</a:t>
          </a:r>
          <a:r>
            <a:rPr lang="en-US" dirty="0"/>
            <a:t> development</a:t>
          </a:r>
        </a:p>
      </dgm:t>
    </dgm:pt>
    <dgm:pt modelId="{1E8498FF-49B1-40CA-8466-7A6C38E5B636}" type="parTrans" cxnId="{3F7EC948-371C-400F-8F57-DFCA89DB2190}">
      <dgm:prSet/>
      <dgm:spPr/>
      <dgm:t>
        <a:bodyPr/>
        <a:lstStyle/>
        <a:p>
          <a:endParaRPr lang="en-US"/>
        </a:p>
      </dgm:t>
    </dgm:pt>
    <dgm:pt modelId="{3B996DD3-A668-42A3-9838-AFB40C891989}" type="sibTrans" cxnId="{3F7EC948-371C-400F-8F57-DFCA89DB2190}">
      <dgm:prSet/>
      <dgm:spPr/>
      <dgm:t>
        <a:bodyPr/>
        <a:lstStyle/>
        <a:p>
          <a:endParaRPr lang="en-US"/>
        </a:p>
      </dgm:t>
    </dgm:pt>
    <dgm:pt modelId="{18D20D41-CDCA-4A49-83C5-CFC29A7EDC10}">
      <dgm:prSet phldrT="[Text]"/>
      <dgm:spPr>
        <a:solidFill>
          <a:schemeClr val="accent1">
            <a:lumMod val="20000"/>
            <a:lumOff val="80000"/>
          </a:schemeClr>
        </a:solidFill>
      </dgm:spPr>
      <dgm:t>
        <a:bodyPr/>
        <a:lstStyle/>
        <a:p>
          <a:r>
            <a:rPr lang="en-US" dirty="0"/>
            <a:t>2024</a:t>
          </a:r>
        </a:p>
      </dgm:t>
    </dgm:pt>
    <dgm:pt modelId="{5B829697-95F5-4E9B-A55F-EEDB796168DA}" type="parTrans" cxnId="{87BFBDDB-3F5B-4C22-9762-8A6394328647}">
      <dgm:prSet/>
      <dgm:spPr/>
      <dgm:t>
        <a:bodyPr/>
        <a:lstStyle/>
        <a:p>
          <a:endParaRPr lang="en-US"/>
        </a:p>
      </dgm:t>
    </dgm:pt>
    <dgm:pt modelId="{C797A210-90B6-4C96-8690-89BB8EDD3669}" type="sibTrans" cxnId="{87BFBDDB-3F5B-4C22-9762-8A6394328647}">
      <dgm:prSet/>
      <dgm:spPr/>
      <dgm:t>
        <a:bodyPr/>
        <a:lstStyle/>
        <a:p>
          <a:endParaRPr lang="en-US"/>
        </a:p>
      </dgm:t>
    </dgm:pt>
    <dgm:pt modelId="{1251A795-9D54-4CFE-8382-69E424F03054}">
      <dgm:prSet phldrT="[Text]"/>
      <dgm:spPr>
        <a:solidFill>
          <a:schemeClr val="accent5">
            <a:lumMod val="20000"/>
            <a:lumOff val="80000"/>
          </a:schemeClr>
        </a:solidFill>
      </dgm:spPr>
      <dgm:t>
        <a:bodyPr/>
        <a:lstStyle/>
        <a:p>
          <a:r>
            <a:rPr lang="en-US" dirty="0"/>
            <a:t>2022</a:t>
          </a:r>
        </a:p>
      </dgm:t>
    </dgm:pt>
    <dgm:pt modelId="{3718F16C-4927-4A1B-BCD2-20DA09F38A14}" type="parTrans" cxnId="{0A36BCEE-EAC7-4018-B77B-1A6A388A8A38}">
      <dgm:prSet/>
      <dgm:spPr/>
      <dgm:t>
        <a:bodyPr/>
        <a:lstStyle/>
        <a:p>
          <a:endParaRPr lang="en-US"/>
        </a:p>
      </dgm:t>
    </dgm:pt>
    <dgm:pt modelId="{15748FF0-10A3-4E17-8F71-D76A038857D1}" type="sibTrans" cxnId="{0A36BCEE-EAC7-4018-B77B-1A6A388A8A38}">
      <dgm:prSet/>
      <dgm:spPr/>
      <dgm:t>
        <a:bodyPr/>
        <a:lstStyle/>
        <a:p>
          <a:endParaRPr lang="en-US"/>
        </a:p>
      </dgm:t>
    </dgm:pt>
    <dgm:pt modelId="{5A48D888-5A7B-4310-9249-088503FDD31F}">
      <dgm:prSet phldrT="[Text]" custT="1"/>
      <dgm:spPr/>
      <dgm:t>
        <a:bodyPr/>
        <a:lstStyle/>
        <a:p>
          <a:r>
            <a:rPr lang="en-US" sz="2400" dirty="0"/>
            <a:t>Community Health Aide/Practitioner funding received through IHS CHAP TPI</a:t>
          </a:r>
        </a:p>
      </dgm:t>
    </dgm:pt>
    <dgm:pt modelId="{13D3BE38-C58C-4C65-B460-441ADE88A19E}" type="sibTrans" cxnId="{85902FBD-FBF9-4110-8AA8-5D268AA7059F}">
      <dgm:prSet/>
      <dgm:spPr/>
      <dgm:t>
        <a:bodyPr/>
        <a:lstStyle/>
        <a:p>
          <a:endParaRPr lang="en-US"/>
        </a:p>
      </dgm:t>
    </dgm:pt>
    <dgm:pt modelId="{EB0CEBCF-DEFF-4D04-B27A-6B3CAE29CB04}" type="parTrans" cxnId="{85902FBD-FBF9-4110-8AA8-5D268AA7059F}">
      <dgm:prSet/>
      <dgm:spPr/>
      <dgm:t>
        <a:bodyPr/>
        <a:lstStyle/>
        <a:p>
          <a:endParaRPr lang="en-US"/>
        </a:p>
      </dgm:t>
    </dgm:pt>
    <dgm:pt modelId="{30C38514-FA2C-4A22-BE2F-4430407568F7}">
      <dgm:prSet phldrT="[Text]"/>
      <dgm:spPr/>
      <dgm:t>
        <a:bodyPr/>
        <a:lstStyle/>
        <a:p>
          <a:r>
            <a:rPr lang="en-US" dirty="0"/>
            <a:t>Training implementation, student completion of CHA I/II training </a:t>
          </a:r>
        </a:p>
      </dgm:t>
    </dgm:pt>
    <dgm:pt modelId="{FBB31B13-B4B7-40EA-9169-8CBE3F18A6B7}" type="parTrans" cxnId="{2B6727A0-FDF5-4CDB-96C6-0AEB620F4FD6}">
      <dgm:prSet/>
      <dgm:spPr/>
      <dgm:t>
        <a:bodyPr/>
        <a:lstStyle/>
        <a:p>
          <a:endParaRPr lang="en-US"/>
        </a:p>
      </dgm:t>
    </dgm:pt>
    <dgm:pt modelId="{8A5303FB-BC53-42E6-BBBA-38CA7E9AD27E}" type="sibTrans" cxnId="{2B6727A0-FDF5-4CDB-96C6-0AEB620F4FD6}">
      <dgm:prSet/>
      <dgm:spPr/>
      <dgm:t>
        <a:bodyPr/>
        <a:lstStyle/>
        <a:p>
          <a:endParaRPr lang="en-US"/>
        </a:p>
      </dgm:t>
    </dgm:pt>
    <dgm:pt modelId="{20292E97-A233-4309-920F-EEDE117D30A5}">
      <dgm:prSet phldrT="[Text]"/>
      <dgm:spPr/>
      <dgm:t>
        <a:bodyPr/>
        <a:lstStyle/>
        <a:p>
          <a:endParaRPr lang="en-US" sz="2100" dirty="0"/>
        </a:p>
      </dgm:t>
    </dgm:pt>
    <dgm:pt modelId="{1A0C586F-99FA-451C-9F9F-6C3DAEE42011}" type="parTrans" cxnId="{CE07332B-4720-4AAC-85FF-B0CF4CC2CE5F}">
      <dgm:prSet/>
      <dgm:spPr/>
      <dgm:t>
        <a:bodyPr/>
        <a:lstStyle/>
        <a:p>
          <a:endParaRPr lang="en-US"/>
        </a:p>
      </dgm:t>
    </dgm:pt>
    <dgm:pt modelId="{BE8A0704-57FE-4834-8BEC-68B0B5108BC1}" type="sibTrans" cxnId="{CE07332B-4720-4AAC-85FF-B0CF4CC2CE5F}">
      <dgm:prSet/>
      <dgm:spPr/>
      <dgm:t>
        <a:bodyPr/>
        <a:lstStyle/>
        <a:p>
          <a:endParaRPr lang="en-US"/>
        </a:p>
      </dgm:t>
    </dgm:pt>
    <dgm:pt modelId="{48E756F2-1493-4325-979E-886CDE1B0243}">
      <dgm:prSet phldrT="[Text]" custT="1"/>
      <dgm:spPr/>
      <dgm:t>
        <a:bodyPr/>
        <a:lstStyle/>
        <a:p>
          <a:r>
            <a:rPr lang="en-US" sz="2400" dirty="0"/>
            <a:t>Staff onboarded</a:t>
          </a:r>
        </a:p>
      </dgm:t>
    </dgm:pt>
    <dgm:pt modelId="{CC25A8EC-4DEF-4858-95B7-7DBFCE5ABD8D}" type="parTrans" cxnId="{2C20472F-7074-4588-A311-D8E189AB4B9F}">
      <dgm:prSet/>
      <dgm:spPr/>
      <dgm:t>
        <a:bodyPr/>
        <a:lstStyle/>
        <a:p>
          <a:endParaRPr lang="en-US"/>
        </a:p>
      </dgm:t>
    </dgm:pt>
    <dgm:pt modelId="{1A9137D6-ADC3-4266-BF68-B9A80FB39029}" type="sibTrans" cxnId="{2C20472F-7074-4588-A311-D8E189AB4B9F}">
      <dgm:prSet/>
      <dgm:spPr/>
      <dgm:t>
        <a:bodyPr/>
        <a:lstStyle/>
        <a:p>
          <a:endParaRPr lang="en-US"/>
        </a:p>
      </dgm:t>
    </dgm:pt>
    <dgm:pt modelId="{5B0C3B26-545D-4993-950E-D11036D8B2DB}">
      <dgm:prSet phldrT="[Text]" custT="1"/>
      <dgm:spPr/>
      <dgm:t>
        <a:bodyPr/>
        <a:lstStyle/>
        <a:p>
          <a:r>
            <a:rPr lang="en-US" sz="2400" dirty="0"/>
            <a:t>CHA/P sections of Standards and Procedures review</a:t>
          </a:r>
        </a:p>
      </dgm:t>
    </dgm:pt>
    <dgm:pt modelId="{08C26776-E698-4D80-84DA-9D6D71CF7F9C}" type="parTrans" cxnId="{1DF06FED-0B8E-4348-86B8-717478164F0C}">
      <dgm:prSet/>
      <dgm:spPr/>
      <dgm:t>
        <a:bodyPr/>
        <a:lstStyle/>
        <a:p>
          <a:endParaRPr lang="en-US"/>
        </a:p>
      </dgm:t>
    </dgm:pt>
    <dgm:pt modelId="{46427887-9D20-4472-9598-38CFE679F318}" type="sibTrans" cxnId="{1DF06FED-0B8E-4348-86B8-717478164F0C}">
      <dgm:prSet/>
      <dgm:spPr/>
      <dgm:t>
        <a:bodyPr/>
        <a:lstStyle/>
        <a:p>
          <a:endParaRPr lang="en-US"/>
        </a:p>
      </dgm:t>
    </dgm:pt>
    <dgm:pt modelId="{571D98A1-EA23-41F6-A334-2B67D6D1366D}">
      <dgm:prSet phldrT="[Text]" custT="1"/>
      <dgm:spPr/>
      <dgm:t>
        <a:bodyPr/>
        <a:lstStyle/>
        <a:p>
          <a:r>
            <a:rPr lang="en-US" sz="2400" dirty="0"/>
            <a:t>Curriculum experts onboarded, curriculum development initiated</a:t>
          </a:r>
        </a:p>
      </dgm:t>
    </dgm:pt>
    <dgm:pt modelId="{E858687A-DCB9-4441-8662-935BC69C9A04}" type="parTrans" cxnId="{2A9AE2BB-78D3-48FC-BEE7-D2EFACE5D689}">
      <dgm:prSet/>
      <dgm:spPr/>
      <dgm:t>
        <a:bodyPr/>
        <a:lstStyle/>
        <a:p>
          <a:endParaRPr lang="en-US"/>
        </a:p>
      </dgm:t>
    </dgm:pt>
    <dgm:pt modelId="{DA4D6401-8077-4198-BBA0-6DE91360717A}" type="sibTrans" cxnId="{2A9AE2BB-78D3-48FC-BEE7-D2EFACE5D689}">
      <dgm:prSet/>
      <dgm:spPr/>
      <dgm:t>
        <a:bodyPr/>
        <a:lstStyle/>
        <a:p>
          <a:endParaRPr lang="en-US"/>
        </a:p>
      </dgm:t>
    </dgm:pt>
    <dgm:pt modelId="{D3F63432-F7CA-4286-8535-1909A7EDF3C9}">
      <dgm:prSet phldrT="[Text]" custT="1"/>
      <dgm:spPr/>
      <dgm:t>
        <a:bodyPr/>
        <a:lstStyle/>
        <a:p>
          <a:r>
            <a:rPr lang="en-US" sz="2400" dirty="0"/>
            <a:t>Tribal Training pilot sites identified </a:t>
          </a:r>
        </a:p>
      </dgm:t>
    </dgm:pt>
    <dgm:pt modelId="{26ABDB46-9CBF-407D-B4ED-566C629DD270}" type="parTrans" cxnId="{B4D23991-9125-4F39-9497-20176CE48020}">
      <dgm:prSet/>
      <dgm:spPr/>
      <dgm:t>
        <a:bodyPr/>
        <a:lstStyle/>
        <a:p>
          <a:endParaRPr lang="en-US"/>
        </a:p>
      </dgm:t>
    </dgm:pt>
    <dgm:pt modelId="{C0638E56-4150-472E-A880-E7942F760120}" type="sibTrans" cxnId="{B4D23991-9125-4F39-9497-20176CE48020}">
      <dgm:prSet/>
      <dgm:spPr/>
      <dgm:t>
        <a:bodyPr/>
        <a:lstStyle/>
        <a:p>
          <a:endParaRPr lang="en-US"/>
        </a:p>
      </dgm:t>
    </dgm:pt>
    <dgm:pt modelId="{1E49B2EE-B27F-4E23-A17D-12B35ABEC397}">
      <dgm:prSet phldrT="[Text]"/>
      <dgm:spPr/>
      <dgm:t>
        <a:bodyPr/>
        <a:lstStyle/>
        <a:p>
          <a:r>
            <a:rPr lang="en-US" dirty="0"/>
            <a:t>Seating of academic review committee</a:t>
          </a:r>
        </a:p>
      </dgm:t>
    </dgm:pt>
    <dgm:pt modelId="{211CE999-58A5-4500-9FB9-8C8E6C38F646}" type="parTrans" cxnId="{4EA2CC52-0F83-4987-B654-25195A3AEC8D}">
      <dgm:prSet/>
      <dgm:spPr/>
      <dgm:t>
        <a:bodyPr/>
        <a:lstStyle/>
        <a:p>
          <a:endParaRPr lang="en-US"/>
        </a:p>
      </dgm:t>
    </dgm:pt>
    <dgm:pt modelId="{5F173E00-A998-43CC-9A87-A1CEB0462626}" type="sibTrans" cxnId="{4EA2CC52-0F83-4987-B654-25195A3AEC8D}">
      <dgm:prSet/>
      <dgm:spPr/>
      <dgm:t>
        <a:bodyPr/>
        <a:lstStyle/>
        <a:p>
          <a:endParaRPr lang="en-US"/>
        </a:p>
      </dgm:t>
    </dgm:pt>
    <dgm:pt modelId="{09811416-5EE8-4F63-A50C-64BC00487C2C}">
      <dgm:prSet phldrT="[Text]"/>
      <dgm:spPr/>
      <dgm:t>
        <a:bodyPr/>
        <a:lstStyle/>
        <a:p>
          <a:r>
            <a:rPr lang="en-US" dirty="0"/>
            <a:t>Training Site preparation</a:t>
          </a:r>
        </a:p>
      </dgm:t>
    </dgm:pt>
    <dgm:pt modelId="{F7667A8D-92FF-4881-98EB-A4ECEA911484}" type="parTrans" cxnId="{60FF5D15-96BC-418A-8429-068425144654}">
      <dgm:prSet/>
      <dgm:spPr/>
      <dgm:t>
        <a:bodyPr/>
        <a:lstStyle/>
        <a:p>
          <a:endParaRPr lang="en-US"/>
        </a:p>
      </dgm:t>
    </dgm:pt>
    <dgm:pt modelId="{6F703F5C-741D-485C-9E19-3D2A42A2115D}" type="sibTrans" cxnId="{60FF5D15-96BC-418A-8429-068425144654}">
      <dgm:prSet/>
      <dgm:spPr/>
      <dgm:t>
        <a:bodyPr/>
        <a:lstStyle/>
        <a:p>
          <a:endParaRPr lang="en-US"/>
        </a:p>
      </dgm:t>
    </dgm:pt>
    <dgm:pt modelId="{6EFFD820-6A7E-4639-9E38-19D3ED8C069E}">
      <dgm:prSet phldrT="[Text]"/>
      <dgm:spPr/>
      <dgm:t>
        <a:bodyPr/>
        <a:lstStyle/>
        <a:p>
          <a:r>
            <a:rPr lang="en-US" dirty="0"/>
            <a:t>Finalize CHA/P sections of S&amp;P</a:t>
          </a:r>
        </a:p>
      </dgm:t>
    </dgm:pt>
    <dgm:pt modelId="{DD714114-4540-43E8-AEE2-77E866B9A663}" type="parTrans" cxnId="{321C4F25-49AD-4FB3-BA12-4D28B5A8E8F7}">
      <dgm:prSet/>
      <dgm:spPr/>
      <dgm:t>
        <a:bodyPr/>
        <a:lstStyle/>
        <a:p>
          <a:endParaRPr lang="en-US"/>
        </a:p>
      </dgm:t>
    </dgm:pt>
    <dgm:pt modelId="{CA99B65B-5CDC-454F-A097-4A4242FEDC31}" type="sibTrans" cxnId="{321C4F25-49AD-4FB3-BA12-4D28B5A8E8F7}">
      <dgm:prSet/>
      <dgm:spPr/>
      <dgm:t>
        <a:bodyPr/>
        <a:lstStyle/>
        <a:p>
          <a:endParaRPr lang="en-US"/>
        </a:p>
      </dgm:t>
    </dgm:pt>
    <dgm:pt modelId="{C60128B2-4B8D-49E0-BA6D-3D04ACC94855}">
      <dgm:prSet phldrT="[Text]"/>
      <dgm:spPr/>
      <dgm:t>
        <a:bodyPr/>
        <a:lstStyle/>
        <a:p>
          <a:r>
            <a:rPr lang="en-US" dirty="0"/>
            <a:t>Development of CHA/P degree track</a:t>
          </a:r>
        </a:p>
      </dgm:t>
    </dgm:pt>
    <dgm:pt modelId="{4B29EBCC-4ED9-44E6-B570-C9C2F1E680AA}" type="parTrans" cxnId="{F714C61D-15B1-40EC-8FB7-5F223CFB41B1}">
      <dgm:prSet/>
      <dgm:spPr/>
      <dgm:t>
        <a:bodyPr/>
        <a:lstStyle/>
        <a:p>
          <a:endParaRPr lang="en-US"/>
        </a:p>
      </dgm:t>
    </dgm:pt>
    <dgm:pt modelId="{9D33DFF4-17B8-480F-BD30-4709F5421262}" type="sibTrans" cxnId="{F714C61D-15B1-40EC-8FB7-5F223CFB41B1}">
      <dgm:prSet/>
      <dgm:spPr/>
      <dgm:t>
        <a:bodyPr/>
        <a:lstStyle/>
        <a:p>
          <a:endParaRPr lang="en-US"/>
        </a:p>
      </dgm:t>
    </dgm:pt>
    <dgm:pt modelId="{C0F1DA5B-1A73-4645-A4F8-E01E95887529}">
      <dgm:prSet phldrT="[Text]"/>
      <dgm:spPr/>
      <dgm:t>
        <a:bodyPr/>
        <a:lstStyle/>
        <a:p>
          <a:endParaRPr lang="en-US" dirty="0"/>
        </a:p>
      </dgm:t>
    </dgm:pt>
    <dgm:pt modelId="{018B126F-AA27-4889-BC70-B1D02A21788E}" type="parTrans" cxnId="{9AC4C018-AC3D-423D-BB85-04B7CD0DF600}">
      <dgm:prSet/>
      <dgm:spPr/>
      <dgm:t>
        <a:bodyPr/>
        <a:lstStyle/>
        <a:p>
          <a:endParaRPr lang="en-US"/>
        </a:p>
      </dgm:t>
    </dgm:pt>
    <dgm:pt modelId="{2B895A04-C40C-4DBE-AF01-B3EEF0D8F126}" type="sibTrans" cxnId="{9AC4C018-AC3D-423D-BB85-04B7CD0DF600}">
      <dgm:prSet/>
      <dgm:spPr/>
      <dgm:t>
        <a:bodyPr/>
        <a:lstStyle/>
        <a:p>
          <a:endParaRPr lang="en-US"/>
        </a:p>
      </dgm:t>
    </dgm:pt>
    <dgm:pt modelId="{B096EACA-D5A6-4936-A70B-5DEDA51F36C5}">
      <dgm:prSet phldrT="[Text]"/>
      <dgm:spPr/>
      <dgm:t>
        <a:bodyPr/>
        <a:lstStyle/>
        <a:p>
          <a:r>
            <a:rPr lang="en-US" dirty="0"/>
            <a:t>Training site quality assurance review  </a:t>
          </a:r>
        </a:p>
      </dgm:t>
    </dgm:pt>
    <dgm:pt modelId="{3F7F1DAB-AB62-44DF-9211-D8D4AA1EF83B}" type="parTrans" cxnId="{2044C4B0-F98A-4C51-B846-09F73BE214C4}">
      <dgm:prSet/>
      <dgm:spPr/>
      <dgm:t>
        <a:bodyPr/>
        <a:lstStyle/>
        <a:p>
          <a:endParaRPr lang="en-US"/>
        </a:p>
      </dgm:t>
    </dgm:pt>
    <dgm:pt modelId="{94BCFB12-51BA-44E9-BC88-62ABE7E652FD}" type="sibTrans" cxnId="{2044C4B0-F98A-4C51-B846-09F73BE214C4}">
      <dgm:prSet/>
      <dgm:spPr/>
      <dgm:t>
        <a:bodyPr/>
        <a:lstStyle/>
        <a:p>
          <a:endParaRPr lang="en-US"/>
        </a:p>
      </dgm:t>
    </dgm:pt>
    <dgm:pt modelId="{51977B5D-5D9B-406A-9525-E4BD503BCCC6}">
      <dgm:prSet phldrT="[Text]" custT="1"/>
      <dgm:spPr/>
      <dgm:t>
        <a:bodyPr/>
        <a:lstStyle/>
        <a:p>
          <a:r>
            <a:rPr lang="en-US" sz="2400" dirty="0"/>
            <a:t>NW CHA/P needs assessment  </a:t>
          </a:r>
        </a:p>
      </dgm:t>
    </dgm:pt>
    <dgm:pt modelId="{0FA48CB2-6ABC-4798-9AF6-2E0DE05F7EFF}" type="parTrans" cxnId="{5ED477EA-66CE-4327-B3D5-4131D94E0C26}">
      <dgm:prSet/>
      <dgm:spPr/>
      <dgm:t>
        <a:bodyPr/>
        <a:lstStyle/>
        <a:p>
          <a:endParaRPr lang="en-US"/>
        </a:p>
      </dgm:t>
    </dgm:pt>
    <dgm:pt modelId="{70996BF4-DFC2-4F73-B5F9-042CEB7E1F34}" type="sibTrans" cxnId="{5ED477EA-66CE-4327-B3D5-4131D94E0C26}">
      <dgm:prSet/>
      <dgm:spPr/>
      <dgm:t>
        <a:bodyPr/>
        <a:lstStyle/>
        <a:p>
          <a:endParaRPr lang="en-US"/>
        </a:p>
      </dgm:t>
    </dgm:pt>
    <dgm:pt modelId="{A69FC0DA-8079-423B-A44E-1F48AC040C5B}" type="pres">
      <dgm:prSet presAssocID="{13D99CD1-B371-4AE5-9D42-EDE65B2F7E1F}" presName="Name0" presStyleCnt="0">
        <dgm:presLayoutVars>
          <dgm:dir/>
          <dgm:animLvl val="lvl"/>
          <dgm:resizeHandles/>
        </dgm:presLayoutVars>
      </dgm:prSet>
      <dgm:spPr/>
    </dgm:pt>
    <dgm:pt modelId="{B1369EB7-7D1C-4439-AC9D-FDA5A3C217A0}" type="pres">
      <dgm:prSet presAssocID="{53B0867F-9E7D-4097-9327-4FFEA29FC096}" presName="linNode" presStyleCnt="0"/>
      <dgm:spPr/>
    </dgm:pt>
    <dgm:pt modelId="{6907B7EC-6D03-457F-B1DD-DD8139377AA7}" type="pres">
      <dgm:prSet presAssocID="{53B0867F-9E7D-4097-9327-4FFEA29FC096}" presName="parentShp" presStyleLbl="node1" presStyleIdx="0" presStyleCnt="4">
        <dgm:presLayoutVars>
          <dgm:bulletEnabled val="1"/>
        </dgm:presLayoutVars>
      </dgm:prSet>
      <dgm:spPr/>
    </dgm:pt>
    <dgm:pt modelId="{67E7AAC1-2305-494E-ACB8-15650997F432}" type="pres">
      <dgm:prSet presAssocID="{53B0867F-9E7D-4097-9327-4FFEA29FC096}" presName="childShp" presStyleLbl="bgAccFollowNode1" presStyleIdx="0" presStyleCnt="4">
        <dgm:presLayoutVars>
          <dgm:bulletEnabled val="1"/>
        </dgm:presLayoutVars>
      </dgm:prSet>
      <dgm:spPr/>
    </dgm:pt>
    <dgm:pt modelId="{A9AE37B6-F676-406F-BFFD-8354CCE90E82}" type="pres">
      <dgm:prSet presAssocID="{5A19EA46-8FAA-4E71-BD77-47425D93F11F}" presName="spacing" presStyleCnt="0"/>
      <dgm:spPr/>
    </dgm:pt>
    <dgm:pt modelId="{C6219700-18B2-4E8B-B2F5-447E7A581F5A}" type="pres">
      <dgm:prSet presAssocID="{1251A795-9D54-4CFE-8382-69E424F03054}" presName="linNode" presStyleCnt="0"/>
      <dgm:spPr/>
    </dgm:pt>
    <dgm:pt modelId="{E511A07A-06D0-4DCE-9B8F-6666D2D56787}" type="pres">
      <dgm:prSet presAssocID="{1251A795-9D54-4CFE-8382-69E424F03054}" presName="parentShp" presStyleLbl="node1" presStyleIdx="1" presStyleCnt="4">
        <dgm:presLayoutVars>
          <dgm:bulletEnabled val="1"/>
        </dgm:presLayoutVars>
      </dgm:prSet>
      <dgm:spPr/>
    </dgm:pt>
    <dgm:pt modelId="{202EF258-EAF3-4906-B459-C473B250A7B5}" type="pres">
      <dgm:prSet presAssocID="{1251A795-9D54-4CFE-8382-69E424F03054}" presName="childShp" presStyleLbl="bgAccFollowNode1" presStyleIdx="1" presStyleCnt="4" custScaleY="121136" custLinFactNeighborX="14072" custLinFactNeighborY="-923">
        <dgm:presLayoutVars>
          <dgm:bulletEnabled val="1"/>
        </dgm:presLayoutVars>
      </dgm:prSet>
      <dgm:spPr/>
    </dgm:pt>
    <dgm:pt modelId="{926B89D5-EA18-4170-994F-A1DCBC1BED8C}" type="pres">
      <dgm:prSet presAssocID="{15748FF0-10A3-4E17-8F71-D76A038857D1}" presName="spacing" presStyleCnt="0"/>
      <dgm:spPr/>
    </dgm:pt>
    <dgm:pt modelId="{C5619978-EA3D-42D4-BB1E-C0E8AD41845E}" type="pres">
      <dgm:prSet presAssocID="{EA5683B4-2BC3-471D-8084-8F8E8E4A75F5}" presName="linNode" presStyleCnt="0"/>
      <dgm:spPr/>
    </dgm:pt>
    <dgm:pt modelId="{FA5A29C3-CF27-4AC9-98D6-F680D3F9879B}" type="pres">
      <dgm:prSet presAssocID="{EA5683B4-2BC3-471D-8084-8F8E8E4A75F5}" presName="parentShp" presStyleLbl="node1" presStyleIdx="2" presStyleCnt="4">
        <dgm:presLayoutVars>
          <dgm:bulletEnabled val="1"/>
        </dgm:presLayoutVars>
      </dgm:prSet>
      <dgm:spPr/>
    </dgm:pt>
    <dgm:pt modelId="{D38CB358-0D10-436F-AB6B-D66D1C3AA4D0}" type="pres">
      <dgm:prSet presAssocID="{EA5683B4-2BC3-471D-8084-8F8E8E4A75F5}" presName="childShp" presStyleLbl="bgAccFollowNode1" presStyleIdx="2" presStyleCnt="4">
        <dgm:presLayoutVars>
          <dgm:bulletEnabled val="1"/>
        </dgm:presLayoutVars>
      </dgm:prSet>
      <dgm:spPr/>
    </dgm:pt>
    <dgm:pt modelId="{356D951C-C2E5-46D4-8BF4-DB9CAC30FAD9}" type="pres">
      <dgm:prSet presAssocID="{D677DB55-F393-4AD6-B5B0-10DF2E23A79B}" presName="spacing" presStyleCnt="0"/>
      <dgm:spPr/>
    </dgm:pt>
    <dgm:pt modelId="{79EA0732-92E1-4366-A858-6CA75A9089D3}" type="pres">
      <dgm:prSet presAssocID="{18D20D41-CDCA-4A49-83C5-CFC29A7EDC10}" presName="linNode" presStyleCnt="0"/>
      <dgm:spPr/>
    </dgm:pt>
    <dgm:pt modelId="{52F21C67-D5AA-4C1A-9F8D-0504AC5CC202}" type="pres">
      <dgm:prSet presAssocID="{18D20D41-CDCA-4A49-83C5-CFC29A7EDC10}" presName="parentShp" presStyleLbl="node1" presStyleIdx="3" presStyleCnt="4" custLinFactNeighborY="-2818">
        <dgm:presLayoutVars>
          <dgm:bulletEnabled val="1"/>
        </dgm:presLayoutVars>
      </dgm:prSet>
      <dgm:spPr/>
    </dgm:pt>
    <dgm:pt modelId="{5E9EE35E-CA55-4A7A-A8C6-FAE0DD4F93BC}" type="pres">
      <dgm:prSet presAssocID="{18D20D41-CDCA-4A49-83C5-CFC29A7EDC10}" presName="childShp" presStyleLbl="bgAccFollowNode1" presStyleIdx="3" presStyleCnt="4">
        <dgm:presLayoutVars>
          <dgm:bulletEnabled val="1"/>
        </dgm:presLayoutVars>
      </dgm:prSet>
      <dgm:spPr/>
    </dgm:pt>
  </dgm:ptLst>
  <dgm:cxnLst>
    <dgm:cxn modelId="{4122ED0A-5CFE-4658-9EF7-C6355D4BB1BD}" type="presOf" srcId="{571D98A1-EA23-41F6-A334-2B67D6D1366D}" destId="{202EF258-EAF3-4906-B459-C473B250A7B5}" srcOrd="0" destOrd="2" presId="urn:microsoft.com/office/officeart/2005/8/layout/vList6"/>
    <dgm:cxn modelId="{98FE4F0B-5205-47D8-88B7-57710AEA49B3}" type="presOf" srcId="{6EFFD820-6A7E-4639-9E38-19D3ED8C069E}" destId="{D38CB358-0D10-436F-AB6B-D66D1C3AA4D0}" srcOrd="0" destOrd="3" presId="urn:microsoft.com/office/officeart/2005/8/layout/vList6"/>
    <dgm:cxn modelId="{CD42500B-03E0-46E6-8C35-7DEF88D77187}" type="presOf" srcId="{20292E97-A233-4309-920F-EEDE117D30A5}" destId="{202EF258-EAF3-4906-B459-C473B250A7B5}" srcOrd="0" destOrd="5" presId="urn:microsoft.com/office/officeart/2005/8/layout/vList6"/>
    <dgm:cxn modelId="{60FF5D15-96BC-418A-8429-068425144654}" srcId="{EA5683B4-2BC3-471D-8084-8F8E8E4A75F5}" destId="{09811416-5EE8-4F63-A50C-64BC00487C2C}" srcOrd="2" destOrd="0" parTransId="{F7667A8D-92FF-4881-98EB-A4ECEA911484}" sibTransId="{6F703F5C-741D-485C-9E19-3D2A42A2115D}"/>
    <dgm:cxn modelId="{9AC4C018-AC3D-423D-BB85-04B7CD0DF600}" srcId="{18D20D41-CDCA-4A49-83C5-CFC29A7EDC10}" destId="{C0F1DA5B-1A73-4645-A4F8-E01E95887529}" srcOrd="3" destOrd="0" parTransId="{018B126F-AA27-4889-BC70-B1D02A21788E}" sibTransId="{2B895A04-C40C-4DBE-AF01-B3EEF0D8F126}"/>
    <dgm:cxn modelId="{6BD64919-EB79-4ACF-B125-960A32E4D4FD}" type="presOf" srcId="{1E49B2EE-B27F-4E23-A17D-12B35ABEC397}" destId="{D38CB358-0D10-436F-AB6B-D66D1C3AA4D0}" srcOrd="0" destOrd="1" presId="urn:microsoft.com/office/officeart/2005/8/layout/vList6"/>
    <dgm:cxn modelId="{A39F6B1B-8011-4771-9A92-B6D914B130CD}" type="presOf" srcId="{D3F63432-F7CA-4286-8535-1909A7EDF3C9}" destId="{202EF258-EAF3-4906-B459-C473B250A7B5}" srcOrd="0" destOrd="4" presId="urn:microsoft.com/office/officeart/2005/8/layout/vList6"/>
    <dgm:cxn modelId="{F714C61D-15B1-40EC-8FB7-5F223CFB41B1}" srcId="{18D20D41-CDCA-4A49-83C5-CFC29A7EDC10}" destId="{C60128B2-4B8D-49E0-BA6D-3D04ACC94855}" srcOrd="1" destOrd="0" parTransId="{4B29EBCC-4ED9-44E6-B570-C9C2F1E680AA}" sibTransId="{9D33DFF4-17B8-480F-BD30-4709F5421262}"/>
    <dgm:cxn modelId="{321C4F25-49AD-4FB3-BA12-4D28B5A8E8F7}" srcId="{EA5683B4-2BC3-471D-8084-8F8E8E4A75F5}" destId="{6EFFD820-6A7E-4639-9E38-19D3ED8C069E}" srcOrd="3" destOrd="0" parTransId="{DD714114-4540-43E8-AEE2-77E866B9A663}" sibTransId="{CA99B65B-5CDC-454F-A097-4A4242FEDC31}"/>
    <dgm:cxn modelId="{CE07332B-4720-4AAC-85FF-B0CF4CC2CE5F}" srcId="{D3F63432-F7CA-4286-8535-1909A7EDF3C9}" destId="{20292E97-A233-4309-920F-EEDE117D30A5}" srcOrd="0" destOrd="0" parTransId="{1A0C586F-99FA-451C-9F9F-6C3DAEE42011}" sibTransId="{BE8A0704-57FE-4834-8BEC-68B0B5108BC1}"/>
    <dgm:cxn modelId="{2C20472F-7074-4588-A311-D8E189AB4B9F}" srcId="{53B0867F-9E7D-4097-9327-4FFEA29FC096}" destId="{48E756F2-1493-4325-979E-886CDE1B0243}" srcOrd="1" destOrd="0" parTransId="{CC25A8EC-4DEF-4858-95B7-7DBFCE5ABD8D}" sibTransId="{1A9137D6-ADC3-4266-BF68-B9A80FB39029}"/>
    <dgm:cxn modelId="{92D6C036-439A-4FBF-B8DF-F1A0644E5977}" type="presOf" srcId="{51977B5D-5D9B-406A-9525-E4BD503BCCC6}" destId="{202EF258-EAF3-4906-B459-C473B250A7B5}" srcOrd="0" destOrd="3" presId="urn:microsoft.com/office/officeart/2005/8/layout/vList6"/>
    <dgm:cxn modelId="{3DBD013B-D077-45DA-B265-8C5BCB2196DA}" type="presOf" srcId="{B096EACA-D5A6-4936-A70B-5DEDA51F36C5}" destId="{5E9EE35E-CA55-4A7A-A8C6-FAE0DD4F93BC}" srcOrd="0" destOrd="2" presId="urn:microsoft.com/office/officeart/2005/8/layout/vList6"/>
    <dgm:cxn modelId="{9B86E73D-4F06-49BF-8FB3-918BF2EEB1E1}" type="presOf" srcId="{E1CF8087-9208-4AD7-BFF7-FC17A6A5B229}" destId="{D38CB358-0D10-436F-AB6B-D66D1C3AA4D0}" srcOrd="0" destOrd="0" presId="urn:microsoft.com/office/officeart/2005/8/layout/vList6"/>
    <dgm:cxn modelId="{0D8D173E-5779-44D7-B37A-528304E22FE1}" srcId="{13D99CD1-B371-4AE5-9D42-EDE65B2F7E1F}" destId="{EA5683B4-2BC3-471D-8084-8F8E8E4A75F5}" srcOrd="2" destOrd="0" parTransId="{0714460E-7E61-4BD6-95E0-E35F7D18E12C}" sibTransId="{D677DB55-F393-4AD6-B5B0-10DF2E23A79B}"/>
    <dgm:cxn modelId="{E452AB3F-0FF5-4D94-9E2B-88A7EDAD98EA}" type="presOf" srcId="{13D99CD1-B371-4AE5-9D42-EDE65B2F7E1F}" destId="{A69FC0DA-8079-423B-A44E-1F48AC040C5B}" srcOrd="0" destOrd="0" presId="urn:microsoft.com/office/officeart/2005/8/layout/vList6"/>
    <dgm:cxn modelId="{0061245D-5875-4FE1-B97A-F531CE0F006E}" type="presOf" srcId="{5B0C3B26-545D-4993-950E-D11036D8B2DB}" destId="{202EF258-EAF3-4906-B459-C473B250A7B5}" srcOrd="0" destOrd="1" presId="urn:microsoft.com/office/officeart/2005/8/layout/vList6"/>
    <dgm:cxn modelId="{4EF7D55E-744E-43B8-BC7D-33378B0897E6}" type="presOf" srcId="{C60128B2-4B8D-49E0-BA6D-3D04ACC94855}" destId="{5E9EE35E-CA55-4A7A-A8C6-FAE0DD4F93BC}" srcOrd="0" destOrd="1" presId="urn:microsoft.com/office/officeart/2005/8/layout/vList6"/>
    <dgm:cxn modelId="{3F7EC948-371C-400F-8F57-DFCA89DB2190}" srcId="{EA5683B4-2BC3-471D-8084-8F8E8E4A75F5}" destId="{E1CF8087-9208-4AD7-BFF7-FC17A6A5B229}" srcOrd="0" destOrd="0" parTransId="{1E8498FF-49B1-40CA-8466-7A6C38E5B636}" sibTransId="{3B996DD3-A668-42A3-9838-AFB40C891989}"/>
    <dgm:cxn modelId="{4EA2CC52-0F83-4987-B654-25195A3AEC8D}" srcId="{EA5683B4-2BC3-471D-8084-8F8E8E4A75F5}" destId="{1E49B2EE-B27F-4E23-A17D-12B35ABEC397}" srcOrd="1" destOrd="0" parTransId="{211CE999-58A5-4500-9FB9-8C8E6C38F646}" sibTransId="{5F173E00-A998-43CC-9A87-A1CEB0462626}"/>
    <dgm:cxn modelId="{550DFD7B-629C-4082-B206-76B3EADEFC9D}" type="presOf" srcId="{BD3B38F6-8424-41CD-A337-39A7EB79B963}" destId="{202EF258-EAF3-4906-B459-C473B250A7B5}" srcOrd="0" destOrd="0" presId="urn:microsoft.com/office/officeart/2005/8/layout/vList6"/>
    <dgm:cxn modelId="{89C38089-90ED-41C1-BC9D-FD6704FED0F6}" type="presOf" srcId="{48E756F2-1493-4325-979E-886CDE1B0243}" destId="{67E7AAC1-2305-494E-ACB8-15650997F432}" srcOrd="0" destOrd="1" presId="urn:microsoft.com/office/officeart/2005/8/layout/vList6"/>
    <dgm:cxn modelId="{B4D23991-9125-4F39-9497-20176CE48020}" srcId="{1251A795-9D54-4CFE-8382-69E424F03054}" destId="{D3F63432-F7CA-4286-8535-1909A7EDF3C9}" srcOrd="4" destOrd="0" parTransId="{26ABDB46-9CBF-407D-B4ED-566C629DD270}" sibTransId="{C0638E56-4150-472E-A880-E7942F760120}"/>
    <dgm:cxn modelId="{2B6727A0-FDF5-4CDB-96C6-0AEB620F4FD6}" srcId="{18D20D41-CDCA-4A49-83C5-CFC29A7EDC10}" destId="{30C38514-FA2C-4A22-BE2F-4430407568F7}" srcOrd="0" destOrd="0" parTransId="{FBB31B13-B4B7-40EA-9169-8CBE3F18A6B7}" sibTransId="{8A5303FB-BC53-42E6-BBBA-38CA7E9AD27E}"/>
    <dgm:cxn modelId="{2044C4B0-F98A-4C51-B846-09F73BE214C4}" srcId="{18D20D41-CDCA-4A49-83C5-CFC29A7EDC10}" destId="{B096EACA-D5A6-4936-A70B-5DEDA51F36C5}" srcOrd="2" destOrd="0" parTransId="{3F7F1DAB-AB62-44DF-9211-D8D4AA1EF83B}" sibTransId="{94BCFB12-51BA-44E9-BC88-62ABE7E652FD}"/>
    <dgm:cxn modelId="{3408CEB0-A127-47DF-AFDA-F224D894CB28}" type="presOf" srcId="{53B0867F-9E7D-4097-9327-4FFEA29FC096}" destId="{6907B7EC-6D03-457F-B1DD-DD8139377AA7}" srcOrd="0" destOrd="0" presId="urn:microsoft.com/office/officeart/2005/8/layout/vList6"/>
    <dgm:cxn modelId="{F82E0AB6-DA53-43CD-90A6-AFB409D995A7}" type="presOf" srcId="{EA5683B4-2BC3-471D-8084-8F8E8E4A75F5}" destId="{FA5A29C3-CF27-4AC9-98D6-F680D3F9879B}" srcOrd="0" destOrd="0" presId="urn:microsoft.com/office/officeart/2005/8/layout/vList6"/>
    <dgm:cxn modelId="{2A9AE2BB-78D3-48FC-BEE7-D2EFACE5D689}" srcId="{1251A795-9D54-4CFE-8382-69E424F03054}" destId="{571D98A1-EA23-41F6-A334-2B67D6D1366D}" srcOrd="2" destOrd="0" parTransId="{E858687A-DCB9-4441-8662-935BC69C9A04}" sibTransId="{DA4D6401-8077-4198-BBA0-6DE91360717A}"/>
    <dgm:cxn modelId="{E7A7EEBC-A113-44E0-B284-F22904AE0C78}" type="presOf" srcId="{09811416-5EE8-4F63-A50C-64BC00487C2C}" destId="{D38CB358-0D10-436F-AB6B-D66D1C3AA4D0}" srcOrd="0" destOrd="2" presId="urn:microsoft.com/office/officeart/2005/8/layout/vList6"/>
    <dgm:cxn modelId="{85902FBD-FBF9-4110-8AA8-5D268AA7059F}" srcId="{53B0867F-9E7D-4097-9327-4FFEA29FC096}" destId="{5A48D888-5A7B-4310-9249-088503FDD31F}" srcOrd="0" destOrd="0" parTransId="{EB0CEBCF-DEFF-4D04-B27A-6B3CAE29CB04}" sibTransId="{13D3BE38-C58C-4C65-B460-441ADE88A19E}"/>
    <dgm:cxn modelId="{7F90E7D0-F2F3-4A61-9D45-01F24483D32A}" type="presOf" srcId="{C0F1DA5B-1A73-4645-A4F8-E01E95887529}" destId="{5E9EE35E-CA55-4A7A-A8C6-FAE0DD4F93BC}" srcOrd="0" destOrd="3" presId="urn:microsoft.com/office/officeart/2005/8/layout/vList6"/>
    <dgm:cxn modelId="{061CE7D5-D238-4F3C-9138-86B942A29B8E}" srcId="{1251A795-9D54-4CFE-8382-69E424F03054}" destId="{BD3B38F6-8424-41CD-A337-39A7EB79B963}" srcOrd="0" destOrd="0" parTransId="{EB66E54A-0392-4BB5-A298-464B0116B2E3}" sibTransId="{F862B414-665D-4290-A8FE-F7466AFC5725}"/>
    <dgm:cxn modelId="{9E3AF6D6-B53A-4FF7-B628-4D1BFDF70266}" type="presOf" srcId="{1251A795-9D54-4CFE-8382-69E424F03054}" destId="{E511A07A-06D0-4DCE-9B8F-6666D2D56787}" srcOrd="0" destOrd="0" presId="urn:microsoft.com/office/officeart/2005/8/layout/vList6"/>
    <dgm:cxn modelId="{87BFBDDB-3F5B-4C22-9762-8A6394328647}" srcId="{13D99CD1-B371-4AE5-9D42-EDE65B2F7E1F}" destId="{18D20D41-CDCA-4A49-83C5-CFC29A7EDC10}" srcOrd="3" destOrd="0" parTransId="{5B829697-95F5-4E9B-A55F-EEDB796168DA}" sibTransId="{C797A210-90B6-4C96-8690-89BB8EDD3669}"/>
    <dgm:cxn modelId="{784CF8E7-9DC7-4648-A595-26B1EDD3B4CA}" srcId="{13D99CD1-B371-4AE5-9D42-EDE65B2F7E1F}" destId="{53B0867F-9E7D-4097-9327-4FFEA29FC096}" srcOrd="0" destOrd="0" parTransId="{49C1B9A2-6B18-4620-A3FA-9A46FAC459A2}" sibTransId="{5A19EA46-8FAA-4E71-BD77-47425D93F11F}"/>
    <dgm:cxn modelId="{5ED477EA-66CE-4327-B3D5-4131D94E0C26}" srcId="{1251A795-9D54-4CFE-8382-69E424F03054}" destId="{51977B5D-5D9B-406A-9525-E4BD503BCCC6}" srcOrd="3" destOrd="0" parTransId="{0FA48CB2-6ABC-4798-9AF6-2E0DE05F7EFF}" sibTransId="{70996BF4-DFC2-4F73-B5F9-042CEB7E1F34}"/>
    <dgm:cxn modelId="{1DF06FED-0B8E-4348-86B8-717478164F0C}" srcId="{1251A795-9D54-4CFE-8382-69E424F03054}" destId="{5B0C3B26-545D-4993-950E-D11036D8B2DB}" srcOrd="1" destOrd="0" parTransId="{08C26776-E698-4D80-84DA-9D6D71CF7F9C}" sibTransId="{46427887-9D20-4472-9598-38CFE679F318}"/>
    <dgm:cxn modelId="{0A36BCEE-EAC7-4018-B77B-1A6A388A8A38}" srcId="{13D99CD1-B371-4AE5-9D42-EDE65B2F7E1F}" destId="{1251A795-9D54-4CFE-8382-69E424F03054}" srcOrd="1" destOrd="0" parTransId="{3718F16C-4927-4A1B-BCD2-20DA09F38A14}" sibTransId="{15748FF0-10A3-4E17-8F71-D76A038857D1}"/>
    <dgm:cxn modelId="{65FE9AF4-1099-485D-8162-A3C683D0EBC8}" type="presOf" srcId="{30C38514-FA2C-4A22-BE2F-4430407568F7}" destId="{5E9EE35E-CA55-4A7A-A8C6-FAE0DD4F93BC}" srcOrd="0" destOrd="0" presId="urn:microsoft.com/office/officeart/2005/8/layout/vList6"/>
    <dgm:cxn modelId="{782582FB-A2CC-4125-968C-2FDCA0451FCE}" type="presOf" srcId="{5A48D888-5A7B-4310-9249-088503FDD31F}" destId="{67E7AAC1-2305-494E-ACB8-15650997F432}" srcOrd="0" destOrd="0" presId="urn:microsoft.com/office/officeart/2005/8/layout/vList6"/>
    <dgm:cxn modelId="{853F97FB-0D2A-4D62-A36D-C81D1C7B9277}" type="presOf" srcId="{18D20D41-CDCA-4A49-83C5-CFC29A7EDC10}" destId="{52F21C67-D5AA-4C1A-9F8D-0504AC5CC202}" srcOrd="0" destOrd="0" presId="urn:microsoft.com/office/officeart/2005/8/layout/vList6"/>
    <dgm:cxn modelId="{D1B8C6FB-EA65-411C-9710-A3FDFA7817DF}" type="presParOf" srcId="{A69FC0DA-8079-423B-A44E-1F48AC040C5B}" destId="{B1369EB7-7D1C-4439-AC9D-FDA5A3C217A0}" srcOrd="0" destOrd="0" presId="urn:microsoft.com/office/officeart/2005/8/layout/vList6"/>
    <dgm:cxn modelId="{A2034C75-FD1C-4ECD-A0E4-8B1F00F9E2B9}" type="presParOf" srcId="{B1369EB7-7D1C-4439-AC9D-FDA5A3C217A0}" destId="{6907B7EC-6D03-457F-B1DD-DD8139377AA7}" srcOrd="0" destOrd="0" presId="urn:microsoft.com/office/officeart/2005/8/layout/vList6"/>
    <dgm:cxn modelId="{3B028D28-6D90-4887-9914-693BEE76B30D}" type="presParOf" srcId="{B1369EB7-7D1C-4439-AC9D-FDA5A3C217A0}" destId="{67E7AAC1-2305-494E-ACB8-15650997F432}" srcOrd="1" destOrd="0" presId="urn:microsoft.com/office/officeart/2005/8/layout/vList6"/>
    <dgm:cxn modelId="{FE17FE31-36C2-42D9-956F-42C62F27A84C}" type="presParOf" srcId="{A69FC0DA-8079-423B-A44E-1F48AC040C5B}" destId="{A9AE37B6-F676-406F-BFFD-8354CCE90E82}" srcOrd="1" destOrd="0" presId="urn:microsoft.com/office/officeart/2005/8/layout/vList6"/>
    <dgm:cxn modelId="{65CC034F-F0C2-48F5-A53F-445DE8312289}" type="presParOf" srcId="{A69FC0DA-8079-423B-A44E-1F48AC040C5B}" destId="{C6219700-18B2-4E8B-B2F5-447E7A581F5A}" srcOrd="2" destOrd="0" presId="urn:microsoft.com/office/officeart/2005/8/layout/vList6"/>
    <dgm:cxn modelId="{BEB14B79-FA0B-4BD9-8962-D09F73146427}" type="presParOf" srcId="{C6219700-18B2-4E8B-B2F5-447E7A581F5A}" destId="{E511A07A-06D0-4DCE-9B8F-6666D2D56787}" srcOrd="0" destOrd="0" presId="urn:microsoft.com/office/officeart/2005/8/layout/vList6"/>
    <dgm:cxn modelId="{A480927D-81D1-47A3-8395-518153794593}" type="presParOf" srcId="{C6219700-18B2-4E8B-B2F5-447E7A581F5A}" destId="{202EF258-EAF3-4906-B459-C473B250A7B5}" srcOrd="1" destOrd="0" presId="urn:microsoft.com/office/officeart/2005/8/layout/vList6"/>
    <dgm:cxn modelId="{7EC0A2C6-A98E-4C00-9531-13266970684D}" type="presParOf" srcId="{A69FC0DA-8079-423B-A44E-1F48AC040C5B}" destId="{926B89D5-EA18-4170-994F-A1DCBC1BED8C}" srcOrd="3" destOrd="0" presId="urn:microsoft.com/office/officeart/2005/8/layout/vList6"/>
    <dgm:cxn modelId="{5DCAF1C7-904B-4645-8ED3-020DC84B68AB}" type="presParOf" srcId="{A69FC0DA-8079-423B-A44E-1F48AC040C5B}" destId="{C5619978-EA3D-42D4-BB1E-C0E8AD41845E}" srcOrd="4" destOrd="0" presId="urn:microsoft.com/office/officeart/2005/8/layout/vList6"/>
    <dgm:cxn modelId="{4DBF0C68-C4FF-4FD2-817B-3935BBE93BE0}" type="presParOf" srcId="{C5619978-EA3D-42D4-BB1E-C0E8AD41845E}" destId="{FA5A29C3-CF27-4AC9-98D6-F680D3F9879B}" srcOrd="0" destOrd="0" presId="urn:microsoft.com/office/officeart/2005/8/layout/vList6"/>
    <dgm:cxn modelId="{03E28E7D-6584-4B56-B95F-8A3295ECE4E4}" type="presParOf" srcId="{C5619978-EA3D-42D4-BB1E-C0E8AD41845E}" destId="{D38CB358-0D10-436F-AB6B-D66D1C3AA4D0}" srcOrd="1" destOrd="0" presId="urn:microsoft.com/office/officeart/2005/8/layout/vList6"/>
    <dgm:cxn modelId="{EEB1CAC7-254B-442B-8266-20BC4D4197EC}" type="presParOf" srcId="{A69FC0DA-8079-423B-A44E-1F48AC040C5B}" destId="{356D951C-C2E5-46D4-8BF4-DB9CAC30FAD9}" srcOrd="5" destOrd="0" presId="urn:microsoft.com/office/officeart/2005/8/layout/vList6"/>
    <dgm:cxn modelId="{6CCF60D2-AC9E-4463-8B7D-93161F0FFDC0}" type="presParOf" srcId="{A69FC0DA-8079-423B-A44E-1F48AC040C5B}" destId="{79EA0732-92E1-4366-A858-6CA75A9089D3}" srcOrd="6" destOrd="0" presId="urn:microsoft.com/office/officeart/2005/8/layout/vList6"/>
    <dgm:cxn modelId="{51F888BF-6D3C-46AD-BD8F-3FE7857229A3}" type="presParOf" srcId="{79EA0732-92E1-4366-A858-6CA75A9089D3}" destId="{52F21C67-D5AA-4C1A-9F8D-0504AC5CC202}" srcOrd="0" destOrd="0" presId="urn:microsoft.com/office/officeart/2005/8/layout/vList6"/>
    <dgm:cxn modelId="{D873F6DC-3F5E-42A4-9B29-02F2F8371223}" type="presParOf" srcId="{79EA0732-92E1-4366-A858-6CA75A9089D3}" destId="{5E9EE35E-CA55-4A7A-A8C6-FAE0DD4F93B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EED8F9-CA39-4B15-BE31-17C0B2071B58}" type="doc">
      <dgm:prSet loTypeId="urn:microsoft.com/office/officeart/2005/8/layout/StepDownProcess" loCatId="process" qsTypeId="urn:microsoft.com/office/officeart/2005/8/quickstyle/simple1" qsCatId="simple" csTypeId="urn:microsoft.com/office/officeart/2005/8/colors/accent3_1" csCatId="accent3" phldr="1"/>
      <dgm:spPr/>
      <dgm:t>
        <a:bodyPr/>
        <a:lstStyle/>
        <a:p>
          <a:endParaRPr lang="en-US"/>
        </a:p>
      </dgm:t>
    </dgm:pt>
    <dgm:pt modelId="{C49D9D56-732B-49A4-907D-EE7081D2EC97}">
      <dgm:prSet phldrT="[Text]" custT="1"/>
      <dgm:spPr/>
      <dgm:t>
        <a:bodyPr/>
        <a:lstStyle/>
        <a:p>
          <a:r>
            <a:rPr lang="en-US" sz="1800" b="1" dirty="0"/>
            <a:t>Funding</a:t>
          </a:r>
        </a:p>
      </dgm:t>
    </dgm:pt>
    <dgm:pt modelId="{919A6AF2-B1BD-4244-A9A7-12E117E5BC14}" type="parTrans" cxnId="{31CE0F79-798B-49F5-A9FF-F37705FC2478}">
      <dgm:prSet/>
      <dgm:spPr/>
      <dgm:t>
        <a:bodyPr/>
        <a:lstStyle/>
        <a:p>
          <a:endParaRPr lang="en-US"/>
        </a:p>
      </dgm:t>
    </dgm:pt>
    <dgm:pt modelId="{E38CB7B2-06C4-4A05-A953-CD1EE44C7CC9}" type="sibTrans" cxnId="{31CE0F79-798B-49F5-A9FF-F37705FC2478}">
      <dgm:prSet/>
      <dgm:spPr/>
      <dgm:t>
        <a:bodyPr/>
        <a:lstStyle/>
        <a:p>
          <a:endParaRPr lang="en-US"/>
        </a:p>
      </dgm:t>
    </dgm:pt>
    <dgm:pt modelId="{2276A85D-F426-411D-B2D8-7A6550208B6F}">
      <dgm:prSet phldrT="[Text]" custT="1"/>
      <dgm:spPr/>
      <dgm:t>
        <a:bodyPr/>
        <a:lstStyle/>
        <a:p>
          <a:r>
            <a:rPr lang="en-US" sz="1800" b="1" dirty="0"/>
            <a:t>Tribal Interest</a:t>
          </a:r>
        </a:p>
      </dgm:t>
    </dgm:pt>
    <dgm:pt modelId="{FC08616A-8D45-4A0A-AF3A-9CC5B4ABD4BA}" type="parTrans" cxnId="{2BB9109F-3274-4967-A562-9CBE5A0483AF}">
      <dgm:prSet/>
      <dgm:spPr/>
      <dgm:t>
        <a:bodyPr/>
        <a:lstStyle/>
        <a:p>
          <a:endParaRPr lang="en-US"/>
        </a:p>
      </dgm:t>
    </dgm:pt>
    <dgm:pt modelId="{992D4DF5-BDAE-434B-89F5-0F272C8F295E}" type="sibTrans" cxnId="{2BB9109F-3274-4967-A562-9CBE5A0483AF}">
      <dgm:prSet/>
      <dgm:spPr/>
      <dgm:t>
        <a:bodyPr/>
        <a:lstStyle/>
        <a:p>
          <a:endParaRPr lang="en-US"/>
        </a:p>
      </dgm:t>
    </dgm:pt>
    <dgm:pt modelId="{2A2B0BD3-3B97-4AB0-9327-6757A9804A31}">
      <dgm:prSet phldrT="[Text]" custT="1"/>
      <dgm:spPr/>
      <dgm:t>
        <a:bodyPr/>
        <a:lstStyle/>
        <a:p>
          <a:endParaRPr lang="en-US" sz="1600" dirty="0"/>
        </a:p>
      </dgm:t>
    </dgm:pt>
    <dgm:pt modelId="{87C8F603-4BAD-45D4-AFEE-33BE32879368}" type="parTrans" cxnId="{936097AF-A6F3-45F6-858C-5A4B3F9446BB}">
      <dgm:prSet/>
      <dgm:spPr/>
      <dgm:t>
        <a:bodyPr/>
        <a:lstStyle/>
        <a:p>
          <a:endParaRPr lang="en-US"/>
        </a:p>
      </dgm:t>
    </dgm:pt>
    <dgm:pt modelId="{1D373A9D-FEE4-48E5-9CDB-F441FD6909E9}" type="sibTrans" cxnId="{936097AF-A6F3-45F6-858C-5A4B3F9446BB}">
      <dgm:prSet/>
      <dgm:spPr/>
      <dgm:t>
        <a:bodyPr/>
        <a:lstStyle/>
        <a:p>
          <a:endParaRPr lang="en-US"/>
        </a:p>
      </dgm:t>
    </dgm:pt>
    <dgm:pt modelId="{F9807A06-F66C-493A-8356-FC4606299FAA}">
      <dgm:prSet phldrT="[Text]" custT="1"/>
      <dgm:spPr/>
      <dgm:t>
        <a:bodyPr/>
        <a:lstStyle/>
        <a:p>
          <a:r>
            <a:rPr lang="en-US" sz="1800" b="1" dirty="0"/>
            <a:t>Curriculum &amp; Training</a:t>
          </a:r>
        </a:p>
      </dgm:t>
    </dgm:pt>
    <dgm:pt modelId="{A7BE914C-0C29-4925-8F08-0B925ABF15C9}" type="parTrans" cxnId="{89D5B07F-EFAB-4181-B1EA-7251AEF5518E}">
      <dgm:prSet/>
      <dgm:spPr/>
      <dgm:t>
        <a:bodyPr/>
        <a:lstStyle/>
        <a:p>
          <a:endParaRPr lang="en-US"/>
        </a:p>
      </dgm:t>
    </dgm:pt>
    <dgm:pt modelId="{01F14924-28A2-45DB-9074-A9E047EED313}" type="sibTrans" cxnId="{89D5B07F-EFAB-4181-B1EA-7251AEF5518E}">
      <dgm:prSet/>
      <dgm:spPr/>
      <dgm:t>
        <a:bodyPr/>
        <a:lstStyle/>
        <a:p>
          <a:endParaRPr lang="en-US"/>
        </a:p>
      </dgm:t>
    </dgm:pt>
    <dgm:pt modelId="{FCB27CEA-F1CA-48E1-8C6D-E56264E8ED90}">
      <dgm:prSet custT="1"/>
      <dgm:spPr/>
      <dgm:t>
        <a:bodyPr/>
        <a:lstStyle/>
        <a:p>
          <a:r>
            <a:rPr lang="en-US" sz="1800" b="1" dirty="0"/>
            <a:t>Supervision &amp; Practice</a:t>
          </a:r>
        </a:p>
      </dgm:t>
    </dgm:pt>
    <dgm:pt modelId="{F19C36E3-DB15-42AD-BF9C-04DE90A93116}" type="parTrans" cxnId="{7463525A-7DB0-4E55-9B06-5128A7C4B8EE}">
      <dgm:prSet/>
      <dgm:spPr/>
      <dgm:t>
        <a:bodyPr/>
        <a:lstStyle/>
        <a:p>
          <a:endParaRPr lang="en-US"/>
        </a:p>
      </dgm:t>
    </dgm:pt>
    <dgm:pt modelId="{D7248F50-0774-498A-AA0F-A3A3F707CFE2}" type="sibTrans" cxnId="{7463525A-7DB0-4E55-9B06-5128A7C4B8EE}">
      <dgm:prSet/>
      <dgm:spPr/>
      <dgm:t>
        <a:bodyPr/>
        <a:lstStyle/>
        <a:p>
          <a:endParaRPr lang="en-US"/>
        </a:p>
      </dgm:t>
    </dgm:pt>
    <dgm:pt modelId="{3287A060-5496-4DF0-9997-624FD9452396}">
      <dgm:prSet phldrT="[Text]" custT="1"/>
      <dgm:spPr/>
      <dgm:t>
        <a:bodyPr/>
        <a:lstStyle/>
        <a:p>
          <a:r>
            <a:rPr lang="en-US" sz="1800" b="1" dirty="0"/>
            <a:t>Regulatory Structure </a:t>
          </a:r>
        </a:p>
      </dgm:t>
    </dgm:pt>
    <dgm:pt modelId="{AD0B5A6D-2ECF-4B68-9627-EB7CF99569A0}" type="parTrans" cxnId="{13FB6A77-D15A-41F9-A076-C4C8B0DE8651}">
      <dgm:prSet/>
      <dgm:spPr/>
      <dgm:t>
        <a:bodyPr/>
        <a:lstStyle/>
        <a:p>
          <a:endParaRPr lang="en-US"/>
        </a:p>
      </dgm:t>
    </dgm:pt>
    <dgm:pt modelId="{58E0AFEB-38E5-4561-B360-C9807195D8D3}" type="sibTrans" cxnId="{13FB6A77-D15A-41F9-A076-C4C8B0DE8651}">
      <dgm:prSet/>
      <dgm:spPr/>
      <dgm:t>
        <a:bodyPr/>
        <a:lstStyle/>
        <a:p>
          <a:endParaRPr lang="en-US"/>
        </a:p>
      </dgm:t>
    </dgm:pt>
    <dgm:pt modelId="{79990573-5BEA-473C-9588-CA6ED62CB428}">
      <dgm:prSet custT="1"/>
      <dgm:spPr>
        <a:noFill/>
        <a:ln>
          <a:noFill/>
        </a:ln>
      </dgm:spPr>
      <dgm:t>
        <a:bodyPr/>
        <a:lstStyle/>
        <a:p>
          <a:endParaRPr lang="en-US" sz="1800" b="1" dirty="0"/>
        </a:p>
      </dgm:t>
    </dgm:pt>
    <dgm:pt modelId="{E90708F6-A0A3-4FF6-AF19-D5614A08A761}" type="sibTrans" cxnId="{60E5EFC6-3360-401F-AC42-E75913E6D98F}">
      <dgm:prSet/>
      <dgm:spPr/>
      <dgm:t>
        <a:bodyPr/>
        <a:lstStyle/>
        <a:p>
          <a:endParaRPr lang="en-US"/>
        </a:p>
      </dgm:t>
    </dgm:pt>
    <dgm:pt modelId="{A5C549D4-2B01-4508-A655-7072C33B1DA3}" type="parTrans" cxnId="{60E5EFC6-3360-401F-AC42-E75913E6D98F}">
      <dgm:prSet/>
      <dgm:spPr/>
      <dgm:t>
        <a:bodyPr/>
        <a:lstStyle/>
        <a:p>
          <a:endParaRPr lang="en-US"/>
        </a:p>
      </dgm:t>
    </dgm:pt>
    <dgm:pt modelId="{731BAE01-9DCC-4C87-A4EC-D46B15CCDE4D}" type="pres">
      <dgm:prSet presAssocID="{7EEED8F9-CA39-4B15-BE31-17C0B2071B58}" presName="rootnode" presStyleCnt="0">
        <dgm:presLayoutVars>
          <dgm:chMax/>
          <dgm:chPref/>
          <dgm:dir/>
          <dgm:animLvl val="lvl"/>
        </dgm:presLayoutVars>
      </dgm:prSet>
      <dgm:spPr/>
    </dgm:pt>
    <dgm:pt modelId="{7CF367A0-BEB9-4451-B234-8555636995F1}" type="pres">
      <dgm:prSet presAssocID="{C49D9D56-732B-49A4-907D-EE7081D2EC97}" presName="composite" presStyleCnt="0"/>
      <dgm:spPr/>
    </dgm:pt>
    <dgm:pt modelId="{C85DE796-A748-42C4-BE62-E712500DB676}" type="pres">
      <dgm:prSet presAssocID="{C49D9D56-732B-49A4-907D-EE7081D2EC97}" presName="bentUpArrow1" presStyleLbl="alignImgPlace1" presStyleIdx="0" presStyleCnt="5" custLinFactNeighborX="14960"/>
      <dgm:spPr/>
    </dgm:pt>
    <dgm:pt modelId="{151743CD-346A-4119-9433-9C0C00A7F049}" type="pres">
      <dgm:prSet presAssocID="{C49D9D56-732B-49A4-907D-EE7081D2EC97}" presName="ParentText" presStyleLbl="node1" presStyleIdx="0" presStyleCnt="6" custScaleX="182809">
        <dgm:presLayoutVars>
          <dgm:chMax val="1"/>
          <dgm:chPref val="1"/>
          <dgm:bulletEnabled val="1"/>
        </dgm:presLayoutVars>
      </dgm:prSet>
      <dgm:spPr/>
    </dgm:pt>
    <dgm:pt modelId="{24919128-9049-4895-A050-E633083C1AB9}" type="pres">
      <dgm:prSet presAssocID="{C49D9D56-732B-49A4-907D-EE7081D2EC97}" presName="ChildText" presStyleLbl="revTx" presStyleIdx="0" presStyleCnt="5" custScaleX="598193" custLinFactX="100000" custLinFactNeighborX="198165" custLinFactNeighborY="-22533">
        <dgm:presLayoutVars>
          <dgm:chMax val="0"/>
          <dgm:chPref val="0"/>
          <dgm:bulletEnabled val="1"/>
        </dgm:presLayoutVars>
      </dgm:prSet>
      <dgm:spPr/>
    </dgm:pt>
    <dgm:pt modelId="{76A43D69-463A-4B97-851F-1F4E998BC22C}" type="pres">
      <dgm:prSet presAssocID="{E38CB7B2-06C4-4A05-A953-CD1EE44C7CC9}" presName="sibTrans" presStyleCnt="0"/>
      <dgm:spPr/>
    </dgm:pt>
    <dgm:pt modelId="{6EF01C7B-165E-4835-A230-33814A73F076}" type="pres">
      <dgm:prSet presAssocID="{2276A85D-F426-411D-B2D8-7A6550208B6F}" presName="composite" presStyleCnt="0"/>
      <dgm:spPr/>
    </dgm:pt>
    <dgm:pt modelId="{9518CF78-7184-4325-9140-737303B19F83}" type="pres">
      <dgm:prSet presAssocID="{2276A85D-F426-411D-B2D8-7A6550208B6F}" presName="bentUpArrow1" presStyleLbl="alignImgPlace1" presStyleIdx="1" presStyleCnt="5" custLinFactNeighborX="1870" custLinFactNeighborY="3496"/>
      <dgm:spPr/>
    </dgm:pt>
    <dgm:pt modelId="{36CEEBBA-6930-42B3-AFA6-6E46D8F445D0}" type="pres">
      <dgm:prSet presAssocID="{2276A85D-F426-411D-B2D8-7A6550208B6F}" presName="ParentText" presStyleLbl="node1" presStyleIdx="1" presStyleCnt="6" custScaleX="216481" custLinFactNeighborX="-24030" custLinFactNeighborY="-1283">
        <dgm:presLayoutVars>
          <dgm:chMax val="1"/>
          <dgm:chPref val="1"/>
          <dgm:bulletEnabled val="1"/>
        </dgm:presLayoutVars>
      </dgm:prSet>
      <dgm:spPr/>
    </dgm:pt>
    <dgm:pt modelId="{031FE8E0-FDA0-4FE5-B832-BA07D340021A}" type="pres">
      <dgm:prSet presAssocID="{2276A85D-F426-411D-B2D8-7A6550208B6F}" presName="ChildText" presStyleLbl="revTx" presStyleIdx="1" presStyleCnt="5" custLinFactNeighborX="48291" custLinFactNeighborY="-1843">
        <dgm:presLayoutVars>
          <dgm:chMax val="0"/>
          <dgm:chPref val="0"/>
          <dgm:bulletEnabled val="1"/>
        </dgm:presLayoutVars>
      </dgm:prSet>
      <dgm:spPr/>
    </dgm:pt>
    <dgm:pt modelId="{C3871166-41C7-4617-B92F-597DFC20A0F3}" type="pres">
      <dgm:prSet presAssocID="{992D4DF5-BDAE-434B-89F5-0F272C8F295E}" presName="sibTrans" presStyleCnt="0"/>
      <dgm:spPr/>
    </dgm:pt>
    <dgm:pt modelId="{324781A7-D9A5-4796-A9FD-D96658C7375B}" type="pres">
      <dgm:prSet presAssocID="{F9807A06-F66C-493A-8356-FC4606299FAA}" presName="composite" presStyleCnt="0"/>
      <dgm:spPr/>
    </dgm:pt>
    <dgm:pt modelId="{FA49EE16-6D02-43BA-865C-5626CF231D3C}" type="pres">
      <dgm:prSet presAssocID="{F9807A06-F66C-493A-8356-FC4606299FAA}" presName="bentUpArrow1" presStyleLbl="alignImgPlace1" presStyleIdx="2" presStyleCnt="5" custLinFactNeighborX="-49772" custLinFactNeighborY="23992"/>
      <dgm:spPr/>
    </dgm:pt>
    <dgm:pt modelId="{5D8727F9-5E6D-4447-B867-1FED6D3382FB}" type="pres">
      <dgm:prSet presAssocID="{F9807A06-F66C-493A-8356-FC4606299FAA}" presName="ParentText" presStyleLbl="node1" presStyleIdx="2" presStyleCnt="6" custScaleX="188334" custLinFactNeighborX="-60464" custLinFactNeighborY="17467">
        <dgm:presLayoutVars>
          <dgm:chMax val="1"/>
          <dgm:chPref val="1"/>
          <dgm:bulletEnabled val="1"/>
        </dgm:presLayoutVars>
      </dgm:prSet>
      <dgm:spPr/>
    </dgm:pt>
    <dgm:pt modelId="{249260BB-02D7-4E82-BE9F-E65473D54F15}" type="pres">
      <dgm:prSet presAssocID="{F9807A06-F66C-493A-8356-FC4606299FAA}" presName="ChildText" presStyleLbl="revTx" presStyleIdx="2" presStyleCnt="5" custLinFactNeighborX="54463" custLinFactNeighborY="-11704">
        <dgm:presLayoutVars>
          <dgm:chMax val="0"/>
          <dgm:chPref val="0"/>
          <dgm:bulletEnabled val="1"/>
        </dgm:presLayoutVars>
      </dgm:prSet>
      <dgm:spPr/>
    </dgm:pt>
    <dgm:pt modelId="{4357B516-C581-46B6-9384-4502131EFB3A}" type="pres">
      <dgm:prSet presAssocID="{01F14924-28A2-45DB-9074-A9E047EED313}" presName="sibTrans" presStyleCnt="0"/>
      <dgm:spPr/>
    </dgm:pt>
    <dgm:pt modelId="{C04965AA-6BB7-4905-87B3-AC5B6D8C680B}" type="pres">
      <dgm:prSet presAssocID="{3287A060-5496-4DF0-9997-624FD9452396}" presName="composite" presStyleCnt="0"/>
      <dgm:spPr/>
    </dgm:pt>
    <dgm:pt modelId="{3D837AF8-AAC2-4F2D-814D-C917CD2AC584}" type="pres">
      <dgm:prSet presAssocID="{3287A060-5496-4DF0-9997-624FD9452396}" presName="bentUpArrow1" presStyleLbl="alignImgPlace1" presStyleIdx="3" presStyleCnt="5" custLinFactX="-6342" custLinFactNeighborX="-100000" custLinFactNeighborY="63451"/>
      <dgm:spPr/>
    </dgm:pt>
    <dgm:pt modelId="{D37F74C7-CE35-427E-A349-15E3519EDC88}" type="pres">
      <dgm:prSet presAssocID="{3287A060-5496-4DF0-9997-624FD9452396}" presName="ParentText" presStyleLbl="node1" presStyleIdx="3" presStyleCnt="6" custScaleX="198607" custLinFactX="-3778" custLinFactNeighborX="-100000" custLinFactNeighborY="50616">
        <dgm:presLayoutVars>
          <dgm:chMax val="1"/>
          <dgm:chPref val="1"/>
          <dgm:bulletEnabled val="1"/>
        </dgm:presLayoutVars>
      </dgm:prSet>
      <dgm:spPr/>
    </dgm:pt>
    <dgm:pt modelId="{F57E9660-36A0-47EB-BB93-58D607264016}" type="pres">
      <dgm:prSet presAssocID="{3287A060-5496-4DF0-9997-624FD9452396}" presName="ChildText" presStyleLbl="revTx" presStyleIdx="3" presStyleCnt="5">
        <dgm:presLayoutVars>
          <dgm:chMax val="0"/>
          <dgm:chPref val="0"/>
          <dgm:bulletEnabled val="1"/>
        </dgm:presLayoutVars>
      </dgm:prSet>
      <dgm:spPr/>
    </dgm:pt>
    <dgm:pt modelId="{F99E7E75-247E-4875-82F8-8E783BAADC6E}" type="pres">
      <dgm:prSet presAssocID="{58E0AFEB-38E5-4561-B360-C9807195D8D3}" presName="sibTrans" presStyleCnt="0"/>
      <dgm:spPr/>
    </dgm:pt>
    <dgm:pt modelId="{D67A265B-A197-4686-9FEE-2189AFAC1809}" type="pres">
      <dgm:prSet presAssocID="{FCB27CEA-F1CA-48E1-8C6D-E56264E8ED90}" presName="composite" presStyleCnt="0"/>
      <dgm:spPr/>
    </dgm:pt>
    <dgm:pt modelId="{E75DFFF0-8311-4733-BE2F-05D20CE89714}" type="pres">
      <dgm:prSet presAssocID="{FCB27CEA-F1CA-48E1-8C6D-E56264E8ED90}" presName="bentUpArrow1" presStyleLbl="alignImgPlace1" presStyleIdx="4" presStyleCnt="5" custLinFactX="400000" custLinFactNeighborX="412432" custLinFactNeighborY="80475"/>
      <dgm:spPr>
        <a:noFill/>
        <a:ln>
          <a:noFill/>
        </a:ln>
      </dgm:spPr>
    </dgm:pt>
    <dgm:pt modelId="{4D9DB598-5707-4167-8AD0-E158CCE84297}" type="pres">
      <dgm:prSet presAssocID="{FCB27CEA-F1CA-48E1-8C6D-E56264E8ED90}" presName="ParentText" presStyleLbl="node1" presStyleIdx="4" presStyleCnt="6" custScaleX="204285" custLinFactX="-42918" custLinFactNeighborX="-100000" custLinFactNeighborY="76795">
        <dgm:presLayoutVars>
          <dgm:chMax val="1"/>
          <dgm:chPref val="1"/>
          <dgm:bulletEnabled val="1"/>
        </dgm:presLayoutVars>
      </dgm:prSet>
      <dgm:spPr/>
    </dgm:pt>
    <dgm:pt modelId="{AE0C6060-C49F-468E-85BA-95091B7C915F}" type="pres">
      <dgm:prSet presAssocID="{FCB27CEA-F1CA-48E1-8C6D-E56264E8ED90}" presName="ChildText" presStyleLbl="revTx" presStyleIdx="4" presStyleCnt="5" custLinFactNeighborX="42997">
        <dgm:presLayoutVars>
          <dgm:chMax val="0"/>
          <dgm:chPref val="0"/>
          <dgm:bulletEnabled val="1"/>
        </dgm:presLayoutVars>
      </dgm:prSet>
      <dgm:spPr/>
    </dgm:pt>
    <dgm:pt modelId="{1475E994-444F-40A6-AEDB-1231B70DF0C5}" type="pres">
      <dgm:prSet presAssocID="{D7248F50-0774-498A-AA0F-A3A3F707CFE2}" presName="sibTrans" presStyleCnt="0"/>
      <dgm:spPr/>
    </dgm:pt>
    <dgm:pt modelId="{777CAA4D-7DE4-4111-9FF8-EA217B2F759B}" type="pres">
      <dgm:prSet presAssocID="{79990573-5BEA-473C-9588-CA6ED62CB428}" presName="composite" presStyleCnt="0"/>
      <dgm:spPr/>
    </dgm:pt>
    <dgm:pt modelId="{FDA0123B-B9A4-4E6B-A58A-F608E6F3B759}" type="pres">
      <dgm:prSet presAssocID="{79990573-5BEA-473C-9588-CA6ED62CB428}" presName="ParentText" presStyleLbl="node1" presStyleIdx="5" presStyleCnt="6" custScaleX="142028" custLinFactX="-288110" custLinFactNeighborX="-300000" custLinFactNeighborY="79402">
        <dgm:presLayoutVars>
          <dgm:chMax val="1"/>
          <dgm:chPref val="1"/>
          <dgm:bulletEnabled val="1"/>
        </dgm:presLayoutVars>
      </dgm:prSet>
      <dgm:spPr/>
    </dgm:pt>
  </dgm:ptLst>
  <dgm:cxnLst>
    <dgm:cxn modelId="{07AC4425-58DA-469D-89E2-82F41FD15B78}" type="presOf" srcId="{79990573-5BEA-473C-9588-CA6ED62CB428}" destId="{FDA0123B-B9A4-4E6B-A58A-F608E6F3B759}" srcOrd="0" destOrd="0" presId="urn:microsoft.com/office/officeart/2005/8/layout/StepDownProcess"/>
    <dgm:cxn modelId="{5AC04140-17CD-4454-BCE8-D352D4115C6D}" type="presOf" srcId="{F9807A06-F66C-493A-8356-FC4606299FAA}" destId="{5D8727F9-5E6D-4447-B867-1FED6D3382FB}" srcOrd="0" destOrd="0" presId="urn:microsoft.com/office/officeart/2005/8/layout/StepDownProcess"/>
    <dgm:cxn modelId="{1CBB944D-2100-415E-8E98-FB79E27181E7}" type="presOf" srcId="{7EEED8F9-CA39-4B15-BE31-17C0B2071B58}" destId="{731BAE01-9DCC-4C87-A4EC-D46B15CCDE4D}" srcOrd="0" destOrd="0" presId="urn:microsoft.com/office/officeart/2005/8/layout/StepDownProcess"/>
    <dgm:cxn modelId="{7E75CC53-FBE0-4313-AB17-96C397C3C286}" type="presOf" srcId="{3287A060-5496-4DF0-9997-624FD9452396}" destId="{D37F74C7-CE35-427E-A349-15E3519EDC88}" srcOrd="0" destOrd="0" presId="urn:microsoft.com/office/officeart/2005/8/layout/StepDownProcess"/>
    <dgm:cxn modelId="{13FB6A77-D15A-41F9-A076-C4C8B0DE8651}" srcId="{7EEED8F9-CA39-4B15-BE31-17C0B2071B58}" destId="{3287A060-5496-4DF0-9997-624FD9452396}" srcOrd="3" destOrd="0" parTransId="{AD0B5A6D-2ECF-4B68-9627-EB7CF99569A0}" sibTransId="{58E0AFEB-38E5-4561-B360-C9807195D8D3}"/>
    <dgm:cxn modelId="{31CE0F79-798B-49F5-A9FF-F37705FC2478}" srcId="{7EEED8F9-CA39-4B15-BE31-17C0B2071B58}" destId="{C49D9D56-732B-49A4-907D-EE7081D2EC97}" srcOrd="0" destOrd="0" parTransId="{919A6AF2-B1BD-4244-A9A7-12E117E5BC14}" sibTransId="{E38CB7B2-06C4-4A05-A953-CD1EE44C7CC9}"/>
    <dgm:cxn modelId="{7463525A-7DB0-4E55-9B06-5128A7C4B8EE}" srcId="{7EEED8F9-CA39-4B15-BE31-17C0B2071B58}" destId="{FCB27CEA-F1CA-48E1-8C6D-E56264E8ED90}" srcOrd="4" destOrd="0" parTransId="{F19C36E3-DB15-42AD-BF9C-04DE90A93116}" sibTransId="{D7248F50-0774-498A-AA0F-A3A3F707CFE2}"/>
    <dgm:cxn modelId="{89D5B07F-EFAB-4181-B1EA-7251AEF5518E}" srcId="{7EEED8F9-CA39-4B15-BE31-17C0B2071B58}" destId="{F9807A06-F66C-493A-8356-FC4606299FAA}" srcOrd="2" destOrd="0" parTransId="{A7BE914C-0C29-4925-8F08-0B925ABF15C9}" sibTransId="{01F14924-28A2-45DB-9074-A9E047EED313}"/>
    <dgm:cxn modelId="{1ED75F96-EF5A-4A66-9B3C-EBEEA9B1C704}" type="presOf" srcId="{2A2B0BD3-3B97-4AB0-9327-6757A9804A31}" destId="{031FE8E0-FDA0-4FE5-B832-BA07D340021A}" srcOrd="0" destOrd="0" presId="urn:microsoft.com/office/officeart/2005/8/layout/StepDownProcess"/>
    <dgm:cxn modelId="{2BB9109F-3274-4967-A562-9CBE5A0483AF}" srcId="{7EEED8F9-CA39-4B15-BE31-17C0B2071B58}" destId="{2276A85D-F426-411D-B2D8-7A6550208B6F}" srcOrd="1" destOrd="0" parTransId="{FC08616A-8D45-4A0A-AF3A-9CC5B4ABD4BA}" sibTransId="{992D4DF5-BDAE-434B-89F5-0F272C8F295E}"/>
    <dgm:cxn modelId="{936097AF-A6F3-45F6-858C-5A4B3F9446BB}" srcId="{2276A85D-F426-411D-B2D8-7A6550208B6F}" destId="{2A2B0BD3-3B97-4AB0-9327-6757A9804A31}" srcOrd="0" destOrd="0" parTransId="{87C8F603-4BAD-45D4-AFEE-33BE32879368}" sibTransId="{1D373A9D-FEE4-48E5-9CDB-F441FD6909E9}"/>
    <dgm:cxn modelId="{649D85BF-8149-47B1-A96C-6089CAB6706B}" type="presOf" srcId="{2276A85D-F426-411D-B2D8-7A6550208B6F}" destId="{36CEEBBA-6930-42B3-AFA6-6E46D8F445D0}" srcOrd="0" destOrd="0" presId="urn:microsoft.com/office/officeart/2005/8/layout/StepDownProcess"/>
    <dgm:cxn modelId="{60E5EFC6-3360-401F-AC42-E75913E6D98F}" srcId="{7EEED8F9-CA39-4B15-BE31-17C0B2071B58}" destId="{79990573-5BEA-473C-9588-CA6ED62CB428}" srcOrd="5" destOrd="0" parTransId="{A5C549D4-2B01-4508-A655-7072C33B1DA3}" sibTransId="{E90708F6-A0A3-4FF6-AF19-D5614A08A761}"/>
    <dgm:cxn modelId="{876D10D4-E988-47D3-97F9-06E7A6643976}" type="presOf" srcId="{C49D9D56-732B-49A4-907D-EE7081D2EC97}" destId="{151743CD-346A-4119-9433-9C0C00A7F049}" srcOrd="0" destOrd="0" presId="urn:microsoft.com/office/officeart/2005/8/layout/StepDownProcess"/>
    <dgm:cxn modelId="{ED8DD1F7-E12F-45FA-8257-05D098AA629D}" type="presOf" srcId="{FCB27CEA-F1CA-48E1-8C6D-E56264E8ED90}" destId="{4D9DB598-5707-4167-8AD0-E158CCE84297}" srcOrd="0" destOrd="0" presId="urn:microsoft.com/office/officeart/2005/8/layout/StepDownProcess"/>
    <dgm:cxn modelId="{1CA4B6E3-5B7B-4C24-9BBB-4DB6268A1835}" type="presParOf" srcId="{731BAE01-9DCC-4C87-A4EC-D46B15CCDE4D}" destId="{7CF367A0-BEB9-4451-B234-8555636995F1}" srcOrd="0" destOrd="0" presId="urn:microsoft.com/office/officeart/2005/8/layout/StepDownProcess"/>
    <dgm:cxn modelId="{F5C0618E-FBCE-40FF-9D29-CCB30815893A}" type="presParOf" srcId="{7CF367A0-BEB9-4451-B234-8555636995F1}" destId="{C85DE796-A748-42C4-BE62-E712500DB676}" srcOrd="0" destOrd="0" presId="urn:microsoft.com/office/officeart/2005/8/layout/StepDownProcess"/>
    <dgm:cxn modelId="{4B199AB6-7AD0-4EA1-AA42-E328946D0030}" type="presParOf" srcId="{7CF367A0-BEB9-4451-B234-8555636995F1}" destId="{151743CD-346A-4119-9433-9C0C00A7F049}" srcOrd="1" destOrd="0" presId="urn:microsoft.com/office/officeart/2005/8/layout/StepDownProcess"/>
    <dgm:cxn modelId="{87D6C449-884A-499B-8017-C00660EE0EFE}" type="presParOf" srcId="{7CF367A0-BEB9-4451-B234-8555636995F1}" destId="{24919128-9049-4895-A050-E633083C1AB9}" srcOrd="2" destOrd="0" presId="urn:microsoft.com/office/officeart/2005/8/layout/StepDownProcess"/>
    <dgm:cxn modelId="{FB3EDC32-C1DB-4254-AE4E-9A57365AD89F}" type="presParOf" srcId="{731BAE01-9DCC-4C87-A4EC-D46B15CCDE4D}" destId="{76A43D69-463A-4B97-851F-1F4E998BC22C}" srcOrd="1" destOrd="0" presId="urn:microsoft.com/office/officeart/2005/8/layout/StepDownProcess"/>
    <dgm:cxn modelId="{167F5B03-6A6E-4F5D-9503-12890B7B4C23}" type="presParOf" srcId="{731BAE01-9DCC-4C87-A4EC-D46B15CCDE4D}" destId="{6EF01C7B-165E-4835-A230-33814A73F076}" srcOrd="2" destOrd="0" presId="urn:microsoft.com/office/officeart/2005/8/layout/StepDownProcess"/>
    <dgm:cxn modelId="{FF92C8CC-1601-4A54-BE57-728170A832A2}" type="presParOf" srcId="{6EF01C7B-165E-4835-A230-33814A73F076}" destId="{9518CF78-7184-4325-9140-737303B19F83}" srcOrd="0" destOrd="0" presId="urn:microsoft.com/office/officeart/2005/8/layout/StepDownProcess"/>
    <dgm:cxn modelId="{F91DE9D4-65BE-4165-85C0-2B513C0F9862}" type="presParOf" srcId="{6EF01C7B-165E-4835-A230-33814A73F076}" destId="{36CEEBBA-6930-42B3-AFA6-6E46D8F445D0}" srcOrd="1" destOrd="0" presId="urn:microsoft.com/office/officeart/2005/8/layout/StepDownProcess"/>
    <dgm:cxn modelId="{D4D6C35E-D138-46CC-AF34-00AA35FEC595}" type="presParOf" srcId="{6EF01C7B-165E-4835-A230-33814A73F076}" destId="{031FE8E0-FDA0-4FE5-B832-BA07D340021A}" srcOrd="2" destOrd="0" presId="urn:microsoft.com/office/officeart/2005/8/layout/StepDownProcess"/>
    <dgm:cxn modelId="{6D86C71D-2CB9-48CA-B44B-4CFCA600B425}" type="presParOf" srcId="{731BAE01-9DCC-4C87-A4EC-D46B15CCDE4D}" destId="{C3871166-41C7-4617-B92F-597DFC20A0F3}" srcOrd="3" destOrd="0" presId="urn:microsoft.com/office/officeart/2005/8/layout/StepDownProcess"/>
    <dgm:cxn modelId="{C24BFC8D-36B6-41F5-B517-C7BBBFAA235A}" type="presParOf" srcId="{731BAE01-9DCC-4C87-A4EC-D46B15CCDE4D}" destId="{324781A7-D9A5-4796-A9FD-D96658C7375B}" srcOrd="4" destOrd="0" presId="urn:microsoft.com/office/officeart/2005/8/layout/StepDownProcess"/>
    <dgm:cxn modelId="{43BC7720-CF60-409C-AE87-3A8D062028F2}" type="presParOf" srcId="{324781A7-D9A5-4796-A9FD-D96658C7375B}" destId="{FA49EE16-6D02-43BA-865C-5626CF231D3C}" srcOrd="0" destOrd="0" presId="urn:microsoft.com/office/officeart/2005/8/layout/StepDownProcess"/>
    <dgm:cxn modelId="{1D1DE9C5-7334-4601-B0A2-7B02DA5C4BE8}" type="presParOf" srcId="{324781A7-D9A5-4796-A9FD-D96658C7375B}" destId="{5D8727F9-5E6D-4447-B867-1FED6D3382FB}" srcOrd="1" destOrd="0" presId="urn:microsoft.com/office/officeart/2005/8/layout/StepDownProcess"/>
    <dgm:cxn modelId="{E50B41CF-F0F2-437C-8FB5-D8B74611C80A}" type="presParOf" srcId="{324781A7-D9A5-4796-A9FD-D96658C7375B}" destId="{249260BB-02D7-4E82-BE9F-E65473D54F15}" srcOrd="2" destOrd="0" presId="urn:microsoft.com/office/officeart/2005/8/layout/StepDownProcess"/>
    <dgm:cxn modelId="{196AB7BD-E3DF-4021-B0A7-A9A449FC96E5}" type="presParOf" srcId="{731BAE01-9DCC-4C87-A4EC-D46B15CCDE4D}" destId="{4357B516-C581-46B6-9384-4502131EFB3A}" srcOrd="5" destOrd="0" presId="urn:microsoft.com/office/officeart/2005/8/layout/StepDownProcess"/>
    <dgm:cxn modelId="{B32FEA45-422E-46B3-8AAF-55429B3E8506}" type="presParOf" srcId="{731BAE01-9DCC-4C87-A4EC-D46B15CCDE4D}" destId="{C04965AA-6BB7-4905-87B3-AC5B6D8C680B}" srcOrd="6" destOrd="0" presId="urn:microsoft.com/office/officeart/2005/8/layout/StepDownProcess"/>
    <dgm:cxn modelId="{1DEFD178-44B8-4D05-B30E-A5F1832C8478}" type="presParOf" srcId="{C04965AA-6BB7-4905-87B3-AC5B6D8C680B}" destId="{3D837AF8-AAC2-4F2D-814D-C917CD2AC584}" srcOrd="0" destOrd="0" presId="urn:microsoft.com/office/officeart/2005/8/layout/StepDownProcess"/>
    <dgm:cxn modelId="{7E1A9893-046F-4424-858D-ED98DE11004B}" type="presParOf" srcId="{C04965AA-6BB7-4905-87B3-AC5B6D8C680B}" destId="{D37F74C7-CE35-427E-A349-15E3519EDC88}" srcOrd="1" destOrd="0" presId="urn:microsoft.com/office/officeart/2005/8/layout/StepDownProcess"/>
    <dgm:cxn modelId="{B1BFF977-4A2D-45D6-9EEA-F3CCC07C767B}" type="presParOf" srcId="{C04965AA-6BB7-4905-87B3-AC5B6D8C680B}" destId="{F57E9660-36A0-47EB-BB93-58D607264016}" srcOrd="2" destOrd="0" presId="urn:microsoft.com/office/officeart/2005/8/layout/StepDownProcess"/>
    <dgm:cxn modelId="{6C2798B6-C9E9-45FC-8FFD-C8BEABB87AB3}" type="presParOf" srcId="{731BAE01-9DCC-4C87-A4EC-D46B15CCDE4D}" destId="{F99E7E75-247E-4875-82F8-8E783BAADC6E}" srcOrd="7" destOrd="0" presId="urn:microsoft.com/office/officeart/2005/8/layout/StepDownProcess"/>
    <dgm:cxn modelId="{52E3A3D3-215B-4E72-9A60-10BA0BFDFC4C}" type="presParOf" srcId="{731BAE01-9DCC-4C87-A4EC-D46B15CCDE4D}" destId="{D67A265B-A197-4686-9FEE-2189AFAC1809}" srcOrd="8" destOrd="0" presId="urn:microsoft.com/office/officeart/2005/8/layout/StepDownProcess"/>
    <dgm:cxn modelId="{65AFA2BD-5DE2-4EE3-9B87-8A8319DAEBD1}" type="presParOf" srcId="{D67A265B-A197-4686-9FEE-2189AFAC1809}" destId="{E75DFFF0-8311-4733-BE2F-05D20CE89714}" srcOrd="0" destOrd="0" presId="urn:microsoft.com/office/officeart/2005/8/layout/StepDownProcess"/>
    <dgm:cxn modelId="{044A6F27-5753-4F88-BD4A-E022605EA736}" type="presParOf" srcId="{D67A265B-A197-4686-9FEE-2189AFAC1809}" destId="{4D9DB598-5707-4167-8AD0-E158CCE84297}" srcOrd="1" destOrd="0" presId="urn:microsoft.com/office/officeart/2005/8/layout/StepDownProcess"/>
    <dgm:cxn modelId="{51953CBC-9726-4469-B03E-05655A1D4CC7}" type="presParOf" srcId="{D67A265B-A197-4686-9FEE-2189AFAC1809}" destId="{AE0C6060-C49F-468E-85BA-95091B7C915F}" srcOrd="2" destOrd="0" presId="urn:microsoft.com/office/officeart/2005/8/layout/StepDownProcess"/>
    <dgm:cxn modelId="{8FCD0C61-609A-49ED-A818-EBB83052642E}" type="presParOf" srcId="{731BAE01-9DCC-4C87-A4EC-D46B15CCDE4D}" destId="{1475E994-444F-40A6-AEDB-1231B70DF0C5}" srcOrd="9" destOrd="0" presId="urn:microsoft.com/office/officeart/2005/8/layout/StepDownProcess"/>
    <dgm:cxn modelId="{541D44CD-E5EA-4F78-A96C-745A408F67FF}" type="presParOf" srcId="{731BAE01-9DCC-4C87-A4EC-D46B15CCDE4D}" destId="{777CAA4D-7DE4-4111-9FF8-EA217B2F759B}" srcOrd="10" destOrd="0" presId="urn:microsoft.com/office/officeart/2005/8/layout/StepDownProcess"/>
    <dgm:cxn modelId="{CA96C039-0AC4-4E3A-8E2D-6C1AA523F9FE}" type="presParOf" srcId="{777CAA4D-7DE4-4111-9FF8-EA217B2F759B}" destId="{FDA0123B-B9A4-4E6B-A58A-F608E6F3B75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D99CD1-B371-4AE5-9D42-EDE65B2F7E1F}" type="doc">
      <dgm:prSet loTypeId="urn:microsoft.com/office/officeart/2005/8/layout/vList6" loCatId="process" qsTypeId="urn:microsoft.com/office/officeart/2005/8/quickstyle/3d1" qsCatId="3D" csTypeId="urn:microsoft.com/office/officeart/2005/8/colors/accent0_1" csCatId="mainScheme" phldr="1"/>
      <dgm:spPr/>
      <dgm:t>
        <a:bodyPr/>
        <a:lstStyle/>
        <a:p>
          <a:endParaRPr lang="en-US"/>
        </a:p>
      </dgm:t>
    </dgm:pt>
    <dgm:pt modelId="{53B0867F-9E7D-4097-9327-4FFEA29FC096}">
      <dgm:prSet phldrT="[Text]"/>
      <dgm:spPr>
        <a:solidFill>
          <a:schemeClr val="accent5">
            <a:lumMod val="20000"/>
            <a:lumOff val="80000"/>
          </a:schemeClr>
        </a:solidFill>
      </dgm:spPr>
      <dgm:t>
        <a:bodyPr/>
        <a:lstStyle/>
        <a:p>
          <a:r>
            <a:rPr lang="en-US" dirty="0"/>
            <a:t>2021</a:t>
          </a:r>
        </a:p>
      </dgm:t>
    </dgm:pt>
    <dgm:pt modelId="{49C1B9A2-6B18-4620-A3FA-9A46FAC459A2}" type="parTrans" cxnId="{784CF8E7-9DC7-4648-A595-26B1EDD3B4CA}">
      <dgm:prSet/>
      <dgm:spPr/>
      <dgm:t>
        <a:bodyPr/>
        <a:lstStyle/>
        <a:p>
          <a:endParaRPr lang="en-US"/>
        </a:p>
      </dgm:t>
    </dgm:pt>
    <dgm:pt modelId="{5A19EA46-8FAA-4E71-BD77-47425D93F11F}" type="sibTrans" cxnId="{784CF8E7-9DC7-4648-A595-26B1EDD3B4CA}">
      <dgm:prSet/>
      <dgm:spPr/>
      <dgm:t>
        <a:bodyPr/>
        <a:lstStyle/>
        <a:p>
          <a:endParaRPr lang="en-US"/>
        </a:p>
      </dgm:t>
    </dgm:pt>
    <dgm:pt modelId="{BD3B38F6-8424-41CD-A337-39A7EB79B963}">
      <dgm:prSet phldrT="[Text]" custT="1"/>
      <dgm:spPr/>
      <dgm:t>
        <a:bodyPr/>
        <a:lstStyle/>
        <a:p>
          <a:r>
            <a:rPr lang="en-US" sz="1400" dirty="0"/>
            <a:t>TCHP Advisory Workgroup established</a:t>
          </a:r>
        </a:p>
      </dgm:t>
    </dgm:pt>
    <dgm:pt modelId="{EB66E54A-0392-4BB5-A298-464B0116B2E3}" type="parTrans" cxnId="{061CE7D5-D238-4F3C-9138-86B942A29B8E}">
      <dgm:prSet/>
      <dgm:spPr/>
      <dgm:t>
        <a:bodyPr/>
        <a:lstStyle/>
        <a:p>
          <a:endParaRPr lang="en-US"/>
        </a:p>
      </dgm:t>
    </dgm:pt>
    <dgm:pt modelId="{F862B414-665D-4290-A8FE-F7466AFC5725}" type="sibTrans" cxnId="{061CE7D5-D238-4F3C-9138-86B942A29B8E}">
      <dgm:prSet/>
      <dgm:spPr/>
      <dgm:t>
        <a:bodyPr/>
        <a:lstStyle/>
        <a:p>
          <a:endParaRPr lang="en-US"/>
        </a:p>
      </dgm:t>
    </dgm:pt>
    <dgm:pt modelId="{EA5683B4-2BC3-471D-8084-8F8E8E4A75F5}">
      <dgm:prSet phldrT="[Text]"/>
      <dgm:spPr>
        <a:solidFill>
          <a:schemeClr val="accent1">
            <a:lumMod val="20000"/>
            <a:lumOff val="80000"/>
          </a:schemeClr>
        </a:solidFill>
      </dgm:spPr>
      <dgm:t>
        <a:bodyPr/>
        <a:lstStyle/>
        <a:p>
          <a:r>
            <a:rPr lang="en-US" dirty="0"/>
            <a:t>2023</a:t>
          </a:r>
        </a:p>
      </dgm:t>
    </dgm:pt>
    <dgm:pt modelId="{0714460E-7E61-4BD6-95E0-E35F7D18E12C}" type="parTrans" cxnId="{0D8D173E-5779-44D7-B37A-528304E22FE1}">
      <dgm:prSet/>
      <dgm:spPr/>
      <dgm:t>
        <a:bodyPr/>
        <a:lstStyle/>
        <a:p>
          <a:endParaRPr lang="en-US"/>
        </a:p>
      </dgm:t>
    </dgm:pt>
    <dgm:pt modelId="{D677DB55-F393-4AD6-B5B0-10DF2E23A79B}" type="sibTrans" cxnId="{0D8D173E-5779-44D7-B37A-528304E22FE1}">
      <dgm:prSet/>
      <dgm:spPr/>
      <dgm:t>
        <a:bodyPr/>
        <a:lstStyle/>
        <a:p>
          <a:endParaRPr lang="en-US"/>
        </a:p>
      </dgm:t>
    </dgm:pt>
    <dgm:pt modelId="{E1CF8087-9208-4AD7-BFF7-FC17A6A5B229}">
      <dgm:prSet phldrT="[Text]"/>
      <dgm:spPr/>
      <dgm:t>
        <a:bodyPr/>
        <a:lstStyle/>
        <a:p>
          <a:r>
            <a:rPr lang="en-US" dirty="0"/>
            <a:t>Curriculum and </a:t>
          </a:r>
          <a:r>
            <a:rPr lang="en-US" dirty="0" err="1"/>
            <a:t>eCHAMP</a:t>
          </a:r>
          <a:r>
            <a:rPr lang="en-US" dirty="0"/>
            <a:t> development</a:t>
          </a:r>
        </a:p>
      </dgm:t>
    </dgm:pt>
    <dgm:pt modelId="{1E8498FF-49B1-40CA-8466-7A6C38E5B636}" type="parTrans" cxnId="{3F7EC948-371C-400F-8F57-DFCA89DB2190}">
      <dgm:prSet/>
      <dgm:spPr/>
      <dgm:t>
        <a:bodyPr/>
        <a:lstStyle/>
        <a:p>
          <a:endParaRPr lang="en-US"/>
        </a:p>
      </dgm:t>
    </dgm:pt>
    <dgm:pt modelId="{3B996DD3-A668-42A3-9838-AFB40C891989}" type="sibTrans" cxnId="{3F7EC948-371C-400F-8F57-DFCA89DB2190}">
      <dgm:prSet/>
      <dgm:spPr/>
      <dgm:t>
        <a:bodyPr/>
        <a:lstStyle/>
        <a:p>
          <a:endParaRPr lang="en-US"/>
        </a:p>
      </dgm:t>
    </dgm:pt>
    <dgm:pt modelId="{18D20D41-CDCA-4A49-83C5-CFC29A7EDC10}">
      <dgm:prSet phldrT="[Text]"/>
      <dgm:spPr>
        <a:solidFill>
          <a:schemeClr val="accent1">
            <a:lumMod val="20000"/>
            <a:lumOff val="80000"/>
          </a:schemeClr>
        </a:solidFill>
      </dgm:spPr>
      <dgm:t>
        <a:bodyPr/>
        <a:lstStyle/>
        <a:p>
          <a:r>
            <a:rPr lang="en-US" dirty="0"/>
            <a:t>2024</a:t>
          </a:r>
        </a:p>
      </dgm:t>
    </dgm:pt>
    <dgm:pt modelId="{5B829697-95F5-4E9B-A55F-EEDB796168DA}" type="parTrans" cxnId="{87BFBDDB-3F5B-4C22-9762-8A6394328647}">
      <dgm:prSet/>
      <dgm:spPr/>
      <dgm:t>
        <a:bodyPr/>
        <a:lstStyle/>
        <a:p>
          <a:endParaRPr lang="en-US"/>
        </a:p>
      </dgm:t>
    </dgm:pt>
    <dgm:pt modelId="{C797A210-90B6-4C96-8690-89BB8EDD3669}" type="sibTrans" cxnId="{87BFBDDB-3F5B-4C22-9762-8A6394328647}">
      <dgm:prSet/>
      <dgm:spPr/>
      <dgm:t>
        <a:bodyPr/>
        <a:lstStyle/>
        <a:p>
          <a:endParaRPr lang="en-US"/>
        </a:p>
      </dgm:t>
    </dgm:pt>
    <dgm:pt modelId="{1251A795-9D54-4CFE-8382-69E424F03054}">
      <dgm:prSet phldrT="[Text]"/>
      <dgm:spPr>
        <a:solidFill>
          <a:schemeClr val="accent5">
            <a:lumMod val="20000"/>
            <a:lumOff val="80000"/>
          </a:schemeClr>
        </a:solidFill>
      </dgm:spPr>
      <dgm:t>
        <a:bodyPr/>
        <a:lstStyle/>
        <a:p>
          <a:r>
            <a:rPr lang="en-US" dirty="0"/>
            <a:t>2022</a:t>
          </a:r>
        </a:p>
      </dgm:t>
    </dgm:pt>
    <dgm:pt modelId="{3718F16C-4927-4A1B-BCD2-20DA09F38A14}" type="parTrans" cxnId="{0A36BCEE-EAC7-4018-B77B-1A6A388A8A38}">
      <dgm:prSet/>
      <dgm:spPr/>
      <dgm:t>
        <a:bodyPr/>
        <a:lstStyle/>
        <a:p>
          <a:endParaRPr lang="en-US"/>
        </a:p>
      </dgm:t>
    </dgm:pt>
    <dgm:pt modelId="{15748FF0-10A3-4E17-8F71-D76A038857D1}" type="sibTrans" cxnId="{0A36BCEE-EAC7-4018-B77B-1A6A388A8A38}">
      <dgm:prSet/>
      <dgm:spPr/>
      <dgm:t>
        <a:bodyPr/>
        <a:lstStyle/>
        <a:p>
          <a:endParaRPr lang="en-US"/>
        </a:p>
      </dgm:t>
    </dgm:pt>
    <dgm:pt modelId="{5A48D888-5A7B-4310-9249-088503FDD31F}">
      <dgm:prSet phldrT="[Text]" custT="1"/>
      <dgm:spPr/>
      <dgm:t>
        <a:bodyPr/>
        <a:lstStyle/>
        <a:p>
          <a:r>
            <a:rPr lang="en-US" sz="1400" dirty="0"/>
            <a:t>Community Health Aide/Practitioner funding received through IHS CHAP TPI</a:t>
          </a:r>
        </a:p>
      </dgm:t>
    </dgm:pt>
    <dgm:pt modelId="{13D3BE38-C58C-4C65-B460-441ADE88A19E}" type="sibTrans" cxnId="{85902FBD-FBF9-4110-8AA8-5D268AA7059F}">
      <dgm:prSet/>
      <dgm:spPr/>
      <dgm:t>
        <a:bodyPr/>
        <a:lstStyle/>
        <a:p>
          <a:endParaRPr lang="en-US"/>
        </a:p>
      </dgm:t>
    </dgm:pt>
    <dgm:pt modelId="{EB0CEBCF-DEFF-4D04-B27A-6B3CAE29CB04}" type="parTrans" cxnId="{85902FBD-FBF9-4110-8AA8-5D268AA7059F}">
      <dgm:prSet/>
      <dgm:spPr/>
      <dgm:t>
        <a:bodyPr/>
        <a:lstStyle/>
        <a:p>
          <a:endParaRPr lang="en-US"/>
        </a:p>
      </dgm:t>
    </dgm:pt>
    <dgm:pt modelId="{30C38514-FA2C-4A22-BE2F-4430407568F7}">
      <dgm:prSet phldrT="[Text]" custT="1"/>
      <dgm:spPr/>
      <dgm:t>
        <a:bodyPr/>
        <a:lstStyle/>
        <a:p>
          <a:r>
            <a:rPr lang="en-US" sz="1400" dirty="0"/>
            <a:t>Training implementation, student completion of CHA I/II training </a:t>
          </a:r>
        </a:p>
      </dgm:t>
    </dgm:pt>
    <dgm:pt modelId="{FBB31B13-B4B7-40EA-9169-8CBE3F18A6B7}" type="parTrans" cxnId="{2B6727A0-FDF5-4CDB-96C6-0AEB620F4FD6}">
      <dgm:prSet/>
      <dgm:spPr/>
      <dgm:t>
        <a:bodyPr/>
        <a:lstStyle/>
        <a:p>
          <a:endParaRPr lang="en-US"/>
        </a:p>
      </dgm:t>
    </dgm:pt>
    <dgm:pt modelId="{8A5303FB-BC53-42E6-BBBA-38CA7E9AD27E}" type="sibTrans" cxnId="{2B6727A0-FDF5-4CDB-96C6-0AEB620F4FD6}">
      <dgm:prSet/>
      <dgm:spPr/>
      <dgm:t>
        <a:bodyPr/>
        <a:lstStyle/>
        <a:p>
          <a:endParaRPr lang="en-US"/>
        </a:p>
      </dgm:t>
    </dgm:pt>
    <dgm:pt modelId="{20292E97-A233-4309-920F-EEDE117D30A5}">
      <dgm:prSet phldrT="[Text]"/>
      <dgm:spPr/>
      <dgm:t>
        <a:bodyPr/>
        <a:lstStyle/>
        <a:p>
          <a:endParaRPr lang="en-US" sz="2100" dirty="0"/>
        </a:p>
      </dgm:t>
    </dgm:pt>
    <dgm:pt modelId="{1A0C586F-99FA-451C-9F9F-6C3DAEE42011}" type="parTrans" cxnId="{CE07332B-4720-4AAC-85FF-B0CF4CC2CE5F}">
      <dgm:prSet/>
      <dgm:spPr/>
      <dgm:t>
        <a:bodyPr/>
        <a:lstStyle/>
        <a:p>
          <a:endParaRPr lang="en-US"/>
        </a:p>
      </dgm:t>
    </dgm:pt>
    <dgm:pt modelId="{BE8A0704-57FE-4834-8BEC-68B0B5108BC1}" type="sibTrans" cxnId="{CE07332B-4720-4AAC-85FF-B0CF4CC2CE5F}">
      <dgm:prSet/>
      <dgm:spPr/>
      <dgm:t>
        <a:bodyPr/>
        <a:lstStyle/>
        <a:p>
          <a:endParaRPr lang="en-US"/>
        </a:p>
      </dgm:t>
    </dgm:pt>
    <dgm:pt modelId="{48E756F2-1493-4325-979E-886CDE1B0243}">
      <dgm:prSet phldrT="[Text]" custT="1"/>
      <dgm:spPr/>
      <dgm:t>
        <a:bodyPr/>
        <a:lstStyle/>
        <a:p>
          <a:r>
            <a:rPr lang="en-US" sz="1400" dirty="0"/>
            <a:t>Staff onboarded</a:t>
          </a:r>
        </a:p>
      </dgm:t>
    </dgm:pt>
    <dgm:pt modelId="{CC25A8EC-4DEF-4858-95B7-7DBFCE5ABD8D}" type="parTrans" cxnId="{2C20472F-7074-4588-A311-D8E189AB4B9F}">
      <dgm:prSet/>
      <dgm:spPr/>
      <dgm:t>
        <a:bodyPr/>
        <a:lstStyle/>
        <a:p>
          <a:endParaRPr lang="en-US"/>
        </a:p>
      </dgm:t>
    </dgm:pt>
    <dgm:pt modelId="{1A9137D6-ADC3-4266-BF68-B9A80FB39029}" type="sibTrans" cxnId="{2C20472F-7074-4588-A311-D8E189AB4B9F}">
      <dgm:prSet/>
      <dgm:spPr/>
      <dgm:t>
        <a:bodyPr/>
        <a:lstStyle/>
        <a:p>
          <a:endParaRPr lang="en-US"/>
        </a:p>
      </dgm:t>
    </dgm:pt>
    <dgm:pt modelId="{5B0C3B26-545D-4993-950E-D11036D8B2DB}">
      <dgm:prSet phldrT="[Text]" custT="1"/>
      <dgm:spPr/>
      <dgm:t>
        <a:bodyPr/>
        <a:lstStyle/>
        <a:p>
          <a:r>
            <a:rPr lang="en-US" sz="1400" dirty="0"/>
            <a:t>CHA/P sections of Standards and Procedures review</a:t>
          </a:r>
        </a:p>
      </dgm:t>
    </dgm:pt>
    <dgm:pt modelId="{08C26776-E698-4D80-84DA-9D6D71CF7F9C}" type="parTrans" cxnId="{1DF06FED-0B8E-4348-86B8-717478164F0C}">
      <dgm:prSet/>
      <dgm:spPr/>
      <dgm:t>
        <a:bodyPr/>
        <a:lstStyle/>
        <a:p>
          <a:endParaRPr lang="en-US"/>
        </a:p>
      </dgm:t>
    </dgm:pt>
    <dgm:pt modelId="{46427887-9D20-4472-9598-38CFE679F318}" type="sibTrans" cxnId="{1DF06FED-0B8E-4348-86B8-717478164F0C}">
      <dgm:prSet/>
      <dgm:spPr/>
      <dgm:t>
        <a:bodyPr/>
        <a:lstStyle/>
        <a:p>
          <a:endParaRPr lang="en-US"/>
        </a:p>
      </dgm:t>
    </dgm:pt>
    <dgm:pt modelId="{571D98A1-EA23-41F6-A334-2B67D6D1366D}">
      <dgm:prSet phldrT="[Text]" custT="1"/>
      <dgm:spPr/>
      <dgm:t>
        <a:bodyPr/>
        <a:lstStyle/>
        <a:p>
          <a:r>
            <a:rPr lang="en-US" sz="1400" dirty="0"/>
            <a:t>Curriculum experts onboarded, curriculum development initiated</a:t>
          </a:r>
        </a:p>
      </dgm:t>
    </dgm:pt>
    <dgm:pt modelId="{E858687A-DCB9-4441-8662-935BC69C9A04}" type="parTrans" cxnId="{2A9AE2BB-78D3-48FC-BEE7-D2EFACE5D689}">
      <dgm:prSet/>
      <dgm:spPr/>
      <dgm:t>
        <a:bodyPr/>
        <a:lstStyle/>
        <a:p>
          <a:endParaRPr lang="en-US"/>
        </a:p>
      </dgm:t>
    </dgm:pt>
    <dgm:pt modelId="{DA4D6401-8077-4198-BBA0-6DE91360717A}" type="sibTrans" cxnId="{2A9AE2BB-78D3-48FC-BEE7-D2EFACE5D689}">
      <dgm:prSet/>
      <dgm:spPr/>
      <dgm:t>
        <a:bodyPr/>
        <a:lstStyle/>
        <a:p>
          <a:endParaRPr lang="en-US"/>
        </a:p>
      </dgm:t>
    </dgm:pt>
    <dgm:pt modelId="{D3F63432-F7CA-4286-8535-1909A7EDF3C9}">
      <dgm:prSet phldrT="[Text]" custT="1"/>
      <dgm:spPr/>
      <dgm:t>
        <a:bodyPr/>
        <a:lstStyle/>
        <a:p>
          <a:r>
            <a:rPr lang="en-US" sz="1400" dirty="0"/>
            <a:t>Tribal Training pilot sites identified </a:t>
          </a:r>
        </a:p>
      </dgm:t>
    </dgm:pt>
    <dgm:pt modelId="{26ABDB46-9CBF-407D-B4ED-566C629DD270}" type="parTrans" cxnId="{B4D23991-9125-4F39-9497-20176CE48020}">
      <dgm:prSet/>
      <dgm:spPr/>
      <dgm:t>
        <a:bodyPr/>
        <a:lstStyle/>
        <a:p>
          <a:endParaRPr lang="en-US"/>
        </a:p>
      </dgm:t>
    </dgm:pt>
    <dgm:pt modelId="{C0638E56-4150-472E-A880-E7942F760120}" type="sibTrans" cxnId="{B4D23991-9125-4F39-9497-20176CE48020}">
      <dgm:prSet/>
      <dgm:spPr/>
      <dgm:t>
        <a:bodyPr/>
        <a:lstStyle/>
        <a:p>
          <a:endParaRPr lang="en-US"/>
        </a:p>
      </dgm:t>
    </dgm:pt>
    <dgm:pt modelId="{1E49B2EE-B27F-4E23-A17D-12B35ABEC397}">
      <dgm:prSet phldrT="[Text]"/>
      <dgm:spPr/>
      <dgm:t>
        <a:bodyPr/>
        <a:lstStyle/>
        <a:p>
          <a:r>
            <a:rPr lang="en-US" dirty="0"/>
            <a:t>Seating of academic review committee</a:t>
          </a:r>
        </a:p>
      </dgm:t>
    </dgm:pt>
    <dgm:pt modelId="{211CE999-58A5-4500-9FB9-8C8E6C38F646}" type="parTrans" cxnId="{4EA2CC52-0F83-4987-B654-25195A3AEC8D}">
      <dgm:prSet/>
      <dgm:spPr/>
      <dgm:t>
        <a:bodyPr/>
        <a:lstStyle/>
        <a:p>
          <a:endParaRPr lang="en-US"/>
        </a:p>
      </dgm:t>
    </dgm:pt>
    <dgm:pt modelId="{5F173E00-A998-43CC-9A87-A1CEB0462626}" type="sibTrans" cxnId="{4EA2CC52-0F83-4987-B654-25195A3AEC8D}">
      <dgm:prSet/>
      <dgm:spPr/>
      <dgm:t>
        <a:bodyPr/>
        <a:lstStyle/>
        <a:p>
          <a:endParaRPr lang="en-US"/>
        </a:p>
      </dgm:t>
    </dgm:pt>
    <dgm:pt modelId="{09811416-5EE8-4F63-A50C-64BC00487C2C}">
      <dgm:prSet phldrT="[Text]"/>
      <dgm:spPr/>
      <dgm:t>
        <a:bodyPr/>
        <a:lstStyle/>
        <a:p>
          <a:r>
            <a:rPr lang="en-US" dirty="0"/>
            <a:t>Training Site preparation</a:t>
          </a:r>
        </a:p>
      </dgm:t>
    </dgm:pt>
    <dgm:pt modelId="{F7667A8D-92FF-4881-98EB-A4ECEA911484}" type="parTrans" cxnId="{60FF5D15-96BC-418A-8429-068425144654}">
      <dgm:prSet/>
      <dgm:spPr/>
      <dgm:t>
        <a:bodyPr/>
        <a:lstStyle/>
        <a:p>
          <a:endParaRPr lang="en-US"/>
        </a:p>
      </dgm:t>
    </dgm:pt>
    <dgm:pt modelId="{6F703F5C-741D-485C-9E19-3D2A42A2115D}" type="sibTrans" cxnId="{60FF5D15-96BC-418A-8429-068425144654}">
      <dgm:prSet/>
      <dgm:spPr/>
      <dgm:t>
        <a:bodyPr/>
        <a:lstStyle/>
        <a:p>
          <a:endParaRPr lang="en-US"/>
        </a:p>
      </dgm:t>
    </dgm:pt>
    <dgm:pt modelId="{6EFFD820-6A7E-4639-9E38-19D3ED8C069E}">
      <dgm:prSet phldrT="[Text]"/>
      <dgm:spPr/>
      <dgm:t>
        <a:bodyPr/>
        <a:lstStyle/>
        <a:p>
          <a:r>
            <a:rPr lang="en-US" dirty="0"/>
            <a:t>Finalize CHA/P sections of S&amp;P</a:t>
          </a:r>
        </a:p>
      </dgm:t>
    </dgm:pt>
    <dgm:pt modelId="{DD714114-4540-43E8-AEE2-77E866B9A663}" type="parTrans" cxnId="{321C4F25-49AD-4FB3-BA12-4D28B5A8E8F7}">
      <dgm:prSet/>
      <dgm:spPr/>
      <dgm:t>
        <a:bodyPr/>
        <a:lstStyle/>
        <a:p>
          <a:endParaRPr lang="en-US"/>
        </a:p>
      </dgm:t>
    </dgm:pt>
    <dgm:pt modelId="{CA99B65B-5CDC-454F-A097-4A4242FEDC31}" type="sibTrans" cxnId="{321C4F25-49AD-4FB3-BA12-4D28B5A8E8F7}">
      <dgm:prSet/>
      <dgm:spPr/>
      <dgm:t>
        <a:bodyPr/>
        <a:lstStyle/>
        <a:p>
          <a:endParaRPr lang="en-US"/>
        </a:p>
      </dgm:t>
    </dgm:pt>
    <dgm:pt modelId="{C60128B2-4B8D-49E0-BA6D-3D04ACC94855}">
      <dgm:prSet phldrT="[Text]" custT="1"/>
      <dgm:spPr/>
      <dgm:t>
        <a:bodyPr/>
        <a:lstStyle/>
        <a:p>
          <a:r>
            <a:rPr lang="en-US" sz="1400" dirty="0"/>
            <a:t>Development of CHP degree track</a:t>
          </a:r>
        </a:p>
      </dgm:t>
    </dgm:pt>
    <dgm:pt modelId="{4B29EBCC-4ED9-44E6-B570-C9C2F1E680AA}" type="parTrans" cxnId="{F714C61D-15B1-40EC-8FB7-5F223CFB41B1}">
      <dgm:prSet/>
      <dgm:spPr/>
      <dgm:t>
        <a:bodyPr/>
        <a:lstStyle/>
        <a:p>
          <a:endParaRPr lang="en-US"/>
        </a:p>
      </dgm:t>
    </dgm:pt>
    <dgm:pt modelId="{9D33DFF4-17B8-480F-BD30-4709F5421262}" type="sibTrans" cxnId="{F714C61D-15B1-40EC-8FB7-5F223CFB41B1}">
      <dgm:prSet/>
      <dgm:spPr/>
      <dgm:t>
        <a:bodyPr/>
        <a:lstStyle/>
        <a:p>
          <a:endParaRPr lang="en-US"/>
        </a:p>
      </dgm:t>
    </dgm:pt>
    <dgm:pt modelId="{C0F1DA5B-1A73-4645-A4F8-E01E95887529}">
      <dgm:prSet phldrT="[Text]"/>
      <dgm:spPr/>
      <dgm:t>
        <a:bodyPr/>
        <a:lstStyle/>
        <a:p>
          <a:endParaRPr lang="en-US" sz="1300" dirty="0"/>
        </a:p>
      </dgm:t>
    </dgm:pt>
    <dgm:pt modelId="{018B126F-AA27-4889-BC70-B1D02A21788E}" type="parTrans" cxnId="{9AC4C018-AC3D-423D-BB85-04B7CD0DF600}">
      <dgm:prSet/>
      <dgm:spPr/>
      <dgm:t>
        <a:bodyPr/>
        <a:lstStyle/>
        <a:p>
          <a:endParaRPr lang="en-US"/>
        </a:p>
      </dgm:t>
    </dgm:pt>
    <dgm:pt modelId="{2B895A04-C40C-4DBE-AF01-B3EEF0D8F126}" type="sibTrans" cxnId="{9AC4C018-AC3D-423D-BB85-04B7CD0DF600}">
      <dgm:prSet/>
      <dgm:spPr/>
      <dgm:t>
        <a:bodyPr/>
        <a:lstStyle/>
        <a:p>
          <a:endParaRPr lang="en-US"/>
        </a:p>
      </dgm:t>
    </dgm:pt>
    <dgm:pt modelId="{B096EACA-D5A6-4936-A70B-5DEDA51F36C5}">
      <dgm:prSet phldrT="[Text]" custT="1"/>
      <dgm:spPr/>
      <dgm:t>
        <a:bodyPr/>
        <a:lstStyle/>
        <a:p>
          <a:r>
            <a:rPr lang="en-US" sz="1400" dirty="0"/>
            <a:t>Training site quality assurance review  </a:t>
          </a:r>
        </a:p>
      </dgm:t>
    </dgm:pt>
    <dgm:pt modelId="{3F7F1DAB-AB62-44DF-9211-D8D4AA1EF83B}" type="parTrans" cxnId="{2044C4B0-F98A-4C51-B846-09F73BE214C4}">
      <dgm:prSet/>
      <dgm:spPr/>
      <dgm:t>
        <a:bodyPr/>
        <a:lstStyle/>
        <a:p>
          <a:endParaRPr lang="en-US"/>
        </a:p>
      </dgm:t>
    </dgm:pt>
    <dgm:pt modelId="{94BCFB12-51BA-44E9-BC88-62ABE7E652FD}" type="sibTrans" cxnId="{2044C4B0-F98A-4C51-B846-09F73BE214C4}">
      <dgm:prSet/>
      <dgm:spPr/>
      <dgm:t>
        <a:bodyPr/>
        <a:lstStyle/>
        <a:p>
          <a:endParaRPr lang="en-US"/>
        </a:p>
      </dgm:t>
    </dgm:pt>
    <dgm:pt modelId="{51977B5D-5D9B-406A-9525-E4BD503BCCC6}">
      <dgm:prSet phldrT="[Text]" custT="1"/>
      <dgm:spPr/>
      <dgm:t>
        <a:bodyPr/>
        <a:lstStyle/>
        <a:p>
          <a:r>
            <a:rPr lang="en-US" sz="1400" dirty="0"/>
            <a:t>NW CHA/P needs assessment  </a:t>
          </a:r>
        </a:p>
      </dgm:t>
    </dgm:pt>
    <dgm:pt modelId="{0FA48CB2-6ABC-4798-9AF6-2E0DE05F7EFF}" type="parTrans" cxnId="{5ED477EA-66CE-4327-B3D5-4131D94E0C26}">
      <dgm:prSet/>
      <dgm:spPr/>
      <dgm:t>
        <a:bodyPr/>
        <a:lstStyle/>
        <a:p>
          <a:endParaRPr lang="en-US"/>
        </a:p>
      </dgm:t>
    </dgm:pt>
    <dgm:pt modelId="{70996BF4-DFC2-4F73-B5F9-042CEB7E1F34}" type="sibTrans" cxnId="{5ED477EA-66CE-4327-B3D5-4131D94E0C26}">
      <dgm:prSet/>
      <dgm:spPr/>
      <dgm:t>
        <a:bodyPr/>
        <a:lstStyle/>
        <a:p>
          <a:endParaRPr lang="en-US"/>
        </a:p>
      </dgm:t>
    </dgm:pt>
    <dgm:pt modelId="{AC9D9268-6B35-4A7C-9145-A846B242A1D3}">
      <dgm:prSet phldrT="[Text]" custT="1"/>
      <dgm:spPr/>
      <dgm:t>
        <a:bodyPr/>
        <a:lstStyle/>
        <a:p>
          <a:endParaRPr lang="en-US" sz="1400" dirty="0"/>
        </a:p>
      </dgm:t>
    </dgm:pt>
    <dgm:pt modelId="{3995C35F-2C72-41AC-98DC-5475B1C7A413}" type="parTrans" cxnId="{F8BBAA90-DA31-4DEF-9E6D-2DE4C95B6A6F}">
      <dgm:prSet/>
      <dgm:spPr/>
      <dgm:t>
        <a:bodyPr/>
        <a:lstStyle/>
        <a:p>
          <a:endParaRPr lang="en-US"/>
        </a:p>
      </dgm:t>
    </dgm:pt>
    <dgm:pt modelId="{CB988537-33AF-4706-978F-00C256A84AE8}" type="sibTrans" cxnId="{F8BBAA90-DA31-4DEF-9E6D-2DE4C95B6A6F}">
      <dgm:prSet/>
      <dgm:spPr/>
      <dgm:t>
        <a:bodyPr/>
        <a:lstStyle/>
        <a:p>
          <a:endParaRPr lang="en-US"/>
        </a:p>
      </dgm:t>
    </dgm:pt>
    <dgm:pt modelId="{A69FC0DA-8079-423B-A44E-1F48AC040C5B}" type="pres">
      <dgm:prSet presAssocID="{13D99CD1-B371-4AE5-9D42-EDE65B2F7E1F}" presName="Name0" presStyleCnt="0">
        <dgm:presLayoutVars>
          <dgm:dir/>
          <dgm:animLvl val="lvl"/>
          <dgm:resizeHandles/>
        </dgm:presLayoutVars>
      </dgm:prSet>
      <dgm:spPr/>
    </dgm:pt>
    <dgm:pt modelId="{B1369EB7-7D1C-4439-AC9D-FDA5A3C217A0}" type="pres">
      <dgm:prSet presAssocID="{53B0867F-9E7D-4097-9327-4FFEA29FC096}" presName="linNode" presStyleCnt="0"/>
      <dgm:spPr/>
    </dgm:pt>
    <dgm:pt modelId="{6907B7EC-6D03-457F-B1DD-DD8139377AA7}" type="pres">
      <dgm:prSet presAssocID="{53B0867F-9E7D-4097-9327-4FFEA29FC096}" presName="parentShp" presStyleLbl="node1" presStyleIdx="0" presStyleCnt="4">
        <dgm:presLayoutVars>
          <dgm:bulletEnabled val="1"/>
        </dgm:presLayoutVars>
      </dgm:prSet>
      <dgm:spPr/>
    </dgm:pt>
    <dgm:pt modelId="{67E7AAC1-2305-494E-ACB8-15650997F432}" type="pres">
      <dgm:prSet presAssocID="{53B0867F-9E7D-4097-9327-4FFEA29FC096}" presName="childShp" presStyleLbl="bgAccFollowNode1" presStyleIdx="0" presStyleCnt="4">
        <dgm:presLayoutVars>
          <dgm:bulletEnabled val="1"/>
        </dgm:presLayoutVars>
      </dgm:prSet>
      <dgm:spPr/>
    </dgm:pt>
    <dgm:pt modelId="{A9AE37B6-F676-406F-BFFD-8354CCE90E82}" type="pres">
      <dgm:prSet presAssocID="{5A19EA46-8FAA-4E71-BD77-47425D93F11F}" presName="spacing" presStyleCnt="0"/>
      <dgm:spPr/>
    </dgm:pt>
    <dgm:pt modelId="{C6219700-18B2-4E8B-B2F5-447E7A581F5A}" type="pres">
      <dgm:prSet presAssocID="{1251A795-9D54-4CFE-8382-69E424F03054}" presName="linNode" presStyleCnt="0"/>
      <dgm:spPr/>
    </dgm:pt>
    <dgm:pt modelId="{E511A07A-06D0-4DCE-9B8F-6666D2D56787}" type="pres">
      <dgm:prSet presAssocID="{1251A795-9D54-4CFE-8382-69E424F03054}" presName="parentShp" presStyleLbl="node1" presStyleIdx="1" presStyleCnt="4" custLinFactNeighborY="-4085">
        <dgm:presLayoutVars>
          <dgm:bulletEnabled val="1"/>
        </dgm:presLayoutVars>
      </dgm:prSet>
      <dgm:spPr/>
    </dgm:pt>
    <dgm:pt modelId="{202EF258-EAF3-4906-B459-C473B250A7B5}" type="pres">
      <dgm:prSet presAssocID="{1251A795-9D54-4CFE-8382-69E424F03054}" presName="childShp" presStyleLbl="bgAccFollowNode1" presStyleIdx="1" presStyleCnt="4" custScaleY="130723" custLinFactNeighborX="2116" custLinFactNeighborY="-923">
        <dgm:presLayoutVars>
          <dgm:bulletEnabled val="1"/>
        </dgm:presLayoutVars>
      </dgm:prSet>
      <dgm:spPr/>
    </dgm:pt>
    <dgm:pt modelId="{926B89D5-EA18-4170-994F-A1DCBC1BED8C}" type="pres">
      <dgm:prSet presAssocID="{15748FF0-10A3-4E17-8F71-D76A038857D1}" presName="spacing" presStyleCnt="0"/>
      <dgm:spPr/>
    </dgm:pt>
    <dgm:pt modelId="{C5619978-EA3D-42D4-BB1E-C0E8AD41845E}" type="pres">
      <dgm:prSet presAssocID="{EA5683B4-2BC3-471D-8084-8F8E8E4A75F5}" presName="linNode" presStyleCnt="0"/>
      <dgm:spPr/>
    </dgm:pt>
    <dgm:pt modelId="{FA5A29C3-CF27-4AC9-98D6-F680D3F9879B}" type="pres">
      <dgm:prSet presAssocID="{EA5683B4-2BC3-471D-8084-8F8E8E4A75F5}" presName="parentShp" presStyleLbl="node1" presStyleIdx="2" presStyleCnt="4" custLinFactNeighborY="-9121">
        <dgm:presLayoutVars>
          <dgm:bulletEnabled val="1"/>
        </dgm:presLayoutVars>
      </dgm:prSet>
      <dgm:spPr/>
    </dgm:pt>
    <dgm:pt modelId="{D38CB358-0D10-436F-AB6B-D66D1C3AA4D0}" type="pres">
      <dgm:prSet presAssocID="{EA5683B4-2BC3-471D-8084-8F8E8E4A75F5}" presName="childShp" presStyleLbl="bgAccFollowNode1" presStyleIdx="2" presStyleCnt="4" custLinFactNeighborY="-9121">
        <dgm:presLayoutVars>
          <dgm:bulletEnabled val="1"/>
        </dgm:presLayoutVars>
      </dgm:prSet>
      <dgm:spPr/>
    </dgm:pt>
    <dgm:pt modelId="{356D951C-C2E5-46D4-8BF4-DB9CAC30FAD9}" type="pres">
      <dgm:prSet presAssocID="{D677DB55-F393-4AD6-B5B0-10DF2E23A79B}" presName="spacing" presStyleCnt="0"/>
      <dgm:spPr/>
    </dgm:pt>
    <dgm:pt modelId="{79EA0732-92E1-4366-A858-6CA75A9089D3}" type="pres">
      <dgm:prSet presAssocID="{18D20D41-CDCA-4A49-83C5-CFC29A7EDC10}" presName="linNode" presStyleCnt="0"/>
      <dgm:spPr/>
    </dgm:pt>
    <dgm:pt modelId="{52F21C67-D5AA-4C1A-9F8D-0504AC5CC202}" type="pres">
      <dgm:prSet presAssocID="{18D20D41-CDCA-4A49-83C5-CFC29A7EDC10}" presName="parentShp" presStyleLbl="node1" presStyleIdx="3" presStyleCnt="4" custLinFactNeighborY="-2818">
        <dgm:presLayoutVars>
          <dgm:bulletEnabled val="1"/>
        </dgm:presLayoutVars>
      </dgm:prSet>
      <dgm:spPr/>
    </dgm:pt>
    <dgm:pt modelId="{5E9EE35E-CA55-4A7A-A8C6-FAE0DD4F93BC}" type="pres">
      <dgm:prSet presAssocID="{18D20D41-CDCA-4A49-83C5-CFC29A7EDC10}" presName="childShp" presStyleLbl="bgAccFollowNode1" presStyleIdx="3" presStyleCnt="4">
        <dgm:presLayoutVars>
          <dgm:bulletEnabled val="1"/>
        </dgm:presLayoutVars>
      </dgm:prSet>
      <dgm:spPr/>
    </dgm:pt>
  </dgm:ptLst>
  <dgm:cxnLst>
    <dgm:cxn modelId="{4122ED0A-5CFE-4658-9EF7-C6355D4BB1BD}" type="presOf" srcId="{571D98A1-EA23-41F6-A334-2B67D6D1366D}" destId="{202EF258-EAF3-4906-B459-C473B250A7B5}" srcOrd="0" destOrd="2" presId="urn:microsoft.com/office/officeart/2005/8/layout/vList6"/>
    <dgm:cxn modelId="{98FE4F0B-5205-47D8-88B7-57710AEA49B3}" type="presOf" srcId="{6EFFD820-6A7E-4639-9E38-19D3ED8C069E}" destId="{D38CB358-0D10-436F-AB6B-D66D1C3AA4D0}" srcOrd="0" destOrd="3" presId="urn:microsoft.com/office/officeart/2005/8/layout/vList6"/>
    <dgm:cxn modelId="{CD42500B-03E0-46E6-8C35-7DEF88D77187}" type="presOf" srcId="{20292E97-A233-4309-920F-EEDE117D30A5}" destId="{202EF258-EAF3-4906-B459-C473B250A7B5}" srcOrd="0" destOrd="5" presId="urn:microsoft.com/office/officeart/2005/8/layout/vList6"/>
    <dgm:cxn modelId="{60FF5D15-96BC-418A-8429-068425144654}" srcId="{EA5683B4-2BC3-471D-8084-8F8E8E4A75F5}" destId="{09811416-5EE8-4F63-A50C-64BC00487C2C}" srcOrd="2" destOrd="0" parTransId="{F7667A8D-92FF-4881-98EB-A4ECEA911484}" sibTransId="{6F703F5C-741D-485C-9E19-3D2A42A2115D}"/>
    <dgm:cxn modelId="{9AC4C018-AC3D-423D-BB85-04B7CD0DF600}" srcId="{18D20D41-CDCA-4A49-83C5-CFC29A7EDC10}" destId="{C0F1DA5B-1A73-4645-A4F8-E01E95887529}" srcOrd="3" destOrd="0" parTransId="{018B126F-AA27-4889-BC70-B1D02A21788E}" sibTransId="{2B895A04-C40C-4DBE-AF01-B3EEF0D8F126}"/>
    <dgm:cxn modelId="{6BD64919-EB79-4ACF-B125-960A32E4D4FD}" type="presOf" srcId="{1E49B2EE-B27F-4E23-A17D-12B35ABEC397}" destId="{D38CB358-0D10-436F-AB6B-D66D1C3AA4D0}" srcOrd="0" destOrd="1" presId="urn:microsoft.com/office/officeart/2005/8/layout/vList6"/>
    <dgm:cxn modelId="{A39F6B1B-8011-4771-9A92-B6D914B130CD}" type="presOf" srcId="{D3F63432-F7CA-4286-8535-1909A7EDF3C9}" destId="{202EF258-EAF3-4906-B459-C473B250A7B5}" srcOrd="0" destOrd="4" presId="urn:microsoft.com/office/officeart/2005/8/layout/vList6"/>
    <dgm:cxn modelId="{F714C61D-15B1-40EC-8FB7-5F223CFB41B1}" srcId="{18D20D41-CDCA-4A49-83C5-CFC29A7EDC10}" destId="{C60128B2-4B8D-49E0-BA6D-3D04ACC94855}" srcOrd="1" destOrd="0" parTransId="{4B29EBCC-4ED9-44E6-B570-C9C2F1E680AA}" sibTransId="{9D33DFF4-17B8-480F-BD30-4709F5421262}"/>
    <dgm:cxn modelId="{321C4F25-49AD-4FB3-BA12-4D28B5A8E8F7}" srcId="{EA5683B4-2BC3-471D-8084-8F8E8E4A75F5}" destId="{6EFFD820-6A7E-4639-9E38-19D3ED8C069E}" srcOrd="3" destOrd="0" parTransId="{DD714114-4540-43E8-AEE2-77E866B9A663}" sibTransId="{CA99B65B-5CDC-454F-A097-4A4242FEDC31}"/>
    <dgm:cxn modelId="{CE07332B-4720-4AAC-85FF-B0CF4CC2CE5F}" srcId="{D3F63432-F7CA-4286-8535-1909A7EDF3C9}" destId="{20292E97-A233-4309-920F-EEDE117D30A5}" srcOrd="0" destOrd="0" parTransId="{1A0C586F-99FA-451C-9F9F-6C3DAEE42011}" sibTransId="{BE8A0704-57FE-4834-8BEC-68B0B5108BC1}"/>
    <dgm:cxn modelId="{2C20472F-7074-4588-A311-D8E189AB4B9F}" srcId="{53B0867F-9E7D-4097-9327-4FFEA29FC096}" destId="{48E756F2-1493-4325-979E-886CDE1B0243}" srcOrd="2" destOrd="0" parTransId="{CC25A8EC-4DEF-4858-95B7-7DBFCE5ABD8D}" sibTransId="{1A9137D6-ADC3-4266-BF68-B9A80FB39029}"/>
    <dgm:cxn modelId="{92D6C036-439A-4FBF-B8DF-F1A0644E5977}" type="presOf" srcId="{51977B5D-5D9B-406A-9525-E4BD503BCCC6}" destId="{202EF258-EAF3-4906-B459-C473B250A7B5}" srcOrd="0" destOrd="3" presId="urn:microsoft.com/office/officeart/2005/8/layout/vList6"/>
    <dgm:cxn modelId="{3DBD013B-D077-45DA-B265-8C5BCB2196DA}" type="presOf" srcId="{B096EACA-D5A6-4936-A70B-5DEDA51F36C5}" destId="{5E9EE35E-CA55-4A7A-A8C6-FAE0DD4F93BC}" srcOrd="0" destOrd="2" presId="urn:microsoft.com/office/officeart/2005/8/layout/vList6"/>
    <dgm:cxn modelId="{9B86E73D-4F06-49BF-8FB3-918BF2EEB1E1}" type="presOf" srcId="{E1CF8087-9208-4AD7-BFF7-FC17A6A5B229}" destId="{D38CB358-0D10-436F-AB6B-D66D1C3AA4D0}" srcOrd="0" destOrd="0" presId="urn:microsoft.com/office/officeart/2005/8/layout/vList6"/>
    <dgm:cxn modelId="{0D8D173E-5779-44D7-B37A-528304E22FE1}" srcId="{13D99CD1-B371-4AE5-9D42-EDE65B2F7E1F}" destId="{EA5683B4-2BC3-471D-8084-8F8E8E4A75F5}" srcOrd="2" destOrd="0" parTransId="{0714460E-7E61-4BD6-95E0-E35F7D18E12C}" sibTransId="{D677DB55-F393-4AD6-B5B0-10DF2E23A79B}"/>
    <dgm:cxn modelId="{E452AB3F-0FF5-4D94-9E2B-88A7EDAD98EA}" type="presOf" srcId="{13D99CD1-B371-4AE5-9D42-EDE65B2F7E1F}" destId="{A69FC0DA-8079-423B-A44E-1F48AC040C5B}" srcOrd="0" destOrd="0" presId="urn:microsoft.com/office/officeart/2005/8/layout/vList6"/>
    <dgm:cxn modelId="{0061245D-5875-4FE1-B97A-F531CE0F006E}" type="presOf" srcId="{5B0C3B26-545D-4993-950E-D11036D8B2DB}" destId="{202EF258-EAF3-4906-B459-C473B250A7B5}" srcOrd="0" destOrd="1" presId="urn:microsoft.com/office/officeart/2005/8/layout/vList6"/>
    <dgm:cxn modelId="{4EF7D55E-744E-43B8-BC7D-33378B0897E6}" type="presOf" srcId="{C60128B2-4B8D-49E0-BA6D-3D04ACC94855}" destId="{5E9EE35E-CA55-4A7A-A8C6-FAE0DD4F93BC}" srcOrd="0" destOrd="1" presId="urn:microsoft.com/office/officeart/2005/8/layout/vList6"/>
    <dgm:cxn modelId="{725AAC62-6EE6-4C46-B7C2-C157B874219E}" type="presOf" srcId="{AC9D9268-6B35-4A7C-9145-A846B242A1D3}" destId="{67E7AAC1-2305-494E-ACB8-15650997F432}" srcOrd="0" destOrd="0" presId="urn:microsoft.com/office/officeart/2005/8/layout/vList6"/>
    <dgm:cxn modelId="{3F7EC948-371C-400F-8F57-DFCA89DB2190}" srcId="{EA5683B4-2BC3-471D-8084-8F8E8E4A75F5}" destId="{E1CF8087-9208-4AD7-BFF7-FC17A6A5B229}" srcOrd="0" destOrd="0" parTransId="{1E8498FF-49B1-40CA-8466-7A6C38E5B636}" sibTransId="{3B996DD3-A668-42A3-9838-AFB40C891989}"/>
    <dgm:cxn modelId="{4EA2CC52-0F83-4987-B654-25195A3AEC8D}" srcId="{EA5683B4-2BC3-471D-8084-8F8E8E4A75F5}" destId="{1E49B2EE-B27F-4E23-A17D-12B35ABEC397}" srcOrd="1" destOrd="0" parTransId="{211CE999-58A5-4500-9FB9-8C8E6C38F646}" sibTransId="{5F173E00-A998-43CC-9A87-A1CEB0462626}"/>
    <dgm:cxn modelId="{550DFD7B-629C-4082-B206-76B3EADEFC9D}" type="presOf" srcId="{BD3B38F6-8424-41CD-A337-39A7EB79B963}" destId="{202EF258-EAF3-4906-B459-C473B250A7B5}" srcOrd="0" destOrd="0" presId="urn:microsoft.com/office/officeart/2005/8/layout/vList6"/>
    <dgm:cxn modelId="{89C38089-90ED-41C1-BC9D-FD6704FED0F6}" type="presOf" srcId="{48E756F2-1493-4325-979E-886CDE1B0243}" destId="{67E7AAC1-2305-494E-ACB8-15650997F432}" srcOrd="0" destOrd="2" presId="urn:microsoft.com/office/officeart/2005/8/layout/vList6"/>
    <dgm:cxn modelId="{F8BBAA90-DA31-4DEF-9E6D-2DE4C95B6A6F}" srcId="{53B0867F-9E7D-4097-9327-4FFEA29FC096}" destId="{AC9D9268-6B35-4A7C-9145-A846B242A1D3}" srcOrd="0" destOrd="0" parTransId="{3995C35F-2C72-41AC-98DC-5475B1C7A413}" sibTransId="{CB988537-33AF-4706-978F-00C256A84AE8}"/>
    <dgm:cxn modelId="{B4D23991-9125-4F39-9497-20176CE48020}" srcId="{1251A795-9D54-4CFE-8382-69E424F03054}" destId="{D3F63432-F7CA-4286-8535-1909A7EDF3C9}" srcOrd="4" destOrd="0" parTransId="{26ABDB46-9CBF-407D-B4ED-566C629DD270}" sibTransId="{C0638E56-4150-472E-A880-E7942F760120}"/>
    <dgm:cxn modelId="{2B6727A0-FDF5-4CDB-96C6-0AEB620F4FD6}" srcId="{18D20D41-CDCA-4A49-83C5-CFC29A7EDC10}" destId="{30C38514-FA2C-4A22-BE2F-4430407568F7}" srcOrd="0" destOrd="0" parTransId="{FBB31B13-B4B7-40EA-9169-8CBE3F18A6B7}" sibTransId="{8A5303FB-BC53-42E6-BBBA-38CA7E9AD27E}"/>
    <dgm:cxn modelId="{2044C4B0-F98A-4C51-B846-09F73BE214C4}" srcId="{18D20D41-CDCA-4A49-83C5-CFC29A7EDC10}" destId="{B096EACA-D5A6-4936-A70B-5DEDA51F36C5}" srcOrd="2" destOrd="0" parTransId="{3F7F1DAB-AB62-44DF-9211-D8D4AA1EF83B}" sibTransId="{94BCFB12-51BA-44E9-BC88-62ABE7E652FD}"/>
    <dgm:cxn modelId="{3408CEB0-A127-47DF-AFDA-F224D894CB28}" type="presOf" srcId="{53B0867F-9E7D-4097-9327-4FFEA29FC096}" destId="{6907B7EC-6D03-457F-B1DD-DD8139377AA7}" srcOrd="0" destOrd="0" presId="urn:microsoft.com/office/officeart/2005/8/layout/vList6"/>
    <dgm:cxn modelId="{F82E0AB6-DA53-43CD-90A6-AFB409D995A7}" type="presOf" srcId="{EA5683B4-2BC3-471D-8084-8F8E8E4A75F5}" destId="{FA5A29C3-CF27-4AC9-98D6-F680D3F9879B}" srcOrd="0" destOrd="0" presId="urn:microsoft.com/office/officeart/2005/8/layout/vList6"/>
    <dgm:cxn modelId="{2A9AE2BB-78D3-48FC-BEE7-D2EFACE5D689}" srcId="{1251A795-9D54-4CFE-8382-69E424F03054}" destId="{571D98A1-EA23-41F6-A334-2B67D6D1366D}" srcOrd="2" destOrd="0" parTransId="{E858687A-DCB9-4441-8662-935BC69C9A04}" sibTransId="{DA4D6401-8077-4198-BBA0-6DE91360717A}"/>
    <dgm:cxn modelId="{E7A7EEBC-A113-44E0-B284-F22904AE0C78}" type="presOf" srcId="{09811416-5EE8-4F63-A50C-64BC00487C2C}" destId="{D38CB358-0D10-436F-AB6B-D66D1C3AA4D0}" srcOrd="0" destOrd="2" presId="urn:microsoft.com/office/officeart/2005/8/layout/vList6"/>
    <dgm:cxn modelId="{85902FBD-FBF9-4110-8AA8-5D268AA7059F}" srcId="{53B0867F-9E7D-4097-9327-4FFEA29FC096}" destId="{5A48D888-5A7B-4310-9249-088503FDD31F}" srcOrd="1" destOrd="0" parTransId="{EB0CEBCF-DEFF-4D04-B27A-6B3CAE29CB04}" sibTransId="{13D3BE38-C58C-4C65-B460-441ADE88A19E}"/>
    <dgm:cxn modelId="{7F90E7D0-F2F3-4A61-9D45-01F24483D32A}" type="presOf" srcId="{C0F1DA5B-1A73-4645-A4F8-E01E95887529}" destId="{5E9EE35E-CA55-4A7A-A8C6-FAE0DD4F93BC}" srcOrd="0" destOrd="3" presId="urn:microsoft.com/office/officeart/2005/8/layout/vList6"/>
    <dgm:cxn modelId="{061CE7D5-D238-4F3C-9138-86B942A29B8E}" srcId="{1251A795-9D54-4CFE-8382-69E424F03054}" destId="{BD3B38F6-8424-41CD-A337-39A7EB79B963}" srcOrd="0" destOrd="0" parTransId="{EB66E54A-0392-4BB5-A298-464B0116B2E3}" sibTransId="{F862B414-665D-4290-A8FE-F7466AFC5725}"/>
    <dgm:cxn modelId="{9E3AF6D6-B53A-4FF7-B628-4D1BFDF70266}" type="presOf" srcId="{1251A795-9D54-4CFE-8382-69E424F03054}" destId="{E511A07A-06D0-4DCE-9B8F-6666D2D56787}" srcOrd="0" destOrd="0" presId="urn:microsoft.com/office/officeart/2005/8/layout/vList6"/>
    <dgm:cxn modelId="{87BFBDDB-3F5B-4C22-9762-8A6394328647}" srcId="{13D99CD1-B371-4AE5-9D42-EDE65B2F7E1F}" destId="{18D20D41-CDCA-4A49-83C5-CFC29A7EDC10}" srcOrd="3" destOrd="0" parTransId="{5B829697-95F5-4E9B-A55F-EEDB796168DA}" sibTransId="{C797A210-90B6-4C96-8690-89BB8EDD3669}"/>
    <dgm:cxn modelId="{784CF8E7-9DC7-4648-A595-26B1EDD3B4CA}" srcId="{13D99CD1-B371-4AE5-9D42-EDE65B2F7E1F}" destId="{53B0867F-9E7D-4097-9327-4FFEA29FC096}" srcOrd="0" destOrd="0" parTransId="{49C1B9A2-6B18-4620-A3FA-9A46FAC459A2}" sibTransId="{5A19EA46-8FAA-4E71-BD77-47425D93F11F}"/>
    <dgm:cxn modelId="{5ED477EA-66CE-4327-B3D5-4131D94E0C26}" srcId="{1251A795-9D54-4CFE-8382-69E424F03054}" destId="{51977B5D-5D9B-406A-9525-E4BD503BCCC6}" srcOrd="3" destOrd="0" parTransId="{0FA48CB2-6ABC-4798-9AF6-2E0DE05F7EFF}" sibTransId="{70996BF4-DFC2-4F73-B5F9-042CEB7E1F34}"/>
    <dgm:cxn modelId="{1DF06FED-0B8E-4348-86B8-717478164F0C}" srcId="{1251A795-9D54-4CFE-8382-69E424F03054}" destId="{5B0C3B26-545D-4993-950E-D11036D8B2DB}" srcOrd="1" destOrd="0" parTransId="{08C26776-E698-4D80-84DA-9D6D71CF7F9C}" sibTransId="{46427887-9D20-4472-9598-38CFE679F318}"/>
    <dgm:cxn modelId="{0A36BCEE-EAC7-4018-B77B-1A6A388A8A38}" srcId="{13D99CD1-B371-4AE5-9D42-EDE65B2F7E1F}" destId="{1251A795-9D54-4CFE-8382-69E424F03054}" srcOrd="1" destOrd="0" parTransId="{3718F16C-4927-4A1B-BCD2-20DA09F38A14}" sibTransId="{15748FF0-10A3-4E17-8F71-D76A038857D1}"/>
    <dgm:cxn modelId="{65FE9AF4-1099-485D-8162-A3C683D0EBC8}" type="presOf" srcId="{30C38514-FA2C-4A22-BE2F-4430407568F7}" destId="{5E9EE35E-CA55-4A7A-A8C6-FAE0DD4F93BC}" srcOrd="0" destOrd="0" presId="urn:microsoft.com/office/officeart/2005/8/layout/vList6"/>
    <dgm:cxn modelId="{782582FB-A2CC-4125-968C-2FDCA0451FCE}" type="presOf" srcId="{5A48D888-5A7B-4310-9249-088503FDD31F}" destId="{67E7AAC1-2305-494E-ACB8-15650997F432}" srcOrd="0" destOrd="1" presId="urn:microsoft.com/office/officeart/2005/8/layout/vList6"/>
    <dgm:cxn modelId="{853F97FB-0D2A-4D62-A36D-C81D1C7B9277}" type="presOf" srcId="{18D20D41-CDCA-4A49-83C5-CFC29A7EDC10}" destId="{52F21C67-D5AA-4C1A-9F8D-0504AC5CC202}" srcOrd="0" destOrd="0" presId="urn:microsoft.com/office/officeart/2005/8/layout/vList6"/>
    <dgm:cxn modelId="{D1B8C6FB-EA65-411C-9710-A3FDFA7817DF}" type="presParOf" srcId="{A69FC0DA-8079-423B-A44E-1F48AC040C5B}" destId="{B1369EB7-7D1C-4439-AC9D-FDA5A3C217A0}" srcOrd="0" destOrd="0" presId="urn:microsoft.com/office/officeart/2005/8/layout/vList6"/>
    <dgm:cxn modelId="{A2034C75-FD1C-4ECD-A0E4-8B1F00F9E2B9}" type="presParOf" srcId="{B1369EB7-7D1C-4439-AC9D-FDA5A3C217A0}" destId="{6907B7EC-6D03-457F-B1DD-DD8139377AA7}" srcOrd="0" destOrd="0" presId="urn:microsoft.com/office/officeart/2005/8/layout/vList6"/>
    <dgm:cxn modelId="{3B028D28-6D90-4887-9914-693BEE76B30D}" type="presParOf" srcId="{B1369EB7-7D1C-4439-AC9D-FDA5A3C217A0}" destId="{67E7AAC1-2305-494E-ACB8-15650997F432}" srcOrd="1" destOrd="0" presId="urn:microsoft.com/office/officeart/2005/8/layout/vList6"/>
    <dgm:cxn modelId="{FE17FE31-36C2-42D9-956F-42C62F27A84C}" type="presParOf" srcId="{A69FC0DA-8079-423B-A44E-1F48AC040C5B}" destId="{A9AE37B6-F676-406F-BFFD-8354CCE90E82}" srcOrd="1" destOrd="0" presId="urn:microsoft.com/office/officeart/2005/8/layout/vList6"/>
    <dgm:cxn modelId="{65CC034F-F0C2-48F5-A53F-445DE8312289}" type="presParOf" srcId="{A69FC0DA-8079-423B-A44E-1F48AC040C5B}" destId="{C6219700-18B2-4E8B-B2F5-447E7A581F5A}" srcOrd="2" destOrd="0" presId="urn:microsoft.com/office/officeart/2005/8/layout/vList6"/>
    <dgm:cxn modelId="{BEB14B79-FA0B-4BD9-8962-D09F73146427}" type="presParOf" srcId="{C6219700-18B2-4E8B-B2F5-447E7A581F5A}" destId="{E511A07A-06D0-4DCE-9B8F-6666D2D56787}" srcOrd="0" destOrd="0" presId="urn:microsoft.com/office/officeart/2005/8/layout/vList6"/>
    <dgm:cxn modelId="{A480927D-81D1-47A3-8395-518153794593}" type="presParOf" srcId="{C6219700-18B2-4E8B-B2F5-447E7A581F5A}" destId="{202EF258-EAF3-4906-B459-C473B250A7B5}" srcOrd="1" destOrd="0" presId="urn:microsoft.com/office/officeart/2005/8/layout/vList6"/>
    <dgm:cxn modelId="{7EC0A2C6-A98E-4C00-9531-13266970684D}" type="presParOf" srcId="{A69FC0DA-8079-423B-A44E-1F48AC040C5B}" destId="{926B89D5-EA18-4170-994F-A1DCBC1BED8C}" srcOrd="3" destOrd="0" presId="urn:microsoft.com/office/officeart/2005/8/layout/vList6"/>
    <dgm:cxn modelId="{5DCAF1C7-904B-4645-8ED3-020DC84B68AB}" type="presParOf" srcId="{A69FC0DA-8079-423B-A44E-1F48AC040C5B}" destId="{C5619978-EA3D-42D4-BB1E-C0E8AD41845E}" srcOrd="4" destOrd="0" presId="urn:microsoft.com/office/officeart/2005/8/layout/vList6"/>
    <dgm:cxn modelId="{4DBF0C68-C4FF-4FD2-817B-3935BBE93BE0}" type="presParOf" srcId="{C5619978-EA3D-42D4-BB1E-C0E8AD41845E}" destId="{FA5A29C3-CF27-4AC9-98D6-F680D3F9879B}" srcOrd="0" destOrd="0" presId="urn:microsoft.com/office/officeart/2005/8/layout/vList6"/>
    <dgm:cxn modelId="{03E28E7D-6584-4B56-B95F-8A3295ECE4E4}" type="presParOf" srcId="{C5619978-EA3D-42D4-BB1E-C0E8AD41845E}" destId="{D38CB358-0D10-436F-AB6B-D66D1C3AA4D0}" srcOrd="1" destOrd="0" presId="urn:microsoft.com/office/officeart/2005/8/layout/vList6"/>
    <dgm:cxn modelId="{EEB1CAC7-254B-442B-8266-20BC4D4197EC}" type="presParOf" srcId="{A69FC0DA-8079-423B-A44E-1F48AC040C5B}" destId="{356D951C-C2E5-46D4-8BF4-DB9CAC30FAD9}" srcOrd="5" destOrd="0" presId="urn:microsoft.com/office/officeart/2005/8/layout/vList6"/>
    <dgm:cxn modelId="{6CCF60D2-AC9E-4463-8B7D-93161F0FFDC0}" type="presParOf" srcId="{A69FC0DA-8079-423B-A44E-1F48AC040C5B}" destId="{79EA0732-92E1-4366-A858-6CA75A9089D3}" srcOrd="6" destOrd="0" presId="urn:microsoft.com/office/officeart/2005/8/layout/vList6"/>
    <dgm:cxn modelId="{51F888BF-6D3C-46AD-BD8F-3FE7857229A3}" type="presParOf" srcId="{79EA0732-92E1-4366-A858-6CA75A9089D3}" destId="{52F21C67-D5AA-4C1A-9F8D-0504AC5CC202}" srcOrd="0" destOrd="0" presId="urn:microsoft.com/office/officeart/2005/8/layout/vList6"/>
    <dgm:cxn modelId="{D873F6DC-3F5E-42A4-9B29-02F2F8371223}" type="presParOf" srcId="{79EA0732-92E1-4366-A858-6CA75A9089D3}" destId="{5E9EE35E-CA55-4A7A-A8C6-FAE0DD4F93B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95C707-4D33-4BBB-B2E5-3698F0658380}"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n-US"/>
        </a:p>
      </dgm:t>
    </dgm:pt>
    <dgm:pt modelId="{1E264BEF-45F5-4B13-887C-5BF2F7AD6C96}">
      <dgm:prSet phldrT="[Text]"/>
      <dgm:spPr/>
      <dgm:t>
        <a:bodyPr/>
        <a:lstStyle/>
        <a:p>
          <a:r>
            <a:rPr lang="en-US" dirty="0"/>
            <a:t>Community Health Representative (CHR)</a:t>
          </a:r>
        </a:p>
      </dgm:t>
    </dgm:pt>
    <dgm:pt modelId="{9D89CA52-524F-4414-973E-4B55BA00F0D0}" type="parTrans" cxnId="{4610188A-293C-4CD8-9302-9B2726F23D8F}">
      <dgm:prSet/>
      <dgm:spPr/>
      <dgm:t>
        <a:bodyPr/>
        <a:lstStyle/>
        <a:p>
          <a:endParaRPr lang="en-US"/>
        </a:p>
      </dgm:t>
    </dgm:pt>
    <dgm:pt modelId="{6A99DF5E-D210-496F-8FC6-78F536918F6B}" type="sibTrans" cxnId="{4610188A-293C-4CD8-9302-9B2726F23D8F}">
      <dgm:prSet/>
      <dgm:spPr>
        <a:solidFill>
          <a:srgbClr val="00B0F0">
            <a:alpha val="90000"/>
          </a:srgbClr>
        </a:solidFill>
      </dgm:spPr>
      <dgm:t>
        <a:bodyPr/>
        <a:lstStyle/>
        <a:p>
          <a:endParaRPr lang="en-US"/>
        </a:p>
      </dgm:t>
    </dgm:pt>
    <dgm:pt modelId="{9279E145-34FE-46EF-B9A9-557E983B9080}">
      <dgm:prSet phldrT="[Text]"/>
      <dgm:spPr/>
      <dgm:t>
        <a:bodyPr/>
        <a:lstStyle/>
        <a:p>
          <a:r>
            <a:rPr lang="en-US" dirty="0"/>
            <a:t>Community Health Aide (CHA)</a:t>
          </a:r>
        </a:p>
      </dgm:t>
    </dgm:pt>
    <dgm:pt modelId="{E7FB1D34-21A8-499D-89DE-2D2FE4AF6BE0}" type="parTrans" cxnId="{375C993B-BC0D-4E82-9E52-6303BD855BD8}">
      <dgm:prSet/>
      <dgm:spPr/>
      <dgm:t>
        <a:bodyPr/>
        <a:lstStyle/>
        <a:p>
          <a:endParaRPr lang="en-US"/>
        </a:p>
      </dgm:t>
    </dgm:pt>
    <dgm:pt modelId="{B58FE512-A933-4207-8364-FAF48A171CB6}" type="sibTrans" cxnId="{375C993B-BC0D-4E82-9E52-6303BD855BD8}">
      <dgm:prSet/>
      <dgm:spPr>
        <a:solidFill>
          <a:srgbClr val="00B0F0">
            <a:alpha val="90000"/>
          </a:srgbClr>
        </a:solidFill>
      </dgm:spPr>
      <dgm:t>
        <a:bodyPr/>
        <a:lstStyle/>
        <a:p>
          <a:endParaRPr lang="en-US"/>
        </a:p>
      </dgm:t>
    </dgm:pt>
    <dgm:pt modelId="{6F1097D9-F0EF-499E-AFE0-06AE8C89FF6D}">
      <dgm:prSet phldrT="[Text]"/>
      <dgm:spPr/>
      <dgm:t>
        <a:bodyPr/>
        <a:lstStyle/>
        <a:p>
          <a:r>
            <a:rPr lang="en-US" dirty="0"/>
            <a:t>Community Health Practitioner (CHA/P)</a:t>
          </a:r>
        </a:p>
      </dgm:t>
    </dgm:pt>
    <dgm:pt modelId="{8960774A-D67F-47AB-9D29-5031924797E0}" type="parTrans" cxnId="{00E4AF60-314A-428C-891E-5E3ACE9F2826}">
      <dgm:prSet/>
      <dgm:spPr/>
      <dgm:t>
        <a:bodyPr/>
        <a:lstStyle/>
        <a:p>
          <a:endParaRPr lang="en-US"/>
        </a:p>
      </dgm:t>
    </dgm:pt>
    <dgm:pt modelId="{C21CC6F2-8806-4A45-8133-BB59789D96BD}" type="sibTrans" cxnId="{00E4AF60-314A-428C-891E-5E3ACE9F2826}">
      <dgm:prSet/>
      <dgm:spPr/>
      <dgm:t>
        <a:bodyPr/>
        <a:lstStyle/>
        <a:p>
          <a:endParaRPr lang="en-US"/>
        </a:p>
      </dgm:t>
    </dgm:pt>
    <dgm:pt modelId="{6D2AF407-E5EB-4CE7-A512-3A76C3E01EA6}" type="pres">
      <dgm:prSet presAssocID="{7395C707-4D33-4BBB-B2E5-3698F0658380}" presName="outerComposite" presStyleCnt="0">
        <dgm:presLayoutVars>
          <dgm:chMax val="5"/>
          <dgm:dir/>
          <dgm:resizeHandles val="exact"/>
        </dgm:presLayoutVars>
      </dgm:prSet>
      <dgm:spPr/>
    </dgm:pt>
    <dgm:pt modelId="{8CFD4345-2196-4444-BB3E-4CE43530BD44}" type="pres">
      <dgm:prSet presAssocID="{7395C707-4D33-4BBB-B2E5-3698F0658380}" presName="dummyMaxCanvas" presStyleCnt="0">
        <dgm:presLayoutVars/>
      </dgm:prSet>
      <dgm:spPr/>
    </dgm:pt>
    <dgm:pt modelId="{7A6A6C1D-1C43-40B0-A06F-079511973A32}" type="pres">
      <dgm:prSet presAssocID="{7395C707-4D33-4BBB-B2E5-3698F0658380}" presName="ThreeNodes_1" presStyleLbl="node1" presStyleIdx="0" presStyleCnt="3">
        <dgm:presLayoutVars>
          <dgm:bulletEnabled val="1"/>
        </dgm:presLayoutVars>
      </dgm:prSet>
      <dgm:spPr/>
    </dgm:pt>
    <dgm:pt modelId="{F7ECB9DE-BB0D-41B6-BB36-E82627628ED7}" type="pres">
      <dgm:prSet presAssocID="{7395C707-4D33-4BBB-B2E5-3698F0658380}" presName="ThreeNodes_2" presStyleLbl="node1" presStyleIdx="1" presStyleCnt="3">
        <dgm:presLayoutVars>
          <dgm:bulletEnabled val="1"/>
        </dgm:presLayoutVars>
      </dgm:prSet>
      <dgm:spPr/>
    </dgm:pt>
    <dgm:pt modelId="{BEED5FFF-9632-49B4-975B-6679D0E73538}" type="pres">
      <dgm:prSet presAssocID="{7395C707-4D33-4BBB-B2E5-3698F0658380}" presName="ThreeNodes_3" presStyleLbl="node1" presStyleIdx="2" presStyleCnt="3">
        <dgm:presLayoutVars>
          <dgm:bulletEnabled val="1"/>
        </dgm:presLayoutVars>
      </dgm:prSet>
      <dgm:spPr/>
    </dgm:pt>
    <dgm:pt modelId="{29B3C689-07CE-4B51-A4E6-3E20758D50A2}" type="pres">
      <dgm:prSet presAssocID="{7395C707-4D33-4BBB-B2E5-3698F0658380}" presName="ThreeConn_1-2" presStyleLbl="fgAccFollowNode1" presStyleIdx="0" presStyleCnt="2">
        <dgm:presLayoutVars>
          <dgm:bulletEnabled val="1"/>
        </dgm:presLayoutVars>
      </dgm:prSet>
      <dgm:spPr/>
    </dgm:pt>
    <dgm:pt modelId="{D4507FAB-D836-410C-B235-327574544EAB}" type="pres">
      <dgm:prSet presAssocID="{7395C707-4D33-4BBB-B2E5-3698F0658380}" presName="ThreeConn_2-3" presStyleLbl="fgAccFollowNode1" presStyleIdx="1" presStyleCnt="2">
        <dgm:presLayoutVars>
          <dgm:bulletEnabled val="1"/>
        </dgm:presLayoutVars>
      </dgm:prSet>
      <dgm:spPr/>
    </dgm:pt>
    <dgm:pt modelId="{08C6D6D1-EA88-4C6C-B7E3-7A6E15F86659}" type="pres">
      <dgm:prSet presAssocID="{7395C707-4D33-4BBB-B2E5-3698F0658380}" presName="ThreeNodes_1_text" presStyleLbl="node1" presStyleIdx="2" presStyleCnt="3">
        <dgm:presLayoutVars>
          <dgm:bulletEnabled val="1"/>
        </dgm:presLayoutVars>
      </dgm:prSet>
      <dgm:spPr/>
    </dgm:pt>
    <dgm:pt modelId="{FF790CFE-6F25-40FC-8C15-6A53256910BB}" type="pres">
      <dgm:prSet presAssocID="{7395C707-4D33-4BBB-B2E5-3698F0658380}" presName="ThreeNodes_2_text" presStyleLbl="node1" presStyleIdx="2" presStyleCnt="3">
        <dgm:presLayoutVars>
          <dgm:bulletEnabled val="1"/>
        </dgm:presLayoutVars>
      </dgm:prSet>
      <dgm:spPr/>
    </dgm:pt>
    <dgm:pt modelId="{9AE5BBFB-1BD3-4390-BE84-157C1DE3A9A1}" type="pres">
      <dgm:prSet presAssocID="{7395C707-4D33-4BBB-B2E5-3698F0658380}" presName="ThreeNodes_3_text" presStyleLbl="node1" presStyleIdx="2" presStyleCnt="3">
        <dgm:presLayoutVars>
          <dgm:bulletEnabled val="1"/>
        </dgm:presLayoutVars>
      </dgm:prSet>
      <dgm:spPr/>
    </dgm:pt>
  </dgm:ptLst>
  <dgm:cxnLst>
    <dgm:cxn modelId="{3B460B05-5017-45C5-B899-545C111531D6}" type="presOf" srcId="{9279E145-34FE-46EF-B9A9-557E983B9080}" destId="{FF790CFE-6F25-40FC-8C15-6A53256910BB}" srcOrd="1" destOrd="0" presId="urn:microsoft.com/office/officeart/2005/8/layout/vProcess5"/>
    <dgm:cxn modelId="{B13CF51B-8CDB-4676-ABD4-E24ED2F3C955}" type="presOf" srcId="{9279E145-34FE-46EF-B9A9-557E983B9080}" destId="{F7ECB9DE-BB0D-41B6-BB36-E82627628ED7}" srcOrd="0" destOrd="0" presId="urn:microsoft.com/office/officeart/2005/8/layout/vProcess5"/>
    <dgm:cxn modelId="{64F2A720-19C4-46EA-A07A-3B4CDAF1CB9B}" type="presOf" srcId="{6F1097D9-F0EF-499E-AFE0-06AE8C89FF6D}" destId="{BEED5FFF-9632-49B4-975B-6679D0E73538}" srcOrd="0" destOrd="0" presId="urn:microsoft.com/office/officeart/2005/8/layout/vProcess5"/>
    <dgm:cxn modelId="{EB999136-C809-4729-81CA-9F8AB75EABB7}" type="presOf" srcId="{6A99DF5E-D210-496F-8FC6-78F536918F6B}" destId="{29B3C689-07CE-4B51-A4E6-3E20758D50A2}" srcOrd="0" destOrd="0" presId="urn:microsoft.com/office/officeart/2005/8/layout/vProcess5"/>
    <dgm:cxn modelId="{375C993B-BC0D-4E82-9E52-6303BD855BD8}" srcId="{7395C707-4D33-4BBB-B2E5-3698F0658380}" destId="{9279E145-34FE-46EF-B9A9-557E983B9080}" srcOrd="1" destOrd="0" parTransId="{E7FB1D34-21A8-499D-89DE-2D2FE4AF6BE0}" sibTransId="{B58FE512-A933-4207-8364-FAF48A171CB6}"/>
    <dgm:cxn modelId="{00E4AF60-314A-428C-891E-5E3ACE9F2826}" srcId="{7395C707-4D33-4BBB-B2E5-3698F0658380}" destId="{6F1097D9-F0EF-499E-AFE0-06AE8C89FF6D}" srcOrd="2" destOrd="0" parTransId="{8960774A-D67F-47AB-9D29-5031924797E0}" sibTransId="{C21CC6F2-8806-4A45-8133-BB59789D96BD}"/>
    <dgm:cxn modelId="{145FA473-B476-455F-AB91-A9A8D0A53A65}" type="presOf" srcId="{7395C707-4D33-4BBB-B2E5-3698F0658380}" destId="{6D2AF407-E5EB-4CE7-A512-3A76C3E01EA6}" srcOrd="0" destOrd="0" presId="urn:microsoft.com/office/officeart/2005/8/layout/vProcess5"/>
    <dgm:cxn modelId="{BB198B7C-5688-4358-9EBA-0E468C3A5594}" type="presOf" srcId="{B58FE512-A933-4207-8364-FAF48A171CB6}" destId="{D4507FAB-D836-410C-B235-327574544EAB}" srcOrd="0" destOrd="0" presId="urn:microsoft.com/office/officeart/2005/8/layout/vProcess5"/>
    <dgm:cxn modelId="{4610188A-293C-4CD8-9302-9B2726F23D8F}" srcId="{7395C707-4D33-4BBB-B2E5-3698F0658380}" destId="{1E264BEF-45F5-4B13-887C-5BF2F7AD6C96}" srcOrd="0" destOrd="0" parTransId="{9D89CA52-524F-4414-973E-4B55BA00F0D0}" sibTransId="{6A99DF5E-D210-496F-8FC6-78F536918F6B}"/>
    <dgm:cxn modelId="{A90E0F92-9608-4EBA-8369-9AD38296B1F5}" type="presOf" srcId="{1E264BEF-45F5-4B13-887C-5BF2F7AD6C96}" destId="{08C6D6D1-EA88-4C6C-B7E3-7A6E15F86659}" srcOrd="1" destOrd="0" presId="urn:microsoft.com/office/officeart/2005/8/layout/vProcess5"/>
    <dgm:cxn modelId="{BB1D49FA-595A-4881-AEEA-E3FB40BE0419}" type="presOf" srcId="{6F1097D9-F0EF-499E-AFE0-06AE8C89FF6D}" destId="{9AE5BBFB-1BD3-4390-BE84-157C1DE3A9A1}" srcOrd="1" destOrd="0" presId="urn:microsoft.com/office/officeart/2005/8/layout/vProcess5"/>
    <dgm:cxn modelId="{65F214FE-8613-4352-A65F-EF1904046302}" type="presOf" srcId="{1E264BEF-45F5-4B13-887C-5BF2F7AD6C96}" destId="{7A6A6C1D-1C43-40B0-A06F-079511973A32}" srcOrd="0" destOrd="0" presId="urn:microsoft.com/office/officeart/2005/8/layout/vProcess5"/>
    <dgm:cxn modelId="{75204ABE-B318-4AB1-98B2-ADF15DC78698}" type="presParOf" srcId="{6D2AF407-E5EB-4CE7-A512-3A76C3E01EA6}" destId="{8CFD4345-2196-4444-BB3E-4CE43530BD44}" srcOrd="0" destOrd="0" presId="urn:microsoft.com/office/officeart/2005/8/layout/vProcess5"/>
    <dgm:cxn modelId="{8D867BB6-A7A2-4713-A4CF-019958F93E37}" type="presParOf" srcId="{6D2AF407-E5EB-4CE7-A512-3A76C3E01EA6}" destId="{7A6A6C1D-1C43-40B0-A06F-079511973A32}" srcOrd="1" destOrd="0" presId="urn:microsoft.com/office/officeart/2005/8/layout/vProcess5"/>
    <dgm:cxn modelId="{11A1C52F-1EC5-4DFC-8EAD-236008C16810}" type="presParOf" srcId="{6D2AF407-E5EB-4CE7-A512-3A76C3E01EA6}" destId="{F7ECB9DE-BB0D-41B6-BB36-E82627628ED7}" srcOrd="2" destOrd="0" presId="urn:microsoft.com/office/officeart/2005/8/layout/vProcess5"/>
    <dgm:cxn modelId="{A6EF1F3D-D1B6-4FC9-8B0C-DD59492523D1}" type="presParOf" srcId="{6D2AF407-E5EB-4CE7-A512-3A76C3E01EA6}" destId="{BEED5FFF-9632-49B4-975B-6679D0E73538}" srcOrd="3" destOrd="0" presId="urn:microsoft.com/office/officeart/2005/8/layout/vProcess5"/>
    <dgm:cxn modelId="{DD8234D3-AF57-4FB3-AEA8-CB787C2F7E61}" type="presParOf" srcId="{6D2AF407-E5EB-4CE7-A512-3A76C3E01EA6}" destId="{29B3C689-07CE-4B51-A4E6-3E20758D50A2}" srcOrd="4" destOrd="0" presId="urn:microsoft.com/office/officeart/2005/8/layout/vProcess5"/>
    <dgm:cxn modelId="{C6D42170-775C-44E1-B382-244C7A28B5A1}" type="presParOf" srcId="{6D2AF407-E5EB-4CE7-A512-3A76C3E01EA6}" destId="{D4507FAB-D836-410C-B235-327574544EAB}" srcOrd="5" destOrd="0" presId="urn:microsoft.com/office/officeart/2005/8/layout/vProcess5"/>
    <dgm:cxn modelId="{9338DF04-8935-4A99-8D63-B897693533BC}" type="presParOf" srcId="{6D2AF407-E5EB-4CE7-A512-3A76C3E01EA6}" destId="{08C6D6D1-EA88-4C6C-B7E3-7A6E15F86659}" srcOrd="6" destOrd="0" presId="urn:microsoft.com/office/officeart/2005/8/layout/vProcess5"/>
    <dgm:cxn modelId="{76898EEB-64DF-461F-8559-F49C332868A2}" type="presParOf" srcId="{6D2AF407-E5EB-4CE7-A512-3A76C3E01EA6}" destId="{FF790CFE-6F25-40FC-8C15-6A53256910BB}" srcOrd="7" destOrd="0" presId="urn:microsoft.com/office/officeart/2005/8/layout/vProcess5"/>
    <dgm:cxn modelId="{C8F8A97B-EBBB-43FE-AB8A-327948B478AE}" type="presParOf" srcId="{6D2AF407-E5EB-4CE7-A512-3A76C3E01EA6}" destId="{9AE5BBFB-1BD3-4390-BE84-157C1DE3A9A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7B656-B579-45C7-A4FD-A9BB53BD4724}">
      <dsp:nvSpPr>
        <dsp:cNvPr id="0" name=""/>
        <dsp:cNvSpPr/>
      </dsp:nvSpPr>
      <dsp:spPr>
        <a:xfrm>
          <a:off x="6120219" y="1444226"/>
          <a:ext cx="279837" cy="1137751"/>
        </a:xfrm>
        <a:custGeom>
          <a:avLst/>
          <a:gdLst/>
          <a:ahLst/>
          <a:cxnLst/>
          <a:rect l="0" t="0" r="0" b="0"/>
          <a:pathLst>
            <a:path>
              <a:moveTo>
                <a:pt x="279837" y="0"/>
              </a:moveTo>
              <a:lnTo>
                <a:pt x="279837" y="1137751"/>
              </a:lnTo>
              <a:lnTo>
                <a:pt x="0" y="113775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FE5200-5005-4415-9CC7-E39DF2D0D45B}">
      <dsp:nvSpPr>
        <dsp:cNvPr id="0" name=""/>
        <dsp:cNvSpPr/>
      </dsp:nvSpPr>
      <dsp:spPr>
        <a:xfrm>
          <a:off x="10043682" y="4956415"/>
          <a:ext cx="371005" cy="1137751"/>
        </a:xfrm>
        <a:custGeom>
          <a:avLst/>
          <a:gdLst/>
          <a:ahLst/>
          <a:cxnLst/>
          <a:rect l="0" t="0" r="0" b="0"/>
          <a:pathLst>
            <a:path>
              <a:moveTo>
                <a:pt x="0" y="0"/>
              </a:moveTo>
              <a:lnTo>
                <a:pt x="0" y="1137751"/>
              </a:lnTo>
              <a:lnTo>
                <a:pt x="371005" y="1137751"/>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60807F-4C73-4C83-B88B-931D0827EA98}">
      <dsp:nvSpPr>
        <dsp:cNvPr id="0" name=""/>
        <dsp:cNvSpPr/>
      </dsp:nvSpPr>
      <dsp:spPr>
        <a:xfrm>
          <a:off x="6400057" y="1444226"/>
          <a:ext cx="4632973" cy="2275503"/>
        </a:xfrm>
        <a:custGeom>
          <a:avLst/>
          <a:gdLst/>
          <a:ahLst/>
          <a:cxnLst/>
          <a:rect l="0" t="0" r="0" b="0"/>
          <a:pathLst>
            <a:path>
              <a:moveTo>
                <a:pt x="0" y="0"/>
              </a:moveTo>
              <a:lnTo>
                <a:pt x="0" y="2015798"/>
              </a:lnTo>
              <a:lnTo>
                <a:pt x="4632973" y="2015798"/>
              </a:lnTo>
              <a:lnTo>
                <a:pt x="4632973" y="2275503"/>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1D19CD-24B5-4C4D-90DE-25F67FC645D4}">
      <dsp:nvSpPr>
        <dsp:cNvPr id="0" name=""/>
        <dsp:cNvSpPr/>
      </dsp:nvSpPr>
      <dsp:spPr>
        <a:xfrm>
          <a:off x="7050900" y="4956415"/>
          <a:ext cx="371005" cy="2893846"/>
        </a:xfrm>
        <a:custGeom>
          <a:avLst/>
          <a:gdLst/>
          <a:ahLst/>
          <a:cxnLst/>
          <a:rect l="0" t="0" r="0" b="0"/>
          <a:pathLst>
            <a:path>
              <a:moveTo>
                <a:pt x="0" y="0"/>
              </a:moveTo>
              <a:lnTo>
                <a:pt x="0" y="2893846"/>
              </a:lnTo>
              <a:lnTo>
                <a:pt x="371005" y="2893846"/>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70C78-0053-41E6-82CB-5D1C684787DF}">
      <dsp:nvSpPr>
        <dsp:cNvPr id="0" name=""/>
        <dsp:cNvSpPr/>
      </dsp:nvSpPr>
      <dsp:spPr>
        <a:xfrm>
          <a:off x="7050900" y="4956415"/>
          <a:ext cx="371005" cy="1137751"/>
        </a:xfrm>
        <a:custGeom>
          <a:avLst/>
          <a:gdLst/>
          <a:ahLst/>
          <a:cxnLst/>
          <a:rect l="0" t="0" r="0" b="0"/>
          <a:pathLst>
            <a:path>
              <a:moveTo>
                <a:pt x="0" y="0"/>
              </a:moveTo>
              <a:lnTo>
                <a:pt x="0" y="1137751"/>
              </a:lnTo>
              <a:lnTo>
                <a:pt x="371005" y="1137751"/>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30FEE-9164-42FE-A1CA-D82939187BEC}">
      <dsp:nvSpPr>
        <dsp:cNvPr id="0" name=""/>
        <dsp:cNvSpPr/>
      </dsp:nvSpPr>
      <dsp:spPr>
        <a:xfrm>
          <a:off x="6400057" y="1444226"/>
          <a:ext cx="1640192" cy="2275503"/>
        </a:xfrm>
        <a:custGeom>
          <a:avLst/>
          <a:gdLst/>
          <a:ahLst/>
          <a:cxnLst/>
          <a:rect l="0" t="0" r="0" b="0"/>
          <a:pathLst>
            <a:path>
              <a:moveTo>
                <a:pt x="0" y="0"/>
              </a:moveTo>
              <a:lnTo>
                <a:pt x="0" y="2015798"/>
              </a:lnTo>
              <a:lnTo>
                <a:pt x="1640192" y="2015798"/>
              </a:lnTo>
              <a:lnTo>
                <a:pt x="1640192" y="2275503"/>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0539A9-5B85-42DA-8D86-6A25311812E6}">
      <dsp:nvSpPr>
        <dsp:cNvPr id="0" name=""/>
        <dsp:cNvSpPr/>
      </dsp:nvSpPr>
      <dsp:spPr>
        <a:xfrm>
          <a:off x="3770515" y="4956415"/>
          <a:ext cx="371005" cy="1218160"/>
        </a:xfrm>
        <a:custGeom>
          <a:avLst/>
          <a:gdLst/>
          <a:ahLst/>
          <a:cxnLst/>
          <a:rect l="0" t="0" r="0" b="0"/>
          <a:pathLst>
            <a:path>
              <a:moveTo>
                <a:pt x="0" y="0"/>
              </a:moveTo>
              <a:lnTo>
                <a:pt x="0" y="1218160"/>
              </a:lnTo>
              <a:lnTo>
                <a:pt x="371005" y="1218160"/>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0D3E6-D304-4552-8E27-1C24EB81FCDF}">
      <dsp:nvSpPr>
        <dsp:cNvPr id="0" name=""/>
        <dsp:cNvSpPr/>
      </dsp:nvSpPr>
      <dsp:spPr>
        <a:xfrm>
          <a:off x="4759864" y="1444226"/>
          <a:ext cx="1640192" cy="2275503"/>
        </a:xfrm>
        <a:custGeom>
          <a:avLst/>
          <a:gdLst/>
          <a:ahLst/>
          <a:cxnLst/>
          <a:rect l="0" t="0" r="0" b="0"/>
          <a:pathLst>
            <a:path>
              <a:moveTo>
                <a:pt x="1640192" y="0"/>
              </a:moveTo>
              <a:lnTo>
                <a:pt x="1640192" y="2015798"/>
              </a:lnTo>
              <a:lnTo>
                <a:pt x="0" y="2015798"/>
              </a:lnTo>
              <a:lnTo>
                <a:pt x="0" y="2275503"/>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753590-B53C-492A-A25F-F314607DA453}">
      <dsp:nvSpPr>
        <dsp:cNvPr id="0" name=""/>
        <dsp:cNvSpPr/>
      </dsp:nvSpPr>
      <dsp:spPr>
        <a:xfrm>
          <a:off x="777734" y="4956415"/>
          <a:ext cx="371005" cy="2893846"/>
        </a:xfrm>
        <a:custGeom>
          <a:avLst/>
          <a:gdLst/>
          <a:ahLst/>
          <a:cxnLst/>
          <a:rect l="0" t="0" r="0" b="0"/>
          <a:pathLst>
            <a:path>
              <a:moveTo>
                <a:pt x="0" y="0"/>
              </a:moveTo>
              <a:lnTo>
                <a:pt x="0" y="2893846"/>
              </a:lnTo>
              <a:lnTo>
                <a:pt x="371005" y="2893846"/>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288AD1-3936-46C7-8BD5-1AF7D4A12804}">
      <dsp:nvSpPr>
        <dsp:cNvPr id="0" name=""/>
        <dsp:cNvSpPr/>
      </dsp:nvSpPr>
      <dsp:spPr>
        <a:xfrm>
          <a:off x="777734" y="4956415"/>
          <a:ext cx="371005" cy="1137751"/>
        </a:xfrm>
        <a:custGeom>
          <a:avLst/>
          <a:gdLst/>
          <a:ahLst/>
          <a:cxnLst/>
          <a:rect l="0" t="0" r="0" b="0"/>
          <a:pathLst>
            <a:path>
              <a:moveTo>
                <a:pt x="0" y="0"/>
              </a:moveTo>
              <a:lnTo>
                <a:pt x="0" y="1137751"/>
              </a:lnTo>
              <a:lnTo>
                <a:pt x="371005" y="1137751"/>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E76408-A961-48D5-9ED9-71CCF5D3200B}">
      <dsp:nvSpPr>
        <dsp:cNvPr id="0" name=""/>
        <dsp:cNvSpPr/>
      </dsp:nvSpPr>
      <dsp:spPr>
        <a:xfrm>
          <a:off x="1767083" y="1444226"/>
          <a:ext cx="4632973" cy="2275503"/>
        </a:xfrm>
        <a:custGeom>
          <a:avLst/>
          <a:gdLst/>
          <a:ahLst/>
          <a:cxnLst/>
          <a:rect l="0" t="0" r="0" b="0"/>
          <a:pathLst>
            <a:path>
              <a:moveTo>
                <a:pt x="4632973" y="0"/>
              </a:moveTo>
              <a:lnTo>
                <a:pt x="4632973" y="2015798"/>
              </a:lnTo>
              <a:lnTo>
                <a:pt x="0" y="2015798"/>
              </a:lnTo>
              <a:lnTo>
                <a:pt x="0" y="2275503"/>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F002F0-C9D3-463E-A7B0-B8BA266391CA}">
      <dsp:nvSpPr>
        <dsp:cNvPr id="0" name=""/>
        <dsp:cNvSpPr/>
      </dsp:nvSpPr>
      <dsp:spPr>
        <a:xfrm>
          <a:off x="5158164" y="5922"/>
          <a:ext cx="2483785" cy="1438303"/>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TCHPP Director </a:t>
          </a:r>
        </a:p>
        <a:p>
          <a:pPr marL="0" lvl="0" indent="0" algn="ctr" defTabSz="889000">
            <a:lnSpc>
              <a:spcPct val="90000"/>
            </a:lnSpc>
            <a:spcBef>
              <a:spcPct val="0"/>
            </a:spcBef>
            <a:spcAft>
              <a:spcPct val="35000"/>
            </a:spcAft>
            <a:buNone/>
          </a:pPr>
          <a:r>
            <a:rPr lang="en-US" sz="2000" kern="1200" dirty="0"/>
            <a:t>Christina </a:t>
          </a:r>
          <a:r>
            <a:rPr lang="en-US" sz="2000" kern="1200" dirty="0" err="1"/>
            <a:t>Friedt</a:t>
          </a:r>
          <a:r>
            <a:rPr lang="en-US" sz="2000" kern="1200" dirty="0"/>
            <a:t> Peters</a:t>
          </a:r>
        </a:p>
      </dsp:txBody>
      <dsp:txXfrm>
        <a:off x="5158164" y="5922"/>
        <a:ext cx="2483785" cy="1438303"/>
      </dsp:txXfrm>
    </dsp:sp>
    <dsp:sp modelId="{4CF74B20-8308-4EC5-B9B5-749EA75AF047}">
      <dsp:nvSpPr>
        <dsp:cNvPr id="0" name=""/>
        <dsp:cNvSpPr/>
      </dsp:nvSpPr>
      <dsp:spPr>
        <a:xfrm>
          <a:off x="530396" y="3719729"/>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CHA Director</a:t>
          </a:r>
        </a:p>
        <a:p>
          <a:pPr marL="0" lvl="0" indent="0" algn="ctr" defTabSz="889000">
            <a:lnSpc>
              <a:spcPct val="90000"/>
            </a:lnSpc>
            <a:spcBef>
              <a:spcPct val="0"/>
            </a:spcBef>
            <a:spcAft>
              <a:spcPct val="35000"/>
            </a:spcAft>
            <a:buNone/>
          </a:pPr>
          <a:r>
            <a:rPr lang="en-US" sz="2000" kern="1200" dirty="0"/>
            <a:t> Carrie Sampson Samuels</a:t>
          </a:r>
        </a:p>
      </dsp:txBody>
      <dsp:txXfrm>
        <a:off x="530396" y="3719729"/>
        <a:ext cx="2473372" cy="1236686"/>
      </dsp:txXfrm>
    </dsp:sp>
    <dsp:sp modelId="{B0728059-7E23-4E81-8450-6D4C8B638B6D}">
      <dsp:nvSpPr>
        <dsp:cNvPr id="0" name=""/>
        <dsp:cNvSpPr/>
      </dsp:nvSpPr>
      <dsp:spPr>
        <a:xfrm>
          <a:off x="1148740" y="5475824"/>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CHA Manager</a:t>
          </a:r>
        </a:p>
        <a:p>
          <a:pPr marL="0" lvl="0" indent="0" algn="ctr" defTabSz="889000">
            <a:lnSpc>
              <a:spcPct val="90000"/>
            </a:lnSpc>
            <a:spcBef>
              <a:spcPct val="0"/>
            </a:spcBef>
            <a:spcAft>
              <a:spcPct val="35000"/>
            </a:spcAft>
            <a:buNone/>
          </a:pPr>
          <a:r>
            <a:rPr lang="en-US" sz="2000" kern="1200" dirty="0"/>
            <a:t>Sasha Jones</a:t>
          </a:r>
        </a:p>
      </dsp:txBody>
      <dsp:txXfrm>
        <a:off x="1148740" y="5475824"/>
        <a:ext cx="2473372" cy="1236686"/>
      </dsp:txXfrm>
    </dsp:sp>
    <dsp:sp modelId="{8B4993BA-C393-4EF3-A645-39AC1EC45A12}">
      <dsp:nvSpPr>
        <dsp:cNvPr id="0" name=""/>
        <dsp:cNvSpPr/>
      </dsp:nvSpPr>
      <dsp:spPr>
        <a:xfrm>
          <a:off x="1148740" y="7231918"/>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CHA Specialist</a:t>
          </a:r>
        </a:p>
        <a:p>
          <a:pPr marL="0" lvl="0" indent="0" algn="ctr" defTabSz="889000">
            <a:lnSpc>
              <a:spcPct val="90000"/>
            </a:lnSpc>
            <a:spcBef>
              <a:spcPct val="0"/>
            </a:spcBef>
            <a:spcAft>
              <a:spcPct val="35000"/>
            </a:spcAft>
            <a:buNone/>
          </a:pPr>
          <a:r>
            <a:rPr lang="en-US" sz="2000" kern="1200" dirty="0"/>
            <a:t>Danni Dearing</a:t>
          </a:r>
        </a:p>
      </dsp:txBody>
      <dsp:txXfrm>
        <a:off x="1148740" y="7231918"/>
        <a:ext cx="2473372" cy="1236686"/>
      </dsp:txXfrm>
    </dsp:sp>
    <dsp:sp modelId="{188F4ED4-558E-411F-BAE3-AFBE38CD0227}">
      <dsp:nvSpPr>
        <dsp:cNvPr id="0" name=""/>
        <dsp:cNvSpPr/>
      </dsp:nvSpPr>
      <dsp:spPr>
        <a:xfrm>
          <a:off x="3523178" y="3719729"/>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BHA Director</a:t>
          </a:r>
        </a:p>
        <a:p>
          <a:pPr marL="0" lvl="0" indent="0" algn="ctr" defTabSz="889000">
            <a:lnSpc>
              <a:spcPct val="90000"/>
            </a:lnSpc>
            <a:spcBef>
              <a:spcPct val="0"/>
            </a:spcBef>
            <a:spcAft>
              <a:spcPct val="35000"/>
            </a:spcAft>
            <a:buNone/>
          </a:pPr>
          <a:r>
            <a:rPr lang="en-US" sz="2000" kern="1200" dirty="0"/>
            <a:t>Open</a:t>
          </a:r>
        </a:p>
      </dsp:txBody>
      <dsp:txXfrm>
        <a:off x="3523178" y="3719729"/>
        <a:ext cx="2473372" cy="1236686"/>
      </dsp:txXfrm>
    </dsp:sp>
    <dsp:sp modelId="{F30DBF4C-C158-4544-8C3A-DC7390739907}">
      <dsp:nvSpPr>
        <dsp:cNvPr id="0" name=""/>
        <dsp:cNvSpPr/>
      </dsp:nvSpPr>
      <dsp:spPr>
        <a:xfrm>
          <a:off x="4141521" y="5475824"/>
          <a:ext cx="2760976" cy="1397505"/>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BHA Student Support Coordinator</a:t>
          </a:r>
        </a:p>
        <a:p>
          <a:pPr marL="0" lvl="0" indent="0" algn="ctr" defTabSz="889000">
            <a:lnSpc>
              <a:spcPct val="90000"/>
            </a:lnSpc>
            <a:spcBef>
              <a:spcPct val="0"/>
            </a:spcBef>
            <a:spcAft>
              <a:spcPct val="35000"/>
            </a:spcAft>
            <a:buNone/>
          </a:pPr>
          <a:r>
            <a:rPr lang="en-US" sz="2000" kern="1200" dirty="0"/>
            <a:t>Katie Hunsberger</a:t>
          </a:r>
        </a:p>
      </dsp:txBody>
      <dsp:txXfrm>
        <a:off x="4141521" y="5475824"/>
        <a:ext cx="2760976" cy="1397505"/>
      </dsp:txXfrm>
    </dsp:sp>
    <dsp:sp modelId="{6B69ABE0-77CA-49A5-99B9-2923DDDE101C}">
      <dsp:nvSpPr>
        <dsp:cNvPr id="0" name=""/>
        <dsp:cNvSpPr/>
      </dsp:nvSpPr>
      <dsp:spPr>
        <a:xfrm>
          <a:off x="6803563" y="3719729"/>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DHA Director</a:t>
          </a:r>
        </a:p>
        <a:p>
          <a:pPr marL="0" lvl="0" indent="0" algn="ctr" defTabSz="889000">
            <a:lnSpc>
              <a:spcPct val="90000"/>
            </a:lnSpc>
            <a:spcBef>
              <a:spcPct val="0"/>
            </a:spcBef>
            <a:spcAft>
              <a:spcPct val="35000"/>
            </a:spcAft>
            <a:buNone/>
          </a:pPr>
          <a:r>
            <a:rPr lang="en-US" sz="2000" kern="1200" dirty="0"/>
            <a:t>Miranda Davis</a:t>
          </a:r>
        </a:p>
      </dsp:txBody>
      <dsp:txXfrm>
        <a:off x="6803563" y="3719729"/>
        <a:ext cx="2473372" cy="1236686"/>
      </dsp:txXfrm>
    </dsp:sp>
    <dsp:sp modelId="{5348D998-7B23-4273-9BAD-430D41A5B51E}">
      <dsp:nvSpPr>
        <dsp:cNvPr id="0" name=""/>
        <dsp:cNvSpPr/>
      </dsp:nvSpPr>
      <dsp:spPr>
        <a:xfrm>
          <a:off x="7421906" y="5475824"/>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DHA Manager</a:t>
          </a:r>
        </a:p>
        <a:p>
          <a:pPr marL="0" lvl="0" indent="0" algn="ctr" defTabSz="889000">
            <a:lnSpc>
              <a:spcPct val="90000"/>
            </a:lnSpc>
            <a:spcBef>
              <a:spcPct val="0"/>
            </a:spcBef>
            <a:spcAft>
              <a:spcPct val="35000"/>
            </a:spcAft>
            <a:buNone/>
          </a:pPr>
          <a:r>
            <a:rPr lang="en-US" sz="2000" kern="1200" dirty="0"/>
            <a:t>Pam Ready</a:t>
          </a:r>
        </a:p>
      </dsp:txBody>
      <dsp:txXfrm>
        <a:off x="7421906" y="5475824"/>
        <a:ext cx="2473372" cy="1236686"/>
      </dsp:txXfrm>
    </dsp:sp>
    <dsp:sp modelId="{CFEDA440-FC90-42A5-863C-5DD264CFD589}">
      <dsp:nvSpPr>
        <dsp:cNvPr id="0" name=""/>
        <dsp:cNvSpPr/>
      </dsp:nvSpPr>
      <dsp:spPr>
        <a:xfrm>
          <a:off x="7421906" y="7231918"/>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DHA Specialist</a:t>
          </a:r>
        </a:p>
        <a:p>
          <a:pPr marL="0" lvl="0" indent="0" algn="ctr" defTabSz="889000">
            <a:lnSpc>
              <a:spcPct val="90000"/>
            </a:lnSpc>
            <a:spcBef>
              <a:spcPct val="0"/>
            </a:spcBef>
            <a:spcAft>
              <a:spcPct val="35000"/>
            </a:spcAft>
            <a:buNone/>
          </a:pPr>
          <a:r>
            <a:rPr lang="en-US" sz="2000" kern="1200" dirty="0"/>
            <a:t>Kari Kuntzelman</a:t>
          </a:r>
        </a:p>
      </dsp:txBody>
      <dsp:txXfrm>
        <a:off x="7421906" y="7231918"/>
        <a:ext cx="2473372" cy="1236686"/>
      </dsp:txXfrm>
    </dsp:sp>
    <dsp:sp modelId="{3019EC0C-9D90-47F3-AEE8-E996817A32E0}">
      <dsp:nvSpPr>
        <dsp:cNvPr id="0" name=""/>
        <dsp:cNvSpPr/>
      </dsp:nvSpPr>
      <dsp:spPr>
        <a:xfrm>
          <a:off x="9796344" y="3719729"/>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TCHP Education Director</a:t>
          </a:r>
        </a:p>
        <a:p>
          <a:pPr marL="0" lvl="0" indent="0" algn="ctr" defTabSz="889000">
            <a:lnSpc>
              <a:spcPct val="90000"/>
            </a:lnSpc>
            <a:spcBef>
              <a:spcPct val="0"/>
            </a:spcBef>
            <a:spcAft>
              <a:spcPct val="35000"/>
            </a:spcAft>
            <a:buNone/>
          </a:pPr>
          <a:r>
            <a:rPr lang="en-US" sz="2000" kern="1200" dirty="0"/>
            <a:t>Stephannie Christian </a:t>
          </a:r>
        </a:p>
      </dsp:txBody>
      <dsp:txXfrm>
        <a:off x="9796344" y="3719729"/>
        <a:ext cx="2473372" cy="1236686"/>
      </dsp:txXfrm>
    </dsp:sp>
    <dsp:sp modelId="{BA7888D4-2801-473B-95C1-4322B65EE49D}">
      <dsp:nvSpPr>
        <dsp:cNvPr id="0" name=""/>
        <dsp:cNvSpPr/>
      </dsp:nvSpPr>
      <dsp:spPr>
        <a:xfrm>
          <a:off x="10414688" y="5475824"/>
          <a:ext cx="2473372" cy="1236686"/>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TCHP Education Data Coordinator</a:t>
          </a:r>
        </a:p>
        <a:p>
          <a:pPr marL="0" lvl="0" indent="0" algn="ctr" defTabSz="889000">
            <a:lnSpc>
              <a:spcPct val="90000"/>
            </a:lnSpc>
            <a:spcBef>
              <a:spcPct val="0"/>
            </a:spcBef>
            <a:spcAft>
              <a:spcPct val="35000"/>
            </a:spcAft>
            <a:buNone/>
          </a:pPr>
          <a:r>
            <a:rPr lang="en-US" sz="2000" kern="1200" dirty="0"/>
            <a:t>Morning Rose Tobey</a:t>
          </a:r>
        </a:p>
      </dsp:txBody>
      <dsp:txXfrm>
        <a:off x="10414688" y="5475824"/>
        <a:ext cx="2473372" cy="1236686"/>
      </dsp:txXfrm>
    </dsp:sp>
    <dsp:sp modelId="{FE1A2A1A-7AED-4B02-BA5D-F709CF78957B}">
      <dsp:nvSpPr>
        <dsp:cNvPr id="0" name=""/>
        <dsp:cNvSpPr/>
      </dsp:nvSpPr>
      <dsp:spPr>
        <a:xfrm>
          <a:off x="3870538" y="2025697"/>
          <a:ext cx="2249681" cy="1112560"/>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TCHPP Manager</a:t>
          </a:r>
        </a:p>
        <a:p>
          <a:pPr marL="0" lvl="0" indent="0" algn="ctr" defTabSz="889000">
            <a:lnSpc>
              <a:spcPct val="90000"/>
            </a:lnSpc>
            <a:spcBef>
              <a:spcPct val="0"/>
            </a:spcBef>
            <a:spcAft>
              <a:spcPct val="35000"/>
            </a:spcAft>
            <a:buNone/>
          </a:pPr>
          <a:r>
            <a:rPr lang="en-US" sz="2000" kern="1200" dirty="0"/>
            <a:t>Lisa Griggs</a:t>
          </a:r>
        </a:p>
      </dsp:txBody>
      <dsp:txXfrm>
        <a:off x="3870538" y="2025697"/>
        <a:ext cx="2249681" cy="11125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64F93-F85D-4E73-8918-13B39E3C5AFB}">
      <dsp:nvSpPr>
        <dsp:cNvPr id="0" name=""/>
        <dsp:cNvSpPr/>
      </dsp:nvSpPr>
      <dsp:spPr>
        <a:xfrm rot="5400000">
          <a:off x="4237518" y="1472274"/>
          <a:ext cx="1267298" cy="1442774"/>
        </a:xfrm>
        <a:prstGeom prst="bentUpArrow">
          <a:avLst>
            <a:gd name="adj1" fmla="val 32840"/>
            <a:gd name="adj2" fmla="val 25000"/>
            <a:gd name="adj3" fmla="val 35780"/>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4C8BF-D142-4739-B79C-216845C672F1}">
      <dsp:nvSpPr>
        <dsp:cNvPr id="0" name=""/>
        <dsp:cNvSpPr/>
      </dsp:nvSpPr>
      <dsp:spPr>
        <a:xfrm>
          <a:off x="3901761" y="67448"/>
          <a:ext cx="2133384" cy="1493299"/>
        </a:xfrm>
        <a:prstGeom prst="roundRect">
          <a:avLst>
            <a:gd name="adj" fmla="val 1667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Indian Health Care Improvement Act (IHCIA)</a:t>
          </a:r>
        </a:p>
      </dsp:txBody>
      <dsp:txXfrm>
        <a:off x="3974671" y="140358"/>
        <a:ext cx="1987564" cy="1347479"/>
      </dsp:txXfrm>
    </dsp:sp>
    <dsp:sp modelId="{1C83B064-838F-4367-8053-E9B7FAF23F4A}">
      <dsp:nvSpPr>
        <dsp:cNvPr id="0" name=""/>
        <dsp:cNvSpPr/>
      </dsp:nvSpPr>
      <dsp:spPr>
        <a:xfrm>
          <a:off x="6338301" y="4"/>
          <a:ext cx="1551620" cy="1206950"/>
        </a:xfrm>
        <a:prstGeom prst="rect">
          <a:avLst/>
        </a:prstGeom>
        <a:noFill/>
        <a:ln>
          <a:noFill/>
        </a:ln>
        <a:effectLst/>
      </dsp:spPr>
      <dsp:style>
        <a:lnRef idx="0">
          <a:scrgbClr r="0" g="0" b="0"/>
        </a:lnRef>
        <a:fillRef idx="0">
          <a:scrgbClr r="0" g="0" b="0"/>
        </a:fillRef>
        <a:effectRef idx="0">
          <a:scrgbClr r="0" g="0" b="0"/>
        </a:effectRef>
        <a:fontRef idx="minor"/>
      </dsp:style>
    </dsp:sp>
    <dsp:sp modelId="{CCB36EFB-F86F-40F9-96B1-BB06FED08089}">
      <dsp:nvSpPr>
        <dsp:cNvPr id="0" name=""/>
        <dsp:cNvSpPr/>
      </dsp:nvSpPr>
      <dsp:spPr>
        <a:xfrm rot="5400000">
          <a:off x="6006320" y="3149742"/>
          <a:ext cx="1267298" cy="1442774"/>
        </a:xfrm>
        <a:prstGeom prst="bentUpArrow">
          <a:avLst>
            <a:gd name="adj1" fmla="val 32840"/>
            <a:gd name="adj2" fmla="val 25000"/>
            <a:gd name="adj3" fmla="val 35780"/>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26C9A3-93E9-4D61-AA3A-D94B03B626D4}">
      <dsp:nvSpPr>
        <dsp:cNvPr id="0" name=""/>
        <dsp:cNvSpPr/>
      </dsp:nvSpPr>
      <dsp:spPr>
        <a:xfrm>
          <a:off x="5670563" y="1744917"/>
          <a:ext cx="2133384" cy="1493299"/>
        </a:xfrm>
        <a:prstGeom prst="roundRect">
          <a:avLst>
            <a:gd name="adj" fmla="val 1667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Circular 20-06</a:t>
          </a:r>
        </a:p>
        <a:p>
          <a:pPr marL="0" lvl="0" indent="0" algn="ctr" defTabSz="933450">
            <a:lnSpc>
              <a:spcPct val="90000"/>
            </a:lnSpc>
            <a:spcBef>
              <a:spcPct val="0"/>
            </a:spcBef>
            <a:spcAft>
              <a:spcPct val="35000"/>
            </a:spcAft>
            <a:buNone/>
          </a:pPr>
          <a:r>
            <a:rPr lang="en-US" sz="2100" kern="1200" dirty="0"/>
            <a:t>CHAP Nationalization</a:t>
          </a:r>
        </a:p>
      </dsp:txBody>
      <dsp:txXfrm>
        <a:off x="5743473" y="1817827"/>
        <a:ext cx="1987564" cy="1347479"/>
      </dsp:txXfrm>
    </dsp:sp>
    <dsp:sp modelId="{A0BEB0AC-3120-4EE2-97A7-1E779D298FE1}">
      <dsp:nvSpPr>
        <dsp:cNvPr id="0" name=""/>
        <dsp:cNvSpPr/>
      </dsp:nvSpPr>
      <dsp:spPr>
        <a:xfrm>
          <a:off x="7803947" y="1887337"/>
          <a:ext cx="1551620" cy="1206950"/>
        </a:xfrm>
        <a:prstGeom prst="rect">
          <a:avLst/>
        </a:prstGeom>
        <a:noFill/>
        <a:ln>
          <a:noFill/>
        </a:ln>
        <a:effectLst/>
      </dsp:spPr>
      <dsp:style>
        <a:lnRef idx="0">
          <a:scrgbClr r="0" g="0" b="0"/>
        </a:lnRef>
        <a:fillRef idx="0">
          <a:scrgbClr r="0" g="0" b="0"/>
        </a:fillRef>
        <a:effectRef idx="0">
          <a:scrgbClr r="0" g="0" b="0"/>
        </a:effectRef>
        <a:fontRef idx="minor"/>
      </dsp:style>
    </dsp:sp>
    <dsp:sp modelId="{3E2DE132-3D6E-4EF8-B6C1-712FF8568032}">
      <dsp:nvSpPr>
        <dsp:cNvPr id="0" name=""/>
        <dsp:cNvSpPr/>
      </dsp:nvSpPr>
      <dsp:spPr>
        <a:xfrm rot="5400000">
          <a:off x="7775122" y="4827210"/>
          <a:ext cx="1267298" cy="1442774"/>
        </a:xfrm>
        <a:prstGeom prst="bentUpArrow">
          <a:avLst>
            <a:gd name="adj1" fmla="val 32840"/>
            <a:gd name="adj2" fmla="val 25000"/>
            <a:gd name="adj3" fmla="val 35780"/>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121CE3-04AF-4308-857B-87F8411EA9F3}">
      <dsp:nvSpPr>
        <dsp:cNvPr id="0" name=""/>
        <dsp:cNvSpPr/>
      </dsp:nvSpPr>
      <dsp:spPr>
        <a:xfrm>
          <a:off x="7439365" y="3422385"/>
          <a:ext cx="2133384" cy="1493299"/>
        </a:xfrm>
        <a:prstGeom prst="roundRect">
          <a:avLst>
            <a:gd name="adj" fmla="val 1667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National Certification Board</a:t>
          </a:r>
        </a:p>
      </dsp:txBody>
      <dsp:txXfrm>
        <a:off x="7512275" y="3495295"/>
        <a:ext cx="1987564" cy="1347479"/>
      </dsp:txXfrm>
    </dsp:sp>
    <dsp:sp modelId="{1604873C-EBFB-46C9-829F-E46045294D71}">
      <dsp:nvSpPr>
        <dsp:cNvPr id="0" name=""/>
        <dsp:cNvSpPr/>
      </dsp:nvSpPr>
      <dsp:spPr>
        <a:xfrm>
          <a:off x="8899051" y="3531119"/>
          <a:ext cx="1551620" cy="1206950"/>
        </a:xfrm>
        <a:prstGeom prst="rect">
          <a:avLst/>
        </a:prstGeom>
        <a:noFill/>
        <a:ln>
          <a:noFill/>
        </a:ln>
        <a:effectLst/>
      </dsp:spPr>
      <dsp:style>
        <a:lnRef idx="0">
          <a:scrgbClr r="0" g="0" b="0"/>
        </a:lnRef>
        <a:fillRef idx="0">
          <a:scrgbClr r="0" g="0" b="0"/>
        </a:fillRef>
        <a:effectRef idx="0">
          <a:scrgbClr r="0" g="0" b="0"/>
        </a:effectRef>
        <a:fontRef idx="minor"/>
      </dsp:style>
    </dsp:sp>
    <dsp:sp modelId="{B5D48781-DD35-4E05-A184-6CA23212E908}">
      <dsp:nvSpPr>
        <dsp:cNvPr id="0" name=""/>
        <dsp:cNvSpPr/>
      </dsp:nvSpPr>
      <dsp:spPr>
        <a:xfrm rot="5400000">
          <a:off x="9543925" y="6504679"/>
          <a:ext cx="1267298" cy="1442774"/>
        </a:xfrm>
        <a:prstGeom prst="bentUpArrow">
          <a:avLst>
            <a:gd name="adj1" fmla="val 32840"/>
            <a:gd name="adj2" fmla="val 25000"/>
            <a:gd name="adj3" fmla="val 35780"/>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D7638E-F51A-42E9-9645-A7AD9A8455ED}">
      <dsp:nvSpPr>
        <dsp:cNvPr id="0" name=""/>
        <dsp:cNvSpPr/>
      </dsp:nvSpPr>
      <dsp:spPr>
        <a:xfrm>
          <a:off x="9208168" y="5099853"/>
          <a:ext cx="2133384" cy="1493299"/>
        </a:xfrm>
        <a:prstGeom prst="roundRect">
          <a:avLst>
            <a:gd name="adj" fmla="val 1667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Area Certification Board</a:t>
          </a:r>
        </a:p>
      </dsp:txBody>
      <dsp:txXfrm>
        <a:off x="9281078" y="5172763"/>
        <a:ext cx="1987564" cy="1347479"/>
      </dsp:txXfrm>
    </dsp:sp>
    <dsp:sp modelId="{4EF555F5-2725-41AE-BC69-EC1B361A47DD}">
      <dsp:nvSpPr>
        <dsp:cNvPr id="0" name=""/>
        <dsp:cNvSpPr/>
      </dsp:nvSpPr>
      <dsp:spPr>
        <a:xfrm>
          <a:off x="11341552" y="5242273"/>
          <a:ext cx="1551620" cy="1206950"/>
        </a:xfrm>
        <a:prstGeom prst="rect">
          <a:avLst/>
        </a:prstGeom>
        <a:noFill/>
        <a:ln>
          <a:noFill/>
        </a:ln>
        <a:effectLst/>
      </dsp:spPr>
      <dsp:style>
        <a:lnRef idx="0">
          <a:scrgbClr r="0" g="0" b="0"/>
        </a:lnRef>
        <a:fillRef idx="0">
          <a:scrgbClr r="0" g="0" b="0"/>
        </a:fillRef>
        <a:effectRef idx="0">
          <a:scrgbClr r="0" g="0" b="0"/>
        </a:effectRef>
        <a:fontRef idx="minor"/>
      </dsp:style>
    </dsp:sp>
    <dsp:sp modelId="{8DC65258-70A7-4707-8884-9FD791A48769}">
      <dsp:nvSpPr>
        <dsp:cNvPr id="0" name=""/>
        <dsp:cNvSpPr/>
      </dsp:nvSpPr>
      <dsp:spPr>
        <a:xfrm rot="5400000">
          <a:off x="11312727" y="8182147"/>
          <a:ext cx="1267298" cy="1442774"/>
        </a:xfrm>
        <a:prstGeom prst="bentUpArrow">
          <a:avLst>
            <a:gd name="adj1" fmla="val 32840"/>
            <a:gd name="adj2" fmla="val 25000"/>
            <a:gd name="adj3" fmla="val 35780"/>
          </a:avLst>
        </a:prstGeom>
        <a:solidFill>
          <a:schemeClr val="accent5">
            <a:tint val="4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538D6C-29FB-4420-8137-F8EF7C300AB0}">
      <dsp:nvSpPr>
        <dsp:cNvPr id="0" name=""/>
        <dsp:cNvSpPr/>
      </dsp:nvSpPr>
      <dsp:spPr>
        <a:xfrm>
          <a:off x="10976970" y="6777322"/>
          <a:ext cx="2133384" cy="1493299"/>
        </a:xfrm>
        <a:prstGeom prst="roundRect">
          <a:avLst>
            <a:gd name="adj" fmla="val 1667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National Standards &amp; Procedures</a:t>
          </a:r>
        </a:p>
      </dsp:txBody>
      <dsp:txXfrm>
        <a:off x="11049880" y="6850232"/>
        <a:ext cx="1987564" cy="1347479"/>
      </dsp:txXfrm>
    </dsp:sp>
    <dsp:sp modelId="{9EB7C35C-CAA8-4472-8B49-4D02030DCB6B}">
      <dsp:nvSpPr>
        <dsp:cNvPr id="0" name=""/>
        <dsp:cNvSpPr/>
      </dsp:nvSpPr>
      <dsp:spPr>
        <a:xfrm>
          <a:off x="13110354" y="6919742"/>
          <a:ext cx="1551620" cy="1206950"/>
        </a:xfrm>
        <a:prstGeom prst="rect">
          <a:avLst/>
        </a:prstGeom>
        <a:noFill/>
        <a:ln>
          <a:noFill/>
        </a:ln>
        <a:effectLst/>
      </dsp:spPr>
      <dsp:style>
        <a:lnRef idx="0">
          <a:scrgbClr r="0" g="0" b="0"/>
        </a:lnRef>
        <a:fillRef idx="0">
          <a:scrgbClr r="0" g="0" b="0"/>
        </a:fillRef>
        <a:effectRef idx="0">
          <a:scrgbClr r="0" g="0" b="0"/>
        </a:effectRef>
        <a:fontRef idx="minor"/>
      </dsp:style>
    </dsp:sp>
    <dsp:sp modelId="{A03EAD6F-AE4C-4BFE-97DA-40A16E73632B}">
      <dsp:nvSpPr>
        <dsp:cNvPr id="0" name=""/>
        <dsp:cNvSpPr/>
      </dsp:nvSpPr>
      <dsp:spPr>
        <a:xfrm>
          <a:off x="12745772" y="8454790"/>
          <a:ext cx="2133384" cy="1493299"/>
        </a:xfrm>
        <a:prstGeom prst="roundRect">
          <a:avLst>
            <a:gd name="adj" fmla="val 1667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Area Standards &amp; Procedures</a:t>
          </a:r>
        </a:p>
      </dsp:txBody>
      <dsp:txXfrm>
        <a:off x="12818682" y="8527700"/>
        <a:ext cx="1987564" cy="13474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C6BCC-EB3A-4965-B4E4-97B563EC1DE6}">
      <dsp:nvSpPr>
        <dsp:cNvPr id="0" name=""/>
        <dsp:cNvSpPr/>
      </dsp:nvSpPr>
      <dsp:spPr>
        <a:xfrm>
          <a:off x="7201013" y="2994"/>
          <a:ext cx="2266722" cy="226672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Area Standards&amp; Procedures</a:t>
          </a:r>
        </a:p>
      </dsp:txBody>
      <dsp:txXfrm>
        <a:off x="7532967" y="334948"/>
        <a:ext cx="1602814" cy="1602814"/>
      </dsp:txXfrm>
    </dsp:sp>
    <dsp:sp modelId="{3E1802FD-0522-4ED9-B09C-671FD4333AED}">
      <dsp:nvSpPr>
        <dsp:cNvPr id="0" name=""/>
        <dsp:cNvSpPr/>
      </dsp:nvSpPr>
      <dsp:spPr>
        <a:xfrm rot="2160000">
          <a:off x="9262357" y="1897343"/>
          <a:ext cx="600955" cy="76501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79573" y="1997362"/>
        <a:ext cx="420669" cy="459010"/>
      </dsp:txXfrm>
    </dsp:sp>
    <dsp:sp modelId="{9C5ABCCC-BF24-4519-8C10-12EAE043FE82}">
      <dsp:nvSpPr>
        <dsp:cNvPr id="0" name=""/>
        <dsp:cNvSpPr/>
      </dsp:nvSpPr>
      <dsp:spPr>
        <a:xfrm>
          <a:off x="9952157" y="2001818"/>
          <a:ext cx="2266722" cy="226672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National S&amp;P</a:t>
          </a:r>
        </a:p>
      </dsp:txBody>
      <dsp:txXfrm>
        <a:off x="10284111" y="2333772"/>
        <a:ext cx="1602814" cy="1602814"/>
      </dsp:txXfrm>
    </dsp:sp>
    <dsp:sp modelId="{B94EC2A3-8594-434F-8419-9181D220E6F3}">
      <dsp:nvSpPr>
        <dsp:cNvPr id="0" name=""/>
        <dsp:cNvSpPr/>
      </dsp:nvSpPr>
      <dsp:spPr>
        <a:xfrm rot="6480000">
          <a:off x="10264875" y="4353575"/>
          <a:ext cx="600955" cy="76501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10382874" y="4420848"/>
        <a:ext cx="420669" cy="459010"/>
      </dsp:txXfrm>
    </dsp:sp>
    <dsp:sp modelId="{14703896-0695-4234-A436-10839FBF74B2}">
      <dsp:nvSpPr>
        <dsp:cNvPr id="0" name=""/>
        <dsp:cNvSpPr/>
      </dsp:nvSpPr>
      <dsp:spPr>
        <a:xfrm>
          <a:off x="8901314" y="5235981"/>
          <a:ext cx="2266722" cy="226672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Curriculum</a:t>
          </a:r>
        </a:p>
      </dsp:txBody>
      <dsp:txXfrm>
        <a:off x="9233268" y="5567935"/>
        <a:ext cx="1602814" cy="1602814"/>
      </dsp:txXfrm>
    </dsp:sp>
    <dsp:sp modelId="{2091DC50-373C-4122-8CFE-6024922A7636}">
      <dsp:nvSpPr>
        <dsp:cNvPr id="0" name=""/>
        <dsp:cNvSpPr/>
      </dsp:nvSpPr>
      <dsp:spPr>
        <a:xfrm rot="10800000">
          <a:off x="8050905" y="5986833"/>
          <a:ext cx="600955" cy="76501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8231191" y="6139837"/>
        <a:ext cx="420669" cy="459010"/>
      </dsp:txXfrm>
    </dsp:sp>
    <dsp:sp modelId="{46613C33-60AE-4109-A3F1-960C18046A53}">
      <dsp:nvSpPr>
        <dsp:cNvPr id="0" name=""/>
        <dsp:cNvSpPr/>
      </dsp:nvSpPr>
      <dsp:spPr>
        <a:xfrm>
          <a:off x="5500713" y="5235981"/>
          <a:ext cx="2266722" cy="226672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Health Aide Manuals</a:t>
          </a:r>
        </a:p>
      </dsp:txBody>
      <dsp:txXfrm>
        <a:off x="5832667" y="5567935"/>
        <a:ext cx="1602814" cy="1602814"/>
      </dsp:txXfrm>
    </dsp:sp>
    <dsp:sp modelId="{112B8317-7FC5-4F9E-89B5-41C44C4FDC10}">
      <dsp:nvSpPr>
        <dsp:cNvPr id="0" name=""/>
        <dsp:cNvSpPr/>
      </dsp:nvSpPr>
      <dsp:spPr>
        <a:xfrm rot="15120000">
          <a:off x="5813430" y="4385927"/>
          <a:ext cx="600955" cy="76501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5931429" y="4624662"/>
        <a:ext cx="420669" cy="459010"/>
      </dsp:txXfrm>
    </dsp:sp>
    <dsp:sp modelId="{AA04FF2C-23AC-4D0F-B8E2-D2D70B144AA4}">
      <dsp:nvSpPr>
        <dsp:cNvPr id="0" name=""/>
        <dsp:cNvSpPr/>
      </dsp:nvSpPr>
      <dsp:spPr>
        <a:xfrm>
          <a:off x="4449869" y="2001818"/>
          <a:ext cx="2266722" cy="226672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Training </a:t>
          </a:r>
        </a:p>
      </dsp:txBody>
      <dsp:txXfrm>
        <a:off x="4781823" y="2333772"/>
        <a:ext cx="1602814" cy="1602814"/>
      </dsp:txXfrm>
    </dsp:sp>
    <dsp:sp modelId="{A2C7271C-642F-414C-ACA0-37CB65329917}">
      <dsp:nvSpPr>
        <dsp:cNvPr id="0" name=""/>
        <dsp:cNvSpPr/>
      </dsp:nvSpPr>
      <dsp:spPr>
        <a:xfrm rot="19440000">
          <a:off x="6644565" y="1763255"/>
          <a:ext cx="600955" cy="76501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661781" y="1969244"/>
        <a:ext cx="420669" cy="4590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3CFE6-6634-4834-B7A6-0DF45914A8FB}">
      <dsp:nvSpPr>
        <dsp:cNvPr id="0" name=""/>
        <dsp:cNvSpPr/>
      </dsp:nvSpPr>
      <dsp:spPr>
        <a:xfrm>
          <a:off x="2716715" y="471751"/>
          <a:ext cx="6096481" cy="609648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Strive to be Transparent and Inclusive in the Initiation and Planning</a:t>
          </a:r>
        </a:p>
      </dsp:txBody>
      <dsp:txXfrm>
        <a:off x="5929706" y="1763624"/>
        <a:ext cx="2177314" cy="1814429"/>
      </dsp:txXfrm>
    </dsp:sp>
    <dsp:sp modelId="{A0600B9A-699D-428A-966F-18570C83DD93}">
      <dsp:nvSpPr>
        <dsp:cNvPr id="0" name=""/>
        <dsp:cNvSpPr/>
      </dsp:nvSpPr>
      <dsp:spPr>
        <a:xfrm>
          <a:off x="2591156" y="689483"/>
          <a:ext cx="6096481" cy="6096481"/>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Weave Circular Guidelines in the Quality and Delivery</a:t>
          </a:r>
        </a:p>
      </dsp:txBody>
      <dsp:txXfrm>
        <a:off x="4042699" y="4644938"/>
        <a:ext cx="3265972" cy="1596697"/>
      </dsp:txXfrm>
    </dsp:sp>
    <dsp:sp modelId="{86E0710F-E243-4E76-8DA5-CF494D4F642B}">
      <dsp:nvSpPr>
        <dsp:cNvPr id="0" name=""/>
        <dsp:cNvSpPr/>
      </dsp:nvSpPr>
      <dsp:spPr>
        <a:xfrm>
          <a:off x="2465598" y="471751"/>
          <a:ext cx="6096481" cy="6096481"/>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Assurance of Tribal Input in the Development and Implementation </a:t>
          </a:r>
        </a:p>
      </dsp:txBody>
      <dsp:txXfrm>
        <a:off x="3171774" y="1763624"/>
        <a:ext cx="2177314" cy="1814429"/>
      </dsp:txXfrm>
    </dsp:sp>
    <dsp:sp modelId="{0D484F60-51CC-4BDE-AEEF-4FFCA7A6C507}">
      <dsp:nvSpPr>
        <dsp:cNvPr id="0" name=""/>
        <dsp:cNvSpPr/>
      </dsp:nvSpPr>
      <dsp:spPr>
        <a:xfrm>
          <a:off x="2339817" y="94350"/>
          <a:ext cx="6851283" cy="685128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3C86E5-67C6-40FD-898F-AE0DEF77221D}">
      <dsp:nvSpPr>
        <dsp:cNvPr id="0" name=""/>
        <dsp:cNvSpPr/>
      </dsp:nvSpPr>
      <dsp:spPr>
        <a:xfrm>
          <a:off x="2213755" y="311696"/>
          <a:ext cx="6851283" cy="685128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1646F-9A98-4574-BBC7-348FDB4CE229}">
      <dsp:nvSpPr>
        <dsp:cNvPr id="0" name=""/>
        <dsp:cNvSpPr/>
      </dsp:nvSpPr>
      <dsp:spPr>
        <a:xfrm>
          <a:off x="2087693" y="94350"/>
          <a:ext cx="6851283" cy="685128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49087-CAC4-4135-9E3F-B2BFBA13B8D7}">
      <dsp:nvSpPr>
        <dsp:cNvPr id="0" name=""/>
        <dsp:cNvSpPr/>
      </dsp:nvSpPr>
      <dsp:spPr>
        <a:xfrm>
          <a:off x="2444704" y="6653"/>
          <a:ext cx="6330038" cy="116897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4000" kern="1200" dirty="0">
              <a:latin typeface="Abadi" panose="020B0604020104020204" pitchFamily="34" charset="0"/>
            </a:rPr>
            <a:t>CHAP Advisory Workgroup</a:t>
          </a:r>
        </a:p>
        <a:p>
          <a:pPr lvl="0" defTabSz="1600200">
            <a:lnSpc>
              <a:spcPct val="90000"/>
            </a:lnSpc>
            <a:spcBef>
              <a:spcPct val="0"/>
            </a:spcBef>
            <a:spcAft>
              <a:spcPct val="35000"/>
            </a:spcAft>
            <a:buNone/>
          </a:pPr>
          <a:endParaRPr lang="en-US" kern="1200" dirty="0"/>
        </a:p>
      </dsp:txBody>
      <dsp:txXfrm>
        <a:off x="2444704" y="6653"/>
        <a:ext cx="6330038" cy="1168978"/>
      </dsp:txXfrm>
    </dsp:sp>
    <dsp:sp modelId="{10CB7FF4-273A-43DD-A04D-220DF4464E64}">
      <dsp:nvSpPr>
        <dsp:cNvPr id="0" name=""/>
        <dsp:cNvSpPr/>
      </dsp:nvSpPr>
      <dsp:spPr>
        <a:xfrm>
          <a:off x="2429713" y="1300711"/>
          <a:ext cx="6360019" cy="1156695"/>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4000" kern="1200" dirty="0">
              <a:latin typeface="Abadi" panose="020B0604020104020204" pitchFamily="34" charset="0"/>
            </a:rPr>
            <a:t>BHA Advisory Workgroup</a:t>
          </a:r>
          <a:endParaRPr lang="en-US" kern="1200" dirty="0"/>
        </a:p>
      </dsp:txBody>
      <dsp:txXfrm>
        <a:off x="2429713" y="1300711"/>
        <a:ext cx="6360019" cy="1156695"/>
      </dsp:txXfrm>
    </dsp:sp>
    <dsp:sp modelId="{187C2DA1-9D75-4B62-B2F1-7870F142E5DC}">
      <dsp:nvSpPr>
        <dsp:cNvPr id="0" name=""/>
        <dsp:cNvSpPr/>
      </dsp:nvSpPr>
      <dsp:spPr>
        <a:xfrm>
          <a:off x="2459711" y="2582487"/>
          <a:ext cx="6300023" cy="1051452"/>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4000" kern="1200" dirty="0">
              <a:latin typeface="Abadi" panose="020B0604020104020204" pitchFamily="34" charset="0"/>
            </a:rPr>
            <a:t>DHA Advisory Workgroup</a:t>
          </a:r>
          <a:endParaRPr lang="en-US" kern="1200" dirty="0"/>
        </a:p>
      </dsp:txBody>
      <dsp:txXfrm>
        <a:off x="2459711" y="2582487"/>
        <a:ext cx="6300023" cy="1051452"/>
      </dsp:txXfrm>
    </dsp:sp>
    <dsp:sp modelId="{499A142F-FE99-430A-A7E8-A4057CF62DD4}">
      <dsp:nvSpPr>
        <dsp:cNvPr id="0" name=""/>
        <dsp:cNvSpPr/>
      </dsp:nvSpPr>
      <dsp:spPr>
        <a:xfrm>
          <a:off x="2377384" y="3759020"/>
          <a:ext cx="6464678" cy="1052778"/>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4000" kern="1200" dirty="0">
              <a:latin typeface="Abadi" panose="020B0604020104020204" pitchFamily="34" charset="0"/>
            </a:rPr>
            <a:t>TCHP Advisory Workgroup </a:t>
          </a:r>
        </a:p>
      </dsp:txBody>
      <dsp:txXfrm>
        <a:off x="2377384" y="3759020"/>
        <a:ext cx="6464678" cy="1052778"/>
      </dsp:txXfrm>
    </dsp:sp>
    <dsp:sp modelId="{FF4A31A1-95D5-40F9-BB47-AAB9D48C490B}">
      <dsp:nvSpPr>
        <dsp:cNvPr id="0" name=""/>
        <dsp:cNvSpPr/>
      </dsp:nvSpPr>
      <dsp:spPr>
        <a:xfrm>
          <a:off x="1946596" y="4936879"/>
          <a:ext cx="7326254" cy="1547997"/>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600" kern="1200" dirty="0" err="1">
              <a:latin typeface="Abadi" panose="020B0604020104020204" pitchFamily="34" charset="0"/>
            </a:rPr>
            <a:t>dəxʷx̌ayəbus</a:t>
          </a:r>
          <a:r>
            <a:rPr lang="en-US" sz="3600" kern="1200" dirty="0">
              <a:latin typeface="Abadi" panose="020B0604020104020204" pitchFamily="34" charset="0"/>
            </a:rPr>
            <a:t> – Dental Therapy Education Program  Advisory Committee</a:t>
          </a:r>
        </a:p>
      </dsp:txBody>
      <dsp:txXfrm>
        <a:off x="1946596" y="4936879"/>
        <a:ext cx="7326254" cy="15479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BBD3A-4FB6-46F6-B691-381713C647BA}">
      <dsp:nvSpPr>
        <dsp:cNvPr id="0" name=""/>
        <dsp:cNvSpPr/>
      </dsp:nvSpPr>
      <dsp:spPr>
        <a:xfrm>
          <a:off x="2660924" y="2137"/>
          <a:ext cx="1984129" cy="19841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badi" panose="020B0604020104020204" pitchFamily="34" charset="0"/>
            </a:rPr>
            <a:t>Dental Academic Review Committee </a:t>
          </a:r>
        </a:p>
      </dsp:txBody>
      <dsp:txXfrm>
        <a:off x="2951493" y="292706"/>
        <a:ext cx="1402991" cy="1402991"/>
      </dsp:txXfrm>
    </dsp:sp>
    <dsp:sp modelId="{57DC08D9-338B-49B1-B069-A70E7E94A948}">
      <dsp:nvSpPr>
        <dsp:cNvPr id="0" name=""/>
        <dsp:cNvSpPr/>
      </dsp:nvSpPr>
      <dsp:spPr>
        <a:xfrm>
          <a:off x="3077591" y="2147378"/>
          <a:ext cx="1150795" cy="1150795"/>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230129" y="2587442"/>
        <a:ext cx="845719" cy="270667"/>
      </dsp:txXfrm>
    </dsp:sp>
    <dsp:sp modelId="{AC91F2D4-9D38-4001-87ED-A15E78391409}">
      <dsp:nvSpPr>
        <dsp:cNvPr id="0" name=""/>
        <dsp:cNvSpPr/>
      </dsp:nvSpPr>
      <dsp:spPr>
        <a:xfrm>
          <a:off x="2660924" y="3459285"/>
          <a:ext cx="1984129" cy="198412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badi" panose="020B0604020104020204" pitchFamily="34" charset="0"/>
            </a:rPr>
            <a:t>Behavioral Health Academic Review Committee</a:t>
          </a:r>
        </a:p>
      </dsp:txBody>
      <dsp:txXfrm>
        <a:off x="2951493" y="3749854"/>
        <a:ext cx="1402991" cy="1402991"/>
      </dsp:txXfrm>
    </dsp:sp>
    <dsp:sp modelId="{36E923D3-77FF-46E7-8C2A-7D1C42CFAEB7}">
      <dsp:nvSpPr>
        <dsp:cNvPr id="0" name=""/>
        <dsp:cNvSpPr/>
      </dsp:nvSpPr>
      <dsp:spPr>
        <a:xfrm>
          <a:off x="3077591" y="5604526"/>
          <a:ext cx="1150795" cy="1150795"/>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230129" y="6044590"/>
        <a:ext cx="845719" cy="270667"/>
      </dsp:txXfrm>
    </dsp:sp>
    <dsp:sp modelId="{9224479D-F360-4922-8FBC-04A0147BDD97}">
      <dsp:nvSpPr>
        <dsp:cNvPr id="0" name=""/>
        <dsp:cNvSpPr/>
      </dsp:nvSpPr>
      <dsp:spPr>
        <a:xfrm>
          <a:off x="2660924" y="6916432"/>
          <a:ext cx="1984129" cy="198412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50000"/>
                  <a:lumOff val="50000"/>
                </a:schemeClr>
              </a:solidFill>
              <a:latin typeface="Abadi" panose="020B0604020104020204" pitchFamily="34" charset="0"/>
            </a:rPr>
            <a:t>Community Health Academic Review Committee </a:t>
          </a:r>
        </a:p>
      </dsp:txBody>
      <dsp:txXfrm>
        <a:off x="2951493" y="7207001"/>
        <a:ext cx="1402991" cy="1402991"/>
      </dsp:txXfrm>
    </dsp:sp>
    <dsp:sp modelId="{7DD80092-0CF3-4ADD-B84C-78B7243EC5FE}">
      <dsp:nvSpPr>
        <dsp:cNvPr id="0" name=""/>
        <dsp:cNvSpPr/>
      </dsp:nvSpPr>
      <dsp:spPr>
        <a:xfrm>
          <a:off x="4942673" y="4082301"/>
          <a:ext cx="630953" cy="73809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42673" y="4229920"/>
        <a:ext cx="441667" cy="442858"/>
      </dsp:txXfrm>
    </dsp:sp>
    <dsp:sp modelId="{E8D5EC1F-5435-4F45-AFC1-7E358FC662CF}">
      <dsp:nvSpPr>
        <dsp:cNvPr id="0" name=""/>
        <dsp:cNvSpPr/>
      </dsp:nvSpPr>
      <dsp:spPr>
        <a:xfrm>
          <a:off x="5835532" y="2467220"/>
          <a:ext cx="3968259" cy="396825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Abadi" panose="020B0604020104020204" pitchFamily="34" charset="0"/>
            </a:rPr>
            <a:t>Portland Area CHAP Certification Board </a:t>
          </a:r>
        </a:p>
        <a:p>
          <a:pPr marL="0" lvl="0" indent="0" algn="ctr" defTabSz="1689100">
            <a:lnSpc>
              <a:spcPct val="90000"/>
            </a:lnSpc>
            <a:spcBef>
              <a:spcPct val="0"/>
            </a:spcBef>
            <a:spcAft>
              <a:spcPct val="35000"/>
            </a:spcAft>
            <a:buNone/>
          </a:pPr>
          <a:r>
            <a:rPr lang="en-US" sz="3800" kern="1200" dirty="0">
              <a:latin typeface="Abadi" panose="020B0604020104020204" pitchFamily="34" charset="0"/>
            </a:rPr>
            <a:t>(PACCB)</a:t>
          </a:r>
        </a:p>
      </dsp:txBody>
      <dsp:txXfrm>
        <a:off x="6416670" y="3048358"/>
        <a:ext cx="2805983" cy="28059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4AC69-D0A8-4572-9112-6869CE6E5882}">
      <dsp:nvSpPr>
        <dsp:cNvPr id="0" name=""/>
        <dsp:cNvSpPr/>
      </dsp:nvSpPr>
      <dsp:spPr>
        <a:xfrm>
          <a:off x="12096245" y="1215336"/>
          <a:ext cx="364297" cy="4565860"/>
        </a:xfrm>
        <a:custGeom>
          <a:avLst/>
          <a:gdLst/>
          <a:ahLst/>
          <a:cxnLst/>
          <a:rect l="0" t="0" r="0" b="0"/>
          <a:pathLst>
            <a:path>
              <a:moveTo>
                <a:pt x="364297" y="0"/>
              </a:moveTo>
              <a:lnTo>
                <a:pt x="364297" y="4565860"/>
              </a:lnTo>
              <a:lnTo>
                <a:pt x="0" y="456586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B15353-2F3C-4D66-B785-B78A85AAC0F8}">
      <dsp:nvSpPr>
        <dsp:cNvPr id="0" name=""/>
        <dsp:cNvSpPr/>
      </dsp:nvSpPr>
      <dsp:spPr>
        <a:xfrm>
          <a:off x="12096245" y="1215336"/>
          <a:ext cx="364297" cy="2841519"/>
        </a:xfrm>
        <a:custGeom>
          <a:avLst/>
          <a:gdLst/>
          <a:ahLst/>
          <a:cxnLst/>
          <a:rect l="0" t="0" r="0" b="0"/>
          <a:pathLst>
            <a:path>
              <a:moveTo>
                <a:pt x="364297" y="0"/>
              </a:moveTo>
              <a:lnTo>
                <a:pt x="364297" y="2841519"/>
              </a:lnTo>
              <a:lnTo>
                <a:pt x="0" y="284151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E836E7-4DD5-415D-A6D5-5913A486CBCE}">
      <dsp:nvSpPr>
        <dsp:cNvPr id="0" name=""/>
        <dsp:cNvSpPr/>
      </dsp:nvSpPr>
      <dsp:spPr>
        <a:xfrm>
          <a:off x="12096245" y="1215336"/>
          <a:ext cx="364297" cy="1117178"/>
        </a:xfrm>
        <a:custGeom>
          <a:avLst/>
          <a:gdLst/>
          <a:ahLst/>
          <a:cxnLst/>
          <a:rect l="0" t="0" r="0" b="0"/>
          <a:pathLst>
            <a:path>
              <a:moveTo>
                <a:pt x="364297" y="0"/>
              </a:moveTo>
              <a:lnTo>
                <a:pt x="364297" y="1117178"/>
              </a:lnTo>
              <a:lnTo>
                <a:pt x="0" y="111717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E69B17-5DE7-42B5-9054-0DA3FD7AB411}">
      <dsp:nvSpPr>
        <dsp:cNvPr id="0" name=""/>
        <dsp:cNvSpPr/>
      </dsp:nvSpPr>
      <dsp:spPr>
        <a:xfrm>
          <a:off x="9157580" y="1215336"/>
          <a:ext cx="364297" cy="6290201"/>
        </a:xfrm>
        <a:custGeom>
          <a:avLst/>
          <a:gdLst/>
          <a:ahLst/>
          <a:cxnLst/>
          <a:rect l="0" t="0" r="0" b="0"/>
          <a:pathLst>
            <a:path>
              <a:moveTo>
                <a:pt x="364297" y="0"/>
              </a:moveTo>
              <a:lnTo>
                <a:pt x="364297" y="6290201"/>
              </a:lnTo>
              <a:lnTo>
                <a:pt x="0" y="629020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31A8F0-D0D1-418A-BFD3-58DFD4E899DB}">
      <dsp:nvSpPr>
        <dsp:cNvPr id="0" name=""/>
        <dsp:cNvSpPr/>
      </dsp:nvSpPr>
      <dsp:spPr>
        <a:xfrm>
          <a:off x="9157580" y="1215336"/>
          <a:ext cx="364297" cy="4565860"/>
        </a:xfrm>
        <a:custGeom>
          <a:avLst/>
          <a:gdLst/>
          <a:ahLst/>
          <a:cxnLst/>
          <a:rect l="0" t="0" r="0" b="0"/>
          <a:pathLst>
            <a:path>
              <a:moveTo>
                <a:pt x="364297" y="0"/>
              </a:moveTo>
              <a:lnTo>
                <a:pt x="364297" y="4565860"/>
              </a:lnTo>
              <a:lnTo>
                <a:pt x="0" y="456586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49BD8-DCD7-41B6-8EA7-D086F9F8A55C}">
      <dsp:nvSpPr>
        <dsp:cNvPr id="0" name=""/>
        <dsp:cNvSpPr/>
      </dsp:nvSpPr>
      <dsp:spPr>
        <a:xfrm>
          <a:off x="9157580" y="1215336"/>
          <a:ext cx="364297" cy="2841519"/>
        </a:xfrm>
        <a:custGeom>
          <a:avLst/>
          <a:gdLst/>
          <a:ahLst/>
          <a:cxnLst/>
          <a:rect l="0" t="0" r="0" b="0"/>
          <a:pathLst>
            <a:path>
              <a:moveTo>
                <a:pt x="364297" y="0"/>
              </a:moveTo>
              <a:lnTo>
                <a:pt x="364297" y="2841519"/>
              </a:lnTo>
              <a:lnTo>
                <a:pt x="0" y="284151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F560A1-F467-4BC7-95E8-0C5735EB3062}">
      <dsp:nvSpPr>
        <dsp:cNvPr id="0" name=""/>
        <dsp:cNvSpPr/>
      </dsp:nvSpPr>
      <dsp:spPr>
        <a:xfrm>
          <a:off x="9157580" y="1215336"/>
          <a:ext cx="364297" cy="1117178"/>
        </a:xfrm>
        <a:custGeom>
          <a:avLst/>
          <a:gdLst/>
          <a:ahLst/>
          <a:cxnLst/>
          <a:rect l="0" t="0" r="0" b="0"/>
          <a:pathLst>
            <a:path>
              <a:moveTo>
                <a:pt x="364297" y="0"/>
              </a:moveTo>
              <a:lnTo>
                <a:pt x="364297" y="1117178"/>
              </a:lnTo>
              <a:lnTo>
                <a:pt x="0" y="111717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459EF8-E0AA-429C-9182-EB18403FF42F}">
      <dsp:nvSpPr>
        <dsp:cNvPr id="0" name=""/>
        <dsp:cNvSpPr/>
      </dsp:nvSpPr>
      <dsp:spPr>
        <a:xfrm>
          <a:off x="6218914" y="1215336"/>
          <a:ext cx="364297" cy="6290201"/>
        </a:xfrm>
        <a:custGeom>
          <a:avLst/>
          <a:gdLst/>
          <a:ahLst/>
          <a:cxnLst/>
          <a:rect l="0" t="0" r="0" b="0"/>
          <a:pathLst>
            <a:path>
              <a:moveTo>
                <a:pt x="364297" y="0"/>
              </a:moveTo>
              <a:lnTo>
                <a:pt x="364297" y="6290201"/>
              </a:lnTo>
              <a:lnTo>
                <a:pt x="0" y="629020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4B415-B3D6-4DFD-AE2F-72FB42FA817D}">
      <dsp:nvSpPr>
        <dsp:cNvPr id="0" name=""/>
        <dsp:cNvSpPr/>
      </dsp:nvSpPr>
      <dsp:spPr>
        <a:xfrm>
          <a:off x="6218914" y="1215336"/>
          <a:ext cx="364297" cy="4565860"/>
        </a:xfrm>
        <a:custGeom>
          <a:avLst/>
          <a:gdLst/>
          <a:ahLst/>
          <a:cxnLst/>
          <a:rect l="0" t="0" r="0" b="0"/>
          <a:pathLst>
            <a:path>
              <a:moveTo>
                <a:pt x="364297" y="0"/>
              </a:moveTo>
              <a:lnTo>
                <a:pt x="364297" y="4565860"/>
              </a:lnTo>
              <a:lnTo>
                <a:pt x="0" y="456586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7BBC98-145F-41D5-89CE-462E734A287D}">
      <dsp:nvSpPr>
        <dsp:cNvPr id="0" name=""/>
        <dsp:cNvSpPr/>
      </dsp:nvSpPr>
      <dsp:spPr>
        <a:xfrm>
          <a:off x="6218914" y="1215336"/>
          <a:ext cx="364297" cy="2841519"/>
        </a:xfrm>
        <a:custGeom>
          <a:avLst/>
          <a:gdLst/>
          <a:ahLst/>
          <a:cxnLst/>
          <a:rect l="0" t="0" r="0" b="0"/>
          <a:pathLst>
            <a:path>
              <a:moveTo>
                <a:pt x="364297" y="0"/>
              </a:moveTo>
              <a:lnTo>
                <a:pt x="364297" y="2841519"/>
              </a:lnTo>
              <a:lnTo>
                <a:pt x="0" y="284151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BA68E5-5219-48FC-B4F2-D7A54B3D0D0C}">
      <dsp:nvSpPr>
        <dsp:cNvPr id="0" name=""/>
        <dsp:cNvSpPr/>
      </dsp:nvSpPr>
      <dsp:spPr>
        <a:xfrm>
          <a:off x="6218914" y="1215336"/>
          <a:ext cx="364297" cy="1117178"/>
        </a:xfrm>
        <a:custGeom>
          <a:avLst/>
          <a:gdLst/>
          <a:ahLst/>
          <a:cxnLst/>
          <a:rect l="0" t="0" r="0" b="0"/>
          <a:pathLst>
            <a:path>
              <a:moveTo>
                <a:pt x="364297" y="0"/>
              </a:moveTo>
              <a:lnTo>
                <a:pt x="364297" y="1117178"/>
              </a:lnTo>
              <a:lnTo>
                <a:pt x="0" y="111717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2A0DEA-8562-4ACF-A5C3-B9EAA909B82B}">
      <dsp:nvSpPr>
        <dsp:cNvPr id="0" name=""/>
        <dsp:cNvSpPr/>
      </dsp:nvSpPr>
      <dsp:spPr>
        <a:xfrm>
          <a:off x="4397428" y="1011"/>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Behavioral</a:t>
          </a:r>
          <a:r>
            <a:rPr lang="en-US" sz="2800" b="1" kern="1200" dirty="0"/>
            <a:t> </a:t>
          </a:r>
          <a:r>
            <a:rPr lang="en-US" sz="2400" b="1" kern="1200" dirty="0"/>
            <a:t>Health</a:t>
          </a:r>
          <a:endParaRPr lang="en-US" sz="2800" kern="1200" dirty="0"/>
        </a:p>
      </dsp:txBody>
      <dsp:txXfrm>
        <a:off x="4397428" y="1011"/>
        <a:ext cx="2428649" cy="1214324"/>
      </dsp:txXfrm>
    </dsp:sp>
    <dsp:sp modelId="{2AB78358-82D5-44F2-9757-E36251C1D813}">
      <dsp:nvSpPr>
        <dsp:cNvPr id="0" name=""/>
        <dsp:cNvSpPr/>
      </dsp:nvSpPr>
      <dsp:spPr>
        <a:xfrm>
          <a:off x="3790265" y="1725352"/>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Jenece Howe</a:t>
          </a:r>
        </a:p>
        <a:p>
          <a:pPr marL="0" lvl="0" indent="0" algn="ctr" defTabSz="977900">
            <a:lnSpc>
              <a:spcPct val="90000"/>
            </a:lnSpc>
            <a:spcBef>
              <a:spcPct val="0"/>
            </a:spcBef>
            <a:spcAft>
              <a:spcPct val="35000"/>
            </a:spcAft>
            <a:buNone/>
          </a:pPr>
          <a:r>
            <a:rPr lang="en-US" sz="2200" kern="1200" dirty="0"/>
            <a:t>BHA/P candidate</a:t>
          </a:r>
        </a:p>
      </dsp:txBody>
      <dsp:txXfrm>
        <a:off x="3790265" y="1725352"/>
        <a:ext cx="2428649" cy="1214324"/>
      </dsp:txXfrm>
    </dsp:sp>
    <dsp:sp modelId="{339E306B-944E-4A54-97B2-92AC10C094B6}">
      <dsp:nvSpPr>
        <dsp:cNvPr id="0" name=""/>
        <dsp:cNvSpPr/>
      </dsp:nvSpPr>
      <dsp:spPr>
        <a:xfrm>
          <a:off x="3790265" y="3449693"/>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Dolores Jimerson, Clinical Supervisor</a:t>
          </a:r>
        </a:p>
      </dsp:txBody>
      <dsp:txXfrm>
        <a:off x="3790265" y="3449693"/>
        <a:ext cx="2428649" cy="1214324"/>
      </dsp:txXfrm>
    </dsp:sp>
    <dsp:sp modelId="{250F053C-9A90-4541-9DC5-BBC62E3DA631}">
      <dsp:nvSpPr>
        <dsp:cNvPr id="0" name=""/>
        <dsp:cNvSpPr/>
      </dsp:nvSpPr>
      <dsp:spPr>
        <a:xfrm>
          <a:off x="3790265" y="5174034"/>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Dr. Danica Brown, Behavioral Health Director/Expert</a:t>
          </a:r>
        </a:p>
      </dsp:txBody>
      <dsp:txXfrm>
        <a:off x="3790265" y="5174034"/>
        <a:ext cx="2428649" cy="1214324"/>
      </dsp:txXfrm>
    </dsp:sp>
    <dsp:sp modelId="{5103E020-A3B1-45F2-9F2F-8BEC29BE6E01}">
      <dsp:nvSpPr>
        <dsp:cNvPr id="0" name=""/>
        <dsp:cNvSpPr/>
      </dsp:nvSpPr>
      <dsp:spPr>
        <a:xfrm>
          <a:off x="3790265" y="6898375"/>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Dr. Jeff King, Clinical Supervisor</a:t>
          </a:r>
        </a:p>
      </dsp:txBody>
      <dsp:txXfrm>
        <a:off x="3790265" y="6898375"/>
        <a:ext cx="2428649" cy="1214324"/>
      </dsp:txXfrm>
    </dsp:sp>
    <dsp:sp modelId="{4A7C4ADE-CBE4-4934-BC98-692A42C5435D}">
      <dsp:nvSpPr>
        <dsp:cNvPr id="0" name=""/>
        <dsp:cNvSpPr/>
      </dsp:nvSpPr>
      <dsp:spPr>
        <a:xfrm>
          <a:off x="7336093" y="1011"/>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Community Health </a:t>
          </a:r>
          <a:endParaRPr lang="en-US" sz="2400" kern="1200" dirty="0"/>
        </a:p>
      </dsp:txBody>
      <dsp:txXfrm>
        <a:off x="7336093" y="1011"/>
        <a:ext cx="2428649" cy="1214324"/>
      </dsp:txXfrm>
    </dsp:sp>
    <dsp:sp modelId="{6B69ABE0-77CA-49A5-99B9-2923DDDE101C}">
      <dsp:nvSpPr>
        <dsp:cNvPr id="0" name=""/>
        <dsp:cNvSpPr/>
      </dsp:nvSpPr>
      <dsp:spPr>
        <a:xfrm>
          <a:off x="6728931" y="1725352"/>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Rebecca </a:t>
          </a:r>
          <a:r>
            <a:rPr lang="en-US" sz="2200" kern="1200" dirty="0" err="1"/>
            <a:t>Pazdernick</a:t>
          </a:r>
          <a:r>
            <a:rPr lang="en-US" sz="2200" kern="1200" dirty="0"/>
            <a:t>, Physician Associate</a:t>
          </a:r>
        </a:p>
      </dsp:txBody>
      <dsp:txXfrm>
        <a:off x="6728931" y="1725352"/>
        <a:ext cx="2428649" cy="1214324"/>
      </dsp:txXfrm>
    </dsp:sp>
    <dsp:sp modelId="{4B681F26-1BBB-4554-8B1C-F853C85328AF}">
      <dsp:nvSpPr>
        <dsp:cNvPr id="0" name=""/>
        <dsp:cNvSpPr/>
      </dsp:nvSpPr>
      <dsp:spPr>
        <a:xfrm>
          <a:off x="6728931" y="3449693"/>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Danni Dearing, MD/MPH Candidate</a:t>
          </a:r>
        </a:p>
      </dsp:txBody>
      <dsp:txXfrm>
        <a:off x="6728931" y="3449693"/>
        <a:ext cx="2428649" cy="1214324"/>
      </dsp:txXfrm>
    </dsp:sp>
    <dsp:sp modelId="{7FA0F5FC-4122-4AFB-B513-0F5C8D8F2287}">
      <dsp:nvSpPr>
        <dsp:cNvPr id="0" name=""/>
        <dsp:cNvSpPr/>
      </dsp:nvSpPr>
      <dsp:spPr>
        <a:xfrm>
          <a:off x="6728931" y="5174034"/>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Linda Curda, Nurse Midwife</a:t>
          </a:r>
        </a:p>
      </dsp:txBody>
      <dsp:txXfrm>
        <a:off x="6728931" y="5174034"/>
        <a:ext cx="2428649" cy="1214324"/>
      </dsp:txXfrm>
    </dsp:sp>
    <dsp:sp modelId="{CFBB475D-3DA8-42F1-931A-7C482DF5F1ED}">
      <dsp:nvSpPr>
        <dsp:cNvPr id="0" name=""/>
        <dsp:cNvSpPr/>
      </dsp:nvSpPr>
      <dsp:spPr>
        <a:xfrm>
          <a:off x="6728931" y="6898375"/>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Jim Ferguson, Physician Associate</a:t>
          </a:r>
        </a:p>
      </dsp:txBody>
      <dsp:txXfrm>
        <a:off x="6728931" y="6898375"/>
        <a:ext cx="2428649" cy="1214324"/>
      </dsp:txXfrm>
    </dsp:sp>
    <dsp:sp modelId="{33E034AD-7105-4218-9BCD-5FD3C8A3BC8F}">
      <dsp:nvSpPr>
        <dsp:cNvPr id="0" name=""/>
        <dsp:cNvSpPr/>
      </dsp:nvSpPr>
      <dsp:spPr>
        <a:xfrm>
          <a:off x="10274759" y="1011"/>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CHAP Certification Board </a:t>
          </a:r>
          <a:endParaRPr lang="en-US" sz="2400" kern="1200" dirty="0"/>
        </a:p>
      </dsp:txBody>
      <dsp:txXfrm>
        <a:off x="10274759" y="1011"/>
        <a:ext cx="2428649" cy="1214324"/>
      </dsp:txXfrm>
    </dsp:sp>
    <dsp:sp modelId="{EBDF1306-492E-40C8-90C7-3B0E5F51A931}">
      <dsp:nvSpPr>
        <dsp:cNvPr id="0" name=""/>
        <dsp:cNvSpPr/>
      </dsp:nvSpPr>
      <dsp:spPr>
        <a:xfrm>
          <a:off x="9667596" y="1725352"/>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Tanya Firemoon, PACCB Lead</a:t>
          </a:r>
        </a:p>
      </dsp:txBody>
      <dsp:txXfrm>
        <a:off x="9667596" y="1725352"/>
        <a:ext cx="2428649" cy="1214324"/>
      </dsp:txXfrm>
    </dsp:sp>
    <dsp:sp modelId="{1FAFF7B9-EC8E-436F-AB5C-1B3E41F3D13F}">
      <dsp:nvSpPr>
        <dsp:cNvPr id="0" name=""/>
        <dsp:cNvSpPr/>
      </dsp:nvSpPr>
      <dsp:spPr>
        <a:xfrm>
          <a:off x="9667596" y="3449693"/>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Torie Heart, CHAP CB Expert</a:t>
          </a:r>
        </a:p>
      </dsp:txBody>
      <dsp:txXfrm>
        <a:off x="9667596" y="3449693"/>
        <a:ext cx="2428649" cy="1214324"/>
      </dsp:txXfrm>
    </dsp:sp>
    <dsp:sp modelId="{7389E002-7E98-4B88-82C3-64D6B5661FDB}">
      <dsp:nvSpPr>
        <dsp:cNvPr id="0" name=""/>
        <dsp:cNvSpPr/>
      </dsp:nvSpPr>
      <dsp:spPr>
        <a:xfrm>
          <a:off x="9667596" y="5174034"/>
          <a:ext cx="2428649" cy="121432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Ellie Barber, PACCB Specialist </a:t>
          </a:r>
        </a:p>
      </dsp:txBody>
      <dsp:txXfrm>
        <a:off x="9667596" y="5174034"/>
        <a:ext cx="2428649" cy="1214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7D8A8-8954-49C6-BBCC-D6F9D449BF6E}">
      <dsp:nvSpPr>
        <dsp:cNvPr id="0" name=""/>
        <dsp:cNvSpPr/>
      </dsp:nvSpPr>
      <dsp:spPr>
        <a:xfrm>
          <a:off x="391293" y="105592"/>
          <a:ext cx="16900008" cy="2055925"/>
        </a:xfrm>
        <a:prstGeom prst="rightArrow">
          <a:avLst>
            <a:gd name="adj1" fmla="val 50000"/>
            <a:gd name="adj2" fmla="val 5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254000" bIns="326378" numCol="1" spcCol="1270" anchor="ctr" anchorCtr="0">
          <a:noAutofit/>
        </a:bodyPr>
        <a:lstStyle/>
        <a:p>
          <a:pPr marL="0" lvl="0" indent="0" algn="l" defTabSz="1733550">
            <a:lnSpc>
              <a:spcPct val="90000"/>
            </a:lnSpc>
            <a:spcBef>
              <a:spcPct val="0"/>
            </a:spcBef>
            <a:spcAft>
              <a:spcPct val="35000"/>
            </a:spcAft>
            <a:buNone/>
          </a:pPr>
          <a:r>
            <a:rPr lang="en-US" sz="3900" kern="1200" dirty="0"/>
            <a:t>2016</a:t>
          </a:r>
        </a:p>
      </dsp:txBody>
      <dsp:txXfrm>
        <a:off x="391293" y="619573"/>
        <a:ext cx="16386027" cy="1027963"/>
      </dsp:txXfrm>
    </dsp:sp>
    <dsp:sp modelId="{87533D33-C3CC-4DB9-8AAF-AFE6BD2993BD}">
      <dsp:nvSpPr>
        <dsp:cNvPr id="0" name=""/>
        <dsp:cNvSpPr/>
      </dsp:nvSpPr>
      <dsp:spPr>
        <a:xfrm>
          <a:off x="381888" y="1700697"/>
          <a:ext cx="2612811" cy="3775008"/>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First Dental Therapist hired by Swinomish Tribe</a:t>
          </a:r>
        </a:p>
        <a:p>
          <a:pPr marL="0" lvl="0" indent="0" algn="l" defTabSz="1333500">
            <a:lnSpc>
              <a:spcPct val="90000"/>
            </a:lnSpc>
            <a:spcBef>
              <a:spcPct val="0"/>
            </a:spcBef>
            <a:spcAft>
              <a:spcPct val="35000"/>
            </a:spcAft>
            <a:buNone/>
          </a:pPr>
          <a:r>
            <a:rPr lang="en-US" sz="3000" kern="1200" dirty="0"/>
            <a:t>Oregon Dental Pilot Project #100 approved</a:t>
          </a:r>
        </a:p>
      </dsp:txBody>
      <dsp:txXfrm>
        <a:off x="381888" y="1700697"/>
        <a:ext cx="2612811" cy="3775008"/>
      </dsp:txXfrm>
    </dsp:sp>
    <dsp:sp modelId="{3067F0B2-0DB8-46C6-928C-5901EB2FA109}">
      <dsp:nvSpPr>
        <dsp:cNvPr id="0" name=""/>
        <dsp:cNvSpPr/>
      </dsp:nvSpPr>
      <dsp:spPr>
        <a:xfrm>
          <a:off x="3007998" y="791164"/>
          <a:ext cx="14279126" cy="2055925"/>
        </a:xfrm>
        <a:prstGeom prst="rightArrow">
          <a:avLst>
            <a:gd name="adj1" fmla="val 50000"/>
            <a:gd name="adj2" fmla="val 5000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254000" bIns="326378" numCol="1" spcCol="1270" anchor="ctr" anchorCtr="0">
          <a:noAutofit/>
        </a:bodyPr>
        <a:lstStyle/>
        <a:p>
          <a:pPr marL="0" lvl="0" indent="0" algn="l" defTabSz="1733550">
            <a:lnSpc>
              <a:spcPct val="90000"/>
            </a:lnSpc>
            <a:spcBef>
              <a:spcPct val="0"/>
            </a:spcBef>
            <a:spcAft>
              <a:spcPct val="35000"/>
            </a:spcAft>
            <a:buNone/>
          </a:pPr>
          <a:r>
            <a:rPr lang="en-US" sz="3900" kern="1200"/>
            <a:t>2017</a:t>
          </a:r>
          <a:endParaRPr lang="en-US" sz="3900" kern="1200" dirty="0"/>
        </a:p>
      </dsp:txBody>
      <dsp:txXfrm>
        <a:off x="3007998" y="1305145"/>
        <a:ext cx="13765145" cy="1027963"/>
      </dsp:txXfrm>
    </dsp:sp>
    <dsp:sp modelId="{EC1FD58D-6866-4DDF-BECD-2042EAA6392A}">
      <dsp:nvSpPr>
        <dsp:cNvPr id="0" name=""/>
        <dsp:cNvSpPr/>
      </dsp:nvSpPr>
      <dsp:spPr>
        <a:xfrm>
          <a:off x="3038417" y="2373925"/>
          <a:ext cx="2612811" cy="3775008"/>
        </a:xfrm>
        <a:prstGeom prst="rect">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Washington State passes Dental Therapy Legislation</a:t>
          </a:r>
        </a:p>
      </dsp:txBody>
      <dsp:txXfrm>
        <a:off x="3038417" y="2373925"/>
        <a:ext cx="2612811" cy="3775008"/>
      </dsp:txXfrm>
    </dsp:sp>
    <dsp:sp modelId="{7B8ABEE9-3379-41E1-9B83-8A73D145F9B0}">
      <dsp:nvSpPr>
        <dsp:cNvPr id="0" name=""/>
        <dsp:cNvSpPr/>
      </dsp:nvSpPr>
      <dsp:spPr>
        <a:xfrm>
          <a:off x="5583445" y="1476737"/>
          <a:ext cx="11740762" cy="2055925"/>
        </a:xfrm>
        <a:prstGeom prst="rightArrow">
          <a:avLst>
            <a:gd name="adj1" fmla="val 50000"/>
            <a:gd name="adj2" fmla="val 5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254000" bIns="326378" numCol="1" spcCol="1270" anchor="ctr" anchorCtr="0">
          <a:noAutofit/>
        </a:bodyPr>
        <a:lstStyle/>
        <a:p>
          <a:pPr marL="0" lvl="0" indent="0" algn="l" defTabSz="1733550">
            <a:lnSpc>
              <a:spcPct val="90000"/>
            </a:lnSpc>
            <a:spcBef>
              <a:spcPct val="0"/>
            </a:spcBef>
            <a:spcAft>
              <a:spcPct val="35000"/>
            </a:spcAft>
            <a:buNone/>
          </a:pPr>
          <a:r>
            <a:rPr lang="en-US" sz="3900" kern="1200" dirty="0"/>
            <a:t>2018</a:t>
          </a:r>
        </a:p>
      </dsp:txBody>
      <dsp:txXfrm>
        <a:off x="5583445" y="1990718"/>
        <a:ext cx="11226781" cy="1027963"/>
      </dsp:txXfrm>
    </dsp:sp>
    <dsp:sp modelId="{FF0017FA-5BE7-4A4B-8E1E-002680E101FC}">
      <dsp:nvSpPr>
        <dsp:cNvPr id="0" name=""/>
        <dsp:cNvSpPr/>
      </dsp:nvSpPr>
      <dsp:spPr>
        <a:xfrm>
          <a:off x="5626229" y="2873994"/>
          <a:ext cx="2612811" cy="3775008"/>
        </a:xfrm>
        <a:prstGeom prst="rect">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Dental Therapy Education Program Feasibility Study and Advisory Committee</a:t>
          </a:r>
        </a:p>
      </dsp:txBody>
      <dsp:txXfrm>
        <a:off x="5626229" y="2873994"/>
        <a:ext cx="2612811" cy="3775008"/>
      </dsp:txXfrm>
    </dsp:sp>
    <dsp:sp modelId="{688866A5-DD02-42BC-BD85-9880B2B4D706}">
      <dsp:nvSpPr>
        <dsp:cNvPr id="0" name=""/>
        <dsp:cNvSpPr/>
      </dsp:nvSpPr>
      <dsp:spPr>
        <a:xfrm>
          <a:off x="8180942" y="2162309"/>
          <a:ext cx="9159710" cy="2055925"/>
        </a:xfrm>
        <a:prstGeom prst="rightArrow">
          <a:avLst>
            <a:gd name="adj1" fmla="val 50000"/>
            <a:gd name="adj2" fmla="val 5000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254000" bIns="326378" numCol="1" spcCol="1270" anchor="ctr" anchorCtr="0">
          <a:noAutofit/>
        </a:bodyPr>
        <a:lstStyle/>
        <a:p>
          <a:pPr marL="0" lvl="0" indent="0" algn="l" defTabSz="1733550">
            <a:lnSpc>
              <a:spcPct val="90000"/>
            </a:lnSpc>
            <a:spcBef>
              <a:spcPct val="0"/>
            </a:spcBef>
            <a:spcAft>
              <a:spcPct val="35000"/>
            </a:spcAft>
            <a:buNone/>
          </a:pPr>
          <a:r>
            <a:rPr lang="en-US" sz="3900" kern="1200" dirty="0"/>
            <a:t>2019</a:t>
          </a:r>
        </a:p>
      </dsp:txBody>
      <dsp:txXfrm>
        <a:off x="8180942" y="2676290"/>
        <a:ext cx="8645729" cy="1027963"/>
      </dsp:txXfrm>
    </dsp:sp>
    <dsp:sp modelId="{6BE6BE58-5835-4637-BC9C-FCF358EE4137}">
      <dsp:nvSpPr>
        <dsp:cNvPr id="0" name=""/>
        <dsp:cNvSpPr/>
      </dsp:nvSpPr>
      <dsp:spPr>
        <a:xfrm>
          <a:off x="8166020" y="3670929"/>
          <a:ext cx="2612811" cy="3775008"/>
        </a:xfrm>
        <a:prstGeom prst="rect">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Idaho passes Dental Therapy Legislation</a:t>
          </a:r>
        </a:p>
      </dsp:txBody>
      <dsp:txXfrm>
        <a:off x="8166020" y="3670929"/>
        <a:ext cx="2612811" cy="3775008"/>
      </dsp:txXfrm>
    </dsp:sp>
    <dsp:sp modelId="{C54F6848-9967-4953-9A81-B0F8D99359E9}">
      <dsp:nvSpPr>
        <dsp:cNvPr id="0" name=""/>
        <dsp:cNvSpPr/>
      </dsp:nvSpPr>
      <dsp:spPr>
        <a:xfrm>
          <a:off x="10834666" y="2847882"/>
          <a:ext cx="6464791" cy="2055925"/>
        </a:xfrm>
        <a:prstGeom prst="rightArrow">
          <a:avLst>
            <a:gd name="adj1" fmla="val 50000"/>
            <a:gd name="adj2" fmla="val 5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254000" bIns="326378" numCol="1" spcCol="1270" anchor="ctr" anchorCtr="0">
          <a:noAutofit/>
        </a:bodyPr>
        <a:lstStyle/>
        <a:p>
          <a:pPr marL="0" lvl="0" indent="0" algn="l" defTabSz="1733550">
            <a:lnSpc>
              <a:spcPct val="90000"/>
            </a:lnSpc>
            <a:spcBef>
              <a:spcPct val="0"/>
            </a:spcBef>
            <a:spcAft>
              <a:spcPct val="35000"/>
            </a:spcAft>
            <a:buNone/>
          </a:pPr>
          <a:r>
            <a:rPr lang="en-US" sz="3900" kern="1200" dirty="0"/>
            <a:t>2021</a:t>
          </a:r>
        </a:p>
      </dsp:txBody>
      <dsp:txXfrm>
        <a:off x="10834666" y="3361863"/>
        <a:ext cx="5950810" cy="1027963"/>
      </dsp:txXfrm>
    </dsp:sp>
    <dsp:sp modelId="{E6C213A4-7406-43CE-A65F-55265F6FCC8F}">
      <dsp:nvSpPr>
        <dsp:cNvPr id="0" name=""/>
        <dsp:cNvSpPr/>
      </dsp:nvSpPr>
      <dsp:spPr>
        <a:xfrm>
          <a:off x="10778549" y="4381228"/>
          <a:ext cx="2612811" cy="3775008"/>
        </a:xfrm>
        <a:prstGeom prst="rect">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Oregon passes Dental Therapy Legislation</a:t>
          </a:r>
        </a:p>
      </dsp:txBody>
      <dsp:txXfrm>
        <a:off x="10778549" y="4381228"/>
        <a:ext cx="2612811" cy="3775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3D3FB-5417-4C3C-A19D-05DB0566B7E0}">
      <dsp:nvSpPr>
        <dsp:cNvPr id="0" name=""/>
        <dsp:cNvSpPr/>
      </dsp:nvSpPr>
      <dsp:spPr>
        <a:xfrm>
          <a:off x="0" y="0"/>
          <a:ext cx="3978875" cy="1986328"/>
        </a:xfrm>
        <a:prstGeom prst="rightArrow">
          <a:avLst>
            <a:gd name="adj1" fmla="val 50000"/>
            <a:gd name="adj2" fmla="val 5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254000" bIns="91993" numCol="1" spcCol="1270" anchor="ctr" anchorCtr="0">
          <a:noAutofit/>
        </a:bodyPr>
        <a:lstStyle/>
        <a:p>
          <a:pPr marL="0" lvl="0" indent="0" algn="l" defTabSz="1600200">
            <a:lnSpc>
              <a:spcPct val="90000"/>
            </a:lnSpc>
            <a:spcBef>
              <a:spcPct val="0"/>
            </a:spcBef>
            <a:spcAft>
              <a:spcPct val="35000"/>
            </a:spcAft>
            <a:buNone/>
          </a:pPr>
          <a:r>
            <a:rPr lang="en-US" sz="3600" kern="1200" dirty="0"/>
            <a:t>2022</a:t>
          </a:r>
        </a:p>
      </dsp:txBody>
      <dsp:txXfrm>
        <a:off x="0" y="496582"/>
        <a:ext cx="3482293" cy="993164"/>
      </dsp:txXfrm>
    </dsp:sp>
    <dsp:sp modelId="{05D74BE1-F376-47C9-AA7A-99680FB4BAF3}">
      <dsp:nvSpPr>
        <dsp:cNvPr id="0" name=""/>
        <dsp:cNvSpPr/>
      </dsp:nvSpPr>
      <dsp:spPr>
        <a:xfrm>
          <a:off x="49435" y="1528549"/>
          <a:ext cx="2879179" cy="3297136"/>
        </a:xfrm>
        <a:prstGeom prst="rect">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0" kern="1200" dirty="0" err="1"/>
            <a:t>dəxʷx̌ayəbus</a:t>
          </a:r>
          <a:r>
            <a:rPr lang="en-US" sz="3000" b="0" kern="1200" dirty="0"/>
            <a:t> </a:t>
          </a:r>
        </a:p>
        <a:p>
          <a:pPr marL="0" lvl="0" indent="0" algn="l" defTabSz="1333500">
            <a:lnSpc>
              <a:spcPct val="90000"/>
            </a:lnSpc>
            <a:spcBef>
              <a:spcPct val="0"/>
            </a:spcBef>
            <a:spcAft>
              <a:spcPct val="35000"/>
            </a:spcAft>
            <a:buNone/>
          </a:pPr>
          <a:r>
            <a:rPr lang="en-US" sz="3000" b="0" kern="1200" dirty="0"/>
            <a:t>DT Education Program receives CODA Accreditation, enrolls first class</a:t>
          </a:r>
        </a:p>
      </dsp:txBody>
      <dsp:txXfrm>
        <a:off x="49435" y="1528549"/>
        <a:ext cx="2879179" cy="32971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7AAC1-2305-494E-ACB8-15650997F432}">
      <dsp:nvSpPr>
        <dsp:cNvPr id="0" name=""/>
        <dsp:cNvSpPr/>
      </dsp:nvSpPr>
      <dsp:spPr>
        <a:xfrm>
          <a:off x="6793161" y="7669"/>
          <a:ext cx="10189741" cy="1146132"/>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Community Health Aide Program expanded to include other HIS areas.</a:t>
          </a:r>
        </a:p>
      </dsp:txBody>
      <dsp:txXfrm>
        <a:off x="6793161" y="150936"/>
        <a:ext cx="9759942" cy="859599"/>
      </dsp:txXfrm>
    </dsp:sp>
    <dsp:sp modelId="{6907B7EC-6D03-457F-B1DD-DD8139377AA7}">
      <dsp:nvSpPr>
        <dsp:cNvPr id="0" name=""/>
        <dsp:cNvSpPr/>
      </dsp:nvSpPr>
      <dsp:spPr>
        <a:xfrm>
          <a:off x="0" y="7669"/>
          <a:ext cx="6793161" cy="114613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2016</a:t>
          </a:r>
        </a:p>
      </dsp:txBody>
      <dsp:txXfrm>
        <a:off x="55950" y="63619"/>
        <a:ext cx="6681261" cy="1034232"/>
      </dsp:txXfrm>
    </dsp:sp>
    <dsp:sp modelId="{202EF258-EAF3-4906-B459-C473B250A7B5}">
      <dsp:nvSpPr>
        <dsp:cNvPr id="0" name=""/>
        <dsp:cNvSpPr/>
      </dsp:nvSpPr>
      <dsp:spPr>
        <a:xfrm>
          <a:off x="6793161" y="1268414"/>
          <a:ext cx="10189741" cy="1146132"/>
        </a:xfrm>
        <a:prstGeom prst="rightArrow">
          <a:avLst>
            <a:gd name="adj1" fmla="val 75000"/>
            <a:gd name="adj2" fmla="val 50000"/>
          </a:avLst>
        </a:prstGeom>
        <a:solidFill>
          <a:schemeClr val="accent5">
            <a:tint val="40000"/>
            <a:alpha val="90000"/>
            <a:hueOff val="-1790080"/>
            <a:satOff val="8042"/>
            <a:lumOff val="553"/>
            <a:alphaOff val="0"/>
          </a:schemeClr>
        </a:solidFill>
        <a:ln w="9525" cap="flat" cmpd="sng" algn="ctr">
          <a:solidFill>
            <a:schemeClr val="accent5">
              <a:tint val="40000"/>
              <a:alpha val="90000"/>
              <a:hueOff val="-1790080"/>
              <a:satOff val="8042"/>
              <a:lumOff val="55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NPAIHB established a BHA Advisory Workgroup tasked with initiating the development of the BHA program for the lower  48. </a:t>
          </a:r>
        </a:p>
      </dsp:txBody>
      <dsp:txXfrm>
        <a:off x="6793161" y="1411681"/>
        <a:ext cx="9759942" cy="859599"/>
      </dsp:txXfrm>
    </dsp:sp>
    <dsp:sp modelId="{E511A07A-06D0-4DCE-9B8F-6666D2D56787}">
      <dsp:nvSpPr>
        <dsp:cNvPr id="0" name=""/>
        <dsp:cNvSpPr/>
      </dsp:nvSpPr>
      <dsp:spPr>
        <a:xfrm>
          <a:off x="0" y="1268414"/>
          <a:ext cx="6793161" cy="1146132"/>
        </a:xfrm>
        <a:prstGeom prst="roundRect">
          <a:avLst/>
        </a:prstGeom>
        <a:gradFill rotWithShape="0">
          <a:gsLst>
            <a:gs pos="0">
              <a:schemeClr val="accent5">
                <a:hueOff val="-1655646"/>
                <a:satOff val="6635"/>
                <a:lumOff val="1438"/>
                <a:alphaOff val="0"/>
                <a:shade val="51000"/>
                <a:satMod val="130000"/>
              </a:schemeClr>
            </a:gs>
            <a:gs pos="80000">
              <a:schemeClr val="accent5">
                <a:hueOff val="-1655646"/>
                <a:satOff val="6635"/>
                <a:lumOff val="1438"/>
                <a:alphaOff val="0"/>
                <a:shade val="93000"/>
                <a:satMod val="130000"/>
              </a:schemeClr>
            </a:gs>
            <a:gs pos="100000">
              <a:schemeClr val="accent5">
                <a:hueOff val="-1655646"/>
                <a:satOff val="6635"/>
                <a:lumOff val="143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2018</a:t>
          </a:r>
        </a:p>
      </dsp:txBody>
      <dsp:txXfrm>
        <a:off x="55950" y="1324364"/>
        <a:ext cx="6681261" cy="1034232"/>
      </dsp:txXfrm>
    </dsp:sp>
    <dsp:sp modelId="{D38CB358-0D10-436F-AB6B-D66D1C3AA4D0}">
      <dsp:nvSpPr>
        <dsp:cNvPr id="0" name=""/>
        <dsp:cNvSpPr/>
      </dsp:nvSpPr>
      <dsp:spPr>
        <a:xfrm>
          <a:off x="6793161" y="2529160"/>
          <a:ext cx="10189741" cy="1146132"/>
        </a:xfrm>
        <a:prstGeom prst="rightArrow">
          <a:avLst>
            <a:gd name="adj1" fmla="val 75000"/>
            <a:gd name="adj2" fmla="val 50000"/>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HRSA, grant received to aid in the funding of the  BHA development tasks</a:t>
          </a:r>
        </a:p>
        <a:p>
          <a:pPr marL="228600" lvl="1" indent="-228600" algn="l" defTabSz="1111250">
            <a:lnSpc>
              <a:spcPct val="90000"/>
            </a:lnSpc>
            <a:spcBef>
              <a:spcPct val="0"/>
            </a:spcBef>
            <a:spcAft>
              <a:spcPct val="15000"/>
            </a:spcAft>
            <a:buChar char="•"/>
          </a:pPr>
          <a:r>
            <a:rPr lang="en-US" sz="2500" kern="1200" dirty="0"/>
            <a:t>First  two BHA students begin academic journey.</a:t>
          </a:r>
        </a:p>
      </dsp:txBody>
      <dsp:txXfrm>
        <a:off x="6793161" y="2672427"/>
        <a:ext cx="9759942" cy="859599"/>
      </dsp:txXfrm>
    </dsp:sp>
    <dsp:sp modelId="{FA5A29C3-CF27-4AC9-98D6-F680D3F9879B}">
      <dsp:nvSpPr>
        <dsp:cNvPr id="0" name=""/>
        <dsp:cNvSpPr/>
      </dsp:nvSpPr>
      <dsp:spPr>
        <a:xfrm>
          <a:off x="0" y="2529160"/>
          <a:ext cx="6793161" cy="1146132"/>
        </a:xfrm>
        <a:prstGeom prst="round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2019</a:t>
          </a:r>
        </a:p>
      </dsp:txBody>
      <dsp:txXfrm>
        <a:off x="55950" y="2585110"/>
        <a:ext cx="6681261" cy="1034232"/>
      </dsp:txXfrm>
    </dsp:sp>
    <dsp:sp modelId="{08446649-4554-4847-9928-AFC73B768EEE}">
      <dsp:nvSpPr>
        <dsp:cNvPr id="0" name=""/>
        <dsp:cNvSpPr/>
      </dsp:nvSpPr>
      <dsp:spPr>
        <a:xfrm>
          <a:off x="6793161" y="3789905"/>
          <a:ext cx="10189741" cy="1146132"/>
        </a:xfrm>
        <a:prstGeom prst="rightArrow">
          <a:avLst>
            <a:gd name="adj1" fmla="val 75000"/>
            <a:gd name="adj2" fmla="val 50000"/>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BHA Student Support Coordinator hired.</a:t>
          </a:r>
        </a:p>
        <a:p>
          <a:pPr marL="228600" lvl="1" indent="-228600" algn="l" defTabSz="1111250">
            <a:lnSpc>
              <a:spcPct val="90000"/>
            </a:lnSpc>
            <a:spcBef>
              <a:spcPct val="0"/>
            </a:spcBef>
            <a:spcAft>
              <a:spcPct val="15000"/>
            </a:spcAft>
            <a:buChar char="•"/>
          </a:pPr>
          <a:r>
            <a:rPr lang="en-US" sz="2500" kern="1200" dirty="0"/>
            <a:t>HU and NWIC begin accreditation process.</a:t>
          </a:r>
        </a:p>
      </dsp:txBody>
      <dsp:txXfrm>
        <a:off x="6793161" y="3933172"/>
        <a:ext cx="9759942" cy="859599"/>
      </dsp:txXfrm>
    </dsp:sp>
    <dsp:sp modelId="{9090A940-B223-42AE-9086-A0177A5EE52A}">
      <dsp:nvSpPr>
        <dsp:cNvPr id="0" name=""/>
        <dsp:cNvSpPr/>
      </dsp:nvSpPr>
      <dsp:spPr>
        <a:xfrm>
          <a:off x="0" y="3789905"/>
          <a:ext cx="6793161" cy="1146132"/>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2020</a:t>
          </a:r>
        </a:p>
      </dsp:txBody>
      <dsp:txXfrm>
        <a:off x="55950" y="3845855"/>
        <a:ext cx="6681261" cy="1034232"/>
      </dsp:txXfrm>
    </dsp:sp>
    <dsp:sp modelId="{C978CEAD-657B-49CA-A85B-09BC038E5528}">
      <dsp:nvSpPr>
        <dsp:cNvPr id="0" name=""/>
        <dsp:cNvSpPr/>
      </dsp:nvSpPr>
      <dsp:spPr>
        <a:xfrm>
          <a:off x="6793161" y="5050650"/>
          <a:ext cx="10189741" cy="1146132"/>
        </a:xfrm>
        <a:prstGeom prst="rightArrow">
          <a:avLst>
            <a:gd name="adj1" fmla="val 75000"/>
            <a:gd name="adj2" fmla="val 50000"/>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Yakama Nation cohort begins program at ANTHC</a:t>
          </a:r>
        </a:p>
      </dsp:txBody>
      <dsp:txXfrm>
        <a:off x="6793161" y="5193917"/>
        <a:ext cx="9759942" cy="859599"/>
      </dsp:txXfrm>
    </dsp:sp>
    <dsp:sp modelId="{DCC932DF-AC48-45DE-BA50-B0241EE9DE46}">
      <dsp:nvSpPr>
        <dsp:cNvPr id="0" name=""/>
        <dsp:cNvSpPr/>
      </dsp:nvSpPr>
      <dsp:spPr>
        <a:xfrm>
          <a:off x="0" y="5050650"/>
          <a:ext cx="6793161" cy="1146132"/>
        </a:xfrm>
        <a:prstGeom prst="round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2021</a:t>
          </a:r>
        </a:p>
      </dsp:txBody>
      <dsp:txXfrm>
        <a:off x="55950" y="5106600"/>
        <a:ext cx="6681261" cy="1034232"/>
      </dsp:txXfrm>
    </dsp:sp>
    <dsp:sp modelId="{8C81F9BF-5D9B-4D61-A85C-5ECED7555835}">
      <dsp:nvSpPr>
        <dsp:cNvPr id="0" name=""/>
        <dsp:cNvSpPr/>
      </dsp:nvSpPr>
      <dsp:spPr>
        <a:xfrm>
          <a:off x="6793161" y="6311396"/>
          <a:ext cx="10189741" cy="1146132"/>
        </a:xfrm>
        <a:prstGeom prst="rightArrow">
          <a:avLst>
            <a:gd name="adj1" fmla="val 75000"/>
            <a:gd name="adj2" fmla="val 50000"/>
          </a:avLst>
        </a:prstGeom>
        <a:solidFill>
          <a:schemeClr val="accent5">
            <a:tint val="40000"/>
            <a:alpha val="90000"/>
            <a:hueOff val="-8950401"/>
            <a:satOff val="40211"/>
            <a:lumOff val="2764"/>
            <a:alphaOff val="0"/>
          </a:schemeClr>
        </a:solidFill>
        <a:ln w="9525" cap="flat" cmpd="sng" algn="ctr">
          <a:solidFill>
            <a:schemeClr val="accent5">
              <a:tint val="40000"/>
              <a:alpha val="90000"/>
              <a:hueOff val="-8950401"/>
              <a:satOff val="40211"/>
              <a:lumOff val="2764"/>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NW BHA Cohort 1 commences at NWIC and HU</a:t>
          </a:r>
        </a:p>
      </dsp:txBody>
      <dsp:txXfrm>
        <a:off x="6793161" y="6454663"/>
        <a:ext cx="9759942" cy="859599"/>
      </dsp:txXfrm>
    </dsp:sp>
    <dsp:sp modelId="{3F9E3358-560D-4AB8-9840-B86A94E5C99E}">
      <dsp:nvSpPr>
        <dsp:cNvPr id="0" name=""/>
        <dsp:cNvSpPr/>
      </dsp:nvSpPr>
      <dsp:spPr>
        <a:xfrm>
          <a:off x="0" y="6311396"/>
          <a:ext cx="6793161" cy="1146132"/>
        </a:xfrm>
        <a:prstGeom prst="roundRect">
          <a:avLst/>
        </a:prstGeom>
        <a:gradFill rotWithShape="0">
          <a:gsLst>
            <a:gs pos="0">
              <a:schemeClr val="accent5">
                <a:hueOff val="-8278230"/>
                <a:satOff val="33176"/>
                <a:lumOff val="7190"/>
                <a:alphaOff val="0"/>
                <a:shade val="51000"/>
                <a:satMod val="130000"/>
              </a:schemeClr>
            </a:gs>
            <a:gs pos="80000">
              <a:schemeClr val="accent5">
                <a:hueOff val="-8278230"/>
                <a:satOff val="33176"/>
                <a:lumOff val="7190"/>
                <a:alphaOff val="0"/>
                <a:shade val="93000"/>
                <a:satMod val="130000"/>
              </a:schemeClr>
            </a:gs>
            <a:gs pos="100000">
              <a:schemeClr val="accent5">
                <a:hueOff val="-8278230"/>
                <a:satOff val="33176"/>
                <a:lumOff val="71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2022</a:t>
          </a:r>
        </a:p>
      </dsp:txBody>
      <dsp:txXfrm>
        <a:off x="55950" y="6367346"/>
        <a:ext cx="6681261" cy="1034232"/>
      </dsp:txXfrm>
    </dsp:sp>
    <dsp:sp modelId="{BE9C75E5-376C-4F95-966B-EB1FBC22835B}">
      <dsp:nvSpPr>
        <dsp:cNvPr id="0" name=""/>
        <dsp:cNvSpPr/>
      </dsp:nvSpPr>
      <dsp:spPr>
        <a:xfrm>
          <a:off x="6793161" y="7572141"/>
          <a:ext cx="10189741" cy="1146132"/>
        </a:xfrm>
        <a:prstGeom prst="rightArrow">
          <a:avLst>
            <a:gd name="adj1" fmla="val 75000"/>
            <a:gd name="adj2" fmla="val 50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NW BHA Cohort 2 begins at NWIC and HU</a:t>
          </a:r>
        </a:p>
        <a:p>
          <a:pPr marL="228600" lvl="1" indent="-228600" algn="l" defTabSz="1111250">
            <a:lnSpc>
              <a:spcPct val="90000"/>
            </a:lnSpc>
            <a:spcBef>
              <a:spcPct val="0"/>
            </a:spcBef>
            <a:spcAft>
              <a:spcPct val="15000"/>
            </a:spcAft>
            <a:buChar char="•"/>
          </a:pPr>
          <a:r>
            <a:rPr lang="en-US" sz="2500" kern="1200" dirty="0"/>
            <a:t>PACCB approves to recommend the approval of Alaska’s </a:t>
          </a:r>
          <a:r>
            <a:rPr lang="en-US" sz="2500" kern="1200"/>
            <a:t>curriculum </a:t>
          </a:r>
          <a:endParaRPr lang="en-US" sz="2500" kern="1200" dirty="0"/>
        </a:p>
      </dsp:txBody>
      <dsp:txXfrm>
        <a:off x="6793161" y="7715408"/>
        <a:ext cx="9759942" cy="859599"/>
      </dsp:txXfrm>
    </dsp:sp>
    <dsp:sp modelId="{3B89BE38-6BC4-4061-91C5-E22A02F23374}">
      <dsp:nvSpPr>
        <dsp:cNvPr id="0" name=""/>
        <dsp:cNvSpPr/>
      </dsp:nvSpPr>
      <dsp:spPr>
        <a:xfrm>
          <a:off x="0" y="7572141"/>
          <a:ext cx="6793161" cy="1146132"/>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dirty="0"/>
            <a:t>2023</a:t>
          </a:r>
        </a:p>
      </dsp:txBody>
      <dsp:txXfrm>
        <a:off x="55950" y="7628091"/>
        <a:ext cx="6681261" cy="1034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7AAC1-2305-494E-ACB8-15650997F432}">
      <dsp:nvSpPr>
        <dsp:cNvPr id="0" name=""/>
        <dsp:cNvSpPr/>
      </dsp:nvSpPr>
      <dsp:spPr>
        <a:xfrm>
          <a:off x="6840820" y="4767"/>
          <a:ext cx="10261231" cy="2060866"/>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Community Health Aide/Practitioner funding received through IHS CHAP TPI</a:t>
          </a:r>
        </a:p>
        <a:p>
          <a:pPr marL="228600" lvl="1" indent="-228600" algn="l" defTabSz="1066800">
            <a:lnSpc>
              <a:spcPct val="90000"/>
            </a:lnSpc>
            <a:spcBef>
              <a:spcPct val="0"/>
            </a:spcBef>
            <a:spcAft>
              <a:spcPct val="15000"/>
            </a:spcAft>
            <a:buChar char="•"/>
          </a:pPr>
          <a:r>
            <a:rPr lang="en-US" sz="2400" kern="1200" dirty="0"/>
            <a:t>Staff onboarded</a:t>
          </a:r>
        </a:p>
      </dsp:txBody>
      <dsp:txXfrm>
        <a:off x="6840820" y="262375"/>
        <a:ext cx="9488406" cy="1545650"/>
      </dsp:txXfrm>
    </dsp:sp>
    <dsp:sp modelId="{6907B7EC-6D03-457F-B1DD-DD8139377AA7}">
      <dsp:nvSpPr>
        <dsp:cNvPr id="0" name=""/>
        <dsp:cNvSpPr/>
      </dsp:nvSpPr>
      <dsp:spPr>
        <a:xfrm>
          <a:off x="0" y="4767"/>
          <a:ext cx="6840820" cy="2060866"/>
        </a:xfrm>
        <a:prstGeom prst="roundRect">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2021</a:t>
          </a:r>
        </a:p>
      </dsp:txBody>
      <dsp:txXfrm>
        <a:off x="100603" y="105370"/>
        <a:ext cx="6639614" cy="1859660"/>
      </dsp:txXfrm>
    </dsp:sp>
    <dsp:sp modelId="{202EF258-EAF3-4906-B459-C473B250A7B5}">
      <dsp:nvSpPr>
        <dsp:cNvPr id="0" name=""/>
        <dsp:cNvSpPr/>
      </dsp:nvSpPr>
      <dsp:spPr>
        <a:xfrm>
          <a:off x="6850841" y="2252698"/>
          <a:ext cx="10251210" cy="2496451"/>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TCHP Advisory Workgroup established</a:t>
          </a:r>
        </a:p>
        <a:p>
          <a:pPr marL="228600" lvl="1" indent="-228600" algn="l" defTabSz="1066800">
            <a:lnSpc>
              <a:spcPct val="90000"/>
            </a:lnSpc>
            <a:spcBef>
              <a:spcPct val="0"/>
            </a:spcBef>
            <a:spcAft>
              <a:spcPct val="15000"/>
            </a:spcAft>
            <a:buChar char="•"/>
          </a:pPr>
          <a:r>
            <a:rPr lang="en-US" sz="2400" kern="1200" dirty="0"/>
            <a:t>CHA/P sections of Standards and Procedures review</a:t>
          </a:r>
        </a:p>
        <a:p>
          <a:pPr marL="228600" lvl="1" indent="-228600" algn="l" defTabSz="1066800">
            <a:lnSpc>
              <a:spcPct val="90000"/>
            </a:lnSpc>
            <a:spcBef>
              <a:spcPct val="0"/>
            </a:spcBef>
            <a:spcAft>
              <a:spcPct val="15000"/>
            </a:spcAft>
            <a:buChar char="•"/>
          </a:pPr>
          <a:r>
            <a:rPr lang="en-US" sz="2400" kern="1200" dirty="0"/>
            <a:t>Curriculum experts onboarded, curriculum development initiated</a:t>
          </a:r>
        </a:p>
        <a:p>
          <a:pPr marL="228600" lvl="1" indent="-228600" algn="l" defTabSz="1066800">
            <a:lnSpc>
              <a:spcPct val="90000"/>
            </a:lnSpc>
            <a:spcBef>
              <a:spcPct val="0"/>
            </a:spcBef>
            <a:spcAft>
              <a:spcPct val="15000"/>
            </a:spcAft>
            <a:buChar char="•"/>
          </a:pPr>
          <a:r>
            <a:rPr lang="en-US" sz="2400" kern="1200" dirty="0"/>
            <a:t>NW CHA/P needs assessment  </a:t>
          </a:r>
        </a:p>
        <a:p>
          <a:pPr marL="228600" lvl="1" indent="-228600" algn="l" defTabSz="1066800">
            <a:lnSpc>
              <a:spcPct val="90000"/>
            </a:lnSpc>
            <a:spcBef>
              <a:spcPct val="0"/>
            </a:spcBef>
            <a:spcAft>
              <a:spcPct val="15000"/>
            </a:spcAft>
            <a:buChar char="•"/>
          </a:pPr>
          <a:r>
            <a:rPr lang="en-US" sz="2400" kern="1200" dirty="0"/>
            <a:t>Tribal Training pilot sites identified </a:t>
          </a:r>
        </a:p>
        <a:p>
          <a:pPr marL="457200" lvl="2" indent="-228600" algn="l" defTabSz="933450">
            <a:lnSpc>
              <a:spcPct val="90000"/>
            </a:lnSpc>
            <a:spcBef>
              <a:spcPct val="0"/>
            </a:spcBef>
            <a:spcAft>
              <a:spcPct val="15000"/>
            </a:spcAft>
            <a:buChar char="•"/>
          </a:pPr>
          <a:endParaRPr lang="en-US" sz="2100" kern="1200" dirty="0"/>
        </a:p>
      </dsp:txBody>
      <dsp:txXfrm>
        <a:off x="6850841" y="2564754"/>
        <a:ext cx="9315041" cy="1872339"/>
      </dsp:txXfrm>
    </dsp:sp>
    <dsp:sp modelId="{E511A07A-06D0-4DCE-9B8F-6666D2D56787}">
      <dsp:nvSpPr>
        <dsp:cNvPr id="0" name=""/>
        <dsp:cNvSpPr/>
      </dsp:nvSpPr>
      <dsp:spPr>
        <a:xfrm>
          <a:off x="8350" y="2489513"/>
          <a:ext cx="6834140" cy="2060866"/>
        </a:xfrm>
        <a:prstGeom prst="roundRect">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2022</a:t>
          </a:r>
        </a:p>
      </dsp:txBody>
      <dsp:txXfrm>
        <a:off x="108953" y="2590116"/>
        <a:ext cx="6632934" cy="1859660"/>
      </dsp:txXfrm>
    </dsp:sp>
    <dsp:sp modelId="{D38CB358-0D10-436F-AB6B-D66D1C3AA4D0}">
      <dsp:nvSpPr>
        <dsp:cNvPr id="0" name=""/>
        <dsp:cNvSpPr/>
      </dsp:nvSpPr>
      <dsp:spPr>
        <a:xfrm>
          <a:off x="6840820" y="4974258"/>
          <a:ext cx="10261231" cy="2060866"/>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Curriculum and </a:t>
          </a:r>
          <a:r>
            <a:rPr lang="en-US" sz="2500" kern="1200" dirty="0" err="1"/>
            <a:t>eCHAMP</a:t>
          </a:r>
          <a:r>
            <a:rPr lang="en-US" sz="2500" kern="1200" dirty="0"/>
            <a:t> development</a:t>
          </a:r>
        </a:p>
        <a:p>
          <a:pPr marL="228600" lvl="1" indent="-228600" algn="l" defTabSz="1111250">
            <a:lnSpc>
              <a:spcPct val="90000"/>
            </a:lnSpc>
            <a:spcBef>
              <a:spcPct val="0"/>
            </a:spcBef>
            <a:spcAft>
              <a:spcPct val="15000"/>
            </a:spcAft>
            <a:buChar char="•"/>
          </a:pPr>
          <a:r>
            <a:rPr lang="en-US" sz="2500" kern="1200" dirty="0"/>
            <a:t>Seating of academic review committee</a:t>
          </a:r>
        </a:p>
        <a:p>
          <a:pPr marL="228600" lvl="1" indent="-228600" algn="l" defTabSz="1111250">
            <a:lnSpc>
              <a:spcPct val="90000"/>
            </a:lnSpc>
            <a:spcBef>
              <a:spcPct val="0"/>
            </a:spcBef>
            <a:spcAft>
              <a:spcPct val="15000"/>
            </a:spcAft>
            <a:buChar char="•"/>
          </a:pPr>
          <a:r>
            <a:rPr lang="en-US" sz="2500" kern="1200" dirty="0"/>
            <a:t>Training Site preparation</a:t>
          </a:r>
        </a:p>
        <a:p>
          <a:pPr marL="228600" lvl="1" indent="-228600" algn="l" defTabSz="1111250">
            <a:lnSpc>
              <a:spcPct val="90000"/>
            </a:lnSpc>
            <a:spcBef>
              <a:spcPct val="0"/>
            </a:spcBef>
            <a:spcAft>
              <a:spcPct val="15000"/>
            </a:spcAft>
            <a:buChar char="•"/>
          </a:pPr>
          <a:r>
            <a:rPr lang="en-US" sz="2500" kern="1200" dirty="0"/>
            <a:t>Finalize CHA/P sections of S&amp;P</a:t>
          </a:r>
        </a:p>
      </dsp:txBody>
      <dsp:txXfrm>
        <a:off x="6840820" y="5231866"/>
        <a:ext cx="9488406" cy="1545650"/>
      </dsp:txXfrm>
    </dsp:sp>
    <dsp:sp modelId="{FA5A29C3-CF27-4AC9-98D6-F680D3F9879B}">
      <dsp:nvSpPr>
        <dsp:cNvPr id="0" name=""/>
        <dsp:cNvSpPr/>
      </dsp:nvSpPr>
      <dsp:spPr>
        <a:xfrm>
          <a:off x="0" y="4974258"/>
          <a:ext cx="6840820" cy="2060866"/>
        </a:xfrm>
        <a:prstGeom prst="roundRect">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2023</a:t>
          </a:r>
        </a:p>
      </dsp:txBody>
      <dsp:txXfrm>
        <a:off x="100603" y="5074861"/>
        <a:ext cx="6639614" cy="1859660"/>
      </dsp:txXfrm>
    </dsp:sp>
    <dsp:sp modelId="{5E9EE35E-CA55-4A7A-A8C6-FAE0DD4F93BC}">
      <dsp:nvSpPr>
        <dsp:cNvPr id="0" name=""/>
        <dsp:cNvSpPr/>
      </dsp:nvSpPr>
      <dsp:spPr>
        <a:xfrm>
          <a:off x="6840820" y="7241211"/>
          <a:ext cx="10261231" cy="2060866"/>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Training implementation, student completion of CHA I/II training </a:t>
          </a:r>
        </a:p>
        <a:p>
          <a:pPr marL="228600" lvl="1" indent="-228600" algn="l" defTabSz="1111250">
            <a:lnSpc>
              <a:spcPct val="90000"/>
            </a:lnSpc>
            <a:spcBef>
              <a:spcPct val="0"/>
            </a:spcBef>
            <a:spcAft>
              <a:spcPct val="15000"/>
            </a:spcAft>
            <a:buChar char="•"/>
          </a:pPr>
          <a:r>
            <a:rPr lang="en-US" sz="2500" kern="1200" dirty="0"/>
            <a:t>Development of CHA/P degree track</a:t>
          </a:r>
        </a:p>
        <a:p>
          <a:pPr marL="228600" lvl="1" indent="-228600" algn="l" defTabSz="1111250">
            <a:lnSpc>
              <a:spcPct val="90000"/>
            </a:lnSpc>
            <a:spcBef>
              <a:spcPct val="0"/>
            </a:spcBef>
            <a:spcAft>
              <a:spcPct val="15000"/>
            </a:spcAft>
            <a:buChar char="•"/>
          </a:pPr>
          <a:r>
            <a:rPr lang="en-US" sz="2500" kern="1200" dirty="0"/>
            <a:t>Training site quality assurance review  </a:t>
          </a:r>
        </a:p>
        <a:p>
          <a:pPr marL="228600" lvl="1" indent="-228600" algn="l" defTabSz="1111250">
            <a:lnSpc>
              <a:spcPct val="90000"/>
            </a:lnSpc>
            <a:spcBef>
              <a:spcPct val="0"/>
            </a:spcBef>
            <a:spcAft>
              <a:spcPct val="15000"/>
            </a:spcAft>
            <a:buChar char="•"/>
          </a:pPr>
          <a:endParaRPr lang="en-US" sz="2500" kern="1200" dirty="0"/>
        </a:p>
      </dsp:txBody>
      <dsp:txXfrm>
        <a:off x="6840820" y="7498819"/>
        <a:ext cx="9488406" cy="1545650"/>
      </dsp:txXfrm>
    </dsp:sp>
    <dsp:sp modelId="{52F21C67-D5AA-4C1A-9F8D-0504AC5CC202}">
      <dsp:nvSpPr>
        <dsp:cNvPr id="0" name=""/>
        <dsp:cNvSpPr/>
      </dsp:nvSpPr>
      <dsp:spPr>
        <a:xfrm>
          <a:off x="0" y="7183136"/>
          <a:ext cx="6840820" cy="2060866"/>
        </a:xfrm>
        <a:prstGeom prst="roundRect">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2024</a:t>
          </a:r>
        </a:p>
      </dsp:txBody>
      <dsp:txXfrm>
        <a:off x="100603" y="7283739"/>
        <a:ext cx="6639614" cy="18596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DE796-A748-42C4-BE62-E712500DB676}">
      <dsp:nvSpPr>
        <dsp:cNvPr id="0" name=""/>
        <dsp:cNvSpPr/>
      </dsp:nvSpPr>
      <dsp:spPr>
        <a:xfrm rot="5400000">
          <a:off x="1529224" y="2074879"/>
          <a:ext cx="847652" cy="96502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1743CD-346A-4119-9433-9C0C00A7F049}">
      <dsp:nvSpPr>
        <dsp:cNvPr id="0" name=""/>
        <dsp:cNvSpPr/>
      </dsp:nvSpPr>
      <dsp:spPr>
        <a:xfrm>
          <a:off x="569459" y="1135239"/>
          <a:ext cx="2608590" cy="998817"/>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Funding</a:t>
          </a:r>
        </a:p>
      </dsp:txBody>
      <dsp:txXfrm>
        <a:off x="618226" y="1184006"/>
        <a:ext cx="2511056" cy="901283"/>
      </dsp:txXfrm>
    </dsp:sp>
    <dsp:sp modelId="{24919128-9049-4895-A050-E633083C1AB9}">
      <dsp:nvSpPr>
        <dsp:cNvPr id="0" name=""/>
        <dsp:cNvSpPr/>
      </dsp:nvSpPr>
      <dsp:spPr>
        <a:xfrm>
          <a:off x="3096474" y="1048593"/>
          <a:ext cx="6208204" cy="807288"/>
        </a:xfrm>
        <a:prstGeom prst="rect">
          <a:avLst/>
        </a:prstGeom>
        <a:noFill/>
        <a:ln>
          <a:noFill/>
        </a:ln>
        <a:effectLst/>
      </dsp:spPr>
      <dsp:style>
        <a:lnRef idx="0">
          <a:scrgbClr r="0" g="0" b="0"/>
        </a:lnRef>
        <a:fillRef idx="0">
          <a:scrgbClr r="0" g="0" b="0"/>
        </a:fillRef>
        <a:effectRef idx="0">
          <a:scrgbClr r="0" g="0" b="0"/>
        </a:effectRef>
        <a:fontRef idx="minor"/>
      </dsp:style>
    </dsp:sp>
    <dsp:sp modelId="{9518CF78-7184-4325-9140-737303B19F83}">
      <dsp:nvSpPr>
        <dsp:cNvPr id="0" name=""/>
        <dsp:cNvSpPr/>
      </dsp:nvSpPr>
      <dsp:spPr>
        <a:xfrm rot="5400000">
          <a:off x="4055662" y="3226515"/>
          <a:ext cx="847652" cy="96502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CEEBBA-6930-42B3-AFA6-6E46D8F445D0}">
      <dsp:nvSpPr>
        <dsp:cNvPr id="0" name=""/>
        <dsp:cNvSpPr/>
      </dsp:nvSpPr>
      <dsp:spPr>
        <a:xfrm>
          <a:off x="2639082" y="2244426"/>
          <a:ext cx="3089072" cy="998817"/>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Tribal Interest</a:t>
          </a:r>
        </a:p>
      </dsp:txBody>
      <dsp:txXfrm>
        <a:off x="2687849" y="2293193"/>
        <a:ext cx="2991538" cy="901283"/>
      </dsp:txXfrm>
    </dsp:sp>
    <dsp:sp modelId="{031FE8E0-FDA0-4FE5-B832-BA07D340021A}">
      <dsp:nvSpPr>
        <dsp:cNvPr id="0" name=""/>
        <dsp:cNvSpPr/>
      </dsp:nvSpPr>
      <dsp:spPr>
        <a:xfrm>
          <a:off x="5741165" y="2337623"/>
          <a:ext cx="1037826" cy="807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dsp:txBody>
      <dsp:txXfrm>
        <a:off x="5741165" y="2337623"/>
        <a:ext cx="1037826" cy="807288"/>
      </dsp:txXfrm>
    </dsp:sp>
    <dsp:sp modelId="{FA49EE16-6D02-43BA-865C-5626CF231D3C}">
      <dsp:nvSpPr>
        <dsp:cNvPr id="0" name=""/>
        <dsp:cNvSpPr/>
      </dsp:nvSpPr>
      <dsp:spPr>
        <a:xfrm rot="5400000">
          <a:off x="6336421" y="4522252"/>
          <a:ext cx="847652" cy="96502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8727F9-5E6D-4447-B867-1FED6D3382FB}">
      <dsp:nvSpPr>
        <dsp:cNvPr id="0" name=""/>
        <dsp:cNvSpPr/>
      </dsp:nvSpPr>
      <dsp:spPr>
        <a:xfrm>
          <a:off x="5099126" y="3553706"/>
          <a:ext cx="2687429" cy="998817"/>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Curriculum &amp; Training</a:t>
          </a:r>
        </a:p>
      </dsp:txBody>
      <dsp:txXfrm>
        <a:off x="5147893" y="3602473"/>
        <a:ext cx="2589895" cy="901283"/>
      </dsp:txXfrm>
    </dsp:sp>
    <dsp:sp modelId="{249260BB-02D7-4E82-BE9F-E65473D54F15}">
      <dsp:nvSpPr>
        <dsp:cNvPr id="0" name=""/>
        <dsp:cNvSpPr/>
      </dsp:nvSpPr>
      <dsp:spPr>
        <a:xfrm>
          <a:off x="8584336" y="3380018"/>
          <a:ext cx="1037826" cy="807288"/>
        </a:xfrm>
        <a:prstGeom prst="rect">
          <a:avLst/>
        </a:prstGeom>
        <a:noFill/>
        <a:ln>
          <a:noFill/>
        </a:ln>
        <a:effectLst/>
      </dsp:spPr>
      <dsp:style>
        <a:lnRef idx="0">
          <a:scrgbClr r="0" g="0" b="0"/>
        </a:lnRef>
        <a:fillRef idx="0">
          <a:scrgbClr r="0" g="0" b="0"/>
        </a:fillRef>
        <a:effectRef idx="0">
          <a:scrgbClr r="0" g="0" b="0"/>
        </a:effectRef>
        <a:fontRef idx="minor"/>
      </dsp:style>
    </dsp:sp>
    <dsp:sp modelId="{3D837AF8-AAC2-4F2D-814D-C917CD2AC584}">
      <dsp:nvSpPr>
        <dsp:cNvPr id="0" name=""/>
        <dsp:cNvSpPr/>
      </dsp:nvSpPr>
      <dsp:spPr>
        <a:xfrm rot="5400000">
          <a:off x="8843741" y="5978729"/>
          <a:ext cx="847652" cy="965022"/>
        </a:xfrm>
        <a:prstGeom prst="bentUpArrow">
          <a:avLst>
            <a:gd name="adj1" fmla="val 32840"/>
            <a:gd name="adj2" fmla="val 25000"/>
            <a:gd name="adj3" fmla="val 35780"/>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F74C7-CE35-427E-A349-15E3519EDC88}">
      <dsp:nvSpPr>
        <dsp:cNvPr id="0" name=""/>
        <dsp:cNvSpPr/>
      </dsp:nvSpPr>
      <dsp:spPr>
        <a:xfrm>
          <a:off x="7460995" y="5006806"/>
          <a:ext cx="2834019" cy="998817"/>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Regulatory Structure </a:t>
          </a:r>
        </a:p>
      </dsp:txBody>
      <dsp:txXfrm>
        <a:off x="7509762" y="5055573"/>
        <a:ext cx="2736485" cy="901283"/>
      </dsp:txXfrm>
    </dsp:sp>
    <dsp:sp modelId="{F57E9660-36A0-47EB-BB93-58D607264016}">
      <dsp:nvSpPr>
        <dsp:cNvPr id="0" name=""/>
        <dsp:cNvSpPr/>
      </dsp:nvSpPr>
      <dsp:spPr>
        <a:xfrm>
          <a:off x="11072338" y="4596505"/>
          <a:ext cx="1037826" cy="807288"/>
        </a:xfrm>
        <a:prstGeom prst="rect">
          <a:avLst/>
        </a:prstGeom>
        <a:noFill/>
        <a:ln>
          <a:noFill/>
        </a:ln>
        <a:effectLst/>
      </dsp:spPr>
      <dsp:style>
        <a:lnRef idx="0">
          <a:scrgbClr r="0" g="0" b="0"/>
        </a:lnRef>
        <a:fillRef idx="0">
          <a:scrgbClr r="0" g="0" b="0"/>
        </a:fillRef>
        <a:effectRef idx="0">
          <a:scrgbClr r="0" g="0" b="0"/>
        </a:effectRef>
        <a:fontRef idx="minor"/>
      </dsp:style>
    </dsp:sp>
    <dsp:sp modelId="{E75DFFF0-8311-4733-BE2F-05D20CE89714}">
      <dsp:nvSpPr>
        <dsp:cNvPr id="0" name=""/>
        <dsp:cNvSpPr/>
      </dsp:nvSpPr>
      <dsp:spPr>
        <a:xfrm rot="5400000">
          <a:off x="16024099" y="7245035"/>
          <a:ext cx="847652" cy="965022"/>
        </a:xfrm>
        <a:prstGeom prst="bentUpArrow">
          <a:avLst>
            <a:gd name="adj1" fmla="val 32840"/>
            <a:gd name="adj2" fmla="val 25000"/>
            <a:gd name="adj3" fmla="val 3578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4D9DB598-5707-4167-8AD0-E158CCE84297}">
      <dsp:nvSpPr>
        <dsp:cNvPr id="0" name=""/>
        <dsp:cNvSpPr/>
      </dsp:nvSpPr>
      <dsp:spPr>
        <a:xfrm>
          <a:off x="9882426" y="6390288"/>
          <a:ext cx="2915041" cy="998817"/>
        </a:xfrm>
        <a:prstGeom prst="roundRect">
          <a:avLst>
            <a:gd name="adj" fmla="val 166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Supervision &amp; Practice</a:t>
          </a:r>
        </a:p>
      </dsp:txBody>
      <dsp:txXfrm>
        <a:off x="9931193" y="6439055"/>
        <a:ext cx="2817507" cy="901283"/>
      </dsp:txXfrm>
    </dsp:sp>
    <dsp:sp modelId="{AE0C6060-C49F-468E-85BA-95091B7C915F}">
      <dsp:nvSpPr>
        <dsp:cNvPr id="0" name=""/>
        <dsp:cNvSpPr/>
      </dsp:nvSpPr>
      <dsp:spPr>
        <a:xfrm>
          <a:off x="14539021" y="5718506"/>
          <a:ext cx="1037826" cy="807288"/>
        </a:xfrm>
        <a:prstGeom prst="rect">
          <a:avLst/>
        </a:prstGeom>
        <a:noFill/>
        <a:ln>
          <a:noFill/>
        </a:ln>
        <a:effectLst/>
      </dsp:spPr>
      <dsp:style>
        <a:lnRef idx="0">
          <a:scrgbClr r="0" g="0" b="0"/>
        </a:lnRef>
        <a:fillRef idx="0">
          <a:scrgbClr r="0" g="0" b="0"/>
        </a:fillRef>
        <a:effectRef idx="0">
          <a:scrgbClr r="0" g="0" b="0"/>
        </a:effectRef>
        <a:fontRef idx="minor"/>
      </dsp:style>
    </dsp:sp>
    <dsp:sp modelId="{FDA0123B-B9A4-4E6B-A58A-F608E6F3B759}">
      <dsp:nvSpPr>
        <dsp:cNvPr id="0" name=""/>
        <dsp:cNvSpPr/>
      </dsp:nvSpPr>
      <dsp:spPr>
        <a:xfrm>
          <a:off x="6509704" y="7538329"/>
          <a:ext cx="2026666" cy="998817"/>
        </a:xfrm>
        <a:prstGeom prst="roundRect">
          <a:avLst>
            <a:gd name="adj" fmla="val 166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6558471" y="7587096"/>
        <a:ext cx="1929132" cy="9012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7AAC1-2305-494E-ACB8-15650997F432}">
      <dsp:nvSpPr>
        <dsp:cNvPr id="0" name=""/>
        <dsp:cNvSpPr/>
      </dsp:nvSpPr>
      <dsp:spPr>
        <a:xfrm>
          <a:off x="6492240" y="165"/>
          <a:ext cx="9738360" cy="1709870"/>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Community Health Aide/Practitioner funding received through IHS CHAP TPI</a:t>
          </a:r>
        </a:p>
        <a:p>
          <a:pPr marL="114300" lvl="1" indent="-114300" algn="l" defTabSz="622300">
            <a:lnSpc>
              <a:spcPct val="90000"/>
            </a:lnSpc>
            <a:spcBef>
              <a:spcPct val="0"/>
            </a:spcBef>
            <a:spcAft>
              <a:spcPct val="15000"/>
            </a:spcAft>
            <a:buChar char="•"/>
          </a:pPr>
          <a:r>
            <a:rPr lang="en-US" sz="1400" kern="1200" dirty="0"/>
            <a:t>Staff onboarded</a:t>
          </a:r>
        </a:p>
      </dsp:txBody>
      <dsp:txXfrm>
        <a:off x="6492240" y="213899"/>
        <a:ext cx="9097159" cy="1282402"/>
      </dsp:txXfrm>
    </dsp:sp>
    <dsp:sp modelId="{6907B7EC-6D03-457F-B1DD-DD8139377AA7}">
      <dsp:nvSpPr>
        <dsp:cNvPr id="0" name=""/>
        <dsp:cNvSpPr/>
      </dsp:nvSpPr>
      <dsp:spPr>
        <a:xfrm>
          <a:off x="0" y="165"/>
          <a:ext cx="6492240" cy="1709870"/>
        </a:xfrm>
        <a:prstGeom prst="roundRect">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2021</a:t>
          </a:r>
        </a:p>
      </dsp:txBody>
      <dsp:txXfrm>
        <a:off x="83469" y="83634"/>
        <a:ext cx="6325302" cy="1542932"/>
      </dsp:txXfrm>
    </dsp:sp>
    <dsp:sp modelId="{202EF258-EAF3-4906-B459-C473B250A7B5}">
      <dsp:nvSpPr>
        <dsp:cNvPr id="0" name=""/>
        <dsp:cNvSpPr/>
      </dsp:nvSpPr>
      <dsp:spPr>
        <a:xfrm>
          <a:off x="6501750" y="1865241"/>
          <a:ext cx="9728849" cy="2235193"/>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TCHP Advisory Workgroup established</a:t>
          </a:r>
        </a:p>
        <a:p>
          <a:pPr marL="114300" lvl="1" indent="-114300" algn="l" defTabSz="622300">
            <a:lnSpc>
              <a:spcPct val="90000"/>
            </a:lnSpc>
            <a:spcBef>
              <a:spcPct val="0"/>
            </a:spcBef>
            <a:spcAft>
              <a:spcPct val="15000"/>
            </a:spcAft>
            <a:buChar char="•"/>
          </a:pPr>
          <a:r>
            <a:rPr lang="en-US" sz="1400" kern="1200" dirty="0"/>
            <a:t>CHA/P sections of Standards and Procedures review</a:t>
          </a:r>
        </a:p>
        <a:p>
          <a:pPr marL="114300" lvl="1" indent="-114300" algn="l" defTabSz="622300">
            <a:lnSpc>
              <a:spcPct val="90000"/>
            </a:lnSpc>
            <a:spcBef>
              <a:spcPct val="0"/>
            </a:spcBef>
            <a:spcAft>
              <a:spcPct val="15000"/>
            </a:spcAft>
            <a:buChar char="•"/>
          </a:pPr>
          <a:r>
            <a:rPr lang="en-US" sz="1400" kern="1200" dirty="0"/>
            <a:t>Curriculum experts onboarded, curriculum development initiated</a:t>
          </a:r>
        </a:p>
        <a:p>
          <a:pPr marL="114300" lvl="1" indent="-114300" algn="l" defTabSz="622300">
            <a:lnSpc>
              <a:spcPct val="90000"/>
            </a:lnSpc>
            <a:spcBef>
              <a:spcPct val="0"/>
            </a:spcBef>
            <a:spcAft>
              <a:spcPct val="15000"/>
            </a:spcAft>
            <a:buChar char="•"/>
          </a:pPr>
          <a:r>
            <a:rPr lang="en-US" sz="1400" kern="1200" dirty="0"/>
            <a:t>NW CHA/P needs assessment  </a:t>
          </a:r>
        </a:p>
        <a:p>
          <a:pPr marL="114300" lvl="1" indent="-114300" algn="l" defTabSz="622300">
            <a:lnSpc>
              <a:spcPct val="90000"/>
            </a:lnSpc>
            <a:spcBef>
              <a:spcPct val="0"/>
            </a:spcBef>
            <a:spcAft>
              <a:spcPct val="15000"/>
            </a:spcAft>
            <a:buChar char="•"/>
          </a:pPr>
          <a:r>
            <a:rPr lang="en-US" sz="1400" kern="1200" dirty="0"/>
            <a:t>Tribal Training pilot sites identified </a:t>
          </a:r>
        </a:p>
        <a:p>
          <a:pPr marL="457200" lvl="2" indent="-228600" algn="l" defTabSz="933450">
            <a:lnSpc>
              <a:spcPct val="90000"/>
            </a:lnSpc>
            <a:spcBef>
              <a:spcPct val="0"/>
            </a:spcBef>
            <a:spcAft>
              <a:spcPct val="15000"/>
            </a:spcAft>
            <a:buChar char="•"/>
          </a:pPr>
          <a:endParaRPr lang="en-US" sz="2100" kern="1200" dirty="0"/>
        </a:p>
      </dsp:txBody>
      <dsp:txXfrm>
        <a:off x="6501750" y="2144640"/>
        <a:ext cx="8890652" cy="1676395"/>
      </dsp:txXfrm>
    </dsp:sp>
    <dsp:sp modelId="{E511A07A-06D0-4DCE-9B8F-6666D2D56787}">
      <dsp:nvSpPr>
        <dsp:cNvPr id="0" name=""/>
        <dsp:cNvSpPr/>
      </dsp:nvSpPr>
      <dsp:spPr>
        <a:xfrm>
          <a:off x="7925" y="2073836"/>
          <a:ext cx="6485899" cy="1709870"/>
        </a:xfrm>
        <a:prstGeom prst="roundRect">
          <a:avLst/>
        </a:prstGeom>
        <a:solidFill>
          <a:schemeClr val="accent5">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2022</a:t>
          </a:r>
        </a:p>
      </dsp:txBody>
      <dsp:txXfrm>
        <a:off x="91394" y="2157305"/>
        <a:ext cx="6318961" cy="1542932"/>
      </dsp:txXfrm>
    </dsp:sp>
    <dsp:sp modelId="{D38CB358-0D10-436F-AB6B-D66D1C3AA4D0}">
      <dsp:nvSpPr>
        <dsp:cNvPr id="0" name=""/>
        <dsp:cNvSpPr/>
      </dsp:nvSpPr>
      <dsp:spPr>
        <a:xfrm>
          <a:off x="6492240" y="4131246"/>
          <a:ext cx="9738360" cy="1709870"/>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Curriculum and </a:t>
          </a:r>
          <a:r>
            <a:rPr lang="en-US" sz="2100" kern="1200" dirty="0" err="1"/>
            <a:t>eCHAMP</a:t>
          </a:r>
          <a:r>
            <a:rPr lang="en-US" sz="2100" kern="1200" dirty="0"/>
            <a:t> development</a:t>
          </a:r>
        </a:p>
        <a:p>
          <a:pPr marL="228600" lvl="1" indent="-228600" algn="l" defTabSz="933450">
            <a:lnSpc>
              <a:spcPct val="90000"/>
            </a:lnSpc>
            <a:spcBef>
              <a:spcPct val="0"/>
            </a:spcBef>
            <a:spcAft>
              <a:spcPct val="15000"/>
            </a:spcAft>
            <a:buChar char="•"/>
          </a:pPr>
          <a:r>
            <a:rPr lang="en-US" sz="2100" kern="1200" dirty="0"/>
            <a:t>Seating of academic review committee</a:t>
          </a:r>
        </a:p>
        <a:p>
          <a:pPr marL="228600" lvl="1" indent="-228600" algn="l" defTabSz="933450">
            <a:lnSpc>
              <a:spcPct val="90000"/>
            </a:lnSpc>
            <a:spcBef>
              <a:spcPct val="0"/>
            </a:spcBef>
            <a:spcAft>
              <a:spcPct val="15000"/>
            </a:spcAft>
            <a:buChar char="•"/>
          </a:pPr>
          <a:r>
            <a:rPr lang="en-US" sz="2100" kern="1200" dirty="0"/>
            <a:t>Training Site preparation</a:t>
          </a:r>
        </a:p>
        <a:p>
          <a:pPr marL="228600" lvl="1" indent="-228600" algn="l" defTabSz="933450">
            <a:lnSpc>
              <a:spcPct val="90000"/>
            </a:lnSpc>
            <a:spcBef>
              <a:spcPct val="0"/>
            </a:spcBef>
            <a:spcAft>
              <a:spcPct val="15000"/>
            </a:spcAft>
            <a:buChar char="•"/>
          </a:pPr>
          <a:r>
            <a:rPr lang="en-US" sz="2100" kern="1200" dirty="0"/>
            <a:t>Finalize CHA/P sections of S&amp;P</a:t>
          </a:r>
        </a:p>
      </dsp:txBody>
      <dsp:txXfrm>
        <a:off x="6492240" y="4344980"/>
        <a:ext cx="9097159" cy="1282402"/>
      </dsp:txXfrm>
    </dsp:sp>
    <dsp:sp modelId="{FA5A29C3-CF27-4AC9-98D6-F680D3F9879B}">
      <dsp:nvSpPr>
        <dsp:cNvPr id="0" name=""/>
        <dsp:cNvSpPr/>
      </dsp:nvSpPr>
      <dsp:spPr>
        <a:xfrm>
          <a:off x="0" y="4131246"/>
          <a:ext cx="6492240" cy="1709870"/>
        </a:xfrm>
        <a:prstGeom prst="roundRect">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2023</a:t>
          </a:r>
        </a:p>
      </dsp:txBody>
      <dsp:txXfrm>
        <a:off x="83469" y="4214715"/>
        <a:ext cx="6325302" cy="1542932"/>
      </dsp:txXfrm>
    </dsp:sp>
    <dsp:sp modelId="{5E9EE35E-CA55-4A7A-A8C6-FAE0DD4F93BC}">
      <dsp:nvSpPr>
        <dsp:cNvPr id="0" name=""/>
        <dsp:cNvSpPr/>
      </dsp:nvSpPr>
      <dsp:spPr>
        <a:xfrm>
          <a:off x="6492240" y="6168061"/>
          <a:ext cx="9738360" cy="1709870"/>
        </a:xfrm>
        <a:prstGeom prst="rightArrow">
          <a:avLst>
            <a:gd name="adj1" fmla="val 75000"/>
            <a:gd name="adj2" fmla="val 50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Training implementation, student completion of CHA I/II training </a:t>
          </a:r>
        </a:p>
        <a:p>
          <a:pPr marL="114300" lvl="1" indent="-114300" algn="l" defTabSz="622300">
            <a:lnSpc>
              <a:spcPct val="90000"/>
            </a:lnSpc>
            <a:spcBef>
              <a:spcPct val="0"/>
            </a:spcBef>
            <a:spcAft>
              <a:spcPct val="15000"/>
            </a:spcAft>
            <a:buChar char="•"/>
          </a:pPr>
          <a:r>
            <a:rPr lang="en-US" sz="1400" kern="1200" dirty="0"/>
            <a:t>Development of CHP degree track</a:t>
          </a:r>
        </a:p>
        <a:p>
          <a:pPr marL="114300" lvl="1" indent="-114300" algn="l" defTabSz="622300">
            <a:lnSpc>
              <a:spcPct val="90000"/>
            </a:lnSpc>
            <a:spcBef>
              <a:spcPct val="0"/>
            </a:spcBef>
            <a:spcAft>
              <a:spcPct val="15000"/>
            </a:spcAft>
            <a:buChar char="•"/>
          </a:pPr>
          <a:r>
            <a:rPr lang="en-US" sz="1400" kern="1200" dirty="0"/>
            <a:t>Training site quality assurance review  </a:t>
          </a:r>
        </a:p>
        <a:p>
          <a:pPr marL="114300" lvl="1" indent="-114300" algn="l" defTabSz="577850">
            <a:lnSpc>
              <a:spcPct val="90000"/>
            </a:lnSpc>
            <a:spcBef>
              <a:spcPct val="0"/>
            </a:spcBef>
            <a:spcAft>
              <a:spcPct val="15000"/>
            </a:spcAft>
            <a:buChar char="•"/>
          </a:pPr>
          <a:endParaRPr lang="en-US" sz="1300" kern="1200" dirty="0"/>
        </a:p>
      </dsp:txBody>
      <dsp:txXfrm>
        <a:off x="6492240" y="6381795"/>
        <a:ext cx="9097159" cy="1282402"/>
      </dsp:txXfrm>
    </dsp:sp>
    <dsp:sp modelId="{52F21C67-D5AA-4C1A-9F8D-0504AC5CC202}">
      <dsp:nvSpPr>
        <dsp:cNvPr id="0" name=""/>
        <dsp:cNvSpPr/>
      </dsp:nvSpPr>
      <dsp:spPr>
        <a:xfrm>
          <a:off x="0" y="6119877"/>
          <a:ext cx="6492240" cy="1709870"/>
        </a:xfrm>
        <a:prstGeom prst="roundRect">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2024</a:t>
          </a:r>
        </a:p>
      </dsp:txBody>
      <dsp:txXfrm>
        <a:off x="83469" y="6203346"/>
        <a:ext cx="6325302" cy="15429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A6C1D-1C43-40B0-A06F-079511973A32}">
      <dsp:nvSpPr>
        <dsp:cNvPr id="0" name=""/>
        <dsp:cNvSpPr/>
      </dsp:nvSpPr>
      <dsp:spPr>
        <a:xfrm>
          <a:off x="0" y="0"/>
          <a:ext cx="6865620" cy="198922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Community Health Representative (CHR)</a:t>
          </a:r>
        </a:p>
      </dsp:txBody>
      <dsp:txXfrm>
        <a:off x="58262" y="58262"/>
        <a:ext cx="4719088" cy="1872704"/>
      </dsp:txXfrm>
    </dsp:sp>
    <dsp:sp modelId="{F7ECB9DE-BB0D-41B6-BB36-E82627628ED7}">
      <dsp:nvSpPr>
        <dsp:cNvPr id="0" name=""/>
        <dsp:cNvSpPr/>
      </dsp:nvSpPr>
      <dsp:spPr>
        <a:xfrm>
          <a:off x="605789" y="2320765"/>
          <a:ext cx="6865620" cy="198922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Community Health Aide (CHA)</a:t>
          </a:r>
        </a:p>
      </dsp:txBody>
      <dsp:txXfrm>
        <a:off x="664051" y="2379027"/>
        <a:ext cx="4850307" cy="1872704"/>
      </dsp:txXfrm>
    </dsp:sp>
    <dsp:sp modelId="{BEED5FFF-9632-49B4-975B-6679D0E73538}">
      <dsp:nvSpPr>
        <dsp:cNvPr id="0" name=""/>
        <dsp:cNvSpPr/>
      </dsp:nvSpPr>
      <dsp:spPr>
        <a:xfrm>
          <a:off x="1211579" y="4641531"/>
          <a:ext cx="6865620" cy="1989228"/>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Community Health Practitioner (CHA/P)</a:t>
          </a:r>
        </a:p>
      </dsp:txBody>
      <dsp:txXfrm>
        <a:off x="1269841" y="4699793"/>
        <a:ext cx="4850307" cy="1872704"/>
      </dsp:txXfrm>
    </dsp:sp>
    <dsp:sp modelId="{29B3C689-07CE-4B51-A4E6-3E20758D50A2}">
      <dsp:nvSpPr>
        <dsp:cNvPr id="0" name=""/>
        <dsp:cNvSpPr/>
      </dsp:nvSpPr>
      <dsp:spPr>
        <a:xfrm>
          <a:off x="5572621" y="1508497"/>
          <a:ext cx="1292998" cy="1292998"/>
        </a:xfrm>
        <a:prstGeom prst="downArrow">
          <a:avLst>
            <a:gd name="adj1" fmla="val 55000"/>
            <a:gd name="adj2" fmla="val 45000"/>
          </a:avLst>
        </a:prstGeom>
        <a:solidFill>
          <a:srgbClr val="00B0F0">
            <a:alpha val="90000"/>
          </a:srgb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63546" y="1508497"/>
        <a:ext cx="711148" cy="972981"/>
      </dsp:txXfrm>
    </dsp:sp>
    <dsp:sp modelId="{D4507FAB-D836-410C-B235-327574544EAB}">
      <dsp:nvSpPr>
        <dsp:cNvPr id="0" name=""/>
        <dsp:cNvSpPr/>
      </dsp:nvSpPr>
      <dsp:spPr>
        <a:xfrm>
          <a:off x="6178411" y="3816002"/>
          <a:ext cx="1292998" cy="1292998"/>
        </a:xfrm>
        <a:prstGeom prst="downArrow">
          <a:avLst>
            <a:gd name="adj1" fmla="val 55000"/>
            <a:gd name="adj2" fmla="val 45000"/>
          </a:avLst>
        </a:prstGeom>
        <a:solidFill>
          <a:srgbClr val="00B0F0">
            <a:alpha val="90000"/>
          </a:srgb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469336" y="3816002"/>
        <a:ext cx="711148" cy="97298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chart of the curriculum we currently have for the PDHA I didactic portion of the training. We are in the process of organizing, developing and updating the curriculum – this is the subject matter being taught in the courses (read topics). Is there any additional topics you would like your PDHA I s to learn? If you were to hire a PDHA I to begin working tomorrow in your clinic, what would you want them to know? Is cleaning removable appliances included in the curriculum?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BE491-20EB-4A40-98FA-351189499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823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recruiting for next BHA cohort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30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education is in an online environment</a:t>
            </a:r>
            <a:r>
              <a:rPr lang="en-US" baseline="0" dirty="0"/>
              <a:t> with no more than 3 one-week in person intensives per academic year. The intensive is an opportunity for students, instructors, mentors and clinical instructors to come together to know one another better, practice skills and complete program planning. </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27</a:t>
            </a:fld>
            <a:endParaRPr lang="en-US" altLang="en-US" dirty="0"/>
          </a:p>
        </p:txBody>
      </p:sp>
    </p:spTree>
    <p:extLst>
      <p:ext uri="{BB962C8B-B14F-4D97-AF65-F5344CB8AC3E}">
        <p14:creationId xmlns:p14="http://schemas.microsoft.com/office/powerpoint/2010/main" val="2201297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30" name="Google Shape;2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exhaustive</a:t>
            </a:r>
            <a:r>
              <a:rPr lang="en-US" baseline="0" dirty="0"/>
              <a:t> list of CHR or CHAP characteristics</a:t>
            </a:r>
          </a:p>
          <a:p>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38</a:t>
            </a:fld>
            <a:endParaRPr lang="en-US" altLang="en-US"/>
          </a:p>
        </p:txBody>
      </p:sp>
    </p:spTree>
    <p:extLst>
      <p:ext uri="{BB962C8B-B14F-4D97-AF65-F5344CB8AC3E}">
        <p14:creationId xmlns:p14="http://schemas.microsoft.com/office/powerpoint/2010/main" val="374152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begin recruiting for next cohort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486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9063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Specialized body of practitioners, representing the behavioral, primary, oral health, and other relevant fields, that reports and makes recommendations to ACB regarding the training standards for all CHAP provider types.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Standards and Procedures. </a:t>
            </a:r>
          </a:p>
          <a:p>
            <a:r>
              <a:rPr lang="en-US" sz="1200" b="0" i="0" u="none" strike="noStrike" kern="1200" baseline="0" dirty="0">
                <a:solidFill>
                  <a:schemeClr val="tx1"/>
                </a:solidFill>
                <a:latin typeface="+mn-lt"/>
                <a:ea typeface="+mn-ea"/>
                <a:cs typeface="+mn-cs"/>
              </a:rPr>
              <a:t>1. National CHAP Standards and Procedures. Adopted in part from the Alaska CHAPCB Standards and Procedures to outline the minimum program standards for all CHAP provider types operating outside of Alaska. The National CHAP Standards and Procedures include, but are not limited to, the minimum training, training equivalency, supervision, and scope of practice requirements. </a:t>
            </a:r>
          </a:p>
          <a:p>
            <a:r>
              <a:rPr lang="en-US" sz="1200" b="0" i="0" u="none" strike="noStrike" kern="1200" baseline="0" dirty="0">
                <a:solidFill>
                  <a:schemeClr val="tx1"/>
                </a:solidFill>
                <a:latin typeface="+mn-lt"/>
                <a:ea typeface="+mn-ea"/>
                <a:cs typeface="+mn-cs"/>
              </a:rPr>
              <a:t>2. Area Standards and Procedures. 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631DD-BA33-4170-AF38-76BFB3A4B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29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do need from the federal government – minimum scope of practice and training requirements to support portability between areas</a:t>
            </a:r>
          </a:p>
          <a:p>
            <a:r>
              <a:rPr lang="en-US" dirty="0"/>
              <a:t>What we don’t need – is for them to create a giant federal program</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3117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0" name="Google Shape;53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healthcare system was not designed with the needs of American Indian and Alaska native communities in mind. There are multiple barriers to care and to health provider education.</a:t>
            </a:r>
          </a:p>
          <a:p>
            <a:endParaRPr lang="en-US" dirty="0"/>
          </a:p>
          <a:p>
            <a:r>
              <a:rPr lang="en-US" dirty="0"/>
              <a:t>CHAP was developed to sit outside state regulatory environments to give tribes and tribal health programs the ability to tailor both the education and regulation of providers in their communities</a:t>
            </a:r>
          </a:p>
          <a:p>
            <a:r>
              <a:rPr lang="en-US" dirty="0"/>
              <a:t>The current system of health care has been failing tribal citizens for centuries – CHAP is an opportunity for tribes to shape a system of provider education and regulation to truly meet their needs</a:t>
            </a:r>
          </a:p>
          <a:p>
            <a:r>
              <a:rPr lang="en-US" dirty="0"/>
              <a:t>CHAP addresses important social determinants of health such as education attainment and financial security</a:t>
            </a:r>
          </a:p>
          <a:p>
            <a:r>
              <a:rPr lang="en-US" dirty="0"/>
              <a:t>CHAP was designed to circumvent structural barriers to education and care that tribal communities have worked hard to overcome</a:t>
            </a:r>
          </a:p>
          <a:p>
            <a:r>
              <a:rPr lang="en-US" dirty="0"/>
              <a:t>CHAP works best with federal support (not gratuitous management)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869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best with federal support – as we saw in Alaska over the last 60 years. It was a tribally run and tribally regulated program</a:t>
            </a:r>
          </a:p>
          <a:p>
            <a:r>
              <a:rPr lang="en-US" dirty="0"/>
              <a:t>CHAP in its best version is an expression of self governance and self determination – Tribes collectively deciding what they want their health care system to look like.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38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34">
              <a:defRPr/>
            </a:pPr>
            <a:r>
              <a:rPr lang="en-US" altLang="en-US" baseline="0" dirty="0">
                <a:solidFill>
                  <a:srgbClr val="002060"/>
                </a:solidFill>
              </a:rPr>
              <a:t>Dentistry in native communities is evolving but in many of our communities, dentistry has historically meant an itinerant dentist coming for a week or two per year to pull diseased teeth. </a:t>
            </a:r>
            <a:r>
              <a:rPr lang="en-US" dirty="0"/>
              <a:t>And we all know that this historical trauma still affects tribal communities today in the health and oral health disparities in Native communities.</a:t>
            </a:r>
          </a:p>
          <a:p>
            <a:pPr defTabSz="923034">
              <a:defRPr/>
            </a:pPr>
            <a:endParaRPr lang="en-US" dirty="0"/>
          </a:p>
          <a:p>
            <a:pPr defTabSz="923034">
              <a:defRPr/>
            </a:pPr>
            <a:r>
              <a:rPr lang="en-US" dirty="0"/>
              <a:t>These lasting effects of a health system that doesn’t work for native communities requires us to support innovative initiatives that bring more native providers into the system. </a:t>
            </a:r>
          </a:p>
          <a:p>
            <a:pPr defTabSz="923034"/>
            <a:endParaRPr lang="en-US" altLang="en-US" baseline="0" dirty="0">
              <a:solidFill>
                <a:srgbClr val="002060"/>
              </a:solidFill>
            </a:endParaRPr>
          </a:p>
          <a:p>
            <a:pPr defTabSz="923034"/>
            <a:r>
              <a:rPr lang="en-US" altLang="en-US" baseline="0" dirty="0">
                <a:solidFill>
                  <a:srgbClr val="002060"/>
                </a:solidFill>
              </a:rPr>
              <a:t>There is a real lack of culturally competent providers – Native providers make up around 0.1% of dentists in the 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26E1C-57F7-4A85-BF8E-7A33950BE4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2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Each one of these bullet points is a major body of work – this is just a summary of the categories of work that NPAIHB, the Area Tribes, and PAIHS are engaged in.</a:t>
            </a:r>
          </a:p>
          <a:p>
            <a:endParaRPr lang="en-US" b="1" dirty="0"/>
          </a:p>
          <a:p>
            <a:r>
              <a:rPr lang="en-US" b="1" dirty="0"/>
              <a:t>On the next handful of slides – many of these elements are discussed in more detail as related to the CHAP Infrastructure development steps as identified by IHS HQ</a:t>
            </a:r>
          </a:p>
          <a:p>
            <a:endParaRPr lang="en-US" b="1" dirty="0"/>
          </a:p>
          <a:p>
            <a:endParaRPr lang="en-US" b="1" dirty="0"/>
          </a:p>
          <a:p>
            <a:endParaRPr lang="en-US" b="1" dirty="0"/>
          </a:p>
          <a:p>
            <a:endParaRPr lang="en-US" b="1" dirty="0"/>
          </a:p>
          <a:p>
            <a:endParaRPr lang="en-US" b="1" dirty="0"/>
          </a:p>
          <a:p>
            <a:r>
              <a:rPr lang="en-US" b="1" dirty="0"/>
              <a:t>Clinical Implementation Support</a:t>
            </a:r>
          </a:p>
          <a:p>
            <a:r>
              <a:rPr lang="en-US" dirty="0"/>
              <a:t>Providing sample Job Descriptions</a:t>
            </a:r>
          </a:p>
          <a:p>
            <a:r>
              <a:rPr lang="en-US" dirty="0"/>
              <a:t>Supervising Provider technical assistance </a:t>
            </a:r>
          </a:p>
          <a:p>
            <a:r>
              <a:rPr lang="en-US" dirty="0"/>
              <a:t>Tribal Health Org policy and Procedures</a:t>
            </a:r>
          </a:p>
          <a:p>
            <a:r>
              <a:rPr lang="en-US" dirty="0"/>
              <a:t>Credentialing and Privileging</a:t>
            </a:r>
          </a:p>
          <a:p>
            <a:r>
              <a:rPr lang="en-US" dirty="0"/>
              <a:t>NPI numbers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688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courses listed in the PASP for each level of Dental Health Aides, we will have a meeting dedicated to each of these columns in the future, today’s meeting will focus on the requirements for the first level, PDHA I These courses are: core curriculum, primary oral health promotion and disease prevention, basic dental procedures, basic life support and a preceptorship. We are going to look closer at each course, but first a quick review of what the PASP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BE491-20EB-4A40-98FA-351189499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60"/>
          <p:cNvSpPr txBox="1">
            <a:spLocks noGrp="1"/>
          </p:cNvSpPr>
          <p:nvPr>
            <p:ph type="title"/>
          </p:nvPr>
        </p:nvSpPr>
        <p:spPr>
          <a:xfrm>
            <a:off x="1257300" y="547688"/>
            <a:ext cx="15773400" cy="1988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A4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60"/>
          <p:cNvSpPr txBox="1">
            <a:spLocks noGrp="1"/>
          </p:cNvSpPr>
          <p:nvPr>
            <p:ph type="body" idx="1"/>
          </p:nvPr>
        </p:nvSpPr>
        <p:spPr>
          <a:xfrm>
            <a:off x="1257300" y="2738438"/>
            <a:ext cx="7772400" cy="6526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6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93" name="Google Shape;93;p60"/>
          <p:cNvSpPr txBox="1">
            <a:spLocks noGrp="1"/>
          </p:cNvSpPr>
          <p:nvPr>
            <p:ph type="body" idx="2"/>
          </p:nvPr>
        </p:nvSpPr>
        <p:spPr>
          <a:xfrm>
            <a:off x="9258300" y="2738438"/>
            <a:ext cx="7772400" cy="6526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6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94" name="Google Shape;94;p60"/>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60"/>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60"/>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61"/>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61"/>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61"/>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76"/>
          <p:cNvSpPr txBox="1">
            <a:spLocks noGrp="1"/>
          </p:cNvSpPr>
          <p:nvPr>
            <p:ph type="title"/>
          </p:nvPr>
        </p:nvSpPr>
        <p:spPr>
          <a:xfrm>
            <a:off x="1259682" y="547688"/>
            <a:ext cx="15773400" cy="1988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A4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76"/>
          <p:cNvSpPr txBox="1">
            <a:spLocks noGrp="1"/>
          </p:cNvSpPr>
          <p:nvPr>
            <p:ph type="body" idx="1"/>
          </p:nvPr>
        </p:nvSpPr>
        <p:spPr>
          <a:xfrm>
            <a:off x="1259682" y="2521744"/>
            <a:ext cx="7737000" cy="1236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600"/>
              </a:spcBef>
              <a:spcAft>
                <a:spcPts val="0"/>
              </a:spcAft>
              <a:buClr>
                <a:schemeClr val="dk1"/>
              </a:buClr>
              <a:buSzPts val="1800"/>
              <a:buNone/>
              <a:defRPr sz="3600" b="1"/>
            </a:lvl1pPr>
            <a:lvl2pPr marL="914400" lvl="1" indent="-228600" algn="l">
              <a:lnSpc>
                <a:spcPct val="90000"/>
              </a:lnSpc>
              <a:spcBef>
                <a:spcPts val="800"/>
              </a:spcBef>
              <a:spcAft>
                <a:spcPts val="0"/>
              </a:spcAft>
              <a:buClr>
                <a:schemeClr val="dk1"/>
              </a:buClr>
              <a:buSzPts val="1500"/>
              <a:buNone/>
              <a:defRPr sz="3000" b="1"/>
            </a:lvl2pPr>
            <a:lvl3pPr marL="1371600" lvl="2" indent="-228600" algn="l">
              <a:lnSpc>
                <a:spcPct val="90000"/>
              </a:lnSpc>
              <a:spcBef>
                <a:spcPts val="800"/>
              </a:spcBef>
              <a:spcAft>
                <a:spcPts val="0"/>
              </a:spcAft>
              <a:buClr>
                <a:schemeClr val="dk1"/>
              </a:buClr>
              <a:buSzPts val="1400"/>
              <a:buNone/>
              <a:defRPr sz="2800" b="1"/>
            </a:lvl3pPr>
            <a:lvl4pPr marL="1828800" lvl="3" indent="-228600" algn="l">
              <a:lnSpc>
                <a:spcPct val="90000"/>
              </a:lnSpc>
              <a:spcBef>
                <a:spcPts val="800"/>
              </a:spcBef>
              <a:spcAft>
                <a:spcPts val="0"/>
              </a:spcAft>
              <a:buClr>
                <a:schemeClr val="dk1"/>
              </a:buClr>
              <a:buSzPts val="1200"/>
              <a:buNone/>
              <a:defRPr sz="2400" b="1"/>
            </a:lvl4pPr>
            <a:lvl5pPr marL="2286000" lvl="4" indent="-228600" algn="l">
              <a:lnSpc>
                <a:spcPct val="90000"/>
              </a:lnSpc>
              <a:spcBef>
                <a:spcPts val="800"/>
              </a:spcBef>
              <a:spcAft>
                <a:spcPts val="0"/>
              </a:spcAft>
              <a:buClr>
                <a:schemeClr val="dk1"/>
              </a:buClr>
              <a:buSzPts val="1200"/>
              <a:buNone/>
              <a:defRPr sz="2400" b="1"/>
            </a:lvl5pPr>
            <a:lvl6pPr marL="2743200" lvl="5" indent="-228600" algn="l">
              <a:lnSpc>
                <a:spcPct val="90000"/>
              </a:lnSpc>
              <a:spcBef>
                <a:spcPts val="800"/>
              </a:spcBef>
              <a:spcAft>
                <a:spcPts val="0"/>
              </a:spcAft>
              <a:buClr>
                <a:schemeClr val="dk1"/>
              </a:buClr>
              <a:buSzPts val="1200"/>
              <a:buNone/>
              <a:defRPr sz="2400" b="1"/>
            </a:lvl6pPr>
            <a:lvl7pPr marL="3200400" lvl="6" indent="-228600" algn="l">
              <a:lnSpc>
                <a:spcPct val="90000"/>
              </a:lnSpc>
              <a:spcBef>
                <a:spcPts val="800"/>
              </a:spcBef>
              <a:spcAft>
                <a:spcPts val="0"/>
              </a:spcAft>
              <a:buClr>
                <a:schemeClr val="dk1"/>
              </a:buClr>
              <a:buSzPts val="1200"/>
              <a:buNone/>
              <a:defRPr sz="2400" b="1"/>
            </a:lvl7pPr>
            <a:lvl8pPr marL="3657600" lvl="7" indent="-228600" algn="l">
              <a:lnSpc>
                <a:spcPct val="90000"/>
              </a:lnSpc>
              <a:spcBef>
                <a:spcPts val="800"/>
              </a:spcBef>
              <a:spcAft>
                <a:spcPts val="0"/>
              </a:spcAft>
              <a:buClr>
                <a:schemeClr val="dk1"/>
              </a:buClr>
              <a:buSzPts val="1200"/>
              <a:buNone/>
              <a:defRPr sz="2400" b="1"/>
            </a:lvl8pPr>
            <a:lvl9pPr marL="4114800" lvl="8" indent="-228600" algn="l">
              <a:lnSpc>
                <a:spcPct val="90000"/>
              </a:lnSpc>
              <a:spcBef>
                <a:spcPts val="800"/>
              </a:spcBef>
              <a:spcAft>
                <a:spcPts val="0"/>
              </a:spcAft>
              <a:buClr>
                <a:schemeClr val="dk1"/>
              </a:buClr>
              <a:buSzPts val="1200"/>
              <a:buNone/>
              <a:defRPr sz="2400" b="1"/>
            </a:lvl9pPr>
          </a:lstStyle>
          <a:p>
            <a:endParaRPr/>
          </a:p>
        </p:txBody>
      </p:sp>
      <p:sp>
        <p:nvSpPr>
          <p:cNvPr id="116" name="Google Shape;116;p76"/>
          <p:cNvSpPr txBox="1">
            <a:spLocks noGrp="1"/>
          </p:cNvSpPr>
          <p:nvPr>
            <p:ph type="body" idx="2"/>
          </p:nvPr>
        </p:nvSpPr>
        <p:spPr>
          <a:xfrm>
            <a:off x="1259682" y="3757612"/>
            <a:ext cx="7737000" cy="5527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6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117" name="Google Shape;117;p76"/>
          <p:cNvSpPr txBox="1">
            <a:spLocks noGrp="1"/>
          </p:cNvSpPr>
          <p:nvPr>
            <p:ph type="body" idx="3"/>
          </p:nvPr>
        </p:nvSpPr>
        <p:spPr>
          <a:xfrm>
            <a:off x="9258300" y="2521744"/>
            <a:ext cx="7774800" cy="1236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600"/>
              </a:spcBef>
              <a:spcAft>
                <a:spcPts val="0"/>
              </a:spcAft>
              <a:buClr>
                <a:schemeClr val="dk1"/>
              </a:buClr>
              <a:buSzPts val="1800"/>
              <a:buNone/>
              <a:defRPr sz="3600" b="1"/>
            </a:lvl1pPr>
            <a:lvl2pPr marL="914400" lvl="1" indent="-228600" algn="l">
              <a:lnSpc>
                <a:spcPct val="90000"/>
              </a:lnSpc>
              <a:spcBef>
                <a:spcPts val="800"/>
              </a:spcBef>
              <a:spcAft>
                <a:spcPts val="0"/>
              </a:spcAft>
              <a:buClr>
                <a:schemeClr val="dk1"/>
              </a:buClr>
              <a:buSzPts val="1500"/>
              <a:buNone/>
              <a:defRPr sz="3000" b="1"/>
            </a:lvl2pPr>
            <a:lvl3pPr marL="1371600" lvl="2" indent="-228600" algn="l">
              <a:lnSpc>
                <a:spcPct val="90000"/>
              </a:lnSpc>
              <a:spcBef>
                <a:spcPts val="800"/>
              </a:spcBef>
              <a:spcAft>
                <a:spcPts val="0"/>
              </a:spcAft>
              <a:buClr>
                <a:schemeClr val="dk1"/>
              </a:buClr>
              <a:buSzPts val="1400"/>
              <a:buNone/>
              <a:defRPr sz="2800" b="1"/>
            </a:lvl3pPr>
            <a:lvl4pPr marL="1828800" lvl="3" indent="-228600" algn="l">
              <a:lnSpc>
                <a:spcPct val="90000"/>
              </a:lnSpc>
              <a:spcBef>
                <a:spcPts val="800"/>
              </a:spcBef>
              <a:spcAft>
                <a:spcPts val="0"/>
              </a:spcAft>
              <a:buClr>
                <a:schemeClr val="dk1"/>
              </a:buClr>
              <a:buSzPts val="1200"/>
              <a:buNone/>
              <a:defRPr sz="2400" b="1"/>
            </a:lvl4pPr>
            <a:lvl5pPr marL="2286000" lvl="4" indent="-228600" algn="l">
              <a:lnSpc>
                <a:spcPct val="90000"/>
              </a:lnSpc>
              <a:spcBef>
                <a:spcPts val="800"/>
              </a:spcBef>
              <a:spcAft>
                <a:spcPts val="0"/>
              </a:spcAft>
              <a:buClr>
                <a:schemeClr val="dk1"/>
              </a:buClr>
              <a:buSzPts val="1200"/>
              <a:buNone/>
              <a:defRPr sz="2400" b="1"/>
            </a:lvl5pPr>
            <a:lvl6pPr marL="2743200" lvl="5" indent="-228600" algn="l">
              <a:lnSpc>
                <a:spcPct val="90000"/>
              </a:lnSpc>
              <a:spcBef>
                <a:spcPts val="800"/>
              </a:spcBef>
              <a:spcAft>
                <a:spcPts val="0"/>
              </a:spcAft>
              <a:buClr>
                <a:schemeClr val="dk1"/>
              </a:buClr>
              <a:buSzPts val="1200"/>
              <a:buNone/>
              <a:defRPr sz="2400" b="1"/>
            </a:lvl6pPr>
            <a:lvl7pPr marL="3200400" lvl="6" indent="-228600" algn="l">
              <a:lnSpc>
                <a:spcPct val="90000"/>
              </a:lnSpc>
              <a:spcBef>
                <a:spcPts val="800"/>
              </a:spcBef>
              <a:spcAft>
                <a:spcPts val="0"/>
              </a:spcAft>
              <a:buClr>
                <a:schemeClr val="dk1"/>
              </a:buClr>
              <a:buSzPts val="1200"/>
              <a:buNone/>
              <a:defRPr sz="2400" b="1"/>
            </a:lvl7pPr>
            <a:lvl8pPr marL="3657600" lvl="7" indent="-228600" algn="l">
              <a:lnSpc>
                <a:spcPct val="90000"/>
              </a:lnSpc>
              <a:spcBef>
                <a:spcPts val="800"/>
              </a:spcBef>
              <a:spcAft>
                <a:spcPts val="0"/>
              </a:spcAft>
              <a:buClr>
                <a:schemeClr val="dk1"/>
              </a:buClr>
              <a:buSzPts val="1200"/>
              <a:buNone/>
              <a:defRPr sz="2400" b="1"/>
            </a:lvl8pPr>
            <a:lvl9pPr marL="4114800" lvl="8" indent="-228600" algn="l">
              <a:lnSpc>
                <a:spcPct val="90000"/>
              </a:lnSpc>
              <a:spcBef>
                <a:spcPts val="800"/>
              </a:spcBef>
              <a:spcAft>
                <a:spcPts val="0"/>
              </a:spcAft>
              <a:buClr>
                <a:schemeClr val="dk1"/>
              </a:buClr>
              <a:buSzPts val="1200"/>
              <a:buNone/>
              <a:defRPr sz="2400" b="1"/>
            </a:lvl9pPr>
          </a:lstStyle>
          <a:p>
            <a:endParaRPr/>
          </a:p>
        </p:txBody>
      </p:sp>
      <p:sp>
        <p:nvSpPr>
          <p:cNvPr id="118" name="Google Shape;118;p76"/>
          <p:cNvSpPr txBox="1">
            <a:spLocks noGrp="1"/>
          </p:cNvSpPr>
          <p:nvPr>
            <p:ph type="body" idx="4"/>
          </p:nvPr>
        </p:nvSpPr>
        <p:spPr>
          <a:xfrm>
            <a:off x="9258300" y="3757612"/>
            <a:ext cx="7774800" cy="5527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6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119" name="Google Shape;119;p76"/>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76"/>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76"/>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27"/>
        <p:cNvGrpSpPr/>
        <p:nvPr/>
      </p:nvGrpSpPr>
      <p:grpSpPr>
        <a:xfrm>
          <a:off x="0" y="0"/>
          <a:ext cx="0" cy="0"/>
          <a:chOff x="0" y="0"/>
          <a:chExt cx="0" cy="0"/>
        </a:xfrm>
      </p:grpSpPr>
      <p:cxnSp>
        <p:nvCxnSpPr>
          <p:cNvPr id="128" name="Google Shape;128;p78"/>
          <p:cNvCxnSpPr/>
          <p:nvPr/>
        </p:nvCxnSpPr>
        <p:spPr>
          <a:xfrm>
            <a:off x="8719204" y="5634928"/>
            <a:ext cx="849600" cy="0"/>
          </a:xfrm>
          <a:prstGeom prst="straightConnector1">
            <a:avLst/>
          </a:prstGeom>
          <a:noFill/>
          <a:ln w="38100" cap="flat" cmpd="sng">
            <a:solidFill>
              <a:schemeClr val="accent4"/>
            </a:solidFill>
            <a:prstDash val="solid"/>
            <a:round/>
            <a:headEnd type="none" w="sm" len="sm"/>
            <a:tailEnd type="none" w="sm" len="sm"/>
          </a:ln>
        </p:spPr>
      </p:cxnSp>
      <p:sp>
        <p:nvSpPr>
          <p:cNvPr id="129" name="Google Shape;129;p78"/>
          <p:cNvSpPr txBox="1">
            <a:spLocks noGrp="1"/>
          </p:cNvSpPr>
          <p:nvPr>
            <p:ph type="title"/>
          </p:nvPr>
        </p:nvSpPr>
        <p:spPr>
          <a:xfrm>
            <a:off x="961500" y="3529900"/>
            <a:ext cx="16444200" cy="18150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SzPts val="4800"/>
              <a:buNone/>
              <a:defRPr sz="9600"/>
            </a:lvl1pPr>
            <a:lvl2pPr lvl="1" algn="ctr">
              <a:lnSpc>
                <a:spcPct val="100000"/>
              </a:lnSpc>
              <a:spcBef>
                <a:spcPts val="0"/>
              </a:spcBef>
              <a:spcAft>
                <a:spcPts val="0"/>
              </a:spcAft>
              <a:buSzPts val="4800"/>
              <a:buNone/>
              <a:defRPr sz="9600"/>
            </a:lvl2pPr>
            <a:lvl3pPr lvl="2" algn="ctr">
              <a:lnSpc>
                <a:spcPct val="100000"/>
              </a:lnSpc>
              <a:spcBef>
                <a:spcPts val="0"/>
              </a:spcBef>
              <a:spcAft>
                <a:spcPts val="0"/>
              </a:spcAft>
              <a:buSzPts val="4800"/>
              <a:buNone/>
              <a:defRPr sz="9600"/>
            </a:lvl3pPr>
            <a:lvl4pPr lvl="3" algn="ctr">
              <a:lnSpc>
                <a:spcPct val="100000"/>
              </a:lnSpc>
              <a:spcBef>
                <a:spcPts val="0"/>
              </a:spcBef>
              <a:spcAft>
                <a:spcPts val="0"/>
              </a:spcAft>
              <a:buSzPts val="4800"/>
              <a:buNone/>
              <a:defRPr sz="9600"/>
            </a:lvl4pPr>
            <a:lvl5pPr lvl="4" algn="ctr">
              <a:lnSpc>
                <a:spcPct val="100000"/>
              </a:lnSpc>
              <a:spcBef>
                <a:spcPts val="0"/>
              </a:spcBef>
              <a:spcAft>
                <a:spcPts val="0"/>
              </a:spcAft>
              <a:buSzPts val="4800"/>
              <a:buNone/>
              <a:defRPr sz="9600"/>
            </a:lvl5pPr>
            <a:lvl6pPr lvl="5" algn="ctr">
              <a:lnSpc>
                <a:spcPct val="100000"/>
              </a:lnSpc>
              <a:spcBef>
                <a:spcPts val="0"/>
              </a:spcBef>
              <a:spcAft>
                <a:spcPts val="0"/>
              </a:spcAft>
              <a:buSzPts val="4800"/>
              <a:buNone/>
              <a:defRPr sz="9600"/>
            </a:lvl6pPr>
            <a:lvl7pPr lvl="6" algn="ctr">
              <a:lnSpc>
                <a:spcPct val="100000"/>
              </a:lnSpc>
              <a:spcBef>
                <a:spcPts val="0"/>
              </a:spcBef>
              <a:spcAft>
                <a:spcPts val="0"/>
              </a:spcAft>
              <a:buSzPts val="4800"/>
              <a:buNone/>
              <a:defRPr sz="9600"/>
            </a:lvl7pPr>
            <a:lvl8pPr lvl="7" algn="ctr">
              <a:lnSpc>
                <a:spcPct val="100000"/>
              </a:lnSpc>
              <a:spcBef>
                <a:spcPts val="0"/>
              </a:spcBef>
              <a:spcAft>
                <a:spcPts val="0"/>
              </a:spcAft>
              <a:buSzPts val="4800"/>
              <a:buNone/>
              <a:defRPr sz="9600"/>
            </a:lvl8pPr>
            <a:lvl9pPr lvl="8" algn="ctr">
              <a:lnSpc>
                <a:spcPct val="100000"/>
              </a:lnSpc>
              <a:spcBef>
                <a:spcPts val="0"/>
              </a:spcBef>
              <a:spcAft>
                <a:spcPts val="0"/>
              </a:spcAft>
              <a:buSzPts val="4800"/>
              <a:buNone/>
              <a:defRPr sz="9600"/>
            </a:lvl9pPr>
          </a:lstStyle>
          <a:p>
            <a:endParaRPr/>
          </a:p>
        </p:txBody>
      </p:sp>
      <p:sp>
        <p:nvSpPr>
          <p:cNvPr id="130" name="Google Shape;130;p78"/>
          <p:cNvSpPr txBox="1">
            <a:spLocks noGrp="1"/>
          </p:cNvSpPr>
          <p:nvPr>
            <p:ph type="sldNum" idx="12"/>
          </p:nvPr>
        </p:nvSpPr>
        <p:spPr>
          <a:xfrm>
            <a:off x="16944916" y="9326434"/>
            <a:ext cx="1097400" cy="787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p79"/>
          <p:cNvSpPr txBox="1">
            <a:spLocks noGrp="1"/>
          </p:cNvSpPr>
          <p:nvPr>
            <p:ph type="title"/>
          </p:nvPr>
        </p:nvSpPr>
        <p:spPr>
          <a:xfrm>
            <a:off x="1247776" y="2564608"/>
            <a:ext cx="15773400" cy="4279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A4A2"/>
              </a:buClr>
              <a:buSzPts val="4500"/>
              <a:buFont typeface="Gill Sans"/>
              <a:buNone/>
              <a:defRPr sz="9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79"/>
          <p:cNvSpPr txBox="1">
            <a:spLocks noGrp="1"/>
          </p:cNvSpPr>
          <p:nvPr>
            <p:ph type="body" idx="1"/>
          </p:nvPr>
        </p:nvSpPr>
        <p:spPr>
          <a:xfrm>
            <a:off x="1247776" y="6884194"/>
            <a:ext cx="15773400" cy="2250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600"/>
              </a:spcBef>
              <a:spcAft>
                <a:spcPts val="0"/>
              </a:spcAft>
              <a:buClr>
                <a:srgbClr val="888888"/>
              </a:buClr>
              <a:buSzPts val="1800"/>
              <a:buNone/>
              <a:defRPr sz="3600">
                <a:solidFill>
                  <a:srgbClr val="888888"/>
                </a:solidFill>
              </a:defRPr>
            </a:lvl1pPr>
            <a:lvl2pPr marL="914400" lvl="1" indent="-228600" algn="l">
              <a:lnSpc>
                <a:spcPct val="90000"/>
              </a:lnSpc>
              <a:spcBef>
                <a:spcPts val="800"/>
              </a:spcBef>
              <a:spcAft>
                <a:spcPts val="0"/>
              </a:spcAft>
              <a:buClr>
                <a:srgbClr val="888888"/>
              </a:buClr>
              <a:buSzPts val="1500"/>
              <a:buNone/>
              <a:defRPr sz="3000">
                <a:solidFill>
                  <a:srgbClr val="888888"/>
                </a:solidFill>
              </a:defRPr>
            </a:lvl2pPr>
            <a:lvl3pPr marL="1371600" lvl="2" indent="-228600" algn="l">
              <a:lnSpc>
                <a:spcPct val="90000"/>
              </a:lnSpc>
              <a:spcBef>
                <a:spcPts val="800"/>
              </a:spcBef>
              <a:spcAft>
                <a:spcPts val="0"/>
              </a:spcAft>
              <a:buClr>
                <a:srgbClr val="888888"/>
              </a:buClr>
              <a:buSzPts val="1400"/>
              <a:buNone/>
              <a:defRPr sz="2800">
                <a:solidFill>
                  <a:srgbClr val="888888"/>
                </a:solidFill>
              </a:defRPr>
            </a:lvl3pPr>
            <a:lvl4pPr marL="1828800" lvl="3" indent="-228600" algn="l">
              <a:lnSpc>
                <a:spcPct val="90000"/>
              </a:lnSpc>
              <a:spcBef>
                <a:spcPts val="800"/>
              </a:spcBef>
              <a:spcAft>
                <a:spcPts val="0"/>
              </a:spcAft>
              <a:buClr>
                <a:srgbClr val="888888"/>
              </a:buClr>
              <a:buSzPts val="1200"/>
              <a:buNone/>
              <a:defRPr sz="2400">
                <a:solidFill>
                  <a:srgbClr val="888888"/>
                </a:solidFill>
              </a:defRPr>
            </a:lvl4pPr>
            <a:lvl5pPr marL="2286000" lvl="4" indent="-228600" algn="l">
              <a:lnSpc>
                <a:spcPct val="90000"/>
              </a:lnSpc>
              <a:spcBef>
                <a:spcPts val="800"/>
              </a:spcBef>
              <a:spcAft>
                <a:spcPts val="0"/>
              </a:spcAft>
              <a:buClr>
                <a:srgbClr val="888888"/>
              </a:buClr>
              <a:buSzPts val="1200"/>
              <a:buNone/>
              <a:defRPr sz="2400">
                <a:solidFill>
                  <a:srgbClr val="888888"/>
                </a:solidFill>
              </a:defRPr>
            </a:lvl5pPr>
            <a:lvl6pPr marL="2743200" lvl="5" indent="-228600" algn="l">
              <a:lnSpc>
                <a:spcPct val="90000"/>
              </a:lnSpc>
              <a:spcBef>
                <a:spcPts val="800"/>
              </a:spcBef>
              <a:spcAft>
                <a:spcPts val="0"/>
              </a:spcAft>
              <a:buClr>
                <a:srgbClr val="888888"/>
              </a:buClr>
              <a:buSzPts val="1200"/>
              <a:buNone/>
              <a:defRPr sz="2400">
                <a:solidFill>
                  <a:srgbClr val="888888"/>
                </a:solidFill>
              </a:defRPr>
            </a:lvl6pPr>
            <a:lvl7pPr marL="3200400" lvl="6" indent="-228600" algn="l">
              <a:lnSpc>
                <a:spcPct val="90000"/>
              </a:lnSpc>
              <a:spcBef>
                <a:spcPts val="800"/>
              </a:spcBef>
              <a:spcAft>
                <a:spcPts val="0"/>
              </a:spcAft>
              <a:buClr>
                <a:srgbClr val="888888"/>
              </a:buClr>
              <a:buSzPts val="1200"/>
              <a:buNone/>
              <a:defRPr sz="2400">
                <a:solidFill>
                  <a:srgbClr val="888888"/>
                </a:solidFill>
              </a:defRPr>
            </a:lvl7pPr>
            <a:lvl8pPr marL="3657600" lvl="7" indent="-228600" algn="l">
              <a:lnSpc>
                <a:spcPct val="90000"/>
              </a:lnSpc>
              <a:spcBef>
                <a:spcPts val="800"/>
              </a:spcBef>
              <a:spcAft>
                <a:spcPts val="0"/>
              </a:spcAft>
              <a:buClr>
                <a:srgbClr val="888888"/>
              </a:buClr>
              <a:buSzPts val="1200"/>
              <a:buNone/>
              <a:defRPr sz="2400">
                <a:solidFill>
                  <a:srgbClr val="888888"/>
                </a:solidFill>
              </a:defRPr>
            </a:lvl8pPr>
            <a:lvl9pPr marL="4114800" lvl="8" indent="-228600" algn="l">
              <a:lnSpc>
                <a:spcPct val="90000"/>
              </a:lnSpc>
              <a:spcBef>
                <a:spcPts val="800"/>
              </a:spcBef>
              <a:spcAft>
                <a:spcPts val="0"/>
              </a:spcAft>
              <a:buClr>
                <a:srgbClr val="888888"/>
              </a:buClr>
              <a:buSzPts val="1200"/>
              <a:buNone/>
              <a:defRPr sz="2400">
                <a:solidFill>
                  <a:srgbClr val="888888"/>
                </a:solidFill>
              </a:defRPr>
            </a:lvl9pPr>
          </a:lstStyle>
          <a:p>
            <a:endParaRPr/>
          </a:p>
        </p:txBody>
      </p:sp>
      <p:sp>
        <p:nvSpPr>
          <p:cNvPr id="134" name="Google Shape;134;p79"/>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79"/>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79"/>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80"/>
          <p:cNvSpPr txBox="1">
            <a:spLocks noGrp="1"/>
          </p:cNvSpPr>
          <p:nvPr>
            <p:ph type="title"/>
          </p:nvPr>
        </p:nvSpPr>
        <p:spPr>
          <a:xfrm>
            <a:off x="1257300" y="547688"/>
            <a:ext cx="15773400" cy="1988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A4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80"/>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80"/>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80"/>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81"/>
          <p:cNvSpPr txBox="1">
            <a:spLocks noGrp="1"/>
          </p:cNvSpPr>
          <p:nvPr>
            <p:ph type="title"/>
          </p:nvPr>
        </p:nvSpPr>
        <p:spPr>
          <a:xfrm>
            <a:off x="1259682" y="685800"/>
            <a:ext cx="5898000" cy="2400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A4A2"/>
              </a:buClr>
              <a:buSzPts val="2400"/>
              <a:buFont typeface="Gill Sans"/>
              <a:buNone/>
              <a:defRPr sz="4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 name="Google Shape;144;p81"/>
          <p:cNvSpPr>
            <a:spLocks noGrp="1"/>
          </p:cNvSpPr>
          <p:nvPr>
            <p:ph type="pic" idx="2"/>
          </p:nvPr>
        </p:nvSpPr>
        <p:spPr>
          <a:xfrm>
            <a:off x="7774782" y="1481138"/>
            <a:ext cx="9258600" cy="7310400"/>
          </a:xfrm>
          <a:prstGeom prst="rect">
            <a:avLst/>
          </a:prstGeom>
          <a:noFill/>
          <a:ln>
            <a:noFill/>
          </a:ln>
        </p:spPr>
      </p:sp>
      <p:sp>
        <p:nvSpPr>
          <p:cNvPr id="145" name="Google Shape;145;p81"/>
          <p:cNvSpPr txBox="1">
            <a:spLocks noGrp="1"/>
          </p:cNvSpPr>
          <p:nvPr>
            <p:ph type="body" idx="1"/>
          </p:nvPr>
        </p:nvSpPr>
        <p:spPr>
          <a:xfrm>
            <a:off x="1259682" y="3086100"/>
            <a:ext cx="5898000" cy="5717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600"/>
              </a:spcBef>
              <a:spcAft>
                <a:spcPts val="0"/>
              </a:spcAft>
              <a:buClr>
                <a:schemeClr val="dk1"/>
              </a:buClr>
              <a:buSzPts val="1200"/>
              <a:buNone/>
              <a:defRPr sz="2400"/>
            </a:lvl1pPr>
            <a:lvl2pPr marL="914400" lvl="1" indent="-228600" algn="l">
              <a:lnSpc>
                <a:spcPct val="90000"/>
              </a:lnSpc>
              <a:spcBef>
                <a:spcPts val="800"/>
              </a:spcBef>
              <a:spcAft>
                <a:spcPts val="0"/>
              </a:spcAft>
              <a:buClr>
                <a:schemeClr val="dk1"/>
              </a:buClr>
              <a:buSzPts val="1100"/>
              <a:buNone/>
              <a:defRPr sz="2200"/>
            </a:lvl2pPr>
            <a:lvl3pPr marL="1371600" lvl="2" indent="-228600" algn="l">
              <a:lnSpc>
                <a:spcPct val="90000"/>
              </a:lnSpc>
              <a:spcBef>
                <a:spcPts val="800"/>
              </a:spcBef>
              <a:spcAft>
                <a:spcPts val="0"/>
              </a:spcAft>
              <a:buClr>
                <a:schemeClr val="dk1"/>
              </a:buClr>
              <a:buSzPts val="900"/>
              <a:buNone/>
              <a:defRPr sz="1800"/>
            </a:lvl3pPr>
            <a:lvl4pPr marL="1828800" lvl="3" indent="-228600" algn="l">
              <a:lnSpc>
                <a:spcPct val="90000"/>
              </a:lnSpc>
              <a:spcBef>
                <a:spcPts val="800"/>
              </a:spcBef>
              <a:spcAft>
                <a:spcPts val="0"/>
              </a:spcAft>
              <a:buClr>
                <a:schemeClr val="dk1"/>
              </a:buClr>
              <a:buSzPts val="800"/>
              <a:buNone/>
              <a:defRPr sz="1600"/>
            </a:lvl4pPr>
            <a:lvl5pPr marL="2286000" lvl="4" indent="-228600" algn="l">
              <a:lnSpc>
                <a:spcPct val="90000"/>
              </a:lnSpc>
              <a:spcBef>
                <a:spcPts val="800"/>
              </a:spcBef>
              <a:spcAft>
                <a:spcPts val="0"/>
              </a:spcAft>
              <a:buClr>
                <a:schemeClr val="dk1"/>
              </a:buClr>
              <a:buSzPts val="800"/>
              <a:buNone/>
              <a:defRPr sz="1600"/>
            </a:lvl5pPr>
            <a:lvl6pPr marL="2743200" lvl="5" indent="-228600" algn="l">
              <a:lnSpc>
                <a:spcPct val="90000"/>
              </a:lnSpc>
              <a:spcBef>
                <a:spcPts val="800"/>
              </a:spcBef>
              <a:spcAft>
                <a:spcPts val="0"/>
              </a:spcAft>
              <a:buClr>
                <a:schemeClr val="dk1"/>
              </a:buClr>
              <a:buSzPts val="800"/>
              <a:buNone/>
              <a:defRPr sz="1600"/>
            </a:lvl6pPr>
            <a:lvl7pPr marL="3200400" lvl="6" indent="-228600" algn="l">
              <a:lnSpc>
                <a:spcPct val="90000"/>
              </a:lnSpc>
              <a:spcBef>
                <a:spcPts val="800"/>
              </a:spcBef>
              <a:spcAft>
                <a:spcPts val="0"/>
              </a:spcAft>
              <a:buClr>
                <a:schemeClr val="dk1"/>
              </a:buClr>
              <a:buSzPts val="800"/>
              <a:buNone/>
              <a:defRPr sz="1600"/>
            </a:lvl7pPr>
            <a:lvl8pPr marL="3657600" lvl="7" indent="-228600" algn="l">
              <a:lnSpc>
                <a:spcPct val="90000"/>
              </a:lnSpc>
              <a:spcBef>
                <a:spcPts val="800"/>
              </a:spcBef>
              <a:spcAft>
                <a:spcPts val="0"/>
              </a:spcAft>
              <a:buClr>
                <a:schemeClr val="dk1"/>
              </a:buClr>
              <a:buSzPts val="800"/>
              <a:buNone/>
              <a:defRPr sz="1600"/>
            </a:lvl8pPr>
            <a:lvl9pPr marL="4114800" lvl="8" indent="-228600" algn="l">
              <a:lnSpc>
                <a:spcPct val="90000"/>
              </a:lnSpc>
              <a:spcBef>
                <a:spcPts val="800"/>
              </a:spcBef>
              <a:spcAft>
                <a:spcPts val="0"/>
              </a:spcAft>
              <a:buClr>
                <a:schemeClr val="dk1"/>
              </a:buClr>
              <a:buSzPts val="800"/>
              <a:buNone/>
              <a:defRPr sz="1600"/>
            </a:lvl9pPr>
          </a:lstStyle>
          <a:p>
            <a:endParaRPr/>
          </a:p>
        </p:txBody>
      </p:sp>
      <p:sp>
        <p:nvSpPr>
          <p:cNvPr id="146" name="Google Shape;146;p81"/>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81"/>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81"/>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82"/>
          <p:cNvSpPr txBox="1">
            <a:spLocks noGrp="1"/>
          </p:cNvSpPr>
          <p:nvPr>
            <p:ph type="title"/>
          </p:nvPr>
        </p:nvSpPr>
        <p:spPr>
          <a:xfrm>
            <a:off x="1257300" y="547688"/>
            <a:ext cx="15773400" cy="1988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A4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82"/>
          <p:cNvSpPr txBox="1">
            <a:spLocks noGrp="1"/>
          </p:cNvSpPr>
          <p:nvPr>
            <p:ph type="body" idx="1"/>
          </p:nvPr>
        </p:nvSpPr>
        <p:spPr>
          <a:xfrm rot="5400000">
            <a:off x="5880600" y="-1884862"/>
            <a:ext cx="6526800" cy="1577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6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152" name="Google Shape;152;p82"/>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82"/>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82"/>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83"/>
          <p:cNvSpPr txBox="1">
            <a:spLocks noGrp="1"/>
          </p:cNvSpPr>
          <p:nvPr>
            <p:ph type="title"/>
          </p:nvPr>
        </p:nvSpPr>
        <p:spPr>
          <a:xfrm rot="5400000">
            <a:off x="10700100" y="2935088"/>
            <a:ext cx="8718000" cy="3943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A4A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83"/>
          <p:cNvSpPr txBox="1">
            <a:spLocks noGrp="1"/>
          </p:cNvSpPr>
          <p:nvPr>
            <p:ph type="body" idx="1"/>
          </p:nvPr>
        </p:nvSpPr>
        <p:spPr>
          <a:xfrm rot="5400000">
            <a:off x="2698950" y="-894112"/>
            <a:ext cx="8718000" cy="11601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600"/>
              </a:spcBef>
              <a:spcAft>
                <a:spcPts val="0"/>
              </a:spcAft>
              <a:buClr>
                <a:schemeClr val="dk1"/>
              </a:buClr>
              <a:buSzPts val="1400"/>
              <a:buChar char="•"/>
              <a:defRPr/>
            </a:lvl1pPr>
            <a:lvl2pPr marL="914400" lvl="1" indent="-317500" algn="l">
              <a:lnSpc>
                <a:spcPct val="90000"/>
              </a:lnSpc>
              <a:spcBef>
                <a:spcPts val="800"/>
              </a:spcBef>
              <a:spcAft>
                <a:spcPts val="0"/>
              </a:spcAft>
              <a:buClr>
                <a:schemeClr val="dk1"/>
              </a:buClr>
              <a:buSzPts val="1400"/>
              <a:buChar char="•"/>
              <a:defRPr/>
            </a:lvl2pPr>
            <a:lvl3pPr marL="1371600" lvl="2" indent="-317500" algn="l">
              <a:lnSpc>
                <a:spcPct val="90000"/>
              </a:lnSpc>
              <a:spcBef>
                <a:spcPts val="800"/>
              </a:spcBef>
              <a:spcAft>
                <a:spcPts val="0"/>
              </a:spcAft>
              <a:buClr>
                <a:schemeClr val="dk1"/>
              </a:buClr>
              <a:buSzPts val="1400"/>
              <a:buChar char="•"/>
              <a:defRPr/>
            </a:lvl3pPr>
            <a:lvl4pPr marL="1828800" lvl="3" indent="-317500" algn="l">
              <a:lnSpc>
                <a:spcPct val="90000"/>
              </a:lnSpc>
              <a:spcBef>
                <a:spcPts val="800"/>
              </a:spcBef>
              <a:spcAft>
                <a:spcPts val="0"/>
              </a:spcAft>
              <a:buClr>
                <a:schemeClr val="dk1"/>
              </a:buClr>
              <a:buSzPts val="1400"/>
              <a:buChar char="•"/>
              <a:defRPr/>
            </a:lvl4pPr>
            <a:lvl5pPr marL="2286000" lvl="4" indent="-317500" algn="l">
              <a:lnSpc>
                <a:spcPct val="90000"/>
              </a:lnSpc>
              <a:spcBef>
                <a:spcPts val="800"/>
              </a:spcBef>
              <a:spcAft>
                <a:spcPts val="0"/>
              </a:spcAft>
              <a:buClr>
                <a:schemeClr val="dk1"/>
              </a:buClr>
              <a:buSzPts val="1400"/>
              <a:buChar char="•"/>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158" name="Google Shape;158;p83"/>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p83"/>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83"/>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07817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FEAB-E853-44BE-8D64-CC526E83503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6C1E1D-887B-411B-AEAC-157E7ADD542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D3B12EE-25F2-4DE8-B850-8DB9D9DFAFB6}"/>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5" name="Footer Placeholder 4">
            <a:extLst>
              <a:ext uri="{FF2B5EF4-FFF2-40B4-BE49-F238E27FC236}">
                <a16:creationId xmlns:a16="http://schemas.microsoft.com/office/drawing/2014/main" id="{A0903F13-83CB-4826-907A-214D6F40C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5791F-56D3-4CBD-95CF-78942AC2FDD5}"/>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2233046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5E6C-3076-4069-B87D-DC5DB4F17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905D7-1AE9-4231-9AE6-BD43C422F4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97333-AB15-4CDD-B924-C3B061DACF5A}"/>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5" name="Footer Placeholder 4">
            <a:extLst>
              <a:ext uri="{FF2B5EF4-FFF2-40B4-BE49-F238E27FC236}">
                <a16:creationId xmlns:a16="http://schemas.microsoft.com/office/drawing/2014/main" id="{5D4F7E5A-864A-48A9-B208-ED7FE8251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59DF1-A353-4756-A209-A837830AD7DA}"/>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4120410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F7D9-013E-4AB3-979F-7E43A861F83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15283F9-415E-4A6E-85EF-FB05DFC5107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7752DF-3828-43E9-8B1B-8A6576B665CD}"/>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5" name="Footer Placeholder 4">
            <a:extLst>
              <a:ext uri="{FF2B5EF4-FFF2-40B4-BE49-F238E27FC236}">
                <a16:creationId xmlns:a16="http://schemas.microsoft.com/office/drawing/2014/main" id="{44C362C0-3AFC-4A5F-A1C0-A6EF60A19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10725-D265-41CF-9520-51CEEBFCCC9D}"/>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2836853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C6D7-CB9B-4135-AF77-45A5FFC968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68DB48-CAAB-4B69-9CFD-9442BFE9EBA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429F54-362A-412E-BFE8-DC0BB71A3CA5}"/>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1227-57E7-440C-A0C8-8807F82588C9}"/>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6" name="Footer Placeholder 5">
            <a:extLst>
              <a:ext uri="{FF2B5EF4-FFF2-40B4-BE49-F238E27FC236}">
                <a16:creationId xmlns:a16="http://schemas.microsoft.com/office/drawing/2014/main" id="{7506BD6A-222B-4D55-8A73-A5EB1D0B6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9F2F6-E8D7-4A2A-8C8A-79A4722FED9E}"/>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3486364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14D4-6A5B-4EC3-9AA7-C1725D6DE64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9B7E14-6973-4B50-9096-12A63D78C40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6A5EEC18-BD70-4DF4-B0BD-9E5FC64A3B46}"/>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4FB1F-E816-4A60-9F2D-A93F12212AB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5355D8E-0AF9-4589-A651-E0386674ADD7}"/>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E1C01-0285-49D1-B05D-2D6DC0C7990F}"/>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8" name="Footer Placeholder 7">
            <a:extLst>
              <a:ext uri="{FF2B5EF4-FFF2-40B4-BE49-F238E27FC236}">
                <a16:creationId xmlns:a16="http://schemas.microsoft.com/office/drawing/2014/main" id="{2DB815CF-A054-476B-BE54-E1136431C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924DCB-F146-4C5D-AFAA-A184218A61A3}"/>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1095133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260F-704A-42E3-BEA3-8EE6847985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446864-612E-433A-9C78-677E540A7F2B}"/>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4" name="Footer Placeholder 3">
            <a:extLst>
              <a:ext uri="{FF2B5EF4-FFF2-40B4-BE49-F238E27FC236}">
                <a16:creationId xmlns:a16="http://schemas.microsoft.com/office/drawing/2014/main" id="{55B4FAEA-4194-4298-A137-881CC3321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B87492-A6EC-48DF-833C-E1C5D6AB24BD}"/>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3642932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059D8D-73F4-4F39-8526-516474E235CF}"/>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3" name="Footer Placeholder 2">
            <a:extLst>
              <a:ext uri="{FF2B5EF4-FFF2-40B4-BE49-F238E27FC236}">
                <a16:creationId xmlns:a16="http://schemas.microsoft.com/office/drawing/2014/main" id="{B574F684-08B8-4F38-BAB4-5144CA97D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A6EB8D-CB19-4B92-A859-1554A2020065}"/>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189467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516-C075-447B-88B8-69F0BCD9131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51603A8-66B9-45BE-B469-E089CD949D9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0FD330-9B7B-4194-A0C5-4F4665B833C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EF5A8AB-01EE-4320-B301-6303E1E16558}"/>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6" name="Footer Placeholder 5">
            <a:extLst>
              <a:ext uri="{FF2B5EF4-FFF2-40B4-BE49-F238E27FC236}">
                <a16:creationId xmlns:a16="http://schemas.microsoft.com/office/drawing/2014/main" id="{707131C4-613F-4336-B0D7-D10476FB4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5080E6-972B-46E3-B7A8-ED8838C21D03}"/>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2238007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BC1F-4D9D-400B-B740-8856B902895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80913C3-740C-4FF0-9A2F-9D83AECCD10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9D9A0B2-3489-4580-84DA-99109955329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F054D31-634F-46FE-8C16-128A93E5CBAE}"/>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6" name="Footer Placeholder 5">
            <a:extLst>
              <a:ext uri="{FF2B5EF4-FFF2-40B4-BE49-F238E27FC236}">
                <a16:creationId xmlns:a16="http://schemas.microsoft.com/office/drawing/2014/main" id="{142E105F-86EC-46CF-8A2E-ABBD6E85A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916F4-AF82-4351-9DC1-42AF6234BFD6}"/>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166514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4B194-FDD9-4213-97D8-43DE4DB342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AFEAA6-26D8-45F0-9BAD-40F51B1653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A767F-BBBE-4E27-A6E9-8FC16DFC25BF}"/>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5" name="Footer Placeholder 4">
            <a:extLst>
              <a:ext uri="{FF2B5EF4-FFF2-40B4-BE49-F238E27FC236}">
                <a16:creationId xmlns:a16="http://schemas.microsoft.com/office/drawing/2014/main" id="{7B40A108-1D41-472F-8058-151E6E078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D3B06-4E6C-43FC-9F64-5C150F85E1D8}"/>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414413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60620-23F6-4B42-B705-8CE3A37CAE1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0D825D-36F7-42F4-93C8-180D4D3F6FF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A002-74CE-4D05-A0EC-8332BF1F5816}"/>
              </a:ext>
            </a:extLst>
          </p:cNvPr>
          <p:cNvSpPr>
            <a:spLocks noGrp="1"/>
          </p:cNvSpPr>
          <p:nvPr>
            <p:ph type="dt" sz="half" idx="10"/>
          </p:nvPr>
        </p:nvSpPr>
        <p:spPr/>
        <p:txBody>
          <a:bodyPr/>
          <a:lstStyle/>
          <a:p>
            <a:fld id="{7A3B2AFC-213D-4C7F-AEDE-F3D92BF7CBA5}" type="datetimeFigureOut">
              <a:rPr lang="en-US" smtClean="0"/>
              <a:t>9/27/2023</a:t>
            </a:fld>
            <a:endParaRPr lang="en-US"/>
          </a:p>
        </p:txBody>
      </p:sp>
      <p:sp>
        <p:nvSpPr>
          <p:cNvPr id="5" name="Footer Placeholder 4">
            <a:extLst>
              <a:ext uri="{FF2B5EF4-FFF2-40B4-BE49-F238E27FC236}">
                <a16:creationId xmlns:a16="http://schemas.microsoft.com/office/drawing/2014/main" id="{86DB38DA-947B-405D-A84F-F608CB821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8091D-251E-4CF3-8EF7-5E01DD909AC9}"/>
              </a:ext>
            </a:extLst>
          </p:cNvPr>
          <p:cNvSpPr>
            <a:spLocks noGrp="1"/>
          </p:cNvSpPr>
          <p:nvPr>
            <p:ph type="sldNum" sz="quarter" idx="12"/>
          </p:nvPr>
        </p:nvSpPr>
        <p:spPr/>
        <p:txBody>
          <a:bodyPr/>
          <a:lstStyle/>
          <a:p>
            <a:fld id="{41B8BDE1-98AA-4ADC-A767-C6CD3ECCB68D}" type="slidenum">
              <a:rPr lang="en-US" smtClean="0"/>
              <a:t>‹#›</a:t>
            </a:fld>
            <a:endParaRPr lang="en-US"/>
          </a:p>
        </p:txBody>
      </p:sp>
    </p:spTree>
    <p:extLst>
      <p:ext uri="{BB962C8B-B14F-4D97-AF65-F5344CB8AC3E}">
        <p14:creationId xmlns:p14="http://schemas.microsoft.com/office/powerpoint/2010/main" val="4055816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5371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112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36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8910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002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941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8074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195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229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8164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82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87463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48234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846478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242587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137553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657918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283831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070758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97181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172407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2196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310381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97692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88275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955965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583908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031496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8493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439778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59754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569066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49585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84"/>
        <p:cNvGrpSpPr/>
        <p:nvPr/>
      </p:nvGrpSpPr>
      <p:grpSpPr>
        <a:xfrm>
          <a:off x="0" y="0"/>
          <a:ext cx="0" cy="0"/>
          <a:chOff x="0" y="0"/>
          <a:chExt cx="0" cy="0"/>
        </a:xfrm>
      </p:grpSpPr>
      <p:sp>
        <p:nvSpPr>
          <p:cNvPr id="85" name="Google Shape;85;p59"/>
          <p:cNvSpPr txBox="1">
            <a:spLocks noGrp="1"/>
          </p:cNvSpPr>
          <p:nvPr>
            <p:ph type="title"/>
          </p:nvPr>
        </p:nvSpPr>
        <p:spPr>
          <a:xfrm>
            <a:off x="1257300" y="547688"/>
            <a:ext cx="15773400" cy="19884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A4A2"/>
              </a:buClr>
              <a:buSzPts val="3300"/>
              <a:buFont typeface="Gill Sans"/>
              <a:buNone/>
              <a:defRPr sz="3300" b="0" i="0" u="none" strike="noStrike" cap="none">
                <a:solidFill>
                  <a:srgbClr val="00A4A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59"/>
          <p:cNvSpPr txBox="1">
            <a:spLocks noGrp="1"/>
          </p:cNvSpPr>
          <p:nvPr>
            <p:ph type="body" idx="1"/>
          </p:nvPr>
        </p:nvSpPr>
        <p:spPr>
          <a:xfrm>
            <a:off x="1257300" y="2738438"/>
            <a:ext cx="15773400" cy="65268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ill Sans"/>
                <a:ea typeface="Gill Sans"/>
                <a:cs typeface="Gill Sans"/>
                <a:sym typeface="Gill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59"/>
          <p:cNvSpPr txBox="1">
            <a:spLocks noGrp="1"/>
          </p:cNvSpPr>
          <p:nvPr>
            <p:ph type="dt" idx="10"/>
          </p:nvPr>
        </p:nvSpPr>
        <p:spPr>
          <a:xfrm>
            <a:off x="9727856" y="9534524"/>
            <a:ext cx="4114800" cy="5478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88" name="Google Shape;88;p59"/>
          <p:cNvSpPr txBox="1">
            <a:spLocks noGrp="1"/>
          </p:cNvSpPr>
          <p:nvPr>
            <p:ph type="ftr" idx="11"/>
          </p:nvPr>
        </p:nvSpPr>
        <p:spPr>
          <a:xfrm>
            <a:off x="8699156" y="9534526"/>
            <a:ext cx="6172200" cy="5478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2800" b="0" i="0" u="none" strike="noStrike" cap="none">
                <a:solidFill>
                  <a:schemeClr val="dk1"/>
                </a:solidFill>
                <a:latin typeface="Calibri"/>
                <a:ea typeface="Calibri"/>
                <a:cs typeface="Calibri"/>
                <a:sym typeface="Calibri"/>
              </a:defRPr>
            </a:lvl9pPr>
          </a:lstStyle>
          <a:p>
            <a:endParaRPr/>
          </a:p>
        </p:txBody>
      </p:sp>
      <p:sp>
        <p:nvSpPr>
          <p:cNvPr id="89" name="Google Shape;89;p59"/>
          <p:cNvSpPr txBox="1">
            <a:spLocks noGrp="1"/>
          </p:cNvSpPr>
          <p:nvPr>
            <p:ph type="sldNum" idx="12"/>
          </p:nvPr>
        </p:nvSpPr>
        <p:spPr>
          <a:xfrm>
            <a:off x="12563732" y="9534526"/>
            <a:ext cx="4114800" cy="547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7" r:id="rId4"/>
    <p:sldLayoutId id="2147483668" r:id="rId5"/>
    <p:sldLayoutId id="2147483669" r:id="rId6"/>
    <p:sldLayoutId id="2147483670" r:id="rId7"/>
    <p:sldLayoutId id="2147483671" r:id="rId8"/>
    <p:sldLayoutId id="2147483672" r:id="rId9"/>
    <p:sldLayoutId id="214748372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69427-4F2B-4961-AE46-4D97B2CC1C6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70408E-123C-4A9F-B476-701F5FB0705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E4B2A-4FD1-4B40-9B50-4B735045EE4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A3B2AFC-213D-4C7F-AEDE-F3D92BF7CBA5}" type="datetimeFigureOut">
              <a:rPr lang="en-US" smtClean="0"/>
              <a:t>9/27/2023</a:t>
            </a:fld>
            <a:endParaRPr lang="en-US"/>
          </a:p>
        </p:txBody>
      </p:sp>
      <p:sp>
        <p:nvSpPr>
          <p:cNvPr id="5" name="Footer Placeholder 4">
            <a:extLst>
              <a:ext uri="{FF2B5EF4-FFF2-40B4-BE49-F238E27FC236}">
                <a16:creationId xmlns:a16="http://schemas.microsoft.com/office/drawing/2014/main" id="{3299BD6C-F212-4D1B-B2D9-88AC7632743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7BF05B-25AB-4BD8-884A-ACCC2D8BFE3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1B8BDE1-98AA-4ADC-A767-C6CD3ECCB68D}" type="slidenum">
              <a:rPr lang="en-US" smtClean="0"/>
              <a:t>‹#›</a:t>
            </a:fld>
            <a:endParaRPr lang="en-US"/>
          </a:p>
        </p:txBody>
      </p:sp>
    </p:spTree>
    <p:extLst>
      <p:ext uri="{BB962C8B-B14F-4D97-AF65-F5344CB8AC3E}">
        <p14:creationId xmlns:p14="http://schemas.microsoft.com/office/powerpoint/2010/main" val="42032267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009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9727857" y="9534524"/>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8699157"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12563732"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26983432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b="0" i="0" kern="1200" baseline="0">
          <a:solidFill>
            <a:srgbClr val="00A4A2"/>
          </a:solidFill>
          <a:latin typeface="Gill Sans Nova Medium" panose="020B0502020204020203" pitchFamily="34" charset="0"/>
          <a:ea typeface="+mj-ea"/>
          <a:cs typeface="Gill Sans" panose="020B0502020104020203" pitchFamily="34" charset="-79"/>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Gill Sans Nova Book" panose="020B0502020204020203"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baseline="0">
          <a:solidFill>
            <a:schemeClr val="tx1"/>
          </a:solidFill>
          <a:latin typeface="Gill Sans Nova Light" panose="020B0402020204020203"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Gill Sans Nova Book" panose="020B0502020204020203"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Gill Sans Nova Book" panose="020B0502020204020203"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Gill Sans Nova Book" panose="020B0502020204020203"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9727857" y="9534524"/>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1CBB3B4-E2EA-AE43-8E69-B3235240C870}" type="datetimeFigureOut">
              <a:rPr lang="en-US" smtClean="0"/>
              <a:t>9/27/2023</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8699157"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12563732"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3198125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371600" rtl="0" eaLnBrk="1" latinLnBrk="0" hangingPunct="1">
        <a:lnSpc>
          <a:spcPct val="90000"/>
        </a:lnSpc>
        <a:spcBef>
          <a:spcPct val="0"/>
        </a:spcBef>
        <a:buNone/>
        <a:defRPr sz="6600" b="0" i="0" kern="1200" baseline="0">
          <a:solidFill>
            <a:srgbClr val="9B3E01"/>
          </a:solidFill>
          <a:latin typeface="Gill Sans Nova Medium" panose="020B0502020204020203" pitchFamily="34" charset="0"/>
          <a:ea typeface="+mj-ea"/>
          <a:cs typeface="Gill Sans" panose="020B0502020104020203" pitchFamily="34" charset="-79"/>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Gill Sans Nova Book" panose="020B0502020204020203"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baseline="0">
          <a:solidFill>
            <a:schemeClr val="tx1"/>
          </a:solidFill>
          <a:latin typeface="Gill Sans Nova Light" panose="020B0402020204020203"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Gill Sans Nova Book" panose="020B0502020204020203"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Gill Sans Nova Book" panose="020B0502020204020203"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Gill Sans Nova Book" panose="020B0502020204020203"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8.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25.jpeg"/><Relationship Id="rId1" Type="http://schemas.openxmlformats.org/officeDocument/2006/relationships/slideLayout" Target="../slideLayouts/slideLayout3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hyperlink" Target="https://creativecommons.org/licenses/by-nc-sa/3.0/" TargetMode="External"/><Relationship Id="rId4" Type="http://schemas.openxmlformats.org/officeDocument/2006/relationships/hyperlink" Target="https://www.flickr.com/photos/jhoffman2013/1400969071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7.xml"/><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3.png"/><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9.xml"/><Relationship Id="rId7" Type="http://schemas.openxmlformats.org/officeDocument/2006/relationships/image" Target="../media/image59.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0.xml"/><Relationship Id="rId7" Type="http://schemas.openxmlformats.org/officeDocument/2006/relationships/image" Target="../media/image64.png"/><Relationship Id="rId2" Type="http://schemas.openxmlformats.org/officeDocument/2006/relationships/diagramData" Target="../diagrams/data10.xml"/><Relationship Id="rId1" Type="http://schemas.openxmlformats.org/officeDocument/2006/relationships/slideLayout" Target="../slideLayouts/slideLayout4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5.png"/><Relationship Id="rId2" Type="http://schemas.openxmlformats.org/officeDocument/2006/relationships/diagramData" Target="../diagrams/data11.xml"/><Relationship Id="rId1" Type="http://schemas.openxmlformats.org/officeDocument/2006/relationships/slideLayout" Target="../slideLayouts/slideLayout4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2.xml"/><Relationship Id="rId7" Type="http://schemas.openxmlformats.org/officeDocument/2006/relationships/image" Target="../media/image68.png"/><Relationship Id="rId2" Type="http://schemas.openxmlformats.org/officeDocument/2006/relationships/diagramData" Target="../diagrams/data12.xml"/><Relationship Id="rId1" Type="http://schemas.openxmlformats.org/officeDocument/2006/relationships/slideLayout" Target="../slideLayouts/slideLayout4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3.xml"/><Relationship Id="rId7" Type="http://schemas.openxmlformats.org/officeDocument/2006/relationships/image" Target="../media/image68.png"/><Relationship Id="rId2" Type="http://schemas.openxmlformats.org/officeDocument/2006/relationships/diagramData" Target="../diagrams/data13.xml"/><Relationship Id="rId1" Type="http://schemas.openxmlformats.org/officeDocument/2006/relationships/slideLayout" Target="../slideLayouts/slideLayout4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69.png"/><Relationship Id="rId2" Type="http://schemas.openxmlformats.org/officeDocument/2006/relationships/diagramData" Target="../diagrams/data14.xml"/><Relationship Id="rId1" Type="http://schemas.openxmlformats.org/officeDocument/2006/relationships/slideLayout" Target="../slideLayouts/slideLayout4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4.gif"/><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8E38-704D-4B00-856A-2E1AC2BC2F67}"/>
              </a:ext>
            </a:extLst>
          </p:cNvPr>
          <p:cNvSpPr>
            <a:spLocks noGrp="1"/>
          </p:cNvSpPr>
          <p:nvPr>
            <p:ph type="ctrTitle"/>
          </p:nvPr>
        </p:nvSpPr>
        <p:spPr>
          <a:xfrm>
            <a:off x="2495550" y="1821657"/>
            <a:ext cx="13716000" cy="3581400"/>
          </a:xfrm>
        </p:spPr>
        <p:txBody>
          <a:bodyPr>
            <a:normAutofit fontScale="90000"/>
          </a:bodyPr>
          <a:lstStyle/>
          <a:p>
            <a:r>
              <a:rPr lang="en-US" b="1" dirty="0"/>
              <a:t>Northwest CHAP Implementation</a:t>
            </a:r>
            <a:br>
              <a:rPr lang="en-US" dirty="0"/>
            </a:br>
            <a:r>
              <a:rPr lang="en-US" sz="5300" dirty="0"/>
              <a:t>By: NPAIHB Tribal Community Health Provider Program</a:t>
            </a:r>
            <a:endParaRPr lang="en-US" dirty="0"/>
          </a:p>
        </p:txBody>
      </p:sp>
      <p:sp>
        <p:nvSpPr>
          <p:cNvPr id="3" name="Subtitle 2">
            <a:extLst>
              <a:ext uri="{FF2B5EF4-FFF2-40B4-BE49-F238E27FC236}">
                <a16:creationId xmlns:a16="http://schemas.microsoft.com/office/drawing/2014/main" id="{6042426D-EE33-4B16-B8CF-86664CE51AFE}"/>
              </a:ext>
            </a:extLst>
          </p:cNvPr>
          <p:cNvSpPr>
            <a:spLocks noGrp="1"/>
          </p:cNvSpPr>
          <p:nvPr>
            <p:ph type="subTitle" idx="1"/>
          </p:nvPr>
        </p:nvSpPr>
        <p:spPr>
          <a:xfrm>
            <a:off x="2285999" y="5780695"/>
            <a:ext cx="13716000" cy="2483643"/>
          </a:xfrm>
        </p:spPr>
        <p:txBody>
          <a:bodyPr/>
          <a:lstStyle/>
          <a:p>
            <a:r>
              <a:rPr lang="en-US" dirty="0"/>
              <a:t>Tribal Self Governance Webinar Sept 28, 2023</a:t>
            </a:r>
          </a:p>
        </p:txBody>
      </p:sp>
      <p:pic>
        <p:nvPicPr>
          <p:cNvPr id="5" name="Picture 4">
            <a:extLst>
              <a:ext uri="{FF2B5EF4-FFF2-40B4-BE49-F238E27FC236}">
                <a16:creationId xmlns:a16="http://schemas.microsoft.com/office/drawing/2014/main" id="{902F482D-AEB2-4528-BF8D-CAE1B0A16076}"/>
              </a:ext>
            </a:extLst>
          </p:cNvPr>
          <p:cNvPicPr>
            <a:picLocks noChangeAspect="1"/>
          </p:cNvPicPr>
          <p:nvPr/>
        </p:nvPicPr>
        <p:blipFill>
          <a:blip r:embed="rId2"/>
          <a:stretch>
            <a:fillRect/>
          </a:stretch>
        </p:blipFill>
        <p:spPr>
          <a:xfrm>
            <a:off x="6763046" y="6084390"/>
            <a:ext cx="4761905" cy="4761905"/>
          </a:xfrm>
          <a:prstGeom prst="rect">
            <a:avLst/>
          </a:prstGeom>
        </p:spPr>
      </p:pic>
      <p:pic>
        <p:nvPicPr>
          <p:cNvPr id="7" name="Picture 6">
            <a:extLst>
              <a:ext uri="{FF2B5EF4-FFF2-40B4-BE49-F238E27FC236}">
                <a16:creationId xmlns:a16="http://schemas.microsoft.com/office/drawing/2014/main" id="{01B90C02-3A45-469D-9D3B-43D9CF267170}"/>
              </a:ext>
            </a:extLst>
          </p:cNvPr>
          <p:cNvPicPr>
            <a:picLocks noChangeAspect="1"/>
          </p:cNvPicPr>
          <p:nvPr/>
        </p:nvPicPr>
        <p:blipFill>
          <a:blip r:embed="rId3"/>
          <a:stretch>
            <a:fillRect/>
          </a:stretch>
        </p:blipFill>
        <p:spPr>
          <a:xfrm>
            <a:off x="0" y="202197"/>
            <a:ext cx="7789769" cy="2198103"/>
          </a:xfrm>
          <a:prstGeom prst="rect">
            <a:avLst/>
          </a:prstGeom>
        </p:spPr>
      </p:pic>
    </p:spTree>
    <p:extLst>
      <p:ext uri="{BB962C8B-B14F-4D97-AF65-F5344CB8AC3E}">
        <p14:creationId xmlns:p14="http://schemas.microsoft.com/office/powerpoint/2010/main" val="842576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8BA9-DDA6-44C9-BF37-5E1340FAE953}"/>
              </a:ext>
            </a:extLst>
          </p:cNvPr>
          <p:cNvSpPr>
            <a:spLocks noGrp="1"/>
          </p:cNvSpPr>
          <p:nvPr>
            <p:ph type="title"/>
          </p:nvPr>
        </p:nvSpPr>
        <p:spPr>
          <a:xfrm>
            <a:off x="1257300" y="547690"/>
            <a:ext cx="15773400" cy="1110632"/>
          </a:xfrm>
        </p:spPr>
        <p:txBody>
          <a:bodyPr>
            <a:normAutofit/>
          </a:bodyPr>
          <a:lstStyle/>
          <a:p>
            <a:r>
              <a:rPr lang="en-US" dirty="0"/>
              <a:t>What are the components of CHAP? </a:t>
            </a:r>
            <a:r>
              <a:rPr lang="en-US" sz="3000" dirty="0"/>
              <a:t>(a summary)</a:t>
            </a:r>
            <a:endParaRPr lang="en-US" dirty="0"/>
          </a:p>
        </p:txBody>
      </p:sp>
      <p:sp>
        <p:nvSpPr>
          <p:cNvPr id="3" name="Content Placeholder 2">
            <a:extLst>
              <a:ext uri="{FF2B5EF4-FFF2-40B4-BE49-F238E27FC236}">
                <a16:creationId xmlns:a16="http://schemas.microsoft.com/office/drawing/2014/main" id="{2C968852-BFE3-4C0F-A0AA-0027599E21A7}"/>
              </a:ext>
            </a:extLst>
          </p:cNvPr>
          <p:cNvSpPr>
            <a:spLocks noGrp="1"/>
          </p:cNvSpPr>
          <p:nvPr>
            <p:ph sz="half" idx="1"/>
          </p:nvPr>
        </p:nvSpPr>
        <p:spPr>
          <a:xfrm>
            <a:off x="1257300" y="1658319"/>
            <a:ext cx="7772400" cy="7607127"/>
          </a:xfrm>
        </p:spPr>
        <p:txBody>
          <a:bodyPr>
            <a:normAutofit fontScale="62500" lnSpcReduction="20000"/>
          </a:bodyPr>
          <a:lstStyle/>
          <a:p>
            <a:r>
              <a:rPr lang="en-US" dirty="0"/>
              <a:t>Community outreach and engagement</a:t>
            </a:r>
          </a:p>
          <a:p>
            <a:pPr lvl="1"/>
            <a:r>
              <a:rPr lang="en-US" dirty="0"/>
              <a:t>Tribal leadership</a:t>
            </a:r>
          </a:p>
          <a:p>
            <a:pPr lvl="1"/>
            <a:r>
              <a:rPr lang="en-US" dirty="0"/>
              <a:t>Tribal Health Programs</a:t>
            </a:r>
          </a:p>
          <a:p>
            <a:pPr lvl="1"/>
            <a:r>
              <a:rPr lang="en-US" dirty="0"/>
              <a:t>Advocacy (federal, state, tribal)</a:t>
            </a:r>
          </a:p>
          <a:p>
            <a:pPr lvl="1"/>
            <a:r>
              <a:rPr lang="en-US" dirty="0"/>
              <a:t>ECHO</a:t>
            </a:r>
          </a:p>
          <a:p>
            <a:r>
              <a:rPr lang="en-US" dirty="0"/>
              <a:t>Student and Supervising provider support</a:t>
            </a:r>
          </a:p>
          <a:p>
            <a:pPr lvl="1"/>
            <a:r>
              <a:rPr lang="en-US" dirty="0"/>
              <a:t>Support for students through the education program</a:t>
            </a:r>
          </a:p>
          <a:p>
            <a:pPr lvl="1"/>
            <a:r>
              <a:rPr lang="en-US" dirty="0"/>
              <a:t>Support for providers as they integrate a new provider type into their health programs</a:t>
            </a:r>
          </a:p>
          <a:p>
            <a:r>
              <a:rPr lang="en-US" dirty="0"/>
              <a:t>Regulatory Infrastructure</a:t>
            </a:r>
          </a:p>
          <a:p>
            <a:pPr lvl="1"/>
            <a:r>
              <a:rPr lang="en-US" dirty="0"/>
              <a:t>Federal/State advocacy</a:t>
            </a:r>
          </a:p>
          <a:p>
            <a:pPr lvl="1"/>
            <a:r>
              <a:rPr lang="en-US" dirty="0"/>
              <a:t>Working with states on integration of CHAP providers into Medicaid programs</a:t>
            </a:r>
          </a:p>
          <a:p>
            <a:pPr lvl="1"/>
            <a:r>
              <a:rPr lang="en-US" dirty="0"/>
              <a:t>CHAP TAG</a:t>
            </a:r>
          </a:p>
          <a:p>
            <a:pPr lvl="1"/>
            <a:r>
              <a:rPr lang="en-US" dirty="0"/>
              <a:t>Certification Boards</a:t>
            </a:r>
          </a:p>
          <a:p>
            <a:pPr lvl="1"/>
            <a:r>
              <a:rPr lang="en-US" dirty="0"/>
              <a:t>Standards and Procedures</a:t>
            </a:r>
          </a:p>
          <a:p>
            <a:pPr lvl="1"/>
            <a:r>
              <a:rPr lang="en-US" dirty="0"/>
              <a:t>Academic Review Committees</a:t>
            </a:r>
          </a:p>
          <a:p>
            <a:pPr lvl="1"/>
            <a:r>
              <a:rPr lang="en-US" dirty="0"/>
              <a:t>Administrative Support</a:t>
            </a:r>
          </a:p>
          <a:p>
            <a:r>
              <a:rPr lang="en-US" dirty="0"/>
              <a:t>Clinic Implementation Support</a:t>
            </a:r>
          </a:p>
          <a:p>
            <a:pPr lvl="1"/>
            <a:r>
              <a:rPr lang="en-US" dirty="0"/>
              <a:t>Support for tribal administrators as they integrate the program into their health organizations</a:t>
            </a:r>
          </a:p>
          <a:p>
            <a:endParaRPr lang="en-US" dirty="0"/>
          </a:p>
        </p:txBody>
      </p:sp>
      <p:sp>
        <p:nvSpPr>
          <p:cNvPr id="4" name="Content Placeholder 3">
            <a:extLst>
              <a:ext uri="{FF2B5EF4-FFF2-40B4-BE49-F238E27FC236}">
                <a16:creationId xmlns:a16="http://schemas.microsoft.com/office/drawing/2014/main" id="{A754FBAC-A540-430F-A469-E67993723601}"/>
              </a:ext>
            </a:extLst>
          </p:cNvPr>
          <p:cNvSpPr>
            <a:spLocks noGrp="1"/>
          </p:cNvSpPr>
          <p:nvPr>
            <p:ph sz="half" idx="2"/>
          </p:nvPr>
        </p:nvSpPr>
        <p:spPr>
          <a:xfrm>
            <a:off x="9258300" y="1658320"/>
            <a:ext cx="7772400" cy="8307092"/>
          </a:xfrm>
        </p:spPr>
        <p:txBody>
          <a:bodyPr>
            <a:noAutofit/>
          </a:bodyPr>
          <a:lstStyle/>
          <a:p>
            <a:r>
              <a:rPr lang="en-US" sz="2400" dirty="0"/>
              <a:t>Education Programs</a:t>
            </a:r>
          </a:p>
          <a:p>
            <a:pPr lvl="1"/>
            <a:r>
              <a:rPr lang="en-US" sz="2400" dirty="0"/>
              <a:t>Development and ongoing support of education programs</a:t>
            </a:r>
          </a:p>
          <a:p>
            <a:pPr lvl="1"/>
            <a:r>
              <a:rPr lang="en-US" sz="2400" dirty="0"/>
              <a:t>Curriculum Development</a:t>
            </a:r>
          </a:p>
          <a:p>
            <a:pPr lvl="1"/>
            <a:r>
              <a:rPr lang="en-US" sz="2400" dirty="0"/>
              <a:t>Health Aide Manuals</a:t>
            </a:r>
          </a:p>
          <a:p>
            <a:pPr lvl="1"/>
            <a:r>
              <a:rPr lang="en-US" sz="2400" dirty="0"/>
              <a:t>Partnerships with education institutions</a:t>
            </a:r>
          </a:p>
          <a:p>
            <a:r>
              <a:rPr lang="en-US" sz="2400" dirty="0"/>
              <a:t>Providers</a:t>
            </a:r>
          </a:p>
          <a:p>
            <a:pPr lvl="1"/>
            <a:r>
              <a:rPr lang="en-US" sz="2400" dirty="0"/>
              <a:t>Community Health Aides</a:t>
            </a:r>
          </a:p>
          <a:p>
            <a:pPr lvl="1"/>
            <a:r>
              <a:rPr lang="en-US" sz="2400" dirty="0"/>
              <a:t>Dental Health Aides</a:t>
            </a:r>
          </a:p>
          <a:p>
            <a:pPr lvl="1"/>
            <a:r>
              <a:rPr lang="en-US" sz="2400" dirty="0"/>
              <a:t>Behavioral Health Aides</a:t>
            </a:r>
          </a:p>
          <a:p>
            <a:pPr lvl="1"/>
            <a:r>
              <a:rPr lang="en-US" sz="2400" dirty="0"/>
              <a:t>Community Health Representative Programs as gateways to CHAP careers</a:t>
            </a:r>
          </a:p>
          <a:p>
            <a:r>
              <a:rPr lang="en-US" sz="2400" dirty="0"/>
              <a:t>Implementation Funding</a:t>
            </a:r>
          </a:p>
          <a:p>
            <a:pPr lvl="1"/>
            <a:r>
              <a:rPr lang="en-US" sz="2400" dirty="0"/>
              <a:t>Grants, grant administration</a:t>
            </a:r>
          </a:p>
          <a:p>
            <a:r>
              <a:rPr lang="en-US" sz="2400" dirty="0"/>
              <a:t>Long-term Program Sustainability</a:t>
            </a:r>
          </a:p>
          <a:p>
            <a:pPr lvl="1"/>
            <a:r>
              <a:rPr lang="en-US" sz="2400" dirty="0"/>
              <a:t>Federal/State Advocacy for funding</a:t>
            </a:r>
          </a:p>
          <a:p>
            <a:pPr lvl="1"/>
            <a:r>
              <a:rPr lang="en-US" sz="2400" dirty="0"/>
              <a:t>State Medicaid Program Collaboration</a:t>
            </a:r>
          </a:p>
          <a:p>
            <a:pPr lvl="1"/>
            <a:r>
              <a:rPr lang="en-US" sz="2400" dirty="0"/>
              <a:t>State Medicaid Billing Infrastructure</a:t>
            </a:r>
          </a:p>
          <a:p>
            <a:r>
              <a:rPr lang="en-US" sz="3000" dirty="0"/>
              <a:t>Area Office Collaboration</a:t>
            </a:r>
          </a:p>
        </p:txBody>
      </p:sp>
    </p:spTree>
    <p:extLst>
      <p:ext uri="{BB962C8B-B14F-4D97-AF65-F5344CB8AC3E}">
        <p14:creationId xmlns:p14="http://schemas.microsoft.com/office/powerpoint/2010/main" val="108962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Shape 204"/>
        <p:cNvGrpSpPr/>
        <p:nvPr/>
      </p:nvGrpSpPr>
      <p:grpSpPr>
        <a:xfrm>
          <a:off x="0" y="0"/>
          <a:ext cx="0" cy="0"/>
          <a:chOff x="0" y="0"/>
          <a:chExt cx="0" cy="0"/>
        </a:xfrm>
      </p:grpSpPr>
      <p:sp>
        <p:nvSpPr>
          <p:cNvPr id="205" name="Google Shape;205;p6"/>
          <p:cNvSpPr/>
          <p:nvPr/>
        </p:nvSpPr>
        <p:spPr>
          <a:xfrm>
            <a:off x="1028700" y="-627219"/>
            <a:ext cx="6382456" cy="777656"/>
          </a:xfrm>
          <a:prstGeom prst="rect">
            <a:avLst/>
          </a:prstGeom>
          <a:solidFill>
            <a:srgbClr val="80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6"/>
          <p:cNvGrpSpPr/>
          <p:nvPr/>
        </p:nvGrpSpPr>
        <p:grpSpPr>
          <a:xfrm>
            <a:off x="5810735" y="1495425"/>
            <a:ext cx="5989607" cy="5915351"/>
            <a:chOff x="329989" y="-38100"/>
            <a:chExt cx="7986143" cy="7887134"/>
          </a:xfrm>
        </p:grpSpPr>
        <p:sp>
          <p:nvSpPr>
            <p:cNvPr id="207" name="Google Shape;207;p6"/>
            <p:cNvSpPr txBox="1"/>
            <p:nvPr/>
          </p:nvSpPr>
          <p:spPr>
            <a:xfrm>
              <a:off x="329989" y="-38100"/>
              <a:ext cx="7986143" cy="13081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806753"/>
                </a:buClr>
                <a:buSzPts val="3000"/>
                <a:buFont typeface="League Spartan"/>
                <a:buNone/>
              </a:pPr>
              <a:r>
                <a:rPr lang="en-US" sz="3000" b="1" i="0" u="none" strike="noStrike" cap="none">
                  <a:solidFill>
                    <a:srgbClr val="806753"/>
                  </a:solidFill>
                  <a:latin typeface="League Spartan"/>
                  <a:ea typeface="League Spartan"/>
                  <a:cs typeface="League Spartan"/>
                  <a:sym typeface="League Spartan"/>
                </a:rPr>
                <a:t>BEHAVIORAL HEALTH AIDE/PRACITIONER (BHA/P)</a:t>
              </a:r>
              <a:endParaRPr/>
            </a:p>
          </p:txBody>
        </p:sp>
        <p:sp>
          <p:nvSpPr>
            <p:cNvPr id="208" name="Google Shape;208;p6"/>
            <p:cNvSpPr txBox="1"/>
            <p:nvPr/>
          </p:nvSpPr>
          <p:spPr>
            <a:xfrm>
              <a:off x="673389" y="1712141"/>
              <a:ext cx="7299340" cy="613689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B181D"/>
                </a:buClr>
                <a:buSzPts val="2999"/>
                <a:buFont typeface="Arial"/>
                <a:buNone/>
              </a:pPr>
              <a:r>
                <a:rPr lang="en-US" sz="2999" b="0" i="0" u="none" strike="noStrike" cap="none">
                  <a:solidFill>
                    <a:srgbClr val="3B181D"/>
                  </a:solidFill>
                  <a:latin typeface="Arial"/>
                  <a:ea typeface="Arial"/>
                  <a:cs typeface="Arial"/>
                  <a:sym typeface="Arial"/>
                </a:rPr>
                <a:t>BHAs are counselor’s, health educators, and advocates. BHAs help address individual and community-based health needs such as alcohol, drug and tobacco abuse and mental health. BHAs use a combination of Western and traditional-based practices to provide care.</a:t>
              </a:r>
              <a:endParaRPr/>
            </a:p>
            <a:p>
              <a:pPr marL="0" marR="0" lvl="0" indent="0" algn="l" rtl="0">
                <a:lnSpc>
                  <a:spcPct val="115038"/>
                </a:lnSpc>
                <a:spcBef>
                  <a:spcPts val="0"/>
                </a:spcBef>
                <a:spcAft>
                  <a:spcPts val="0"/>
                </a:spcAft>
                <a:buClr>
                  <a:schemeClr val="dk1"/>
                </a:buClr>
                <a:buSzPts val="2999"/>
                <a:buFont typeface="Calibri"/>
                <a:buNone/>
              </a:pPr>
              <a:endParaRPr sz="2999" b="0" i="0" u="none" strike="noStrike" cap="none">
                <a:solidFill>
                  <a:srgbClr val="3B181D"/>
                </a:solidFill>
                <a:latin typeface="Arial"/>
                <a:ea typeface="Arial"/>
                <a:cs typeface="Arial"/>
                <a:sym typeface="Arial"/>
              </a:endParaRPr>
            </a:p>
          </p:txBody>
        </p:sp>
      </p:grpSp>
      <p:pic>
        <p:nvPicPr>
          <p:cNvPr id="209" name="Google Shape;209;p6"/>
          <p:cNvPicPr preferRelativeResize="0"/>
          <p:nvPr/>
        </p:nvPicPr>
        <p:blipFill rotWithShape="1">
          <a:blip r:embed="rId3">
            <a:alphaModFix/>
          </a:blip>
          <a:srcRect/>
          <a:stretch/>
        </p:blipFill>
        <p:spPr>
          <a:xfrm>
            <a:off x="792582" y="7372081"/>
            <a:ext cx="3764842" cy="3764842"/>
          </a:xfrm>
          <a:prstGeom prst="rect">
            <a:avLst/>
          </a:prstGeom>
          <a:noFill/>
          <a:ln>
            <a:noFill/>
          </a:ln>
        </p:spPr>
      </p:pic>
      <p:pic>
        <p:nvPicPr>
          <p:cNvPr id="210" name="Google Shape;210;p6"/>
          <p:cNvPicPr preferRelativeResize="0"/>
          <p:nvPr/>
        </p:nvPicPr>
        <p:blipFill rotWithShape="1">
          <a:blip r:embed="rId4">
            <a:alphaModFix/>
          </a:blip>
          <a:srcRect/>
          <a:stretch/>
        </p:blipFill>
        <p:spPr>
          <a:xfrm>
            <a:off x="7947320" y="7468369"/>
            <a:ext cx="1794040" cy="2646412"/>
          </a:xfrm>
          <a:prstGeom prst="rect">
            <a:avLst/>
          </a:prstGeom>
          <a:noFill/>
          <a:ln>
            <a:noFill/>
          </a:ln>
        </p:spPr>
      </p:pic>
      <p:pic>
        <p:nvPicPr>
          <p:cNvPr id="211" name="Google Shape;211;p6"/>
          <p:cNvPicPr preferRelativeResize="0"/>
          <p:nvPr/>
        </p:nvPicPr>
        <p:blipFill rotWithShape="1">
          <a:blip r:embed="rId5">
            <a:alphaModFix/>
          </a:blip>
          <a:srcRect/>
          <a:stretch/>
        </p:blipFill>
        <p:spPr>
          <a:xfrm>
            <a:off x="13635837" y="7372081"/>
            <a:ext cx="2325072" cy="2629857"/>
          </a:xfrm>
          <a:prstGeom prst="rect">
            <a:avLst/>
          </a:prstGeom>
          <a:noFill/>
          <a:ln>
            <a:noFill/>
          </a:ln>
        </p:spPr>
      </p:pic>
      <p:sp>
        <p:nvSpPr>
          <p:cNvPr id="212" name="Google Shape;212;p6"/>
          <p:cNvSpPr txBox="1"/>
          <p:nvPr/>
        </p:nvSpPr>
        <p:spPr>
          <a:xfrm>
            <a:off x="455086" y="356206"/>
            <a:ext cx="9501092" cy="952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806753"/>
              </a:buClr>
              <a:buSzPts val="6200"/>
              <a:buFont typeface="League Spartan"/>
              <a:buNone/>
            </a:pPr>
            <a:r>
              <a:rPr lang="en-US" sz="6200" b="0" i="0" u="none" strike="noStrike" cap="none">
                <a:solidFill>
                  <a:srgbClr val="806753"/>
                </a:solidFill>
                <a:latin typeface="League Spartan"/>
                <a:ea typeface="League Spartan"/>
                <a:cs typeface="League Spartan"/>
                <a:sym typeface="League Spartan"/>
              </a:rPr>
              <a:t>CHAP DISCIPLINES</a:t>
            </a:r>
            <a:endParaRPr/>
          </a:p>
        </p:txBody>
      </p:sp>
      <p:grpSp>
        <p:nvGrpSpPr>
          <p:cNvPr id="213" name="Google Shape;213;p6"/>
          <p:cNvGrpSpPr/>
          <p:nvPr/>
        </p:nvGrpSpPr>
        <p:grpSpPr>
          <a:xfrm>
            <a:off x="302645" y="1495425"/>
            <a:ext cx="5463344" cy="6575968"/>
            <a:chOff x="0" y="-38100"/>
            <a:chExt cx="7284458" cy="8767957"/>
          </a:xfrm>
        </p:grpSpPr>
        <p:sp>
          <p:nvSpPr>
            <p:cNvPr id="214" name="Google Shape;214;p6"/>
            <p:cNvSpPr txBox="1"/>
            <p:nvPr/>
          </p:nvSpPr>
          <p:spPr>
            <a:xfrm>
              <a:off x="0" y="-38100"/>
              <a:ext cx="7284458" cy="133369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806753"/>
                </a:buClr>
                <a:buSzPts val="3000"/>
                <a:buFont typeface="League Spartan"/>
                <a:buNone/>
              </a:pPr>
              <a:r>
                <a:rPr lang="en-US" sz="3000" b="1" i="0" u="none" strike="noStrike" cap="none">
                  <a:solidFill>
                    <a:srgbClr val="806753"/>
                  </a:solidFill>
                  <a:latin typeface="League Spartan"/>
                  <a:ea typeface="League Spartan"/>
                  <a:cs typeface="League Spartan"/>
                  <a:sym typeface="League Spartan"/>
                </a:rPr>
                <a:t>DENTAL HEALTH AIDE /THERAPIST (DHA/T)</a:t>
              </a:r>
              <a:endParaRPr/>
            </a:p>
          </p:txBody>
        </p:sp>
        <p:sp>
          <p:nvSpPr>
            <p:cNvPr id="215" name="Google Shape;215;p6"/>
            <p:cNvSpPr txBox="1"/>
            <p:nvPr/>
          </p:nvSpPr>
          <p:spPr>
            <a:xfrm>
              <a:off x="192589" y="1770687"/>
              <a:ext cx="7023410" cy="69591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3B181D"/>
                </a:buClr>
                <a:buSzPts val="3000"/>
                <a:buFont typeface="Arial"/>
                <a:buNone/>
              </a:pPr>
              <a:r>
                <a:rPr lang="en-US" sz="3000" b="0" i="0" u="none" strike="noStrike" cap="none" dirty="0">
                  <a:solidFill>
                    <a:srgbClr val="3B181D"/>
                  </a:solidFill>
                  <a:latin typeface="Arial"/>
                  <a:ea typeface="Arial"/>
                  <a:cs typeface="Arial"/>
                  <a:sym typeface="Arial"/>
                </a:rPr>
                <a:t>DHATs are highly-trained primary oral health care providers that have a narrow scope of practice, focusing on routine and preventive services which include simple extractions and restorations. DHAs focus on outreach and prevention and work with advanced providers to provide restorative care.</a:t>
              </a:r>
              <a:endParaRPr dirty="0"/>
            </a:p>
          </p:txBody>
        </p:sp>
      </p:grpSp>
      <p:grpSp>
        <p:nvGrpSpPr>
          <p:cNvPr id="216" name="Google Shape;216;p6"/>
          <p:cNvGrpSpPr/>
          <p:nvPr/>
        </p:nvGrpSpPr>
        <p:grpSpPr>
          <a:xfrm>
            <a:off x="12047834" y="1476226"/>
            <a:ext cx="6468766" cy="5465177"/>
            <a:chOff x="0" y="125627"/>
            <a:chExt cx="8625022" cy="7286903"/>
          </a:xfrm>
        </p:grpSpPr>
        <p:sp>
          <p:nvSpPr>
            <p:cNvPr id="217" name="Google Shape;217;p6"/>
            <p:cNvSpPr txBox="1"/>
            <p:nvPr/>
          </p:nvSpPr>
          <p:spPr>
            <a:xfrm>
              <a:off x="0" y="125627"/>
              <a:ext cx="8625022" cy="133369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806753"/>
                </a:buClr>
                <a:buSzPts val="3000"/>
                <a:buFont typeface="League Spartan"/>
                <a:buNone/>
              </a:pPr>
              <a:r>
                <a:rPr lang="en-US" sz="3000" b="1" i="0" u="none" strike="noStrike" cap="none">
                  <a:solidFill>
                    <a:srgbClr val="806753"/>
                  </a:solidFill>
                  <a:latin typeface="League Spartan"/>
                  <a:ea typeface="League Spartan"/>
                  <a:cs typeface="League Spartan"/>
                  <a:sym typeface="League Spartan"/>
                </a:rPr>
                <a:t>COMMUNITY HEALTH AIDE/PRACITIONER (CHA/P)</a:t>
              </a:r>
              <a:endParaRPr/>
            </a:p>
          </p:txBody>
        </p:sp>
        <p:sp>
          <p:nvSpPr>
            <p:cNvPr id="218" name="Google Shape;218;p6"/>
            <p:cNvSpPr txBox="1"/>
            <p:nvPr/>
          </p:nvSpPr>
          <p:spPr>
            <a:xfrm>
              <a:off x="0" y="1891018"/>
              <a:ext cx="7815802" cy="55215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B181D"/>
                </a:buClr>
                <a:buSzPts val="2999"/>
                <a:buFont typeface="Arial"/>
                <a:buNone/>
              </a:pPr>
              <a:r>
                <a:rPr lang="en-US" sz="2999" b="0" i="0" u="none" strike="noStrike" cap="none">
                  <a:solidFill>
                    <a:srgbClr val="3B181D"/>
                  </a:solidFill>
                  <a:latin typeface="Arial"/>
                  <a:ea typeface="Arial"/>
                  <a:cs typeface="Arial"/>
                  <a:sym typeface="Arial"/>
                </a:rPr>
                <a:t>CHA/Ps are certified primary and emergency care clinicians who have close cultural ties and connections to the communities they serve. They work within the tribal health and human systems and practice under the supervision of a licensed clinical provider.</a:t>
              </a:r>
              <a:endParaRPr/>
            </a:p>
            <a:p>
              <a:pPr marL="0" marR="0" lvl="0" indent="0" algn="l" rtl="0">
                <a:lnSpc>
                  <a:spcPct val="115038"/>
                </a:lnSpc>
                <a:spcBef>
                  <a:spcPts val="0"/>
                </a:spcBef>
                <a:spcAft>
                  <a:spcPts val="0"/>
                </a:spcAft>
                <a:buClr>
                  <a:schemeClr val="dk1"/>
                </a:buClr>
                <a:buSzPts val="2999"/>
                <a:buFont typeface="Calibri"/>
                <a:buNone/>
              </a:pPr>
              <a:endParaRPr sz="2999" b="0" i="0" u="none" strike="noStrike" cap="none">
                <a:solidFill>
                  <a:srgbClr val="3B181D"/>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8000"/>
          </a:blip>
          <a:srcRect t="8639" b="8639"/>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256" t="5170" r="17568" b="14392"/>
          <a:stretch>
            <a:fillRect/>
          </a:stretch>
        </p:blipFill>
        <p:spPr>
          <a:xfrm>
            <a:off x="6492728" y="1028700"/>
            <a:ext cx="5015643" cy="4832819"/>
          </a:xfrm>
          <a:prstGeom prst="rect">
            <a:avLst/>
          </a:prstGeom>
        </p:spPr>
      </p:pic>
      <p:pic>
        <p:nvPicPr>
          <p:cNvPr id="4" name="Picture 4"/>
          <p:cNvPicPr>
            <a:picLocks noChangeAspect="1"/>
          </p:cNvPicPr>
          <p:nvPr/>
        </p:nvPicPr>
        <p:blipFill>
          <a:blip r:embed="rId4"/>
          <a:srcRect/>
          <a:stretch>
            <a:fillRect/>
          </a:stretch>
        </p:blipFill>
        <p:spPr>
          <a:xfrm>
            <a:off x="14629828" y="8896470"/>
            <a:ext cx="1243900" cy="1243900"/>
          </a:xfrm>
          <a:prstGeom prst="rect">
            <a:avLst/>
          </a:prstGeom>
        </p:spPr>
      </p:pic>
      <p:pic>
        <p:nvPicPr>
          <p:cNvPr id="5" name="Picture 5"/>
          <p:cNvPicPr>
            <a:picLocks noChangeAspect="1"/>
          </p:cNvPicPr>
          <p:nvPr/>
        </p:nvPicPr>
        <p:blipFill>
          <a:blip r:embed="rId5"/>
          <a:srcRect/>
          <a:stretch>
            <a:fillRect/>
          </a:stretch>
        </p:blipFill>
        <p:spPr>
          <a:xfrm>
            <a:off x="2347837" y="9075249"/>
            <a:ext cx="966863" cy="1065121"/>
          </a:xfrm>
          <a:prstGeom prst="rect">
            <a:avLst/>
          </a:prstGeom>
        </p:spPr>
      </p:pic>
      <p:pic>
        <p:nvPicPr>
          <p:cNvPr id="6" name="Picture 6"/>
          <p:cNvPicPr>
            <a:picLocks noChangeAspect="1"/>
          </p:cNvPicPr>
          <p:nvPr/>
        </p:nvPicPr>
        <p:blipFill>
          <a:blip r:embed="rId6"/>
          <a:srcRect/>
          <a:stretch>
            <a:fillRect/>
          </a:stretch>
        </p:blipFill>
        <p:spPr>
          <a:xfrm>
            <a:off x="7749057" y="8528448"/>
            <a:ext cx="2502985" cy="1611922"/>
          </a:xfrm>
          <a:prstGeom prst="rect">
            <a:avLst/>
          </a:prstGeom>
        </p:spPr>
      </p:pic>
      <p:sp>
        <p:nvSpPr>
          <p:cNvPr id="7" name="TextBox 7"/>
          <p:cNvSpPr txBox="1"/>
          <p:nvPr/>
        </p:nvSpPr>
        <p:spPr>
          <a:xfrm>
            <a:off x="4157662" y="6018908"/>
            <a:ext cx="9972675" cy="1634133"/>
          </a:xfrm>
          <a:prstGeom prst="rect">
            <a:avLst/>
          </a:prstGeom>
        </p:spPr>
        <p:txBody>
          <a:bodyPr lIns="0" tIns="0" rIns="0" bIns="0" rtlCol="0" anchor="t">
            <a:spAutoFit/>
          </a:bodyPr>
          <a:lstStyle/>
          <a:p>
            <a:pPr marL="0" marR="0" lvl="0" indent="0" algn="ctr" defTabSz="914400" rtl="0" eaLnBrk="1" fontAlgn="auto" latinLnBrk="0" hangingPunct="1">
              <a:lnSpc>
                <a:spcPts val="6479"/>
              </a:lnSpc>
              <a:spcBef>
                <a:spcPts val="0"/>
              </a:spcBef>
              <a:spcAft>
                <a:spcPts val="0"/>
              </a:spcAft>
              <a:buClrTx/>
              <a:buSzTx/>
              <a:buFontTx/>
              <a:buNone/>
              <a:tabLst/>
              <a:defRPr/>
            </a:pPr>
            <a:r>
              <a:rPr kumimoji="0" lang="en-US" sz="5399" b="0" i="0" u="none" strike="noStrike" kern="1200" cap="none" spc="-329" normalizeH="0" baseline="0" noProof="0">
                <a:ln>
                  <a:noFill/>
                </a:ln>
                <a:solidFill>
                  <a:srgbClr val="000000"/>
                </a:solidFill>
                <a:effectLst/>
                <a:uLnTx/>
                <a:uFillTx/>
                <a:latin typeface="Open Sans"/>
                <a:ea typeface="+mn-ea"/>
                <a:cs typeface="+mn-cs"/>
              </a:rPr>
              <a:t>Portland Area Dental Health Aide Program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9000"/>
          </a:blip>
          <a:srcRect t="8639" b="8639"/>
          <a:stretch>
            <a:fillRect/>
          </a:stretch>
        </p:blipFill>
        <p:spPr>
          <a:xfrm>
            <a:off x="0" y="0"/>
            <a:ext cx="18288000" cy="10287000"/>
          </a:xfrm>
          <a:prstGeom prst="rect">
            <a:avLst/>
          </a:prstGeom>
        </p:spPr>
      </p:pic>
      <p:sp>
        <p:nvSpPr>
          <p:cNvPr id="3" name="TextBox 3"/>
          <p:cNvSpPr txBox="1"/>
          <p:nvPr/>
        </p:nvSpPr>
        <p:spPr>
          <a:xfrm>
            <a:off x="1141098" y="616492"/>
            <a:ext cx="4449604" cy="2540049"/>
          </a:xfrm>
          <a:prstGeom prst="rect">
            <a:avLst/>
          </a:prstGeom>
        </p:spPr>
        <p:txBody>
          <a:bodyPr lIns="0" tIns="0" rIns="0" bIns="0" rtlCol="0" anchor="t">
            <a:spAutoFit/>
          </a:bodyPr>
          <a:lstStyle/>
          <a:p>
            <a:pPr marL="0" marR="0" lvl="0" indent="0" algn="l" defTabSz="914400" rtl="0" eaLnBrk="1" fontAlgn="auto" latinLnBrk="0" hangingPunct="1">
              <a:lnSpc>
                <a:spcPts val="6480"/>
              </a:lnSpc>
              <a:spcBef>
                <a:spcPts val="0"/>
              </a:spcBef>
              <a:spcAft>
                <a:spcPts val="0"/>
              </a:spcAft>
              <a:buClrTx/>
              <a:buSzTx/>
              <a:buFontTx/>
              <a:buNone/>
              <a:tabLst/>
              <a:defRPr/>
            </a:pPr>
            <a:r>
              <a:rPr kumimoji="0" lang="en-US" sz="5400" b="0" i="0" u="none" strike="noStrike" kern="1200" cap="none" spc="-215" normalizeH="0" baseline="0" noProof="0">
                <a:ln>
                  <a:noFill/>
                </a:ln>
                <a:solidFill>
                  <a:srgbClr val="000000"/>
                </a:solidFill>
                <a:effectLst/>
                <a:uLnTx/>
                <a:uFillTx/>
                <a:latin typeface="Open Sans"/>
                <a:ea typeface="+mn-ea"/>
                <a:cs typeface="+mn-cs"/>
              </a:rPr>
              <a:t>The Dental Health Aide Program </a:t>
            </a:r>
          </a:p>
        </p:txBody>
      </p:sp>
      <p:grpSp>
        <p:nvGrpSpPr>
          <p:cNvPr id="4" name="Group 4"/>
          <p:cNvGrpSpPr/>
          <p:nvPr/>
        </p:nvGrpSpPr>
        <p:grpSpPr>
          <a:xfrm>
            <a:off x="13363797" y="885877"/>
            <a:ext cx="840199" cy="851466"/>
            <a:chOff x="0" y="0"/>
            <a:chExt cx="1560262" cy="1581186"/>
          </a:xfrm>
        </p:grpSpPr>
        <p:sp>
          <p:nvSpPr>
            <p:cNvPr id="5" name="Freeform 5"/>
            <p:cNvSpPr/>
            <p:nvPr/>
          </p:nvSpPr>
          <p:spPr>
            <a:xfrm>
              <a:off x="0" y="0"/>
              <a:ext cx="1560322" cy="1581150"/>
            </a:xfrm>
            <a:custGeom>
              <a:avLst/>
              <a:gdLst/>
              <a:ahLst/>
              <a:cxnLst/>
              <a:rect l="l" t="t" r="r" b="b"/>
              <a:pathLst>
                <a:path w="1560322" h="1581150">
                  <a:moveTo>
                    <a:pt x="0" y="790575"/>
                  </a:moveTo>
                  <a:cubicBezTo>
                    <a:pt x="0" y="353949"/>
                    <a:pt x="349250" y="0"/>
                    <a:pt x="780161" y="0"/>
                  </a:cubicBezTo>
                  <a:cubicBezTo>
                    <a:pt x="1211072" y="0"/>
                    <a:pt x="1560322" y="353949"/>
                    <a:pt x="1560322" y="790575"/>
                  </a:cubicBezTo>
                  <a:cubicBezTo>
                    <a:pt x="1560322" y="1227201"/>
                    <a:pt x="1211072" y="1581150"/>
                    <a:pt x="780161" y="1581150"/>
                  </a:cubicBezTo>
                  <a:cubicBezTo>
                    <a:pt x="349250" y="1581150"/>
                    <a:pt x="0" y="1227201"/>
                    <a:pt x="0" y="790575"/>
                  </a:cubicBezTo>
                  <a:close/>
                </a:path>
              </a:pathLst>
            </a:custGeom>
            <a:blipFill>
              <a:blip r:embed="rId3"/>
              <a:stretch>
                <a:fillRect l="-1210" r="-1206" b="-2"/>
              </a:stretch>
            </a:blipFill>
          </p:spPr>
        </p:sp>
      </p:grpSp>
      <p:grpSp>
        <p:nvGrpSpPr>
          <p:cNvPr id="6" name="Group 6"/>
          <p:cNvGrpSpPr/>
          <p:nvPr/>
        </p:nvGrpSpPr>
        <p:grpSpPr>
          <a:xfrm>
            <a:off x="12212972" y="1842118"/>
            <a:ext cx="2735568" cy="1115671"/>
            <a:chOff x="0" y="0"/>
            <a:chExt cx="3647424" cy="1487562"/>
          </a:xfrm>
        </p:grpSpPr>
        <p:sp>
          <p:nvSpPr>
            <p:cNvPr id="7" name="Freeform 7"/>
            <p:cNvSpPr/>
            <p:nvPr/>
          </p:nvSpPr>
          <p:spPr>
            <a:xfrm>
              <a:off x="0" y="0"/>
              <a:ext cx="3647393" cy="1487606"/>
            </a:xfrm>
            <a:custGeom>
              <a:avLst/>
              <a:gdLst/>
              <a:ahLst/>
              <a:cxnLst/>
              <a:rect l="l" t="t" r="r" b="b"/>
              <a:pathLst>
                <a:path w="3647393" h="1487606">
                  <a:moveTo>
                    <a:pt x="0" y="247935"/>
                  </a:moveTo>
                  <a:cubicBezTo>
                    <a:pt x="0" y="110960"/>
                    <a:pt x="92443" y="0"/>
                    <a:pt x="206558" y="0"/>
                  </a:cubicBezTo>
                  <a:lnTo>
                    <a:pt x="3440835" y="0"/>
                  </a:lnTo>
                  <a:cubicBezTo>
                    <a:pt x="3554950" y="0"/>
                    <a:pt x="3647393" y="110960"/>
                    <a:pt x="3647393" y="247935"/>
                  </a:cubicBezTo>
                  <a:lnTo>
                    <a:pt x="3647393" y="1239673"/>
                  </a:lnTo>
                  <a:cubicBezTo>
                    <a:pt x="3647393" y="1376648"/>
                    <a:pt x="3554950" y="1487606"/>
                    <a:pt x="3440835" y="1487606"/>
                  </a:cubicBezTo>
                  <a:lnTo>
                    <a:pt x="206558" y="1487606"/>
                  </a:lnTo>
                  <a:cubicBezTo>
                    <a:pt x="92443" y="1487606"/>
                    <a:pt x="0" y="1376515"/>
                    <a:pt x="0" y="1239673"/>
                  </a:cubicBezTo>
                  <a:close/>
                </a:path>
              </a:pathLst>
            </a:custGeom>
            <a:solidFill>
              <a:srgbClr val="ABD1D1"/>
            </a:solidFill>
          </p:spPr>
        </p:sp>
        <p:sp>
          <p:nvSpPr>
            <p:cNvPr id="8" name="TextBox 8"/>
            <p:cNvSpPr txBox="1"/>
            <p:nvPr/>
          </p:nvSpPr>
          <p:spPr>
            <a:xfrm>
              <a:off x="0" y="0"/>
              <a:ext cx="4189130" cy="1423372"/>
            </a:xfrm>
            <a:prstGeom prst="rect">
              <a:avLst/>
            </a:prstGeom>
          </p:spPr>
          <p:txBody>
            <a:bodyPr lIns="50800" tIns="50800" rIns="50800" bIns="50800" rtlCol="0" anchor="t"/>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83" normalizeH="0" baseline="0" noProof="0">
                  <a:ln>
                    <a:noFill/>
                  </a:ln>
                  <a:solidFill>
                    <a:srgbClr val="000000"/>
                  </a:solidFill>
                  <a:effectLst/>
                  <a:uLnTx/>
                  <a:uFillTx/>
                  <a:latin typeface="Open Sans"/>
                  <a:ea typeface="+mn-ea"/>
                  <a:cs typeface="+mn-cs"/>
                </a:rPr>
                <a:t>Dental Health Aide Therapist/Practitioner  DHAT/P</a:t>
              </a:r>
            </a:p>
          </p:txBody>
        </p:sp>
      </p:grpSp>
      <p:grpSp>
        <p:nvGrpSpPr>
          <p:cNvPr id="9" name="Group 9"/>
          <p:cNvGrpSpPr/>
          <p:nvPr/>
        </p:nvGrpSpPr>
        <p:grpSpPr>
          <a:xfrm>
            <a:off x="8509749" y="7621377"/>
            <a:ext cx="2764084" cy="816202"/>
            <a:chOff x="0" y="0"/>
            <a:chExt cx="3685446" cy="1088270"/>
          </a:xfrm>
        </p:grpSpPr>
        <p:sp>
          <p:nvSpPr>
            <p:cNvPr id="10" name="Freeform 10"/>
            <p:cNvSpPr/>
            <p:nvPr/>
          </p:nvSpPr>
          <p:spPr>
            <a:xfrm>
              <a:off x="0" y="0"/>
              <a:ext cx="3685413" cy="1088239"/>
            </a:xfrm>
            <a:custGeom>
              <a:avLst/>
              <a:gdLst/>
              <a:ahLst/>
              <a:cxnLst/>
              <a:rect l="l" t="t" r="r" b="b"/>
              <a:pathLst>
                <a:path w="3685413" h="1088239">
                  <a:moveTo>
                    <a:pt x="0" y="181358"/>
                  </a:moveTo>
                  <a:cubicBezTo>
                    <a:pt x="0" y="81197"/>
                    <a:pt x="112014" y="0"/>
                    <a:pt x="250190" y="0"/>
                  </a:cubicBezTo>
                  <a:lnTo>
                    <a:pt x="3435223" y="0"/>
                  </a:lnTo>
                  <a:cubicBezTo>
                    <a:pt x="3573399" y="0"/>
                    <a:pt x="3685413" y="81197"/>
                    <a:pt x="3685413" y="181358"/>
                  </a:cubicBezTo>
                  <a:lnTo>
                    <a:pt x="3685413" y="906881"/>
                  </a:lnTo>
                  <a:cubicBezTo>
                    <a:pt x="3685413" y="1007042"/>
                    <a:pt x="3573399" y="1088239"/>
                    <a:pt x="3435223" y="1088239"/>
                  </a:cubicBezTo>
                  <a:lnTo>
                    <a:pt x="250190" y="1088239"/>
                  </a:lnTo>
                  <a:cubicBezTo>
                    <a:pt x="112014" y="1088239"/>
                    <a:pt x="0" y="1007042"/>
                    <a:pt x="0" y="906881"/>
                  </a:cubicBezTo>
                  <a:close/>
                </a:path>
              </a:pathLst>
            </a:custGeom>
            <a:solidFill>
              <a:srgbClr val="ABD1D1"/>
            </a:solidFill>
          </p:spPr>
        </p:sp>
        <p:sp>
          <p:nvSpPr>
            <p:cNvPr id="11" name="TextBox 11"/>
            <p:cNvSpPr txBox="1"/>
            <p:nvPr/>
          </p:nvSpPr>
          <p:spPr>
            <a:xfrm>
              <a:off x="0" y="0"/>
              <a:ext cx="3685446" cy="1501310"/>
            </a:xfrm>
            <a:prstGeom prst="rect">
              <a:avLst/>
            </a:prstGeom>
          </p:spPr>
          <p:txBody>
            <a:bodyPr lIns="50800" tIns="50800" rIns="50800" bIns="50800" rtlCol="0" anchor="t"/>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83" normalizeH="0" baseline="0" noProof="0">
                  <a:ln>
                    <a:noFill/>
                  </a:ln>
                  <a:solidFill>
                    <a:srgbClr val="000000"/>
                  </a:solidFill>
                  <a:effectLst/>
                  <a:uLnTx/>
                  <a:uFillTx/>
                  <a:latin typeface="Open Sans"/>
                  <a:ea typeface="+mn-ea"/>
                  <a:cs typeface="+mn-cs"/>
                </a:rPr>
                <a:t>Primary Dental Health Aide II – PDHA II</a:t>
              </a:r>
            </a:p>
          </p:txBody>
        </p:sp>
      </p:grpSp>
      <p:grpSp>
        <p:nvGrpSpPr>
          <p:cNvPr id="12" name="Group 12"/>
          <p:cNvGrpSpPr/>
          <p:nvPr/>
        </p:nvGrpSpPr>
        <p:grpSpPr>
          <a:xfrm>
            <a:off x="9495637" y="6029014"/>
            <a:ext cx="2850361" cy="1115671"/>
            <a:chOff x="0" y="0"/>
            <a:chExt cx="3800482" cy="1487562"/>
          </a:xfrm>
        </p:grpSpPr>
        <p:sp>
          <p:nvSpPr>
            <p:cNvPr id="13" name="Freeform 13"/>
            <p:cNvSpPr/>
            <p:nvPr/>
          </p:nvSpPr>
          <p:spPr>
            <a:xfrm>
              <a:off x="0" y="0"/>
              <a:ext cx="3800450" cy="1487606"/>
            </a:xfrm>
            <a:custGeom>
              <a:avLst/>
              <a:gdLst/>
              <a:ahLst/>
              <a:cxnLst/>
              <a:rect l="l" t="t" r="r" b="b"/>
              <a:pathLst>
                <a:path w="3800450" h="1487606">
                  <a:moveTo>
                    <a:pt x="0" y="247935"/>
                  </a:moveTo>
                  <a:cubicBezTo>
                    <a:pt x="0" y="110960"/>
                    <a:pt x="96322" y="0"/>
                    <a:pt x="215226" y="0"/>
                  </a:cubicBezTo>
                  <a:lnTo>
                    <a:pt x="3585223" y="0"/>
                  </a:lnTo>
                  <a:cubicBezTo>
                    <a:pt x="3704128" y="0"/>
                    <a:pt x="3800450" y="110960"/>
                    <a:pt x="3800450" y="247935"/>
                  </a:cubicBezTo>
                  <a:lnTo>
                    <a:pt x="3800450" y="1239673"/>
                  </a:lnTo>
                  <a:cubicBezTo>
                    <a:pt x="3800450" y="1376648"/>
                    <a:pt x="3704128" y="1487606"/>
                    <a:pt x="3585223" y="1487606"/>
                  </a:cubicBezTo>
                  <a:lnTo>
                    <a:pt x="215226" y="1487606"/>
                  </a:lnTo>
                  <a:cubicBezTo>
                    <a:pt x="96322" y="1487606"/>
                    <a:pt x="0" y="1376515"/>
                    <a:pt x="0" y="1239673"/>
                  </a:cubicBezTo>
                  <a:close/>
                </a:path>
              </a:pathLst>
            </a:custGeom>
            <a:solidFill>
              <a:srgbClr val="ABD1D1"/>
            </a:solidFill>
          </p:spPr>
        </p:sp>
        <p:sp>
          <p:nvSpPr>
            <p:cNvPr id="14" name="TextBox 14"/>
            <p:cNvSpPr txBox="1"/>
            <p:nvPr/>
          </p:nvSpPr>
          <p:spPr>
            <a:xfrm>
              <a:off x="0" y="0"/>
              <a:ext cx="4189130" cy="1423372"/>
            </a:xfrm>
            <a:prstGeom prst="rect">
              <a:avLst/>
            </a:prstGeom>
          </p:spPr>
          <p:txBody>
            <a:bodyPr lIns="50800" tIns="50800" rIns="50800" bIns="50800" rtlCol="0" anchor="t"/>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83" normalizeH="0" baseline="0" noProof="0" dirty="0">
                  <a:ln>
                    <a:noFill/>
                  </a:ln>
                  <a:solidFill>
                    <a:srgbClr val="000000"/>
                  </a:solidFill>
                  <a:effectLst/>
                  <a:uLnTx/>
                  <a:uFillTx/>
                  <a:latin typeface="Open Sans"/>
                  <a:ea typeface="+mn-ea"/>
                  <a:cs typeface="+mn-cs"/>
                </a:rPr>
                <a:t>Expanded Functions Dental Health Aide I  EFDHA I </a:t>
              </a:r>
            </a:p>
          </p:txBody>
        </p:sp>
      </p:grpSp>
      <p:grpSp>
        <p:nvGrpSpPr>
          <p:cNvPr id="15" name="Group 15"/>
          <p:cNvGrpSpPr/>
          <p:nvPr/>
        </p:nvGrpSpPr>
        <p:grpSpPr>
          <a:xfrm>
            <a:off x="10388009" y="4436651"/>
            <a:ext cx="2711332" cy="1115671"/>
            <a:chOff x="0" y="0"/>
            <a:chExt cx="3615109" cy="1487562"/>
          </a:xfrm>
        </p:grpSpPr>
        <p:sp>
          <p:nvSpPr>
            <p:cNvPr id="16" name="Freeform 16"/>
            <p:cNvSpPr/>
            <p:nvPr/>
          </p:nvSpPr>
          <p:spPr>
            <a:xfrm>
              <a:off x="0" y="0"/>
              <a:ext cx="3615079" cy="1487606"/>
            </a:xfrm>
            <a:custGeom>
              <a:avLst/>
              <a:gdLst/>
              <a:ahLst/>
              <a:cxnLst/>
              <a:rect l="l" t="t" r="r" b="b"/>
              <a:pathLst>
                <a:path w="3615079" h="1487606">
                  <a:moveTo>
                    <a:pt x="0" y="247935"/>
                  </a:moveTo>
                  <a:cubicBezTo>
                    <a:pt x="0" y="110960"/>
                    <a:pt x="91624" y="0"/>
                    <a:pt x="204728" y="0"/>
                  </a:cubicBezTo>
                  <a:lnTo>
                    <a:pt x="3410350" y="0"/>
                  </a:lnTo>
                  <a:cubicBezTo>
                    <a:pt x="3523455" y="0"/>
                    <a:pt x="3615079" y="110960"/>
                    <a:pt x="3615079" y="247935"/>
                  </a:cubicBezTo>
                  <a:lnTo>
                    <a:pt x="3615079" y="1239673"/>
                  </a:lnTo>
                  <a:cubicBezTo>
                    <a:pt x="3615079" y="1376648"/>
                    <a:pt x="3523455" y="1487606"/>
                    <a:pt x="3410350" y="1487606"/>
                  </a:cubicBezTo>
                  <a:lnTo>
                    <a:pt x="204728" y="1487606"/>
                  </a:lnTo>
                  <a:cubicBezTo>
                    <a:pt x="91624" y="1487606"/>
                    <a:pt x="0" y="1376515"/>
                    <a:pt x="0" y="1239673"/>
                  </a:cubicBezTo>
                  <a:close/>
                </a:path>
              </a:pathLst>
            </a:custGeom>
            <a:solidFill>
              <a:srgbClr val="ABD1D1"/>
            </a:solidFill>
          </p:spPr>
        </p:sp>
        <p:sp>
          <p:nvSpPr>
            <p:cNvPr id="17" name="TextBox 17"/>
            <p:cNvSpPr txBox="1"/>
            <p:nvPr/>
          </p:nvSpPr>
          <p:spPr>
            <a:xfrm>
              <a:off x="0" y="0"/>
              <a:ext cx="4189130" cy="1423372"/>
            </a:xfrm>
            <a:prstGeom prst="rect">
              <a:avLst/>
            </a:prstGeom>
          </p:spPr>
          <p:txBody>
            <a:bodyPr lIns="50800" tIns="50800" rIns="50800" bIns="50800" rtlCol="0" anchor="t"/>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83" normalizeH="0" baseline="0" noProof="0">
                  <a:ln>
                    <a:noFill/>
                  </a:ln>
                  <a:solidFill>
                    <a:srgbClr val="000000"/>
                  </a:solidFill>
                  <a:effectLst/>
                  <a:uLnTx/>
                  <a:uFillTx/>
                  <a:latin typeface="Open Sans"/>
                  <a:ea typeface="+mn-ea"/>
                  <a:cs typeface="+mn-cs"/>
                </a:rPr>
                <a:t>Expanded Functions Dental Health Aide II EFDHAII</a:t>
              </a:r>
            </a:p>
          </p:txBody>
        </p:sp>
      </p:grpSp>
      <p:grpSp>
        <p:nvGrpSpPr>
          <p:cNvPr id="18" name="Group 18"/>
          <p:cNvGrpSpPr/>
          <p:nvPr/>
        </p:nvGrpSpPr>
        <p:grpSpPr>
          <a:xfrm>
            <a:off x="8576380" y="1976439"/>
            <a:ext cx="2733499" cy="821680"/>
            <a:chOff x="0" y="0"/>
            <a:chExt cx="3644666" cy="1095573"/>
          </a:xfrm>
        </p:grpSpPr>
        <p:sp>
          <p:nvSpPr>
            <p:cNvPr id="19" name="Freeform 19"/>
            <p:cNvSpPr/>
            <p:nvPr/>
          </p:nvSpPr>
          <p:spPr>
            <a:xfrm>
              <a:off x="0" y="0"/>
              <a:ext cx="3644636" cy="1095617"/>
            </a:xfrm>
            <a:custGeom>
              <a:avLst/>
              <a:gdLst/>
              <a:ahLst/>
              <a:cxnLst/>
              <a:rect l="l" t="t" r="r" b="b"/>
              <a:pathLst>
                <a:path w="3644636" h="1095617">
                  <a:moveTo>
                    <a:pt x="0" y="182601"/>
                  </a:moveTo>
                  <a:cubicBezTo>
                    <a:pt x="0" y="81721"/>
                    <a:pt x="92373" y="0"/>
                    <a:pt x="206402" y="0"/>
                  </a:cubicBezTo>
                  <a:lnTo>
                    <a:pt x="3438234" y="0"/>
                  </a:lnTo>
                  <a:cubicBezTo>
                    <a:pt x="3552263" y="0"/>
                    <a:pt x="3644636" y="81721"/>
                    <a:pt x="3644636" y="182601"/>
                  </a:cubicBezTo>
                  <a:lnTo>
                    <a:pt x="3644636" y="913006"/>
                  </a:lnTo>
                  <a:cubicBezTo>
                    <a:pt x="3644636" y="1013886"/>
                    <a:pt x="3552263" y="1095617"/>
                    <a:pt x="3438234" y="1095617"/>
                  </a:cubicBezTo>
                  <a:lnTo>
                    <a:pt x="206402" y="1095617"/>
                  </a:lnTo>
                  <a:cubicBezTo>
                    <a:pt x="92373" y="1095617"/>
                    <a:pt x="0" y="1013789"/>
                    <a:pt x="0" y="913006"/>
                  </a:cubicBezTo>
                  <a:close/>
                </a:path>
              </a:pathLst>
            </a:custGeom>
            <a:solidFill>
              <a:srgbClr val="ABD1D1"/>
            </a:solidFill>
          </p:spPr>
        </p:sp>
        <p:sp>
          <p:nvSpPr>
            <p:cNvPr id="20" name="TextBox 20"/>
            <p:cNvSpPr txBox="1"/>
            <p:nvPr/>
          </p:nvSpPr>
          <p:spPr>
            <a:xfrm>
              <a:off x="0" y="0"/>
              <a:ext cx="4189130" cy="1423372"/>
            </a:xfrm>
            <a:prstGeom prst="rect">
              <a:avLst/>
            </a:prstGeom>
          </p:spPr>
          <p:txBody>
            <a:bodyPr lIns="50800" tIns="50800" rIns="50800" bIns="50800" rtlCol="0" anchor="t"/>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83" normalizeH="0" baseline="0" noProof="0">
                  <a:ln>
                    <a:noFill/>
                  </a:ln>
                  <a:solidFill>
                    <a:srgbClr val="000000"/>
                  </a:solidFill>
                  <a:effectLst/>
                  <a:uLnTx/>
                  <a:uFillTx/>
                  <a:latin typeface="Open Sans"/>
                  <a:ea typeface="+mn-ea"/>
                  <a:cs typeface="+mn-cs"/>
                </a:rPr>
                <a:t>Dental Health Aide Hygienist  DHAH </a:t>
              </a:r>
            </a:p>
          </p:txBody>
        </p:sp>
      </p:grpSp>
      <p:grpSp>
        <p:nvGrpSpPr>
          <p:cNvPr id="21" name="Group 21"/>
          <p:cNvGrpSpPr/>
          <p:nvPr/>
        </p:nvGrpSpPr>
        <p:grpSpPr>
          <a:xfrm>
            <a:off x="7669506" y="8893931"/>
            <a:ext cx="2718502" cy="855924"/>
            <a:chOff x="0" y="0"/>
            <a:chExt cx="3624670" cy="1141232"/>
          </a:xfrm>
        </p:grpSpPr>
        <p:sp>
          <p:nvSpPr>
            <p:cNvPr id="22" name="Freeform 22"/>
            <p:cNvSpPr/>
            <p:nvPr/>
          </p:nvSpPr>
          <p:spPr>
            <a:xfrm>
              <a:off x="0" y="0"/>
              <a:ext cx="3624707" cy="1141222"/>
            </a:xfrm>
            <a:custGeom>
              <a:avLst/>
              <a:gdLst/>
              <a:ahLst/>
              <a:cxnLst/>
              <a:rect l="l" t="t" r="r" b="b"/>
              <a:pathLst>
                <a:path w="3624707" h="1141222">
                  <a:moveTo>
                    <a:pt x="0" y="190246"/>
                  </a:moveTo>
                  <a:cubicBezTo>
                    <a:pt x="0" y="85217"/>
                    <a:pt x="85217" y="0"/>
                    <a:pt x="190246" y="0"/>
                  </a:cubicBezTo>
                  <a:lnTo>
                    <a:pt x="3434461" y="0"/>
                  </a:lnTo>
                  <a:cubicBezTo>
                    <a:pt x="3539490" y="0"/>
                    <a:pt x="3624707" y="85217"/>
                    <a:pt x="3624707" y="190246"/>
                  </a:cubicBezTo>
                  <a:lnTo>
                    <a:pt x="3624707" y="950976"/>
                  </a:lnTo>
                  <a:cubicBezTo>
                    <a:pt x="3624707" y="1056005"/>
                    <a:pt x="3539490" y="1141222"/>
                    <a:pt x="3434461" y="1141222"/>
                  </a:cubicBezTo>
                  <a:lnTo>
                    <a:pt x="190246" y="1141222"/>
                  </a:lnTo>
                  <a:cubicBezTo>
                    <a:pt x="85217" y="1141222"/>
                    <a:pt x="0" y="1056132"/>
                    <a:pt x="0" y="950976"/>
                  </a:cubicBezTo>
                  <a:close/>
                </a:path>
              </a:pathLst>
            </a:custGeom>
            <a:solidFill>
              <a:srgbClr val="ABD1D1"/>
            </a:solidFill>
          </p:spPr>
        </p:sp>
        <p:sp>
          <p:nvSpPr>
            <p:cNvPr id="23" name="TextBox 23"/>
            <p:cNvSpPr txBox="1"/>
            <p:nvPr/>
          </p:nvSpPr>
          <p:spPr>
            <a:xfrm>
              <a:off x="0" y="0"/>
              <a:ext cx="3624670" cy="1141232"/>
            </a:xfrm>
            <a:prstGeom prst="rect">
              <a:avLst/>
            </a:prstGeom>
          </p:spPr>
          <p:txBody>
            <a:bodyPr lIns="50800" tIns="50800" rIns="50800" bIns="50800" rtlCol="0" anchor="t"/>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2100" b="0" i="0" u="none" strike="noStrike" kern="1200" cap="none" spc="-83" normalizeH="0" baseline="0" noProof="0">
                  <a:ln>
                    <a:noFill/>
                  </a:ln>
                  <a:solidFill>
                    <a:srgbClr val="000000"/>
                  </a:solidFill>
                  <a:effectLst/>
                  <a:uLnTx/>
                  <a:uFillTx/>
                  <a:latin typeface="Open Sans"/>
                  <a:ea typeface="+mn-ea"/>
                  <a:cs typeface="+mn-cs"/>
                </a:rPr>
                <a:t>Primary Dental Health Aide I - PDHAI</a:t>
              </a:r>
            </a:p>
          </p:txBody>
        </p:sp>
      </p:grpSp>
      <p:sp>
        <p:nvSpPr>
          <p:cNvPr id="24" name="TextBox 24"/>
          <p:cNvSpPr txBox="1"/>
          <p:nvPr/>
        </p:nvSpPr>
        <p:spPr>
          <a:xfrm>
            <a:off x="811756" y="3715225"/>
            <a:ext cx="3594416" cy="5458064"/>
          </a:xfrm>
          <a:prstGeom prst="rect">
            <a:avLst/>
          </a:prstGeom>
        </p:spPr>
        <p:txBody>
          <a:bodyPr lIns="0" tIns="0" rIns="0" bIns="0" rtlCol="0" anchor="t">
            <a:spAutoFit/>
          </a:bodyPr>
          <a:lstStyle/>
          <a:p>
            <a:pPr marL="488632" marR="0" lvl="1" indent="-244316" algn="l" defTabSz="914400" rtl="0" eaLnBrk="1" fontAlgn="auto" latinLnBrk="0" hangingPunct="1">
              <a:lnSpc>
                <a:spcPts val="3240"/>
              </a:lnSpc>
              <a:spcBef>
                <a:spcPts val="0"/>
              </a:spcBef>
              <a:spcAft>
                <a:spcPts val="0"/>
              </a:spcAft>
              <a:buClrTx/>
              <a:buSzTx/>
              <a:buFont typeface="Arial"/>
              <a:buChar char="•"/>
              <a:tabLst/>
              <a:defRPr/>
            </a:pPr>
            <a:r>
              <a:rPr kumimoji="0" lang="en-US" sz="2700" b="0" i="0" u="none" strike="noStrike" kern="1200" cap="none" spc="-107" normalizeH="0" baseline="0" noProof="0" dirty="0">
                <a:ln>
                  <a:noFill/>
                </a:ln>
                <a:solidFill>
                  <a:srgbClr val="000000"/>
                </a:solidFill>
                <a:effectLst/>
                <a:uLnTx/>
                <a:uFillTx/>
                <a:latin typeface="Open Sans"/>
                <a:ea typeface="+mn-ea"/>
                <a:cs typeface="+mn-cs"/>
              </a:rPr>
              <a:t>A series of accessible oral health careers </a:t>
            </a:r>
          </a:p>
          <a:p>
            <a:pPr marL="488632" marR="0" lvl="1" indent="-244316" algn="l" defTabSz="914400" rtl="0" eaLnBrk="1" fontAlgn="auto" latinLnBrk="0" hangingPunct="1">
              <a:lnSpc>
                <a:spcPts val="3240"/>
              </a:lnSpc>
              <a:spcBef>
                <a:spcPts val="0"/>
              </a:spcBef>
              <a:spcAft>
                <a:spcPts val="0"/>
              </a:spcAft>
              <a:buClrTx/>
              <a:buSzTx/>
              <a:buFontTx/>
              <a:buNone/>
              <a:tabLst/>
              <a:defRPr/>
            </a:pPr>
            <a:endParaRPr kumimoji="0" lang="en-US" sz="2700" b="0" i="0" u="none" strike="noStrike" kern="1200" cap="none" spc="-107" normalizeH="0" baseline="0" noProof="0" dirty="0">
              <a:ln>
                <a:noFill/>
              </a:ln>
              <a:solidFill>
                <a:srgbClr val="000000"/>
              </a:solidFill>
              <a:effectLst/>
              <a:uLnTx/>
              <a:uFillTx/>
              <a:latin typeface="Open Sans"/>
              <a:ea typeface="+mn-ea"/>
              <a:cs typeface="+mn-cs"/>
            </a:endParaRPr>
          </a:p>
          <a:p>
            <a:pPr marL="488632" marR="0" lvl="1" indent="-244316" algn="l" defTabSz="914400" rtl="0" eaLnBrk="1" fontAlgn="auto" latinLnBrk="0" hangingPunct="1">
              <a:lnSpc>
                <a:spcPts val="3240"/>
              </a:lnSpc>
              <a:spcBef>
                <a:spcPts val="0"/>
              </a:spcBef>
              <a:spcAft>
                <a:spcPts val="0"/>
              </a:spcAft>
              <a:buClrTx/>
              <a:buSzTx/>
              <a:buFont typeface="Arial"/>
              <a:buChar char="•"/>
              <a:tabLst/>
              <a:defRPr/>
            </a:pPr>
            <a:r>
              <a:rPr kumimoji="0" lang="en-US" sz="2700" b="0" i="0" u="none" strike="noStrike" kern="1200" cap="none" spc="-107" normalizeH="0" baseline="0" noProof="0" dirty="0">
                <a:ln>
                  <a:noFill/>
                </a:ln>
                <a:solidFill>
                  <a:srgbClr val="000000"/>
                </a:solidFill>
                <a:effectLst/>
                <a:uLnTx/>
                <a:uFillTx/>
                <a:latin typeface="Open Sans"/>
                <a:ea typeface="+mn-ea"/>
                <a:cs typeface="+mn-cs"/>
              </a:rPr>
              <a:t>Working in Indian Health Service and Tribal Communities</a:t>
            </a:r>
          </a:p>
          <a:p>
            <a:pPr marL="488632" marR="0" lvl="1" indent="-244316" algn="l" defTabSz="914400" rtl="0" eaLnBrk="1" fontAlgn="auto" latinLnBrk="0" hangingPunct="1">
              <a:lnSpc>
                <a:spcPts val="3240"/>
              </a:lnSpc>
              <a:spcBef>
                <a:spcPts val="0"/>
              </a:spcBef>
              <a:spcAft>
                <a:spcPts val="0"/>
              </a:spcAft>
              <a:buClrTx/>
              <a:buSzTx/>
              <a:buFontTx/>
              <a:buNone/>
              <a:tabLst/>
              <a:defRPr/>
            </a:pPr>
            <a:endParaRPr kumimoji="0" lang="en-US" sz="2700" b="0" i="0" u="none" strike="noStrike" kern="1200" cap="none" spc="-107" normalizeH="0" baseline="0" noProof="0" dirty="0">
              <a:ln>
                <a:noFill/>
              </a:ln>
              <a:solidFill>
                <a:srgbClr val="000000"/>
              </a:solidFill>
              <a:effectLst/>
              <a:uLnTx/>
              <a:uFillTx/>
              <a:latin typeface="Open Sans"/>
              <a:ea typeface="+mn-ea"/>
              <a:cs typeface="+mn-cs"/>
            </a:endParaRPr>
          </a:p>
          <a:p>
            <a:pPr marL="488632" marR="0" lvl="1" indent="-244316" algn="l" defTabSz="914400" rtl="0" eaLnBrk="1" fontAlgn="auto" latinLnBrk="0" hangingPunct="1">
              <a:lnSpc>
                <a:spcPts val="3240"/>
              </a:lnSpc>
              <a:spcBef>
                <a:spcPts val="0"/>
              </a:spcBef>
              <a:spcAft>
                <a:spcPts val="0"/>
              </a:spcAft>
              <a:buClrTx/>
              <a:buSzTx/>
              <a:buFont typeface="Arial"/>
              <a:buChar char="•"/>
              <a:tabLst/>
              <a:defRPr/>
            </a:pPr>
            <a:r>
              <a:rPr kumimoji="0" lang="en-US" sz="2700" b="0" i="0" u="none" strike="noStrike" kern="1200" cap="none" spc="-107" normalizeH="0" baseline="0" noProof="0" dirty="0">
                <a:ln>
                  <a:noFill/>
                </a:ln>
                <a:solidFill>
                  <a:srgbClr val="000000"/>
                </a:solidFill>
                <a:effectLst/>
                <a:uLnTx/>
                <a:uFillTx/>
                <a:latin typeface="Open Sans"/>
                <a:ea typeface="+mn-ea"/>
                <a:cs typeface="+mn-cs"/>
              </a:rPr>
              <a:t>All types of DHAs are supervised by a dentist or DHAT </a:t>
            </a:r>
          </a:p>
          <a:p>
            <a:pPr marL="488632" marR="0" lvl="1" indent="-244316" algn="l" defTabSz="914400" rtl="0" eaLnBrk="1" fontAlgn="auto" latinLnBrk="0" hangingPunct="1">
              <a:lnSpc>
                <a:spcPts val="3240"/>
              </a:lnSpc>
              <a:spcBef>
                <a:spcPts val="0"/>
              </a:spcBef>
              <a:spcAft>
                <a:spcPts val="0"/>
              </a:spcAft>
              <a:buClrTx/>
              <a:buSzTx/>
              <a:buFontTx/>
              <a:buNone/>
              <a:tabLst/>
              <a:defRPr/>
            </a:pPr>
            <a:endParaRPr kumimoji="0" lang="en-US" sz="2700" b="0" i="0" u="none" strike="noStrike" kern="1200" cap="none" spc="-107" normalizeH="0" baseline="0" noProof="0" dirty="0">
              <a:ln>
                <a:noFill/>
              </a:ln>
              <a:solidFill>
                <a:srgbClr val="000000"/>
              </a:solidFill>
              <a:effectLst/>
              <a:uLnTx/>
              <a:uFillTx/>
              <a:latin typeface="Open Sans"/>
              <a:ea typeface="+mn-ea"/>
              <a:cs typeface="+mn-cs"/>
            </a:endParaRPr>
          </a:p>
          <a:p>
            <a:pPr marL="488632" marR="0" lvl="1" indent="-244316" algn="l" defTabSz="914400" rtl="0" eaLnBrk="1" fontAlgn="auto" latinLnBrk="0" hangingPunct="1">
              <a:lnSpc>
                <a:spcPts val="3240"/>
              </a:lnSpc>
              <a:spcBef>
                <a:spcPts val="0"/>
              </a:spcBef>
              <a:spcAft>
                <a:spcPts val="0"/>
              </a:spcAft>
              <a:buClrTx/>
              <a:buSzTx/>
              <a:buFont typeface="Arial"/>
              <a:buChar char="•"/>
              <a:tabLst/>
              <a:defRPr/>
            </a:pPr>
            <a:r>
              <a:rPr kumimoji="0" lang="en-US" sz="2700" b="0" i="0" u="none" strike="noStrike" kern="1200" cap="none" spc="-107" normalizeH="0" baseline="0" noProof="0" dirty="0">
                <a:ln>
                  <a:noFill/>
                </a:ln>
                <a:solidFill>
                  <a:srgbClr val="000000"/>
                </a:solidFill>
                <a:effectLst/>
                <a:uLnTx/>
                <a:uFillTx/>
                <a:latin typeface="Open Sans"/>
                <a:ea typeface="+mn-ea"/>
                <a:cs typeface="+mn-cs"/>
              </a:rPr>
              <a:t>Federally certified dental providers </a:t>
            </a:r>
          </a:p>
        </p:txBody>
      </p:sp>
      <p:grpSp>
        <p:nvGrpSpPr>
          <p:cNvPr id="25" name="Group 25"/>
          <p:cNvGrpSpPr/>
          <p:nvPr/>
        </p:nvGrpSpPr>
        <p:grpSpPr>
          <a:xfrm>
            <a:off x="8320613" y="6084651"/>
            <a:ext cx="708145" cy="728737"/>
            <a:chOff x="0" y="0"/>
            <a:chExt cx="1383150" cy="1423372"/>
          </a:xfrm>
        </p:grpSpPr>
        <p:sp>
          <p:nvSpPr>
            <p:cNvPr id="26" name="Freeform 26"/>
            <p:cNvSpPr/>
            <p:nvPr/>
          </p:nvSpPr>
          <p:spPr>
            <a:xfrm>
              <a:off x="0" y="0"/>
              <a:ext cx="1383030" cy="1423416"/>
            </a:xfrm>
            <a:custGeom>
              <a:avLst/>
              <a:gdLst/>
              <a:ahLst/>
              <a:cxnLst/>
              <a:rect l="l" t="t" r="r" b="b"/>
              <a:pathLst>
                <a:path w="1383030" h="1423416">
                  <a:moveTo>
                    <a:pt x="0" y="711708"/>
                  </a:moveTo>
                  <a:cubicBezTo>
                    <a:pt x="0" y="318643"/>
                    <a:pt x="309626" y="0"/>
                    <a:pt x="691515" y="0"/>
                  </a:cubicBezTo>
                  <a:cubicBezTo>
                    <a:pt x="1073404" y="0"/>
                    <a:pt x="1383030" y="318643"/>
                    <a:pt x="1383030" y="711708"/>
                  </a:cubicBezTo>
                  <a:cubicBezTo>
                    <a:pt x="1383030" y="1104773"/>
                    <a:pt x="1073404" y="1423416"/>
                    <a:pt x="691515" y="1423416"/>
                  </a:cubicBezTo>
                  <a:cubicBezTo>
                    <a:pt x="309626" y="1423416"/>
                    <a:pt x="0" y="1104773"/>
                    <a:pt x="0" y="711708"/>
                  </a:cubicBezTo>
                  <a:close/>
                </a:path>
              </a:pathLst>
            </a:custGeom>
            <a:blipFill>
              <a:blip r:embed="rId3"/>
              <a:stretch>
                <a:fillRect l="-2002" r="-2011" b="3"/>
              </a:stretch>
            </a:blipFill>
          </p:spPr>
        </p:sp>
      </p:grpSp>
      <p:grpSp>
        <p:nvGrpSpPr>
          <p:cNvPr id="27" name="Group 27"/>
          <p:cNvGrpSpPr/>
          <p:nvPr/>
        </p:nvGrpSpPr>
        <p:grpSpPr>
          <a:xfrm>
            <a:off x="5896645" y="1886517"/>
            <a:ext cx="2464107" cy="1001524"/>
            <a:chOff x="0" y="0"/>
            <a:chExt cx="3285476" cy="1335365"/>
          </a:xfrm>
        </p:grpSpPr>
        <p:sp>
          <p:nvSpPr>
            <p:cNvPr id="28" name="Freeform 28"/>
            <p:cNvSpPr/>
            <p:nvPr/>
          </p:nvSpPr>
          <p:spPr>
            <a:xfrm>
              <a:off x="9900" y="9523"/>
              <a:ext cx="3265648" cy="1316290"/>
            </a:xfrm>
            <a:custGeom>
              <a:avLst/>
              <a:gdLst/>
              <a:ahLst/>
              <a:cxnLst/>
              <a:rect l="l" t="t" r="r" b="b"/>
              <a:pathLst>
                <a:path w="3265648" h="1316290">
                  <a:moveTo>
                    <a:pt x="0" y="0"/>
                  </a:moveTo>
                  <a:lnTo>
                    <a:pt x="3265648" y="0"/>
                  </a:lnTo>
                  <a:lnTo>
                    <a:pt x="3265648" y="1316290"/>
                  </a:lnTo>
                  <a:lnTo>
                    <a:pt x="0" y="1316290"/>
                  </a:lnTo>
                  <a:close/>
                </a:path>
              </a:pathLst>
            </a:custGeom>
            <a:solidFill>
              <a:srgbClr val="FFFFFF"/>
            </a:solidFill>
          </p:spPr>
        </p:sp>
        <p:sp>
          <p:nvSpPr>
            <p:cNvPr id="29" name="Freeform 29"/>
            <p:cNvSpPr/>
            <p:nvPr/>
          </p:nvSpPr>
          <p:spPr>
            <a:xfrm>
              <a:off x="0" y="0"/>
              <a:ext cx="3285449" cy="1335336"/>
            </a:xfrm>
            <a:custGeom>
              <a:avLst/>
              <a:gdLst/>
              <a:ahLst/>
              <a:cxnLst/>
              <a:rect l="l" t="t" r="r" b="b"/>
              <a:pathLst>
                <a:path w="3285449" h="1335336">
                  <a:moveTo>
                    <a:pt x="9900" y="0"/>
                  </a:moveTo>
                  <a:lnTo>
                    <a:pt x="3275548" y="0"/>
                  </a:lnTo>
                  <a:cubicBezTo>
                    <a:pt x="3280994" y="0"/>
                    <a:pt x="3285449" y="4285"/>
                    <a:pt x="3285449" y="9523"/>
                  </a:cubicBezTo>
                  <a:lnTo>
                    <a:pt x="3285449" y="1325813"/>
                  </a:lnTo>
                  <a:cubicBezTo>
                    <a:pt x="3285449" y="1331051"/>
                    <a:pt x="3280994" y="1335336"/>
                    <a:pt x="3275548" y="1335336"/>
                  </a:cubicBezTo>
                  <a:lnTo>
                    <a:pt x="9900" y="1335336"/>
                  </a:lnTo>
                  <a:cubicBezTo>
                    <a:pt x="4455" y="1335336"/>
                    <a:pt x="0" y="1331051"/>
                    <a:pt x="0" y="1325813"/>
                  </a:cubicBezTo>
                  <a:lnTo>
                    <a:pt x="0" y="9523"/>
                  </a:lnTo>
                  <a:cubicBezTo>
                    <a:pt x="0" y="4285"/>
                    <a:pt x="4455" y="0"/>
                    <a:pt x="9900" y="0"/>
                  </a:cubicBezTo>
                  <a:moveTo>
                    <a:pt x="9900" y="19046"/>
                  </a:moveTo>
                  <a:lnTo>
                    <a:pt x="9900" y="9523"/>
                  </a:lnTo>
                  <a:lnTo>
                    <a:pt x="19801" y="9523"/>
                  </a:lnTo>
                  <a:lnTo>
                    <a:pt x="19801" y="1325813"/>
                  </a:lnTo>
                  <a:lnTo>
                    <a:pt x="9900" y="1325813"/>
                  </a:lnTo>
                  <a:lnTo>
                    <a:pt x="9900" y="1316290"/>
                  </a:lnTo>
                  <a:lnTo>
                    <a:pt x="3275548" y="1316290"/>
                  </a:lnTo>
                  <a:lnTo>
                    <a:pt x="3275548" y="1325813"/>
                  </a:lnTo>
                  <a:lnTo>
                    <a:pt x="3265648" y="1325813"/>
                  </a:lnTo>
                  <a:lnTo>
                    <a:pt x="3265648" y="9523"/>
                  </a:lnTo>
                  <a:lnTo>
                    <a:pt x="3275548" y="9523"/>
                  </a:lnTo>
                  <a:lnTo>
                    <a:pt x="3275548" y="19046"/>
                  </a:lnTo>
                  <a:lnTo>
                    <a:pt x="9900" y="19046"/>
                  </a:lnTo>
                  <a:close/>
                </a:path>
              </a:pathLst>
            </a:custGeom>
            <a:solidFill>
              <a:srgbClr val="000000"/>
            </a:solidFill>
          </p:spPr>
        </p:sp>
        <p:sp>
          <p:nvSpPr>
            <p:cNvPr id="30" name="TextBox 30"/>
            <p:cNvSpPr txBox="1"/>
            <p:nvPr/>
          </p:nvSpPr>
          <p:spPr>
            <a:xfrm>
              <a:off x="0" y="0"/>
              <a:ext cx="4214530" cy="1780832"/>
            </a:xfrm>
            <a:prstGeom prst="rect">
              <a:avLst/>
            </a:prstGeom>
          </p:spPr>
          <p:txBody>
            <a:bodyPr lIns="50800" tIns="50800" rIns="50800" bIns="50800" rtlCol="0" anchor="t"/>
            <a:lstStyle/>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Below gumline prophylaxis</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Periodontal therapy</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Periodontal maintenance</a:t>
              </a:r>
            </a:p>
            <a:p>
              <a:pPr marL="253189" marR="0" lvl="1" indent="-126595"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Local anesthetic</a:t>
              </a:r>
            </a:p>
          </p:txBody>
        </p:sp>
      </p:grpSp>
      <p:grpSp>
        <p:nvGrpSpPr>
          <p:cNvPr id="31" name="Group 31"/>
          <p:cNvGrpSpPr/>
          <p:nvPr/>
        </p:nvGrpSpPr>
        <p:grpSpPr>
          <a:xfrm>
            <a:off x="15167615" y="1819387"/>
            <a:ext cx="1779031" cy="978731"/>
            <a:chOff x="0" y="0"/>
            <a:chExt cx="2372042" cy="1304975"/>
          </a:xfrm>
        </p:grpSpPr>
        <p:sp>
          <p:nvSpPr>
            <p:cNvPr id="32" name="Freeform 32"/>
            <p:cNvSpPr/>
            <p:nvPr/>
          </p:nvSpPr>
          <p:spPr>
            <a:xfrm>
              <a:off x="7926" y="9653"/>
              <a:ext cx="2356151" cy="1285637"/>
            </a:xfrm>
            <a:custGeom>
              <a:avLst/>
              <a:gdLst/>
              <a:ahLst/>
              <a:cxnLst/>
              <a:rect l="l" t="t" r="r" b="b"/>
              <a:pathLst>
                <a:path w="2356151" h="1285637">
                  <a:moveTo>
                    <a:pt x="0" y="0"/>
                  </a:moveTo>
                  <a:lnTo>
                    <a:pt x="2356151" y="0"/>
                  </a:lnTo>
                  <a:lnTo>
                    <a:pt x="2356151" y="1285637"/>
                  </a:lnTo>
                  <a:lnTo>
                    <a:pt x="0" y="1285637"/>
                  </a:lnTo>
                  <a:close/>
                </a:path>
              </a:pathLst>
            </a:custGeom>
            <a:solidFill>
              <a:srgbClr val="FFFFFF"/>
            </a:solidFill>
          </p:spPr>
        </p:sp>
        <p:sp>
          <p:nvSpPr>
            <p:cNvPr id="33" name="Freeform 33"/>
            <p:cNvSpPr/>
            <p:nvPr/>
          </p:nvSpPr>
          <p:spPr>
            <a:xfrm>
              <a:off x="0" y="0"/>
              <a:ext cx="2372003" cy="1304943"/>
            </a:xfrm>
            <a:custGeom>
              <a:avLst/>
              <a:gdLst/>
              <a:ahLst/>
              <a:cxnLst/>
              <a:rect l="l" t="t" r="r" b="b"/>
              <a:pathLst>
                <a:path w="2372003" h="1304943">
                  <a:moveTo>
                    <a:pt x="7926" y="0"/>
                  </a:moveTo>
                  <a:lnTo>
                    <a:pt x="2364077" y="0"/>
                  </a:lnTo>
                  <a:cubicBezTo>
                    <a:pt x="2368436" y="0"/>
                    <a:pt x="2372003" y="4344"/>
                    <a:pt x="2372003" y="9653"/>
                  </a:cubicBezTo>
                  <a:lnTo>
                    <a:pt x="2372003" y="1295290"/>
                  </a:lnTo>
                  <a:cubicBezTo>
                    <a:pt x="2372003" y="1300599"/>
                    <a:pt x="2368436" y="1304943"/>
                    <a:pt x="2364077" y="1304943"/>
                  </a:cubicBezTo>
                  <a:lnTo>
                    <a:pt x="7926" y="1304943"/>
                  </a:lnTo>
                  <a:cubicBezTo>
                    <a:pt x="3567" y="1304943"/>
                    <a:pt x="0" y="1300599"/>
                    <a:pt x="0" y="1295290"/>
                  </a:cubicBezTo>
                  <a:lnTo>
                    <a:pt x="0" y="9653"/>
                  </a:lnTo>
                  <a:cubicBezTo>
                    <a:pt x="0" y="4344"/>
                    <a:pt x="3567" y="0"/>
                    <a:pt x="7926" y="0"/>
                  </a:cubicBezTo>
                  <a:moveTo>
                    <a:pt x="7926" y="19305"/>
                  </a:moveTo>
                  <a:lnTo>
                    <a:pt x="7926" y="9653"/>
                  </a:lnTo>
                  <a:lnTo>
                    <a:pt x="15852" y="9653"/>
                  </a:lnTo>
                  <a:lnTo>
                    <a:pt x="15852" y="1295290"/>
                  </a:lnTo>
                  <a:lnTo>
                    <a:pt x="7926" y="1295290"/>
                  </a:lnTo>
                  <a:lnTo>
                    <a:pt x="7926" y="1285637"/>
                  </a:lnTo>
                  <a:lnTo>
                    <a:pt x="2364077" y="1285637"/>
                  </a:lnTo>
                  <a:lnTo>
                    <a:pt x="2364077" y="1295290"/>
                  </a:lnTo>
                  <a:lnTo>
                    <a:pt x="2356151" y="1295290"/>
                  </a:lnTo>
                  <a:lnTo>
                    <a:pt x="2356151" y="9653"/>
                  </a:lnTo>
                  <a:lnTo>
                    <a:pt x="2364077" y="9653"/>
                  </a:lnTo>
                  <a:lnTo>
                    <a:pt x="2364077" y="19305"/>
                  </a:lnTo>
                  <a:lnTo>
                    <a:pt x="7926" y="19305"/>
                  </a:lnTo>
                  <a:close/>
                </a:path>
              </a:pathLst>
            </a:custGeom>
            <a:solidFill>
              <a:srgbClr val="000000"/>
            </a:solidFill>
          </p:spPr>
        </p:sp>
        <p:sp>
          <p:nvSpPr>
            <p:cNvPr id="34" name="TextBox 34"/>
            <p:cNvSpPr txBox="1"/>
            <p:nvPr/>
          </p:nvSpPr>
          <p:spPr>
            <a:xfrm>
              <a:off x="0" y="0"/>
              <a:ext cx="3800792" cy="1716956"/>
            </a:xfrm>
            <a:prstGeom prst="rect">
              <a:avLst/>
            </a:prstGeom>
          </p:spPr>
          <p:txBody>
            <a:bodyPr lIns="50800" tIns="50800" rIns="50800" bIns="50800" rtlCol="0" anchor="t"/>
            <a:lstStyle/>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Dental exams</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Removes decay </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Restores teeth</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Extractions</a:t>
              </a:r>
            </a:p>
          </p:txBody>
        </p:sp>
      </p:grpSp>
      <p:grpSp>
        <p:nvGrpSpPr>
          <p:cNvPr id="35" name="Group 35"/>
          <p:cNvGrpSpPr/>
          <p:nvPr/>
        </p:nvGrpSpPr>
        <p:grpSpPr>
          <a:xfrm>
            <a:off x="12121515" y="7554122"/>
            <a:ext cx="3046100" cy="978731"/>
            <a:chOff x="0" y="0"/>
            <a:chExt cx="4061467" cy="1304975"/>
          </a:xfrm>
        </p:grpSpPr>
        <p:sp>
          <p:nvSpPr>
            <p:cNvPr id="36" name="Freeform 36"/>
            <p:cNvSpPr/>
            <p:nvPr/>
          </p:nvSpPr>
          <p:spPr>
            <a:xfrm>
              <a:off x="10190" y="10059"/>
              <a:ext cx="4041124" cy="1284859"/>
            </a:xfrm>
            <a:custGeom>
              <a:avLst/>
              <a:gdLst/>
              <a:ahLst/>
              <a:cxnLst/>
              <a:rect l="l" t="t" r="r" b="b"/>
              <a:pathLst>
                <a:path w="4041124" h="1284859">
                  <a:moveTo>
                    <a:pt x="0" y="0"/>
                  </a:moveTo>
                  <a:lnTo>
                    <a:pt x="4041124" y="0"/>
                  </a:lnTo>
                  <a:lnTo>
                    <a:pt x="4041124" y="1284859"/>
                  </a:lnTo>
                  <a:lnTo>
                    <a:pt x="0" y="1284859"/>
                  </a:lnTo>
                  <a:close/>
                </a:path>
              </a:pathLst>
            </a:custGeom>
            <a:solidFill>
              <a:srgbClr val="FFFFFF"/>
            </a:solidFill>
          </p:spPr>
        </p:sp>
        <p:sp>
          <p:nvSpPr>
            <p:cNvPr id="37" name="Freeform 37"/>
            <p:cNvSpPr/>
            <p:nvPr/>
          </p:nvSpPr>
          <p:spPr>
            <a:xfrm>
              <a:off x="0" y="0"/>
              <a:ext cx="4061514" cy="1304978"/>
            </a:xfrm>
            <a:custGeom>
              <a:avLst/>
              <a:gdLst/>
              <a:ahLst/>
              <a:cxnLst/>
              <a:rect l="l" t="t" r="r" b="b"/>
              <a:pathLst>
                <a:path w="4061514" h="1304978">
                  <a:moveTo>
                    <a:pt x="10190" y="0"/>
                  </a:moveTo>
                  <a:lnTo>
                    <a:pt x="4051314" y="0"/>
                  </a:lnTo>
                  <a:cubicBezTo>
                    <a:pt x="4056919" y="0"/>
                    <a:pt x="4061514" y="4527"/>
                    <a:pt x="4061514" y="10059"/>
                  </a:cubicBezTo>
                  <a:lnTo>
                    <a:pt x="4061514" y="1294918"/>
                  </a:lnTo>
                  <a:cubicBezTo>
                    <a:pt x="4061514" y="1300451"/>
                    <a:pt x="4056919" y="1304978"/>
                    <a:pt x="4051314" y="1304978"/>
                  </a:cubicBezTo>
                  <a:lnTo>
                    <a:pt x="10190" y="1304978"/>
                  </a:lnTo>
                  <a:cubicBezTo>
                    <a:pt x="4586" y="1304978"/>
                    <a:pt x="0" y="1300451"/>
                    <a:pt x="0" y="1294918"/>
                  </a:cubicBezTo>
                  <a:lnTo>
                    <a:pt x="0" y="10059"/>
                  </a:lnTo>
                  <a:cubicBezTo>
                    <a:pt x="0" y="4527"/>
                    <a:pt x="4586" y="0"/>
                    <a:pt x="10190" y="0"/>
                  </a:cubicBezTo>
                  <a:moveTo>
                    <a:pt x="10190" y="20118"/>
                  </a:moveTo>
                  <a:lnTo>
                    <a:pt x="10190" y="10059"/>
                  </a:lnTo>
                  <a:lnTo>
                    <a:pt x="20380" y="10059"/>
                  </a:lnTo>
                  <a:lnTo>
                    <a:pt x="20380" y="1294918"/>
                  </a:lnTo>
                  <a:lnTo>
                    <a:pt x="10190" y="1294918"/>
                  </a:lnTo>
                  <a:lnTo>
                    <a:pt x="10190" y="1284859"/>
                  </a:lnTo>
                  <a:lnTo>
                    <a:pt x="4051314" y="1284859"/>
                  </a:lnTo>
                  <a:lnTo>
                    <a:pt x="4051314" y="1294918"/>
                  </a:lnTo>
                  <a:lnTo>
                    <a:pt x="4041124" y="1294918"/>
                  </a:lnTo>
                  <a:lnTo>
                    <a:pt x="4041124" y="10059"/>
                  </a:lnTo>
                  <a:lnTo>
                    <a:pt x="4051314" y="10059"/>
                  </a:lnTo>
                  <a:lnTo>
                    <a:pt x="4051314" y="20118"/>
                  </a:lnTo>
                  <a:lnTo>
                    <a:pt x="10190" y="20118"/>
                  </a:lnTo>
                  <a:close/>
                </a:path>
              </a:pathLst>
            </a:custGeom>
            <a:solidFill>
              <a:srgbClr val="000000"/>
            </a:solidFill>
          </p:spPr>
        </p:sp>
        <p:sp>
          <p:nvSpPr>
            <p:cNvPr id="38" name="TextBox 38"/>
            <p:cNvSpPr txBox="1"/>
            <p:nvPr/>
          </p:nvSpPr>
          <p:spPr>
            <a:xfrm>
              <a:off x="0" y="0"/>
              <a:ext cx="5061792" cy="1647568"/>
            </a:xfrm>
            <a:prstGeom prst="rect">
              <a:avLst/>
            </a:prstGeom>
          </p:spPr>
          <p:txBody>
            <a:bodyPr lIns="50800" tIns="50800" rIns="50800" bIns="50800" rtlCol="0" anchor="t"/>
            <a:lstStyle/>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Can perform PDHA I duties plus ~</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Dental Assisting duties</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Above gumline prophylaxis</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Sealants </a:t>
              </a:r>
            </a:p>
          </p:txBody>
        </p:sp>
      </p:grpSp>
      <p:grpSp>
        <p:nvGrpSpPr>
          <p:cNvPr id="39" name="Group 39"/>
          <p:cNvGrpSpPr/>
          <p:nvPr/>
        </p:nvGrpSpPr>
        <p:grpSpPr>
          <a:xfrm>
            <a:off x="12812878" y="6068949"/>
            <a:ext cx="3244253" cy="1035803"/>
            <a:chOff x="0" y="0"/>
            <a:chExt cx="4325671" cy="1381070"/>
          </a:xfrm>
        </p:grpSpPr>
        <p:sp>
          <p:nvSpPr>
            <p:cNvPr id="40" name="Freeform 40"/>
            <p:cNvSpPr/>
            <p:nvPr/>
          </p:nvSpPr>
          <p:spPr>
            <a:xfrm>
              <a:off x="11750" y="10646"/>
              <a:ext cx="4302162" cy="1359781"/>
            </a:xfrm>
            <a:custGeom>
              <a:avLst/>
              <a:gdLst/>
              <a:ahLst/>
              <a:cxnLst/>
              <a:rect l="l" t="t" r="r" b="b"/>
              <a:pathLst>
                <a:path w="4302162" h="1359781">
                  <a:moveTo>
                    <a:pt x="0" y="0"/>
                  </a:moveTo>
                  <a:lnTo>
                    <a:pt x="4302162" y="0"/>
                  </a:lnTo>
                  <a:lnTo>
                    <a:pt x="4302162" y="1359781"/>
                  </a:lnTo>
                  <a:lnTo>
                    <a:pt x="0" y="1359781"/>
                  </a:lnTo>
                  <a:close/>
                </a:path>
              </a:pathLst>
            </a:custGeom>
            <a:solidFill>
              <a:srgbClr val="FFFFFF"/>
            </a:solidFill>
          </p:spPr>
        </p:sp>
        <p:sp>
          <p:nvSpPr>
            <p:cNvPr id="41" name="Freeform 41"/>
            <p:cNvSpPr/>
            <p:nvPr/>
          </p:nvSpPr>
          <p:spPr>
            <a:xfrm>
              <a:off x="0" y="0"/>
              <a:ext cx="4325662" cy="1381073"/>
            </a:xfrm>
            <a:custGeom>
              <a:avLst/>
              <a:gdLst/>
              <a:ahLst/>
              <a:cxnLst/>
              <a:rect l="l" t="t" r="r" b="b"/>
              <a:pathLst>
                <a:path w="4325662" h="1381073">
                  <a:moveTo>
                    <a:pt x="11750" y="0"/>
                  </a:moveTo>
                  <a:lnTo>
                    <a:pt x="4313912" y="0"/>
                  </a:lnTo>
                  <a:cubicBezTo>
                    <a:pt x="4320374" y="0"/>
                    <a:pt x="4325662" y="4791"/>
                    <a:pt x="4325662" y="10646"/>
                  </a:cubicBezTo>
                  <a:lnTo>
                    <a:pt x="4325662" y="1370427"/>
                  </a:lnTo>
                  <a:cubicBezTo>
                    <a:pt x="4325662" y="1376282"/>
                    <a:pt x="4320374" y="1381073"/>
                    <a:pt x="4313912" y="1381073"/>
                  </a:cubicBezTo>
                  <a:lnTo>
                    <a:pt x="11750" y="1381073"/>
                  </a:lnTo>
                  <a:cubicBezTo>
                    <a:pt x="5288" y="1381073"/>
                    <a:pt x="0" y="1376282"/>
                    <a:pt x="0" y="1370427"/>
                  </a:cubicBezTo>
                  <a:lnTo>
                    <a:pt x="0" y="10646"/>
                  </a:lnTo>
                  <a:cubicBezTo>
                    <a:pt x="0" y="4791"/>
                    <a:pt x="5288" y="0"/>
                    <a:pt x="11750" y="0"/>
                  </a:cubicBezTo>
                  <a:moveTo>
                    <a:pt x="11750" y="21291"/>
                  </a:moveTo>
                  <a:lnTo>
                    <a:pt x="11750" y="10646"/>
                  </a:lnTo>
                  <a:lnTo>
                    <a:pt x="23500" y="10646"/>
                  </a:lnTo>
                  <a:lnTo>
                    <a:pt x="23500" y="1370427"/>
                  </a:lnTo>
                  <a:lnTo>
                    <a:pt x="11750" y="1370427"/>
                  </a:lnTo>
                  <a:lnTo>
                    <a:pt x="11750" y="1359781"/>
                  </a:lnTo>
                  <a:lnTo>
                    <a:pt x="4313912" y="1359781"/>
                  </a:lnTo>
                  <a:lnTo>
                    <a:pt x="4313912" y="1370427"/>
                  </a:lnTo>
                  <a:lnTo>
                    <a:pt x="4302162" y="1370427"/>
                  </a:lnTo>
                  <a:lnTo>
                    <a:pt x="4302162" y="10646"/>
                  </a:lnTo>
                  <a:lnTo>
                    <a:pt x="4313912" y="10646"/>
                  </a:lnTo>
                  <a:lnTo>
                    <a:pt x="4313912" y="21291"/>
                  </a:lnTo>
                  <a:lnTo>
                    <a:pt x="11750" y="21291"/>
                  </a:lnTo>
                  <a:close/>
                </a:path>
              </a:pathLst>
            </a:custGeom>
            <a:solidFill>
              <a:srgbClr val="000000"/>
            </a:solidFill>
          </p:spPr>
        </p:sp>
        <p:sp>
          <p:nvSpPr>
            <p:cNvPr id="42" name="TextBox 42"/>
            <p:cNvSpPr txBox="1"/>
            <p:nvPr/>
          </p:nvSpPr>
          <p:spPr>
            <a:xfrm>
              <a:off x="0" y="0"/>
              <a:ext cx="4675388" cy="1647568"/>
            </a:xfrm>
            <a:prstGeom prst="rect">
              <a:avLst/>
            </a:prstGeom>
          </p:spPr>
          <p:txBody>
            <a:bodyPr lIns="50800" tIns="50800" rIns="50800" bIns="50800" rtlCol="0" anchor="t"/>
            <a:lstStyle/>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dirty="0">
                  <a:ln>
                    <a:noFill/>
                  </a:ln>
                  <a:solidFill>
                    <a:srgbClr val="000000"/>
                  </a:solidFill>
                  <a:effectLst/>
                  <a:uLnTx/>
                  <a:uFillTx/>
                  <a:latin typeface="Open Sans"/>
                  <a:ea typeface="+mn-ea"/>
                  <a:cs typeface="+mn-cs"/>
                </a:rPr>
                <a:t>PDHA II duties plus placement of</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dirty="0">
                  <a:ln>
                    <a:noFill/>
                  </a:ln>
                  <a:solidFill>
                    <a:srgbClr val="000000"/>
                  </a:solidFill>
                  <a:effectLst/>
                  <a:uLnTx/>
                  <a:uFillTx/>
                  <a:latin typeface="Open Sans"/>
                  <a:ea typeface="+mn-ea"/>
                  <a:cs typeface="+mn-cs"/>
                </a:rPr>
                <a:t>Simple restorations ~</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dirty="0">
                  <a:ln>
                    <a:noFill/>
                  </a:ln>
                  <a:solidFill>
                    <a:srgbClr val="000000"/>
                  </a:solidFill>
                  <a:effectLst/>
                  <a:uLnTx/>
                  <a:uFillTx/>
                  <a:latin typeface="Open Sans"/>
                  <a:ea typeface="+mn-ea"/>
                  <a:cs typeface="+mn-cs"/>
                </a:rPr>
                <a:t>Class I, II, V amalgam placement</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dirty="0">
                  <a:ln>
                    <a:noFill/>
                  </a:ln>
                  <a:solidFill>
                    <a:srgbClr val="000000"/>
                  </a:solidFill>
                  <a:effectLst/>
                  <a:uLnTx/>
                  <a:uFillTx/>
                  <a:latin typeface="Open Sans"/>
                  <a:ea typeface="+mn-ea"/>
                  <a:cs typeface="+mn-cs"/>
                </a:rPr>
                <a:t>Class I, III, V composite placement</a:t>
              </a:r>
            </a:p>
          </p:txBody>
        </p:sp>
      </p:grpSp>
      <p:grpSp>
        <p:nvGrpSpPr>
          <p:cNvPr id="43" name="Group 43"/>
          <p:cNvGrpSpPr/>
          <p:nvPr/>
        </p:nvGrpSpPr>
        <p:grpSpPr>
          <a:xfrm>
            <a:off x="13566065" y="4492036"/>
            <a:ext cx="3107841" cy="1060287"/>
            <a:chOff x="0" y="0"/>
            <a:chExt cx="4143787" cy="1413716"/>
          </a:xfrm>
        </p:grpSpPr>
        <p:sp>
          <p:nvSpPr>
            <p:cNvPr id="44" name="Freeform 44"/>
            <p:cNvSpPr/>
            <p:nvPr/>
          </p:nvSpPr>
          <p:spPr>
            <a:xfrm>
              <a:off x="12487" y="10897"/>
              <a:ext cx="4118779" cy="1391924"/>
            </a:xfrm>
            <a:custGeom>
              <a:avLst/>
              <a:gdLst/>
              <a:ahLst/>
              <a:cxnLst/>
              <a:rect l="l" t="t" r="r" b="b"/>
              <a:pathLst>
                <a:path w="4118779" h="1391924">
                  <a:moveTo>
                    <a:pt x="0" y="0"/>
                  </a:moveTo>
                  <a:lnTo>
                    <a:pt x="4118779" y="0"/>
                  </a:lnTo>
                  <a:lnTo>
                    <a:pt x="4118779" y="1391924"/>
                  </a:lnTo>
                  <a:lnTo>
                    <a:pt x="0" y="1391924"/>
                  </a:lnTo>
                  <a:close/>
                </a:path>
              </a:pathLst>
            </a:custGeom>
            <a:solidFill>
              <a:srgbClr val="FFFFFF"/>
            </a:solidFill>
          </p:spPr>
        </p:sp>
        <p:sp>
          <p:nvSpPr>
            <p:cNvPr id="45" name="Freeform 45"/>
            <p:cNvSpPr/>
            <p:nvPr/>
          </p:nvSpPr>
          <p:spPr>
            <a:xfrm>
              <a:off x="0" y="0"/>
              <a:ext cx="4143753" cy="1413719"/>
            </a:xfrm>
            <a:custGeom>
              <a:avLst/>
              <a:gdLst/>
              <a:ahLst/>
              <a:cxnLst/>
              <a:rect l="l" t="t" r="r" b="b"/>
              <a:pathLst>
                <a:path w="4143753" h="1413719">
                  <a:moveTo>
                    <a:pt x="12487" y="0"/>
                  </a:moveTo>
                  <a:lnTo>
                    <a:pt x="4131266" y="0"/>
                  </a:lnTo>
                  <a:cubicBezTo>
                    <a:pt x="4138134" y="0"/>
                    <a:pt x="4143753" y="4904"/>
                    <a:pt x="4143753" y="10897"/>
                  </a:cubicBezTo>
                  <a:lnTo>
                    <a:pt x="4143753" y="1402821"/>
                  </a:lnTo>
                  <a:cubicBezTo>
                    <a:pt x="4143753" y="1408815"/>
                    <a:pt x="4138134" y="1413719"/>
                    <a:pt x="4131266" y="1413719"/>
                  </a:cubicBezTo>
                  <a:lnTo>
                    <a:pt x="12487" y="1413719"/>
                  </a:lnTo>
                  <a:cubicBezTo>
                    <a:pt x="5619" y="1413719"/>
                    <a:pt x="0" y="1408815"/>
                    <a:pt x="0" y="1402821"/>
                  </a:cubicBezTo>
                  <a:lnTo>
                    <a:pt x="0" y="10897"/>
                  </a:lnTo>
                  <a:cubicBezTo>
                    <a:pt x="0" y="4904"/>
                    <a:pt x="5619" y="0"/>
                    <a:pt x="12487" y="0"/>
                  </a:cubicBezTo>
                  <a:moveTo>
                    <a:pt x="12487" y="21795"/>
                  </a:moveTo>
                  <a:lnTo>
                    <a:pt x="12487" y="10897"/>
                  </a:lnTo>
                  <a:lnTo>
                    <a:pt x="24974" y="10897"/>
                  </a:lnTo>
                  <a:lnTo>
                    <a:pt x="24974" y="1402821"/>
                  </a:lnTo>
                  <a:lnTo>
                    <a:pt x="12487" y="1402821"/>
                  </a:lnTo>
                  <a:lnTo>
                    <a:pt x="12487" y="1391924"/>
                  </a:lnTo>
                  <a:lnTo>
                    <a:pt x="4131266" y="1391924"/>
                  </a:lnTo>
                  <a:lnTo>
                    <a:pt x="4131266" y="1402821"/>
                  </a:lnTo>
                  <a:lnTo>
                    <a:pt x="4118779" y="1402821"/>
                  </a:lnTo>
                  <a:lnTo>
                    <a:pt x="4118779" y="10897"/>
                  </a:lnTo>
                  <a:lnTo>
                    <a:pt x="4131266" y="10897"/>
                  </a:lnTo>
                  <a:lnTo>
                    <a:pt x="4131266" y="21795"/>
                  </a:lnTo>
                  <a:lnTo>
                    <a:pt x="12487" y="21795"/>
                  </a:lnTo>
                  <a:close/>
                </a:path>
              </a:pathLst>
            </a:custGeom>
            <a:solidFill>
              <a:srgbClr val="000000"/>
            </a:solidFill>
          </p:spPr>
        </p:sp>
        <p:sp>
          <p:nvSpPr>
            <p:cNvPr id="46" name="TextBox 46"/>
            <p:cNvSpPr txBox="1"/>
            <p:nvPr/>
          </p:nvSpPr>
          <p:spPr>
            <a:xfrm>
              <a:off x="0" y="0"/>
              <a:ext cx="4214530" cy="1647568"/>
            </a:xfrm>
            <a:prstGeom prst="rect">
              <a:avLst/>
            </a:prstGeom>
          </p:spPr>
          <p:txBody>
            <a:bodyPr lIns="50800" tIns="50800" rIns="50800" bIns="50800" rtlCol="0" anchor="t"/>
            <a:lstStyle/>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EFDHA I duties plus placement  of complex restorations ~</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Class II amalgams</a:t>
              </a:r>
            </a:p>
            <a:p>
              <a:pPr marL="302262" marR="0" lvl="1" indent="-151131"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Class II and IV composite  </a:t>
              </a:r>
            </a:p>
          </p:txBody>
        </p:sp>
      </p:grpSp>
      <p:grpSp>
        <p:nvGrpSpPr>
          <p:cNvPr id="47" name="Group 47"/>
          <p:cNvGrpSpPr/>
          <p:nvPr/>
        </p:nvGrpSpPr>
        <p:grpSpPr>
          <a:xfrm>
            <a:off x="11152196" y="8823936"/>
            <a:ext cx="2211601" cy="995915"/>
            <a:chOff x="0" y="0"/>
            <a:chExt cx="2948801" cy="1327886"/>
          </a:xfrm>
        </p:grpSpPr>
        <p:sp>
          <p:nvSpPr>
            <p:cNvPr id="48" name="Freeform 48"/>
            <p:cNvSpPr/>
            <p:nvPr/>
          </p:nvSpPr>
          <p:spPr>
            <a:xfrm>
              <a:off x="7399" y="10236"/>
              <a:ext cx="2934031" cy="1307417"/>
            </a:xfrm>
            <a:custGeom>
              <a:avLst/>
              <a:gdLst/>
              <a:ahLst/>
              <a:cxnLst/>
              <a:rect l="l" t="t" r="r" b="b"/>
              <a:pathLst>
                <a:path w="2934031" h="1307417">
                  <a:moveTo>
                    <a:pt x="0" y="0"/>
                  </a:moveTo>
                  <a:lnTo>
                    <a:pt x="2934031" y="0"/>
                  </a:lnTo>
                  <a:lnTo>
                    <a:pt x="2934031" y="1307417"/>
                  </a:lnTo>
                  <a:lnTo>
                    <a:pt x="0" y="1307417"/>
                  </a:lnTo>
                  <a:close/>
                </a:path>
              </a:pathLst>
            </a:custGeom>
            <a:solidFill>
              <a:srgbClr val="FFFFFF"/>
            </a:solidFill>
          </p:spPr>
        </p:sp>
        <p:sp>
          <p:nvSpPr>
            <p:cNvPr id="49" name="Freeform 49"/>
            <p:cNvSpPr/>
            <p:nvPr/>
          </p:nvSpPr>
          <p:spPr>
            <a:xfrm>
              <a:off x="0" y="0"/>
              <a:ext cx="2948848" cy="1327889"/>
            </a:xfrm>
            <a:custGeom>
              <a:avLst/>
              <a:gdLst/>
              <a:ahLst/>
              <a:cxnLst/>
              <a:rect l="l" t="t" r="r" b="b"/>
              <a:pathLst>
                <a:path w="2948848" h="1327889">
                  <a:moveTo>
                    <a:pt x="7399" y="0"/>
                  </a:moveTo>
                  <a:lnTo>
                    <a:pt x="2941430" y="0"/>
                  </a:lnTo>
                  <a:cubicBezTo>
                    <a:pt x="2945499" y="0"/>
                    <a:pt x="2948848" y="4606"/>
                    <a:pt x="2948848" y="10236"/>
                  </a:cubicBezTo>
                  <a:lnTo>
                    <a:pt x="2948848" y="1317653"/>
                  </a:lnTo>
                  <a:cubicBezTo>
                    <a:pt x="2948848" y="1323283"/>
                    <a:pt x="2945499" y="1327889"/>
                    <a:pt x="2941430" y="1327889"/>
                  </a:cubicBezTo>
                  <a:lnTo>
                    <a:pt x="7399" y="1327889"/>
                  </a:lnTo>
                  <a:cubicBezTo>
                    <a:pt x="3329" y="1327889"/>
                    <a:pt x="0" y="1323283"/>
                    <a:pt x="0" y="1317653"/>
                  </a:cubicBezTo>
                  <a:lnTo>
                    <a:pt x="0" y="10236"/>
                  </a:lnTo>
                  <a:cubicBezTo>
                    <a:pt x="0" y="4606"/>
                    <a:pt x="3329" y="0"/>
                    <a:pt x="7399" y="0"/>
                  </a:cubicBezTo>
                  <a:moveTo>
                    <a:pt x="7399" y="20472"/>
                  </a:moveTo>
                  <a:lnTo>
                    <a:pt x="7399" y="10236"/>
                  </a:lnTo>
                  <a:lnTo>
                    <a:pt x="14797" y="10236"/>
                  </a:lnTo>
                  <a:lnTo>
                    <a:pt x="14797" y="1317653"/>
                  </a:lnTo>
                  <a:lnTo>
                    <a:pt x="7399" y="1317653"/>
                  </a:lnTo>
                  <a:lnTo>
                    <a:pt x="7399" y="1307417"/>
                  </a:lnTo>
                  <a:lnTo>
                    <a:pt x="2941430" y="1307417"/>
                  </a:lnTo>
                  <a:lnTo>
                    <a:pt x="2941430" y="1317653"/>
                  </a:lnTo>
                  <a:lnTo>
                    <a:pt x="2934031" y="1317653"/>
                  </a:lnTo>
                  <a:lnTo>
                    <a:pt x="2934031" y="10236"/>
                  </a:lnTo>
                  <a:lnTo>
                    <a:pt x="2941430" y="10236"/>
                  </a:lnTo>
                  <a:lnTo>
                    <a:pt x="2941430" y="20472"/>
                  </a:lnTo>
                  <a:lnTo>
                    <a:pt x="7399" y="20472"/>
                  </a:lnTo>
                  <a:close/>
                </a:path>
              </a:pathLst>
            </a:custGeom>
            <a:solidFill>
              <a:srgbClr val="000000"/>
            </a:solidFill>
          </p:spPr>
        </p:sp>
        <p:sp>
          <p:nvSpPr>
            <p:cNvPr id="50" name="TextBox 50"/>
            <p:cNvSpPr txBox="1"/>
            <p:nvPr/>
          </p:nvSpPr>
          <p:spPr>
            <a:xfrm>
              <a:off x="0" y="0"/>
              <a:ext cx="5061792" cy="1647568"/>
            </a:xfrm>
            <a:prstGeom prst="rect">
              <a:avLst/>
            </a:prstGeom>
          </p:spPr>
          <p:txBody>
            <a:bodyPr lIns="50800" tIns="50800" rIns="50800" bIns="50800" rtlCol="0" anchor="t"/>
            <a:lstStyle/>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Prevention focused</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Oral health instructions</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Diet/nutrition support</a:t>
              </a:r>
            </a:p>
            <a:p>
              <a:pPr marL="253367" marR="0" lvl="1" indent="-126683" algn="l" defTabSz="914400" rtl="0" eaLnBrk="1" fontAlgn="auto" latinLnBrk="0" hangingPunct="1">
                <a:lnSpc>
                  <a:spcPts val="1680"/>
                </a:lnSpc>
                <a:spcBef>
                  <a:spcPts val="0"/>
                </a:spcBef>
                <a:spcAft>
                  <a:spcPts val="0"/>
                </a:spcAft>
                <a:buClrTx/>
                <a:buSzTx/>
                <a:buFont typeface="Arial"/>
                <a:buChar char="•"/>
                <a:tabLst/>
                <a:defRPr/>
              </a:pPr>
              <a:r>
                <a:rPr kumimoji="0" lang="en-US" sz="1400" b="0" i="0" u="none" strike="noStrike" kern="1200" cap="none" spc="-55" normalizeH="0" baseline="0" noProof="0">
                  <a:ln>
                    <a:noFill/>
                  </a:ln>
                  <a:solidFill>
                    <a:srgbClr val="000000"/>
                  </a:solidFill>
                  <a:effectLst/>
                  <a:uLnTx/>
                  <a:uFillTx/>
                  <a:latin typeface="Open Sans"/>
                  <a:ea typeface="+mn-ea"/>
                  <a:cs typeface="+mn-cs"/>
                </a:rPr>
                <a:t>Fluoride treatments</a:t>
              </a:r>
            </a:p>
          </p:txBody>
        </p:sp>
      </p:grpSp>
      <p:grpSp>
        <p:nvGrpSpPr>
          <p:cNvPr id="51" name="Group 51"/>
          <p:cNvGrpSpPr/>
          <p:nvPr/>
        </p:nvGrpSpPr>
        <p:grpSpPr>
          <a:xfrm>
            <a:off x="5590702" y="4741382"/>
            <a:ext cx="2309291" cy="1182650"/>
            <a:chOff x="0" y="0"/>
            <a:chExt cx="3079055" cy="1576866"/>
          </a:xfrm>
        </p:grpSpPr>
        <p:sp>
          <p:nvSpPr>
            <p:cNvPr id="52" name="Freeform 52"/>
            <p:cNvSpPr/>
            <p:nvPr/>
          </p:nvSpPr>
          <p:spPr>
            <a:xfrm>
              <a:off x="8929" y="9636"/>
              <a:ext cx="2943153" cy="1401203"/>
            </a:xfrm>
            <a:custGeom>
              <a:avLst/>
              <a:gdLst/>
              <a:ahLst/>
              <a:cxnLst/>
              <a:rect l="l" t="t" r="r" b="b"/>
              <a:pathLst>
                <a:path w="2943153" h="1401203">
                  <a:moveTo>
                    <a:pt x="0" y="0"/>
                  </a:moveTo>
                  <a:lnTo>
                    <a:pt x="2943153" y="0"/>
                  </a:lnTo>
                  <a:lnTo>
                    <a:pt x="2943153" y="1401204"/>
                  </a:lnTo>
                  <a:lnTo>
                    <a:pt x="0" y="1401204"/>
                  </a:lnTo>
                  <a:close/>
                </a:path>
              </a:pathLst>
            </a:custGeom>
            <a:solidFill>
              <a:srgbClr val="FFFFFF"/>
            </a:solidFill>
          </p:spPr>
        </p:sp>
        <p:sp>
          <p:nvSpPr>
            <p:cNvPr id="53" name="Freeform 53"/>
            <p:cNvSpPr/>
            <p:nvPr/>
          </p:nvSpPr>
          <p:spPr>
            <a:xfrm>
              <a:off x="0" y="0"/>
              <a:ext cx="2961012" cy="1420487"/>
            </a:xfrm>
            <a:custGeom>
              <a:avLst/>
              <a:gdLst/>
              <a:ahLst/>
              <a:cxnLst/>
              <a:rect l="l" t="t" r="r" b="b"/>
              <a:pathLst>
                <a:path w="2961012" h="1420487">
                  <a:moveTo>
                    <a:pt x="8929" y="0"/>
                  </a:moveTo>
                  <a:lnTo>
                    <a:pt x="2952082" y="0"/>
                  </a:lnTo>
                  <a:cubicBezTo>
                    <a:pt x="2956993" y="0"/>
                    <a:pt x="2961012" y="4336"/>
                    <a:pt x="2961012" y="9636"/>
                  </a:cubicBezTo>
                  <a:lnTo>
                    <a:pt x="2961012" y="1410840"/>
                  </a:lnTo>
                  <a:cubicBezTo>
                    <a:pt x="2961012" y="1416139"/>
                    <a:pt x="2956993" y="1420487"/>
                    <a:pt x="2952082" y="1420487"/>
                  </a:cubicBezTo>
                  <a:lnTo>
                    <a:pt x="8929" y="1420487"/>
                  </a:lnTo>
                  <a:cubicBezTo>
                    <a:pt x="4018" y="1420487"/>
                    <a:pt x="0" y="1416139"/>
                    <a:pt x="0" y="1410840"/>
                  </a:cubicBezTo>
                  <a:lnTo>
                    <a:pt x="0" y="9636"/>
                  </a:lnTo>
                  <a:cubicBezTo>
                    <a:pt x="0" y="4336"/>
                    <a:pt x="4018" y="0"/>
                    <a:pt x="8929" y="0"/>
                  </a:cubicBezTo>
                  <a:moveTo>
                    <a:pt x="8929" y="19272"/>
                  </a:moveTo>
                  <a:lnTo>
                    <a:pt x="8929" y="9636"/>
                  </a:lnTo>
                  <a:lnTo>
                    <a:pt x="17858" y="9636"/>
                  </a:lnTo>
                  <a:lnTo>
                    <a:pt x="17858" y="1410840"/>
                  </a:lnTo>
                  <a:lnTo>
                    <a:pt x="8929" y="1410840"/>
                  </a:lnTo>
                  <a:lnTo>
                    <a:pt x="8929" y="1401203"/>
                  </a:lnTo>
                  <a:lnTo>
                    <a:pt x="2952082" y="1401203"/>
                  </a:lnTo>
                  <a:lnTo>
                    <a:pt x="2952082" y="1410840"/>
                  </a:lnTo>
                  <a:lnTo>
                    <a:pt x="2943153" y="1410840"/>
                  </a:lnTo>
                  <a:lnTo>
                    <a:pt x="2943153" y="9636"/>
                  </a:lnTo>
                  <a:lnTo>
                    <a:pt x="2952082" y="9636"/>
                  </a:lnTo>
                  <a:lnTo>
                    <a:pt x="2952082" y="19272"/>
                  </a:lnTo>
                  <a:lnTo>
                    <a:pt x="8929" y="19272"/>
                  </a:lnTo>
                  <a:close/>
                </a:path>
              </a:pathLst>
            </a:custGeom>
            <a:solidFill>
              <a:srgbClr val="000000"/>
            </a:solidFill>
          </p:spPr>
        </p:sp>
        <p:sp>
          <p:nvSpPr>
            <p:cNvPr id="54" name="TextBox 54"/>
            <p:cNvSpPr txBox="1"/>
            <p:nvPr/>
          </p:nvSpPr>
          <p:spPr>
            <a:xfrm>
              <a:off x="1" y="9527"/>
              <a:ext cx="3079054" cy="1567339"/>
            </a:xfrm>
            <a:prstGeom prst="rect">
              <a:avLst/>
            </a:prstGeom>
          </p:spPr>
          <p:txBody>
            <a:bodyPr lIns="50800" tIns="50800" rIns="50800" bIns="50800" rtlCol="0" anchor="t"/>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71" normalizeH="0" baseline="0" noProof="0" dirty="0">
                  <a:ln>
                    <a:noFill/>
                  </a:ln>
                  <a:solidFill>
                    <a:srgbClr val="000000"/>
                  </a:solidFill>
                  <a:effectLst/>
                  <a:uLnTx/>
                  <a:uFillTx/>
                  <a:latin typeface="Open Sans Bold"/>
                  <a:ea typeface="+mn-ea"/>
                  <a:cs typeface="+mn-cs"/>
                </a:rPr>
                <a:t>Training in tribal communities or central training site   </a:t>
              </a:r>
            </a:p>
          </p:txBody>
        </p:sp>
      </p:grpSp>
      <p:sp>
        <p:nvSpPr>
          <p:cNvPr id="55" name="AutoShape 55"/>
          <p:cNvSpPr/>
          <p:nvPr/>
        </p:nvSpPr>
        <p:spPr>
          <a:xfrm rot="-515985">
            <a:off x="7806553" y="5204011"/>
            <a:ext cx="873040" cy="0"/>
          </a:xfrm>
          <a:prstGeom prst="line">
            <a:avLst/>
          </a:prstGeom>
          <a:ln w="9525" cap="rnd">
            <a:solidFill>
              <a:srgbClr val="000000"/>
            </a:solidFill>
            <a:prstDash val="solid"/>
            <a:headEnd type="none" w="sm" len="sm"/>
            <a:tailEnd type="triangle" w="lg" len="med"/>
          </a:ln>
        </p:spPr>
      </p:sp>
      <p:sp>
        <p:nvSpPr>
          <p:cNvPr id="56" name="AutoShape 56"/>
          <p:cNvSpPr/>
          <p:nvPr/>
        </p:nvSpPr>
        <p:spPr>
          <a:xfrm rot="2179018">
            <a:off x="7234048" y="6140769"/>
            <a:ext cx="874461" cy="0"/>
          </a:xfrm>
          <a:prstGeom prst="line">
            <a:avLst/>
          </a:prstGeom>
          <a:ln w="9525" cap="rnd">
            <a:solidFill>
              <a:srgbClr val="000000"/>
            </a:solidFill>
            <a:prstDash val="solid"/>
            <a:headEnd type="none" w="sm" len="sm"/>
            <a:tailEnd type="triangle" w="lg" len="med"/>
          </a:ln>
        </p:spPr>
      </p:sp>
      <p:sp>
        <p:nvSpPr>
          <p:cNvPr id="57" name="AutoShape 57"/>
          <p:cNvSpPr/>
          <p:nvPr/>
        </p:nvSpPr>
        <p:spPr>
          <a:xfrm rot="4097670">
            <a:off x="6313885" y="6757533"/>
            <a:ext cx="1462291" cy="0"/>
          </a:xfrm>
          <a:prstGeom prst="line">
            <a:avLst/>
          </a:prstGeom>
          <a:ln w="9525" cap="rnd">
            <a:solidFill>
              <a:srgbClr val="000000"/>
            </a:solidFill>
            <a:prstDash val="solid"/>
            <a:headEnd type="none" w="sm" len="sm"/>
            <a:tailEnd type="triangle" w="lg" len="med"/>
          </a:ln>
        </p:spPr>
      </p:sp>
      <p:sp>
        <p:nvSpPr>
          <p:cNvPr id="58" name="AutoShape 58"/>
          <p:cNvSpPr/>
          <p:nvPr/>
        </p:nvSpPr>
        <p:spPr>
          <a:xfrm rot="5109868">
            <a:off x="5408932" y="7177282"/>
            <a:ext cx="2209494" cy="0"/>
          </a:xfrm>
          <a:prstGeom prst="line">
            <a:avLst/>
          </a:prstGeom>
          <a:ln w="9525" cap="rnd">
            <a:solidFill>
              <a:srgbClr val="000000"/>
            </a:solidFill>
            <a:prstDash val="solid"/>
            <a:headEnd type="none" w="sm" len="sm"/>
            <a:tailEnd type="triangle" w="lg" len="med"/>
          </a:ln>
        </p:spPr>
      </p:sp>
      <p:grpSp>
        <p:nvGrpSpPr>
          <p:cNvPr id="59" name="Group 59"/>
          <p:cNvGrpSpPr/>
          <p:nvPr/>
        </p:nvGrpSpPr>
        <p:grpSpPr>
          <a:xfrm>
            <a:off x="6972745" y="3069977"/>
            <a:ext cx="3066023" cy="625972"/>
            <a:chOff x="0" y="0"/>
            <a:chExt cx="4088030" cy="834630"/>
          </a:xfrm>
        </p:grpSpPr>
        <p:sp>
          <p:nvSpPr>
            <p:cNvPr id="60" name="Freeform 60"/>
            <p:cNvSpPr/>
            <p:nvPr/>
          </p:nvSpPr>
          <p:spPr>
            <a:xfrm>
              <a:off x="8063" y="13873"/>
              <a:ext cx="4071870" cy="806849"/>
            </a:xfrm>
            <a:custGeom>
              <a:avLst/>
              <a:gdLst/>
              <a:ahLst/>
              <a:cxnLst/>
              <a:rect l="l" t="t" r="r" b="b"/>
              <a:pathLst>
                <a:path w="4071870" h="806849">
                  <a:moveTo>
                    <a:pt x="0" y="0"/>
                  </a:moveTo>
                  <a:lnTo>
                    <a:pt x="4071869" y="0"/>
                  </a:lnTo>
                  <a:lnTo>
                    <a:pt x="4071869" y="806849"/>
                  </a:lnTo>
                  <a:lnTo>
                    <a:pt x="0" y="806849"/>
                  </a:lnTo>
                  <a:close/>
                </a:path>
              </a:pathLst>
            </a:custGeom>
            <a:solidFill>
              <a:srgbClr val="FFFFFF"/>
            </a:solidFill>
          </p:spPr>
        </p:sp>
        <p:sp>
          <p:nvSpPr>
            <p:cNvPr id="61" name="Freeform 61"/>
            <p:cNvSpPr/>
            <p:nvPr/>
          </p:nvSpPr>
          <p:spPr>
            <a:xfrm>
              <a:off x="0" y="0"/>
              <a:ext cx="4087995" cy="834595"/>
            </a:xfrm>
            <a:custGeom>
              <a:avLst/>
              <a:gdLst/>
              <a:ahLst/>
              <a:cxnLst/>
              <a:rect l="l" t="t" r="r" b="b"/>
              <a:pathLst>
                <a:path w="4087995" h="834595">
                  <a:moveTo>
                    <a:pt x="8063" y="0"/>
                  </a:moveTo>
                  <a:lnTo>
                    <a:pt x="4079932" y="0"/>
                  </a:lnTo>
                  <a:cubicBezTo>
                    <a:pt x="4084367" y="0"/>
                    <a:pt x="4087995" y="6243"/>
                    <a:pt x="4087995" y="13873"/>
                  </a:cubicBezTo>
                  <a:lnTo>
                    <a:pt x="4087995" y="820722"/>
                  </a:lnTo>
                  <a:cubicBezTo>
                    <a:pt x="4087995" y="828352"/>
                    <a:pt x="4084367" y="834595"/>
                    <a:pt x="4079932" y="834595"/>
                  </a:cubicBezTo>
                  <a:lnTo>
                    <a:pt x="8063" y="834595"/>
                  </a:lnTo>
                  <a:cubicBezTo>
                    <a:pt x="3628" y="834595"/>
                    <a:pt x="0" y="828352"/>
                    <a:pt x="0" y="820722"/>
                  </a:cubicBezTo>
                  <a:lnTo>
                    <a:pt x="0" y="13873"/>
                  </a:lnTo>
                  <a:cubicBezTo>
                    <a:pt x="0" y="6243"/>
                    <a:pt x="3628" y="0"/>
                    <a:pt x="8063" y="0"/>
                  </a:cubicBezTo>
                  <a:moveTo>
                    <a:pt x="8063" y="27746"/>
                  </a:moveTo>
                  <a:lnTo>
                    <a:pt x="8063" y="13873"/>
                  </a:lnTo>
                  <a:lnTo>
                    <a:pt x="16125" y="13873"/>
                  </a:lnTo>
                  <a:lnTo>
                    <a:pt x="16125" y="820722"/>
                  </a:lnTo>
                  <a:lnTo>
                    <a:pt x="8063" y="820722"/>
                  </a:lnTo>
                  <a:lnTo>
                    <a:pt x="8063" y="806849"/>
                  </a:lnTo>
                  <a:lnTo>
                    <a:pt x="4079932" y="806849"/>
                  </a:lnTo>
                  <a:lnTo>
                    <a:pt x="4079932" y="820722"/>
                  </a:lnTo>
                  <a:lnTo>
                    <a:pt x="4071870" y="820722"/>
                  </a:lnTo>
                  <a:lnTo>
                    <a:pt x="4071870" y="13873"/>
                  </a:lnTo>
                  <a:lnTo>
                    <a:pt x="4079932" y="13873"/>
                  </a:lnTo>
                  <a:lnTo>
                    <a:pt x="4079932" y="27746"/>
                  </a:lnTo>
                  <a:lnTo>
                    <a:pt x="8063" y="27746"/>
                  </a:lnTo>
                  <a:close/>
                </a:path>
              </a:pathLst>
            </a:custGeom>
            <a:solidFill>
              <a:srgbClr val="000000"/>
            </a:solidFill>
          </p:spPr>
        </p:sp>
        <p:sp>
          <p:nvSpPr>
            <p:cNvPr id="62" name="TextBox 62"/>
            <p:cNvSpPr txBox="1"/>
            <p:nvPr/>
          </p:nvSpPr>
          <p:spPr>
            <a:xfrm>
              <a:off x="0" y="0"/>
              <a:ext cx="6439336" cy="764064"/>
            </a:xfrm>
            <a:prstGeom prst="rect">
              <a:avLst/>
            </a:prstGeom>
          </p:spPr>
          <p:txBody>
            <a:bodyPr lIns="50800" tIns="50800" rIns="50800" bIns="50800" rtlCol="0" anchor="t"/>
            <a:lstStyle/>
            <a:p>
              <a:pPr marL="0" marR="0" lvl="0" indent="0" algn="l" defTabSz="914400" rtl="0" eaLnBrk="1" fontAlgn="auto" latinLnBrk="0" hangingPunct="1">
                <a:lnSpc>
                  <a:spcPts val="1920"/>
                </a:lnSpc>
                <a:spcBef>
                  <a:spcPts val="0"/>
                </a:spcBef>
                <a:spcAft>
                  <a:spcPts val="0"/>
                </a:spcAft>
                <a:buClrTx/>
                <a:buSzTx/>
                <a:buFontTx/>
                <a:buNone/>
                <a:tabLst/>
                <a:defRPr/>
              </a:pPr>
              <a:r>
                <a:rPr kumimoji="0" lang="en-US" sz="1600" b="0" i="0" u="none" strike="noStrike" kern="1200" cap="none" spc="-63" normalizeH="0" baseline="0" noProof="0">
                  <a:ln>
                    <a:noFill/>
                  </a:ln>
                  <a:solidFill>
                    <a:srgbClr val="000000"/>
                  </a:solidFill>
                  <a:effectLst/>
                  <a:uLnTx/>
                  <a:uFillTx/>
                  <a:latin typeface="Open Sans Bold"/>
                  <a:ea typeface="+mn-ea"/>
                  <a:cs typeface="+mn-cs"/>
                </a:rPr>
                <a:t>Training accredited DH Program </a:t>
              </a:r>
            </a:p>
          </p:txBody>
        </p:sp>
      </p:grpSp>
      <p:grpSp>
        <p:nvGrpSpPr>
          <p:cNvPr id="63" name="Group 63"/>
          <p:cNvGrpSpPr/>
          <p:nvPr/>
        </p:nvGrpSpPr>
        <p:grpSpPr>
          <a:xfrm>
            <a:off x="12470696" y="3043515"/>
            <a:ext cx="4203203" cy="659758"/>
            <a:chOff x="0" y="0"/>
            <a:chExt cx="5604270" cy="879678"/>
          </a:xfrm>
        </p:grpSpPr>
        <p:sp>
          <p:nvSpPr>
            <p:cNvPr id="64" name="Freeform 64"/>
            <p:cNvSpPr/>
            <p:nvPr/>
          </p:nvSpPr>
          <p:spPr>
            <a:xfrm>
              <a:off x="8397" y="8042"/>
              <a:ext cx="5587475" cy="818510"/>
            </a:xfrm>
            <a:custGeom>
              <a:avLst/>
              <a:gdLst/>
              <a:ahLst/>
              <a:cxnLst/>
              <a:rect l="l" t="t" r="r" b="b"/>
              <a:pathLst>
                <a:path w="5587475" h="818510">
                  <a:moveTo>
                    <a:pt x="0" y="0"/>
                  </a:moveTo>
                  <a:lnTo>
                    <a:pt x="5587475" y="0"/>
                  </a:lnTo>
                  <a:lnTo>
                    <a:pt x="5587475" y="818510"/>
                  </a:lnTo>
                  <a:lnTo>
                    <a:pt x="0" y="818510"/>
                  </a:lnTo>
                  <a:close/>
                </a:path>
              </a:pathLst>
            </a:custGeom>
            <a:solidFill>
              <a:srgbClr val="FFFFFF"/>
            </a:solidFill>
          </p:spPr>
        </p:sp>
        <p:sp>
          <p:nvSpPr>
            <p:cNvPr id="65" name="Freeform 65"/>
            <p:cNvSpPr/>
            <p:nvPr/>
          </p:nvSpPr>
          <p:spPr>
            <a:xfrm>
              <a:off x="0" y="0"/>
              <a:ext cx="5604270" cy="834594"/>
            </a:xfrm>
            <a:custGeom>
              <a:avLst/>
              <a:gdLst/>
              <a:ahLst/>
              <a:cxnLst/>
              <a:rect l="l" t="t" r="r" b="b"/>
              <a:pathLst>
                <a:path w="5604270" h="834594">
                  <a:moveTo>
                    <a:pt x="8397" y="0"/>
                  </a:moveTo>
                  <a:lnTo>
                    <a:pt x="5595872" y="0"/>
                  </a:lnTo>
                  <a:cubicBezTo>
                    <a:pt x="5600491" y="0"/>
                    <a:pt x="5604270" y="3619"/>
                    <a:pt x="5604270" y="8042"/>
                  </a:cubicBezTo>
                  <a:lnTo>
                    <a:pt x="5604270" y="826552"/>
                  </a:lnTo>
                  <a:cubicBezTo>
                    <a:pt x="5604270" y="830975"/>
                    <a:pt x="5600491" y="834594"/>
                    <a:pt x="5595872" y="834594"/>
                  </a:cubicBezTo>
                  <a:lnTo>
                    <a:pt x="8397" y="834594"/>
                  </a:lnTo>
                  <a:cubicBezTo>
                    <a:pt x="3779" y="834594"/>
                    <a:pt x="0" y="830975"/>
                    <a:pt x="0" y="826552"/>
                  </a:cubicBezTo>
                  <a:lnTo>
                    <a:pt x="0" y="8042"/>
                  </a:lnTo>
                  <a:cubicBezTo>
                    <a:pt x="0" y="3619"/>
                    <a:pt x="3779" y="0"/>
                    <a:pt x="8397" y="0"/>
                  </a:cubicBezTo>
                  <a:moveTo>
                    <a:pt x="8397" y="16084"/>
                  </a:moveTo>
                  <a:lnTo>
                    <a:pt x="8397" y="8042"/>
                  </a:lnTo>
                  <a:lnTo>
                    <a:pt x="16794" y="8042"/>
                  </a:lnTo>
                  <a:lnTo>
                    <a:pt x="16794" y="826552"/>
                  </a:lnTo>
                  <a:lnTo>
                    <a:pt x="8397" y="826552"/>
                  </a:lnTo>
                  <a:lnTo>
                    <a:pt x="8397" y="818510"/>
                  </a:lnTo>
                  <a:lnTo>
                    <a:pt x="5595872" y="818510"/>
                  </a:lnTo>
                  <a:lnTo>
                    <a:pt x="5595872" y="826552"/>
                  </a:lnTo>
                  <a:lnTo>
                    <a:pt x="5587475" y="826552"/>
                  </a:lnTo>
                  <a:lnTo>
                    <a:pt x="5587475" y="8042"/>
                  </a:lnTo>
                  <a:lnTo>
                    <a:pt x="5595872" y="8042"/>
                  </a:lnTo>
                  <a:lnTo>
                    <a:pt x="5595872" y="16084"/>
                  </a:lnTo>
                  <a:lnTo>
                    <a:pt x="8397" y="16084"/>
                  </a:lnTo>
                  <a:close/>
                </a:path>
              </a:pathLst>
            </a:custGeom>
            <a:solidFill>
              <a:srgbClr val="000000"/>
            </a:solidFill>
          </p:spPr>
        </p:sp>
        <p:sp>
          <p:nvSpPr>
            <p:cNvPr id="66" name="TextBox 66"/>
            <p:cNvSpPr txBox="1"/>
            <p:nvPr/>
          </p:nvSpPr>
          <p:spPr>
            <a:xfrm>
              <a:off x="0" y="0"/>
              <a:ext cx="5131631" cy="879678"/>
            </a:xfrm>
            <a:prstGeom prst="rect">
              <a:avLst/>
            </a:prstGeom>
          </p:spPr>
          <p:txBody>
            <a:bodyPr lIns="50800" tIns="50800" rIns="50800" bIns="50800" rtlCol="0" anchor="t"/>
            <a:lstStyle/>
            <a:p>
              <a:pPr marL="0" marR="0" lvl="0" indent="0" algn="l" defTabSz="914400" rtl="0" eaLnBrk="1" fontAlgn="auto" latinLnBrk="0" hangingPunct="1">
                <a:lnSpc>
                  <a:spcPts val="1920"/>
                </a:lnSpc>
                <a:spcBef>
                  <a:spcPts val="0"/>
                </a:spcBef>
                <a:spcAft>
                  <a:spcPts val="0"/>
                </a:spcAft>
                <a:buClrTx/>
                <a:buSzTx/>
                <a:buFontTx/>
                <a:buNone/>
                <a:tabLst/>
                <a:defRPr/>
              </a:pPr>
              <a:r>
                <a:rPr kumimoji="0" lang="en-US" sz="1600" b="0" i="0" u="none" strike="noStrike" kern="1200" cap="none" spc="-63" normalizeH="0" baseline="0" noProof="0" dirty="0">
                  <a:ln>
                    <a:noFill/>
                  </a:ln>
                  <a:solidFill>
                    <a:srgbClr val="000000"/>
                  </a:solidFill>
                  <a:effectLst/>
                  <a:uLnTx/>
                  <a:uFillTx/>
                  <a:latin typeface="Open Sans Bold"/>
                  <a:ea typeface="+mn-ea"/>
                  <a:cs typeface="+mn-cs"/>
                </a:rPr>
                <a:t>Training accredited or PACCB Board approved DT Program </a:t>
              </a:r>
            </a:p>
          </p:txBody>
        </p:sp>
      </p:grpSp>
      <p:pic>
        <p:nvPicPr>
          <p:cNvPr id="67" name="Picture 67"/>
          <p:cNvPicPr>
            <a:picLocks noChangeAspect="1"/>
          </p:cNvPicPr>
          <p:nvPr/>
        </p:nvPicPr>
        <p:blipFill>
          <a:blip r:embed="rId4"/>
          <a:srcRect/>
          <a:stretch>
            <a:fillRect/>
          </a:stretch>
        </p:blipFill>
        <p:spPr>
          <a:xfrm>
            <a:off x="328325" y="9033224"/>
            <a:ext cx="966863" cy="1065121"/>
          </a:xfrm>
          <a:prstGeom prst="rect">
            <a:avLst/>
          </a:prstGeom>
        </p:spPr>
      </p:pic>
      <p:grpSp>
        <p:nvGrpSpPr>
          <p:cNvPr id="68" name="Group 68"/>
          <p:cNvGrpSpPr/>
          <p:nvPr/>
        </p:nvGrpSpPr>
        <p:grpSpPr>
          <a:xfrm>
            <a:off x="7315434" y="7554122"/>
            <a:ext cx="708145" cy="728737"/>
            <a:chOff x="0" y="0"/>
            <a:chExt cx="1383150" cy="1423372"/>
          </a:xfrm>
        </p:grpSpPr>
        <p:sp>
          <p:nvSpPr>
            <p:cNvPr id="69" name="Freeform 69"/>
            <p:cNvSpPr/>
            <p:nvPr/>
          </p:nvSpPr>
          <p:spPr>
            <a:xfrm>
              <a:off x="0" y="0"/>
              <a:ext cx="1383030" cy="1423416"/>
            </a:xfrm>
            <a:custGeom>
              <a:avLst/>
              <a:gdLst/>
              <a:ahLst/>
              <a:cxnLst/>
              <a:rect l="l" t="t" r="r" b="b"/>
              <a:pathLst>
                <a:path w="1383030" h="1423416">
                  <a:moveTo>
                    <a:pt x="0" y="711708"/>
                  </a:moveTo>
                  <a:cubicBezTo>
                    <a:pt x="0" y="318643"/>
                    <a:pt x="309626" y="0"/>
                    <a:pt x="691515" y="0"/>
                  </a:cubicBezTo>
                  <a:cubicBezTo>
                    <a:pt x="1073404" y="0"/>
                    <a:pt x="1383030" y="318643"/>
                    <a:pt x="1383030" y="711708"/>
                  </a:cubicBezTo>
                  <a:cubicBezTo>
                    <a:pt x="1383030" y="1104773"/>
                    <a:pt x="1073404" y="1423416"/>
                    <a:pt x="691515" y="1423416"/>
                  </a:cubicBezTo>
                  <a:cubicBezTo>
                    <a:pt x="309626" y="1423416"/>
                    <a:pt x="0" y="1104773"/>
                    <a:pt x="0" y="711708"/>
                  </a:cubicBezTo>
                  <a:close/>
                </a:path>
              </a:pathLst>
            </a:custGeom>
            <a:blipFill>
              <a:blip r:embed="rId3"/>
              <a:stretch>
                <a:fillRect l="-2002" r="-2011" b="3"/>
              </a:stretch>
            </a:blipFill>
          </p:spPr>
        </p:sp>
      </p:grpSp>
      <p:grpSp>
        <p:nvGrpSpPr>
          <p:cNvPr id="70" name="Group 70"/>
          <p:cNvGrpSpPr/>
          <p:nvPr/>
        </p:nvGrpSpPr>
        <p:grpSpPr>
          <a:xfrm>
            <a:off x="6420554" y="8957525"/>
            <a:ext cx="708145" cy="728737"/>
            <a:chOff x="0" y="0"/>
            <a:chExt cx="1383150" cy="1423372"/>
          </a:xfrm>
        </p:grpSpPr>
        <p:sp>
          <p:nvSpPr>
            <p:cNvPr id="71" name="Freeform 71"/>
            <p:cNvSpPr/>
            <p:nvPr/>
          </p:nvSpPr>
          <p:spPr>
            <a:xfrm>
              <a:off x="0" y="0"/>
              <a:ext cx="1383030" cy="1423416"/>
            </a:xfrm>
            <a:custGeom>
              <a:avLst/>
              <a:gdLst/>
              <a:ahLst/>
              <a:cxnLst/>
              <a:rect l="l" t="t" r="r" b="b"/>
              <a:pathLst>
                <a:path w="1383030" h="1423416">
                  <a:moveTo>
                    <a:pt x="0" y="711708"/>
                  </a:moveTo>
                  <a:cubicBezTo>
                    <a:pt x="0" y="318643"/>
                    <a:pt x="309626" y="0"/>
                    <a:pt x="691515" y="0"/>
                  </a:cubicBezTo>
                  <a:cubicBezTo>
                    <a:pt x="1073404" y="0"/>
                    <a:pt x="1383030" y="318643"/>
                    <a:pt x="1383030" y="711708"/>
                  </a:cubicBezTo>
                  <a:cubicBezTo>
                    <a:pt x="1383030" y="1104773"/>
                    <a:pt x="1073404" y="1423416"/>
                    <a:pt x="691515" y="1423416"/>
                  </a:cubicBezTo>
                  <a:cubicBezTo>
                    <a:pt x="309626" y="1423416"/>
                    <a:pt x="0" y="1104773"/>
                    <a:pt x="0" y="711708"/>
                  </a:cubicBezTo>
                  <a:close/>
                </a:path>
              </a:pathLst>
            </a:custGeom>
            <a:blipFill>
              <a:blip r:embed="rId3"/>
              <a:stretch>
                <a:fillRect l="-2002" r="-2011" b="3"/>
              </a:stretch>
            </a:blipFill>
          </p:spPr>
        </p:sp>
      </p:grpSp>
      <p:grpSp>
        <p:nvGrpSpPr>
          <p:cNvPr id="72" name="Group 72"/>
          <p:cNvGrpSpPr/>
          <p:nvPr/>
        </p:nvGrpSpPr>
        <p:grpSpPr>
          <a:xfrm>
            <a:off x="9144000" y="4741382"/>
            <a:ext cx="708145" cy="728737"/>
            <a:chOff x="0" y="0"/>
            <a:chExt cx="1383150" cy="1423372"/>
          </a:xfrm>
        </p:grpSpPr>
        <p:sp>
          <p:nvSpPr>
            <p:cNvPr id="73" name="Freeform 73"/>
            <p:cNvSpPr/>
            <p:nvPr/>
          </p:nvSpPr>
          <p:spPr>
            <a:xfrm>
              <a:off x="0" y="0"/>
              <a:ext cx="1383030" cy="1423416"/>
            </a:xfrm>
            <a:custGeom>
              <a:avLst/>
              <a:gdLst/>
              <a:ahLst/>
              <a:cxnLst/>
              <a:rect l="l" t="t" r="r" b="b"/>
              <a:pathLst>
                <a:path w="1383030" h="1423416">
                  <a:moveTo>
                    <a:pt x="0" y="711708"/>
                  </a:moveTo>
                  <a:cubicBezTo>
                    <a:pt x="0" y="318643"/>
                    <a:pt x="309626" y="0"/>
                    <a:pt x="691515" y="0"/>
                  </a:cubicBezTo>
                  <a:cubicBezTo>
                    <a:pt x="1073404" y="0"/>
                    <a:pt x="1383030" y="318643"/>
                    <a:pt x="1383030" y="711708"/>
                  </a:cubicBezTo>
                  <a:cubicBezTo>
                    <a:pt x="1383030" y="1104773"/>
                    <a:pt x="1073404" y="1423416"/>
                    <a:pt x="691515" y="1423416"/>
                  </a:cubicBezTo>
                  <a:cubicBezTo>
                    <a:pt x="309626" y="1423416"/>
                    <a:pt x="0" y="1104773"/>
                    <a:pt x="0" y="711708"/>
                  </a:cubicBezTo>
                  <a:close/>
                </a:path>
              </a:pathLst>
            </a:custGeom>
            <a:blipFill>
              <a:blip r:embed="rId3"/>
              <a:stretch>
                <a:fillRect l="-2002" r="-2011" b="3"/>
              </a:stretch>
            </a:blipFill>
          </p:spPr>
        </p:sp>
      </p:grpSp>
      <p:grpSp>
        <p:nvGrpSpPr>
          <p:cNvPr id="74" name="Group 74"/>
          <p:cNvGrpSpPr/>
          <p:nvPr/>
        </p:nvGrpSpPr>
        <p:grpSpPr>
          <a:xfrm>
            <a:off x="9362611" y="885877"/>
            <a:ext cx="840199" cy="851466"/>
            <a:chOff x="0" y="0"/>
            <a:chExt cx="1560262" cy="1581186"/>
          </a:xfrm>
        </p:grpSpPr>
        <p:sp>
          <p:nvSpPr>
            <p:cNvPr id="75" name="Freeform 75"/>
            <p:cNvSpPr/>
            <p:nvPr/>
          </p:nvSpPr>
          <p:spPr>
            <a:xfrm>
              <a:off x="0" y="0"/>
              <a:ext cx="1560322" cy="1581150"/>
            </a:xfrm>
            <a:custGeom>
              <a:avLst/>
              <a:gdLst/>
              <a:ahLst/>
              <a:cxnLst/>
              <a:rect l="l" t="t" r="r" b="b"/>
              <a:pathLst>
                <a:path w="1560322" h="1581150">
                  <a:moveTo>
                    <a:pt x="0" y="790575"/>
                  </a:moveTo>
                  <a:cubicBezTo>
                    <a:pt x="0" y="353949"/>
                    <a:pt x="349250" y="0"/>
                    <a:pt x="780161" y="0"/>
                  </a:cubicBezTo>
                  <a:cubicBezTo>
                    <a:pt x="1211072" y="0"/>
                    <a:pt x="1560322" y="353949"/>
                    <a:pt x="1560322" y="790575"/>
                  </a:cubicBezTo>
                  <a:cubicBezTo>
                    <a:pt x="1560322" y="1227201"/>
                    <a:pt x="1211072" y="1581150"/>
                    <a:pt x="780161" y="1581150"/>
                  </a:cubicBezTo>
                  <a:cubicBezTo>
                    <a:pt x="349250" y="1581150"/>
                    <a:pt x="0" y="1227201"/>
                    <a:pt x="0" y="790575"/>
                  </a:cubicBezTo>
                  <a:close/>
                </a:path>
              </a:pathLst>
            </a:custGeom>
            <a:blipFill>
              <a:blip r:embed="rId3"/>
              <a:stretch>
                <a:fillRect l="-1210" r="-1206" b="-2"/>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2999"/>
          </a:blip>
          <a:srcRect t="8639" b="8639"/>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381877" y="9075249"/>
            <a:ext cx="966863" cy="1065121"/>
          </a:xfrm>
          <a:prstGeom prst="rect">
            <a:avLst/>
          </a:prstGeom>
        </p:spPr>
      </p:pic>
      <p:sp>
        <p:nvSpPr>
          <p:cNvPr id="7" name="Title 1">
            <a:extLst>
              <a:ext uri="{FF2B5EF4-FFF2-40B4-BE49-F238E27FC236}">
                <a16:creationId xmlns:a16="http://schemas.microsoft.com/office/drawing/2014/main" id="{08F466CD-96B4-44EE-A5EF-D6A21CDA869D}"/>
              </a:ext>
            </a:extLst>
          </p:cNvPr>
          <p:cNvSpPr txBox="1">
            <a:spLocks/>
          </p:cNvSpPr>
          <p:nvPr/>
        </p:nvSpPr>
        <p:spPr>
          <a:xfrm>
            <a:off x="865308" y="407898"/>
            <a:ext cx="16612553" cy="1257299"/>
          </a:xfrm>
          <a:prstGeom prst="rect">
            <a:avLst/>
          </a:prstGeom>
        </p:spPr>
        <p:txBody>
          <a:bodyPr>
            <a:noAutofit/>
          </a:bodyPr>
          <a:lstStyle>
            <a:lvl1pPr algn="l" defTabSz="914400" rtl="0" eaLnBrk="1" latinLnBrk="0" hangingPunct="1">
              <a:lnSpc>
                <a:spcPct val="90000"/>
              </a:lnSpc>
              <a:spcBef>
                <a:spcPct val="0"/>
              </a:spcBef>
              <a:buNone/>
              <a:defRPr sz="4400" b="0" i="0" kern="1200" baseline="0">
                <a:solidFill>
                  <a:srgbClr val="00A4A2"/>
                </a:solidFill>
                <a:latin typeface="Gill Sans Nova Medium" panose="020B0502020204020203" pitchFamily="34" charset="0"/>
                <a:ea typeface="+mj-ea"/>
                <a:cs typeface="Gill Sans" panose="020B0502020104020203" pitchFamily="34" charset="-79"/>
              </a:defRPr>
            </a:lvl1pPr>
          </a:lstStyle>
          <a:p>
            <a:pPr algn="ctr" defTabSz="1371600">
              <a:buClrTx/>
            </a:pPr>
            <a:r>
              <a:rPr lang="en-US" sz="7200" dirty="0">
                <a:solidFill>
                  <a:schemeClr val="tx1"/>
                </a:solidFill>
              </a:rPr>
              <a:t>Dental Therapy timeline in WA, OR, ID</a:t>
            </a:r>
          </a:p>
        </p:txBody>
      </p:sp>
      <p:graphicFrame>
        <p:nvGraphicFramePr>
          <p:cNvPr id="8" name="Diagram 7">
            <a:extLst>
              <a:ext uri="{FF2B5EF4-FFF2-40B4-BE49-F238E27FC236}">
                <a16:creationId xmlns:a16="http://schemas.microsoft.com/office/drawing/2014/main" id="{96E9F914-84ED-4B51-8176-3914778A2F98}"/>
              </a:ext>
            </a:extLst>
          </p:cNvPr>
          <p:cNvGraphicFramePr/>
          <p:nvPr>
            <p:extLst>
              <p:ext uri="{D42A27DB-BD31-4B8C-83A1-F6EECF244321}">
                <p14:modId xmlns:p14="http://schemas.microsoft.com/office/powerpoint/2010/main" val="3711086815"/>
              </p:ext>
            </p:extLst>
          </p:nvPr>
        </p:nvGraphicFramePr>
        <p:xfrm>
          <a:off x="0" y="1214601"/>
          <a:ext cx="17731946" cy="8311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a:extLst>
              <a:ext uri="{FF2B5EF4-FFF2-40B4-BE49-F238E27FC236}">
                <a16:creationId xmlns:a16="http://schemas.microsoft.com/office/drawing/2014/main" id="{73D7DAA1-ABBC-4E5F-8C59-DB470202ECD5}"/>
              </a:ext>
            </a:extLst>
          </p:cNvPr>
          <p:cNvGraphicFramePr/>
          <p:nvPr>
            <p:extLst>
              <p:ext uri="{D42A27DB-BD31-4B8C-83A1-F6EECF244321}">
                <p14:modId xmlns:p14="http://schemas.microsoft.com/office/powerpoint/2010/main" val="214006046"/>
              </p:ext>
            </p:extLst>
          </p:nvPr>
        </p:nvGraphicFramePr>
        <p:xfrm>
          <a:off x="13332941" y="4915120"/>
          <a:ext cx="3978875" cy="49179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tar: 5 Points 2">
            <a:extLst>
              <a:ext uri="{FF2B5EF4-FFF2-40B4-BE49-F238E27FC236}">
                <a16:creationId xmlns:a16="http://schemas.microsoft.com/office/drawing/2014/main" id="{6F9077F6-0694-483D-A1BB-9791B5E4DD00}"/>
              </a:ext>
            </a:extLst>
          </p:cNvPr>
          <p:cNvSpPr/>
          <p:nvPr/>
        </p:nvSpPr>
        <p:spPr>
          <a:xfrm>
            <a:off x="1594021" y="5514426"/>
            <a:ext cx="3978875" cy="4011419"/>
          </a:xfrm>
          <a:prstGeom prst="star5">
            <a:avLst/>
          </a:prstGeom>
          <a:solidFill>
            <a:srgbClr val="48D4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2023 </a:t>
            </a:r>
          </a:p>
          <a:p>
            <a:pPr algn="ctr"/>
            <a:r>
              <a:rPr lang="en-US" sz="1800" b="1" dirty="0"/>
              <a:t>Washington State passes statewide DT legislation</a:t>
            </a:r>
          </a:p>
        </p:txBody>
      </p:sp>
    </p:spTree>
    <p:extLst>
      <p:ext uri="{BB962C8B-B14F-4D97-AF65-F5344CB8AC3E}">
        <p14:creationId xmlns:p14="http://schemas.microsoft.com/office/powerpoint/2010/main" val="1445283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t="8639" b="8639"/>
          <a:stretch>
            <a:fillRect/>
          </a:stretch>
        </p:blipFill>
        <p:spPr>
          <a:xfrm>
            <a:off x="0" y="0"/>
            <a:ext cx="18288000" cy="10287000"/>
          </a:xfrm>
          <a:prstGeom prst="rect">
            <a:avLst/>
          </a:prstGeom>
        </p:spPr>
      </p:pic>
      <p:sp>
        <p:nvSpPr>
          <p:cNvPr id="4" name="TextBox 4"/>
          <p:cNvSpPr txBox="1"/>
          <p:nvPr/>
        </p:nvSpPr>
        <p:spPr>
          <a:xfrm>
            <a:off x="1348740" y="631508"/>
            <a:ext cx="15590520" cy="910506"/>
          </a:xfrm>
          <a:prstGeom prst="rect">
            <a:avLst/>
          </a:prstGeom>
        </p:spPr>
        <p:txBody>
          <a:bodyPr lIns="0" tIns="0" rIns="0" bIns="0" rtlCol="0" anchor="t">
            <a:spAutoFit/>
          </a:bodyPr>
          <a:lstStyle/>
          <a:p>
            <a:pPr marL="0" marR="0" lvl="0" indent="0" algn="l" defTabSz="914400" rtl="0" eaLnBrk="1" fontAlgn="auto" latinLnBrk="0" hangingPunct="1">
              <a:lnSpc>
                <a:spcPts val="7128"/>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Arimo Medium"/>
                <a:ea typeface="+mn-ea"/>
                <a:cs typeface="Arial"/>
                <a:sym typeface="Arial"/>
              </a:rPr>
              <a:t>Academic Institutions </a:t>
            </a:r>
          </a:p>
        </p:txBody>
      </p:sp>
      <p:pic>
        <p:nvPicPr>
          <p:cNvPr id="7" name="Picture 7"/>
          <p:cNvPicPr>
            <a:picLocks noChangeAspect="1"/>
          </p:cNvPicPr>
          <p:nvPr/>
        </p:nvPicPr>
        <p:blipFill>
          <a:blip r:embed="rId3"/>
          <a:srcRect/>
          <a:stretch>
            <a:fillRect/>
          </a:stretch>
        </p:blipFill>
        <p:spPr>
          <a:xfrm>
            <a:off x="545269" y="8937976"/>
            <a:ext cx="966863" cy="1065121"/>
          </a:xfrm>
          <a:prstGeom prst="rect">
            <a:avLst/>
          </a:prstGeom>
        </p:spPr>
      </p:pic>
      <p:pic>
        <p:nvPicPr>
          <p:cNvPr id="10" name="Picture 9">
            <a:extLst>
              <a:ext uri="{FF2B5EF4-FFF2-40B4-BE49-F238E27FC236}">
                <a16:creationId xmlns:a16="http://schemas.microsoft.com/office/drawing/2014/main" id="{7E359CFD-9125-4793-BD36-CC9A12F6B1D1}"/>
              </a:ext>
            </a:extLst>
          </p:cNvPr>
          <p:cNvPicPr>
            <a:picLocks noChangeAspect="1"/>
          </p:cNvPicPr>
          <p:nvPr/>
        </p:nvPicPr>
        <p:blipFill rotWithShape="1">
          <a:blip r:embed="rId4"/>
          <a:srcRect r="1657" b="2860"/>
          <a:stretch/>
        </p:blipFill>
        <p:spPr>
          <a:xfrm>
            <a:off x="1348740" y="1925300"/>
            <a:ext cx="7440560" cy="7012675"/>
          </a:xfrm>
          <a:prstGeom prst="rect">
            <a:avLst/>
          </a:prstGeom>
        </p:spPr>
      </p:pic>
      <p:pic>
        <p:nvPicPr>
          <p:cNvPr id="11" name="Picture 10">
            <a:extLst>
              <a:ext uri="{FF2B5EF4-FFF2-40B4-BE49-F238E27FC236}">
                <a16:creationId xmlns:a16="http://schemas.microsoft.com/office/drawing/2014/main" id="{3F759CE2-8846-4FB5-A442-75F4B286F1D7}"/>
              </a:ext>
            </a:extLst>
          </p:cNvPr>
          <p:cNvPicPr>
            <a:picLocks noChangeAspect="1"/>
          </p:cNvPicPr>
          <p:nvPr/>
        </p:nvPicPr>
        <p:blipFill rotWithShape="1">
          <a:blip r:embed="rId5"/>
          <a:srcRect r="1127"/>
          <a:stretch/>
        </p:blipFill>
        <p:spPr>
          <a:xfrm>
            <a:off x="9498702" y="1925300"/>
            <a:ext cx="7613087" cy="7012675"/>
          </a:xfrm>
          <a:prstGeom prst="rect">
            <a:avLst/>
          </a:prstGeom>
        </p:spPr>
      </p:pic>
    </p:spTree>
    <p:extLst>
      <p:ext uri="{BB962C8B-B14F-4D97-AF65-F5344CB8AC3E}">
        <p14:creationId xmlns:p14="http://schemas.microsoft.com/office/powerpoint/2010/main" val="489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t="8639" b="8639"/>
          <a:stretch>
            <a:fillRect/>
          </a:stretch>
        </p:blipFill>
        <p:spPr>
          <a:xfrm>
            <a:off x="0" y="0"/>
            <a:ext cx="18288000" cy="10287000"/>
          </a:xfrm>
          <a:prstGeom prst="rect">
            <a:avLst/>
          </a:prstGeom>
        </p:spPr>
      </p:pic>
      <p:sp>
        <p:nvSpPr>
          <p:cNvPr id="3" name="TextBox 3"/>
          <p:cNvSpPr txBox="1"/>
          <p:nvPr/>
        </p:nvSpPr>
        <p:spPr>
          <a:xfrm>
            <a:off x="381877" y="2921053"/>
            <a:ext cx="11702622" cy="6761607"/>
          </a:xfrm>
          <a:prstGeom prst="rect">
            <a:avLst/>
          </a:prstGeom>
        </p:spPr>
        <p:txBody>
          <a:bodyPr lIns="0" tIns="0" rIns="0" bIns="0" rtlCol="0" anchor="t">
            <a:spAutoFit/>
          </a:bodyPr>
          <a:lstStyle/>
          <a:p>
            <a:pPr marL="1337310" marR="0" lvl="2" indent="-445770" algn="l" defTabSz="914400" rtl="0" eaLnBrk="1" fontAlgn="auto" latinLnBrk="0" hangingPunct="1">
              <a:lnSpc>
                <a:spcPts val="5220"/>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Arimo Light"/>
                <a:ea typeface="+mn-ea"/>
                <a:cs typeface="+mn-cs"/>
              </a:rPr>
              <a:t>Provide DHA training in Tribal communities </a:t>
            </a:r>
          </a:p>
          <a:p>
            <a:pPr marL="1914525" marR="0" lvl="3" indent="-478631" algn="l" defTabSz="914400" rtl="0" eaLnBrk="1" fontAlgn="auto" latinLnBrk="0" hangingPunct="1">
              <a:lnSpc>
                <a:spcPts val="4350"/>
              </a:lnSpc>
              <a:spcBef>
                <a:spcPts val="0"/>
              </a:spcBef>
              <a:spcAft>
                <a:spcPts val="0"/>
              </a:spcAft>
              <a:buClrTx/>
              <a:buSzTx/>
              <a:buFont typeface="Arial"/>
              <a:buChar char="￭"/>
              <a:tabLst/>
              <a:defRPr/>
            </a:pPr>
            <a:r>
              <a:rPr kumimoji="0" lang="en-US" sz="3000" b="0" i="0" u="none" strike="noStrike" kern="1200" cap="none" spc="0" normalizeH="0" baseline="0" noProof="0">
                <a:ln>
                  <a:noFill/>
                </a:ln>
                <a:solidFill>
                  <a:srgbClr val="000000"/>
                </a:solidFill>
                <a:effectLst/>
                <a:uLnTx/>
                <a:uFillTx/>
                <a:latin typeface="Arimo"/>
                <a:ea typeface="+mn-ea"/>
                <a:cs typeface="+mn-cs"/>
              </a:rPr>
              <a:t>Identify local tribal members to train as DHA instructors to deliver the DHA Program in their own communities</a:t>
            </a:r>
          </a:p>
          <a:p>
            <a:pPr marL="1337310" marR="0" lvl="2" indent="-445770" algn="l" defTabSz="914400" rtl="0" eaLnBrk="1" fontAlgn="auto" latinLnBrk="0" hangingPunct="1">
              <a:lnSpc>
                <a:spcPts val="5220"/>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Arimo Light"/>
                <a:ea typeface="+mn-ea"/>
                <a:cs typeface="+mn-cs"/>
              </a:rPr>
              <a:t>Develop a DHA training center in each state for training of all types of DHAs </a:t>
            </a:r>
          </a:p>
          <a:p>
            <a:pPr marL="1336853" marR="0" lvl="2" indent="-445618" algn="l" defTabSz="914400" rtl="0" eaLnBrk="1" fontAlgn="auto" latinLnBrk="0" hangingPunct="1">
              <a:lnSpc>
                <a:spcPts val="5220"/>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Arimo Light"/>
                <a:ea typeface="+mn-ea"/>
                <a:cs typeface="+mn-cs"/>
              </a:rPr>
              <a:t>Integration of all types of DHAs into the dental team </a:t>
            </a:r>
          </a:p>
          <a:p>
            <a:pPr marL="1337310" marR="0" lvl="2" indent="-445770" algn="l" defTabSz="914400" rtl="0" eaLnBrk="1" fontAlgn="auto" latinLnBrk="0" hangingPunct="1">
              <a:lnSpc>
                <a:spcPts val="5220"/>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Arimo Light"/>
                <a:ea typeface="+mn-ea"/>
                <a:cs typeface="+mn-cs"/>
              </a:rPr>
              <a:t>Increase the number of AI/AN dental providers in communties  </a:t>
            </a:r>
          </a:p>
          <a:p>
            <a:pPr marL="1337310" marR="0" lvl="2" indent="-445770" algn="l" defTabSz="914400" rtl="0" eaLnBrk="1" fontAlgn="auto" latinLnBrk="0" hangingPunct="1">
              <a:lnSpc>
                <a:spcPts val="3888"/>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mo Light"/>
              <a:ea typeface="+mn-ea"/>
              <a:cs typeface="+mn-cs"/>
            </a:endParaRPr>
          </a:p>
          <a:p>
            <a:pPr marL="1337310" marR="0" lvl="2" indent="-445770" algn="l" defTabSz="914400" rtl="0" eaLnBrk="1" fontAlgn="auto" latinLnBrk="0" hangingPunct="1">
              <a:lnSpc>
                <a:spcPts val="3888"/>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mo Light"/>
              <a:ea typeface="+mn-ea"/>
              <a:cs typeface="+mn-cs"/>
            </a:endParaRPr>
          </a:p>
        </p:txBody>
      </p:sp>
      <p:sp>
        <p:nvSpPr>
          <p:cNvPr id="4" name="TextBox 4"/>
          <p:cNvSpPr txBox="1"/>
          <p:nvPr/>
        </p:nvSpPr>
        <p:spPr>
          <a:xfrm>
            <a:off x="1348740" y="631508"/>
            <a:ext cx="15590520" cy="1872234"/>
          </a:xfrm>
          <a:prstGeom prst="rect">
            <a:avLst/>
          </a:prstGeom>
        </p:spPr>
        <p:txBody>
          <a:bodyPr lIns="0" tIns="0" rIns="0" bIns="0" rtlCol="0" anchor="t">
            <a:spAutoFit/>
          </a:bodyPr>
          <a:lstStyle/>
          <a:p>
            <a:pPr marL="0" marR="0" lvl="0" indent="0" algn="l" defTabSz="914400" rtl="0" eaLnBrk="1" fontAlgn="auto" latinLnBrk="0" hangingPunct="1">
              <a:lnSpc>
                <a:spcPts val="7128"/>
              </a:lnSpc>
              <a:spcBef>
                <a:spcPts val="0"/>
              </a:spcBef>
              <a:spcAft>
                <a:spcPts val="0"/>
              </a:spcAft>
              <a:buClrTx/>
              <a:buSzTx/>
              <a:buFontTx/>
              <a:buNone/>
              <a:tabLst/>
              <a:defRPr/>
            </a:pPr>
            <a:r>
              <a:rPr kumimoji="0" lang="en-US" sz="6600" b="0" i="0" u="none" strike="noStrike" kern="1200" cap="none" spc="0" normalizeH="0" baseline="0" noProof="0">
                <a:ln>
                  <a:noFill/>
                </a:ln>
                <a:solidFill>
                  <a:srgbClr val="000000"/>
                </a:solidFill>
                <a:effectLst/>
                <a:uLnTx/>
                <a:uFillTx/>
                <a:latin typeface="Arimo Medium"/>
                <a:ea typeface="+mn-ea"/>
                <a:cs typeface="+mn-cs"/>
              </a:rPr>
              <a:t>Portland Area Dental Health Aide Program Goals </a:t>
            </a:r>
          </a:p>
        </p:txBody>
      </p:sp>
      <p:pic>
        <p:nvPicPr>
          <p:cNvPr id="5" name="Picture 5"/>
          <p:cNvPicPr>
            <a:picLocks noChangeAspect="1"/>
          </p:cNvPicPr>
          <p:nvPr/>
        </p:nvPicPr>
        <p:blipFill>
          <a:blip r:embed="rId3"/>
          <a:srcRect/>
          <a:stretch>
            <a:fillRect/>
          </a:stretch>
        </p:blipFill>
        <p:spPr>
          <a:xfrm>
            <a:off x="12156449" y="3035353"/>
            <a:ext cx="4519147" cy="3870402"/>
          </a:xfrm>
          <a:prstGeom prst="rect">
            <a:avLst/>
          </a:prstGeom>
        </p:spPr>
      </p:pic>
      <p:sp>
        <p:nvSpPr>
          <p:cNvPr id="6" name="TextBox 6"/>
          <p:cNvSpPr txBox="1"/>
          <p:nvPr/>
        </p:nvSpPr>
        <p:spPr>
          <a:xfrm>
            <a:off x="12084500" y="6896230"/>
            <a:ext cx="4854760" cy="264333"/>
          </a:xfrm>
          <a:prstGeom prst="rect">
            <a:avLst/>
          </a:prstGeom>
        </p:spPr>
        <p:txBody>
          <a:bodyPr lIns="0" tIns="0" rIns="0" bIns="0" rtlCol="0" anchor="t">
            <a:spAutoFit/>
          </a:bodyPr>
          <a:lstStyle/>
          <a:p>
            <a:pPr marL="0" marR="0" lvl="0" indent="0" algn="l" defTabSz="914400" rtl="0" eaLnBrk="1" fontAlgn="auto" latinLnBrk="0" hangingPunct="1">
              <a:lnSpc>
                <a:spcPts val="1620"/>
              </a:lnSpc>
              <a:spcBef>
                <a:spcPts val="0"/>
              </a:spcBef>
              <a:spcAft>
                <a:spcPts val="0"/>
              </a:spcAft>
              <a:buClrTx/>
              <a:buSzTx/>
              <a:buFontTx/>
              <a:buNone/>
              <a:tabLst/>
              <a:defRPr/>
            </a:pPr>
            <a:r>
              <a:rPr kumimoji="0" lang="en-US" sz="1350" b="0" i="0" u="sng" strike="noStrike" kern="1200" cap="none" spc="-53" normalizeH="0" baseline="0" noProof="0">
                <a:ln>
                  <a:noFill/>
                </a:ln>
                <a:solidFill>
                  <a:srgbClr val="0000FF"/>
                </a:solidFill>
                <a:effectLst/>
                <a:uLnTx/>
                <a:uFillTx/>
                <a:latin typeface="Open Sans"/>
                <a:ea typeface="+mn-ea"/>
                <a:cs typeface="+mn-cs"/>
                <a:hlinkClick r:id="rId4" tooltip="https://www.flickr.com/photos/jhoffman2013/14009690713"/>
              </a:rPr>
              <a:t>This Photo</a:t>
            </a:r>
            <a:r>
              <a:rPr kumimoji="0" lang="en-US" sz="1350" b="0" i="0" u="none" strike="noStrike" kern="1200" cap="none" spc="-53" normalizeH="0" baseline="0" noProof="0">
                <a:ln>
                  <a:noFill/>
                </a:ln>
                <a:solidFill>
                  <a:srgbClr val="000000"/>
                </a:solidFill>
                <a:effectLst/>
                <a:uLnTx/>
                <a:uFillTx/>
                <a:latin typeface="Open Sans"/>
                <a:ea typeface="+mn-ea"/>
                <a:cs typeface="+mn-cs"/>
              </a:rPr>
              <a:t> by Unknown Author is licensed under </a:t>
            </a:r>
            <a:r>
              <a:rPr kumimoji="0" lang="en-US" sz="1350" b="0" i="0" u="sng" strike="noStrike" kern="1200" cap="none" spc="-53" normalizeH="0" baseline="0" noProof="0">
                <a:ln>
                  <a:noFill/>
                </a:ln>
                <a:solidFill>
                  <a:srgbClr val="0000FF"/>
                </a:solidFill>
                <a:effectLst/>
                <a:uLnTx/>
                <a:uFillTx/>
                <a:latin typeface="Open Sans"/>
                <a:ea typeface="+mn-ea"/>
                <a:cs typeface="+mn-cs"/>
                <a:hlinkClick r:id="rId5" tooltip="https://creativecommons.org/licenses/by-nc-sa/3.0/"/>
              </a:rPr>
              <a:t>CC BY-SA-NC</a:t>
            </a:r>
          </a:p>
        </p:txBody>
      </p:sp>
      <p:pic>
        <p:nvPicPr>
          <p:cNvPr id="7" name="Picture 7"/>
          <p:cNvPicPr>
            <a:picLocks noChangeAspect="1"/>
          </p:cNvPicPr>
          <p:nvPr/>
        </p:nvPicPr>
        <p:blipFill>
          <a:blip r:embed="rId6"/>
          <a:srcRect/>
          <a:stretch>
            <a:fillRect/>
          </a:stretch>
        </p:blipFill>
        <p:spPr>
          <a:xfrm>
            <a:off x="545269" y="8937976"/>
            <a:ext cx="966863" cy="1065121"/>
          </a:xfrm>
          <a:prstGeom prst="rect">
            <a:avLst/>
          </a:prstGeom>
        </p:spPr>
      </p:pic>
      <p:sp>
        <p:nvSpPr>
          <p:cNvPr id="8" name="TextBox 8"/>
          <p:cNvSpPr txBox="1"/>
          <p:nvPr/>
        </p:nvSpPr>
        <p:spPr>
          <a:xfrm>
            <a:off x="1945768" y="9075249"/>
            <a:ext cx="15620802" cy="790575"/>
          </a:xfrm>
          <a:prstGeom prst="rect">
            <a:avLst/>
          </a:prstGeom>
        </p:spPr>
        <p:txBody>
          <a:bodyPr lIns="0" tIns="0" rIns="0" bIns="0" rtlCol="0" anchor="t">
            <a:spAutoFit/>
          </a:bodyPr>
          <a:lstStyle/>
          <a:p>
            <a:pPr marL="0" marR="0" lvl="0" indent="0" algn="ctr" defTabSz="914400" rtl="0" eaLnBrk="1" fontAlgn="auto" latinLnBrk="0" hangingPunct="1">
              <a:lnSpc>
                <a:spcPts val="6239"/>
              </a:lnSpc>
              <a:spcBef>
                <a:spcPct val="0"/>
              </a:spcBef>
              <a:spcAft>
                <a:spcPts val="0"/>
              </a:spcAft>
              <a:buClrTx/>
              <a:buSzTx/>
              <a:buFontTx/>
              <a:buNone/>
              <a:tabLst/>
              <a:defRPr/>
            </a:pPr>
            <a:r>
              <a:rPr kumimoji="0" lang="en-US" sz="5199" b="0" i="0" u="none" strike="noStrike" kern="1200" cap="none" spc="-207" normalizeH="0" baseline="0" noProof="0">
                <a:ln>
                  <a:noFill/>
                </a:ln>
                <a:solidFill>
                  <a:srgbClr val="000000"/>
                </a:solidFill>
                <a:effectLst/>
                <a:uLnTx/>
                <a:uFillTx/>
                <a:latin typeface="Open Sans Bold"/>
                <a:ea typeface="+mn-ea"/>
                <a:cs typeface="+mn-cs"/>
              </a:rPr>
              <a:t>Increase oral healthcare access tribal communities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4"/>
          <a:srcRect l="2602" t="1703" r="1734" b="5731"/>
          <a:stretch>
            <a:fillRect/>
          </a:stretch>
        </p:blipFill>
        <p:spPr>
          <a:xfrm>
            <a:off x="1981201" y="1575435"/>
            <a:ext cx="14145228" cy="8407623"/>
          </a:xfrm>
          <a:prstGeom prst="rect">
            <a:avLst/>
          </a:prstGeom>
        </p:spPr>
      </p:pic>
      <p:sp>
        <p:nvSpPr>
          <p:cNvPr id="4" name="TextBox 4"/>
          <p:cNvSpPr txBox="1"/>
          <p:nvPr/>
        </p:nvSpPr>
        <p:spPr>
          <a:xfrm>
            <a:off x="1981201" y="348614"/>
            <a:ext cx="14145228" cy="1215141"/>
          </a:xfrm>
          <a:prstGeom prst="rect">
            <a:avLst/>
          </a:prstGeom>
        </p:spPr>
        <p:txBody>
          <a:bodyPr wrap="square" lIns="0" tIns="0" rIns="0" bIns="0" rtlCol="0" anchor="t">
            <a:spAutoFit/>
          </a:bodyPr>
          <a:lstStyle/>
          <a:p>
            <a:pPr marL="0" marR="0" lvl="0" indent="0" algn="ctr" defTabSz="914400" rtl="0" eaLnBrk="1" fontAlgn="auto" latinLnBrk="0" hangingPunct="1">
              <a:lnSpc>
                <a:spcPts val="1008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mn-lt"/>
                <a:ea typeface="+mn-ea"/>
                <a:cs typeface="+mn-cs"/>
              </a:rPr>
              <a:t>DHA skills overview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a:srcRect/>
          <a:stretch>
            <a:fillRect/>
          </a:stretch>
        </p:blipFill>
        <p:spPr>
          <a:xfrm>
            <a:off x="2278505" y="1418107"/>
            <a:ext cx="13730989" cy="8726397"/>
          </a:xfrm>
          <a:prstGeom prst="rect">
            <a:avLst/>
          </a:prstGeom>
        </p:spPr>
      </p:pic>
      <p:sp>
        <p:nvSpPr>
          <p:cNvPr id="8" name="TextBox 4">
            <a:extLst>
              <a:ext uri="{FF2B5EF4-FFF2-40B4-BE49-F238E27FC236}">
                <a16:creationId xmlns:a16="http://schemas.microsoft.com/office/drawing/2014/main" id="{FD1469E9-D992-43FE-DE94-0DFABD6C6E95}"/>
              </a:ext>
            </a:extLst>
          </p:cNvPr>
          <p:cNvSpPr txBox="1"/>
          <p:nvPr/>
        </p:nvSpPr>
        <p:spPr>
          <a:xfrm>
            <a:off x="989351" y="348615"/>
            <a:ext cx="16269949" cy="1215141"/>
          </a:xfrm>
          <a:prstGeom prst="rect">
            <a:avLst/>
          </a:prstGeom>
        </p:spPr>
        <p:txBody>
          <a:bodyPr wrap="square" lIns="0" tIns="0" rIns="0" bIns="0" rtlCol="0" anchor="t">
            <a:spAutoFit/>
          </a:bodyPr>
          <a:lstStyle/>
          <a:p>
            <a:pPr marL="0" marR="0" lvl="0" indent="0" algn="ctr" defTabSz="914400" rtl="0" eaLnBrk="1" fontAlgn="auto" latinLnBrk="0" hangingPunct="1">
              <a:lnSpc>
                <a:spcPts val="1008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mn-lt"/>
                <a:ea typeface="+mn-ea"/>
                <a:cs typeface="+mn-cs"/>
              </a:rPr>
              <a:t>PDHA-I training outline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9000"/>
          </a:blip>
          <a:srcRect l="5583" r="5583"/>
          <a:stretch>
            <a:fillRect/>
          </a:stretch>
        </p:blipFill>
        <p:spPr>
          <a:xfrm>
            <a:off x="0" y="0"/>
            <a:ext cx="18288000" cy="10287000"/>
          </a:xfrm>
          <a:prstGeom prst="rect">
            <a:avLst/>
          </a:prstGeom>
        </p:spPr>
      </p:pic>
      <p:sp>
        <p:nvSpPr>
          <p:cNvPr id="3" name="AutoShape 3"/>
          <p:cNvSpPr/>
          <p:nvPr/>
        </p:nvSpPr>
        <p:spPr>
          <a:xfrm>
            <a:off x="3178969" y="5136356"/>
            <a:ext cx="12051506" cy="0"/>
          </a:xfrm>
          <a:prstGeom prst="line">
            <a:avLst/>
          </a:prstGeom>
          <a:ln w="9525" cap="rnd">
            <a:solidFill>
              <a:srgbClr val="1E3048"/>
            </a:solidFill>
            <a:prstDash val="solid"/>
            <a:headEnd type="none" w="sm" len="sm"/>
            <a:tailEnd type="none" w="sm" len="sm"/>
          </a:ln>
        </p:spPr>
      </p:sp>
      <p:grpSp>
        <p:nvGrpSpPr>
          <p:cNvPr id="4" name="Group 4"/>
          <p:cNvGrpSpPr/>
          <p:nvPr/>
        </p:nvGrpSpPr>
        <p:grpSpPr>
          <a:xfrm>
            <a:off x="3057525" y="5022056"/>
            <a:ext cx="242888" cy="24288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grpSp>
        <p:nvGrpSpPr>
          <p:cNvPr id="6" name="Group 6"/>
          <p:cNvGrpSpPr/>
          <p:nvPr/>
        </p:nvGrpSpPr>
        <p:grpSpPr>
          <a:xfrm>
            <a:off x="4245729" y="5029295"/>
            <a:ext cx="242888" cy="24288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grpSp>
        <p:nvGrpSpPr>
          <p:cNvPr id="8" name="Group 8"/>
          <p:cNvGrpSpPr/>
          <p:nvPr/>
        </p:nvGrpSpPr>
        <p:grpSpPr>
          <a:xfrm>
            <a:off x="5539698" y="5029296"/>
            <a:ext cx="228504" cy="22850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grpSp>
        <p:nvGrpSpPr>
          <p:cNvPr id="10" name="Group 10"/>
          <p:cNvGrpSpPr/>
          <p:nvPr/>
        </p:nvGrpSpPr>
        <p:grpSpPr>
          <a:xfrm>
            <a:off x="10251346" y="5029295"/>
            <a:ext cx="242888" cy="242888"/>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sp>
        <p:nvSpPr>
          <p:cNvPr id="12" name="TextBox 12"/>
          <p:cNvSpPr txBox="1"/>
          <p:nvPr/>
        </p:nvSpPr>
        <p:spPr>
          <a:xfrm>
            <a:off x="3057525" y="2044005"/>
            <a:ext cx="12172950" cy="895566"/>
          </a:xfrm>
          <a:prstGeom prst="rect">
            <a:avLst/>
          </a:prstGeom>
        </p:spPr>
        <p:txBody>
          <a:bodyPr lIns="0" tIns="0" rIns="0" bIns="0" rtlCol="0" anchor="t">
            <a:spAutoFit/>
          </a:bodyPr>
          <a:lstStyle/>
          <a:p>
            <a:pPr>
              <a:lnSpc>
                <a:spcPts val="7200"/>
              </a:lnSpc>
              <a:spcBef>
                <a:spcPct val="0"/>
              </a:spcBef>
            </a:pPr>
            <a:r>
              <a:rPr lang="en-US" sz="5999">
                <a:solidFill>
                  <a:srgbClr val="06213C"/>
                </a:solidFill>
                <a:latin typeface="Montserrat Classic"/>
              </a:rPr>
              <a:t>DHA Timeline </a:t>
            </a:r>
          </a:p>
        </p:txBody>
      </p:sp>
      <p:sp>
        <p:nvSpPr>
          <p:cNvPr id="13" name="TextBox 13"/>
          <p:cNvSpPr txBox="1"/>
          <p:nvPr/>
        </p:nvSpPr>
        <p:spPr>
          <a:xfrm>
            <a:off x="2445323" y="5340994"/>
            <a:ext cx="1710180" cy="282129"/>
          </a:xfrm>
          <a:prstGeom prst="rect">
            <a:avLst/>
          </a:prstGeom>
        </p:spPr>
        <p:txBody>
          <a:bodyPr lIns="0" tIns="0" rIns="0" bIns="0" rtlCol="0" anchor="t">
            <a:spAutoFit/>
          </a:bodyPr>
          <a:lstStyle/>
          <a:p>
            <a:pPr>
              <a:lnSpc>
                <a:spcPts val="2340"/>
              </a:lnSpc>
              <a:spcBef>
                <a:spcPct val="0"/>
              </a:spcBef>
            </a:pPr>
            <a:r>
              <a:rPr lang="en-US" sz="1800">
                <a:solidFill>
                  <a:srgbClr val="06213C"/>
                </a:solidFill>
                <a:latin typeface="Montserrat Classic"/>
              </a:rPr>
              <a:t>Curriculum </a:t>
            </a:r>
          </a:p>
        </p:txBody>
      </p:sp>
      <p:sp>
        <p:nvSpPr>
          <p:cNvPr id="14" name="TextBox 14"/>
          <p:cNvSpPr txBox="1"/>
          <p:nvPr/>
        </p:nvSpPr>
        <p:spPr>
          <a:xfrm>
            <a:off x="2535549" y="5924268"/>
            <a:ext cx="971733" cy="1200137"/>
          </a:xfrm>
          <a:prstGeom prst="rect">
            <a:avLst/>
          </a:prstGeom>
        </p:spPr>
        <p:txBody>
          <a:bodyPr lIns="0" tIns="0" rIns="0" bIns="0" rtlCol="0" anchor="t">
            <a:spAutoFit/>
          </a:bodyPr>
          <a:lstStyle/>
          <a:p>
            <a:pPr>
              <a:lnSpc>
                <a:spcPts val="1890"/>
              </a:lnSpc>
              <a:spcBef>
                <a:spcPct val="0"/>
              </a:spcBef>
            </a:pPr>
            <a:r>
              <a:rPr lang="en-US" sz="1350">
                <a:solidFill>
                  <a:srgbClr val="06213C"/>
                </a:solidFill>
                <a:latin typeface="Montserrat"/>
              </a:rPr>
              <a:t>Begin curriculum development for NW DHAP</a:t>
            </a:r>
          </a:p>
        </p:txBody>
      </p:sp>
      <p:sp>
        <p:nvSpPr>
          <p:cNvPr id="15" name="TextBox 15"/>
          <p:cNvSpPr txBox="1"/>
          <p:nvPr/>
        </p:nvSpPr>
        <p:spPr>
          <a:xfrm>
            <a:off x="2336071" y="4392275"/>
            <a:ext cx="1442908"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2/2022</a:t>
            </a:r>
          </a:p>
        </p:txBody>
      </p:sp>
      <p:sp>
        <p:nvSpPr>
          <p:cNvPr id="16" name="TextBox 16"/>
          <p:cNvSpPr txBox="1"/>
          <p:nvPr/>
        </p:nvSpPr>
        <p:spPr>
          <a:xfrm>
            <a:off x="3900188" y="6666886"/>
            <a:ext cx="1370815" cy="1111330"/>
          </a:xfrm>
          <a:prstGeom prst="rect">
            <a:avLst/>
          </a:prstGeom>
        </p:spPr>
        <p:txBody>
          <a:bodyPr lIns="0" tIns="0" rIns="0" bIns="0" rtlCol="0" anchor="t">
            <a:spAutoFit/>
          </a:bodyPr>
          <a:lstStyle/>
          <a:p>
            <a:pPr>
              <a:lnSpc>
                <a:spcPts val="2205"/>
              </a:lnSpc>
            </a:pPr>
            <a:r>
              <a:rPr lang="en-US" sz="1575">
                <a:solidFill>
                  <a:srgbClr val="06213C"/>
                </a:solidFill>
                <a:latin typeface="Canva Sans"/>
              </a:rPr>
              <a:t>Careers in Dentistry course developed for Tribal HSs</a:t>
            </a:r>
          </a:p>
        </p:txBody>
      </p:sp>
      <p:sp>
        <p:nvSpPr>
          <p:cNvPr id="17" name="TextBox 17"/>
          <p:cNvSpPr txBox="1"/>
          <p:nvPr/>
        </p:nvSpPr>
        <p:spPr>
          <a:xfrm>
            <a:off x="4211042" y="4392275"/>
            <a:ext cx="1442908"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3/2022</a:t>
            </a:r>
          </a:p>
        </p:txBody>
      </p:sp>
      <p:sp>
        <p:nvSpPr>
          <p:cNvPr id="18" name="TextBox 18"/>
          <p:cNvSpPr txBox="1"/>
          <p:nvPr/>
        </p:nvSpPr>
        <p:spPr>
          <a:xfrm>
            <a:off x="5351946" y="5996791"/>
            <a:ext cx="1275262" cy="1393458"/>
          </a:xfrm>
          <a:prstGeom prst="rect">
            <a:avLst/>
          </a:prstGeom>
        </p:spPr>
        <p:txBody>
          <a:bodyPr lIns="0" tIns="0" rIns="0" bIns="0" rtlCol="0" anchor="t">
            <a:spAutoFit/>
          </a:bodyPr>
          <a:lstStyle/>
          <a:p>
            <a:pPr>
              <a:lnSpc>
                <a:spcPts val="2205"/>
              </a:lnSpc>
            </a:pPr>
            <a:r>
              <a:rPr lang="en-US" sz="1575">
                <a:solidFill>
                  <a:srgbClr val="06213C"/>
                </a:solidFill>
                <a:latin typeface="Canva Sans"/>
              </a:rPr>
              <a:t>Dental Academic Review Committee Established </a:t>
            </a:r>
          </a:p>
        </p:txBody>
      </p:sp>
      <p:sp>
        <p:nvSpPr>
          <p:cNvPr id="19" name="TextBox 19"/>
          <p:cNvSpPr txBox="1"/>
          <p:nvPr/>
        </p:nvSpPr>
        <p:spPr>
          <a:xfrm>
            <a:off x="3900189" y="5322745"/>
            <a:ext cx="1451758" cy="576248"/>
          </a:xfrm>
          <a:prstGeom prst="rect">
            <a:avLst/>
          </a:prstGeom>
        </p:spPr>
        <p:txBody>
          <a:bodyPr lIns="0" tIns="0" rIns="0" bIns="0" rtlCol="0" anchor="t">
            <a:spAutoFit/>
          </a:bodyPr>
          <a:lstStyle/>
          <a:p>
            <a:pPr>
              <a:lnSpc>
                <a:spcPts val="2308"/>
              </a:lnSpc>
              <a:spcBef>
                <a:spcPct val="0"/>
              </a:spcBef>
            </a:pPr>
            <a:r>
              <a:rPr lang="en-US" sz="1775">
                <a:solidFill>
                  <a:srgbClr val="06213C"/>
                </a:solidFill>
                <a:latin typeface="Montserrat Classic"/>
              </a:rPr>
              <a:t>Dental Careers Course for H.S. </a:t>
            </a:r>
          </a:p>
        </p:txBody>
      </p:sp>
      <p:sp>
        <p:nvSpPr>
          <p:cNvPr id="20" name="TextBox 20"/>
          <p:cNvSpPr txBox="1"/>
          <p:nvPr/>
        </p:nvSpPr>
        <p:spPr>
          <a:xfrm>
            <a:off x="5332041" y="5343695"/>
            <a:ext cx="872326" cy="281295"/>
          </a:xfrm>
          <a:prstGeom prst="rect">
            <a:avLst/>
          </a:prstGeom>
        </p:spPr>
        <p:txBody>
          <a:bodyPr lIns="0" tIns="0" rIns="0" bIns="0" rtlCol="0" anchor="t">
            <a:spAutoFit/>
          </a:bodyPr>
          <a:lstStyle/>
          <a:p>
            <a:pPr>
              <a:lnSpc>
                <a:spcPts val="2308"/>
              </a:lnSpc>
              <a:spcBef>
                <a:spcPct val="0"/>
              </a:spcBef>
            </a:pPr>
            <a:r>
              <a:rPr lang="en-US" sz="1775">
                <a:solidFill>
                  <a:srgbClr val="06213C"/>
                </a:solidFill>
                <a:latin typeface="Montserrat Classic"/>
              </a:rPr>
              <a:t>DARC </a:t>
            </a:r>
          </a:p>
        </p:txBody>
      </p:sp>
      <p:sp>
        <p:nvSpPr>
          <p:cNvPr id="21" name="TextBox 21"/>
          <p:cNvSpPr txBox="1"/>
          <p:nvPr/>
        </p:nvSpPr>
        <p:spPr>
          <a:xfrm>
            <a:off x="6389429" y="4392275"/>
            <a:ext cx="1442908"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4/2022</a:t>
            </a:r>
          </a:p>
        </p:txBody>
      </p:sp>
      <p:sp>
        <p:nvSpPr>
          <p:cNvPr id="22" name="TextBox 22"/>
          <p:cNvSpPr txBox="1"/>
          <p:nvPr/>
        </p:nvSpPr>
        <p:spPr>
          <a:xfrm>
            <a:off x="6574307" y="5343695"/>
            <a:ext cx="1659596" cy="281295"/>
          </a:xfrm>
          <a:prstGeom prst="rect">
            <a:avLst/>
          </a:prstGeom>
        </p:spPr>
        <p:txBody>
          <a:bodyPr lIns="0" tIns="0" rIns="0" bIns="0" rtlCol="0" anchor="t">
            <a:spAutoFit/>
          </a:bodyPr>
          <a:lstStyle/>
          <a:p>
            <a:pPr>
              <a:lnSpc>
                <a:spcPts val="2308"/>
              </a:lnSpc>
              <a:spcBef>
                <a:spcPct val="0"/>
              </a:spcBef>
            </a:pPr>
            <a:r>
              <a:rPr lang="en-US" sz="1775">
                <a:solidFill>
                  <a:srgbClr val="06213C"/>
                </a:solidFill>
                <a:latin typeface="Montserrat Classic"/>
              </a:rPr>
              <a:t>Chief Leschi</a:t>
            </a:r>
          </a:p>
        </p:txBody>
      </p:sp>
      <p:sp>
        <p:nvSpPr>
          <p:cNvPr id="23" name="TextBox 23"/>
          <p:cNvSpPr txBox="1"/>
          <p:nvPr/>
        </p:nvSpPr>
        <p:spPr>
          <a:xfrm>
            <a:off x="6718697" y="5783203"/>
            <a:ext cx="1370815" cy="1111330"/>
          </a:xfrm>
          <a:prstGeom prst="rect">
            <a:avLst/>
          </a:prstGeom>
        </p:spPr>
        <p:txBody>
          <a:bodyPr lIns="0" tIns="0" rIns="0" bIns="0" rtlCol="0" anchor="t">
            <a:spAutoFit/>
          </a:bodyPr>
          <a:lstStyle/>
          <a:p>
            <a:pPr>
              <a:lnSpc>
                <a:spcPts val="2205"/>
              </a:lnSpc>
            </a:pPr>
            <a:r>
              <a:rPr lang="en-US" sz="1575">
                <a:solidFill>
                  <a:srgbClr val="06213C"/>
                </a:solidFill>
                <a:latin typeface="Canva Sans"/>
              </a:rPr>
              <a:t>Careers in dentistry taught @ Chief Leschi Puyallup </a:t>
            </a:r>
          </a:p>
        </p:txBody>
      </p:sp>
      <p:grpSp>
        <p:nvGrpSpPr>
          <p:cNvPr id="24" name="Group 24"/>
          <p:cNvGrpSpPr/>
          <p:nvPr/>
        </p:nvGrpSpPr>
        <p:grpSpPr>
          <a:xfrm>
            <a:off x="7161217" y="5029200"/>
            <a:ext cx="242888" cy="242888"/>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sp>
        <p:nvSpPr>
          <p:cNvPr id="26" name="TextBox 26"/>
          <p:cNvSpPr txBox="1"/>
          <p:nvPr/>
        </p:nvSpPr>
        <p:spPr>
          <a:xfrm>
            <a:off x="8277222" y="5340995"/>
            <a:ext cx="1397173" cy="871201"/>
          </a:xfrm>
          <a:prstGeom prst="rect">
            <a:avLst/>
          </a:prstGeom>
        </p:spPr>
        <p:txBody>
          <a:bodyPr lIns="0" tIns="0" rIns="0" bIns="0" rtlCol="0" anchor="t">
            <a:spAutoFit/>
          </a:bodyPr>
          <a:lstStyle/>
          <a:p>
            <a:pPr>
              <a:lnSpc>
                <a:spcPts val="2308"/>
              </a:lnSpc>
              <a:spcBef>
                <a:spcPct val="0"/>
              </a:spcBef>
            </a:pPr>
            <a:r>
              <a:rPr lang="en-US" sz="1775">
                <a:solidFill>
                  <a:srgbClr val="06213C"/>
                </a:solidFill>
                <a:latin typeface="Montserrat Classic"/>
              </a:rPr>
              <a:t>Nixyaa'wii Community School </a:t>
            </a:r>
          </a:p>
        </p:txBody>
      </p:sp>
      <p:sp>
        <p:nvSpPr>
          <p:cNvPr id="27" name="TextBox 27"/>
          <p:cNvSpPr txBox="1"/>
          <p:nvPr/>
        </p:nvSpPr>
        <p:spPr>
          <a:xfrm>
            <a:off x="8274406" y="6459717"/>
            <a:ext cx="1370815" cy="547073"/>
          </a:xfrm>
          <a:prstGeom prst="rect">
            <a:avLst/>
          </a:prstGeom>
        </p:spPr>
        <p:txBody>
          <a:bodyPr lIns="0" tIns="0" rIns="0" bIns="0" rtlCol="0" anchor="t">
            <a:spAutoFit/>
          </a:bodyPr>
          <a:lstStyle/>
          <a:p>
            <a:pPr>
              <a:lnSpc>
                <a:spcPts val="2205"/>
              </a:lnSpc>
            </a:pPr>
            <a:r>
              <a:rPr lang="en-US" sz="1575">
                <a:solidFill>
                  <a:srgbClr val="06213C"/>
                </a:solidFill>
                <a:latin typeface="Canva Sans"/>
              </a:rPr>
              <a:t>PDHA Core Curriculum Pilot </a:t>
            </a:r>
          </a:p>
        </p:txBody>
      </p:sp>
      <p:sp>
        <p:nvSpPr>
          <p:cNvPr id="28" name="TextBox 28"/>
          <p:cNvSpPr txBox="1"/>
          <p:nvPr/>
        </p:nvSpPr>
        <p:spPr>
          <a:xfrm>
            <a:off x="8136861" y="4392275"/>
            <a:ext cx="1442908"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8/2022</a:t>
            </a:r>
          </a:p>
        </p:txBody>
      </p:sp>
      <p:grpSp>
        <p:nvGrpSpPr>
          <p:cNvPr id="29" name="Group 29"/>
          <p:cNvGrpSpPr/>
          <p:nvPr/>
        </p:nvGrpSpPr>
        <p:grpSpPr>
          <a:xfrm>
            <a:off x="8797136" y="5014912"/>
            <a:ext cx="242888" cy="242888"/>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sp>
        <p:nvSpPr>
          <p:cNvPr id="31" name="TextBox 31"/>
          <p:cNvSpPr txBox="1"/>
          <p:nvPr/>
        </p:nvSpPr>
        <p:spPr>
          <a:xfrm>
            <a:off x="9674394" y="4392275"/>
            <a:ext cx="1442908"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9/2022</a:t>
            </a:r>
          </a:p>
        </p:txBody>
      </p:sp>
      <p:sp>
        <p:nvSpPr>
          <p:cNvPr id="32" name="TextBox 32"/>
          <p:cNvSpPr txBox="1"/>
          <p:nvPr/>
        </p:nvSpPr>
        <p:spPr>
          <a:xfrm>
            <a:off x="9830115" y="5891231"/>
            <a:ext cx="1370815" cy="829201"/>
          </a:xfrm>
          <a:prstGeom prst="rect">
            <a:avLst/>
          </a:prstGeom>
        </p:spPr>
        <p:txBody>
          <a:bodyPr lIns="0" tIns="0" rIns="0" bIns="0" rtlCol="0" anchor="t">
            <a:spAutoFit/>
          </a:bodyPr>
          <a:lstStyle/>
          <a:p>
            <a:pPr>
              <a:lnSpc>
                <a:spcPts val="2205"/>
              </a:lnSpc>
            </a:pPr>
            <a:r>
              <a:rPr lang="en-US" sz="1575">
                <a:solidFill>
                  <a:srgbClr val="06213C"/>
                </a:solidFill>
                <a:latin typeface="Canva Sans"/>
              </a:rPr>
              <a:t>dəxʷx̌ayəbus-Dental Therapy Program @ SKV</a:t>
            </a:r>
          </a:p>
        </p:txBody>
      </p:sp>
      <p:sp>
        <p:nvSpPr>
          <p:cNvPr id="33" name="TextBox 33"/>
          <p:cNvSpPr txBox="1"/>
          <p:nvPr/>
        </p:nvSpPr>
        <p:spPr>
          <a:xfrm>
            <a:off x="9830116" y="5340994"/>
            <a:ext cx="1659596" cy="281295"/>
          </a:xfrm>
          <a:prstGeom prst="rect">
            <a:avLst/>
          </a:prstGeom>
        </p:spPr>
        <p:txBody>
          <a:bodyPr lIns="0" tIns="0" rIns="0" bIns="0" rtlCol="0" anchor="t">
            <a:spAutoFit/>
          </a:bodyPr>
          <a:lstStyle/>
          <a:p>
            <a:pPr>
              <a:lnSpc>
                <a:spcPts val="2308"/>
              </a:lnSpc>
              <a:spcBef>
                <a:spcPct val="0"/>
              </a:spcBef>
            </a:pPr>
            <a:r>
              <a:rPr lang="en-US" sz="1775">
                <a:solidFill>
                  <a:srgbClr val="06213C"/>
                </a:solidFill>
                <a:latin typeface="Montserrat Classic"/>
              </a:rPr>
              <a:t>dəxʷx̌ayəbus</a:t>
            </a:r>
          </a:p>
        </p:txBody>
      </p:sp>
      <p:sp>
        <p:nvSpPr>
          <p:cNvPr id="34" name="TextBox 34"/>
          <p:cNvSpPr txBox="1"/>
          <p:nvPr/>
        </p:nvSpPr>
        <p:spPr>
          <a:xfrm>
            <a:off x="11317327" y="4392275"/>
            <a:ext cx="1442908"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2/2023</a:t>
            </a:r>
          </a:p>
        </p:txBody>
      </p:sp>
      <p:sp>
        <p:nvSpPr>
          <p:cNvPr id="35" name="TextBox 35"/>
          <p:cNvSpPr txBox="1"/>
          <p:nvPr/>
        </p:nvSpPr>
        <p:spPr>
          <a:xfrm>
            <a:off x="11660834" y="5343695"/>
            <a:ext cx="872326" cy="281295"/>
          </a:xfrm>
          <a:prstGeom prst="rect">
            <a:avLst/>
          </a:prstGeom>
        </p:spPr>
        <p:txBody>
          <a:bodyPr lIns="0" tIns="0" rIns="0" bIns="0" rtlCol="0" anchor="t">
            <a:spAutoFit/>
          </a:bodyPr>
          <a:lstStyle/>
          <a:p>
            <a:pPr>
              <a:lnSpc>
                <a:spcPts val="2308"/>
              </a:lnSpc>
              <a:spcBef>
                <a:spcPct val="0"/>
              </a:spcBef>
            </a:pPr>
            <a:r>
              <a:rPr lang="en-US" sz="1775">
                <a:solidFill>
                  <a:srgbClr val="06213C"/>
                </a:solidFill>
                <a:latin typeface="Montserrat Classic"/>
              </a:rPr>
              <a:t>DARC </a:t>
            </a:r>
          </a:p>
        </p:txBody>
      </p:sp>
      <p:sp>
        <p:nvSpPr>
          <p:cNvPr id="36" name="TextBox 36"/>
          <p:cNvSpPr txBox="1"/>
          <p:nvPr/>
        </p:nvSpPr>
        <p:spPr>
          <a:xfrm>
            <a:off x="11660833" y="5869821"/>
            <a:ext cx="1239865" cy="1111330"/>
          </a:xfrm>
          <a:prstGeom prst="rect">
            <a:avLst/>
          </a:prstGeom>
        </p:spPr>
        <p:txBody>
          <a:bodyPr lIns="0" tIns="0" rIns="0" bIns="0" rtlCol="0" anchor="t">
            <a:spAutoFit/>
          </a:bodyPr>
          <a:lstStyle/>
          <a:p>
            <a:pPr>
              <a:lnSpc>
                <a:spcPts val="2205"/>
              </a:lnSpc>
            </a:pPr>
            <a:r>
              <a:rPr lang="en-US" sz="1575">
                <a:solidFill>
                  <a:srgbClr val="06213C"/>
                </a:solidFill>
                <a:latin typeface="Canva Sans"/>
              </a:rPr>
              <a:t>PACCB accepted Iḷisaġvik ADTEP Curriculum </a:t>
            </a:r>
          </a:p>
        </p:txBody>
      </p:sp>
      <p:grpSp>
        <p:nvGrpSpPr>
          <p:cNvPr id="37" name="Group 37"/>
          <p:cNvGrpSpPr/>
          <p:nvPr/>
        </p:nvGrpSpPr>
        <p:grpSpPr>
          <a:xfrm>
            <a:off x="11916434" y="5029200"/>
            <a:ext cx="242888" cy="242888"/>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sp>
        <p:nvSpPr>
          <p:cNvPr id="39" name="TextBox 39"/>
          <p:cNvSpPr txBox="1"/>
          <p:nvPr/>
        </p:nvSpPr>
        <p:spPr>
          <a:xfrm>
            <a:off x="13303161" y="4435139"/>
            <a:ext cx="1089246" cy="350032"/>
          </a:xfrm>
          <a:prstGeom prst="rect">
            <a:avLst/>
          </a:prstGeom>
        </p:spPr>
        <p:txBody>
          <a:bodyPr lIns="0" tIns="0" rIns="0" bIns="0" rtlCol="0" anchor="t">
            <a:spAutoFit/>
          </a:bodyPr>
          <a:lstStyle/>
          <a:p>
            <a:pPr algn="ctr">
              <a:lnSpc>
                <a:spcPts val="2939"/>
              </a:lnSpc>
            </a:pPr>
            <a:r>
              <a:rPr lang="en-US" sz="2100">
                <a:solidFill>
                  <a:srgbClr val="06213C"/>
                </a:solidFill>
                <a:latin typeface="Canva Sans"/>
              </a:rPr>
              <a:t>4/2023</a:t>
            </a:r>
          </a:p>
        </p:txBody>
      </p:sp>
      <p:sp>
        <p:nvSpPr>
          <p:cNvPr id="40" name="TextBox 40"/>
          <p:cNvSpPr txBox="1"/>
          <p:nvPr/>
        </p:nvSpPr>
        <p:spPr>
          <a:xfrm>
            <a:off x="13150730" y="5476011"/>
            <a:ext cx="1790954" cy="2239844"/>
          </a:xfrm>
          <a:prstGeom prst="rect">
            <a:avLst/>
          </a:prstGeom>
        </p:spPr>
        <p:txBody>
          <a:bodyPr lIns="0" tIns="0" rIns="0" bIns="0" rtlCol="0" anchor="t">
            <a:spAutoFit/>
          </a:bodyPr>
          <a:lstStyle/>
          <a:p>
            <a:pPr>
              <a:lnSpc>
                <a:spcPts val="2205"/>
              </a:lnSpc>
            </a:pPr>
            <a:r>
              <a:rPr lang="en-US" sz="1575">
                <a:solidFill>
                  <a:srgbClr val="06213C"/>
                </a:solidFill>
                <a:latin typeface="Canva Sans"/>
              </a:rPr>
              <a:t>DARC in process of reviewing DHA curriculum; partnership development continues; curriculum development continues; </a:t>
            </a:r>
          </a:p>
        </p:txBody>
      </p:sp>
      <p:grpSp>
        <p:nvGrpSpPr>
          <p:cNvPr id="41" name="Group 41"/>
          <p:cNvGrpSpPr/>
          <p:nvPr/>
        </p:nvGrpSpPr>
        <p:grpSpPr>
          <a:xfrm>
            <a:off x="13767644" y="5029295"/>
            <a:ext cx="242888" cy="242888"/>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E3048"/>
            </a:solidFill>
          </p:spPr>
        </p:sp>
      </p:grpSp>
    </p:spTree>
    <p:extLst>
      <p:ext uri="{BB962C8B-B14F-4D97-AF65-F5344CB8AC3E}">
        <p14:creationId xmlns:p14="http://schemas.microsoft.com/office/powerpoint/2010/main" val="202213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Shape 174"/>
        <p:cNvGrpSpPr/>
        <p:nvPr/>
      </p:nvGrpSpPr>
      <p:grpSpPr>
        <a:xfrm>
          <a:off x="0" y="0"/>
          <a:ext cx="0" cy="0"/>
          <a:chOff x="0" y="0"/>
          <a:chExt cx="0" cy="0"/>
        </a:xfrm>
      </p:grpSpPr>
      <p:pic>
        <p:nvPicPr>
          <p:cNvPr id="175" name="Google Shape;175;p3"/>
          <p:cNvPicPr preferRelativeResize="0"/>
          <p:nvPr/>
        </p:nvPicPr>
        <p:blipFill rotWithShape="1">
          <a:blip r:embed="rId3">
            <a:alphaModFix/>
          </a:blip>
          <a:srcRect l="16320" r="50229"/>
          <a:stretch/>
        </p:blipFill>
        <p:spPr>
          <a:xfrm>
            <a:off x="-524349" y="-723895"/>
            <a:ext cx="5882129" cy="11734789"/>
          </a:xfrm>
          <a:prstGeom prst="rect">
            <a:avLst/>
          </a:prstGeom>
          <a:noFill/>
          <a:ln>
            <a:noFill/>
          </a:ln>
        </p:spPr>
      </p:pic>
      <p:pic>
        <p:nvPicPr>
          <p:cNvPr id="176" name="Google Shape;176;p3"/>
          <p:cNvPicPr preferRelativeResize="0"/>
          <p:nvPr/>
        </p:nvPicPr>
        <p:blipFill rotWithShape="1">
          <a:blip r:embed="rId4">
            <a:alphaModFix/>
          </a:blip>
          <a:srcRect/>
          <a:stretch/>
        </p:blipFill>
        <p:spPr>
          <a:xfrm>
            <a:off x="-680098" y="0"/>
            <a:ext cx="6193628" cy="11010895"/>
          </a:xfrm>
          <a:prstGeom prst="rect">
            <a:avLst/>
          </a:prstGeom>
          <a:noFill/>
          <a:ln>
            <a:noFill/>
          </a:ln>
        </p:spPr>
      </p:pic>
      <p:pic>
        <p:nvPicPr>
          <p:cNvPr id="177" name="Google Shape;177;p3"/>
          <p:cNvPicPr preferRelativeResize="0"/>
          <p:nvPr/>
        </p:nvPicPr>
        <p:blipFill rotWithShape="1">
          <a:blip r:embed="rId5">
            <a:alphaModFix/>
          </a:blip>
          <a:srcRect/>
          <a:stretch/>
        </p:blipFill>
        <p:spPr>
          <a:xfrm>
            <a:off x="7668719" y="-367144"/>
            <a:ext cx="8569401" cy="3766492"/>
          </a:xfrm>
          <a:prstGeom prst="rect">
            <a:avLst/>
          </a:prstGeom>
          <a:noFill/>
          <a:ln>
            <a:noFill/>
          </a:ln>
        </p:spPr>
      </p:pic>
      <p:grpSp>
        <p:nvGrpSpPr>
          <p:cNvPr id="178" name="Google Shape;178;p3"/>
          <p:cNvGrpSpPr/>
          <p:nvPr/>
        </p:nvGrpSpPr>
        <p:grpSpPr>
          <a:xfrm>
            <a:off x="5627784" y="1407136"/>
            <a:ext cx="12660216" cy="9292849"/>
            <a:chOff x="0" y="0"/>
            <a:chExt cx="16880288" cy="12390465"/>
          </a:xfrm>
        </p:grpSpPr>
        <p:sp>
          <p:nvSpPr>
            <p:cNvPr id="179" name="Google Shape;179;p3"/>
            <p:cNvSpPr txBox="1"/>
            <p:nvPr/>
          </p:nvSpPr>
          <p:spPr>
            <a:xfrm>
              <a:off x="0" y="0"/>
              <a:ext cx="16880288" cy="1017200"/>
            </a:xfrm>
            <a:prstGeom prst="rect">
              <a:avLst/>
            </a:prstGeom>
            <a:noFill/>
            <a:ln>
              <a:noFill/>
            </a:ln>
          </p:spPr>
          <p:txBody>
            <a:bodyPr spcFirstLastPara="1" wrap="square" lIns="0" tIns="0" rIns="0" bIns="0" anchor="t" anchorCtr="0">
              <a:spAutoFit/>
            </a:bodyPr>
            <a:lstStyle/>
            <a:p>
              <a:pPr marL="0" marR="0" lvl="0" indent="0" algn="l" rtl="0">
                <a:lnSpc>
                  <a:spcPct val="333722"/>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 name="Google Shape;180;p3"/>
            <p:cNvSpPr txBox="1"/>
            <p:nvPr/>
          </p:nvSpPr>
          <p:spPr>
            <a:xfrm>
              <a:off x="0" y="2598078"/>
              <a:ext cx="16880288" cy="9792387"/>
            </a:xfrm>
            <a:prstGeom prst="rect">
              <a:avLst/>
            </a:prstGeom>
            <a:noFill/>
            <a:ln>
              <a:noFill/>
            </a:ln>
          </p:spPr>
          <p:txBody>
            <a:bodyPr spcFirstLastPara="1" wrap="square" lIns="0" tIns="0" rIns="0" bIns="0" anchor="t" anchorCtr="0">
              <a:spAutoFit/>
            </a:bodyPr>
            <a:lstStyle/>
            <a:p>
              <a:pPr marL="0" marR="0" lvl="0" indent="0" algn="l" rtl="0">
                <a:lnSpc>
                  <a:spcPct val="137017"/>
                </a:lnSpc>
                <a:spcBef>
                  <a:spcPts val="0"/>
                </a:spcBef>
                <a:spcAft>
                  <a:spcPts val="0"/>
                </a:spcAft>
                <a:buClr>
                  <a:srgbClr val="3B181D"/>
                </a:buClr>
                <a:buSzPts val="3058"/>
                <a:buFont typeface="Arial"/>
                <a:buNone/>
              </a:pPr>
              <a:r>
                <a:rPr lang="en-US" sz="3058" b="0" i="0" u="none" strike="noStrike" cap="none" dirty="0">
                  <a:solidFill>
                    <a:srgbClr val="3B181D"/>
                  </a:solidFill>
                  <a:latin typeface="Arial"/>
                  <a:ea typeface="Arial"/>
                  <a:cs typeface="Arial"/>
                  <a:sym typeface="Arial"/>
                </a:rPr>
                <a:t>• Established in 1972</a:t>
              </a:r>
              <a:endParaRPr dirty="0"/>
            </a:p>
            <a:p>
              <a:pPr marL="0" marR="0" lvl="0" indent="0" algn="l" rtl="0">
                <a:lnSpc>
                  <a:spcPct val="137017"/>
                </a:lnSpc>
                <a:spcBef>
                  <a:spcPts val="0"/>
                </a:spcBef>
                <a:spcAft>
                  <a:spcPts val="0"/>
                </a:spcAft>
                <a:buClr>
                  <a:srgbClr val="3B181D"/>
                </a:buClr>
                <a:buSzPts val="3058"/>
                <a:buFont typeface="Arial"/>
                <a:buNone/>
              </a:pPr>
              <a:r>
                <a:rPr lang="en-US" sz="3058" b="0" i="0" u="none" strike="noStrike" cap="none" dirty="0">
                  <a:solidFill>
                    <a:srgbClr val="3B181D"/>
                  </a:solidFill>
                  <a:latin typeface="Arial"/>
                  <a:ea typeface="Arial"/>
                  <a:cs typeface="Arial"/>
                  <a:sym typeface="Arial"/>
                </a:rPr>
                <a:t>• Non-profit tribal advisory organization serving the 43 federally recognized    tribes of Oregon, Washington, and Idaho. </a:t>
              </a:r>
              <a:endParaRPr dirty="0"/>
            </a:p>
            <a:p>
              <a:pPr marL="0" marR="0" lvl="0" indent="0" algn="l" rtl="0">
                <a:lnSpc>
                  <a:spcPct val="137017"/>
                </a:lnSpc>
                <a:spcBef>
                  <a:spcPts val="0"/>
                </a:spcBef>
                <a:spcAft>
                  <a:spcPts val="0"/>
                </a:spcAft>
                <a:buClr>
                  <a:srgbClr val="3B181D"/>
                </a:buClr>
                <a:buSzPts val="3058"/>
                <a:buFont typeface="Arial"/>
                <a:buNone/>
              </a:pPr>
              <a:r>
                <a:rPr lang="en-US" sz="3058" b="0" i="0" u="none" strike="noStrike" cap="none" dirty="0">
                  <a:solidFill>
                    <a:srgbClr val="3B181D"/>
                  </a:solidFill>
                  <a:latin typeface="Arial"/>
                  <a:ea typeface="Arial"/>
                  <a:cs typeface="Arial"/>
                  <a:sym typeface="Arial"/>
                </a:rPr>
                <a:t>• Each member tribe appoints a Delegate via tribal resolution, and meets  quarterly to direct and oversee all activities of NPAIHB.</a:t>
              </a:r>
              <a:endParaRPr dirty="0"/>
            </a:p>
            <a:p>
              <a:pPr marL="0" marR="0" lvl="0" indent="0" algn="l" rtl="0">
                <a:lnSpc>
                  <a:spcPct val="137017"/>
                </a:lnSpc>
                <a:spcBef>
                  <a:spcPts val="0"/>
                </a:spcBef>
                <a:spcAft>
                  <a:spcPts val="0"/>
                </a:spcAft>
                <a:buClr>
                  <a:srgbClr val="3B181D"/>
                </a:buClr>
                <a:buSzPts val="3058"/>
                <a:buFont typeface="Arial"/>
                <a:buNone/>
              </a:pPr>
              <a:r>
                <a:rPr lang="en-US" sz="3058" b="0" i="0" u="none" strike="noStrike" cap="none" dirty="0">
                  <a:solidFill>
                    <a:srgbClr val="3B181D"/>
                  </a:solidFill>
                  <a:latin typeface="Arial"/>
                  <a:ea typeface="Arial"/>
                  <a:cs typeface="Arial"/>
                  <a:sym typeface="Arial"/>
                </a:rPr>
                <a:t>• NPAIHB Delegates create and update a strategic plan, which contains four main functional areas:</a:t>
              </a:r>
              <a:endParaRPr dirty="0"/>
            </a:p>
            <a:p>
              <a:pPr marL="660345" marR="0" lvl="1" indent="-330172" algn="l" rtl="0">
                <a:lnSpc>
                  <a:spcPct val="137017"/>
                </a:lnSpc>
                <a:spcBef>
                  <a:spcPts val="0"/>
                </a:spcBef>
                <a:spcAft>
                  <a:spcPts val="0"/>
                </a:spcAft>
                <a:buClr>
                  <a:srgbClr val="3B181D"/>
                </a:buClr>
                <a:buSzPts val="3058"/>
                <a:buFont typeface="Arial"/>
                <a:buChar char="•"/>
              </a:pPr>
              <a:r>
                <a:rPr lang="en-US" sz="3058" b="0" i="0" u="none" strike="noStrike" cap="none" dirty="0">
                  <a:solidFill>
                    <a:srgbClr val="3B181D"/>
                  </a:solidFill>
                  <a:latin typeface="Arial"/>
                  <a:ea typeface="Arial"/>
                  <a:cs typeface="Arial"/>
                  <a:sym typeface="Arial"/>
                </a:rPr>
                <a:t>Health promotion and disease prevention</a:t>
              </a:r>
              <a:endParaRPr dirty="0"/>
            </a:p>
            <a:p>
              <a:pPr marL="660345" marR="0" lvl="1" indent="-330172" algn="l" rtl="0">
                <a:lnSpc>
                  <a:spcPct val="137017"/>
                </a:lnSpc>
                <a:spcBef>
                  <a:spcPts val="0"/>
                </a:spcBef>
                <a:spcAft>
                  <a:spcPts val="0"/>
                </a:spcAft>
                <a:buClr>
                  <a:srgbClr val="3B181D"/>
                </a:buClr>
                <a:buSzPts val="3058"/>
                <a:buFont typeface="Arial"/>
                <a:buChar char="•"/>
              </a:pPr>
              <a:r>
                <a:rPr lang="en-US" sz="3058" b="0" i="0" u="none" strike="noStrike" cap="none" dirty="0">
                  <a:solidFill>
                    <a:srgbClr val="3B181D"/>
                  </a:solidFill>
                  <a:latin typeface="Arial"/>
                  <a:ea typeface="Arial"/>
                  <a:cs typeface="Arial"/>
                  <a:sym typeface="Arial"/>
                </a:rPr>
                <a:t>Legislative and policy analysis</a:t>
              </a:r>
              <a:endParaRPr dirty="0"/>
            </a:p>
            <a:p>
              <a:pPr marL="660345" marR="0" lvl="1" indent="-330172" algn="l" rtl="0">
                <a:lnSpc>
                  <a:spcPct val="137017"/>
                </a:lnSpc>
                <a:spcBef>
                  <a:spcPts val="0"/>
                </a:spcBef>
                <a:spcAft>
                  <a:spcPts val="0"/>
                </a:spcAft>
                <a:buClr>
                  <a:srgbClr val="3B181D"/>
                </a:buClr>
                <a:buSzPts val="3058"/>
                <a:buFont typeface="Arial"/>
                <a:buChar char="•"/>
              </a:pPr>
              <a:r>
                <a:rPr lang="en-US" sz="3058" b="0" i="0" u="none" strike="noStrike" cap="none" dirty="0">
                  <a:solidFill>
                    <a:srgbClr val="3B181D"/>
                  </a:solidFill>
                  <a:latin typeface="Arial"/>
                  <a:ea typeface="Arial"/>
                  <a:cs typeface="Arial"/>
                  <a:sym typeface="Arial"/>
                </a:rPr>
                <a:t>Training and technical assistance</a:t>
              </a:r>
              <a:endParaRPr dirty="0"/>
            </a:p>
            <a:p>
              <a:pPr marL="660345" marR="0" lvl="1" indent="-330172" algn="l" rtl="0">
                <a:lnSpc>
                  <a:spcPct val="137017"/>
                </a:lnSpc>
                <a:spcBef>
                  <a:spcPts val="0"/>
                </a:spcBef>
                <a:spcAft>
                  <a:spcPts val="0"/>
                </a:spcAft>
                <a:buClr>
                  <a:srgbClr val="3B181D"/>
                </a:buClr>
                <a:buSzPts val="3058"/>
                <a:buFont typeface="Arial"/>
                <a:buChar char="•"/>
              </a:pPr>
              <a:r>
                <a:rPr lang="en-US" sz="3058" b="0" i="0" u="none" strike="noStrike" cap="none" dirty="0">
                  <a:solidFill>
                    <a:srgbClr val="3B181D"/>
                  </a:solidFill>
                  <a:latin typeface="Arial"/>
                  <a:ea typeface="Arial"/>
                  <a:cs typeface="Arial"/>
                  <a:sym typeface="Arial"/>
                </a:rPr>
                <a:t>Surveillance and research</a:t>
              </a:r>
              <a:endParaRPr dirty="0"/>
            </a:p>
            <a:p>
              <a:pPr marL="0" marR="0" lvl="0" indent="0" algn="l" rtl="0">
                <a:lnSpc>
                  <a:spcPct val="137017"/>
                </a:lnSpc>
                <a:spcBef>
                  <a:spcPts val="0"/>
                </a:spcBef>
                <a:spcAft>
                  <a:spcPts val="0"/>
                </a:spcAft>
                <a:buClr>
                  <a:srgbClr val="3B181D"/>
                </a:buClr>
                <a:buSzPts val="3058"/>
                <a:buFont typeface="Arial"/>
                <a:buNone/>
              </a:pPr>
              <a:r>
                <a:rPr lang="en-US" sz="3058" b="0" i="0" u="none" strike="noStrike" cap="none" dirty="0">
                  <a:solidFill>
                    <a:srgbClr val="3B181D"/>
                  </a:solidFill>
                  <a:latin typeface="Arial"/>
                  <a:ea typeface="Arial"/>
                  <a:cs typeface="Arial"/>
                  <a:sym typeface="Arial"/>
                </a:rPr>
                <a:t>• NPAIHB houses a tribal epidemiology center (</a:t>
              </a:r>
              <a:r>
                <a:rPr lang="en-US" sz="3058" b="0" i="0" u="none" strike="noStrike" cap="none" dirty="0" err="1">
                  <a:solidFill>
                    <a:srgbClr val="3B181D"/>
                  </a:solidFill>
                  <a:latin typeface="Arial"/>
                  <a:ea typeface="Arial"/>
                  <a:cs typeface="Arial"/>
                  <a:sym typeface="Arial"/>
                </a:rPr>
                <a:t>EpiCenter</a:t>
              </a:r>
              <a:r>
                <a:rPr lang="en-US" sz="3058" b="0" i="0" u="none" strike="noStrike" cap="none" dirty="0">
                  <a:solidFill>
                    <a:srgbClr val="3B181D"/>
                  </a:solidFill>
                  <a:latin typeface="Arial"/>
                  <a:ea typeface="Arial"/>
                  <a:cs typeface="Arial"/>
                  <a:sym typeface="Arial"/>
                </a:rPr>
                <a:t>), several health promotion disease prevention projects, and is active in Indian health policy.</a:t>
              </a:r>
              <a:endParaRPr dirty="0"/>
            </a:p>
            <a:p>
              <a:pPr marL="0" marR="0" lvl="0" indent="0" algn="l" rtl="0">
                <a:lnSpc>
                  <a:spcPct val="152779"/>
                </a:lnSpc>
                <a:spcBef>
                  <a:spcPts val="0"/>
                </a:spcBef>
                <a:spcAft>
                  <a:spcPts val="0"/>
                </a:spcAft>
                <a:buClr>
                  <a:schemeClr val="dk1"/>
                </a:buClr>
                <a:buSzPts val="3058"/>
                <a:buFont typeface="Calibri"/>
                <a:buNone/>
              </a:pPr>
              <a:endParaRPr sz="3058" b="0" i="0" u="none" strike="noStrike" cap="none" dirty="0">
                <a:solidFill>
                  <a:srgbClr val="3B181D"/>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9000"/>
          </a:blip>
          <a:srcRect l="5583" r="5583"/>
          <a:stretch>
            <a:fillRect/>
          </a:stretch>
        </p:blipFill>
        <p:spPr>
          <a:xfrm>
            <a:off x="0" y="0"/>
            <a:ext cx="18288000" cy="10287000"/>
          </a:xfrm>
          <a:prstGeom prst="rect">
            <a:avLst/>
          </a:prstGeom>
        </p:spPr>
      </p:pic>
      <p:pic>
        <p:nvPicPr>
          <p:cNvPr id="3" name="Picture 3"/>
          <p:cNvPicPr>
            <a:picLocks noChangeAspect="1"/>
          </p:cNvPicPr>
          <p:nvPr/>
        </p:nvPicPr>
        <p:blipFill>
          <a:blip r:embed="rId4"/>
          <a:srcRect l="15256" t="5170" r="17568" b="14392"/>
          <a:stretch>
            <a:fillRect/>
          </a:stretch>
        </p:blipFill>
        <p:spPr>
          <a:xfrm>
            <a:off x="13808529" y="544044"/>
            <a:ext cx="1899143" cy="1829918"/>
          </a:xfrm>
          <a:prstGeom prst="rect">
            <a:avLst/>
          </a:prstGeom>
        </p:spPr>
      </p:pic>
      <p:pic>
        <p:nvPicPr>
          <p:cNvPr id="4" name="Picture 4"/>
          <p:cNvPicPr>
            <a:picLocks noChangeAspect="1"/>
          </p:cNvPicPr>
          <p:nvPr/>
        </p:nvPicPr>
        <p:blipFill>
          <a:blip r:embed="rId5"/>
          <a:srcRect/>
          <a:stretch>
            <a:fillRect/>
          </a:stretch>
        </p:blipFill>
        <p:spPr>
          <a:xfrm>
            <a:off x="2347838" y="9075250"/>
            <a:ext cx="966863" cy="1065122"/>
          </a:xfrm>
          <a:prstGeom prst="rect">
            <a:avLst/>
          </a:prstGeom>
        </p:spPr>
      </p:pic>
      <p:pic>
        <p:nvPicPr>
          <p:cNvPr id="5" name="Picture 5"/>
          <p:cNvPicPr>
            <a:picLocks noChangeAspect="1"/>
          </p:cNvPicPr>
          <p:nvPr/>
        </p:nvPicPr>
        <p:blipFill>
          <a:blip r:embed="rId6"/>
          <a:srcRect/>
          <a:stretch>
            <a:fillRect/>
          </a:stretch>
        </p:blipFill>
        <p:spPr>
          <a:xfrm>
            <a:off x="14758101" y="9175610"/>
            <a:ext cx="1243900" cy="1243900"/>
          </a:xfrm>
          <a:prstGeom prst="rect">
            <a:avLst/>
          </a:prstGeom>
        </p:spPr>
      </p:pic>
      <p:sp>
        <p:nvSpPr>
          <p:cNvPr id="6" name="TextBox 6"/>
          <p:cNvSpPr txBox="1"/>
          <p:nvPr/>
        </p:nvSpPr>
        <p:spPr>
          <a:xfrm>
            <a:off x="2831270" y="305404"/>
            <a:ext cx="10977259" cy="2187587"/>
          </a:xfrm>
          <a:prstGeom prst="rect">
            <a:avLst/>
          </a:prstGeom>
        </p:spPr>
        <p:txBody>
          <a:bodyPr lIns="0" tIns="0" rIns="0" bIns="0" rtlCol="0" anchor="t">
            <a:spAutoFit/>
          </a:bodyPr>
          <a:lstStyle/>
          <a:p>
            <a:pPr algn="ctr">
              <a:lnSpc>
                <a:spcPts val="8794"/>
              </a:lnSpc>
              <a:spcBef>
                <a:spcPct val="0"/>
              </a:spcBef>
            </a:pPr>
            <a:r>
              <a:rPr lang="en-US" sz="6281">
                <a:solidFill>
                  <a:srgbClr val="000000"/>
                </a:solidFill>
                <a:latin typeface="Canva Sans Bold"/>
              </a:rPr>
              <a:t>NW Tribes are involved in DHA Program development </a:t>
            </a:r>
          </a:p>
        </p:txBody>
      </p:sp>
      <p:sp>
        <p:nvSpPr>
          <p:cNvPr id="7" name="TextBox 7"/>
          <p:cNvSpPr txBox="1"/>
          <p:nvPr/>
        </p:nvSpPr>
        <p:spPr>
          <a:xfrm>
            <a:off x="3314701" y="2905718"/>
            <a:ext cx="12231190" cy="6312369"/>
          </a:xfrm>
          <a:prstGeom prst="rect">
            <a:avLst/>
          </a:prstGeom>
        </p:spPr>
        <p:txBody>
          <a:bodyPr lIns="0" tIns="0" rIns="0" bIns="0" rtlCol="0" anchor="t">
            <a:spAutoFit/>
          </a:bodyPr>
          <a:lstStyle/>
          <a:p>
            <a:pPr marL="693428" lvl="1" indent="-346713">
              <a:lnSpc>
                <a:spcPts val="4496"/>
              </a:lnSpc>
              <a:buFont typeface="Arial"/>
              <a:buChar char="•"/>
            </a:pPr>
            <a:r>
              <a:rPr lang="en-US" sz="3211">
                <a:solidFill>
                  <a:srgbClr val="000000"/>
                </a:solidFill>
                <a:latin typeface="Canva Sans"/>
              </a:rPr>
              <a:t>DHA CHAP Analysis:</a:t>
            </a:r>
          </a:p>
          <a:p>
            <a:pPr marL="1386856" lvl="2" indent="-462286">
              <a:lnSpc>
                <a:spcPts val="4496"/>
              </a:lnSpc>
              <a:buFont typeface="Arial"/>
              <a:buChar char="⚬"/>
            </a:pPr>
            <a:r>
              <a:rPr lang="en-US" sz="3211">
                <a:solidFill>
                  <a:srgbClr val="000000"/>
                </a:solidFill>
                <a:latin typeface="Canva Sans"/>
              </a:rPr>
              <a:t>Outreach conducted with Area Tribes and clinics to explore familiarity with CHAP, offer information, and ensure that DHA Program development is meeting their needs</a:t>
            </a:r>
          </a:p>
          <a:p>
            <a:pPr marL="1386856" lvl="2" indent="-462286">
              <a:lnSpc>
                <a:spcPts val="4496"/>
              </a:lnSpc>
              <a:buFont typeface="Arial"/>
              <a:buChar char="⚬"/>
            </a:pPr>
            <a:r>
              <a:rPr lang="en-US" sz="3211">
                <a:solidFill>
                  <a:srgbClr val="000000"/>
                </a:solidFill>
                <a:latin typeface="Canva Sans"/>
              </a:rPr>
              <a:t>Dental clinics interested in DHA program to enhance exiting DAs skills and train new DAs </a:t>
            </a:r>
          </a:p>
          <a:p>
            <a:pPr marL="693428" lvl="1" indent="-346713">
              <a:lnSpc>
                <a:spcPts val="4496"/>
              </a:lnSpc>
              <a:buFont typeface="Arial"/>
              <a:buChar char="•"/>
            </a:pPr>
            <a:r>
              <a:rPr lang="en-US" sz="3211">
                <a:solidFill>
                  <a:srgbClr val="000000"/>
                </a:solidFill>
                <a:latin typeface="Canva Sans"/>
              </a:rPr>
              <a:t>DHA Program Advisory Workgroup</a:t>
            </a:r>
          </a:p>
          <a:p>
            <a:pPr marL="1386856" lvl="2" indent="-462286">
              <a:lnSpc>
                <a:spcPts val="4496"/>
              </a:lnSpc>
              <a:buFont typeface="Arial"/>
              <a:buChar char="⚬"/>
            </a:pPr>
            <a:r>
              <a:rPr lang="en-US" sz="3211">
                <a:solidFill>
                  <a:srgbClr val="000000"/>
                </a:solidFill>
                <a:latin typeface="Canva Sans"/>
              </a:rPr>
              <a:t>All tribes and staff welcome to participate</a:t>
            </a:r>
          </a:p>
          <a:p>
            <a:pPr marL="1386856" lvl="2" indent="-462286">
              <a:lnSpc>
                <a:spcPts val="4496"/>
              </a:lnSpc>
              <a:buFont typeface="Arial"/>
              <a:buChar char="⚬"/>
            </a:pPr>
            <a:r>
              <a:rPr lang="en-US" sz="3211">
                <a:solidFill>
                  <a:srgbClr val="000000"/>
                </a:solidFill>
                <a:latin typeface="Canva Sans"/>
              </a:rPr>
              <a:t>Guiding development of DHA Program</a:t>
            </a:r>
          </a:p>
          <a:p>
            <a:pPr marL="1386856" lvl="2" indent="-462286">
              <a:lnSpc>
                <a:spcPts val="4496"/>
              </a:lnSpc>
              <a:buFont typeface="Arial"/>
              <a:buChar char="⚬"/>
            </a:pPr>
            <a:r>
              <a:rPr lang="en-US" sz="3211">
                <a:solidFill>
                  <a:srgbClr val="000000"/>
                </a:solidFill>
                <a:latin typeface="Canva Sans"/>
              </a:rPr>
              <a:t>Next meeting: June 7th, 12pm-1pm Pacific Time</a:t>
            </a:r>
          </a:p>
          <a:p>
            <a:pPr>
              <a:lnSpc>
                <a:spcPts val="4496"/>
              </a:lnSpc>
            </a:pPr>
            <a:endParaRPr lang="en-US" sz="3211">
              <a:solidFill>
                <a:srgbClr val="000000"/>
              </a:solidFill>
              <a:latin typeface="Canva Sans"/>
            </a:endParaRPr>
          </a:p>
        </p:txBody>
      </p:sp>
    </p:spTree>
    <p:extLst>
      <p:ext uri="{BB962C8B-B14F-4D97-AF65-F5344CB8AC3E}">
        <p14:creationId xmlns:p14="http://schemas.microsoft.com/office/powerpoint/2010/main" val="3299695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9000"/>
          </a:blip>
          <a:srcRect l="5583" r="5583"/>
          <a:stretch>
            <a:fillRect/>
          </a:stretch>
        </p:blipFill>
        <p:spPr>
          <a:xfrm>
            <a:off x="0" y="0"/>
            <a:ext cx="18288000" cy="10287000"/>
          </a:xfrm>
          <a:prstGeom prst="rect">
            <a:avLst/>
          </a:prstGeom>
        </p:spPr>
      </p:pic>
      <p:pic>
        <p:nvPicPr>
          <p:cNvPr id="3" name="Picture 3"/>
          <p:cNvPicPr>
            <a:picLocks noChangeAspect="1"/>
          </p:cNvPicPr>
          <p:nvPr/>
        </p:nvPicPr>
        <p:blipFill>
          <a:blip r:embed="rId4"/>
          <a:srcRect l="15256" t="5170" r="17568" b="14392"/>
          <a:stretch>
            <a:fillRect/>
          </a:stretch>
        </p:blipFill>
        <p:spPr>
          <a:xfrm>
            <a:off x="13808529" y="544044"/>
            <a:ext cx="1899143" cy="1829918"/>
          </a:xfrm>
          <a:prstGeom prst="rect">
            <a:avLst/>
          </a:prstGeom>
        </p:spPr>
      </p:pic>
      <p:pic>
        <p:nvPicPr>
          <p:cNvPr id="4" name="Picture 4"/>
          <p:cNvPicPr>
            <a:picLocks noChangeAspect="1"/>
          </p:cNvPicPr>
          <p:nvPr/>
        </p:nvPicPr>
        <p:blipFill>
          <a:blip r:embed="rId5"/>
          <a:srcRect/>
          <a:stretch>
            <a:fillRect/>
          </a:stretch>
        </p:blipFill>
        <p:spPr>
          <a:xfrm>
            <a:off x="2347838" y="9075250"/>
            <a:ext cx="966863" cy="1065122"/>
          </a:xfrm>
          <a:prstGeom prst="rect">
            <a:avLst/>
          </a:prstGeom>
        </p:spPr>
      </p:pic>
      <p:pic>
        <p:nvPicPr>
          <p:cNvPr id="5" name="Picture 5"/>
          <p:cNvPicPr>
            <a:picLocks noChangeAspect="1"/>
          </p:cNvPicPr>
          <p:nvPr/>
        </p:nvPicPr>
        <p:blipFill>
          <a:blip r:embed="rId6"/>
          <a:srcRect/>
          <a:stretch>
            <a:fillRect/>
          </a:stretch>
        </p:blipFill>
        <p:spPr>
          <a:xfrm>
            <a:off x="14758101" y="9175610"/>
            <a:ext cx="1243900" cy="1243900"/>
          </a:xfrm>
          <a:prstGeom prst="rect">
            <a:avLst/>
          </a:prstGeom>
        </p:spPr>
      </p:pic>
      <p:pic>
        <p:nvPicPr>
          <p:cNvPr id="6" name="Picture 6"/>
          <p:cNvPicPr>
            <a:picLocks noChangeAspect="1"/>
          </p:cNvPicPr>
          <p:nvPr/>
        </p:nvPicPr>
        <p:blipFill>
          <a:blip r:embed="rId7"/>
          <a:srcRect/>
          <a:stretch>
            <a:fillRect/>
          </a:stretch>
        </p:blipFill>
        <p:spPr>
          <a:xfrm>
            <a:off x="7930406" y="8966556"/>
            <a:ext cx="1822695" cy="1173815"/>
          </a:xfrm>
          <a:prstGeom prst="rect">
            <a:avLst/>
          </a:prstGeom>
        </p:spPr>
      </p:pic>
      <p:pic>
        <p:nvPicPr>
          <p:cNvPr id="7" name="Picture 7"/>
          <p:cNvPicPr>
            <a:picLocks noChangeAspect="1"/>
          </p:cNvPicPr>
          <p:nvPr/>
        </p:nvPicPr>
        <p:blipFill>
          <a:blip r:embed="rId8"/>
          <a:srcRect t="14267"/>
          <a:stretch>
            <a:fillRect/>
          </a:stretch>
        </p:blipFill>
        <p:spPr>
          <a:xfrm>
            <a:off x="12468670" y="5264036"/>
            <a:ext cx="3239002" cy="3702520"/>
          </a:xfrm>
          <a:prstGeom prst="rect">
            <a:avLst/>
          </a:prstGeom>
        </p:spPr>
      </p:pic>
      <p:sp>
        <p:nvSpPr>
          <p:cNvPr id="8" name="TextBox 8"/>
          <p:cNvSpPr txBox="1"/>
          <p:nvPr/>
        </p:nvSpPr>
        <p:spPr>
          <a:xfrm>
            <a:off x="1983752" y="2712747"/>
            <a:ext cx="13396298" cy="5990871"/>
          </a:xfrm>
          <a:prstGeom prst="rect">
            <a:avLst/>
          </a:prstGeom>
        </p:spPr>
        <p:txBody>
          <a:bodyPr lIns="0" tIns="0" rIns="0" bIns="0" rtlCol="0" anchor="t">
            <a:spAutoFit/>
          </a:bodyPr>
          <a:lstStyle/>
          <a:p>
            <a:pPr marL="728688" lvl="1" indent="-364344" algn="just">
              <a:lnSpc>
                <a:spcPts val="4724"/>
              </a:lnSpc>
              <a:buFont typeface="Arial"/>
              <a:buChar char="•"/>
            </a:pPr>
            <a:r>
              <a:rPr lang="en-US" sz="3375">
                <a:solidFill>
                  <a:srgbClr val="000000"/>
                </a:solidFill>
                <a:latin typeface="Canva Sans Bold"/>
              </a:rPr>
              <a:t>Nixya’awii Community School - CTUIR Charter School</a:t>
            </a:r>
          </a:p>
          <a:p>
            <a:pPr marL="1457377" lvl="2" indent="-485792" algn="just">
              <a:lnSpc>
                <a:spcPts val="4724"/>
              </a:lnSpc>
              <a:buFont typeface="Arial"/>
              <a:buChar char="⚬"/>
            </a:pPr>
            <a:r>
              <a:rPr lang="en-US" sz="3375">
                <a:solidFill>
                  <a:srgbClr val="000000"/>
                </a:solidFill>
                <a:latin typeface="Canva Sans Bold"/>
              </a:rPr>
              <a:t>June 2022: Educational dental unit to capture interest in the core curriculum course</a:t>
            </a:r>
          </a:p>
          <a:p>
            <a:pPr marL="1457377" lvl="2" indent="-485792" algn="just">
              <a:lnSpc>
                <a:spcPts val="4724"/>
              </a:lnSpc>
              <a:buFont typeface="Arial"/>
              <a:buChar char="⚬"/>
            </a:pPr>
            <a:r>
              <a:rPr lang="en-US" sz="3375">
                <a:solidFill>
                  <a:srgbClr val="000000"/>
                </a:solidFill>
                <a:latin typeface="Canva Sans Bold"/>
              </a:rPr>
              <a:t>August - November 2023: Core Curriculum course</a:t>
            </a:r>
          </a:p>
          <a:p>
            <a:pPr marL="728688" lvl="1" indent="-364344" algn="just">
              <a:lnSpc>
                <a:spcPts val="4724"/>
              </a:lnSpc>
              <a:buFont typeface="Arial"/>
              <a:buChar char="•"/>
            </a:pPr>
            <a:r>
              <a:rPr lang="en-US" sz="3375">
                <a:solidFill>
                  <a:srgbClr val="000000"/>
                </a:solidFill>
                <a:latin typeface="Canva Sans Bold"/>
              </a:rPr>
              <a:t>Chief Leschi Schools - Puyallup Tribe</a:t>
            </a:r>
          </a:p>
          <a:p>
            <a:pPr marL="1457377" lvl="2" indent="-485792" algn="just">
              <a:lnSpc>
                <a:spcPts val="4724"/>
              </a:lnSpc>
              <a:buFont typeface="Arial"/>
              <a:buChar char="⚬"/>
            </a:pPr>
            <a:r>
              <a:rPr lang="en-US" sz="3375">
                <a:solidFill>
                  <a:srgbClr val="000000"/>
                </a:solidFill>
                <a:latin typeface="Canva Sans Bold"/>
              </a:rPr>
              <a:t>Dental careers information</a:t>
            </a:r>
          </a:p>
          <a:p>
            <a:pPr marL="2186065" lvl="3" indent="-546516" algn="just">
              <a:lnSpc>
                <a:spcPts val="4724"/>
              </a:lnSpc>
              <a:buFont typeface="Arial"/>
              <a:buChar char="￭"/>
            </a:pPr>
            <a:r>
              <a:rPr lang="en-US" sz="3375">
                <a:solidFill>
                  <a:srgbClr val="000000"/>
                </a:solidFill>
                <a:latin typeface="Canva Sans Bold"/>
              </a:rPr>
              <a:t>High School Career and Technical Ed</a:t>
            </a:r>
          </a:p>
          <a:p>
            <a:pPr marL="2186065" lvl="3" indent="-546516" algn="just">
              <a:lnSpc>
                <a:spcPts val="4724"/>
              </a:lnSpc>
              <a:buFont typeface="Arial"/>
              <a:buChar char="￭"/>
            </a:pPr>
            <a:r>
              <a:rPr lang="en-US" sz="3375">
                <a:solidFill>
                  <a:srgbClr val="000000"/>
                </a:solidFill>
                <a:latin typeface="Canva Sans Bold"/>
              </a:rPr>
              <a:t>Elementary STEM Enrishment</a:t>
            </a:r>
          </a:p>
          <a:p>
            <a:pPr marL="2186065" lvl="3" indent="-546516" algn="just">
              <a:lnSpc>
                <a:spcPts val="4724"/>
              </a:lnSpc>
              <a:buFont typeface="Arial"/>
              <a:buChar char="￭"/>
            </a:pPr>
            <a:r>
              <a:rPr lang="en-US" sz="3375">
                <a:solidFill>
                  <a:srgbClr val="000000"/>
                </a:solidFill>
                <a:latin typeface="Canva Sans Bold"/>
              </a:rPr>
              <a:t> 2022 and 2023</a:t>
            </a:r>
          </a:p>
          <a:p>
            <a:pPr algn="just">
              <a:lnSpc>
                <a:spcPts val="4724"/>
              </a:lnSpc>
            </a:pPr>
            <a:endParaRPr lang="en-US" sz="3375">
              <a:solidFill>
                <a:srgbClr val="000000"/>
              </a:solidFill>
              <a:latin typeface="Canva Sans Bold"/>
            </a:endParaRPr>
          </a:p>
        </p:txBody>
      </p:sp>
      <p:sp>
        <p:nvSpPr>
          <p:cNvPr id="9" name="TextBox 9"/>
          <p:cNvSpPr txBox="1"/>
          <p:nvPr/>
        </p:nvSpPr>
        <p:spPr>
          <a:xfrm>
            <a:off x="2566870" y="778116"/>
            <a:ext cx="10727066" cy="1180644"/>
          </a:xfrm>
          <a:prstGeom prst="rect">
            <a:avLst/>
          </a:prstGeom>
        </p:spPr>
        <p:txBody>
          <a:bodyPr lIns="0" tIns="0" rIns="0" bIns="0" rtlCol="0" anchor="t">
            <a:spAutoFit/>
          </a:bodyPr>
          <a:lstStyle/>
          <a:p>
            <a:pPr algn="ctr">
              <a:lnSpc>
                <a:spcPts val="9844"/>
              </a:lnSpc>
            </a:pPr>
            <a:r>
              <a:rPr lang="en-US" sz="7032">
                <a:solidFill>
                  <a:srgbClr val="000000"/>
                </a:solidFill>
                <a:latin typeface="Canva Sans Bold"/>
              </a:rPr>
              <a:t>Outreach: Tribal Schools</a:t>
            </a:r>
          </a:p>
        </p:txBody>
      </p:sp>
    </p:spTree>
    <p:extLst>
      <p:ext uri="{BB962C8B-B14F-4D97-AF65-F5344CB8AC3E}">
        <p14:creationId xmlns:p14="http://schemas.microsoft.com/office/powerpoint/2010/main" val="838234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780618" y="1086828"/>
            <a:ext cx="15136507" cy="7787216"/>
            <a:chOff x="0" y="-76200"/>
            <a:chExt cx="20182010" cy="10382957"/>
          </a:xfrm>
        </p:grpSpPr>
        <p:sp>
          <p:nvSpPr>
            <p:cNvPr id="4" name="TextBox 4"/>
            <p:cNvSpPr txBox="1"/>
            <p:nvPr/>
          </p:nvSpPr>
          <p:spPr>
            <a:xfrm>
              <a:off x="0" y="-76200"/>
              <a:ext cx="20182010" cy="805180"/>
            </a:xfrm>
            <a:prstGeom prst="rect">
              <a:avLst/>
            </a:prstGeom>
          </p:spPr>
          <p:txBody>
            <a:bodyPr lIns="0" tIns="0" rIns="0" bIns="0" rtlCol="0" anchor="t">
              <a:spAutoFit/>
            </a:bodyPr>
            <a:lstStyle/>
            <a:p>
              <a:pPr algn="l">
                <a:lnSpc>
                  <a:spcPts val="5040"/>
                </a:lnSpc>
              </a:pPr>
              <a:r>
                <a:rPr lang="en-US" sz="3600" spc="431">
                  <a:solidFill>
                    <a:srgbClr val="E3E8F0"/>
                  </a:solidFill>
                  <a:latin typeface="Source Sans Pro Bold"/>
                </a:rPr>
                <a:t>NORTHWEST PORTLAND AREA INDIAN HEALTH BOARD</a:t>
              </a:r>
            </a:p>
          </p:txBody>
        </p:sp>
        <p:sp>
          <p:nvSpPr>
            <p:cNvPr id="5" name="TextBox 5"/>
            <p:cNvSpPr txBox="1"/>
            <p:nvPr/>
          </p:nvSpPr>
          <p:spPr>
            <a:xfrm>
              <a:off x="0" y="1442790"/>
              <a:ext cx="20182010" cy="8863967"/>
            </a:xfrm>
            <a:prstGeom prst="rect">
              <a:avLst/>
            </a:prstGeom>
          </p:spPr>
          <p:txBody>
            <a:bodyPr lIns="0" tIns="0" rIns="0" bIns="0" rtlCol="0" anchor="t">
              <a:spAutoFit/>
            </a:bodyPr>
            <a:lstStyle/>
            <a:p>
              <a:pPr algn="l"/>
              <a:r>
                <a:rPr lang="en-US" sz="10800" spc="108" dirty="0">
                  <a:solidFill>
                    <a:srgbClr val="E3E8F0"/>
                  </a:solidFill>
                  <a:latin typeface="Alfa Slab One Bold"/>
                </a:rPr>
                <a:t>BEHAVIORAL HEALTH AIDE (BHA) EDUCATION PROGRAM </a:t>
              </a:r>
            </a:p>
          </p:txBody>
        </p:sp>
      </p:grpSp>
      <p:pic>
        <p:nvPicPr>
          <p:cNvPr id="7" name="Picture 7"/>
          <p:cNvPicPr>
            <a:picLocks noChangeAspect="1"/>
          </p:cNvPicPr>
          <p:nvPr/>
        </p:nvPicPr>
        <p:blipFill>
          <a:blip r:embed="rId3"/>
          <a:srcRect/>
          <a:stretch>
            <a:fillRect/>
          </a:stretch>
        </p:blipFill>
        <p:spPr>
          <a:xfrm>
            <a:off x="13980141" y="0"/>
            <a:ext cx="4370132" cy="437013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CF0"/>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020202"/>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192" normalizeH="0" baseline="0" noProof="0">
                  <a:ln>
                    <a:noFill/>
                  </a:ln>
                  <a:solidFill>
                    <a:srgbClr val="FFF1E0"/>
                  </a:solidFill>
                  <a:effectLst/>
                  <a:uLnTx/>
                  <a:uFillTx/>
                  <a:latin typeface="Source Sans Pro"/>
                  <a:ea typeface="+mn-ea"/>
                  <a:cs typeface="+mn-cs"/>
                </a:rPr>
                <a:t>Tribal BHA Education Program</a:t>
              </a:r>
            </a:p>
          </p:txBody>
        </p:sp>
      </p:grpSp>
      <p:sp>
        <p:nvSpPr>
          <p:cNvPr id="5" name="TextBox 5"/>
          <p:cNvSpPr txBox="1"/>
          <p:nvPr/>
        </p:nvSpPr>
        <p:spPr>
          <a:xfrm>
            <a:off x="1652914" y="3863711"/>
            <a:ext cx="14662858" cy="852926"/>
          </a:xfrm>
          <a:prstGeom prst="rect">
            <a:avLst/>
          </a:prstGeom>
        </p:spPr>
        <p:txBody>
          <a:bodyPr lIns="0" tIns="0" rIns="0" bIns="0" rtlCol="0" anchor="t">
            <a:spAutoFit/>
          </a:bodyPr>
          <a:lstStyle/>
          <a:p>
            <a:pPr marL="0" marR="0" lvl="0" indent="0" algn="ctr" defTabSz="914400" rtl="0" eaLnBrk="1" fontAlgn="auto" latinLnBrk="0" hangingPunct="1">
              <a:lnSpc>
                <a:spcPts val="7181"/>
              </a:lnSpc>
              <a:spcBef>
                <a:spcPts val="0"/>
              </a:spcBef>
              <a:spcAft>
                <a:spcPts val="0"/>
              </a:spcAft>
              <a:buClrTx/>
              <a:buSzTx/>
              <a:buFontTx/>
              <a:buNone/>
              <a:tabLst/>
              <a:defRPr/>
            </a:pPr>
            <a:r>
              <a:rPr kumimoji="0" lang="en-US" sz="4800" b="0" i="0" u="none" strike="noStrike" kern="1200" cap="none" spc="126" normalizeH="0" baseline="0" noProof="0" dirty="0">
                <a:ln>
                  <a:noFill/>
                </a:ln>
                <a:solidFill>
                  <a:srgbClr val="9B3E01"/>
                </a:solidFill>
                <a:effectLst/>
                <a:uLnTx/>
                <a:uFillTx/>
                <a:latin typeface="Source Sans Pro Bold"/>
                <a:ea typeface="+mn-ea"/>
                <a:cs typeface="+mn-cs"/>
              </a:rPr>
              <a:t>WHO CAN BE A BHA?</a:t>
            </a:r>
          </a:p>
        </p:txBody>
      </p:sp>
      <p:sp>
        <p:nvSpPr>
          <p:cNvPr id="6" name="AutoShape 6"/>
          <p:cNvSpPr/>
          <p:nvPr/>
        </p:nvSpPr>
        <p:spPr>
          <a:xfrm>
            <a:off x="2199428" y="5519773"/>
            <a:ext cx="226950" cy="192088"/>
          </a:xfrm>
          <a:prstGeom prst="rect">
            <a:avLst/>
          </a:prstGeom>
          <a:solidFill>
            <a:srgbClr val="020202"/>
          </a:solidFill>
        </p:spPr>
      </p:sp>
      <p:grpSp>
        <p:nvGrpSpPr>
          <p:cNvPr id="7" name="Group 7"/>
          <p:cNvGrpSpPr/>
          <p:nvPr/>
        </p:nvGrpSpPr>
        <p:grpSpPr>
          <a:xfrm>
            <a:off x="2721115" y="4994113"/>
            <a:ext cx="6052258" cy="2186399"/>
            <a:chOff x="0" y="0"/>
            <a:chExt cx="8069677" cy="2915199"/>
          </a:xfrm>
        </p:grpSpPr>
        <p:sp>
          <p:nvSpPr>
            <p:cNvPr id="8" name="TextBox 8"/>
            <p:cNvSpPr txBox="1"/>
            <p:nvPr/>
          </p:nvSpPr>
          <p:spPr>
            <a:xfrm>
              <a:off x="0" y="0"/>
              <a:ext cx="8069677" cy="1574800"/>
            </a:xfrm>
            <a:prstGeom prst="rect">
              <a:avLst/>
            </a:prstGeom>
          </p:spPr>
          <p:txBody>
            <a:bodyPr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r>
                <a:rPr kumimoji="0" lang="en-US" sz="3900" b="0" i="0" u="none" strike="noStrike" kern="1200" cap="none" spc="390" normalizeH="0" baseline="0" noProof="0" dirty="0">
                  <a:ln>
                    <a:noFill/>
                  </a:ln>
                  <a:solidFill>
                    <a:srgbClr val="9B3E01"/>
                  </a:solidFill>
                  <a:effectLst/>
                  <a:uLnTx/>
                  <a:uFillTx/>
                  <a:latin typeface="Source Sans Pro Bold"/>
                  <a:ea typeface="+mn-ea"/>
                  <a:cs typeface="+mn-cs"/>
                </a:rPr>
                <a:t>NATURAL HELPERS &amp; ADVOCATES</a:t>
              </a:r>
            </a:p>
          </p:txBody>
        </p:sp>
        <p:sp>
          <p:nvSpPr>
            <p:cNvPr id="9" name="TextBox 9"/>
            <p:cNvSpPr txBox="1"/>
            <p:nvPr/>
          </p:nvSpPr>
          <p:spPr>
            <a:xfrm>
              <a:off x="0" y="1650279"/>
              <a:ext cx="8069677" cy="126492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2600" b="0" i="0" u="none" strike="noStrike" kern="1200" cap="none" spc="26" normalizeH="0" baseline="0" noProof="0" dirty="0">
                  <a:ln>
                    <a:noFill/>
                  </a:ln>
                  <a:solidFill>
                    <a:srgbClr val="9B3E01"/>
                  </a:solidFill>
                  <a:effectLst/>
                  <a:uLnTx/>
                  <a:uFillTx/>
                  <a:latin typeface="Source Sans Pro"/>
                  <a:ea typeface="+mn-ea"/>
                  <a:cs typeface="+mn-cs"/>
                </a:rPr>
                <a:t>that crave to tie in cultural activities into their day to day work</a:t>
              </a:r>
            </a:p>
          </p:txBody>
        </p:sp>
      </p:grpSp>
      <p:sp>
        <p:nvSpPr>
          <p:cNvPr id="10" name="AutoShape 10"/>
          <p:cNvSpPr/>
          <p:nvPr/>
        </p:nvSpPr>
        <p:spPr>
          <a:xfrm>
            <a:off x="9722793" y="5702838"/>
            <a:ext cx="226950" cy="192088"/>
          </a:xfrm>
          <a:prstGeom prst="rect">
            <a:avLst/>
          </a:prstGeom>
          <a:solidFill>
            <a:srgbClr val="020202"/>
          </a:solidFill>
        </p:spPr>
      </p:sp>
      <p:grpSp>
        <p:nvGrpSpPr>
          <p:cNvPr id="11" name="Group 11"/>
          <p:cNvGrpSpPr/>
          <p:nvPr/>
        </p:nvGrpSpPr>
        <p:grpSpPr>
          <a:xfrm>
            <a:off x="10263514" y="4931151"/>
            <a:ext cx="6052258" cy="2121028"/>
            <a:chOff x="0" y="0"/>
            <a:chExt cx="8069677" cy="2828038"/>
          </a:xfrm>
        </p:grpSpPr>
        <p:sp>
          <p:nvSpPr>
            <p:cNvPr id="12" name="TextBox 12"/>
            <p:cNvSpPr txBox="1"/>
            <p:nvPr/>
          </p:nvSpPr>
          <p:spPr>
            <a:xfrm>
              <a:off x="0" y="0"/>
              <a:ext cx="8069677" cy="1574800"/>
            </a:xfrm>
            <a:prstGeom prst="rect">
              <a:avLst/>
            </a:prstGeom>
          </p:spPr>
          <p:txBody>
            <a:bodyPr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r>
                <a:rPr kumimoji="0" lang="en-US" sz="3900" b="0" i="0" u="none" strike="noStrike" kern="1200" cap="none" spc="390" normalizeH="0" baseline="0" noProof="0" dirty="0">
                  <a:ln>
                    <a:noFill/>
                  </a:ln>
                  <a:solidFill>
                    <a:srgbClr val="9B3E01"/>
                  </a:solidFill>
                  <a:effectLst/>
                  <a:uLnTx/>
                  <a:uFillTx/>
                  <a:latin typeface="Source Sans Pro Bold"/>
                  <a:ea typeface="+mn-ea"/>
                  <a:cs typeface="+mn-cs"/>
                </a:rPr>
                <a:t>COMMUNITY/TRIBAL MEMBERS</a:t>
              </a:r>
            </a:p>
          </p:txBody>
        </p:sp>
        <p:sp>
          <p:nvSpPr>
            <p:cNvPr id="13" name="TextBox 13"/>
            <p:cNvSpPr txBox="1"/>
            <p:nvPr/>
          </p:nvSpPr>
          <p:spPr>
            <a:xfrm>
              <a:off x="0" y="1563118"/>
              <a:ext cx="8069677" cy="126492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2600" b="0" i="0" u="none" strike="noStrike" kern="1200" cap="none" spc="26" normalizeH="0" baseline="0" noProof="0" dirty="0">
                  <a:ln>
                    <a:noFill/>
                  </a:ln>
                  <a:solidFill>
                    <a:srgbClr val="9B3E01"/>
                  </a:solidFill>
                  <a:effectLst/>
                  <a:uLnTx/>
                  <a:uFillTx/>
                  <a:latin typeface="Source Sans Pro"/>
                  <a:ea typeface="+mn-ea"/>
                  <a:cs typeface="+mn-cs"/>
                </a:rPr>
                <a:t>homegrown collective committed to serving a Tribal community </a:t>
              </a:r>
            </a:p>
          </p:txBody>
        </p:sp>
      </p:grpSp>
      <p:sp>
        <p:nvSpPr>
          <p:cNvPr id="14" name="AutoShape 14"/>
          <p:cNvSpPr/>
          <p:nvPr/>
        </p:nvSpPr>
        <p:spPr>
          <a:xfrm>
            <a:off x="2199428" y="7784941"/>
            <a:ext cx="226950" cy="192088"/>
          </a:xfrm>
          <a:prstGeom prst="rect">
            <a:avLst/>
          </a:prstGeom>
          <a:solidFill>
            <a:srgbClr val="020202"/>
          </a:solidFill>
        </p:spPr>
      </p:sp>
      <p:grpSp>
        <p:nvGrpSpPr>
          <p:cNvPr id="15" name="Group 15"/>
          <p:cNvGrpSpPr/>
          <p:nvPr/>
        </p:nvGrpSpPr>
        <p:grpSpPr>
          <a:xfrm>
            <a:off x="2721115" y="7585710"/>
            <a:ext cx="6052258" cy="1546950"/>
            <a:chOff x="0" y="0"/>
            <a:chExt cx="8069677" cy="2062600"/>
          </a:xfrm>
        </p:grpSpPr>
        <p:sp>
          <p:nvSpPr>
            <p:cNvPr id="16" name="TextBox 16"/>
            <p:cNvSpPr txBox="1"/>
            <p:nvPr/>
          </p:nvSpPr>
          <p:spPr>
            <a:xfrm>
              <a:off x="0" y="0"/>
              <a:ext cx="8069677" cy="787400"/>
            </a:xfrm>
            <a:prstGeom prst="rect">
              <a:avLst/>
            </a:prstGeom>
          </p:spPr>
          <p:txBody>
            <a:bodyPr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r>
                <a:rPr kumimoji="0" lang="en-US" sz="3900" b="0" i="0" u="none" strike="noStrike" kern="1200" cap="none" spc="390" normalizeH="0" baseline="0" noProof="0">
                  <a:ln>
                    <a:noFill/>
                  </a:ln>
                  <a:solidFill>
                    <a:srgbClr val="9B3E01"/>
                  </a:solidFill>
                  <a:effectLst/>
                  <a:uLnTx/>
                  <a:uFillTx/>
                  <a:latin typeface="Source Sans Pro Bold"/>
                  <a:ea typeface="+mn-ea"/>
                  <a:cs typeface="+mn-cs"/>
                </a:rPr>
                <a:t>COUNSELORS</a:t>
              </a:r>
            </a:p>
          </p:txBody>
        </p:sp>
        <p:sp>
          <p:nvSpPr>
            <p:cNvPr id="17" name="TextBox 17"/>
            <p:cNvSpPr txBox="1"/>
            <p:nvPr/>
          </p:nvSpPr>
          <p:spPr>
            <a:xfrm>
              <a:off x="0" y="797680"/>
              <a:ext cx="8069677" cy="126492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2600" b="0" i="0" u="none" strike="noStrike" kern="1200" cap="none" spc="26" normalizeH="0" baseline="0" noProof="0" dirty="0">
                  <a:ln>
                    <a:noFill/>
                  </a:ln>
                  <a:solidFill>
                    <a:srgbClr val="9B3E01"/>
                  </a:solidFill>
                  <a:effectLst/>
                  <a:uLnTx/>
                  <a:uFillTx/>
                  <a:latin typeface="Source Sans Pro"/>
                  <a:ea typeface="+mn-ea"/>
                  <a:cs typeface="+mn-cs"/>
                </a:rPr>
                <a:t>good listeners, empaths, aunties/uncles, storytellers </a:t>
              </a:r>
            </a:p>
          </p:txBody>
        </p:sp>
      </p:grpSp>
      <p:sp>
        <p:nvSpPr>
          <p:cNvPr id="18" name="AutoShape 18"/>
          <p:cNvSpPr/>
          <p:nvPr/>
        </p:nvSpPr>
        <p:spPr>
          <a:xfrm>
            <a:off x="9836268" y="7738172"/>
            <a:ext cx="226950" cy="192088"/>
          </a:xfrm>
          <a:prstGeom prst="rect">
            <a:avLst/>
          </a:prstGeom>
          <a:solidFill>
            <a:srgbClr val="020202"/>
          </a:solidFill>
        </p:spPr>
      </p:sp>
      <p:grpSp>
        <p:nvGrpSpPr>
          <p:cNvPr id="19" name="Group 19"/>
          <p:cNvGrpSpPr/>
          <p:nvPr/>
        </p:nvGrpSpPr>
        <p:grpSpPr>
          <a:xfrm>
            <a:off x="10263514" y="7147622"/>
            <a:ext cx="6052258" cy="2040112"/>
            <a:chOff x="0" y="0"/>
            <a:chExt cx="8069677" cy="2720149"/>
          </a:xfrm>
        </p:grpSpPr>
        <p:sp>
          <p:nvSpPr>
            <p:cNvPr id="20" name="TextBox 20"/>
            <p:cNvSpPr txBox="1"/>
            <p:nvPr/>
          </p:nvSpPr>
          <p:spPr>
            <a:xfrm>
              <a:off x="0" y="0"/>
              <a:ext cx="8069677" cy="1574800"/>
            </a:xfrm>
            <a:prstGeom prst="rect">
              <a:avLst/>
            </a:prstGeom>
          </p:spPr>
          <p:txBody>
            <a:bodyPr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r>
                <a:rPr kumimoji="0" lang="en-US" sz="3900" b="0" i="0" u="none" strike="noStrike" kern="1200" cap="none" spc="390" normalizeH="0" baseline="0" noProof="0" dirty="0">
                  <a:ln>
                    <a:noFill/>
                  </a:ln>
                  <a:solidFill>
                    <a:srgbClr val="9B3E01"/>
                  </a:solidFill>
                  <a:effectLst/>
                  <a:uLnTx/>
                  <a:uFillTx/>
                  <a:latin typeface="Source Sans Pro Bold"/>
                  <a:ea typeface="+mn-ea"/>
                  <a:cs typeface="+mn-cs"/>
                </a:rPr>
                <a:t>HOLISTIC CAREGIVERS/HEALERS</a:t>
              </a:r>
            </a:p>
          </p:txBody>
        </p:sp>
        <p:sp>
          <p:nvSpPr>
            <p:cNvPr id="21" name="TextBox 21"/>
            <p:cNvSpPr txBox="1"/>
            <p:nvPr/>
          </p:nvSpPr>
          <p:spPr>
            <a:xfrm>
              <a:off x="0" y="1455229"/>
              <a:ext cx="8069677" cy="126492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2600" b="0" i="0" u="none" strike="noStrike" kern="1200" cap="none" spc="26" normalizeH="0" baseline="0" noProof="0" dirty="0">
                  <a:ln>
                    <a:noFill/>
                  </a:ln>
                  <a:solidFill>
                    <a:srgbClr val="9B3E01"/>
                  </a:solidFill>
                  <a:effectLst/>
                  <a:uLnTx/>
                  <a:uFillTx/>
                  <a:latin typeface="Source Sans Pro"/>
                  <a:ea typeface="+mn-ea"/>
                  <a:cs typeface="+mn-cs"/>
                </a:rPr>
                <a:t>who would like to utilize Tribal traditional practices</a:t>
              </a:r>
            </a:p>
          </p:txBody>
        </p:sp>
      </p:grpSp>
      <p:sp>
        <p:nvSpPr>
          <p:cNvPr id="22" name="TextBox 5">
            <a:extLst>
              <a:ext uri="{FF2B5EF4-FFF2-40B4-BE49-F238E27FC236}">
                <a16:creationId xmlns:a16="http://schemas.microsoft.com/office/drawing/2014/main" id="{3AF53780-9E69-4C02-BED0-BEC1C3E22492}"/>
              </a:ext>
            </a:extLst>
          </p:cNvPr>
          <p:cNvSpPr txBox="1"/>
          <p:nvPr/>
        </p:nvSpPr>
        <p:spPr>
          <a:xfrm>
            <a:off x="1652914" y="188884"/>
            <a:ext cx="14662858" cy="872931"/>
          </a:xfrm>
          <a:prstGeom prst="rect">
            <a:avLst/>
          </a:prstGeom>
        </p:spPr>
        <p:txBody>
          <a:bodyPr lIns="0" tIns="0" rIns="0" bIns="0" rtlCol="0" anchor="t">
            <a:spAutoFit/>
          </a:bodyPr>
          <a:lstStyle/>
          <a:p>
            <a:pPr marL="0" marR="0" lvl="0" indent="0" algn="ctr" defTabSz="914400" rtl="0" eaLnBrk="1" fontAlgn="auto" latinLnBrk="0" hangingPunct="1">
              <a:lnSpc>
                <a:spcPts val="7181"/>
              </a:lnSpc>
              <a:spcBef>
                <a:spcPts val="0"/>
              </a:spcBef>
              <a:spcAft>
                <a:spcPts val="0"/>
              </a:spcAft>
              <a:buClrTx/>
              <a:buSzTx/>
              <a:buFontTx/>
              <a:buNone/>
              <a:tabLst/>
              <a:defRPr/>
            </a:pPr>
            <a:r>
              <a:rPr kumimoji="0" lang="en-US" sz="4800" b="0" i="0" u="none" strike="noStrike" kern="1200" cap="none" spc="126" normalizeH="0" baseline="0" noProof="0" dirty="0">
                <a:ln>
                  <a:noFill/>
                </a:ln>
                <a:solidFill>
                  <a:srgbClr val="9B3E01"/>
                </a:solidFill>
                <a:effectLst/>
                <a:uLnTx/>
                <a:uFillTx/>
                <a:latin typeface="Source Sans Pro Bold"/>
                <a:ea typeface="+mn-ea"/>
                <a:cs typeface="+mn-cs"/>
              </a:rPr>
              <a:t>What is a Behavioral Health Aide?</a:t>
            </a:r>
          </a:p>
        </p:txBody>
      </p:sp>
      <p:sp>
        <p:nvSpPr>
          <p:cNvPr id="23" name="TextBox 8">
            <a:extLst>
              <a:ext uri="{FF2B5EF4-FFF2-40B4-BE49-F238E27FC236}">
                <a16:creationId xmlns:a16="http://schemas.microsoft.com/office/drawing/2014/main" id="{DEDB3A09-AF08-4277-A8D7-D7BC683EF50C}"/>
              </a:ext>
            </a:extLst>
          </p:cNvPr>
          <p:cNvSpPr txBox="1"/>
          <p:nvPr/>
        </p:nvSpPr>
        <p:spPr>
          <a:xfrm>
            <a:off x="428624" y="1190110"/>
            <a:ext cx="17430750" cy="2462213"/>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390" normalizeH="0" baseline="0" noProof="0" dirty="0">
                <a:ln>
                  <a:noFill/>
                </a:ln>
                <a:solidFill>
                  <a:srgbClr val="9B3E01"/>
                </a:solidFill>
                <a:effectLst/>
                <a:uLnTx/>
                <a:uFillTx/>
                <a:latin typeface="Source Sans Pro Bold"/>
                <a:ea typeface="+mn-ea"/>
                <a:cs typeface="+mn-cs"/>
              </a:rPr>
              <a:t>A Behavioral Health Aide (BHA) is an advocate, health educator, teacher, community resource and counselor working in a Tribal community to provide culturally appropriate care and behavioral health support. BHAs are a homegrown collective supporting their communities through healing, counseling, and incorporating Traditional knowledge into practice.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FD73EEF-51ED-4E6B-B3ED-3970BEAF0FA0}"/>
              </a:ext>
            </a:extLst>
          </p:cNvPr>
          <p:cNvGraphicFramePr/>
          <p:nvPr>
            <p:extLst>
              <p:ext uri="{D42A27DB-BD31-4B8C-83A1-F6EECF244321}">
                <p14:modId xmlns:p14="http://schemas.microsoft.com/office/powerpoint/2010/main" val="1433467711"/>
              </p:ext>
            </p:extLst>
          </p:nvPr>
        </p:nvGraphicFramePr>
        <p:xfrm>
          <a:off x="652548" y="618204"/>
          <a:ext cx="16982903" cy="8725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3312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1" y="-27065"/>
            <a:ext cx="18288000" cy="10287000"/>
          </a:xfrm>
          <a:prstGeom prst="rect">
            <a:avLst/>
          </a:prstGeom>
        </p:spPr>
      </p:pic>
      <p:sp>
        <p:nvSpPr>
          <p:cNvPr id="3" name="AutoShape 3"/>
          <p:cNvSpPr/>
          <p:nvPr/>
        </p:nvSpPr>
        <p:spPr>
          <a:xfrm>
            <a:off x="10357073" y="3241532"/>
            <a:ext cx="7239287" cy="6016768"/>
          </a:xfrm>
          <a:prstGeom prst="rect">
            <a:avLst/>
          </a:prstGeom>
          <a:solidFill>
            <a:srgbClr val="0097A0">
              <a:alpha val="89804"/>
            </a:srgbClr>
          </a:solidFill>
        </p:spPr>
      </p:sp>
      <p:sp>
        <p:nvSpPr>
          <p:cNvPr id="4" name="AutoShape 4"/>
          <p:cNvSpPr/>
          <p:nvPr/>
        </p:nvSpPr>
        <p:spPr>
          <a:xfrm>
            <a:off x="691639" y="3241532"/>
            <a:ext cx="7022049" cy="6016768"/>
          </a:xfrm>
          <a:prstGeom prst="rect">
            <a:avLst/>
          </a:prstGeom>
          <a:solidFill>
            <a:srgbClr val="0097A0">
              <a:alpha val="89804"/>
            </a:srgbClr>
          </a:solidFill>
        </p:spPr>
      </p:sp>
      <p:sp>
        <p:nvSpPr>
          <p:cNvPr id="5" name="AutoShape 5"/>
          <p:cNvSpPr/>
          <p:nvPr/>
        </p:nvSpPr>
        <p:spPr>
          <a:xfrm>
            <a:off x="678939" y="2567977"/>
            <a:ext cx="7034749" cy="2994623"/>
          </a:xfrm>
          <a:prstGeom prst="rect">
            <a:avLst/>
          </a:prstGeom>
          <a:solidFill>
            <a:srgbClr val="FFFFFF"/>
          </a:solidFill>
        </p:spPr>
      </p:sp>
      <p:grpSp>
        <p:nvGrpSpPr>
          <p:cNvPr id="6" name="Group 6"/>
          <p:cNvGrpSpPr/>
          <p:nvPr/>
        </p:nvGrpSpPr>
        <p:grpSpPr>
          <a:xfrm>
            <a:off x="-275290" y="9475651"/>
            <a:ext cx="18838579" cy="1072147"/>
            <a:chOff x="0" y="0"/>
            <a:chExt cx="25118105" cy="1429529"/>
          </a:xfrm>
        </p:grpSpPr>
        <p:sp>
          <p:nvSpPr>
            <p:cNvPr id="7" name="AutoShape 7"/>
            <p:cNvSpPr/>
            <p:nvPr/>
          </p:nvSpPr>
          <p:spPr>
            <a:xfrm>
              <a:off x="0" y="0"/>
              <a:ext cx="25118105" cy="1429529"/>
            </a:xfrm>
            <a:prstGeom prst="rect">
              <a:avLst/>
            </a:prstGeom>
            <a:solidFill>
              <a:srgbClr val="FFFFFF"/>
            </a:solidFill>
          </p:spPr>
        </p:sp>
        <p:sp>
          <p:nvSpPr>
            <p:cNvPr id="8" name="TextBox 8"/>
            <p:cNvSpPr txBox="1"/>
            <p:nvPr/>
          </p:nvSpPr>
          <p:spPr>
            <a:xfrm>
              <a:off x="11787804" y="254514"/>
              <a:ext cx="12019211" cy="525145"/>
            </a:xfrm>
            <a:prstGeom prst="rect">
              <a:avLst/>
            </a:prstGeom>
          </p:spPr>
          <p:txBody>
            <a:bodyPr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192" normalizeH="0" baseline="0" noProof="0">
                  <a:ln>
                    <a:noFill/>
                  </a:ln>
                  <a:solidFill>
                    <a:srgbClr val="020202"/>
                  </a:solidFill>
                  <a:effectLst/>
                  <a:uLnTx/>
                  <a:uFillTx/>
                  <a:latin typeface="Source Sans Pro"/>
                  <a:ea typeface="+mn-ea"/>
                  <a:cs typeface="+mn-cs"/>
                </a:rPr>
                <a:t>Tribal BHA Education Program</a:t>
              </a:r>
            </a:p>
          </p:txBody>
        </p:sp>
      </p:grpSp>
      <p:grpSp>
        <p:nvGrpSpPr>
          <p:cNvPr id="9" name="Group 9"/>
          <p:cNvGrpSpPr/>
          <p:nvPr/>
        </p:nvGrpSpPr>
        <p:grpSpPr>
          <a:xfrm>
            <a:off x="695328" y="887875"/>
            <a:ext cx="16142884" cy="1462750"/>
            <a:chOff x="0" y="0"/>
            <a:chExt cx="21523845" cy="1950333"/>
          </a:xfrm>
        </p:grpSpPr>
        <p:sp>
          <p:nvSpPr>
            <p:cNvPr id="10" name="TextBox 10"/>
            <p:cNvSpPr txBox="1"/>
            <p:nvPr/>
          </p:nvSpPr>
          <p:spPr>
            <a:xfrm>
              <a:off x="0" y="38100"/>
              <a:ext cx="21523845" cy="1232408"/>
            </a:xfrm>
            <a:prstGeom prst="rect">
              <a:avLst/>
            </a:prstGeom>
          </p:spPr>
          <p:txBody>
            <a:bodyPr lIns="0" tIns="0" rIns="0" bIns="0" rtlCol="0" anchor="t">
              <a:spAutoFit/>
            </a:bodyPr>
            <a:lstStyle/>
            <a:p>
              <a:pPr marL="0" marR="0" lvl="0" indent="0" algn="l" defTabSz="914400" rtl="0" eaLnBrk="1" fontAlgn="auto" latinLnBrk="0" hangingPunct="1">
                <a:lnSpc>
                  <a:spcPts val="7181"/>
                </a:lnSpc>
                <a:spcBef>
                  <a:spcPts val="0"/>
                </a:spcBef>
                <a:spcAft>
                  <a:spcPts val="0"/>
                </a:spcAft>
                <a:buClrTx/>
                <a:buSzTx/>
                <a:buFontTx/>
                <a:buNone/>
                <a:tabLst/>
                <a:defRPr/>
              </a:pPr>
              <a:r>
                <a:rPr kumimoji="0" lang="en-US" sz="6300" b="0" i="0" u="none" strike="noStrike" kern="1200" cap="none" spc="126" normalizeH="0" baseline="0" noProof="0">
                  <a:ln>
                    <a:noFill/>
                  </a:ln>
                  <a:solidFill>
                    <a:srgbClr val="E82F1A"/>
                  </a:solidFill>
                  <a:effectLst/>
                  <a:uLnTx/>
                  <a:uFillTx/>
                  <a:latin typeface="Source Sans Pro Bold"/>
                  <a:ea typeface="+mn-ea"/>
                  <a:cs typeface="+mn-cs"/>
                </a:rPr>
                <a:t>ACADEMIC INSTITUTIONS </a:t>
              </a:r>
            </a:p>
          </p:txBody>
        </p:sp>
        <p:sp>
          <p:nvSpPr>
            <p:cNvPr id="11" name="AutoShape 11"/>
            <p:cNvSpPr/>
            <p:nvPr/>
          </p:nvSpPr>
          <p:spPr>
            <a:xfrm>
              <a:off x="0" y="1795817"/>
              <a:ext cx="2283800" cy="154517"/>
            </a:xfrm>
            <a:prstGeom prst="rect">
              <a:avLst/>
            </a:prstGeom>
            <a:solidFill>
              <a:srgbClr val="0097A0"/>
            </a:solidFill>
          </p:spPr>
        </p:sp>
      </p:grpSp>
      <p:sp>
        <p:nvSpPr>
          <p:cNvPr id="12" name="AutoShape 12"/>
          <p:cNvSpPr/>
          <p:nvPr/>
        </p:nvSpPr>
        <p:spPr>
          <a:xfrm>
            <a:off x="10357073" y="2567977"/>
            <a:ext cx="7251987" cy="2994623"/>
          </a:xfrm>
          <a:prstGeom prst="rect">
            <a:avLst/>
          </a:prstGeom>
          <a:solidFill>
            <a:srgbClr val="FFFFFF"/>
          </a:solidFill>
        </p:spPr>
      </p:sp>
      <p:pic>
        <p:nvPicPr>
          <p:cNvPr id="13" name="Picture 13"/>
          <p:cNvPicPr>
            <a:picLocks noChangeAspect="1"/>
          </p:cNvPicPr>
          <p:nvPr/>
        </p:nvPicPr>
        <p:blipFill>
          <a:blip r:embed="rId3"/>
          <a:srcRect/>
          <a:stretch>
            <a:fillRect/>
          </a:stretch>
        </p:blipFill>
        <p:spPr>
          <a:xfrm>
            <a:off x="832601" y="2699391"/>
            <a:ext cx="2630436" cy="2132786"/>
          </a:xfrm>
          <a:prstGeom prst="rect">
            <a:avLst/>
          </a:prstGeom>
        </p:spPr>
      </p:pic>
      <p:pic>
        <p:nvPicPr>
          <p:cNvPr id="14" name="Picture 14"/>
          <p:cNvPicPr>
            <a:picLocks noChangeAspect="1"/>
          </p:cNvPicPr>
          <p:nvPr/>
        </p:nvPicPr>
        <p:blipFill>
          <a:blip r:embed="rId4"/>
          <a:srcRect/>
          <a:stretch>
            <a:fillRect/>
          </a:stretch>
        </p:blipFill>
        <p:spPr>
          <a:xfrm>
            <a:off x="10681407" y="2578608"/>
            <a:ext cx="2270865" cy="2270865"/>
          </a:xfrm>
          <a:prstGeom prst="rect">
            <a:avLst/>
          </a:prstGeom>
        </p:spPr>
      </p:pic>
      <p:sp>
        <p:nvSpPr>
          <p:cNvPr id="15" name="TextBox 15"/>
          <p:cNvSpPr txBox="1"/>
          <p:nvPr/>
        </p:nvSpPr>
        <p:spPr>
          <a:xfrm>
            <a:off x="1028700" y="5703639"/>
            <a:ext cx="5825714" cy="3444240"/>
          </a:xfrm>
          <a:prstGeom prst="rect">
            <a:avLst/>
          </a:prstGeom>
        </p:spPr>
        <p:txBody>
          <a:bodyPr lIns="0" tIns="0" rIns="0" bIns="0" rtlCol="0" anchor="t">
            <a:spAutoFit/>
          </a:bodyPr>
          <a:lstStyle/>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Private university in Toppenish, Washington near Yakama Nation </a:t>
            </a:r>
          </a:p>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Bold"/>
                <a:ea typeface="+mn-ea"/>
                <a:cs typeface="+mn-cs"/>
              </a:rPr>
              <a:t>Behavioral Health Aide Certificate</a:t>
            </a:r>
          </a:p>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Semester-Based </a:t>
            </a:r>
          </a:p>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Mostly in-person classes with some online sessions</a:t>
            </a:r>
          </a:p>
          <a:p>
            <a:pPr marL="561340"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2 year program</a:t>
            </a:r>
          </a:p>
        </p:txBody>
      </p:sp>
      <p:sp>
        <p:nvSpPr>
          <p:cNvPr id="16" name="TextBox 16"/>
          <p:cNvSpPr txBox="1"/>
          <p:nvPr/>
        </p:nvSpPr>
        <p:spPr>
          <a:xfrm>
            <a:off x="10955241" y="5703639"/>
            <a:ext cx="6304059" cy="3444240"/>
          </a:xfrm>
          <a:prstGeom prst="rect">
            <a:avLst/>
          </a:prstGeom>
        </p:spPr>
        <p:txBody>
          <a:bodyPr lIns="0" tIns="0" rIns="0" bIns="0" rtlCol="0" anchor="t">
            <a:spAutoFit/>
          </a:bodyPr>
          <a:lstStyle/>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Tribal College on Lummi Nation in Bellingham, Washington </a:t>
            </a:r>
          </a:p>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Bold"/>
                <a:ea typeface="+mn-ea"/>
                <a:cs typeface="+mn-cs"/>
              </a:rPr>
              <a:t>Associate in Technical Arts in Behavioral Health Aide</a:t>
            </a:r>
          </a:p>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Quarter/Term-based</a:t>
            </a:r>
          </a:p>
          <a:p>
            <a:pPr marL="561341"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Mostly online courses</a:t>
            </a:r>
          </a:p>
          <a:p>
            <a:pPr marL="561340" marR="0" lvl="1" indent="-280670" algn="l" defTabSz="914400" rtl="0" eaLnBrk="1" fontAlgn="auto" latinLnBrk="0" hangingPunct="1">
              <a:lnSpc>
                <a:spcPts val="3900"/>
              </a:lnSpc>
              <a:spcBef>
                <a:spcPts val="0"/>
              </a:spcBef>
              <a:spcAft>
                <a:spcPts val="0"/>
              </a:spcAft>
              <a:buClrTx/>
              <a:buSzTx/>
              <a:buFont typeface="Arial"/>
              <a:buChar char="•"/>
              <a:tabLst/>
              <a:defRPr/>
            </a:pPr>
            <a:r>
              <a:rPr kumimoji="0" lang="en-US" sz="2600" b="0" i="0" u="none" strike="noStrike" kern="1200" cap="none" spc="26" normalizeH="0" baseline="0" noProof="0" dirty="0">
                <a:ln>
                  <a:noFill/>
                </a:ln>
                <a:solidFill>
                  <a:srgbClr val="020202"/>
                </a:solidFill>
                <a:effectLst/>
                <a:uLnTx/>
                <a:uFillTx/>
                <a:latin typeface="Source Sans Pro"/>
                <a:ea typeface="+mn-ea"/>
                <a:cs typeface="+mn-cs"/>
              </a:rPr>
              <a:t>2 year program</a:t>
            </a:r>
          </a:p>
        </p:txBody>
      </p:sp>
      <p:pic>
        <p:nvPicPr>
          <p:cNvPr id="18" name="Picture 18"/>
          <p:cNvPicPr>
            <a:picLocks noChangeAspect="1"/>
          </p:cNvPicPr>
          <p:nvPr/>
        </p:nvPicPr>
        <p:blipFill>
          <a:blip r:embed="rId5"/>
          <a:srcRect/>
          <a:stretch>
            <a:fillRect/>
          </a:stretch>
        </p:blipFill>
        <p:spPr>
          <a:xfrm>
            <a:off x="14373405" y="2699391"/>
            <a:ext cx="1814522" cy="1820222"/>
          </a:xfrm>
          <a:prstGeom prst="rect">
            <a:avLst/>
          </a:prstGeom>
        </p:spPr>
      </p:pic>
      <p:sp>
        <p:nvSpPr>
          <p:cNvPr id="20" name="TextBox 19">
            <a:extLst>
              <a:ext uri="{FF2B5EF4-FFF2-40B4-BE49-F238E27FC236}">
                <a16:creationId xmlns:a16="http://schemas.microsoft.com/office/drawing/2014/main" id="{6257E756-6825-427D-9CFA-DDB30B91F88A}"/>
              </a:ext>
            </a:extLst>
          </p:cNvPr>
          <p:cNvSpPr txBox="1"/>
          <p:nvPr/>
        </p:nvSpPr>
        <p:spPr>
          <a:xfrm>
            <a:off x="9665433" y="54483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1A91F4C3-CA56-4D1B-BCA1-467B38B78F23}"/>
              </a:ext>
            </a:extLst>
          </p:cNvPr>
          <p:cNvSpPr txBox="1"/>
          <p:nvPr/>
        </p:nvSpPr>
        <p:spPr>
          <a:xfrm>
            <a:off x="3738326" y="4593652"/>
            <a:ext cx="49055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Dr. Maxine Janis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Associate Professor/BHA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err="1">
                <a:solidFill>
                  <a:prstClr val="black"/>
                </a:solidFill>
                <a:latin typeface="Calibri"/>
                <a:ea typeface="+mn-ea"/>
                <a:cs typeface="+mn-cs"/>
              </a:rPr>
              <a:t>janis</a:t>
            </a:r>
            <a:r>
              <a:rPr kumimoji="0" lang="en-US" sz="2000" b="0" i="0" u="none" strike="noStrike" kern="1200" cap="none" spc="0" normalizeH="0" baseline="0" noProof="0" dirty="0">
                <a:ln>
                  <a:noFill/>
                </a:ln>
                <a:solidFill>
                  <a:prstClr val="black"/>
                </a:solidFill>
                <a:effectLst/>
                <a:uLnTx/>
                <a:uFillTx/>
                <a:latin typeface="Calibri"/>
                <a:ea typeface="+mn-ea"/>
                <a:cs typeface="+mn-cs"/>
              </a:rPr>
              <a:t>_</a:t>
            </a:r>
            <a:r>
              <a:rPr lang="en-US" sz="2000" kern="1200" dirty="0">
                <a:solidFill>
                  <a:prstClr val="black"/>
                </a:solidFill>
                <a:latin typeface="Calibri"/>
                <a:ea typeface="+mn-ea"/>
                <a:cs typeface="+mn-cs"/>
              </a:rPr>
              <a:t>m</a:t>
            </a:r>
            <a:r>
              <a:rPr kumimoji="0" lang="en-US" sz="2000" b="0" i="0" u="none" strike="noStrike" kern="1200" cap="none" spc="0" normalizeH="0" baseline="0" noProof="0" dirty="0">
                <a:ln>
                  <a:noFill/>
                </a:ln>
                <a:solidFill>
                  <a:prstClr val="black"/>
                </a:solidFill>
                <a:effectLst/>
                <a:uLnTx/>
                <a:uFillTx/>
                <a:latin typeface="Calibri"/>
                <a:ea typeface="+mn-ea"/>
                <a:cs typeface="+mn-cs"/>
              </a:rPr>
              <a:t>@heritage.edu</a:t>
            </a:r>
          </a:p>
        </p:txBody>
      </p:sp>
      <p:sp>
        <p:nvSpPr>
          <p:cNvPr id="22" name="TextBox 21">
            <a:extLst>
              <a:ext uri="{FF2B5EF4-FFF2-40B4-BE49-F238E27FC236}">
                <a16:creationId xmlns:a16="http://schemas.microsoft.com/office/drawing/2014/main" id="{78828842-499E-44D2-B133-2A828EA1B92F}"/>
              </a:ext>
            </a:extLst>
          </p:cNvPr>
          <p:cNvSpPr txBox="1"/>
          <p:nvPr/>
        </p:nvSpPr>
        <p:spPr>
          <a:xfrm>
            <a:off x="13438103" y="4562183"/>
            <a:ext cx="49055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Yakaiyastai Gorman-</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Etl</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Behavioral Health Program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yngorman@nwic.edu</a:t>
            </a:r>
          </a:p>
        </p:txBody>
      </p:sp>
      <p:sp>
        <p:nvSpPr>
          <p:cNvPr id="25" name="TextBox 24">
            <a:extLst>
              <a:ext uri="{FF2B5EF4-FFF2-40B4-BE49-F238E27FC236}">
                <a16:creationId xmlns:a16="http://schemas.microsoft.com/office/drawing/2014/main" id="{F5894194-F742-4A86-99F4-4E3BD3E6DB55}"/>
              </a:ext>
            </a:extLst>
          </p:cNvPr>
          <p:cNvSpPr txBox="1"/>
          <p:nvPr/>
        </p:nvSpPr>
        <p:spPr>
          <a:xfrm>
            <a:off x="10727914" y="4689160"/>
            <a:ext cx="2407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www.nwic.edu</a:t>
            </a:r>
          </a:p>
        </p:txBody>
      </p:sp>
      <p:sp>
        <p:nvSpPr>
          <p:cNvPr id="26" name="TextBox 25">
            <a:extLst>
              <a:ext uri="{FF2B5EF4-FFF2-40B4-BE49-F238E27FC236}">
                <a16:creationId xmlns:a16="http://schemas.microsoft.com/office/drawing/2014/main" id="{13B35093-5665-42F6-A54D-ADB3F4AE7584}"/>
              </a:ext>
            </a:extLst>
          </p:cNvPr>
          <p:cNvSpPr txBox="1"/>
          <p:nvPr/>
        </p:nvSpPr>
        <p:spPr>
          <a:xfrm>
            <a:off x="856369" y="4678848"/>
            <a:ext cx="27967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https://heritage.edu/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CF785-E2A8-4CB0-9AC8-A28B55F3FB9E}"/>
              </a:ext>
            </a:extLst>
          </p:cNvPr>
          <p:cNvPicPr>
            <a:picLocks noChangeAspect="1"/>
          </p:cNvPicPr>
          <p:nvPr/>
        </p:nvPicPr>
        <p:blipFill>
          <a:blip r:embed="rId3"/>
          <a:stretch>
            <a:fillRect/>
          </a:stretch>
        </p:blipFill>
        <p:spPr>
          <a:xfrm>
            <a:off x="1" y="0"/>
            <a:ext cx="18287999" cy="10287001"/>
          </a:xfrm>
          <a:prstGeom prst="rect">
            <a:avLst/>
          </a:prstGeom>
        </p:spPr>
      </p:pic>
    </p:spTree>
    <p:extLst>
      <p:ext uri="{BB962C8B-B14F-4D97-AF65-F5344CB8AC3E}">
        <p14:creationId xmlns:p14="http://schemas.microsoft.com/office/powerpoint/2010/main" val="1040296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pPr marR="180060"/>
            <a:r>
              <a:rPr lang="en-US" sz="3600" b="1" dirty="0">
                <a:latin typeface="Gill Sans Nova Book" panose="020B0502020204020203"/>
              </a:rPr>
              <a:t>BHA-I</a:t>
            </a:r>
            <a:endParaRPr lang="en-US" sz="3600" dirty="0">
              <a:latin typeface="Gill Sans Nova Book" panose="020B0502020204020203"/>
            </a:endParaRPr>
          </a:p>
          <a:p>
            <a:pPr lvl="1"/>
            <a:r>
              <a:rPr lang="en-US" dirty="0">
                <a:latin typeface="Gill Sans Nova Book" panose="020B0502020204020203"/>
              </a:rPr>
              <a:t>Screening</a:t>
            </a:r>
          </a:p>
          <a:p>
            <a:pPr lvl="1"/>
            <a:r>
              <a:rPr lang="en-US" dirty="0">
                <a:latin typeface="Gill Sans Nova Book" panose="020B0502020204020203"/>
              </a:rPr>
              <a:t>Initial intake process</a:t>
            </a:r>
          </a:p>
          <a:p>
            <a:pPr lvl="1"/>
            <a:r>
              <a:rPr lang="en-US" dirty="0">
                <a:latin typeface="Gill Sans Nova Book" panose="020B0502020204020203"/>
              </a:rPr>
              <a:t>Case management</a:t>
            </a:r>
          </a:p>
          <a:p>
            <a:pPr lvl="1"/>
            <a:r>
              <a:rPr lang="en-US" dirty="0">
                <a:latin typeface="Gill Sans Nova Book" panose="020B0502020204020203"/>
              </a:rPr>
              <a:t>Community education, prevention, early intervention</a:t>
            </a:r>
          </a:p>
          <a:p>
            <a:endParaRPr lang="en-US" sz="3600" dirty="0">
              <a:latin typeface="Gill Sans Nova Book" panose="020B0502020204020203"/>
            </a:endParaRPr>
          </a:p>
          <a:p>
            <a:pPr marR="176730"/>
            <a:r>
              <a:rPr lang="en-US" sz="3600" b="1" dirty="0">
                <a:latin typeface="Gill Sans Nova Book" panose="020B0502020204020203"/>
              </a:rPr>
              <a:t>BHA-II</a:t>
            </a:r>
            <a:endParaRPr lang="en-US" sz="3600" dirty="0">
              <a:latin typeface="Gill Sans Nova Book" panose="020B0502020204020203"/>
            </a:endParaRPr>
          </a:p>
          <a:p>
            <a:pPr lvl="1"/>
            <a:r>
              <a:rPr lang="en-US" dirty="0">
                <a:latin typeface="Gill Sans Nova Book" panose="020B0502020204020203"/>
              </a:rPr>
              <a:t>Substance abuse assessment and treatment</a:t>
            </a:r>
          </a:p>
          <a:p>
            <a:endParaRPr lang="en-US" sz="3600" dirty="0">
              <a:latin typeface="Gill Sans Nova Book" panose="020B0502020204020203"/>
            </a:endParaRPr>
          </a:p>
          <a:p>
            <a:endParaRPr lang="en-US" sz="3600" dirty="0">
              <a:latin typeface="Gill Sans Nova Book" panose="020B0502020204020203"/>
            </a:endParaRPr>
          </a:p>
        </p:txBody>
      </p:sp>
      <p:sp>
        <p:nvSpPr>
          <p:cNvPr id="7" name="Content Placeholder 6"/>
          <p:cNvSpPr>
            <a:spLocks noGrp="1"/>
          </p:cNvSpPr>
          <p:nvPr>
            <p:ph sz="half" idx="2"/>
          </p:nvPr>
        </p:nvSpPr>
        <p:spPr/>
        <p:txBody>
          <a:bodyPr>
            <a:normAutofit fontScale="92500" lnSpcReduction="10000"/>
          </a:bodyPr>
          <a:lstStyle/>
          <a:p>
            <a:pPr marR="73575"/>
            <a:r>
              <a:rPr lang="en-US" sz="4800" b="1" dirty="0">
                <a:latin typeface="Gill Sans Nova Book" panose="020B0502020204020203"/>
              </a:rPr>
              <a:t>BHA-III</a:t>
            </a:r>
            <a:endParaRPr lang="en-US" sz="4800" dirty="0">
              <a:latin typeface="Gill Sans Nova Book" panose="020B0502020204020203"/>
            </a:endParaRPr>
          </a:p>
          <a:p>
            <a:pPr lvl="1"/>
            <a:r>
              <a:rPr lang="en-US" sz="4500" dirty="0">
                <a:latin typeface="Gill Sans Nova Book" panose="020B0502020204020203"/>
              </a:rPr>
              <a:t>Rehabilitative services for clients with co-occurring disorders</a:t>
            </a:r>
          </a:p>
          <a:p>
            <a:pPr lvl="1"/>
            <a:r>
              <a:rPr lang="en-US" sz="4500" dirty="0">
                <a:latin typeface="Gill Sans Nova Book" panose="020B0502020204020203"/>
              </a:rPr>
              <a:t>Quality assurance case reviews</a:t>
            </a:r>
          </a:p>
          <a:p>
            <a:endParaRPr lang="en-US" sz="3600" dirty="0">
              <a:latin typeface="Gill Sans Nova Book" panose="020B0502020204020203"/>
            </a:endParaRPr>
          </a:p>
          <a:p>
            <a:pPr marR="86730"/>
            <a:r>
              <a:rPr lang="en-US" sz="4800" b="1" dirty="0">
                <a:latin typeface="Gill Sans Nova Book" panose="020B0502020204020203"/>
              </a:rPr>
              <a:t>BHP</a:t>
            </a:r>
            <a:endParaRPr lang="en-US" sz="4800" dirty="0">
              <a:latin typeface="Gill Sans Nova Book" panose="020B0502020204020203"/>
            </a:endParaRPr>
          </a:p>
          <a:p>
            <a:pPr lvl="1"/>
            <a:r>
              <a:rPr lang="en-US" sz="4500" dirty="0">
                <a:latin typeface="Gill Sans Nova Book" panose="020B0502020204020203"/>
              </a:rPr>
              <a:t>Team leadership</a:t>
            </a:r>
          </a:p>
          <a:p>
            <a:pPr lvl="1"/>
            <a:r>
              <a:rPr lang="en-US" sz="4500" dirty="0">
                <a:latin typeface="Gill Sans Nova Book" panose="020B0502020204020203"/>
              </a:rPr>
              <a:t>Mentor/support other levels of BHA</a:t>
            </a:r>
          </a:p>
          <a:p>
            <a:endParaRPr lang="en-US" sz="3600" dirty="0">
              <a:latin typeface="Gill Sans Nova Book" panose="020B0502020204020203"/>
            </a:endParaRPr>
          </a:p>
        </p:txBody>
      </p:sp>
      <p:sp>
        <p:nvSpPr>
          <p:cNvPr id="3" name="Title 2"/>
          <p:cNvSpPr>
            <a:spLocks noGrp="1"/>
          </p:cNvSpPr>
          <p:nvPr>
            <p:ph type="title"/>
          </p:nvPr>
        </p:nvSpPr>
        <p:spPr/>
        <p:txBody>
          <a:bodyPr/>
          <a:lstStyle/>
          <a:p>
            <a:r>
              <a:rPr lang="en-US" dirty="0"/>
              <a:t>BHA Education &amp; Scope of Practice</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Date Placeholder 4"/>
          <p:cNvSpPr>
            <a:spLocks noGrp="1"/>
          </p:cNvSpPr>
          <p:nvPr>
            <p:ph type="dt" sz="half" idx="11"/>
          </p:nvPr>
        </p:nvSpPr>
        <p:spPr/>
        <p:txBody>
          <a:bodyPr/>
          <a:lstStyle/>
          <a:p>
            <a:pPr>
              <a:defRPr/>
            </a:pPr>
            <a:fld id="{723BF795-A8D2-4DFE-BBF4-2999DD7925A3}" type="datetime1">
              <a:rPr lang="en-US" smtClean="0"/>
              <a:pPr>
                <a:defRPr/>
              </a:pPr>
              <a:t>9/27/2023</a:t>
            </a:fld>
            <a:endParaRPr lang="en-US" dirty="0"/>
          </a:p>
        </p:txBody>
      </p:sp>
      <p:sp>
        <p:nvSpPr>
          <p:cNvPr id="6" name="Slide Number Placeholder 5"/>
          <p:cNvSpPr>
            <a:spLocks noGrp="1"/>
          </p:cNvSpPr>
          <p:nvPr>
            <p:ph type="sldNum" sz="quarter" idx="12"/>
          </p:nvPr>
        </p:nvSpPr>
        <p:spPr/>
        <p:txBody>
          <a:bodyPr/>
          <a:lstStyle/>
          <a:p>
            <a:fld id="{B92ED170-6E32-45CF-BE9E-EC84FD119674}" type="slidenum">
              <a:rPr lang="en-US" altLang="en-US" smtClean="0"/>
              <a:pPr/>
              <a:t>27</a:t>
            </a:fld>
            <a:endParaRPr lang="en-US" altLang="en-US" dirty="0"/>
          </a:p>
        </p:txBody>
      </p:sp>
    </p:spTree>
    <p:extLst>
      <p:ext uri="{BB962C8B-B14F-4D97-AF65-F5344CB8AC3E}">
        <p14:creationId xmlns:p14="http://schemas.microsoft.com/office/powerpoint/2010/main" val="2065295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44670B-4286-4247-816A-EA5FFF22BEB3}"/>
              </a:ext>
            </a:extLst>
          </p:cNvPr>
          <p:cNvPicPr>
            <a:picLocks noChangeAspect="1"/>
          </p:cNvPicPr>
          <p:nvPr/>
        </p:nvPicPr>
        <p:blipFill>
          <a:blip r:embed="rId2"/>
          <a:stretch>
            <a:fillRect/>
          </a:stretch>
        </p:blipFill>
        <p:spPr>
          <a:xfrm>
            <a:off x="2220686" y="-48986"/>
            <a:ext cx="13807439" cy="10355579"/>
          </a:xfrm>
          <a:prstGeom prst="rect">
            <a:avLst/>
          </a:prstGeom>
        </p:spPr>
      </p:pic>
    </p:spTree>
    <p:extLst>
      <p:ext uri="{BB962C8B-B14F-4D97-AF65-F5344CB8AC3E}">
        <p14:creationId xmlns:p14="http://schemas.microsoft.com/office/powerpoint/2010/main" val="930870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
          <p:cNvPicPr preferRelativeResize="0"/>
          <p:nvPr/>
        </p:nvPicPr>
        <p:blipFill rotWithShape="1">
          <a:blip r:embed="rId3">
            <a:alphaModFix amt="79000"/>
          </a:blip>
          <a:srcRect l="2606" r="1183" b="12982"/>
          <a:stretch/>
        </p:blipFill>
        <p:spPr>
          <a:xfrm>
            <a:off x="-15240" y="-7620"/>
            <a:ext cx="18288000" cy="10287000"/>
          </a:xfrm>
          <a:prstGeom prst="rect">
            <a:avLst/>
          </a:prstGeom>
          <a:noFill/>
          <a:ln>
            <a:noFill/>
          </a:ln>
        </p:spPr>
      </p:pic>
      <p:grpSp>
        <p:nvGrpSpPr>
          <p:cNvPr id="166" name="Google Shape;166;p1"/>
          <p:cNvGrpSpPr/>
          <p:nvPr/>
        </p:nvGrpSpPr>
        <p:grpSpPr>
          <a:xfrm>
            <a:off x="164334" y="314093"/>
            <a:ext cx="13641695" cy="4335204"/>
            <a:chOff x="-78755" y="987605"/>
            <a:chExt cx="18188926" cy="5780273"/>
          </a:xfrm>
        </p:grpSpPr>
        <p:sp>
          <p:nvSpPr>
            <p:cNvPr id="167" name="Google Shape;167;p1"/>
            <p:cNvSpPr/>
            <p:nvPr/>
          </p:nvSpPr>
          <p:spPr>
            <a:xfrm>
              <a:off x="-78755" y="5480845"/>
              <a:ext cx="9968498" cy="138173"/>
            </a:xfrm>
            <a:prstGeom prst="rect">
              <a:avLst/>
            </a:prstGeom>
            <a:solidFill>
              <a:srgbClr val="FE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
            <p:cNvSpPr txBox="1"/>
            <p:nvPr/>
          </p:nvSpPr>
          <p:spPr>
            <a:xfrm>
              <a:off x="-38115" y="6109302"/>
              <a:ext cx="12407466" cy="658576"/>
            </a:xfrm>
            <a:prstGeom prst="rect">
              <a:avLst/>
            </a:prstGeom>
            <a:noFill/>
            <a:ln>
              <a:noFill/>
            </a:ln>
          </p:spPr>
          <p:txBody>
            <a:bodyPr spcFirstLastPara="1" wrap="square" lIns="0" tIns="0" rIns="0" bIns="0" anchor="t" anchorCtr="0">
              <a:spAutoFit/>
            </a:bodyPr>
            <a:lstStyle/>
            <a:p>
              <a:pPr marL="0" marR="0" lvl="0" indent="0" algn="l" rtl="0">
                <a:lnSpc>
                  <a:spcPct val="130028"/>
                </a:lnSpc>
                <a:spcBef>
                  <a:spcPts val="0"/>
                </a:spcBef>
                <a:spcAft>
                  <a:spcPts val="0"/>
                </a:spcAft>
                <a:buNone/>
              </a:pPr>
              <a:r>
                <a:rPr lang="en-US" sz="3107" b="0" i="0" u="none" strike="noStrike" cap="none">
                  <a:solidFill>
                    <a:srgbClr val="FFFFFF"/>
                  </a:solidFill>
                  <a:latin typeface="Arial"/>
                  <a:ea typeface="Arial"/>
                  <a:cs typeface="Arial"/>
                  <a:sym typeface="Arial"/>
                </a:rPr>
                <a:t>INTIATED 2022</a:t>
              </a:r>
              <a:endParaRPr/>
            </a:p>
          </p:txBody>
        </p:sp>
        <p:sp>
          <p:nvSpPr>
            <p:cNvPr id="169" name="Google Shape;169;p1"/>
            <p:cNvSpPr txBox="1"/>
            <p:nvPr/>
          </p:nvSpPr>
          <p:spPr>
            <a:xfrm>
              <a:off x="-78755" y="987605"/>
              <a:ext cx="18188926" cy="4462760"/>
            </a:xfrm>
            <a:prstGeom prst="rect">
              <a:avLst/>
            </a:prstGeom>
            <a:noFill/>
            <a:ln>
              <a:noFill/>
            </a:ln>
          </p:spPr>
          <p:txBody>
            <a:bodyPr spcFirstLastPara="1" wrap="square" lIns="0" tIns="0" rIns="0" bIns="0" anchor="t" anchorCtr="0">
              <a:spAutoFit/>
            </a:bodyPr>
            <a:lstStyle/>
            <a:p>
              <a:pPr marL="0" marR="0" lvl="0" indent="0" algn="l" rtl="0">
                <a:lnSpc>
                  <a:spcPct val="144283"/>
                </a:lnSpc>
                <a:spcBef>
                  <a:spcPts val="0"/>
                </a:spcBef>
                <a:spcAft>
                  <a:spcPts val="0"/>
                </a:spcAft>
                <a:buNone/>
              </a:pPr>
              <a:r>
                <a:rPr lang="en-US" sz="6000" b="0" i="0" u="none" strike="noStrike" cap="none">
                  <a:solidFill>
                    <a:srgbClr val="FFFFFF"/>
                  </a:solidFill>
                  <a:latin typeface="League Spartan"/>
                  <a:ea typeface="League Spartan"/>
                  <a:cs typeface="League Spartan"/>
                  <a:sym typeface="League Spartan"/>
                </a:rPr>
                <a:t>The Vision for Community Health Aide/Practitioners Serving NW Tribes</a:t>
              </a:r>
              <a:endParaRPr/>
            </a:p>
          </p:txBody>
        </p:sp>
      </p:grpSp>
      <p:pic>
        <p:nvPicPr>
          <p:cNvPr id="170" name="Google Shape;170;p1"/>
          <p:cNvPicPr preferRelativeResize="0"/>
          <p:nvPr/>
        </p:nvPicPr>
        <p:blipFill rotWithShape="1">
          <a:blip r:embed="rId4">
            <a:alphaModFix/>
          </a:blip>
          <a:srcRect/>
          <a:stretch/>
        </p:blipFill>
        <p:spPr>
          <a:xfrm>
            <a:off x="13806030" y="326691"/>
            <a:ext cx="4258569" cy="48168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Shape 184"/>
        <p:cNvGrpSpPr/>
        <p:nvPr/>
      </p:nvGrpSpPr>
      <p:grpSpPr>
        <a:xfrm>
          <a:off x="0" y="0"/>
          <a:ext cx="0" cy="0"/>
          <a:chOff x="0" y="0"/>
          <a:chExt cx="0" cy="0"/>
        </a:xfrm>
      </p:grpSpPr>
      <p:pic>
        <p:nvPicPr>
          <p:cNvPr id="185" name="Google Shape;185;p4"/>
          <p:cNvPicPr preferRelativeResize="0"/>
          <p:nvPr/>
        </p:nvPicPr>
        <p:blipFill rotWithShape="1">
          <a:blip r:embed="rId3">
            <a:alphaModFix amt="19999"/>
          </a:blip>
          <a:srcRect/>
          <a:stretch/>
        </p:blipFill>
        <p:spPr>
          <a:xfrm>
            <a:off x="8121" y="0"/>
            <a:ext cx="19086849" cy="10745896"/>
          </a:xfrm>
          <a:prstGeom prst="rect">
            <a:avLst/>
          </a:prstGeom>
          <a:noFill/>
          <a:ln>
            <a:noFill/>
          </a:ln>
        </p:spPr>
      </p:pic>
      <p:pic>
        <p:nvPicPr>
          <p:cNvPr id="186" name="Google Shape;186;p4"/>
          <p:cNvPicPr preferRelativeResize="0"/>
          <p:nvPr/>
        </p:nvPicPr>
        <p:blipFill rotWithShape="1">
          <a:blip r:embed="rId4">
            <a:alphaModFix/>
          </a:blip>
          <a:srcRect/>
          <a:stretch/>
        </p:blipFill>
        <p:spPr>
          <a:xfrm>
            <a:off x="2362200" y="54844"/>
            <a:ext cx="14148417" cy="10177312"/>
          </a:xfrm>
          <a:prstGeom prst="rect">
            <a:avLst/>
          </a:prstGeom>
          <a:noFill/>
          <a:ln>
            <a:noFill/>
          </a:ln>
        </p:spPr>
      </p:pic>
      <p:sp>
        <p:nvSpPr>
          <p:cNvPr id="187" name="Google Shape;187;p4"/>
          <p:cNvSpPr/>
          <p:nvPr/>
        </p:nvSpPr>
        <p:spPr>
          <a:xfrm>
            <a:off x="6706758" y="9410700"/>
            <a:ext cx="2243278" cy="609600"/>
          </a:xfrm>
          <a:prstGeom prst="rect">
            <a:avLst/>
          </a:prstGeom>
          <a:solidFill>
            <a:srgbClr val="D0C6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4"/>
          <p:cNvSpPr/>
          <p:nvPr/>
        </p:nvSpPr>
        <p:spPr>
          <a:xfrm>
            <a:off x="7696200" y="8039100"/>
            <a:ext cx="1219200" cy="685800"/>
          </a:xfrm>
          <a:prstGeom prst="rect">
            <a:avLst/>
          </a:prstGeom>
          <a:solidFill>
            <a:srgbClr val="D0C6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4"/>
          <p:cNvSpPr/>
          <p:nvPr/>
        </p:nvSpPr>
        <p:spPr>
          <a:xfrm>
            <a:off x="7675418" y="7949606"/>
            <a:ext cx="477982" cy="685800"/>
          </a:xfrm>
          <a:prstGeom prst="rect">
            <a:avLst/>
          </a:prstGeom>
          <a:solidFill>
            <a:srgbClr val="D0C6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4"/>
          <p:cNvSpPr/>
          <p:nvPr/>
        </p:nvSpPr>
        <p:spPr>
          <a:xfrm>
            <a:off x="6466609" y="9769909"/>
            <a:ext cx="240149" cy="237546"/>
          </a:xfrm>
          <a:prstGeom prst="rect">
            <a:avLst/>
          </a:prstGeom>
          <a:solidFill>
            <a:srgbClr val="D0C6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7"/>
          <p:cNvPicPr preferRelativeResize="0"/>
          <p:nvPr/>
        </p:nvPicPr>
        <p:blipFill rotWithShape="1">
          <a:blip r:embed="rId3">
            <a:alphaModFix/>
          </a:blip>
          <a:srcRect/>
          <a:stretch/>
        </p:blipFill>
        <p:spPr>
          <a:xfrm>
            <a:off x="0" y="0"/>
            <a:ext cx="18288000" cy="10287000"/>
          </a:xfrm>
          <a:prstGeom prst="rect">
            <a:avLst/>
          </a:prstGeom>
          <a:noFill/>
          <a:ln>
            <a:noFill/>
          </a:ln>
        </p:spPr>
      </p:pic>
      <p:grpSp>
        <p:nvGrpSpPr>
          <p:cNvPr id="224" name="Google Shape;224;p7"/>
          <p:cNvGrpSpPr/>
          <p:nvPr/>
        </p:nvGrpSpPr>
        <p:grpSpPr>
          <a:xfrm>
            <a:off x="6274062" y="-400557"/>
            <a:ext cx="11754286" cy="11088113"/>
            <a:chOff x="-4088" y="0"/>
            <a:chExt cx="15672382" cy="14784151"/>
          </a:xfrm>
        </p:grpSpPr>
        <p:sp>
          <p:nvSpPr>
            <p:cNvPr id="225" name="Google Shape;225;p7"/>
            <p:cNvSpPr/>
            <p:nvPr/>
          </p:nvSpPr>
          <p:spPr>
            <a:xfrm>
              <a:off x="-4088" y="0"/>
              <a:ext cx="15672382" cy="14784151"/>
            </a:xfrm>
            <a:prstGeom prst="rect">
              <a:avLst/>
            </a:prstGeom>
            <a:solidFill>
              <a:srgbClr val="80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txBox="1"/>
            <p:nvPr/>
          </p:nvSpPr>
          <p:spPr>
            <a:xfrm>
              <a:off x="1119777" y="2274113"/>
              <a:ext cx="13424651" cy="12059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FEF3EA"/>
                </a:buClr>
                <a:buSzPts val="3024"/>
                <a:buFont typeface="Arial"/>
                <a:buNone/>
              </a:pPr>
              <a:r>
                <a:rPr lang="en-US" sz="2800" b="0" i="0" u="none" strike="noStrike" cap="none" dirty="0">
                  <a:solidFill>
                    <a:srgbClr val="FEF3EA"/>
                  </a:solidFill>
                  <a:latin typeface="Arial"/>
                  <a:ea typeface="Arial"/>
                  <a:cs typeface="Arial"/>
                  <a:sym typeface="Arial"/>
                </a:rPr>
                <a:t>Community Health Aide Practitioners (CHA/P) are certified primary and emergency care clinicians who have close cultural ties and connections to the communities they serve. In Oregon, Washington, and Idaho, they are community members of American Indian/Alaska Native communities who attend CHA/P educational programs approved by the Portland Area CHAP Certification Board and work within the tribal health and human systems. A CHA/P practices under the supervision of a licensed clinical provider, such as a physician or advanced practice provider (PA,NP). Basic education for a CHA/P includes didactic learning, skills practice, and clinical time providing patient care with the guidance of an advanced practice provider or physician.</a:t>
              </a:r>
              <a:endParaRPr sz="1200" dirty="0"/>
            </a:p>
            <a:p>
              <a:pPr marL="0" marR="0" lvl="0" indent="0" algn="ctr" rtl="0">
                <a:lnSpc>
                  <a:spcPct val="138392"/>
                </a:lnSpc>
                <a:spcBef>
                  <a:spcPts val="0"/>
                </a:spcBef>
                <a:spcAft>
                  <a:spcPts val="0"/>
                </a:spcAft>
                <a:buClr>
                  <a:schemeClr val="dk1"/>
                </a:buClr>
                <a:buSzPts val="3024"/>
                <a:buFont typeface="Calibri"/>
                <a:buNone/>
              </a:pPr>
              <a:endParaRPr sz="3024" b="0" i="0" u="none" strike="noStrike" cap="none" dirty="0">
                <a:solidFill>
                  <a:srgbClr val="FEF3EA"/>
                </a:solidFill>
                <a:latin typeface="Arial"/>
                <a:ea typeface="Arial"/>
                <a:cs typeface="Arial"/>
                <a:sym typeface="Arial"/>
              </a:endParaRPr>
            </a:p>
          </p:txBody>
        </p:sp>
        <p:sp>
          <p:nvSpPr>
            <p:cNvPr id="227" name="Google Shape;227;p7"/>
            <p:cNvSpPr txBox="1"/>
            <p:nvPr/>
          </p:nvSpPr>
          <p:spPr>
            <a:xfrm>
              <a:off x="1127905" y="774669"/>
              <a:ext cx="13416523" cy="936069"/>
            </a:xfrm>
            <a:prstGeom prst="rect">
              <a:avLst/>
            </a:prstGeom>
            <a:noFill/>
            <a:ln>
              <a:noFill/>
            </a:ln>
          </p:spPr>
          <p:txBody>
            <a:bodyPr spcFirstLastPara="1" wrap="square" lIns="0" tIns="0" rIns="0" bIns="0" anchor="t" anchorCtr="0">
              <a:spAutoFit/>
            </a:bodyPr>
            <a:lstStyle/>
            <a:p>
              <a:pPr marL="0" marR="0" lvl="0" indent="0" algn="ctr" rtl="0">
                <a:lnSpc>
                  <a:spcPct val="129980"/>
                </a:lnSpc>
                <a:spcBef>
                  <a:spcPts val="0"/>
                </a:spcBef>
                <a:spcAft>
                  <a:spcPts val="0"/>
                </a:spcAft>
                <a:buClr>
                  <a:srgbClr val="FEF3EA"/>
                </a:buClr>
                <a:buSzPts val="3509"/>
                <a:buFont typeface="League Spartan"/>
                <a:buNone/>
              </a:pPr>
              <a:r>
                <a:rPr lang="en-US" sz="3509" b="1" i="0" u="none" strike="noStrike" cap="none" dirty="0">
                  <a:solidFill>
                    <a:srgbClr val="FEF3EA"/>
                  </a:solidFill>
                  <a:latin typeface="League Spartan"/>
                  <a:ea typeface="League Spartan"/>
                  <a:cs typeface="League Spartan"/>
                  <a:sym typeface="League Spartan"/>
                </a:rPr>
                <a:t>COMMUNITY HEALTH AIDE/PRACTITIONER</a:t>
              </a:r>
              <a:endParaRPr b="1" dirty="0"/>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alpha val="59000"/>
          </a:schemeClr>
        </a:solidFill>
        <a:effectLst/>
      </p:bgPr>
    </p:bg>
    <p:spTree>
      <p:nvGrpSpPr>
        <p:cNvPr id="1" name="Shape 238"/>
        <p:cNvGrpSpPr/>
        <p:nvPr/>
      </p:nvGrpSpPr>
      <p:grpSpPr>
        <a:xfrm>
          <a:off x="0" y="0"/>
          <a:ext cx="0" cy="0"/>
          <a:chOff x="0" y="0"/>
          <a:chExt cx="0" cy="0"/>
        </a:xfrm>
      </p:grpSpPr>
      <p:pic>
        <p:nvPicPr>
          <p:cNvPr id="239" name="Google Shape;239;p9"/>
          <p:cNvPicPr preferRelativeResize="0"/>
          <p:nvPr/>
        </p:nvPicPr>
        <p:blipFill rotWithShape="1">
          <a:blip r:embed="rId3">
            <a:alphaModFix/>
          </a:blip>
          <a:srcRect r="54557"/>
          <a:stretch/>
        </p:blipFill>
        <p:spPr>
          <a:xfrm>
            <a:off x="6579699" y="64663"/>
            <a:ext cx="6485125" cy="10157674"/>
          </a:xfrm>
          <a:prstGeom prst="rect">
            <a:avLst/>
          </a:prstGeom>
          <a:noFill/>
          <a:ln>
            <a:noFill/>
          </a:ln>
        </p:spPr>
      </p:pic>
      <p:sp>
        <p:nvSpPr>
          <p:cNvPr id="240" name="Google Shape;240;p9"/>
          <p:cNvSpPr txBox="1"/>
          <p:nvPr/>
        </p:nvSpPr>
        <p:spPr>
          <a:xfrm>
            <a:off x="838200" y="1343496"/>
            <a:ext cx="2998314" cy="3831177"/>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Clr>
                <a:srgbClr val="000000"/>
              </a:buClr>
              <a:buSzPts val="7299"/>
              <a:buFont typeface="Arial"/>
              <a:buNone/>
            </a:pPr>
            <a:r>
              <a:rPr lang="en-US" sz="7299" b="0" i="0" u="none" strike="noStrike" cap="none">
                <a:solidFill>
                  <a:srgbClr val="000000"/>
                </a:solidFill>
                <a:latin typeface="Arial"/>
                <a:ea typeface="Arial"/>
                <a:cs typeface="Arial"/>
                <a:sym typeface="Arial"/>
              </a:rPr>
              <a:t>Levels of CHA/P</a:t>
            </a:r>
            <a:endParaRPr/>
          </a:p>
        </p:txBody>
      </p:sp>
      <p:pic>
        <p:nvPicPr>
          <p:cNvPr id="241" name="Google Shape;241;p9"/>
          <p:cNvPicPr preferRelativeResize="0"/>
          <p:nvPr/>
        </p:nvPicPr>
        <p:blipFill rotWithShape="1">
          <a:blip r:embed="rId3">
            <a:alphaModFix/>
          </a:blip>
          <a:srcRect l="73516"/>
          <a:stretch/>
        </p:blipFill>
        <p:spPr>
          <a:xfrm>
            <a:off x="13064825" y="64675"/>
            <a:ext cx="3827725" cy="10157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0000"/>
          </a:schemeClr>
        </a:solidFill>
        <a:effectLst/>
      </p:bgPr>
    </p:bg>
    <p:spTree>
      <p:nvGrpSpPr>
        <p:cNvPr id="1" name="Shape 231"/>
        <p:cNvGrpSpPr/>
        <p:nvPr/>
      </p:nvGrpSpPr>
      <p:grpSpPr>
        <a:xfrm>
          <a:off x="0" y="0"/>
          <a:ext cx="0" cy="0"/>
          <a:chOff x="0" y="0"/>
          <a:chExt cx="0" cy="0"/>
        </a:xfrm>
      </p:grpSpPr>
      <p:sp>
        <p:nvSpPr>
          <p:cNvPr id="232" name="Google Shape;232;p8"/>
          <p:cNvSpPr txBox="1"/>
          <p:nvPr/>
        </p:nvSpPr>
        <p:spPr>
          <a:xfrm>
            <a:off x="9258301" y="-61682"/>
            <a:ext cx="6736326" cy="1988344"/>
          </a:xfrm>
          <a:prstGeom prst="rect">
            <a:avLst/>
          </a:prstGeom>
          <a:noFill/>
          <a:ln>
            <a:noFill/>
          </a:ln>
        </p:spPr>
        <p:txBody>
          <a:bodyPr spcFirstLastPara="1" wrap="square" lIns="137100" tIns="68550" rIns="137100" bIns="68550" anchor="ctr" anchorCtr="0">
            <a:normAutofit/>
          </a:bodyPr>
          <a:lstStyle/>
          <a:p>
            <a:pPr marL="0" marR="0" lvl="0" indent="0" algn="l" rtl="0">
              <a:lnSpc>
                <a:spcPct val="90000"/>
              </a:lnSpc>
              <a:spcBef>
                <a:spcPts val="0"/>
              </a:spcBef>
              <a:spcAft>
                <a:spcPts val="0"/>
              </a:spcAft>
              <a:buNone/>
            </a:pPr>
            <a:endParaRPr sz="4200" b="0" i="0" u="none" strike="noStrike" cap="none">
              <a:solidFill>
                <a:srgbClr val="00A4A2"/>
              </a:solidFill>
              <a:latin typeface="Gill Sans"/>
              <a:ea typeface="Gill Sans"/>
              <a:cs typeface="Gill Sans"/>
              <a:sym typeface="Gill Sans"/>
            </a:endParaRPr>
          </a:p>
        </p:txBody>
      </p:sp>
      <p:sp>
        <p:nvSpPr>
          <p:cNvPr id="233" name="Google Shape;233;p8"/>
          <p:cNvSpPr txBox="1">
            <a:spLocks noGrp="1"/>
          </p:cNvSpPr>
          <p:nvPr>
            <p:ph type="title"/>
          </p:nvPr>
        </p:nvSpPr>
        <p:spPr>
          <a:xfrm>
            <a:off x="-935666" y="193493"/>
            <a:ext cx="18288000" cy="1988550"/>
          </a:xfrm>
          <a:prstGeom prst="rect">
            <a:avLst/>
          </a:prstGeom>
          <a:noFill/>
          <a:ln>
            <a:noFill/>
          </a:ln>
        </p:spPr>
        <p:txBody>
          <a:bodyPr spcFirstLastPara="1" wrap="square" lIns="137100" tIns="68550" rIns="137100" bIns="68550" anchor="ctr" anchorCtr="0">
            <a:normAutofit/>
          </a:bodyPr>
          <a:lstStyle/>
          <a:p>
            <a:pPr marL="0" lvl="0" indent="0" algn="ctr" rtl="0">
              <a:lnSpc>
                <a:spcPct val="90000"/>
              </a:lnSpc>
              <a:spcBef>
                <a:spcPts val="0"/>
              </a:spcBef>
              <a:spcAft>
                <a:spcPts val="0"/>
              </a:spcAft>
              <a:buSzPts val="4400"/>
              <a:buNone/>
            </a:pPr>
            <a:endParaRPr sz="4000" dirty="0">
              <a:latin typeface="Arial"/>
              <a:ea typeface="Arial"/>
              <a:cs typeface="Arial"/>
              <a:sym typeface="Arial"/>
            </a:endParaRPr>
          </a:p>
        </p:txBody>
      </p:sp>
      <p:graphicFrame>
        <p:nvGraphicFramePr>
          <p:cNvPr id="8" name="Diagram 7">
            <a:extLst>
              <a:ext uri="{FF2B5EF4-FFF2-40B4-BE49-F238E27FC236}">
                <a16:creationId xmlns:a16="http://schemas.microsoft.com/office/drawing/2014/main" id="{F70C4C6B-2B00-4497-9718-1191B08BEDDA}"/>
              </a:ext>
            </a:extLst>
          </p:cNvPr>
          <p:cNvGraphicFramePr/>
          <p:nvPr>
            <p:extLst>
              <p:ext uri="{D42A27DB-BD31-4B8C-83A1-F6EECF244321}">
                <p14:modId xmlns:p14="http://schemas.microsoft.com/office/powerpoint/2010/main" val="2050687532"/>
              </p:ext>
            </p:extLst>
          </p:nvPr>
        </p:nvGraphicFramePr>
        <p:xfrm>
          <a:off x="652548" y="618204"/>
          <a:ext cx="17102052" cy="9306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3D69C-EBA2-46F3-8DB1-55630A6C0D14}"/>
              </a:ext>
            </a:extLst>
          </p:cNvPr>
          <p:cNvSpPr>
            <a:spLocks noGrp="1"/>
          </p:cNvSpPr>
          <p:nvPr>
            <p:ph type="title"/>
          </p:nvPr>
        </p:nvSpPr>
        <p:spPr>
          <a:xfrm>
            <a:off x="1464344" y="3340645"/>
            <a:ext cx="15773400" cy="4279106"/>
          </a:xfrm>
        </p:spPr>
        <p:txBody>
          <a:bodyPr/>
          <a:lstStyle/>
          <a:p>
            <a:pPr algn="ctr"/>
            <a:r>
              <a:rPr lang="en-US" dirty="0"/>
              <a:t>Community Health Aide</a:t>
            </a:r>
          </a:p>
        </p:txBody>
      </p:sp>
      <p:pic>
        <p:nvPicPr>
          <p:cNvPr id="4" name="Picture 3">
            <a:extLst>
              <a:ext uri="{FF2B5EF4-FFF2-40B4-BE49-F238E27FC236}">
                <a16:creationId xmlns:a16="http://schemas.microsoft.com/office/drawing/2014/main" id="{2425AD20-3F03-4CD5-BEA3-A3BEF90645FE}"/>
              </a:ext>
            </a:extLst>
          </p:cNvPr>
          <p:cNvPicPr>
            <a:picLocks noChangeAspect="1"/>
          </p:cNvPicPr>
          <p:nvPr/>
        </p:nvPicPr>
        <p:blipFill>
          <a:blip r:embed="rId2"/>
          <a:stretch>
            <a:fillRect/>
          </a:stretch>
        </p:blipFill>
        <p:spPr>
          <a:xfrm>
            <a:off x="6879719" y="719868"/>
            <a:ext cx="4942650" cy="5572461"/>
          </a:xfrm>
          <a:prstGeom prst="rect">
            <a:avLst/>
          </a:prstGeom>
        </p:spPr>
      </p:pic>
    </p:spTree>
    <p:extLst>
      <p:ext uri="{BB962C8B-B14F-4D97-AF65-F5344CB8AC3E}">
        <p14:creationId xmlns:p14="http://schemas.microsoft.com/office/powerpoint/2010/main" val="2607706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7E85-689B-403A-9F5D-5B25BA12DC45}"/>
              </a:ext>
            </a:extLst>
          </p:cNvPr>
          <p:cNvSpPr>
            <a:spLocks noGrp="1"/>
          </p:cNvSpPr>
          <p:nvPr>
            <p:ph type="title"/>
          </p:nvPr>
        </p:nvSpPr>
        <p:spPr>
          <a:xfrm>
            <a:off x="1257300" y="787608"/>
            <a:ext cx="15773400" cy="978318"/>
          </a:xfrm>
        </p:spPr>
        <p:txBody>
          <a:bodyPr>
            <a:normAutofit fontScale="90000"/>
          </a:bodyPr>
          <a:lstStyle/>
          <a:p>
            <a:r>
              <a:rPr lang="en-US" sz="6600" dirty="0"/>
              <a:t>Fundamental Pieces of CHA/P Development </a:t>
            </a:r>
          </a:p>
        </p:txBody>
      </p:sp>
      <p:graphicFrame>
        <p:nvGraphicFramePr>
          <p:cNvPr id="4" name="Diagram 3">
            <a:extLst>
              <a:ext uri="{FF2B5EF4-FFF2-40B4-BE49-F238E27FC236}">
                <a16:creationId xmlns:a16="http://schemas.microsoft.com/office/drawing/2014/main" id="{DFB238A9-FCC7-4177-AE99-CC8CE126A475}"/>
              </a:ext>
            </a:extLst>
          </p:cNvPr>
          <p:cNvGraphicFramePr/>
          <p:nvPr>
            <p:extLst/>
          </p:nvPr>
        </p:nvGraphicFramePr>
        <p:xfrm>
          <a:off x="358943" y="974558"/>
          <a:ext cx="16930437" cy="8879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E96EC8F-300C-4ED2-8106-6D2B2908C2BB}"/>
              </a:ext>
            </a:extLst>
          </p:cNvPr>
          <p:cNvSpPr txBox="1"/>
          <p:nvPr/>
        </p:nvSpPr>
        <p:spPr>
          <a:xfrm>
            <a:off x="6027821" y="2993387"/>
            <a:ext cx="9252285" cy="1200329"/>
          </a:xfrm>
          <a:prstGeom prst="rect">
            <a:avLst/>
          </a:prstGeom>
          <a:noFill/>
        </p:spPr>
        <p:txBody>
          <a:bodyPr wrap="square" rtlCol="0">
            <a:spAutoFit/>
          </a:bodyPr>
          <a:lstStyle/>
          <a:p>
            <a:pPr marL="428625" indent="-428625">
              <a:buFont typeface="Arial" panose="020B0604020202020204" pitchFamily="34" charset="0"/>
              <a:buChar char="•"/>
            </a:pPr>
            <a:r>
              <a:rPr lang="en-US" sz="2400" dirty="0"/>
              <a:t>Identifying Tribes and Tribal clinics whom have interest in providing this training on-site and implementing providers </a:t>
            </a:r>
          </a:p>
          <a:p>
            <a:pPr marL="428625" indent="-428625">
              <a:buFont typeface="Arial" panose="020B0604020202020204" pitchFamily="34" charset="0"/>
              <a:buChar char="•"/>
            </a:pPr>
            <a:r>
              <a:rPr lang="en-US" sz="2400" dirty="0"/>
              <a:t>NPAIHB initiated CHA/P training with 4 Tribes/Tribal clinics </a:t>
            </a:r>
          </a:p>
        </p:txBody>
      </p:sp>
      <p:sp>
        <p:nvSpPr>
          <p:cNvPr id="7" name="TextBox 6">
            <a:extLst>
              <a:ext uri="{FF2B5EF4-FFF2-40B4-BE49-F238E27FC236}">
                <a16:creationId xmlns:a16="http://schemas.microsoft.com/office/drawing/2014/main" id="{99031BFB-E6F0-41DF-B364-E58737BBA12B}"/>
              </a:ext>
            </a:extLst>
          </p:cNvPr>
          <p:cNvSpPr txBox="1"/>
          <p:nvPr/>
        </p:nvSpPr>
        <p:spPr>
          <a:xfrm>
            <a:off x="3584408" y="2108774"/>
            <a:ext cx="9252285" cy="830997"/>
          </a:xfrm>
          <a:prstGeom prst="rect">
            <a:avLst/>
          </a:prstGeom>
          <a:noFill/>
        </p:spPr>
        <p:txBody>
          <a:bodyPr wrap="square" rtlCol="0">
            <a:spAutoFit/>
          </a:bodyPr>
          <a:lstStyle/>
          <a:p>
            <a:pPr marL="428625" indent="-428625">
              <a:buFont typeface="Arial" panose="020B0604020202020204" pitchFamily="34" charset="0"/>
              <a:buChar char="•"/>
            </a:pPr>
            <a:r>
              <a:rPr lang="en-US" sz="2400" dirty="0"/>
              <a:t>Obtaining funding is necessary to begin CHA/P</a:t>
            </a:r>
          </a:p>
          <a:p>
            <a:pPr marL="428625" indent="-428625">
              <a:buFont typeface="Arial" panose="020B0604020202020204" pitchFamily="34" charset="0"/>
              <a:buChar char="•"/>
            </a:pPr>
            <a:r>
              <a:rPr lang="en-US" sz="2400" dirty="0"/>
              <a:t>NPAIHB utilized CHAP TPI grant to initiate this work </a:t>
            </a:r>
          </a:p>
        </p:txBody>
      </p:sp>
      <p:pic>
        <p:nvPicPr>
          <p:cNvPr id="11" name="Picture 10">
            <a:extLst>
              <a:ext uri="{FF2B5EF4-FFF2-40B4-BE49-F238E27FC236}">
                <a16:creationId xmlns:a16="http://schemas.microsoft.com/office/drawing/2014/main" id="{A6D58539-436E-4282-A5AD-8F6A01255A37}"/>
              </a:ext>
            </a:extLst>
          </p:cNvPr>
          <p:cNvPicPr>
            <a:picLocks noChangeAspect="1"/>
          </p:cNvPicPr>
          <p:nvPr/>
        </p:nvPicPr>
        <p:blipFill>
          <a:blip r:embed="rId7"/>
          <a:stretch>
            <a:fillRect/>
          </a:stretch>
        </p:blipFill>
        <p:spPr>
          <a:xfrm>
            <a:off x="1464167" y="5449676"/>
            <a:ext cx="2717004" cy="3063215"/>
          </a:xfrm>
          <a:prstGeom prst="rect">
            <a:avLst/>
          </a:prstGeom>
        </p:spPr>
      </p:pic>
      <p:sp>
        <p:nvSpPr>
          <p:cNvPr id="12" name="TextBox 11">
            <a:extLst>
              <a:ext uri="{FF2B5EF4-FFF2-40B4-BE49-F238E27FC236}">
                <a16:creationId xmlns:a16="http://schemas.microsoft.com/office/drawing/2014/main" id="{546CF90F-CEC4-49E9-829E-1E60566DA9F5}"/>
              </a:ext>
            </a:extLst>
          </p:cNvPr>
          <p:cNvSpPr txBox="1"/>
          <p:nvPr/>
        </p:nvSpPr>
        <p:spPr>
          <a:xfrm>
            <a:off x="8210551" y="4239882"/>
            <a:ext cx="10002254" cy="1569660"/>
          </a:xfrm>
          <a:prstGeom prst="rect">
            <a:avLst/>
          </a:prstGeom>
          <a:noFill/>
        </p:spPr>
        <p:txBody>
          <a:bodyPr wrap="square" rtlCol="0">
            <a:spAutoFit/>
          </a:bodyPr>
          <a:lstStyle/>
          <a:p>
            <a:pPr marL="428625" indent="-428625">
              <a:buFont typeface="Arial" panose="020B0604020202020204" pitchFamily="34" charset="0"/>
              <a:buChar char="•"/>
            </a:pPr>
            <a:r>
              <a:rPr lang="en-US" sz="2400" dirty="0"/>
              <a:t>2-year CHA/P curriculum and Electronic Community Health Aide Manual for Practice (</a:t>
            </a:r>
            <a:r>
              <a:rPr lang="en-US" sz="2400" dirty="0" err="1"/>
              <a:t>eCHAMP</a:t>
            </a:r>
            <a:r>
              <a:rPr lang="en-US" sz="2400" dirty="0"/>
              <a:t>) is necessary for training </a:t>
            </a:r>
          </a:p>
          <a:p>
            <a:pPr marL="428625" indent="-428625">
              <a:buFont typeface="Arial" panose="020B0604020202020204" pitchFamily="34" charset="0"/>
              <a:buChar char="•"/>
            </a:pPr>
            <a:r>
              <a:rPr lang="en-US" sz="2400" dirty="0"/>
              <a:t>Creating a training design – in person, virtual, hybrid, instructors, supplies, clinic training space </a:t>
            </a:r>
          </a:p>
        </p:txBody>
      </p:sp>
      <p:sp>
        <p:nvSpPr>
          <p:cNvPr id="13" name="TextBox 12">
            <a:extLst>
              <a:ext uri="{FF2B5EF4-FFF2-40B4-BE49-F238E27FC236}">
                <a16:creationId xmlns:a16="http://schemas.microsoft.com/office/drawing/2014/main" id="{5CB0549F-581F-4730-8DE6-DA336D8D6599}"/>
              </a:ext>
            </a:extLst>
          </p:cNvPr>
          <p:cNvSpPr txBox="1"/>
          <p:nvPr/>
        </p:nvSpPr>
        <p:spPr>
          <a:xfrm>
            <a:off x="10653964" y="5934720"/>
            <a:ext cx="7970921" cy="1200329"/>
          </a:xfrm>
          <a:prstGeom prst="rect">
            <a:avLst/>
          </a:prstGeom>
          <a:noFill/>
        </p:spPr>
        <p:txBody>
          <a:bodyPr wrap="square" rtlCol="0">
            <a:spAutoFit/>
          </a:bodyPr>
          <a:lstStyle/>
          <a:p>
            <a:pPr marL="428625" indent="-428625">
              <a:buFont typeface="Arial" panose="020B0604020202020204" pitchFamily="34" charset="0"/>
              <a:buChar char="•"/>
            </a:pPr>
            <a:r>
              <a:rPr lang="en-US" sz="2400" dirty="0"/>
              <a:t>Development of CHA/P sections of the Standards &amp; Procedures</a:t>
            </a:r>
          </a:p>
          <a:p>
            <a:pPr marL="428625" indent="-428625">
              <a:buFont typeface="Arial" panose="020B0604020202020204" pitchFamily="34" charset="0"/>
              <a:buChar char="•"/>
            </a:pPr>
            <a:r>
              <a:rPr lang="en-US" sz="2400" dirty="0"/>
              <a:t>Community Health Aide Academic Review Committee</a:t>
            </a:r>
          </a:p>
        </p:txBody>
      </p:sp>
      <p:sp>
        <p:nvSpPr>
          <p:cNvPr id="14" name="TextBox 13">
            <a:extLst>
              <a:ext uri="{FF2B5EF4-FFF2-40B4-BE49-F238E27FC236}">
                <a16:creationId xmlns:a16="http://schemas.microsoft.com/office/drawing/2014/main" id="{1A4348C1-8CB0-4EAD-AA9D-C8183A77A683}"/>
              </a:ext>
            </a:extLst>
          </p:cNvPr>
          <p:cNvSpPr txBox="1"/>
          <p:nvPr/>
        </p:nvSpPr>
        <p:spPr>
          <a:xfrm>
            <a:off x="10942624" y="8453907"/>
            <a:ext cx="7451981" cy="1938992"/>
          </a:xfrm>
          <a:prstGeom prst="rect">
            <a:avLst/>
          </a:prstGeom>
          <a:noFill/>
        </p:spPr>
        <p:txBody>
          <a:bodyPr wrap="square" rtlCol="0">
            <a:spAutoFit/>
          </a:bodyPr>
          <a:lstStyle/>
          <a:p>
            <a:pPr marL="428625" indent="-428625">
              <a:buFont typeface="Arial" panose="020B0604020202020204" pitchFamily="34" charset="0"/>
              <a:buChar char="•"/>
            </a:pPr>
            <a:r>
              <a:rPr lang="en-US" sz="2400" dirty="0"/>
              <a:t>Clinical oversight by MD, PA, NP and supervisor training</a:t>
            </a:r>
          </a:p>
          <a:p>
            <a:pPr marL="428625" indent="-428625">
              <a:buFont typeface="Arial" panose="020B0604020202020204" pitchFamily="34" charset="0"/>
              <a:buChar char="•"/>
            </a:pPr>
            <a:r>
              <a:rPr lang="en-US" sz="2400" dirty="0"/>
              <a:t>Integrating CHA/P into health system, identifying role or specialty in organization, continuing education</a:t>
            </a:r>
          </a:p>
        </p:txBody>
      </p:sp>
    </p:spTree>
    <p:extLst>
      <p:ext uri="{BB962C8B-B14F-4D97-AF65-F5344CB8AC3E}">
        <p14:creationId xmlns:p14="http://schemas.microsoft.com/office/powerpoint/2010/main" val="4072761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999"/>
          </a:blip>
          <a:srcRect t="20187" b="20187"/>
          <a:stretch>
            <a:fillRect/>
          </a:stretch>
        </p:blipFill>
        <p:spPr>
          <a:xfrm>
            <a:off x="510633" y="1167829"/>
            <a:ext cx="17266733" cy="8090471"/>
          </a:xfrm>
          <a:prstGeom prst="rect">
            <a:avLst/>
          </a:prstGeom>
        </p:spPr>
      </p:pic>
      <p:pic>
        <p:nvPicPr>
          <p:cNvPr id="3" name="Picture 3"/>
          <p:cNvPicPr>
            <a:picLocks noChangeAspect="1"/>
          </p:cNvPicPr>
          <p:nvPr/>
        </p:nvPicPr>
        <p:blipFill>
          <a:blip r:embed="rId3"/>
          <a:srcRect r="5106"/>
          <a:stretch>
            <a:fillRect/>
          </a:stretch>
        </p:blipFill>
        <p:spPr>
          <a:xfrm>
            <a:off x="685800" y="1507659"/>
            <a:ext cx="16384979" cy="8090471"/>
          </a:xfrm>
          <a:prstGeom prst="rect">
            <a:avLst/>
          </a:prstGeom>
        </p:spPr>
      </p:pic>
      <p:sp>
        <p:nvSpPr>
          <p:cNvPr id="4" name="TextBox 4"/>
          <p:cNvSpPr txBox="1"/>
          <p:nvPr/>
        </p:nvSpPr>
        <p:spPr>
          <a:xfrm>
            <a:off x="-381000" y="364464"/>
            <a:ext cx="16748667" cy="973280"/>
          </a:xfrm>
          <a:prstGeom prst="rect">
            <a:avLst/>
          </a:prstGeom>
        </p:spPr>
        <p:txBody>
          <a:bodyPr lIns="0" tIns="0" rIns="0" bIns="0" rtlCol="0" anchor="t">
            <a:spAutoFit/>
          </a:bodyPr>
          <a:lstStyle/>
          <a:p>
            <a:pPr algn="ctr">
              <a:lnSpc>
                <a:spcPts val="8220"/>
              </a:lnSpc>
              <a:spcBef>
                <a:spcPct val="0"/>
              </a:spcBef>
            </a:pPr>
            <a:r>
              <a:rPr lang="en-US" sz="6323" spc="189" dirty="0">
                <a:solidFill>
                  <a:srgbClr val="000000"/>
                </a:solidFill>
                <a:latin typeface="Gill Sans" panose="020B0604020202020204" charset="0"/>
                <a:cs typeface="Gill Sans" panose="020B0604020202020204" charset="0"/>
              </a:rPr>
              <a:t>STEPS TO CHA/P DEVELOPMENT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79F0-40CD-40BB-8585-0F8F9A2F668D}"/>
              </a:ext>
            </a:extLst>
          </p:cNvPr>
          <p:cNvSpPr>
            <a:spLocks noGrp="1"/>
          </p:cNvSpPr>
          <p:nvPr>
            <p:ph type="title"/>
          </p:nvPr>
        </p:nvSpPr>
        <p:spPr>
          <a:xfrm>
            <a:off x="1257300" y="569156"/>
            <a:ext cx="15773400" cy="1374443"/>
          </a:xfrm>
        </p:spPr>
        <p:txBody>
          <a:bodyPr/>
          <a:lstStyle/>
          <a:p>
            <a:r>
              <a:rPr lang="en-US" dirty="0"/>
              <a:t>CHA/P Development Timeline</a:t>
            </a:r>
          </a:p>
        </p:txBody>
      </p:sp>
      <p:sp>
        <p:nvSpPr>
          <p:cNvPr id="3" name="Text Placeholder 2">
            <a:extLst>
              <a:ext uri="{FF2B5EF4-FFF2-40B4-BE49-F238E27FC236}">
                <a16:creationId xmlns:a16="http://schemas.microsoft.com/office/drawing/2014/main" id="{42F1A5FB-577E-4B6D-83EB-DE3FDD042FB5}"/>
              </a:ext>
            </a:extLst>
          </p:cNvPr>
          <p:cNvSpPr>
            <a:spLocks noGrp="1"/>
          </p:cNvSpPr>
          <p:nvPr>
            <p:ph type="body" idx="1"/>
          </p:nvPr>
        </p:nvSpPr>
        <p:spPr/>
        <p:txBody>
          <a:bodyPr/>
          <a:lstStyle/>
          <a:p>
            <a:endParaRPr lang="en-US"/>
          </a:p>
        </p:txBody>
      </p:sp>
      <p:graphicFrame>
        <p:nvGraphicFramePr>
          <p:cNvPr id="4" name="Diagram 3">
            <a:extLst>
              <a:ext uri="{FF2B5EF4-FFF2-40B4-BE49-F238E27FC236}">
                <a16:creationId xmlns:a16="http://schemas.microsoft.com/office/drawing/2014/main" id="{9238F66C-A6D0-474E-A138-76D41FB8270A}"/>
              </a:ext>
            </a:extLst>
          </p:cNvPr>
          <p:cNvGraphicFramePr/>
          <p:nvPr>
            <p:extLst/>
          </p:nvPr>
        </p:nvGraphicFramePr>
        <p:xfrm>
          <a:off x="1395767" y="2118265"/>
          <a:ext cx="16230600" cy="7878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550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655778C6-F467-4439-B39B-B7277A430653}"/>
              </a:ext>
            </a:extLst>
          </p:cNvPr>
          <p:cNvPicPr>
            <a:picLocks noGrp="1" noChangeAspect="1"/>
          </p:cNvPicPr>
          <p:nvPr>
            <p:ph sz="half" idx="1"/>
          </p:nvPr>
        </p:nvPicPr>
        <p:blipFill>
          <a:blip r:embed="rId2"/>
          <a:stretch>
            <a:fillRect/>
          </a:stretch>
        </p:blipFill>
        <p:spPr>
          <a:xfrm>
            <a:off x="877236" y="178802"/>
            <a:ext cx="17616369" cy="9929396"/>
          </a:xfrm>
        </p:spPr>
      </p:pic>
    </p:spTree>
    <p:extLst>
      <p:ext uri="{BB962C8B-B14F-4D97-AF65-F5344CB8AC3E}">
        <p14:creationId xmlns:p14="http://schemas.microsoft.com/office/powerpoint/2010/main" val="284588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57300" y="1923923"/>
            <a:ext cx="7772400" cy="7341522"/>
          </a:xfrm>
        </p:spPr>
        <p:txBody>
          <a:bodyPr>
            <a:normAutofit fontScale="92500" lnSpcReduction="20000"/>
          </a:bodyPr>
          <a:lstStyle/>
          <a:p>
            <a:pPr marL="0" indent="0">
              <a:buNone/>
            </a:pPr>
            <a:r>
              <a:rPr lang="en-US" sz="3900" b="1" dirty="0"/>
              <a:t>CHR</a:t>
            </a:r>
          </a:p>
          <a:p>
            <a:r>
              <a:rPr lang="en-US" sz="3300" dirty="0"/>
              <a:t>CHRs fill critically important roles to the health of their communities</a:t>
            </a:r>
          </a:p>
          <a:p>
            <a:r>
              <a:rPr lang="en-US" sz="3300" dirty="0"/>
              <a:t>Longstanding presence in some communities</a:t>
            </a:r>
          </a:p>
          <a:p>
            <a:r>
              <a:rPr lang="en-US" sz="3300" dirty="0"/>
              <a:t>Trained from the community</a:t>
            </a:r>
          </a:p>
          <a:p>
            <a:r>
              <a:rPr lang="en-US" sz="3300" dirty="0"/>
              <a:t>May include indigenous knowledge informed systems of care</a:t>
            </a:r>
          </a:p>
          <a:p>
            <a:r>
              <a:rPr lang="en-US" sz="3300" dirty="0"/>
              <a:t>Experience navigating patients to care and services in that specific community</a:t>
            </a:r>
          </a:p>
          <a:p>
            <a:r>
              <a:rPr lang="en-US" sz="3300" dirty="0"/>
              <a:t>Deep understanding of culture, community, and existing health care infrastructure</a:t>
            </a:r>
          </a:p>
        </p:txBody>
      </p:sp>
      <p:sp>
        <p:nvSpPr>
          <p:cNvPr id="3" name="Content Placeholder 2"/>
          <p:cNvSpPr>
            <a:spLocks noGrp="1"/>
          </p:cNvSpPr>
          <p:nvPr>
            <p:ph sz="half" idx="2"/>
          </p:nvPr>
        </p:nvSpPr>
        <p:spPr>
          <a:xfrm>
            <a:off x="9258300" y="1923924"/>
            <a:ext cx="7772400" cy="7341522"/>
          </a:xfrm>
        </p:spPr>
        <p:txBody>
          <a:bodyPr>
            <a:normAutofit fontScale="92500" lnSpcReduction="20000"/>
          </a:bodyPr>
          <a:lstStyle/>
          <a:p>
            <a:pPr marL="0" indent="0">
              <a:buNone/>
            </a:pPr>
            <a:r>
              <a:rPr lang="en-US" b="1" dirty="0"/>
              <a:t>CHAP</a:t>
            </a:r>
          </a:p>
          <a:p>
            <a:r>
              <a:rPr lang="en-US" sz="3300" dirty="0"/>
              <a:t>Broad scope of practice, provides routine, preventative, and emergent care</a:t>
            </a:r>
          </a:p>
          <a:p>
            <a:r>
              <a:rPr lang="en-US" sz="3300" dirty="0"/>
              <a:t>Respects the knowledge and resources in the tribal community and grows providers from that source. </a:t>
            </a:r>
          </a:p>
          <a:p>
            <a:r>
              <a:rPr lang="en-US" sz="3300" dirty="0"/>
              <a:t>Trains AI/AN community members who speak the native languages and provide culturally appropriate care</a:t>
            </a:r>
          </a:p>
          <a:p>
            <a:r>
              <a:rPr lang="en-US" sz="3300" dirty="0"/>
              <a:t>Breaks down barriers to care and barriers to training;</a:t>
            </a:r>
          </a:p>
          <a:p>
            <a:r>
              <a:rPr lang="en-US" sz="3300" dirty="0"/>
              <a:t>Training minimizes time away from communities and families.</a:t>
            </a:r>
          </a:p>
          <a:p>
            <a:r>
              <a:rPr lang="en-US" sz="3300" dirty="0"/>
              <a:t>Brings care to communities;</a:t>
            </a:r>
          </a:p>
          <a:p>
            <a:r>
              <a:rPr lang="en-US" sz="3300" dirty="0"/>
              <a:t>Fosters a team approach to delivering health care services. </a:t>
            </a:r>
          </a:p>
        </p:txBody>
      </p:sp>
      <p:sp>
        <p:nvSpPr>
          <p:cNvPr id="4" name="Title 3"/>
          <p:cNvSpPr>
            <a:spLocks noGrp="1"/>
          </p:cNvSpPr>
          <p:nvPr>
            <p:ph type="title"/>
          </p:nvPr>
        </p:nvSpPr>
        <p:spPr>
          <a:xfrm>
            <a:off x="1257300" y="547688"/>
            <a:ext cx="15773400" cy="1284182"/>
          </a:xfrm>
        </p:spPr>
        <p:txBody>
          <a:bodyPr/>
          <a:lstStyle/>
          <a:p>
            <a:r>
              <a:rPr lang="en-US" dirty="0"/>
              <a:t>Community Health Representatives and Community Health Aide Programs are Complementary Programs</a:t>
            </a:r>
          </a:p>
        </p:txBody>
      </p:sp>
      <p:sp>
        <p:nvSpPr>
          <p:cNvPr id="5" name="Footer Placeholder 4"/>
          <p:cNvSpPr>
            <a:spLocks noGrp="1"/>
          </p:cNvSpPr>
          <p:nvPr>
            <p:ph type="ftr" sz="quarter" idx="10"/>
          </p:nvPr>
        </p:nvSpPr>
        <p:spPr/>
        <p:txBody>
          <a:bodyPr/>
          <a:lstStyle/>
          <a:p>
            <a:pPr>
              <a:defRPr/>
            </a:pPr>
            <a:r>
              <a:rPr lang="en-US" dirty="0"/>
              <a:t>Northwest Portland Area Indian Health Board</a:t>
            </a:r>
          </a:p>
        </p:txBody>
      </p:sp>
      <p:sp>
        <p:nvSpPr>
          <p:cNvPr id="6" name="Slide Number Placeholder 5"/>
          <p:cNvSpPr>
            <a:spLocks noGrp="1"/>
          </p:cNvSpPr>
          <p:nvPr>
            <p:ph type="sldNum" sz="quarter" idx="12"/>
          </p:nvPr>
        </p:nvSpPr>
        <p:spPr/>
        <p:txBody>
          <a:bodyPr/>
          <a:lstStyle/>
          <a:p>
            <a:fld id="{9B812307-272F-4806-93AD-F4C20008332E}" type="slidenum">
              <a:rPr lang="en-US" altLang="en-US" smtClean="0"/>
              <a:pPr/>
              <a:t>38</a:t>
            </a:fld>
            <a:endParaRPr lang="en-US" altLang="en-US"/>
          </a:p>
        </p:txBody>
      </p:sp>
    </p:spTree>
    <p:extLst>
      <p:ext uri="{BB962C8B-B14F-4D97-AF65-F5344CB8AC3E}">
        <p14:creationId xmlns:p14="http://schemas.microsoft.com/office/powerpoint/2010/main" val="1482806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2C57-D4FA-4B8E-8AE4-A0DFBB624890}"/>
              </a:ext>
            </a:extLst>
          </p:cNvPr>
          <p:cNvSpPr>
            <a:spLocks noGrp="1"/>
          </p:cNvSpPr>
          <p:nvPr>
            <p:ph type="title"/>
          </p:nvPr>
        </p:nvSpPr>
        <p:spPr/>
        <p:txBody>
          <a:bodyPr/>
          <a:lstStyle/>
          <a:p>
            <a:r>
              <a:rPr lang="en-US" dirty="0"/>
              <a:t>CHR and CHAP</a:t>
            </a:r>
          </a:p>
        </p:txBody>
      </p:sp>
      <p:sp>
        <p:nvSpPr>
          <p:cNvPr id="3" name="Content Placeholder 2">
            <a:extLst>
              <a:ext uri="{FF2B5EF4-FFF2-40B4-BE49-F238E27FC236}">
                <a16:creationId xmlns:a16="http://schemas.microsoft.com/office/drawing/2014/main" id="{580C0A17-0FA7-4F9F-9376-FAA68AF38A76}"/>
              </a:ext>
            </a:extLst>
          </p:cNvPr>
          <p:cNvSpPr>
            <a:spLocks noGrp="1"/>
          </p:cNvSpPr>
          <p:nvPr>
            <p:ph idx="1"/>
          </p:nvPr>
        </p:nvSpPr>
        <p:spPr/>
        <p:txBody>
          <a:bodyPr/>
          <a:lstStyle/>
          <a:p>
            <a:r>
              <a:rPr lang="en-US" dirty="0"/>
              <a:t>NPAIHB TCHP program has been working with are CHR programs to build a curriculum that will incorporate CHAP core curriculum so that CHRs are ready to start Community Health Aide, Behavioral Health Aide, or Dental Health Aide Training if they choose that for their next career step.</a:t>
            </a:r>
          </a:p>
        </p:txBody>
      </p:sp>
    </p:spTree>
    <p:extLst>
      <p:ext uri="{BB962C8B-B14F-4D97-AF65-F5344CB8AC3E}">
        <p14:creationId xmlns:p14="http://schemas.microsoft.com/office/powerpoint/2010/main" val="248876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2149-983F-4490-984F-4699F7E2896E}"/>
              </a:ext>
            </a:extLst>
          </p:cNvPr>
          <p:cNvSpPr>
            <a:spLocks noGrp="1"/>
          </p:cNvSpPr>
          <p:nvPr>
            <p:ph type="title"/>
          </p:nvPr>
        </p:nvSpPr>
        <p:spPr>
          <a:xfrm>
            <a:off x="794657" y="110672"/>
            <a:ext cx="16698686" cy="1143000"/>
          </a:xfrm>
        </p:spPr>
        <p:txBody>
          <a:bodyPr>
            <a:normAutofit/>
          </a:bodyPr>
          <a:lstStyle/>
          <a:p>
            <a:r>
              <a:rPr lang="en-US" dirty="0"/>
              <a:t>Tribal Community Health Provider Program Team</a:t>
            </a:r>
          </a:p>
        </p:txBody>
      </p:sp>
      <p:graphicFrame>
        <p:nvGraphicFramePr>
          <p:cNvPr id="4" name="Diagram 3">
            <a:extLst>
              <a:ext uri="{FF2B5EF4-FFF2-40B4-BE49-F238E27FC236}">
                <a16:creationId xmlns:a16="http://schemas.microsoft.com/office/drawing/2014/main" id="{90C1F909-6833-4DC4-B13D-867C031E4F9A}"/>
              </a:ext>
            </a:extLst>
          </p:cNvPr>
          <p:cNvGraphicFramePr/>
          <p:nvPr>
            <p:extLst>
              <p:ext uri="{D42A27DB-BD31-4B8C-83A1-F6EECF244321}">
                <p14:modId xmlns:p14="http://schemas.microsoft.com/office/powerpoint/2010/main" val="2041241573"/>
              </p:ext>
            </p:extLst>
          </p:nvPr>
        </p:nvGraphicFramePr>
        <p:xfrm>
          <a:off x="2823028" y="1253672"/>
          <a:ext cx="13418458" cy="8474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5878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C5B2-687A-4E66-9A0A-B8604F5556A1}"/>
              </a:ext>
            </a:extLst>
          </p:cNvPr>
          <p:cNvSpPr>
            <a:spLocks noGrp="1"/>
          </p:cNvSpPr>
          <p:nvPr>
            <p:ph type="title"/>
          </p:nvPr>
        </p:nvSpPr>
        <p:spPr/>
        <p:txBody>
          <a:bodyPr/>
          <a:lstStyle/>
          <a:p>
            <a:r>
              <a:rPr lang="en-US" dirty="0"/>
              <a:t>NPAIHB Community Health Representative Program </a:t>
            </a:r>
          </a:p>
        </p:txBody>
      </p:sp>
      <p:pic>
        <p:nvPicPr>
          <p:cNvPr id="6" name="Picture 5">
            <a:extLst>
              <a:ext uri="{FF2B5EF4-FFF2-40B4-BE49-F238E27FC236}">
                <a16:creationId xmlns:a16="http://schemas.microsoft.com/office/drawing/2014/main" id="{28E133F5-E42D-4F85-B490-706EAE5D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12" y="3086100"/>
            <a:ext cx="3819152" cy="4306833"/>
          </a:xfrm>
          <a:prstGeom prst="rect">
            <a:avLst/>
          </a:prstGeom>
        </p:spPr>
      </p:pic>
      <p:sp>
        <p:nvSpPr>
          <p:cNvPr id="7" name="Rectangle 6">
            <a:extLst>
              <a:ext uri="{FF2B5EF4-FFF2-40B4-BE49-F238E27FC236}">
                <a16:creationId xmlns:a16="http://schemas.microsoft.com/office/drawing/2014/main" id="{68E27F78-7257-4AF9-B376-D0229038C7E5}"/>
              </a:ext>
            </a:extLst>
          </p:cNvPr>
          <p:cNvSpPr/>
          <p:nvPr/>
        </p:nvSpPr>
        <p:spPr>
          <a:xfrm>
            <a:off x="4963026" y="2705101"/>
            <a:ext cx="12829674" cy="5632784"/>
          </a:xfrm>
          <a:prstGeom prst="rect">
            <a:avLst/>
          </a:prstGeom>
          <a:solidFill>
            <a:schemeClr val="tx2">
              <a:lumMod val="20000"/>
              <a:lumOff val="80000"/>
            </a:schemeClr>
          </a:solidFill>
          <a:ln w="762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45">
              <a:defRPr/>
            </a:pPr>
            <a:r>
              <a:rPr lang="en-US" sz="3200" dirty="0">
                <a:solidFill>
                  <a:srgbClr val="000000"/>
                </a:solidFill>
                <a:latin typeface="Calibri" panose="020F0502020204030204"/>
              </a:rPr>
              <a:t>The Community Health Representative (CHR) Program is a unique concept for providing health care, health promotion, and disease prevention services. CHRs have demonstrated how they assist and connect with the community, and their work has become essential to the spectrum of Tribal community-oriented primary health care services. CHRs are great advocates, in part, because they come from the communities they serve and have tribal cultural competence. Their dedicated work has assisted many to meet their healthcare needs. The health promotion and disease prevention efforts that CHRs provide have also helped people from the community improve and maintain their health. </a:t>
            </a:r>
          </a:p>
        </p:txBody>
      </p:sp>
    </p:spTree>
    <p:extLst>
      <p:ext uri="{BB962C8B-B14F-4D97-AF65-F5344CB8AC3E}">
        <p14:creationId xmlns:p14="http://schemas.microsoft.com/office/powerpoint/2010/main" val="2074083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46480" y="304192"/>
            <a:ext cx="9142370" cy="872034"/>
          </a:xfrm>
          <a:prstGeom prst="rect">
            <a:avLst/>
          </a:prstGeom>
        </p:spPr>
        <p:txBody>
          <a:bodyPr lIns="0" tIns="0" rIns="0" bIns="0" rtlCol="0" anchor="t">
            <a:spAutoFit/>
          </a:bodyPr>
          <a:lstStyle/>
          <a:p>
            <a:pPr algn="ctr">
              <a:lnSpc>
                <a:spcPts val="3375"/>
              </a:lnSpc>
            </a:pPr>
            <a:r>
              <a:rPr lang="en-US" sz="3375" spc="27">
                <a:solidFill>
                  <a:srgbClr val="0D3F4C"/>
                </a:solidFill>
                <a:latin typeface="Gill Sans" panose="020B0604020202020204" charset="0"/>
                <a:cs typeface="Gill Sans" panose="020B0604020202020204" charset="0"/>
              </a:rPr>
              <a:t>Portland Area (OR, ID, WA) Community Health Aide Program (CHAP)</a:t>
            </a:r>
          </a:p>
        </p:txBody>
      </p:sp>
      <p:pic>
        <p:nvPicPr>
          <p:cNvPr id="3" name="Picture 3"/>
          <p:cNvPicPr>
            <a:picLocks noChangeAspect="1"/>
          </p:cNvPicPr>
          <p:nvPr/>
        </p:nvPicPr>
        <p:blipFill>
          <a:blip r:embed="rId2">
            <a:alphaModFix amt="7999"/>
          </a:blip>
          <a:srcRect/>
          <a:stretch>
            <a:fillRect/>
          </a:stretch>
        </p:blipFill>
        <p:spPr>
          <a:xfrm>
            <a:off x="2638586" y="1447800"/>
            <a:ext cx="13328087" cy="8583287"/>
          </a:xfrm>
          <a:prstGeom prst="rect">
            <a:avLst/>
          </a:prstGeom>
        </p:spPr>
      </p:pic>
      <p:sp>
        <p:nvSpPr>
          <p:cNvPr id="4" name="TextBox 4"/>
          <p:cNvSpPr txBox="1"/>
          <p:nvPr/>
        </p:nvSpPr>
        <p:spPr>
          <a:xfrm>
            <a:off x="7471619" y="1446397"/>
            <a:ext cx="3554869" cy="1457515"/>
          </a:xfrm>
          <a:prstGeom prst="rect">
            <a:avLst/>
          </a:prstGeom>
        </p:spPr>
        <p:txBody>
          <a:bodyPr lIns="0" tIns="0" rIns="0" bIns="0" rtlCol="0" anchor="t">
            <a:spAutoFit/>
          </a:bodyPr>
          <a:lstStyle/>
          <a:p>
            <a:pPr algn="ctr">
              <a:lnSpc>
                <a:spcPts val="3938"/>
              </a:lnSpc>
            </a:pPr>
            <a:r>
              <a:rPr lang="en-US" sz="2813" spc="23" dirty="0">
                <a:solidFill>
                  <a:srgbClr val="0D3F4C"/>
                </a:solidFill>
                <a:latin typeface="Gill Sans" panose="020B0604020202020204" charset="0"/>
                <a:cs typeface="Gill Sans" panose="020B0604020202020204" charset="0"/>
              </a:rPr>
              <a:t>CHR/CHW TRAINING (Core Curriculum)</a:t>
            </a:r>
          </a:p>
        </p:txBody>
      </p:sp>
      <p:sp>
        <p:nvSpPr>
          <p:cNvPr id="5" name="TextBox 5"/>
          <p:cNvSpPr txBox="1"/>
          <p:nvPr/>
        </p:nvSpPr>
        <p:spPr>
          <a:xfrm>
            <a:off x="8170460" y="3398794"/>
            <a:ext cx="2157186" cy="761362"/>
          </a:xfrm>
          <a:prstGeom prst="rect">
            <a:avLst/>
          </a:prstGeom>
        </p:spPr>
        <p:txBody>
          <a:bodyPr lIns="0" tIns="0" rIns="0" bIns="0" rtlCol="0" anchor="t">
            <a:spAutoFit/>
          </a:bodyPr>
          <a:lstStyle/>
          <a:p>
            <a:pPr algn="ctr">
              <a:lnSpc>
                <a:spcPts val="3149"/>
              </a:lnSpc>
            </a:pPr>
            <a:r>
              <a:rPr lang="en-US" sz="2249" spc="17" dirty="0">
                <a:solidFill>
                  <a:srgbClr val="0D3F4C"/>
                </a:solidFill>
                <a:latin typeface="Gill Sans" panose="020B0604020202020204" charset="0"/>
                <a:cs typeface="Gill Sans" panose="020B0604020202020204" charset="0"/>
              </a:rPr>
              <a:t>Behavioral Health Aide</a:t>
            </a:r>
          </a:p>
        </p:txBody>
      </p:sp>
      <p:sp>
        <p:nvSpPr>
          <p:cNvPr id="6" name="TextBox 6"/>
          <p:cNvSpPr txBox="1"/>
          <p:nvPr/>
        </p:nvSpPr>
        <p:spPr>
          <a:xfrm>
            <a:off x="2182551" y="8841308"/>
            <a:ext cx="2211282" cy="685893"/>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DHA/Hygienist (DHAH)</a:t>
            </a:r>
          </a:p>
        </p:txBody>
      </p:sp>
      <p:sp>
        <p:nvSpPr>
          <p:cNvPr id="7" name="TextBox 7"/>
          <p:cNvSpPr txBox="1"/>
          <p:nvPr/>
        </p:nvSpPr>
        <p:spPr>
          <a:xfrm>
            <a:off x="8070285" y="5120644"/>
            <a:ext cx="2411113" cy="326821"/>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BHA I </a:t>
            </a:r>
          </a:p>
        </p:txBody>
      </p:sp>
      <p:sp>
        <p:nvSpPr>
          <p:cNvPr id="9" name="TextBox 9"/>
          <p:cNvSpPr txBox="1"/>
          <p:nvPr/>
        </p:nvSpPr>
        <p:spPr>
          <a:xfrm>
            <a:off x="2541687" y="1138257"/>
            <a:ext cx="2450022" cy="859466"/>
          </a:xfrm>
          <a:prstGeom prst="rect">
            <a:avLst/>
          </a:prstGeom>
        </p:spPr>
        <p:txBody>
          <a:bodyPr lIns="0" tIns="0" rIns="0" bIns="0" rtlCol="0" anchor="t">
            <a:spAutoFit/>
          </a:bodyPr>
          <a:lstStyle/>
          <a:p>
            <a:pPr algn="ctr">
              <a:lnSpc>
                <a:spcPts val="3548"/>
              </a:lnSpc>
            </a:pPr>
            <a:r>
              <a:rPr lang="en-US" sz="2534" spc="20">
                <a:solidFill>
                  <a:srgbClr val="0D3F4C"/>
                </a:solidFill>
                <a:latin typeface="Gill Sans" panose="020B0604020202020204" charset="0"/>
                <a:cs typeface="Gill Sans" panose="020B0604020202020204" charset="0"/>
              </a:rPr>
              <a:t>Community Outreach/Care</a:t>
            </a:r>
          </a:p>
        </p:txBody>
      </p:sp>
      <p:sp>
        <p:nvSpPr>
          <p:cNvPr id="10" name="AutoShape 10"/>
          <p:cNvSpPr/>
          <p:nvPr/>
        </p:nvSpPr>
        <p:spPr>
          <a:xfrm rot="9439777">
            <a:off x="5020955" y="2611110"/>
            <a:ext cx="2542655" cy="0"/>
          </a:xfrm>
          <a:prstGeom prst="line">
            <a:avLst/>
          </a:prstGeom>
          <a:ln w="38100" cap="flat">
            <a:solidFill>
              <a:srgbClr val="0D3F4C"/>
            </a:solidFill>
            <a:prstDash val="solid"/>
            <a:headEnd type="none" w="sm" len="sm"/>
            <a:tailEnd type="arrow" w="med" len="sm"/>
          </a:ln>
        </p:spPr>
      </p:sp>
      <p:sp>
        <p:nvSpPr>
          <p:cNvPr id="11" name="TextBox 11"/>
          <p:cNvSpPr txBox="1"/>
          <p:nvPr/>
        </p:nvSpPr>
        <p:spPr>
          <a:xfrm>
            <a:off x="13240305" y="1274575"/>
            <a:ext cx="2450022" cy="859466"/>
          </a:xfrm>
          <a:prstGeom prst="rect">
            <a:avLst/>
          </a:prstGeom>
        </p:spPr>
        <p:txBody>
          <a:bodyPr lIns="0" tIns="0" rIns="0" bIns="0" rtlCol="0" anchor="t">
            <a:spAutoFit/>
          </a:bodyPr>
          <a:lstStyle/>
          <a:p>
            <a:pPr algn="ctr">
              <a:lnSpc>
                <a:spcPts val="3548"/>
              </a:lnSpc>
            </a:pPr>
            <a:r>
              <a:rPr lang="en-US" sz="2534" spc="20">
                <a:solidFill>
                  <a:srgbClr val="0D3F4C"/>
                </a:solidFill>
                <a:latin typeface="Gill Sans" panose="020B0604020202020204" charset="0"/>
                <a:cs typeface="Gill Sans" panose="020B0604020202020204" charset="0"/>
              </a:rPr>
              <a:t>Community Outreach/Care</a:t>
            </a:r>
          </a:p>
        </p:txBody>
      </p:sp>
      <p:sp>
        <p:nvSpPr>
          <p:cNvPr id="12" name="AutoShape 12"/>
          <p:cNvSpPr/>
          <p:nvPr/>
        </p:nvSpPr>
        <p:spPr>
          <a:xfrm rot="-10306865">
            <a:off x="4978841" y="1753966"/>
            <a:ext cx="2505645" cy="0"/>
          </a:xfrm>
          <a:prstGeom prst="line">
            <a:avLst/>
          </a:prstGeom>
          <a:ln w="38100" cap="flat">
            <a:solidFill>
              <a:srgbClr val="0D3F4C"/>
            </a:solidFill>
            <a:prstDash val="solid"/>
            <a:headEnd type="none" w="sm" len="sm"/>
            <a:tailEnd type="arrow" w="med" len="sm"/>
          </a:ln>
        </p:spPr>
      </p:sp>
      <p:sp>
        <p:nvSpPr>
          <p:cNvPr id="13" name="AutoShape 13"/>
          <p:cNvSpPr/>
          <p:nvPr/>
        </p:nvSpPr>
        <p:spPr>
          <a:xfrm rot="-343398">
            <a:off x="11020942" y="1822126"/>
            <a:ext cx="2224908" cy="0"/>
          </a:xfrm>
          <a:prstGeom prst="line">
            <a:avLst/>
          </a:prstGeom>
          <a:ln w="38100" cap="flat">
            <a:solidFill>
              <a:srgbClr val="0D3F4C"/>
            </a:solidFill>
            <a:prstDash val="solid"/>
            <a:headEnd type="none" w="sm" len="sm"/>
            <a:tailEnd type="arrow" w="med" len="sm"/>
          </a:ln>
        </p:spPr>
      </p:sp>
      <p:sp>
        <p:nvSpPr>
          <p:cNvPr id="14" name="AutoShape 14"/>
          <p:cNvSpPr/>
          <p:nvPr/>
        </p:nvSpPr>
        <p:spPr>
          <a:xfrm rot="5400000">
            <a:off x="9075089" y="3231803"/>
            <a:ext cx="354349" cy="6421"/>
          </a:xfrm>
          <a:prstGeom prst="line">
            <a:avLst/>
          </a:prstGeom>
          <a:ln w="38100" cap="flat">
            <a:solidFill>
              <a:srgbClr val="0D3F4C"/>
            </a:solidFill>
            <a:prstDash val="solid"/>
            <a:headEnd type="none" w="sm" len="sm"/>
            <a:tailEnd type="arrow" w="med" len="sm"/>
          </a:ln>
        </p:spPr>
      </p:sp>
      <p:sp>
        <p:nvSpPr>
          <p:cNvPr id="15" name="AutoShape 15"/>
          <p:cNvSpPr/>
          <p:nvPr/>
        </p:nvSpPr>
        <p:spPr>
          <a:xfrm rot="983282">
            <a:off x="10580238" y="2753023"/>
            <a:ext cx="2198000" cy="0"/>
          </a:xfrm>
          <a:prstGeom prst="line">
            <a:avLst/>
          </a:prstGeom>
          <a:ln w="38100" cap="flat">
            <a:solidFill>
              <a:srgbClr val="0D3F4C"/>
            </a:solidFill>
            <a:prstDash val="solid"/>
            <a:headEnd type="none" w="sm" len="sm"/>
            <a:tailEnd type="arrow" w="med" len="sm"/>
          </a:ln>
        </p:spPr>
      </p:sp>
      <p:sp>
        <p:nvSpPr>
          <p:cNvPr id="16" name="AutoShape 16"/>
          <p:cNvSpPr/>
          <p:nvPr/>
        </p:nvSpPr>
        <p:spPr>
          <a:xfrm rot="5423378">
            <a:off x="3522833" y="3966276"/>
            <a:ext cx="646052" cy="0"/>
          </a:xfrm>
          <a:prstGeom prst="line">
            <a:avLst/>
          </a:prstGeom>
          <a:ln w="38100" cap="flat">
            <a:solidFill>
              <a:srgbClr val="0D3F4C"/>
            </a:solidFill>
            <a:prstDash val="solid"/>
            <a:headEnd type="none" w="sm" len="sm"/>
            <a:tailEnd type="arrow" w="med" len="sm"/>
          </a:ln>
        </p:spPr>
      </p:sp>
      <p:sp>
        <p:nvSpPr>
          <p:cNvPr id="17" name="AutoShape 17"/>
          <p:cNvSpPr/>
          <p:nvPr/>
        </p:nvSpPr>
        <p:spPr>
          <a:xfrm rot="6338223">
            <a:off x="3161583" y="8568505"/>
            <a:ext cx="594392" cy="0"/>
          </a:xfrm>
          <a:prstGeom prst="line">
            <a:avLst/>
          </a:prstGeom>
          <a:ln w="38100" cap="flat">
            <a:solidFill>
              <a:srgbClr val="0D3F4C"/>
            </a:solidFill>
            <a:prstDash val="solid"/>
            <a:headEnd type="none" w="sm" len="sm"/>
            <a:tailEnd type="arrow" w="med" len="sm"/>
          </a:ln>
        </p:spPr>
      </p:sp>
      <p:sp>
        <p:nvSpPr>
          <p:cNvPr id="18" name="AutoShape 18"/>
          <p:cNvSpPr/>
          <p:nvPr/>
        </p:nvSpPr>
        <p:spPr>
          <a:xfrm rot="3955770">
            <a:off x="4147860" y="8481092"/>
            <a:ext cx="885838" cy="0"/>
          </a:xfrm>
          <a:prstGeom prst="line">
            <a:avLst/>
          </a:prstGeom>
          <a:ln w="38100" cap="flat">
            <a:solidFill>
              <a:srgbClr val="0D3F4C"/>
            </a:solidFill>
            <a:prstDash val="solid"/>
            <a:headEnd type="none" w="sm" len="sm"/>
            <a:tailEnd type="arrow" w="med" len="sm"/>
          </a:ln>
        </p:spPr>
      </p:sp>
      <p:sp>
        <p:nvSpPr>
          <p:cNvPr id="19" name="AutoShape 19"/>
          <p:cNvSpPr/>
          <p:nvPr/>
        </p:nvSpPr>
        <p:spPr>
          <a:xfrm rot="5423378">
            <a:off x="3484842" y="7361353"/>
            <a:ext cx="646052" cy="0"/>
          </a:xfrm>
          <a:prstGeom prst="line">
            <a:avLst/>
          </a:prstGeom>
          <a:ln w="38100" cap="flat">
            <a:solidFill>
              <a:srgbClr val="0D3F4C"/>
            </a:solidFill>
            <a:prstDash val="solid"/>
            <a:headEnd type="none" w="sm" len="sm"/>
            <a:tailEnd type="arrow" w="med" len="sm"/>
          </a:ln>
        </p:spPr>
      </p:sp>
      <p:sp>
        <p:nvSpPr>
          <p:cNvPr id="20" name="AutoShape 20"/>
          <p:cNvSpPr/>
          <p:nvPr/>
        </p:nvSpPr>
        <p:spPr>
          <a:xfrm rot="5423378">
            <a:off x="3493849" y="4959962"/>
            <a:ext cx="646052" cy="0"/>
          </a:xfrm>
          <a:prstGeom prst="line">
            <a:avLst/>
          </a:prstGeom>
          <a:ln w="38100" cap="flat">
            <a:solidFill>
              <a:srgbClr val="0D3F4C"/>
            </a:solidFill>
            <a:prstDash val="solid"/>
            <a:headEnd type="none" w="sm" len="sm"/>
            <a:tailEnd type="arrow" w="med" len="sm"/>
          </a:ln>
        </p:spPr>
      </p:sp>
      <p:sp>
        <p:nvSpPr>
          <p:cNvPr id="21" name="AutoShape 21"/>
          <p:cNvSpPr/>
          <p:nvPr/>
        </p:nvSpPr>
        <p:spPr>
          <a:xfrm rot="5423378">
            <a:off x="3493849" y="6248614"/>
            <a:ext cx="646052" cy="0"/>
          </a:xfrm>
          <a:prstGeom prst="line">
            <a:avLst/>
          </a:prstGeom>
          <a:ln w="38100" cap="flat">
            <a:solidFill>
              <a:srgbClr val="0D3F4C"/>
            </a:solidFill>
            <a:prstDash val="solid"/>
            <a:headEnd type="none" w="sm" len="sm"/>
            <a:tailEnd type="arrow" w="med" len="sm"/>
          </a:ln>
        </p:spPr>
      </p:sp>
      <p:sp>
        <p:nvSpPr>
          <p:cNvPr id="22" name="AutoShape 22"/>
          <p:cNvSpPr/>
          <p:nvPr/>
        </p:nvSpPr>
        <p:spPr>
          <a:xfrm rot="5423378">
            <a:off x="8981801" y="4843564"/>
            <a:ext cx="646052" cy="0"/>
          </a:xfrm>
          <a:prstGeom prst="line">
            <a:avLst/>
          </a:prstGeom>
          <a:ln w="38100" cap="flat">
            <a:solidFill>
              <a:srgbClr val="0D3F4C"/>
            </a:solidFill>
            <a:prstDash val="solid"/>
            <a:headEnd type="none" w="sm" len="sm"/>
            <a:tailEnd type="arrow" w="med" len="sm"/>
          </a:ln>
        </p:spPr>
      </p:sp>
      <p:sp>
        <p:nvSpPr>
          <p:cNvPr id="23" name="AutoShape 23"/>
          <p:cNvSpPr/>
          <p:nvPr/>
        </p:nvSpPr>
        <p:spPr>
          <a:xfrm rot="5423378">
            <a:off x="8981801" y="5950363"/>
            <a:ext cx="646052" cy="0"/>
          </a:xfrm>
          <a:prstGeom prst="line">
            <a:avLst/>
          </a:prstGeom>
          <a:ln w="38100" cap="flat">
            <a:solidFill>
              <a:srgbClr val="0D3F4C"/>
            </a:solidFill>
            <a:prstDash val="solid"/>
            <a:headEnd type="none" w="sm" len="sm"/>
            <a:tailEnd type="arrow" w="med" len="sm"/>
          </a:ln>
        </p:spPr>
      </p:sp>
      <p:sp>
        <p:nvSpPr>
          <p:cNvPr id="24" name="AutoShape 24"/>
          <p:cNvSpPr/>
          <p:nvPr/>
        </p:nvSpPr>
        <p:spPr>
          <a:xfrm rot="5423378">
            <a:off x="8981801" y="7220319"/>
            <a:ext cx="646052" cy="0"/>
          </a:xfrm>
          <a:prstGeom prst="line">
            <a:avLst/>
          </a:prstGeom>
          <a:ln w="38100" cap="flat">
            <a:solidFill>
              <a:srgbClr val="0D3F4C"/>
            </a:solidFill>
            <a:prstDash val="solid"/>
            <a:headEnd type="none" w="sm" len="sm"/>
            <a:tailEnd type="arrow" w="med" len="sm"/>
          </a:ln>
        </p:spPr>
      </p:sp>
      <p:sp>
        <p:nvSpPr>
          <p:cNvPr id="25" name="AutoShape 25"/>
          <p:cNvSpPr/>
          <p:nvPr/>
        </p:nvSpPr>
        <p:spPr>
          <a:xfrm rot="5423378">
            <a:off x="8981801" y="8747297"/>
            <a:ext cx="646052" cy="0"/>
          </a:xfrm>
          <a:prstGeom prst="line">
            <a:avLst/>
          </a:prstGeom>
          <a:ln w="38100" cap="flat">
            <a:solidFill>
              <a:srgbClr val="0D3F4C"/>
            </a:solidFill>
            <a:prstDash val="solid"/>
            <a:headEnd type="none" w="sm" len="sm"/>
            <a:tailEnd type="arrow" w="med" len="sm"/>
          </a:ln>
        </p:spPr>
      </p:sp>
      <p:sp>
        <p:nvSpPr>
          <p:cNvPr id="26" name="AutoShape 26"/>
          <p:cNvSpPr/>
          <p:nvPr/>
        </p:nvSpPr>
        <p:spPr>
          <a:xfrm rot="5423378">
            <a:off x="13763467" y="4438603"/>
            <a:ext cx="646052" cy="0"/>
          </a:xfrm>
          <a:prstGeom prst="line">
            <a:avLst/>
          </a:prstGeom>
          <a:ln w="38100" cap="flat">
            <a:solidFill>
              <a:srgbClr val="0D3F4C"/>
            </a:solidFill>
            <a:prstDash val="solid"/>
            <a:headEnd type="none" w="sm" len="sm"/>
            <a:tailEnd type="arrow" w="med" len="sm"/>
          </a:ln>
        </p:spPr>
      </p:sp>
      <p:sp>
        <p:nvSpPr>
          <p:cNvPr id="27" name="AutoShape 27"/>
          <p:cNvSpPr/>
          <p:nvPr/>
        </p:nvSpPr>
        <p:spPr>
          <a:xfrm rot="5423378">
            <a:off x="13763467" y="5606364"/>
            <a:ext cx="646052" cy="0"/>
          </a:xfrm>
          <a:prstGeom prst="line">
            <a:avLst/>
          </a:prstGeom>
          <a:ln w="38100" cap="flat">
            <a:solidFill>
              <a:srgbClr val="0D3F4C"/>
            </a:solidFill>
            <a:prstDash val="solid"/>
            <a:headEnd type="none" w="sm" len="sm"/>
            <a:tailEnd type="arrow" w="med" len="sm"/>
          </a:ln>
        </p:spPr>
      </p:sp>
      <p:pic>
        <p:nvPicPr>
          <p:cNvPr id="31" name="Picture 31"/>
          <p:cNvPicPr>
            <a:picLocks noChangeAspect="1"/>
          </p:cNvPicPr>
          <p:nvPr/>
        </p:nvPicPr>
        <p:blipFill>
          <a:blip r:embed="rId3"/>
          <a:srcRect/>
          <a:stretch>
            <a:fillRect/>
          </a:stretch>
        </p:blipFill>
        <p:spPr>
          <a:xfrm>
            <a:off x="14973301" y="116710"/>
            <a:ext cx="846170" cy="846170"/>
          </a:xfrm>
          <a:prstGeom prst="rect">
            <a:avLst/>
          </a:prstGeom>
        </p:spPr>
      </p:pic>
      <p:pic>
        <p:nvPicPr>
          <p:cNvPr id="32" name="Picture 32"/>
          <p:cNvPicPr>
            <a:picLocks noChangeAspect="1"/>
          </p:cNvPicPr>
          <p:nvPr/>
        </p:nvPicPr>
        <p:blipFill>
          <a:blip r:embed="rId4"/>
          <a:srcRect/>
          <a:stretch>
            <a:fillRect/>
          </a:stretch>
        </p:blipFill>
        <p:spPr>
          <a:xfrm>
            <a:off x="2367477" y="116709"/>
            <a:ext cx="710356" cy="782547"/>
          </a:xfrm>
          <a:prstGeom prst="rect">
            <a:avLst/>
          </a:prstGeom>
        </p:spPr>
      </p:pic>
      <p:sp>
        <p:nvSpPr>
          <p:cNvPr id="33" name="TextBox 33"/>
          <p:cNvSpPr txBox="1"/>
          <p:nvPr/>
        </p:nvSpPr>
        <p:spPr>
          <a:xfrm>
            <a:off x="2758646" y="2752574"/>
            <a:ext cx="2174425" cy="761427"/>
          </a:xfrm>
          <a:prstGeom prst="rect">
            <a:avLst/>
          </a:prstGeom>
        </p:spPr>
        <p:txBody>
          <a:bodyPr lIns="0" tIns="0" rIns="0" bIns="0" rtlCol="0" anchor="t">
            <a:spAutoFit/>
          </a:bodyPr>
          <a:lstStyle/>
          <a:p>
            <a:pPr algn="ctr">
              <a:lnSpc>
                <a:spcPts val="3149"/>
              </a:lnSpc>
            </a:pPr>
            <a:r>
              <a:rPr lang="en-US" sz="2249" spc="17">
                <a:solidFill>
                  <a:srgbClr val="0D3F4C"/>
                </a:solidFill>
                <a:latin typeface="Gill Sans" panose="020B0604020202020204" charset="0"/>
                <a:cs typeface="Gill Sans" panose="020B0604020202020204" charset="0"/>
              </a:rPr>
              <a:t>Dental Health Aides (DHA/T) </a:t>
            </a:r>
          </a:p>
        </p:txBody>
      </p:sp>
      <p:sp>
        <p:nvSpPr>
          <p:cNvPr id="34" name="TextBox 34"/>
          <p:cNvSpPr txBox="1"/>
          <p:nvPr/>
        </p:nvSpPr>
        <p:spPr>
          <a:xfrm>
            <a:off x="13002247" y="2844707"/>
            <a:ext cx="2110521" cy="761362"/>
          </a:xfrm>
          <a:prstGeom prst="rect">
            <a:avLst/>
          </a:prstGeom>
        </p:spPr>
        <p:txBody>
          <a:bodyPr lIns="0" tIns="0" rIns="0" bIns="0" rtlCol="0" anchor="t">
            <a:spAutoFit/>
          </a:bodyPr>
          <a:lstStyle/>
          <a:p>
            <a:pPr algn="ctr">
              <a:lnSpc>
                <a:spcPts val="3149"/>
              </a:lnSpc>
            </a:pPr>
            <a:r>
              <a:rPr lang="en-US" sz="2249" spc="17" dirty="0">
                <a:solidFill>
                  <a:srgbClr val="0D3F4C"/>
                </a:solidFill>
                <a:latin typeface="Gill Sans" panose="020B0604020202020204" charset="0"/>
                <a:cs typeface="Gill Sans" panose="020B0604020202020204" charset="0"/>
              </a:rPr>
              <a:t>Community Health Aide</a:t>
            </a:r>
          </a:p>
        </p:txBody>
      </p:sp>
      <p:sp>
        <p:nvSpPr>
          <p:cNvPr id="35" name="TextBox 35"/>
          <p:cNvSpPr txBox="1"/>
          <p:nvPr/>
        </p:nvSpPr>
        <p:spPr>
          <a:xfrm>
            <a:off x="2978262" y="6585474"/>
            <a:ext cx="1677225" cy="326821"/>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EFDHA I</a:t>
            </a:r>
          </a:p>
        </p:txBody>
      </p:sp>
      <p:sp>
        <p:nvSpPr>
          <p:cNvPr id="36" name="TextBox 36"/>
          <p:cNvSpPr txBox="1"/>
          <p:nvPr/>
        </p:nvSpPr>
        <p:spPr>
          <a:xfrm>
            <a:off x="4385669" y="9043988"/>
            <a:ext cx="2258176" cy="685893"/>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DHA/Therapist (DHAT)</a:t>
            </a:r>
          </a:p>
        </p:txBody>
      </p:sp>
      <p:sp>
        <p:nvSpPr>
          <p:cNvPr id="37" name="TextBox 37"/>
          <p:cNvSpPr txBox="1"/>
          <p:nvPr/>
        </p:nvSpPr>
        <p:spPr>
          <a:xfrm>
            <a:off x="8070286" y="6427310"/>
            <a:ext cx="2411113" cy="326821"/>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BHA II </a:t>
            </a:r>
          </a:p>
        </p:txBody>
      </p:sp>
      <p:sp>
        <p:nvSpPr>
          <p:cNvPr id="38" name="TextBox 38"/>
          <p:cNvSpPr txBox="1"/>
          <p:nvPr/>
        </p:nvSpPr>
        <p:spPr>
          <a:xfrm>
            <a:off x="8070285" y="7831895"/>
            <a:ext cx="2411113" cy="326821"/>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BHA III </a:t>
            </a:r>
          </a:p>
        </p:txBody>
      </p:sp>
      <p:sp>
        <p:nvSpPr>
          <p:cNvPr id="39" name="TextBox 39"/>
          <p:cNvSpPr txBox="1"/>
          <p:nvPr/>
        </p:nvSpPr>
        <p:spPr>
          <a:xfrm>
            <a:off x="7891845" y="9068991"/>
            <a:ext cx="2767994" cy="326821"/>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BHA/Practitioner</a:t>
            </a:r>
          </a:p>
        </p:txBody>
      </p:sp>
      <p:sp>
        <p:nvSpPr>
          <p:cNvPr id="40" name="TextBox 40"/>
          <p:cNvSpPr txBox="1"/>
          <p:nvPr/>
        </p:nvSpPr>
        <p:spPr>
          <a:xfrm>
            <a:off x="12741147" y="4772493"/>
            <a:ext cx="2599833" cy="326821"/>
          </a:xfrm>
          <a:prstGeom prst="rect">
            <a:avLst/>
          </a:prstGeom>
        </p:spPr>
        <p:txBody>
          <a:bodyPr lIns="0" tIns="0" rIns="0" bIns="0" rtlCol="0" anchor="t">
            <a:spAutoFit/>
          </a:bodyPr>
          <a:lstStyle/>
          <a:p>
            <a:pPr algn="ctr">
              <a:lnSpc>
                <a:spcPts val="2756"/>
              </a:lnSpc>
            </a:pPr>
            <a:r>
              <a:rPr lang="en-US" sz="1969" spc="15" dirty="0">
                <a:solidFill>
                  <a:srgbClr val="0D3F4C"/>
                </a:solidFill>
                <a:latin typeface="Gill Sans" panose="020B0604020202020204" charset="0"/>
                <a:cs typeface="Gill Sans" panose="020B0604020202020204" charset="0"/>
              </a:rPr>
              <a:t>CHA </a:t>
            </a:r>
          </a:p>
        </p:txBody>
      </p:sp>
      <p:sp>
        <p:nvSpPr>
          <p:cNvPr id="41" name="TextBox 41"/>
          <p:cNvSpPr txBox="1"/>
          <p:nvPr/>
        </p:nvSpPr>
        <p:spPr>
          <a:xfrm>
            <a:off x="13136457" y="5936969"/>
            <a:ext cx="1865659" cy="326821"/>
          </a:xfrm>
          <a:prstGeom prst="rect">
            <a:avLst/>
          </a:prstGeom>
        </p:spPr>
        <p:txBody>
          <a:bodyPr lIns="0" tIns="0" rIns="0" bIns="0" rtlCol="0" anchor="t">
            <a:spAutoFit/>
          </a:bodyPr>
          <a:lstStyle/>
          <a:p>
            <a:pPr algn="ctr">
              <a:lnSpc>
                <a:spcPts val="2756"/>
              </a:lnSpc>
            </a:pPr>
            <a:r>
              <a:rPr lang="en-US" sz="1969" spc="15" dirty="0">
                <a:solidFill>
                  <a:srgbClr val="0D3F4C"/>
                </a:solidFill>
                <a:latin typeface="Gill Sans" panose="020B0604020202020204" charset="0"/>
                <a:cs typeface="Gill Sans" panose="020B0604020202020204" charset="0"/>
              </a:rPr>
              <a:t>CHAP</a:t>
            </a:r>
          </a:p>
        </p:txBody>
      </p:sp>
      <p:sp>
        <p:nvSpPr>
          <p:cNvPr id="43" name="TextBox 43"/>
          <p:cNvSpPr txBox="1"/>
          <p:nvPr/>
        </p:nvSpPr>
        <p:spPr>
          <a:xfrm>
            <a:off x="2969255" y="7764973"/>
            <a:ext cx="1677225" cy="326821"/>
          </a:xfrm>
          <a:prstGeom prst="rect">
            <a:avLst/>
          </a:prstGeom>
        </p:spPr>
        <p:txBody>
          <a:bodyPr lIns="0" tIns="0" rIns="0" bIns="0" rtlCol="0" anchor="t">
            <a:spAutoFit/>
          </a:bodyPr>
          <a:lstStyle/>
          <a:p>
            <a:pPr algn="ctr">
              <a:lnSpc>
                <a:spcPts val="2756"/>
              </a:lnSpc>
            </a:pPr>
            <a:r>
              <a:rPr lang="en-US" sz="1969" spc="15">
                <a:solidFill>
                  <a:srgbClr val="0D3F4C"/>
                </a:solidFill>
                <a:latin typeface="Gill Sans" panose="020B0604020202020204" charset="0"/>
                <a:cs typeface="Gill Sans" panose="020B0604020202020204" charset="0"/>
              </a:rPr>
              <a:t>EFDHA II</a:t>
            </a:r>
          </a:p>
        </p:txBody>
      </p:sp>
      <p:sp>
        <p:nvSpPr>
          <p:cNvPr id="44" name="TextBox 44"/>
          <p:cNvSpPr txBox="1"/>
          <p:nvPr/>
        </p:nvSpPr>
        <p:spPr>
          <a:xfrm>
            <a:off x="2628072" y="5482656"/>
            <a:ext cx="2377603" cy="326821"/>
          </a:xfrm>
          <a:prstGeom prst="rect">
            <a:avLst/>
          </a:prstGeom>
        </p:spPr>
        <p:txBody>
          <a:bodyPr lIns="0" tIns="0" rIns="0" bIns="0" rtlCol="0" anchor="t">
            <a:spAutoFit/>
          </a:bodyPr>
          <a:lstStyle/>
          <a:p>
            <a:pPr algn="ctr">
              <a:lnSpc>
                <a:spcPts val="2756"/>
              </a:lnSpc>
              <a:spcBef>
                <a:spcPct val="0"/>
              </a:spcBef>
            </a:pPr>
            <a:r>
              <a:rPr lang="en-US" sz="1969" spc="15">
                <a:solidFill>
                  <a:srgbClr val="0D3F4C"/>
                </a:solidFill>
                <a:latin typeface="Gill Sans" panose="020B0604020202020204" charset="0"/>
                <a:cs typeface="Gill Sans" panose="020B0604020202020204" charset="0"/>
              </a:rPr>
              <a:t>PDHA II</a:t>
            </a:r>
          </a:p>
        </p:txBody>
      </p:sp>
      <p:sp>
        <p:nvSpPr>
          <p:cNvPr id="46" name="TextBox 46"/>
          <p:cNvSpPr txBox="1"/>
          <p:nvPr/>
        </p:nvSpPr>
        <p:spPr>
          <a:xfrm>
            <a:off x="2628072" y="4276084"/>
            <a:ext cx="2377603" cy="326821"/>
          </a:xfrm>
          <a:prstGeom prst="rect">
            <a:avLst/>
          </a:prstGeom>
        </p:spPr>
        <p:txBody>
          <a:bodyPr lIns="0" tIns="0" rIns="0" bIns="0" rtlCol="0" anchor="t">
            <a:spAutoFit/>
          </a:bodyPr>
          <a:lstStyle/>
          <a:p>
            <a:pPr algn="ctr">
              <a:lnSpc>
                <a:spcPts val="2756"/>
              </a:lnSpc>
              <a:spcBef>
                <a:spcPct val="0"/>
              </a:spcBef>
            </a:pPr>
            <a:r>
              <a:rPr lang="en-US" sz="1969" spc="15">
                <a:solidFill>
                  <a:srgbClr val="0D3F4C"/>
                </a:solidFill>
                <a:latin typeface="Gill Sans" panose="020B0604020202020204" charset="0"/>
                <a:cs typeface="Gill Sans" panose="020B0604020202020204" charset="0"/>
              </a:rPr>
              <a:t>PDHA 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C4AE2F3-3573-455D-90BE-6BFE41FD1C5D}"/>
              </a:ext>
            </a:extLst>
          </p:cNvPr>
          <p:cNvGraphicFramePr/>
          <p:nvPr>
            <p:extLst/>
          </p:nvPr>
        </p:nvGraphicFramePr>
        <p:xfrm>
          <a:off x="1295400" y="2209949"/>
          <a:ext cx="8077200" cy="663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Google Shape;233;p8">
            <a:extLst>
              <a:ext uri="{FF2B5EF4-FFF2-40B4-BE49-F238E27FC236}">
                <a16:creationId xmlns:a16="http://schemas.microsoft.com/office/drawing/2014/main" id="{C10D1C88-3131-44E1-88DB-BA91AA04A8DD}"/>
              </a:ext>
            </a:extLst>
          </p:cNvPr>
          <p:cNvSpPr txBox="1">
            <a:spLocks/>
          </p:cNvSpPr>
          <p:nvPr/>
        </p:nvSpPr>
        <p:spPr>
          <a:xfrm>
            <a:off x="343467" y="37304"/>
            <a:ext cx="7848600" cy="1964115"/>
          </a:xfrm>
          <a:prstGeom prst="rect">
            <a:avLst/>
          </a:prstGeom>
          <a:noFill/>
          <a:ln>
            <a:noFill/>
          </a:ln>
        </p:spPr>
        <p:txBody>
          <a:bodyPr spcFirstLastPara="1" wrap="square" lIns="137100" tIns="68550" rIns="137100" bIns="6855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SzPts val="4400"/>
            </a:pPr>
            <a:r>
              <a:rPr lang="en-US" b="1" dirty="0">
                <a:latin typeface="Arial"/>
                <a:ea typeface="Arial"/>
                <a:cs typeface="Arial"/>
                <a:sym typeface="Arial"/>
              </a:rPr>
              <a:t>Levels of Community </a:t>
            </a:r>
          </a:p>
          <a:p>
            <a:pPr>
              <a:lnSpc>
                <a:spcPct val="90000"/>
              </a:lnSpc>
              <a:spcBef>
                <a:spcPts val="0"/>
              </a:spcBef>
              <a:buSzPts val="4400"/>
            </a:pPr>
            <a:r>
              <a:rPr lang="en-US" b="1" dirty="0">
                <a:latin typeface="Arial"/>
                <a:ea typeface="Arial"/>
                <a:cs typeface="Arial"/>
                <a:sym typeface="Arial"/>
              </a:rPr>
              <a:t>Health Aide Training</a:t>
            </a:r>
          </a:p>
        </p:txBody>
      </p:sp>
      <p:pic>
        <p:nvPicPr>
          <p:cNvPr id="5" name="Picture 4">
            <a:extLst>
              <a:ext uri="{FF2B5EF4-FFF2-40B4-BE49-F238E27FC236}">
                <a16:creationId xmlns:a16="http://schemas.microsoft.com/office/drawing/2014/main" id="{F66B9418-6190-403F-900F-F654E7A8D8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633" y="8654958"/>
            <a:ext cx="1331868" cy="1501580"/>
          </a:xfrm>
          <a:prstGeom prst="rect">
            <a:avLst/>
          </a:prstGeom>
        </p:spPr>
      </p:pic>
      <p:sp>
        <p:nvSpPr>
          <p:cNvPr id="6" name="TextBox 5">
            <a:extLst>
              <a:ext uri="{FF2B5EF4-FFF2-40B4-BE49-F238E27FC236}">
                <a16:creationId xmlns:a16="http://schemas.microsoft.com/office/drawing/2014/main" id="{D4D0DB63-4E7A-4D74-BE16-3FD9401F3E40}"/>
              </a:ext>
            </a:extLst>
          </p:cNvPr>
          <p:cNvSpPr txBox="1"/>
          <p:nvPr/>
        </p:nvSpPr>
        <p:spPr>
          <a:xfrm>
            <a:off x="152400" y="2209950"/>
            <a:ext cx="1295400" cy="1446550"/>
          </a:xfrm>
          <a:prstGeom prst="rect">
            <a:avLst/>
          </a:prstGeom>
          <a:noFill/>
        </p:spPr>
        <p:txBody>
          <a:bodyPr wrap="square" rtlCol="0">
            <a:spAutoFit/>
          </a:bodyPr>
          <a:lstStyle/>
          <a:p>
            <a:r>
              <a:rPr lang="en-US" sz="8800" dirty="0"/>
              <a:t>1)</a:t>
            </a:r>
          </a:p>
        </p:txBody>
      </p:sp>
      <p:sp>
        <p:nvSpPr>
          <p:cNvPr id="7" name="TextBox 6">
            <a:extLst>
              <a:ext uri="{FF2B5EF4-FFF2-40B4-BE49-F238E27FC236}">
                <a16:creationId xmlns:a16="http://schemas.microsoft.com/office/drawing/2014/main" id="{2428B8EF-3BA7-452B-B390-366B8803EE47}"/>
              </a:ext>
            </a:extLst>
          </p:cNvPr>
          <p:cNvSpPr txBox="1"/>
          <p:nvPr/>
        </p:nvSpPr>
        <p:spPr>
          <a:xfrm>
            <a:off x="800100" y="4591125"/>
            <a:ext cx="1295400" cy="1446550"/>
          </a:xfrm>
          <a:prstGeom prst="rect">
            <a:avLst/>
          </a:prstGeom>
          <a:noFill/>
        </p:spPr>
        <p:txBody>
          <a:bodyPr wrap="square" rtlCol="0">
            <a:spAutoFit/>
          </a:bodyPr>
          <a:lstStyle/>
          <a:p>
            <a:r>
              <a:rPr lang="en-US" sz="8800" dirty="0"/>
              <a:t>2)</a:t>
            </a:r>
          </a:p>
        </p:txBody>
      </p:sp>
      <p:sp>
        <p:nvSpPr>
          <p:cNvPr id="8" name="TextBox 7">
            <a:extLst>
              <a:ext uri="{FF2B5EF4-FFF2-40B4-BE49-F238E27FC236}">
                <a16:creationId xmlns:a16="http://schemas.microsoft.com/office/drawing/2014/main" id="{D653F3BA-7AD2-4330-BCF7-FE378EBE8619}"/>
              </a:ext>
            </a:extLst>
          </p:cNvPr>
          <p:cNvSpPr txBox="1"/>
          <p:nvPr/>
        </p:nvSpPr>
        <p:spPr>
          <a:xfrm>
            <a:off x="1447800" y="7104143"/>
            <a:ext cx="1295400" cy="1446550"/>
          </a:xfrm>
          <a:prstGeom prst="rect">
            <a:avLst/>
          </a:prstGeom>
          <a:noFill/>
        </p:spPr>
        <p:txBody>
          <a:bodyPr wrap="square" rtlCol="0">
            <a:spAutoFit/>
          </a:bodyPr>
          <a:lstStyle/>
          <a:p>
            <a:r>
              <a:rPr lang="en-US" sz="8800" dirty="0"/>
              <a:t>3)</a:t>
            </a:r>
          </a:p>
        </p:txBody>
      </p:sp>
      <p:pic>
        <p:nvPicPr>
          <p:cNvPr id="9" name="Picture 8">
            <a:extLst>
              <a:ext uri="{FF2B5EF4-FFF2-40B4-BE49-F238E27FC236}">
                <a16:creationId xmlns:a16="http://schemas.microsoft.com/office/drawing/2014/main" id="{6865E980-EBCA-4301-BD8B-E58DC3915B40}"/>
              </a:ext>
            </a:extLst>
          </p:cNvPr>
          <p:cNvPicPr>
            <a:picLocks noChangeAspect="1"/>
          </p:cNvPicPr>
          <p:nvPr/>
        </p:nvPicPr>
        <p:blipFill>
          <a:blip r:embed="rId8"/>
          <a:stretch>
            <a:fillRect/>
          </a:stretch>
        </p:blipFill>
        <p:spPr>
          <a:xfrm>
            <a:off x="10324533" y="0"/>
            <a:ext cx="7620000" cy="10263100"/>
          </a:xfrm>
          <a:prstGeom prst="rect">
            <a:avLst/>
          </a:prstGeom>
        </p:spPr>
      </p:pic>
    </p:spTree>
    <p:extLst>
      <p:ext uri="{BB962C8B-B14F-4D97-AF65-F5344CB8AC3E}">
        <p14:creationId xmlns:p14="http://schemas.microsoft.com/office/powerpoint/2010/main" val="818460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13C4709-EE29-4FA8-B16A-C2CEB095D6B0}"/>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2000"/>
          </a:blip>
          <a:srcRect/>
          <a:stretch>
            <a:fillRect/>
          </a:stretch>
        </p:blipFill>
        <p:spPr>
          <a:xfrm>
            <a:off x="-143438" y="0"/>
            <a:ext cx="8557739" cy="15213759"/>
          </a:xfrm>
          <a:prstGeom prst="rect">
            <a:avLst/>
          </a:prstGeom>
        </p:spPr>
      </p:pic>
      <p:grpSp>
        <p:nvGrpSpPr>
          <p:cNvPr id="3" name="Group 3"/>
          <p:cNvGrpSpPr/>
          <p:nvPr/>
        </p:nvGrpSpPr>
        <p:grpSpPr>
          <a:xfrm>
            <a:off x="6781800" y="1402873"/>
            <a:ext cx="10518047" cy="7481253"/>
            <a:chOff x="0" y="0"/>
            <a:chExt cx="14024063" cy="9975004"/>
          </a:xfrm>
        </p:grpSpPr>
        <p:sp>
          <p:nvSpPr>
            <p:cNvPr id="4" name="AutoShape 4"/>
            <p:cNvSpPr/>
            <p:nvPr/>
          </p:nvSpPr>
          <p:spPr>
            <a:xfrm>
              <a:off x="0" y="0"/>
              <a:ext cx="14024063" cy="9975004"/>
            </a:xfrm>
            <a:prstGeom prst="rect">
              <a:avLst/>
            </a:prstGeom>
            <a:solidFill>
              <a:srgbClr val="806753"/>
            </a:solidFill>
          </p:spPr>
        </p:sp>
        <p:sp>
          <p:nvSpPr>
            <p:cNvPr id="5" name="AutoShape 5"/>
            <p:cNvSpPr/>
            <p:nvPr/>
          </p:nvSpPr>
          <p:spPr>
            <a:xfrm>
              <a:off x="1420438" y="6600157"/>
              <a:ext cx="11183187" cy="124491"/>
            </a:xfrm>
            <a:prstGeom prst="rect">
              <a:avLst/>
            </a:prstGeom>
            <a:solidFill>
              <a:srgbClr val="FEF3EA"/>
            </a:solidFill>
          </p:spPr>
        </p:sp>
        <p:sp>
          <p:nvSpPr>
            <p:cNvPr id="6" name="TextBox 6"/>
            <p:cNvSpPr txBox="1"/>
            <p:nvPr/>
          </p:nvSpPr>
          <p:spPr>
            <a:xfrm>
              <a:off x="1420437" y="990811"/>
              <a:ext cx="12397163" cy="5278368"/>
            </a:xfrm>
            <a:prstGeom prst="rect">
              <a:avLst/>
            </a:prstGeom>
          </p:spPr>
          <p:txBody>
            <a:bodyPr wrap="square" lIns="0" tIns="0" rIns="0" bIns="0" rtlCol="0" anchor="t">
              <a:spAutoFit/>
            </a:bodyPr>
            <a:lstStyle/>
            <a:p>
              <a:pPr marL="0" marR="0" lvl="0" indent="0" algn="l" defTabSz="914400" rtl="0" eaLnBrk="1" fontAlgn="auto" latinLnBrk="0" hangingPunct="1">
                <a:lnSpc>
                  <a:spcPts val="7800"/>
                </a:lnSpc>
                <a:spcBef>
                  <a:spcPts val="0"/>
                </a:spcBef>
                <a:spcAft>
                  <a:spcPts val="0"/>
                </a:spcAft>
                <a:buClrTx/>
                <a:buSzTx/>
                <a:buFontTx/>
                <a:buNone/>
                <a:tabLst/>
                <a:defRPr/>
              </a:pPr>
              <a:r>
                <a:rPr kumimoji="0" lang="en-US" sz="5400" b="0" i="0" u="none" strike="noStrike" kern="1200" cap="none" spc="130" normalizeH="0" baseline="0" noProof="0" dirty="0">
                  <a:ln>
                    <a:noFill/>
                  </a:ln>
                  <a:solidFill>
                    <a:srgbClr val="FEF3EA"/>
                  </a:solidFill>
                  <a:effectLst/>
                  <a:uLnTx/>
                  <a:uFillTx/>
                  <a:latin typeface="League Spartan"/>
                  <a:ea typeface="+mn-ea"/>
                  <a:cs typeface="+mn-cs"/>
                </a:rPr>
                <a:t>PORTLAND AREA Community Health Aide Program (CHAP) CERTIFICATION BOARD</a:t>
              </a:r>
            </a:p>
          </p:txBody>
        </p:sp>
      </p:grpSp>
      <p:pic>
        <p:nvPicPr>
          <p:cNvPr id="9" name="Picture 8">
            <a:extLst>
              <a:ext uri="{FF2B5EF4-FFF2-40B4-BE49-F238E27FC236}">
                <a16:creationId xmlns:a16="http://schemas.microsoft.com/office/drawing/2014/main" id="{4FCE7739-BFF5-4482-8F33-78012943BDBB}"/>
              </a:ext>
            </a:extLst>
          </p:cNvPr>
          <p:cNvPicPr>
            <a:picLocks noChangeAspect="1"/>
          </p:cNvPicPr>
          <p:nvPr/>
        </p:nvPicPr>
        <p:blipFill rotWithShape="1">
          <a:blip r:embed="rId4"/>
          <a:srcRect l="-1" r="-3673" b="48821"/>
          <a:stretch/>
        </p:blipFill>
        <p:spPr>
          <a:xfrm>
            <a:off x="10668000" y="6644488"/>
            <a:ext cx="2906809" cy="185670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ADB2432-F950-4919-A99F-0CC6B07214D9}"/>
              </a:ext>
            </a:extLst>
          </p:cNvPr>
          <p:cNvGraphicFramePr>
            <a:graphicFrameLocks noGrp="1"/>
          </p:cNvGraphicFramePr>
          <p:nvPr>
            <p:ph idx="1"/>
          </p:nvPr>
        </p:nvGraphicFramePr>
        <p:xfrm>
          <a:off x="-3150393" y="181707"/>
          <a:ext cx="18780918" cy="10015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98B6C7F-C58E-4840-9DD4-6E2FC4546DDF}"/>
              </a:ext>
            </a:extLst>
          </p:cNvPr>
          <p:cNvSpPr txBox="1"/>
          <p:nvPr/>
        </p:nvSpPr>
        <p:spPr>
          <a:xfrm>
            <a:off x="2828924" y="355482"/>
            <a:ext cx="11951495"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cornerstone legal authority for the provision of health care to American Indians and Alaska Natives, was made permanent when President Obama signed the bill on March 23, 2010, as part of the Patient Protection and Affordable Care Act.</a:t>
            </a:r>
          </a:p>
        </p:txBody>
      </p:sp>
      <p:sp>
        <p:nvSpPr>
          <p:cNvPr id="6" name="TextBox 5">
            <a:extLst>
              <a:ext uri="{FF2B5EF4-FFF2-40B4-BE49-F238E27FC236}">
                <a16:creationId xmlns:a16="http://schemas.microsoft.com/office/drawing/2014/main" id="{7E711D9D-6AFA-4803-A5E8-6342B72026DF}"/>
              </a:ext>
            </a:extLst>
          </p:cNvPr>
          <p:cNvSpPr txBox="1"/>
          <p:nvPr/>
        </p:nvSpPr>
        <p:spPr>
          <a:xfrm>
            <a:off x="4607718" y="1647662"/>
            <a:ext cx="13451682" cy="230832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implement, outline, and define a National Community Health Aide Program (CHAP) policy for the contiguous 48 states. The policy encompasses community-based provider selection, culturally tailored care and curriculum, and competency-based education. The policy is also inclusive of health aides as part of a team of healthcare providers focused on providing effective, efficient, and patient- centered care, consistent with the structure of the Alaska CHAP. This policy implements the statutory requirements of the Indian Health Care Improvement Act (IHCIA) that apply to CHAPs operated by the Indian Health Service (IHS) and Indian Self-Determination and Education Assistance Act (ISDEAA) contractors outside of Alaska.                                                       </a:t>
            </a:r>
            <a:r>
              <a:rPr kumimoji="0" lang="en-US" sz="1650" b="0" i="1" u="none" strike="noStrike" kern="1200" cap="none" spc="0" normalizeH="0" baseline="0" noProof="0" dirty="0">
                <a:ln>
                  <a:noFill/>
                </a:ln>
                <a:solidFill>
                  <a:prstClr val="black"/>
                </a:solidFill>
                <a:effectLst/>
                <a:uLnTx/>
                <a:uFillTx/>
                <a:latin typeface="Calibri" panose="020F0502020204030204"/>
                <a:ea typeface="+mn-ea"/>
                <a:cs typeface="+mn-cs"/>
              </a:rPr>
              <a:t>https://www.hhs.gov/guidance/document/indian-health-circular-20-06</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834AFC8-F978-4388-928E-7B6948ED570C}"/>
              </a:ext>
            </a:extLst>
          </p:cNvPr>
          <p:cNvSpPr txBox="1"/>
          <p:nvPr/>
        </p:nvSpPr>
        <p:spPr>
          <a:xfrm>
            <a:off x="11762185" y="8500104"/>
            <a:ext cx="6550820" cy="175432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 </a:t>
            </a:r>
          </a:p>
        </p:txBody>
      </p:sp>
      <p:sp>
        <p:nvSpPr>
          <p:cNvPr id="9" name="TextBox 8">
            <a:extLst>
              <a:ext uri="{FF2B5EF4-FFF2-40B4-BE49-F238E27FC236}">
                <a16:creationId xmlns:a16="http://schemas.microsoft.com/office/drawing/2014/main" id="{57836772-D9F1-4EF7-BA03-83C6B9A5C51F}"/>
              </a:ext>
            </a:extLst>
          </p:cNvPr>
          <p:cNvSpPr txBox="1"/>
          <p:nvPr/>
        </p:nvSpPr>
        <p:spPr>
          <a:xfrm>
            <a:off x="8124230" y="5117138"/>
            <a:ext cx="10063758"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ACBs are federal certification boards located in the contiguous 48 states and may be comprised of Federal and Tribal representatives. Their membership must include at least one federal representative appointed by the respective IHS Area Director. The ACB establishes board composition in its standards and develops the procedures of each respective board to certify individuals as their respective provider types. </a:t>
            </a:r>
          </a:p>
        </p:txBody>
      </p:sp>
      <p:sp>
        <p:nvSpPr>
          <p:cNvPr id="10" name="TextBox 9">
            <a:extLst>
              <a:ext uri="{FF2B5EF4-FFF2-40B4-BE49-F238E27FC236}">
                <a16:creationId xmlns:a16="http://schemas.microsoft.com/office/drawing/2014/main" id="{85B382B9-0E1C-48AB-9450-CC7ED143EBFC}"/>
              </a:ext>
            </a:extLst>
          </p:cNvPr>
          <p:cNvSpPr txBox="1"/>
          <p:nvPr/>
        </p:nvSpPr>
        <p:spPr>
          <a:xfrm>
            <a:off x="10069114" y="6849253"/>
            <a:ext cx="8390336" cy="147732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Adopted in part from the Alaska CHAPCB Standards and Procedures to outline the minimum program standards for all CHAP provider types operating outside of Alaska. The National CHAP Standards and Procedures include, but are not limited to, the minimum training, training equivalency, supervision, and scope of practice requirements. </a:t>
            </a:r>
          </a:p>
        </p:txBody>
      </p:sp>
      <p:sp>
        <p:nvSpPr>
          <p:cNvPr id="11" name="TextBox 10">
            <a:extLst>
              <a:ext uri="{FF2B5EF4-FFF2-40B4-BE49-F238E27FC236}">
                <a16:creationId xmlns:a16="http://schemas.microsoft.com/office/drawing/2014/main" id="{B55E9DA4-9C20-45E0-8B0D-04CF0BBF473F}"/>
              </a:ext>
            </a:extLst>
          </p:cNvPr>
          <p:cNvSpPr txBox="1"/>
          <p:nvPr/>
        </p:nvSpPr>
        <p:spPr>
          <a:xfrm>
            <a:off x="6450806" y="3726409"/>
            <a:ext cx="10822782"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NCB is a federal board chaired by the IHS Chief Medical Officer (CMO) or his or her delegate and may be comprised of Federal and Tribal representatives from each ACB. Functions of the NCB and board composition are addressed in the Standards and Procedures. </a:t>
            </a:r>
          </a:p>
        </p:txBody>
      </p:sp>
      <p:pic>
        <p:nvPicPr>
          <p:cNvPr id="12" name="Picture 11">
            <a:extLst>
              <a:ext uri="{FF2B5EF4-FFF2-40B4-BE49-F238E27FC236}">
                <a16:creationId xmlns:a16="http://schemas.microsoft.com/office/drawing/2014/main" id="{D0415677-9F14-4C73-A489-CA245C65A5D6}"/>
              </a:ext>
            </a:extLst>
          </p:cNvPr>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1146219" y="4970277"/>
            <a:ext cx="3022512" cy="3014661"/>
          </a:xfrm>
          <a:prstGeom prst="rect">
            <a:avLst/>
          </a:prstGeom>
        </p:spPr>
      </p:pic>
      <p:sp>
        <p:nvSpPr>
          <p:cNvPr id="14" name="TextBox 13">
            <a:extLst>
              <a:ext uri="{FF2B5EF4-FFF2-40B4-BE49-F238E27FC236}">
                <a16:creationId xmlns:a16="http://schemas.microsoft.com/office/drawing/2014/main" id="{4B96C493-CD33-4FA5-9290-BF71333AD06A}"/>
              </a:ext>
            </a:extLst>
          </p:cNvPr>
          <p:cNvSpPr txBox="1"/>
          <p:nvPr/>
        </p:nvSpPr>
        <p:spPr>
          <a:xfrm>
            <a:off x="2828924" y="946985"/>
            <a:ext cx="13630275" cy="34624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650" b="0" i="1" u="none" strike="noStrike" kern="1200" cap="none" spc="0" normalizeH="0" baseline="0" noProof="0" dirty="0">
                <a:ln>
                  <a:noFill/>
                </a:ln>
                <a:solidFill>
                  <a:prstClr val="black"/>
                </a:solidFill>
                <a:effectLst/>
                <a:uLnTx/>
                <a:uFillTx/>
                <a:latin typeface="Calibri" panose="020F0502020204030204"/>
                <a:ea typeface="+mn-ea"/>
                <a:cs typeface="+mn-cs"/>
              </a:rPr>
              <a:t>https://www.ihs.gov/sites/ihcia/themes/responsive2017/display_objects/documents/home/USCode_Title25_Chapter%2018.pdf</a:t>
            </a:r>
          </a:p>
        </p:txBody>
      </p:sp>
    </p:spTree>
    <p:extLst>
      <p:ext uri="{BB962C8B-B14F-4D97-AF65-F5344CB8AC3E}">
        <p14:creationId xmlns:p14="http://schemas.microsoft.com/office/powerpoint/2010/main" val="2723934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D8DB0-0E21-428B-8C88-AB753B5ABE03}"/>
              </a:ext>
            </a:extLst>
          </p:cNvPr>
          <p:cNvSpPr>
            <a:spLocks noGrp="1"/>
          </p:cNvSpPr>
          <p:nvPr>
            <p:ph type="title"/>
          </p:nvPr>
        </p:nvSpPr>
        <p:spPr>
          <a:xfrm>
            <a:off x="1257300" y="198549"/>
            <a:ext cx="15773400" cy="1988345"/>
          </a:xfrm>
        </p:spPr>
        <p:txBody>
          <a:bodyPr/>
          <a:lstStyle/>
          <a:p>
            <a:r>
              <a:rPr lang="en-US" dirty="0">
                <a:solidFill>
                  <a:schemeClr val="tx1"/>
                </a:solidFill>
              </a:rPr>
              <a:t>System of CHAP Content Development </a:t>
            </a:r>
          </a:p>
        </p:txBody>
      </p:sp>
      <p:graphicFrame>
        <p:nvGraphicFramePr>
          <p:cNvPr id="4" name="Content Placeholder 3">
            <a:extLst>
              <a:ext uri="{FF2B5EF4-FFF2-40B4-BE49-F238E27FC236}">
                <a16:creationId xmlns:a16="http://schemas.microsoft.com/office/drawing/2014/main" id="{1C1C6DFA-F400-42F1-A717-B6AD7AF182C0}"/>
              </a:ext>
            </a:extLst>
          </p:cNvPr>
          <p:cNvGraphicFramePr>
            <a:graphicFrameLocks noGrp="1"/>
          </p:cNvGraphicFramePr>
          <p:nvPr>
            <p:ph idx="1"/>
            <p:extLst>
              <p:ext uri="{D42A27DB-BD31-4B8C-83A1-F6EECF244321}">
                <p14:modId xmlns:p14="http://schemas.microsoft.com/office/powerpoint/2010/main" val="3903243163"/>
              </p:ext>
            </p:extLst>
          </p:nvPr>
        </p:nvGraphicFramePr>
        <p:xfrm>
          <a:off x="1257300" y="1962150"/>
          <a:ext cx="16668750" cy="7505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0B637EB-E160-42B9-ABFA-922B465B4977}"/>
              </a:ext>
            </a:extLst>
          </p:cNvPr>
          <p:cNvPicPr>
            <a:picLocks noChangeAspect="1"/>
          </p:cNvPicPr>
          <p:nvPr/>
        </p:nvPicPr>
        <p:blipFill>
          <a:blip r:embed="rId7"/>
          <a:stretch>
            <a:fillRect/>
          </a:stretch>
        </p:blipFill>
        <p:spPr>
          <a:xfrm rot="10800000">
            <a:off x="10994872" y="3182332"/>
            <a:ext cx="603556" cy="768163"/>
          </a:xfrm>
          <a:prstGeom prst="rect">
            <a:avLst/>
          </a:prstGeom>
        </p:spPr>
      </p:pic>
    </p:spTree>
    <p:extLst>
      <p:ext uri="{BB962C8B-B14F-4D97-AF65-F5344CB8AC3E}">
        <p14:creationId xmlns:p14="http://schemas.microsoft.com/office/powerpoint/2010/main" val="1860362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7300" y="1902968"/>
            <a:ext cx="16754655" cy="7372761"/>
          </a:xfrm>
        </p:spPr>
        <p:txBody>
          <a:bodyPr>
            <a:normAutofit fontScale="85000" lnSpcReduction="20000"/>
          </a:bodyPr>
          <a:lstStyle/>
          <a:p>
            <a:r>
              <a:rPr lang="en-US" dirty="0"/>
              <a:t>Academic Review Committees (ARC)</a:t>
            </a:r>
          </a:p>
          <a:p>
            <a:pPr lvl="1"/>
            <a:r>
              <a:rPr lang="en-US" dirty="0"/>
              <a:t>Specialized body of practitioners, representing the behavioral, primary, oral health, and other relevant fields, that reports and makes recommendations to ACB regarding the training standards for all CHAP provider types.</a:t>
            </a:r>
          </a:p>
          <a:p>
            <a:r>
              <a:rPr lang="en-US" dirty="0"/>
              <a:t>Certification Boards – National and Area (NCB and ACB)</a:t>
            </a:r>
          </a:p>
          <a:p>
            <a:pPr lvl="1"/>
            <a:r>
              <a:rPr lang="en-US" dirty="0"/>
              <a:t>CHAP National Certification Board (NCB). The NCB is a federal board chaired by the IHS Chief Medical Officer (CMO) or his or her delegate and may be comprised of Federal and Tribal representatives from each ACB. Functions of the NCB and board composition are addressed in the Standards and Procedures. </a:t>
            </a:r>
          </a:p>
          <a:p>
            <a:pPr lvl="1"/>
            <a:r>
              <a:rPr lang="en-US" dirty="0"/>
              <a:t>CHAP Area Certification Boards (ACBs). The ACBs are federal certification boards located in the contiguous 48 states and may be comprised of Federal and Tribal representatives. Their membership </a:t>
            </a:r>
            <a:r>
              <a:rPr lang="en-US" b="1" dirty="0"/>
              <a:t>must include at least one federal representative appointed by the respective IHS Area Director</a:t>
            </a:r>
            <a:r>
              <a:rPr lang="en-US" dirty="0"/>
              <a:t>. The ACB establishes board composition in its standards and develops the procedures of each respective board to certify individuals as their respective provider types.</a:t>
            </a:r>
          </a:p>
          <a:p>
            <a:r>
              <a:rPr lang="en-US" dirty="0"/>
              <a:t>Standards and Procedures (National and Area)</a:t>
            </a:r>
          </a:p>
          <a:p>
            <a:pPr lvl="1"/>
            <a:r>
              <a:rPr lang="en-US" dirty="0"/>
              <a:t>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a:t>
            </a:r>
          </a:p>
          <a:p>
            <a:endParaRPr lang="en-US" dirty="0"/>
          </a:p>
        </p:txBody>
      </p:sp>
      <p:sp>
        <p:nvSpPr>
          <p:cNvPr id="3" name="Title 2"/>
          <p:cNvSpPr>
            <a:spLocks noGrp="1"/>
          </p:cNvSpPr>
          <p:nvPr>
            <p:ph type="title"/>
          </p:nvPr>
        </p:nvSpPr>
        <p:spPr>
          <a:xfrm>
            <a:off x="1257300" y="17098"/>
            <a:ext cx="15773400" cy="1988345"/>
          </a:xfrm>
        </p:spPr>
        <p:txBody>
          <a:bodyPr/>
          <a:lstStyle/>
          <a:p>
            <a:r>
              <a:rPr lang="en-US" dirty="0"/>
              <a:t>Definitions</a:t>
            </a:r>
          </a:p>
        </p:txBody>
      </p:sp>
      <p:sp>
        <p:nvSpPr>
          <p:cNvPr id="4" name="Footer Placeholder 3"/>
          <p:cNvSpPr>
            <a:spLocks noGrp="1"/>
          </p:cNvSpPr>
          <p:nvPr>
            <p:ph type="ftr" sz="quarter" idx="10"/>
          </p:nvPr>
        </p:nvSpPr>
        <p:spPr/>
        <p:txBody>
          <a:bodyPr/>
          <a:lstStyle/>
          <a:p>
            <a:pPr defTabSz="1371600">
              <a:buClrTx/>
              <a:defRPr/>
            </a:pPr>
            <a:r>
              <a:rPr lang="en-US" kern="1200">
                <a:solidFill>
                  <a:srgbClr val="000000">
                    <a:tint val="75000"/>
                  </a:srgbClr>
                </a:solidFill>
                <a:latin typeface="Calibri" panose="020F0502020204030204"/>
                <a:ea typeface="+mn-ea"/>
                <a:cs typeface="+mn-cs"/>
              </a:rPr>
              <a:t>Northwest Portland Area Indian Health Board</a:t>
            </a:r>
            <a:endParaRPr lang="en-US" kern="1200" dirty="0">
              <a:solidFill>
                <a:srgbClr val="000000">
                  <a:tint val="75000"/>
                </a:srgb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1371600">
              <a:buClrTx/>
            </a:pPr>
            <a:fld id="{B92ED170-6E32-45CF-BE9E-EC84FD119674}" type="slidenum">
              <a:rPr lang="en-US" altLang="en-US" kern="1200">
                <a:solidFill>
                  <a:srgbClr val="000000">
                    <a:tint val="75000"/>
                  </a:srgbClr>
                </a:solidFill>
                <a:latin typeface="Calibri" panose="020F0502020204030204"/>
                <a:ea typeface="+mn-ea"/>
                <a:cs typeface="+mn-cs"/>
              </a:rPr>
              <a:pPr defTabSz="1371600">
                <a:buClrTx/>
              </a:pPr>
              <a:t>47</a:t>
            </a:fld>
            <a:endParaRPr lang="en-US" altLang="en-US" kern="1200" dirty="0">
              <a:solidFill>
                <a:srgbClr val="000000">
                  <a:tint val="75000"/>
                </a:srgbClr>
              </a:solidFill>
              <a:latin typeface="Calibri" panose="020F0502020204030204"/>
              <a:ea typeface="+mn-ea"/>
              <a:cs typeface="+mn-cs"/>
            </a:endParaRPr>
          </a:p>
        </p:txBody>
      </p:sp>
    </p:spTree>
    <p:extLst>
      <p:ext uri="{BB962C8B-B14F-4D97-AF65-F5344CB8AC3E}">
        <p14:creationId xmlns:p14="http://schemas.microsoft.com/office/powerpoint/2010/main" val="1925857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A8847D-76F8-44ED-89EC-A40655D909B8}"/>
              </a:ext>
            </a:extLst>
          </p:cNvPr>
          <p:cNvSpPr>
            <a:spLocks noGrp="1"/>
          </p:cNvSpPr>
          <p:nvPr>
            <p:ph type="title"/>
          </p:nvPr>
        </p:nvSpPr>
        <p:spPr/>
        <p:txBody>
          <a:bodyPr/>
          <a:lstStyle/>
          <a:p>
            <a:r>
              <a:rPr lang="en-US" dirty="0"/>
              <a:t>IHS Circular 20-06 Sec 6(E)</a:t>
            </a:r>
            <a:br>
              <a:rPr lang="en-US" dirty="0"/>
            </a:br>
            <a:r>
              <a:rPr lang="en-US" dirty="0"/>
              <a:t>National Certification Board (NCB)</a:t>
            </a:r>
          </a:p>
        </p:txBody>
      </p:sp>
      <p:sp>
        <p:nvSpPr>
          <p:cNvPr id="5" name="Content Placeholder 4">
            <a:extLst>
              <a:ext uri="{FF2B5EF4-FFF2-40B4-BE49-F238E27FC236}">
                <a16:creationId xmlns:a16="http://schemas.microsoft.com/office/drawing/2014/main" id="{CF07B9F8-0243-4178-A0D2-0A82D7DE7683}"/>
              </a:ext>
            </a:extLst>
          </p:cNvPr>
          <p:cNvSpPr>
            <a:spLocks noGrp="1"/>
          </p:cNvSpPr>
          <p:nvPr>
            <p:ph idx="1"/>
          </p:nvPr>
        </p:nvSpPr>
        <p:spPr>
          <a:xfrm>
            <a:off x="1083129" y="2728685"/>
            <a:ext cx="7349671" cy="5912498"/>
          </a:xfrm>
        </p:spPr>
        <p:txBody>
          <a:bodyPr>
            <a:normAutofit fontScale="47500" lnSpcReduction="20000"/>
          </a:bodyPr>
          <a:lstStyle/>
          <a:p>
            <a:endParaRPr lang="en-US" dirty="0"/>
          </a:p>
          <a:p>
            <a:pPr marL="0" indent="0">
              <a:buNone/>
            </a:pPr>
            <a:r>
              <a:rPr lang="en-US" dirty="0"/>
              <a:t>Establishes National CHAP Standards and Procedures and approves the CHAP minimum training standards for all CHAP provider types outside of Alaska, for ACBs to utilize to ensure consistency across IHS Areas. </a:t>
            </a:r>
          </a:p>
          <a:p>
            <a:pPr marL="0" indent="0">
              <a:buNone/>
            </a:pPr>
            <a:r>
              <a:rPr lang="en-US" dirty="0"/>
              <a:t>1. Specifies baseline requirements and scope of practice for all CHAP provider types, including community health aides and practitioners, dental health aides (including primary dental health aides, expanded functions dental health aides, dental health aide hygienists, and DHATs), and behavioral health aides and practitioners. </a:t>
            </a:r>
          </a:p>
          <a:p>
            <a:pPr marL="0" indent="0">
              <a:buNone/>
            </a:pPr>
            <a:r>
              <a:rPr lang="en-US" dirty="0"/>
              <a:t>2. Conducts review of CHAP operations every three years to ensure consistency across all IHS Areas. </a:t>
            </a:r>
          </a:p>
          <a:p>
            <a:pPr marL="0" indent="0">
              <a:buNone/>
            </a:pPr>
            <a:r>
              <a:rPr lang="en-US" dirty="0"/>
              <a:t>3. Convenes ACBs at a minimum of every three years to review National CHAP Standards and Procedures. </a:t>
            </a:r>
          </a:p>
          <a:p>
            <a:pPr marL="0" indent="0">
              <a:buNone/>
            </a:pPr>
            <a:r>
              <a:rPr lang="en-US" dirty="0"/>
              <a:t>4. Determines what will constitute equivalent training of providers as authorized in the IHCIA. </a:t>
            </a:r>
          </a:p>
          <a:p>
            <a:pPr marL="0" indent="0">
              <a:buNone/>
            </a:pPr>
            <a:r>
              <a:rPr lang="en-US" dirty="0"/>
              <a:t>5. Maintains annual records of ACB actions regarding certification of CHAP providers. The IHS will maintain a database and make it accessible to tribal contractors and compactors to encourage them to extend reciprocity in appropriate circumstances. </a:t>
            </a:r>
          </a:p>
          <a:p>
            <a:endParaRPr lang="en-US" dirty="0"/>
          </a:p>
        </p:txBody>
      </p:sp>
      <p:sp>
        <p:nvSpPr>
          <p:cNvPr id="8" name="Content Placeholder 1">
            <a:extLst>
              <a:ext uri="{FF2B5EF4-FFF2-40B4-BE49-F238E27FC236}">
                <a16:creationId xmlns:a16="http://schemas.microsoft.com/office/drawing/2014/main" id="{F65724FC-E493-4FBC-BC17-52D94B218A5A}"/>
              </a:ext>
            </a:extLst>
          </p:cNvPr>
          <p:cNvSpPr txBox="1">
            <a:spLocks/>
          </p:cNvSpPr>
          <p:nvPr/>
        </p:nvSpPr>
        <p:spPr>
          <a:xfrm>
            <a:off x="8813169" y="2728685"/>
            <a:ext cx="9329688" cy="755831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buClrTx/>
            </a:pPr>
            <a:r>
              <a:rPr lang="en-US" sz="5400" dirty="0">
                <a:solidFill>
                  <a:srgbClr val="000000"/>
                </a:solidFill>
              </a:rPr>
              <a:t>Our understanding of the NCB function is to provide a national baseline of training requirements and scope of practice for CHAP providers and ensure portability between areas </a:t>
            </a:r>
          </a:p>
          <a:p>
            <a:pPr marL="342900" indent="-342900" defTabSz="1371600">
              <a:spcBef>
                <a:spcPts val="1500"/>
              </a:spcBef>
              <a:buClrTx/>
            </a:pPr>
            <a:r>
              <a:rPr lang="en-US" sz="5400" b="1" dirty="0">
                <a:solidFill>
                  <a:srgbClr val="000000"/>
                </a:solidFill>
              </a:rPr>
              <a:t>DOES NOT </a:t>
            </a:r>
            <a:r>
              <a:rPr lang="en-US" sz="5400" dirty="0">
                <a:solidFill>
                  <a:srgbClr val="000000"/>
                </a:solidFill>
              </a:rPr>
              <a:t>certify providers OR provide any input into the certification of providers</a:t>
            </a:r>
          </a:p>
          <a:p>
            <a:pPr marL="342900" indent="-342900" defTabSz="1371600">
              <a:spcBef>
                <a:spcPts val="1500"/>
              </a:spcBef>
              <a:buClrTx/>
            </a:pPr>
            <a:r>
              <a:rPr lang="en-US" sz="5400" b="1" dirty="0">
                <a:solidFill>
                  <a:srgbClr val="000000"/>
                </a:solidFill>
              </a:rPr>
              <a:t>DOES NOT </a:t>
            </a:r>
            <a:r>
              <a:rPr lang="en-US" sz="5400" dirty="0">
                <a:solidFill>
                  <a:srgbClr val="000000"/>
                </a:solidFill>
              </a:rPr>
              <a:t>collect or maintain independent data or records but gets that data from ACBs </a:t>
            </a:r>
          </a:p>
        </p:txBody>
      </p:sp>
    </p:spTree>
    <p:extLst>
      <p:ext uri="{BB962C8B-B14F-4D97-AF65-F5344CB8AC3E}">
        <p14:creationId xmlns:p14="http://schemas.microsoft.com/office/powerpoint/2010/main" val="8703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5EB2-D111-4B48-A4F6-470CAF56BE97}"/>
              </a:ext>
            </a:extLst>
          </p:cNvPr>
          <p:cNvSpPr>
            <a:spLocks noGrp="1"/>
          </p:cNvSpPr>
          <p:nvPr>
            <p:ph type="title"/>
          </p:nvPr>
        </p:nvSpPr>
        <p:spPr>
          <a:xfrm>
            <a:off x="1257300" y="294239"/>
            <a:ext cx="15773400" cy="1988345"/>
          </a:xfrm>
        </p:spPr>
        <p:txBody>
          <a:bodyPr>
            <a:normAutofit/>
          </a:bodyPr>
          <a:lstStyle/>
          <a:p>
            <a:r>
              <a:rPr lang="en-US" dirty="0"/>
              <a:t>Area Certification Boards (ACBs). </a:t>
            </a:r>
            <a:br>
              <a:rPr lang="en-US" dirty="0"/>
            </a:br>
            <a:endParaRPr lang="en-US" dirty="0"/>
          </a:p>
        </p:txBody>
      </p:sp>
      <p:sp>
        <p:nvSpPr>
          <p:cNvPr id="3" name="Content Placeholder 2">
            <a:extLst>
              <a:ext uri="{FF2B5EF4-FFF2-40B4-BE49-F238E27FC236}">
                <a16:creationId xmlns:a16="http://schemas.microsoft.com/office/drawing/2014/main" id="{9CF5A75A-95A0-49EA-A30F-E55C8C9DAD09}"/>
              </a:ext>
            </a:extLst>
          </p:cNvPr>
          <p:cNvSpPr>
            <a:spLocks noGrp="1"/>
          </p:cNvSpPr>
          <p:nvPr>
            <p:ph idx="1"/>
          </p:nvPr>
        </p:nvSpPr>
        <p:spPr>
          <a:xfrm>
            <a:off x="1257300" y="1288411"/>
            <a:ext cx="6754586" cy="7345096"/>
          </a:xfrm>
        </p:spPr>
        <p:txBody>
          <a:bodyPr>
            <a:noAutofit/>
          </a:bodyPr>
          <a:lstStyle/>
          <a:p>
            <a:pPr marL="0" indent="0">
              <a:buNone/>
            </a:pPr>
            <a:r>
              <a:rPr lang="en-US" sz="1800" dirty="0"/>
              <a:t>1. Maintains records of certifications of individuals certified by the Alaska CHAPCB or other ACB who work in the Area or Areas under the jurisdiction of the local ACB, and maintain a record of all CHAP providers certified, denied, recertified, revoked, and approved after appeal who work in the Area or Areas under the jurisdiction of the local ACB. </a:t>
            </a:r>
          </a:p>
          <a:p>
            <a:pPr marL="0" indent="0">
              <a:buNone/>
            </a:pPr>
            <a:r>
              <a:rPr lang="en-US" sz="1800" dirty="0"/>
              <a:t>2. Creates procedures that detail terms, chairmanship, quorum, meetings, duties, and transition functions. </a:t>
            </a:r>
          </a:p>
          <a:p>
            <a:pPr marL="0" indent="0">
              <a:buNone/>
            </a:pPr>
            <a:r>
              <a:rPr lang="en-US" sz="1800" dirty="0"/>
              <a:t>3. Ensures National CHAP Standards and Procedures established by the NCB, as well as any additional requirements set forth by the ACB for its applicable provider type(s), are met before certifying individuals for all CHAP provider types identified in 6D. </a:t>
            </a:r>
          </a:p>
          <a:p>
            <a:pPr marL="0" indent="0">
              <a:buNone/>
            </a:pPr>
            <a:r>
              <a:rPr lang="en-US" sz="1800" dirty="0"/>
              <a:t>4. Certifies CHAP providers. Certification is approved and executed when an IHS Area Director or their federal designee signs an individual's certification document. Once signed, a copy of the certification is sent to the NCB. </a:t>
            </a:r>
          </a:p>
          <a:p>
            <a:pPr marL="0" indent="0">
              <a:buNone/>
            </a:pPr>
            <a:r>
              <a:rPr lang="en-US" sz="1800" dirty="0"/>
              <a:t>5. Adopts Area-specific curriculum, consistent with the National CHAP Standards and Procedures established by the NCB, as needed, to ensure Area-specific needs are met. </a:t>
            </a:r>
          </a:p>
          <a:p>
            <a:pPr marL="0" indent="0">
              <a:buNone/>
            </a:pPr>
            <a:r>
              <a:rPr lang="en-US" sz="1800" dirty="0"/>
              <a:t>6. Ensures the National CHAP Standards and Procedures and the respective Area curriculum are culturally tailored and accessible to Area Tribal members. </a:t>
            </a:r>
          </a:p>
          <a:p>
            <a:pPr marL="0" indent="0">
              <a:buNone/>
            </a:pPr>
            <a:r>
              <a:rPr lang="en-US" sz="1800" dirty="0"/>
              <a:t>7. Ensures the portability of health aide certification across Areas. </a:t>
            </a:r>
          </a:p>
          <a:p>
            <a:pPr marL="0" indent="0">
              <a:buNone/>
            </a:pPr>
            <a:r>
              <a:rPr lang="en-US" sz="1800" dirty="0"/>
              <a:t>8. Reviews and approves the Area Standards and Procedures curriculum for each CHAP provider type on at least a three-year recurring cycle. </a:t>
            </a:r>
          </a:p>
        </p:txBody>
      </p:sp>
      <p:sp>
        <p:nvSpPr>
          <p:cNvPr id="4" name="TextBox 3">
            <a:extLst>
              <a:ext uri="{FF2B5EF4-FFF2-40B4-BE49-F238E27FC236}">
                <a16:creationId xmlns:a16="http://schemas.microsoft.com/office/drawing/2014/main" id="{04F25FBD-CE03-4F3D-B1A9-228DF3B589F6}"/>
              </a:ext>
            </a:extLst>
          </p:cNvPr>
          <p:cNvSpPr txBox="1"/>
          <p:nvPr/>
        </p:nvSpPr>
        <p:spPr>
          <a:xfrm>
            <a:off x="9322196" y="9715762"/>
            <a:ext cx="5531124" cy="553998"/>
          </a:xfrm>
          <a:prstGeom prst="rect">
            <a:avLst/>
          </a:prstGeom>
          <a:noFill/>
        </p:spPr>
        <p:txBody>
          <a:bodyPr wrap="square" rtlCol="0">
            <a:spAutoFit/>
          </a:bodyPr>
          <a:lstStyle/>
          <a:p>
            <a:pPr defTabSz="1371600">
              <a:buClrTx/>
            </a:pPr>
            <a:r>
              <a:rPr lang="en-US" sz="3000" kern="1200" dirty="0">
                <a:solidFill>
                  <a:srgbClr val="9B3E01"/>
                </a:solidFill>
                <a:latin typeface="Gill Sans Nova Medium" panose="020B0502020204020203" pitchFamily="34" charset="0"/>
                <a:ea typeface="+mn-ea"/>
                <a:cs typeface="Gill Sans" panose="020B0502020104020203" pitchFamily="34" charset="-79"/>
              </a:rPr>
              <a:t>IHS Circular 20-06 Sec 6(F)</a:t>
            </a:r>
            <a:endParaRPr lang="en-US" sz="3000" kern="1200" dirty="0">
              <a:latin typeface="Calibri" panose="020F0502020204030204"/>
              <a:ea typeface="+mn-ea"/>
              <a:cs typeface="+mn-cs"/>
            </a:endParaRPr>
          </a:p>
        </p:txBody>
      </p:sp>
      <p:sp>
        <p:nvSpPr>
          <p:cNvPr id="5" name="TextBox 4">
            <a:extLst>
              <a:ext uri="{FF2B5EF4-FFF2-40B4-BE49-F238E27FC236}">
                <a16:creationId xmlns:a16="http://schemas.microsoft.com/office/drawing/2014/main" id="{7430C92A-C247-4BDA-B0A5-3C95E916E903}"/>
              </a:ext>
            </a:extLst>
          </p:cNvPr>
          <p:cNvSpPr txBox="1"/>
          <p:nvPr/>
        </p:nvSpPr>
        <p:spPr>
          <a:xfrm>
            <a:off x="8990339" y="1409870"/>
            <a:ext cx="9036404" cy="8263801"/>
          </a:xfrm>
          <a:prstGeom prst="rect">
            <a:avLst/>
          </a:prstGeom>
          <a:noFill/>
        </p:spPr>
        <p:txBody>
          <a:bodyPr wrap="square" rtlCol="0">
            <a:spAutoFit/>
          </a:bodyPr>
          <a:lstStyle/>
          <a:p>
            <a:pPr marL="428625" indent="-428625" defTabSz="1371600">
              <a:buClrTx/>
              <a:buFont typeface="Arial" panose="020B0604020202020204" pitchFamily="34" charset="0"/>
              <a:buChar char="•"/>
            </a:pPr>
            <a:r>
              <a:rPr lang="en-US" sz="3600" kern="1200" dirty="0">
                <a:latin typeface="Calibri" panose="020F0502020204030204"/>
                <a:ea typeface="+mn-ea"/>
                <a:cs typeface="+mn-cs"/>
              </a:rPr>
              <a:t>Tribally operated boards with one federal representative to provide connection to Area Office</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Responsible for certification of individual providers</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Responsible for adopting and maintaining area specific standards and procedures</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Adopts (recommends for certification) Curricula that meet the Area Standards and Procedures</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Nimble</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Responsive to the community served</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Aligned with the goals and culture of the communities served</a:t>
            </a:r>
          </a:p>
          <a:p>
            <a:pPr marL="428625" indent="-428625" defTabSz="1371600">
              <a:buClrTx/>
              <a:buFont typeface="Arial" panose="020B0604020202020204" pitchFamily="34" charset="0"/>
              <a:buChar char="•"/>
            </a:pPr>
            <a:endParaRPr lang="en-US" sz="2700" kern="1200" dirty="0">
              <a:latin typeface="Calibri" panose="020F0502020204030204"/>
              <a:ea typeface="+mn-ea"/>
              <a:cs typeface="+mn-cs"/>
            </a:endParaRPr>
          </a:p>
        </p:txBody>
      </p:sp>
    </p:spTree>
    <p:extLst>
      <p:ext uri="{BB962C8B-B14F-4D97-AF65-F5344CB8AC3E}">
        <p14:creationId xmlns:p14="http://schemas.microsoft.com/office/powerpoint/2010/main" val="3569102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2149-983F-4490-984F-4699F7E2896E}"/>
              </a:ext>
            </a:extLst>
          </p:cNvPr>
          <p:cNvSpPr>
            <a:spLocks noGrp="1"/>
          </p:cNvSpPr>
          <p:nvPr>
            <p:ph type="title"/>
          </p:nvPr>
        </p:nvSpPr>
        <p:spPr>
          <a:xfrm>
            <a:off x="794657" y="110672"/>
            <a:ext cx="16698686" cy="1143000"/>
          </a:xfrm>
        </p:spPr>
        <p:txBody>
          <a:bodyPr>
            <a:normAutofit/>
          </a:bodyPr>
          <a:lstStyle/>
          <a:p>
            <a:r>
              <a:rPr lang="en-US" dirty="0"/>
              <a:t>Subject Matter Expert Team</a:t>
            </a:r>
          </a:p>
        </p:txBody>
      </p:sp>
      <p:graphicFrame>
        <p:nvGraphicFramePr>
          <p:cNvPr id="4" name="Diagram 3">
            <a:extLst>
              <a:ext uri="{FF2B5EF4-FFF2-40B4-BE49-F238E27FC236}">
                <a16:creationId xmlns:a16="http://schemas.microsoft.com/office/drawing/2014/main" id="{90C1F909-6833-4DC4-B13D-867C031E4F9A}"/>
              </a:ext>
            </a:extLst>
          </p:cNvPr>
          <p:cNvGraphicFramePr/>
          <p:nvPr>
            <p:extLst>
              <p:ext uri="{D42A27DB-BD31-4B8C-83A1-F6EECF244321}">
                <p14:modId xmlns:p14="http://schemas.microsoft.com/office/powerpoint/2010/main" val="836783271"/>
              </p:ext>
            </p:extLst>
          </p:nvPr>
        </p:nvGraphicFramePr>
        <p:xfrm>
          <a:off x="999669" y="1500187"/>
          <a:ext cx="16493674" cy="8113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9629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6F7938-E904-4CFC-9A12-F405807107C7}"/>
              </a:ext>
            </a:extLst>
          </p:cNvPr>
          <p:cNvSpPr>
            <a:spLocks noGrp="1"/>
          </p:cNvSpPr>
          <p:nvPr>
            <p:ph type="title"/>
          </p:nvPr>
        </p:nvSpPr>
        <p:spPr/>
        <p:txBody>
          <a:bodyPr>
            <a:normAutofit fontScale="90000"/>
          </a:bodyPr>
          <a:lstStyle/>
          <a:p>
            <a:r>
              <a:rPr lang="en-US" dirty="0"/>
              <a:t>IHS Circular 20-06 Sec 6(G)</a:t>
            </a:r>
            <a:br>
              <a:rPr lang="en-US" dirty="0"/>
            </a:br>
            <a:r>
              <a:rPr lang="en-US" dirty="0"/>
              <a:t>Academic Review Committees (ARC). </a:t>
            </a:r>
            <a:br>
              <a:rPr lang="en-US" dirty="0"/>
            </a:br>
            <a:endParaRPr lang="en-US" dirty="0"/>
          </a:p>
        </p:txBody>
      </p:sp>
      <p:sp>
        <p:nvSpPr>
          <p:cNvPr id="6" name="Content Placeholder 5">
            <a:extLst>
              <a:ext uri="{FF2B5EF4-FFF2-40B4-BE49-F238E27FC236}">
                <a16:creationId xmlns:a16="http://schemas.microsoft.com/office/drawing/2014/main" id="{0873F919-C93A-4E81-AA15-EE943DE548A7}"/>
              </a:ext>
            </a:extLst>
          </p:cNvPr>
          <p:cNvSpPr>
            <a:spLocks noGrp="1"/>
          </p:cNvSpPr>
          <p:nvPr>
            <p:ph idx="1"/>
          </p:nvPr>
        </p:nvSpPr>
        <p:spPr>
          <a:xfrm>
            <a:off x="1257301" y="2127180"/>
            <a:ext cx="6987209" cy="6527007"/>
          </a:xfrm>
        </p:spPr>
        <p:txBody>
          <a:bodyPr/>
          <a:lstStyle/>
          <a:p>
            <a:pPr marL="0" indent="0">
              <a:buNone/>
            </a:pPr>
            <a:r>
              <a:rPr lang="en-US" dirty="0"/>
              <a:t>1. Conducts an independent review of the curriculum to ensure its alignment with the current health needs of American Indians and Alaska Natives. </a:t>
            </a:r>
          </a:p>
          <a:p>
            <a:pPr marL="0" indent="0">
              <a:buNone/>
            </a:pPr>
            <a:r>
              <a:rPr lang="en-US" dirty="0"/>
              <a:t>2. Develops recommendations to the NCB through the ACB on curriculum. </a:t>
            </a:r>
          </a:p>
          <a:p>
            <a:endParaRPr lang="en-US" dirty="0"/>
          </a:p>
        </p:txBody>
      </p:sp>
      <p:sp>
        <p:nvSpPr>
          <p:cNvPr id="2" name="TextBox 1">
            <a:extLst>
              <a:ext uri="{FF2B5EF4-FFF2-40B4-BE49-F238E27FC236}">
                <a16:creationId xmlns:a16="http://schemas.microsoft.com/office/drawing/2014/main" id="{88E651CF-0679-41AF-99F2-68BE46556F8E}"/>
              </a:ext>
            </a:extLst>
          </p:cNvPr>
          <p:cNvSpPr txBox="1"/>
          <p:nvPr/>
        </p:nvSpPr>
        <p:spPr>
          <a:xfrm>
            <a:off x="9143999" y="2127180"/>
            <a:ext cx="8388626" cy="7294305"/>
          </a:xfrm>
          <a:prstGeom prst="rect">
            <a:avLst/>
          </a:prstGeom>
          <a:noFill/>
        </p:spPr>
        <p:txBody>
          <a:bodyPr wrap="square" rtlCol="0">
            <a:spAutoFit/>
          </a:bodyPr>
          <a:lstStyle/>
          <a:p>
            <a:pPr defTabSz="1371600">
              <a:buClrTx/>
            </a:pPr>
            <a:r>
              <a:rPr lang="en-US" sz="3600" b="1" kern="1200" dirty="0">
                <a:latin typeface="Calibri" panose="020F0502020204030204"/>
                <a:ea typeface="+mn-ea"/>
                <a:cs typeface="+mn-cs"/>
              </a:rPr>
              <a:t>ARCs in the Portland Area</a:t>
            </a:r>
          </a:p>
          <a:p>
            <a:pPr defTabSz="1371600">
              <a:buClrTx/>
            </a:pPr>
            <a:endParaRPr lang="en-US" sz="3600" kern="1200" dirty="0">
              <a:latin typeface="Calibri" panose="020F0502020204030204"/>
              <a:ea typeface="+mn-ea"/>
              <a:cs typeface="+mn-cs"/>
            </a:endParaRP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Subject Matter Experts responsible for all things curriculum</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Provide subject matter expertise and support for development and maintenance of S&amp;Ps</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Provide subject matter expertise and support to ACB for certification (as required)</a:t>
            </a:r>
          </a:p>
          <a:p>
            <a:pPr marL="428625" indent="-428625" defTabSz="1371600">
              <a:buClrTx/>
              <a:buFont typeface="Arial" panose="020B0604020202020204" pitchFamily="34" charset="0"/>
              <a:buChar char="•"/>
            </a:pPr>
            <a:r>
              <a:rPr lang="en-US" sz="3600" kern="1200" dirty="0">
                <a:latin typeface="Calibri" panose="020F0502020204030204"/>
                <a:ea typeface="+mn-ea"/>
                <a:cs typeface="+mn-cs"/>
              </a:rPr>
              <a:t>Workgroup to ACB for forms and other board related activities as required (during start up)</a:t>
            </a:r>
          </a:p>
        </p:txBody>
      </p:sp>
    </p:spTree>
    <p:extLst>
      <p:ext uri="{BB962C8B-B14F-4D97-AF65-F5344CB8AC3E}">
        <p14:creationId xmlns:p14="http://schemas.microsoft.com/office/powerpoint/2010/main" val="2756493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454D-AF42-4E60-B87E-0F7C312BB7A6}"/>
              </a:ext>
            </a:extLst>
          </p:cNvPr>
          <p:cNvSpPr>
            <a:spLocks noGrp="1"/>
          </p:cNvSpPr>
          <p:nvPr>
            <p:ph type="title"/>
          </p:nvPr>
        </p:nvSpPr>
        <p:spPr/>
        <p:txBody>
          <a:bodyPr/>
          <a:lstStyle/>
          <a:p>
            <a:r>
              <a:rPr lang="en-US" b="1" dirty="0"/>
              <a:t>JOIN THE CHAP TAG</a:t>
            </a:r>
          </a:p>
        </p:txBody>
      </p:sp>
      <p:sp>
        <p:nvSpPr>
          <p:cNvPr id="4" name="Text Placeholder 3">
            <a:extLst>
              <a:ext uri="{FF2B5EF4-FFF2-40B4-BE49-F238E27FC236}">
                <a16:creationId xmlns:a16="http://schemas.microsoft.com/office/drawing/2014/main" id="{A8866400-A68F-49F1-9744-0DC85BF50DDA}"/>
              </a:ext>
            </a:extLst>
          </p:cNvPr>
          <p:cNvSpPr>
            <a:spLocks noGrp="1"/>
          </p:cNvSpPr>
          <p:nvPr>
            <p:ph type="body" idx="1"/>
          </p:nvPr>
        </p:nvSpPr>
        <p:spPr>
          <a:xfrm>
            <a:off x="1259683" y="2521745"/>
            <a:ext cx="15768634" cy="1235868"/>
          </a:xfrm>
        </p:spPr>
        <p:txBody>
          <a:bodyPr/>
          <a:lstStyle/>
          <a:p>
            <a:r>
              <a:rPr lang="en-US" dirty="0"/>
              <a:t>AREAS THAT NEED A PRIMARY OR ALTERNATE REPRESENTATIVE:</a:t>
            </a:r>
          </a:p>
          <a:p>
            <a:endParaRPr lang="en-US" dirty="0"/>
          </a:p>
        </p:txBody>
      </p:sp>
      <p:sp>
        <p:nvSpPr>
          <p:cNvPr id="3" name="Content Placeholder 2">
            <a:extLst>
              <a:ext uri="{FF2B5EF4-FFF2-40B4-BE49-F238E27FC236}">
                <a16:creationId xmlns:a16="http://schemas.microsoft.com/office/drawing/2014/main" id="{09833663-4C59-4122-8C0A-C63F232BC98C}"/>
              </a:ext>
            </a:extLst>
          </p:cNvPr>
          <p:cNvSpPr>
            <a:spLocks noGrp="1"/>
          </p:cNvSpPr>
          <p:nvPr>
            <p:ph sz="half" idx="2"/>
          </p:nvPr>
        </p:nvSpPr>
        <p:spPr>
          <a:xfrm>
            <a:off x="1293020" y="3757613"/>
            <a:ext cx="7736681" cy="5526882"/>
          </a:xfrm>
        </p:spPr>
        <p:txBody>
          <a:bodyPr>
            <a:normAutofit/>
          </a:bodyPr>
          <a:lstStyle/>
          <a:p>
            <a:pPr lvl="1"/>
            <a:r>
              <a:rPr lang="en-US" dirty="0"/>
              <a:t>Albuquerque</a:t>
            </a:r>
          </a:p>
          <a:p>
            <a:pPr lvl="1"/>
            <a:r>
              <a:rPr lang="en-US" dirty="0"/>
              <a:t>Bemidji</a:t>
            </a:r>
          </a:p>
          <a:p>
            <a:pPr lvl="1"/>
            <a:r>
              <a:rPr lang="en-US" dirty="0"/>
              <a:t>Billings</a:t>
            </a:r>
          </a:p>
          <a:p>
            <a:pPr lvl="1"/>
            <a:r>
              <a:rPr lang="en-US" dirty="0"/>
              <a:t>Nashville</a:t>
            </a:r>
          </a:p>
          <a:p>
            <a:pPr lvl="1"/>
            <a:r>
              <a:rPr lang="en-US" dirty="0"/>
              <a:t>Navajo</a:t>
            </a:r>
          </a:p>
          <a:p>
            <a:pPr lvl="1"/>
            <a:endParaRPr lang="en-US" dirty="0"/>
          </a:p>
        </p:txBody>
      </p:sp>
      <p:sp>
        <p:nvSpPr>
          <p:cNvPr id="6" name="Content Placeholder 5">
            <a:extLst>
              <a:ext uri="{FF2B5EF4-FFF2-40B4-BE49-F238E27FC236}">
                <a16:creationId xmlns:a16="http://schemas.microsoft.com/office/drawing/2014/main" id="{C19F2240-4342-450C-9F65-94CA2E5AFDC8}"/>
              </a:ext>
            </a:extLst>
          </p:cNvPr>
          <p:cNvSpPr>
            <a:spLocks noGrp="1"/>
          </p:cNvSpPr>
          <p:nvPr>
            <p:ph sz="quarter" idx="4"/>
          </p:nvPr>
        </p:nvSpPr>
        <p:spPr/>
        <p:txBody>
          <a:bodyPr>
            <a:normAutofit/>
          </a:bodyPr>
          <a:lstStyle/>
          <a:p>
            <a:pPr lvl="1"/>
            <a:r>
              <a:rPr lang="en-US" dirty="0"/>
              <a:t>Oklahoma City</a:t>
            </a:r>
          </a:p>
          <a:p>
            <a:pPr lvl="1"/>
            <a:r>
              <a:rPr lang="en-US" dirty="0"/>
              <a:t>Phoenix</a:t>
            </a:r>
          </a:p>
          <a:p>
            <a:pPr lvl="1"/>
            <a:r>
              <a:rPr lang="en-US" dirty="0"/>
              <a:t>Portland</a:t>
            </a:r>
          </a:p>
          <a:p>
            <a:pPr lvl="1"/>
            <a:r>
              <a:rPr lang="en-US" dirty="0" err="1"/>
              <a:t>Tuscon</a:t>
            </a:r>
            <a:endParaRPr lang="en-US" dirty="0"/>
          </a:p>
          <a:p>
            <a:pPr lvl="1"/>
            <a:r>
              <a:rPr lang="en-US" dirty="0"/>
              <a:t>DSTAC</a:t>
            </a:r>
          </a:p>
        </p:txBody>
      </p:sp>
    </p:spTree>
    <p:extLst>
      <p:ext uri="{BB962C8B-B14F-4D97-AF65-F5344CB8AC3E}">
        <p14:creationId xmlns:p14="http://schemas.microsoft.com/office/powerpoint/2010/main" val="2510886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37367" y="1314715"/>
            <a:ext cx="18525367" cy="794358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97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38064" y="304952"/>
            <a:ext cx="17107798" cy="962313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5F68-2211-4505-925E-793CD4358974}"/>
              </a:ext>
            </a:extLst>
          </p:cNvPr>
          <p:cNvSpPr>
            <a:spLocks noGrp="1"/>
          </p:cNvSpPr>
          <p:nvPr>
            <p:ph type="title"/>
          </p:nvPr>
        </p:nvSpPr>
        <p:spPr>
          <a:xfrm>
            <a:off x="1042737" y="288376"/>
            <a:ext cx="16908379" cy="1363961"/>
          </a:xfrm>
        </p:spPr>
        <p:txBody>
          <a:bodyPr>
            <a:normAutofit/>
          </a:bodyPr>
          <a:lstStyle/>
          <a:p>
            <a:r>
              <a:rPr lang="en-US" sz="4800" dirty="0">
                <a:latin typeface="Abadi" panose="020B0604020104020204" pitchFamily="34" charset="0"/>
              </a:rPr>
              <a:t>Lifecycle of the Portland Area CHAP Certification Board (PACCB)</a:t>
            </a:r>
          </a:p>
        </p:txBody>
      </p:sp>
      <p:graphicFrame>
        <p:nvGraphicFramePr>
          <p:cNvPr id="6" name="Diagram 5">
            <a:extLst>
              <a:ext uri="{FF2B5EF4-FFF2-40B4-BE49-F238E27FC236}">
                <a16:creationId xmlns:a16="http://schemas.microsoft.com/office/drawing/2014/main" id="{339A14BC-0282-437F-6B57-882C1BD186A6}"/>
              </a:ext>
            </a:extLst>
          </p:cNvPr>
          <p:cNvGraphicFramePr/>
          <p:nvPr/>
        </p:nvGraphicFramePr>
        <p:xfrm>
          <a:off x="3864950" y="2159000"/>
          <a:ext cx="11278795" cy="7257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1BC5BFA5-D632-A549-8547-DB85DD3EC12D}"/>
              </a:ext>
            </a:extLst>
          </p:cNvPr>
          <p:cNvGrpSpPr/>
          <p:nvPr/>
        </p:nvGrpSpPr>
        <p:grpSpPr>
          <a:xfrm>
            <a:off x="15548136" y="6608462"/>
            <a:ext cx="1983366" cy="3367999"/>
            <a:chOff x="15507192" y="6294558"/>
            <a:chExt cx="1983366" cy="3367999"/>
          </a:xfrm>
        </p:grpSpPr>
        <p:pic>
          <p:nvPicPr>
            <p:cNvPr id="10" name="Picture 9" descr="Logo&#10;&#10;Description automatically generated">
              <a:extLst>
                <a:ext uri="{FF2B5EF4-FFF2-40B4-BE49-F238E27FC236}">
                  <a16:creationId xmlns:a16="http://schemas.microsoft.com/office/drawing/2014/main" id="{31F70400-F477-A345-07A5-131A82E44622}"/>
                </a:ext>
              </a:extLst>
            </p:cNvPr>
            <p:cNvPicPr>
              <a:picLocks noChangeAspect="1"/>
            </p:cNvPicPr>
            <p:nvPr/>
          </p:nvPicPr>
          <p:blipFill>
            <a:blip r:embed="rId7"/>
            <a:stretch>
              <a:fillRect/>
            </a:stretch>
          </p:blipFill>
          <p:spPr>
            <a:xfrm>
              <a:off x="15538502" y="6294558"/>
              <a:ext cx="1920746" cy="1920746"/>
            </a:xfrm>
            <a:prstGeom prst="rect">
              <a:avLst/>
            </a:prstGeom>
          </p:spPr>
        </p:pic>
        <p:pic>
          <p:nvPicPr>
            <p:cNvPr id="12" name="Picture 11" descr="A picture containing text, light, window, vector graphics&#10;&#10;Description automatically generated">
              <a:extLst>
                <a:ext uri="{FF2B5EF4-FFF2-40B4-BE49-F238E27FC236}">
                  <a16:creationId xmlns:a16="http://schemas.microsoft.com/office/drawing/2014/main" id="{99019BE4-1A46-C879-460C-DF40DDB47CDF}"/>
                </a:ext>
              </a:extLst>
            </p:cNvPr>
            <p:cNvPicPr>
              <a:picLocks noChangeAspect="1"/>
            </p:cNvPicPr>
            <p:nvPr/>
          </p:nvPicPr>
          <p:blipFill rotWithShape="1">
            <a:blip r:embed="rId8"/>
            <a:srcRect t="14402" b="12628"/>
            <a:stretch/>
          </p:blipFill>
          <p:spPr>
            <a:xfrm>
              <a:off x="15507192" y="8215304"/>
              <a:ext cx="1983366" cy="1447253"/>
            </a:xfrm>
            <a:prstGeom prst="rect">
              <a:avLst/>
            </a:prstGeom>
          </p:spPr>
        </p:pic>
      </p:grpSp>
    </p:spTree>
    <p:extLst>
      <p:ext uri="{BB962C8B-B14F-4D97-AF65-F5344CB8AC3E}">
        <p14:creationId xmlns:p14="http://schemas.microsoft.com/office/powerpoint/2010/main" val="699925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AFE1CB-A5D7-6CDE-C89D-2DFFC2BCA2E7}"/>
              </a:ext>
            </a:extLst>
          </p:cNvPr>
          <p:cNvSpPr>
            <a:spLocks noGrp="1"/>
          </p:cNvSpPr>
          <p:nvPr>
            <p:ph idx="1"/>
          </p:nvPr>
        </p:nvSpPr>
        <p:spPr>
          <a:xfrm>
            <a:off x="2027321" y="465699"/>
            <a:ext cx="15773400" cy="1314975"/>
          </a:xfrm>
        </p:spPr>
        <p:txBody>
          <a:bodyPr>
            <a:normAutofit/>
          </a:bodyPr>
          <a:lstStyle/>
          <a:p>
            <a:pPr marL="0" indent="0" algn="ctr">
              <a:buNone/>
            </a:pPr>
            <a:r>
              <a:rPr lang="en-US" sz="3200" b="1" dirty="0">
                <a:latin typeface="Abadi" panose="020B0604020104020204" pitchFamily="34" charset="0"/>
              </a:rPr>
              <a:t>Countless hours invested by many.</a:t>
            </a:r>
          </a:p>
          <a:p>
            <a:pPr marL="0" indent="0" algn="ctr">
              <a:buNone/>
            </a:pPr>
            <a:r>
              <a:rPr lang="en-US" sz="3200" b="1" dirty="0">
                <a:latin typeface="Abadi" panose="020B0604020104020204" pitchFamily="34" charset="0"/>
              </a:rPr>
              <a:t>Here are some examples of the collaboration and expertise contributing to our programs:</a:t>
            </a:r>
          </a:p>
        </p:txBody>
      </p:sp>
      <p:graphicFrame>
        <p:nvGraphicFramePr>
          <p:cNvPr id="2" name="Diagram 1">
            <a:extLst>
              <a:ext uri="{FF2B5EF4-FFF2-40B4-BE49-F238E27FC236}">
                <a16:creationId xmlns:a16="http://schemas.microsoft.com/office/drawing/2014/main" id="{92E25D68-03B8-AEE8-66B7-8949CCDEC78A}"/>
              </a:ext>
            </a:extLst>
          </p:cNvPr>
          <p:cNvGraphicFramePr/>
          <p:nvPr>
            <p:extLst>
              <p:ext uri="{D42A27DB-BD31-4B8C-83A1-F6EECF244321}">
                <p14:modId xmlns:p14="http://schemas.microsoft.com/office/powerpoint/2010/main" val="2544402254"/>
              </p:ext>
            </p:extLst>
          </p:nvPr>
        </p:nvGraphicFramePr>
        <p:xfrm>
          <a:off x="4304297" y="2307696"/>
          <a:ext cx="11219447" cy="649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474742BC-BA5C-3B09-00D2-B1DE3BE2C7DE}"/>
              </a:ext>
            </a:extLst>
          </p:cNvPr>
          <p:cNvGrpSpPr/>
          <p:nvPr/>
        </p:nvGrpSpPr>
        <p:grpSpPr>
          <a:xfrm>
            <a:off x="15670968" y="6676700"/>
            <a:ext cx="1983366" cy="3367999"/>
            <a:chOff x="15507192" y="6294558"/>
            <a:chExt cx="1983366" cy="3367999"/>
          </a:xfrm>
        </p:grpSpPr>
        <p:pic>
          <p:nvPicPr>
            <p:cNvPr id="5" name="Picture 4" descr="Logo&#10;&#10;Description automatically generated">
              <a:extLst>
                <a:ext uri="{FF2B5EF4-FFF2-40B4-BE49-F238E27FC236}">
                  <a16:creationId xmlns:a16="http://schemas.microsoft.com/office/drawing/2014/main" id="{C6215A4B-86A6-FF3D-C7F3-6EC39ACB69FA}"/>
                </a:ext>
              </a:extLst>
            </p:cNvPr>
            <p:cNvPicPr>
              <a:picLocks noChangeAspect="1"/>
            </p:cNvPicPr>
            <p:nvPr/>
          </p:nvPicPr>
          <p:blipFill>
            <a:blip r:embed="rId7"/>
            <a:stretch>
              <a:fillRect/>
            </a:stretch>
          </p:blipFill>
          <p:spPr>
            <a:xfrm>
              <a:off x="15538502" y="6294558"/>
              <a:ext cx="1920746" cy="1920746"/>
            </a:xfrm>
            <a:prstGeom prst="rect">
              <a:avLst/>
            </a:prstGeom>
          </p:spPr>
        </p:pic>
        <p:pic>
          <p:nvPicPr>
            <p:cNvPr id="6" name="Picture 5" descr="A picture containing text, light, window, vector graphics&#10;&#10;Description automatically generated">
              <a:extLst>
                <a:ext uri="{FF2B5EF4-FFF2-40B4-BE49-F238E27FC236}">
                  <a16:creationId xmlns:a16="http://schemas.microsoft.com/office/drawing/2014/main" id="{FC4624E7-10FB-380D-EE09-A13A624DDCD0}"/>
                </a:ext>
              </a:extLst>
            </p:cNvPr>
            <p:cNvPicPr>
              <a:picLocks noChangeAspect="1"/>
            </p:cNvPicPr>
            <p:nvPr/>
          </p:nvPicPr>
          <p:blipFill rotWithShape="1">
            <a:blip r:embed="rId8"/>
            <a:srcRect t="14402" b="12628"/>
            <a:stretch/>
          </p:blipFill>
          <p:spPr>
            <a:xfrm>
              <a:off x="15507192" y="8215304"/>
              <a:ext cx="1983366" cy="1447253"/>
            </a:xfrm>
            <a:prstGeom prst="rect">
              <a:avLst/>
            </a:prstGeom>
          </p:spPr>
        </p:pic>
      </p:grpSp>
    </p:spTree>
    <p:extLst>
      <p:ext uri="{BB962C8B-B14F-4D97-AF65-F5344CB8AC3E}">
        <p14:creationId xmlns:p14="http://schemas.microsoft.com/office/powerpoint/2010/main" val="1400090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B544F64-A9E1-A02D-C512-5476E4B75343}"/>
              </a:ext>
            </a:extLst>
          </p:cNvPr>
          <p:cNvGraphicFramePr/>
          <p:nvPr/>
        </p:nvGraphicFramePr>
        <p:xfrm>
          <a:off x="4588042" y="692150"/>
          <a:ext cx="12464716" cy="890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06803E6-1ECC-9314-54BB-E2239D21D14D}"/>
              </a:ext>
            </a:extLst>
          </p:cNvPr>
          <p:cNvPicPr>
            <a:picLocks noChangeAspect="1"/>
          </p:cNvPicPr>
          <p:nvPr/>
        </p:nvPicPr>
        <p:blipFill>
          <a:blip r:embed="rId7"/>
          <a:stretch>
            <a:fillRect/>
          </a:stretch>
        </p:blipFill>
        <p:spPr>
          <a:xfrm>
            <a:off x="2606670" y="1700294"/>
            <a:ext cx="1981372" cy="3365284"/>
          </a:xfrm>
          <a:prstGeom prst="rect">
            <a:avLst/>
          </a:prstGeom>
        </p:spPr>
      </p:pic>
    </p:spTree>
    <p:extLst>
      <p:ext uri="{BB962C8B-B14F-4D97-AF65-F5344CB8AC3E}">
        <p14:creationId xmlns:p14="http://schemas.microsoft.com/office/powerpoint/2010/main" val="286747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EED2-F4FD-4EF8-8313-545E19D9DEDE}"/>
              </a:ext>
            </a:extLst>
          </p:cNvPr>
          <p:cNvSpPr>
            <a:spLocks noGrp="1"/>
          </p:cNvSpPr>
          <p:nvPr>
            <p:ph type="title"/>
          </p:nvPr>
        </p:nvSpPr>
        <p:spPr/>
        <p:txBody>
          <a:bodyPr/>
          <a:lstStyle/>
          <a:p>
            <a:r>
              <a:rPr lang="en-US" dirty="0"/>
              <a:t>Medicaid Reimbursement</a:t>
            </a:r>
          </a:p>
        </p:txBody>
      </p:sp>
      <p:sp>
        <p:nvSpPr>
          <p:cNvPr id="3" name="Content Placeholder 2">
            <a:extLst>
              <a:ext uri="{FF2B5EF4-FFF2-40B4-BE49-F238E27FC236}">
                <a16:creationId xmlns:a16="http://schemas.microsoft.com/office/drawing/2014/main" id="{FE8A4447-10E7-45D2-894A-8881AF1D1B68}"/>
              </a:ext>
            </a:extLst>
          </p:cNvPr>
          <p:cNvSpPr>
            <a:spLocks noGrp="1"/>
          </p:cNvSpPr>
          <p:nvPr>
            <p:ph idx="1"/>
          </p:nvPr>
        </p:nvSpPr>
        <p:spPr/>
        <p:txBody>
          <a:bodyPr/>
          <a:lstStyle/>
          <a:p>
            <a:r>
              <a:rPr lang="en-US" dirty="0"/>
              <a:t>Working with Oregon, Washington, and Idaho on State Plan Amendments</a:t>
            </a:r>
          </a:p>
          <a:p>
            <a:r>
              <a:rPr lang="en-US" dirty="0"/>
              <a:t>Representatives from each State’s Medicaid agency </a:t>
            </a:r>
          </a:p>
        </p:txBody>
      </p:sp>
    </p:spTree>
    <p:extLst>
      <p:ext uri="{BB962C8B-B14F-4D97-AF65-F5344CB8AC3E}">
        <p14:creationId xmlns:p14="http://schemas.microsoft.com/office/powerpoint/2010/main" val="406390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51"/>
          <p:cNvPicPr preferRelativeResize="0"/>
          <p:nvPr/>
        </p:nvPicPr>
        <p:blipFill rotWithShape="1">
          <a:blip r:embed="rId3">
            <a:alphaModFix/>
          </a:blip>
          <a:srcRect l="1362" t="21815" r="6324" b="8313"/>
          <a:stretch/>
        </p:blipFill>
        <p:spPr>
          <a:xfrm>
            <a:off x="0" y="0"/>
            <a:ext cx="18288000" cy="10287000"/>
          </a:xfrm>
          <a:prstGeom prst="rect">
            <a:avLst/>
          </a:prstGeom>
          <a:noFill/>
          <a:ln>
            <a:noFill/>
          </a:ln>
        </p:spPr>
      </p:pic>
      <p:pic>
        <p:nvPicPr>
          <p:cNvPr id="522" name="Google Shape;522;p51"/>
          <p:cNvPicPr preferRelativeResize="0"/>
          <p:nvPr/>
        </p:nvPicPr>
        <p:blipFill rotWithShape="1">
          <a:blip r:embed="rId4">
            <a:alphaModFix/>
          </a:blip>
          <a:srcRect/>
          <a:stretch/>
        </p:blipFill>
        <p:spPr>
          <a:xfrm>
            <a:off x="13866677" y="284166"/>
            <a:ext cx="4421323" cy="3448094"/>
          </a:xfrm>
          <a:prstGeom prst="rect">
            <a:avLst/>
          </a:prstGeom>
          <a:noFill/>
          <a:ln>
            <a:noFill/>
          </a:ln>
        </p:spPr>
      </p:pic>
      <p:grpSp>
        <p:nvGrpSpPr>
          <p:cNvPr id="523" name="Google Shape;523;p51"/>
          <p:cNvGrpSpPr/>
          <p:nvPr/>
        </p:nvGrpSpPr>
        <p:grpSpPr>
          <a:xfrm>
            <a:off x="1637543" y="3587318"/>
            <a:ext cx="10407625" cy="6699682"/>
            <a:chOff x="0" y="0"/>
            <a:chExt cx="13876833" cy="8932909"/>
          </a:xfrm>
        </p:grpSpPr>
        <p:sp>
          <p:nvSpPr>
            <p:cNvPr id="524" name="Google Shape;524;p51"/>
            <p:cNvSpPr/>
            <p:nvPr/>
          </p:nvSpPr>
          <p:spPr>
            <a:xfrm>
              <a:off x="0" y="0"/>
              <a:ext cx="13876833" cy="8932909"/>
            </a:xfrm>
            <a:prstGeom prst="rect">
              <a:avLst/>
            </a:prstGeom>
            <a:solidFill>
              <a:srgbClr val="80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5" name="Google Shape;525;p51"/>
            <p:cNvSpPr txBox="1"/>
            <p:nvPr/>
          </p:nvSpPr>
          <p:spPr>
            <a:xfrm>
              <a:off x="1146127" y="638264"/>
              <a:ext cx="10867389" cy="503899"/>
            </a:xfrm>
            <a:prstGeom prst="rect">
              <a:avLst/>
            </a:prstGeom>
            <a:noFill/>
            <a:ln>
              <a:noFill/>
            </a:ln>
          </p:spPr>
          <p:txBody>
            <a:bodyPr spcFirstLastPara="1" wrap="square" lIns="0" tIns="0" rIns="0" bIns="0" anchor="t" anchorCtr="0">
              <a:spAutoFit/>
            </a:bodyPr>
            <a:lstStyle/>
            <a:p>
              <a:pPr marL="0" marR="0" lvl="0" indent="0" algn="l" rtl="0">
                <a:lnSpc>
                  <a:spcPct val="130015"/>
                </a:lnSpc>
                <a:spcBef>
                  <a:spcPts val="0"/>
                </a:spcBef>
                <a:spcAft>
                  <a:spcPts val="0"/>
                </a:spcAft>
                <a:buClr>
                  <a:srgbClr val="FEF3EA"/>
                </a:buClr>
                <a:buSzPts val="1889"/>
                <a:buFont typeface="League Spartan"/>
                <a:buNone/>
              </a:pPr>
              <a:r>
                <a:rPr lang="en-US" sz="1889" b="0" i="0" u="none" strike="noStrike" cap="none">
                  <a:solidFill>
                    <a:srgbClr val="FEF3EA"/>
                  </a:solidFill>
                  <a:latin typeface="+mn-lt"/>
                  <a:ea typeface="League Spartan"/>
                  <a:cs typeface="League Spartan"/>
                  <a:sym typeface="League Spartan"/>
                </a:rPr>
                <a:t>OUR COMMON GROUND</a:t>
              </a:r>
              <a:endParaRPr>
                <a:latin typeface="+mn-lt"/>
              </a:endParaRPr>
            </a:p>
          </p:txBody>
        </p:sp>
        <p:sp>
          <p:nvSpPr>
            <p:cNvPr id="526" name="Google Shape;526;p51"/>
            <p:cNvSpPr txBox="1"/>
            <p:nvPr/>
          </p:nvSpPr>
          <p:spPr>
            <a:xfrm>
              <a:off x="1146127" y="7788573"/>
              <a:ext cx="10867389" cy="630259"/>
            </a:xfrm>
            <a:prstGeom prst="rect">
              <a:avLst/>
            </a:prstGeom>
            <a:noFill/>
            <a:ln>
              <a:noFill/>
            </a:ln>
          </p:spPr>
          <p:txBody>
            <a:bodyPr spcFirstLastPara="1" wrap="square" lIns="0" tIns="0" rIns="0" bIns="0" anchor="t" anchorCtr="0">
              <a:spAutoFit/>
            </a:bodyPr>
            <a:lstStyle/>
            <a:p>
              <a:pPr marL="0" marR="0" lvl="0" indent="0" algn="l" rtl="0">
                <a:lnSpc>
                  <a:spcPct val="130046"/>
                </a:lnSpc>
                <a:spcBef>
                  <a:spcPts val="0"/>
                </a:spcBef>
                <a:spcAft>
                  <a:spcPts val="0"/>
                </a:spcAft>
                <a:buClr>
                  <a:srgbClr val="FEF3EA"/>
                </a:buClr>
                <a:buSzPts val="2363"/>
                <a:buFont typeface="Arial"/>
                <a:buNone/>
              </a:pPr>
              <a:r>
                <a:rPr lang="en-US" sz="2363" b="0" i="0" u="none" strike="noStrike" cap="none">
                  <a:solidFill>
                    <a:srgbClr val="FEF3EA"/>
                  </a:solidFill>
                  <a:latin typeface="+mn-lt"/>
                  <a:ea typeface="Arial"/>
                  <a:cs typeface="Arial"/>
                  <a:sym typeface="Arial"/>
                </a:rPr>
                <a:t>CHAIRMAN CLADOOSBY, SWINOMISH TRIBE</a:t>
              </a:r>
              <a:endParaRPr>
                <a:latin typeface="+mn-lt"/>
              </a:endParaRPr>
            </a:p>
          </p:txBody>
        </p:sp>
        <p:sp>
          <p:nvSpPr>
            <p:cNvPr id="527" name="Google Shape;527;p51"/>
            <p:cNvSpPr txBox="1"/>
            <p:nvPr/>
          </p:nvSpPr>
          <p:spPr>
            <a:xfrm>
              <a:off x="1146127" y="1373951"/>
              <a:ext cx="11584580" cy="5721566"/>
            </a:xfrm>
            <a:prstGeom prst="rect">
              <a:avLst/>
            </a:prstGeom>
            <a:noFill/>
            <a:ln>
              <a:noFill/>
            </a:ln>
          </p:spPr>
          <p:txBody>
            <a:bodyPr spcFirstLastPara="1" wrap="square" lIns="0" tIns="0" rIns="0" bIns="0" anchor="t" anchorCtr="0">
              <a:spAutoFit/>
            </a:bodyPr>
            <a:lstStyle/>
            <a:p>
              <a:pPr marL="0" marR="0" lvl="0" indent="0" algn="l" rtl="0">
                <a:lnSpc>
                  <a:spcPct val="130013"/>
                </a:lnSpc>
                <a:spcBef>
                  <a:spcPts val="0"/>
                </a:spcBef>
                <a:spcAft>
                  <a:spcPts val="0"/>
                </a:spcAft>
                <a:buClr>
                  <a:srgbClr val="FEF3EA"/>
                </a:buClr>
                <a:buSzPts val="3575"/>
                <a:buFont typeface="League Spartan"/>
                <a:buNone/>
              </a:pPr>
              <a:r>
                <a:rPr lang="en-US" sz="3575" b="0" i="0" u="none" strike="noStrike" cap="none" dirty="0">
                  <a:solidFill>
                    <a:srgbClr val="FEF3EA"/>
                  </a:solidFill>
                  <a:latin typeface="+mn-lt"/>
                  <a:ea typeface="League Spartan"/>
                  <a:cs typeface="League Spartan"/>
                  <a:sym typeface="League Spartan"/>
                </a:rPr>
                <a:t>We can and should “grow our own” providers, create jobs in our communities, and establish and support an education system that breaks down barriers to training health professionals from tribal and other underrepresented communities.</a:t>
              </a:r>
              <a:endParaRPr dirty="0">
                <a:latin typeface="+mn-lt"/>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52"/>
          <p:cNvPicPr preferRelativeResize="0"/>
          <p:nvPr/>
        </p:nvPicPr>
        <p:blipFill rotWithShape="1">
          <a:blip r:embed="rId3">
            <a:alphaModFix/>
          </a:blip>
          <a:srcRect t="12500" b="12500"/>
          <a:stretch/>
        </p:blipFill>
        <p:spPr>
          <a:xfrm>
            <a:off x="0" y="0"/>
            <a:ext cx="18288000" cy="10287000"/>
          </a:xfrm>
          <a:prstGeom prst="rect">
            <a:avLst/>
          </a:prstGeom>
          <a:noFill/>
          <a:ln>
            <a:noFill/>
          </a:ln>
        </p:spPr>
      </p:pic>
      <p:sp>
        <p:nvSpPr>
          <p:cNvPr id="533" name="Google Shape;533;p52"/>
          <p:cNvSpPr/>
          <p:nvPr/>
        </p:nvSpPr>
        <p:spPr>
          <a:xfrm>
            <a:off x="0" y="5949916"/>
            <a:ext cx="5875832" cy="4337084"/>
          </a:xfrm>
          <a:prstGeom prst="rect">
            <a:avLst/>
          </a:prstGeom>
          <a:solidFill>
            <a:srgbClr val="80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2"/>
          <p:cNvSpPr txBox="1"/>
          <p:nvPr/>
        </p:nvSpPr>
        <p:spPr>
          <a:xfrm>
            <a:off x="610410" y="6670293"/>
            <a:ext cx="4319989" cy="360098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FEF3EA"/>
              </a:buClr>
              <a:buSzPts val="6500"/>
              <a:buFont typeface="League Spartan"/>
              <a:buNone/>
            </a:pPr>
            <a:r>
              <a:rPr lang="en-US" sz="6500" b="0" i="0" u="none" strike="noStrike" cap="none" dirty="0">
                <a:solidFill>
                  <a:srgbClr val="FEF3EA"/>
                </a:solidFill>
                <a:latin typeface="+mn-lt"/>
                <a:ea typeface="League Spartan"/>
                <a:cs typeface="League Spartan"/>
                <a:sym typeface="League Spartan"/>
              </a:rPr>
              <a:t>WHY CHAP MATTERS</a:t>
            </a:r>
            <a:endParaRPr dirty="0">
              <a:latin typeface="+mn-lt"/>
            </a:endParaRPr>
          </a:p>
        </p:txBody>
      </p:sp>
      <p:sp>
        <p:nvSpPr>
          <p:cNvPr id="535" name="Google Shape;535;p52"/>
          <p:cNvSpPr txBox="1"/>
          <p:nvPr/>
        </p:nvSpPr>
        <p:spPr>
          <a:xfrm>
            <a:off x="5875832" y="465876"/>
            <a:ext cx="12073800" cy="9682500"/>
          </a:xfrm>
          <a:prstGeom prst="rect">
            <a:avLst/>
          </a:prstGeom>
          <a:noFill/>
          <a:ln>
            <a:noFill/>
          </a:ln>
        </p:spPr>
        <p:txBody>
          <a:bodyPr spcFirstLastPara="1" wrap="square" lIns="0" tIns="0" rIns="0" bIns="0" anchor="t" anchorCtr="0">
            <a:spAutoFit/>
          </a:bodyPr>
          <a:lstStyle/>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Addressing structural racism and Tribal sovereignty in all levels of the work</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Proven history of safe, quality care in Alaska for over 50 years</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Uniquely developed for NW Tribes using the Alaska model</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Tribes can tailor their programs to fit their needs</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Increases AI/AN local workforce and creates career paths</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Home grown, culturally knowledgeable and respected providers</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Competency based, skilled providers who increase access to care</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Extend the reach of services into hard to access areas</a:t>
            </a:r>
            <a:endParaRPr sz="1000"/>
          </a:p>
          <a:p>
            <a:pPr marL="862415" marR="0" lvl="1" indent="-405807" algn="l" rtl="0">
              <a:lnSpc>
                <a:spcPct val="110017"/>
              </a:lnSpc>
              <a:spcBef>
                <a:spcPts val="0"/>
              </a:spcBef>
              <a:spcAft>
                <a:spcPts val="0"/>
              </a:spcAft>
              <a:buClr>
                <a:srgbClr val="3B181D"/>
              </a:buClr>
              <a:buSzPts val="3593"/>
              <a:buFont typeface="Arial"/>
              <a:buChar char="•"/>
            </a:pPr>
            <a:r>
              <a:rPr lang="en-US" sz="3593" b="0" i="0" u="none" strike="noStrike" cap="none">
                <a:solidFill>
                  <a:srgbClr val="3B181D"/>
                </a:solidFill>
                <a:latin typeface="Arial"/>
                <a:ea typeface="Arial"/>
                <a:cs typeface="Arial"/>
                <a:sym typeface="Arial"/>
              </a:rPr>
              <a:t>Creates wrap around care and referral services for Tribes</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Shape 194"/>
        <p:cNvGrpSpPr/>
        <p:nvPr/>
      </p:nvGrpSpPr>
      <p:grpSpPr>
        <a:xfrm>
          <a:off x="0" y="0"/>
          <a:ext cx="0" cy="0"/>
          <a:chOff x="0" y="0"/>
          <a:chExt cx="0" cy="0"/>
        </a:xfrm>
      </p:grpSpPr>
      <p:pic>
        <p:nvPicPr>
          <p:cNvPr id="195" name="Google Shape;195;p5"/>
          <p:cNvPicPr preferRelativeResize="0"/>
          <p:nvPr/>
        </p:nvPicPr>
        <p:blipFill rotWithShape="1">
          <a:blip r:embed="rId3">
            <a:alphaModFix/>
          </a:blip>
          <a:srcRect/>
          <a:stretch/>
        </p:blipFill>
        <p:spPr>
          <a:xfrm>
            <a:off x="8657994" y="-90137"/>
            <a:ext cx="8085969" cy="10467274"/>
          </a:xfrm>
          <a:prstGeom prst="rect">
            <a:avLst/>
          </a:prstGeom>
          <a:noFill/>
          <a:ln>
            <a:noFill/>
          </a:ln>
        </p:spPr>
      </p:pic>
      <p:grpSp>
        <p:nvGrpSpPr>
          <p:cNvPr id="196" name="Google Shape;196;p5"/>
          <p:cNvGrpSpPr/>
          <p:nvPr/>
        </p:nvGrpSpPr>
        <p:grpSpPr>
          <a:xfrm>
            <a:off x="-294316" y="-560200"/>
            <a:ext cx="7542255" cy="6929464"/>
            <a:chOff x="0" y="0"/>
            <a:chExt cx="10056340" cy="9239285"/>
          </a:xfrm>
        </p:grpSpPr>
        <p:sp>
          <p:nvSpPr>
            <p:cNvPr id="197" name="Google Shape;197;p5"/>
            <p:cNvSpPr/>
            <p:nvPr/>
          </p:nvSpPr>
          <p:spPr>
            <a:xfrm>
              <a:off x="0" y="0"/>
              <a:ext cx="10056340" cy="9239285"/>
            </a:xfrm>
            <a:prstGeom prst="rect">
              <a:avLst/>
            </a:prstGeom>
            <a:solidFill>
              <a:srgbClr val="806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txBox="1"/>
            <p:nvPr/>
          </p:nvSpPr>
          <p:spPr>
            <a:xfrm>
              <a:off x="830581" y="990207"/>
              <a:ext cx="7875439" cy="6477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FEF3EA"/>
                </a:buClr>
                <a:buSzPts val="3000"/>
                <a:buFont typeface="League Spartan"/>
                <a:buNone/>
              </a:pPr>
              <a:r>
                <a:rPr lang="en-US" sz="3000" b="0" i="0" u="none" strike="noStrike" cap="none">
                  <a:solidFill>
                    <a:srgbClr val="FEF3EA"/>
                  </a:solidFill>
                  <a:latin typeface="League Spartan"/>
                  <a:ea typeface="League Spartan"/>
                  <a:cs typeface="League Spartan"/>
                  <a:sym typeface="League Spartan"/>
                </a:rPr>
                <a:t>NORTHWEST CHAP:</a:t>
              </a:r>
              <a:endParaRPr/>
            </a:p>
          </p:txBody>
        </p:sp>
        <p:sp>
          <p:nvSpPr>
            <p:cNvPr id="199" name="Google Shape;199;p5"/>
            <p:cNvSpPr txBox="1"/>
            <p:nvPr/>
          </p:nvSpPr>
          <p:spPr>
            <a:xfrm>
              <a:off x="830581" y="7620216"/>
              <a:ext cx="7875439" cy="590762"/>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FEF3EA"/>
                </a:buClr>
                <a:buSzPts val="2800"/>
                <a:buFont typeface="Arial"/>
                <a:buNone/>
              </a:pPr>
              <a:r>
                <a:rPr lang="en-US" sz="2800" b="0" i="0" u="none" strike="noStrike" cap="none">
                  <a:solidFill>
                    <a:srgbClr val="FEF3EA"/>
                  </a:solidFill>
                  <a:latin typeface="Arial"/>
                  <a:ea typeface="Arial"/>
                  <a:cs typeface="Arial"/>
                  <a:sym typeface="Arial"/>
                </a:rPr>
                <a:t>ESTABLISHED IN 2015</a:t>
              </a:r>
              <a:endParaRPr/>
            </a:p>
          </p:txBody>
        </p:sp>
        <p:sp>
          <p:nvSpPr>
            <p:cNvPr id="200" name="Google Shape;200;p5"/>
            <p:cNvSpPr txBox="1"/>
            <p:nvPr/>
          </p:nvSpPr>
          <p:spPr>
            <a:xfrm>
              <a:off x="830581" y="2178758"/>
              <a:ext cx="8395177" cy="5029412"/>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FEF3EA"/>
                </a:buClr>
                <a:buSzPts val="5800"/>
                <a:buFont typeface="League Spartan"/>
                <a:buNone/>
              </a:pPr>
              <a:r>
                <a:rPr lang="en-US" sz="5800" b="0" i="0" u="none" strike="noStrike" cap="none">
                  <a:solidFill>
                    <a:srgbClr val="FEF3EA"/>
                  </a:solidFill>
                  <a:latin typeface="League Spartan"/>
                  <a:ea typeface="League Spartan"/>
                  <a:cs typeface="League Spartan"/>
                  <a:sym typeface="League Spartan"/>
                </a:rPr>
                <a:t>Tribal Community Health Provider Project (TCHPP)</a:t>
              </a: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54"/>
          <p:cNvPicPr preferRelativeResize="0"/>
          <p:nvPr/>
        </p:nvPicPr>
        <p:blipFill rotWithShape="1">
          <a:blip r:embed="rId3">
            <a:alphaModFix/>
          </a:blip>
          <a:srcRect t="7825" b="7824"/>
          <a:stretch/>
        </p:blipFill>
        <p:spPr>
          <a:xfrm>
            <a:off x="0" y="0"/>
            <a:ext cx="18288000" cy="10287000"/>
          </a:xfrm>
          <a:prstGeom prst="rect">
            <a:avLst/>
          </a:prstGeom>
          <a:noFill/>
          <a:ln>
            <a:noFill/>
          </a:ln>
        </p:spPr>
      </p:pic>
      <p:sp>
        <p:nvSpPr>
          <p:cNvPr id="546" name="Google Shape;546;p54"/>
          <p:cNvSpPr/>
          <p:nvPr/>
        </p:nvSpPr>
        <p:spPr>
          <a:xfrm>
            <a:off x="6776676" y="3897382"/>
            <a:ext cx="4734648" cy="473462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54"/>
          <p:cNvGrpSpPr/>
          <p:nvPr/>
        </p:nvGrpSpPr>
        <p:grpSpPr>
          <a:xfrm>
            <a:off x="1028700" y="706194"/>
            <a:ext cx="13476950" cy="3191188"/>
            <a:chOff x="0" y="0"/>
            <a:chExt cx="17969267" cy="4254918"/>
          </a:xfrm>
        </p:grpSpPr>
        <p:sp>
          <p:nvSpPr>
            <p:cNvPr id="548" name="Google Shape;548;p54"/>
            <p:cNvSpPr txBox="1"/>
            <p:nvPr/>
          </p:nvSpPr>
          <p:spPr>
            <a:xfrm>
              <a:off x="0" y="0"/>
              <a:ext cx="17969263" cy="26416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97A0"/>
                </a:buClr>
                <a:buSzPts val="6500"/>
                <a:buFont typeface="Alfa Slab One"/>
                <a:buNone/>
              </a:pPr>
              <a:r>
                <a:rPr lang="en-US" sz="6500" b="0" i="0" u="none" strike="noStrike" cap="none">
                  <a:solidFill>
                    <a:srgbClr val="0097A0"/>
                  </a:solidFill>
                  <a:latin typeface="Alfa Slab One"/>
                  <a:ea typeface="Alfa Slab One"/>
                  <a:cs typeface="Alfa Slab One"/>
                  <a:sym typeface="Alfa Slab One"/>
                </a:rPr>
                <a:t>For Ongoing, Updated Information</a:t>
              </a:r>
              <a:endParaRPr/>
            </a:p>
          </p:txBody>
        </p:sp>
        <p:sp>
          <p:nvSpPr>
            <p:cNvPr id="549" name="Google Shape;549;p54"/>
            <p:cNvSpPr txBox="1"/>
            <p:nvPr/>
          </p:nvSpPr>
          <p:spPr>
            <a:xfrm>
              <a:off x="0" y="2929990"/>
              <a:ext cx="17969267" cy="787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E82F1A"/>
                </a:buClr>
                <a:buSzPts val="3900"/>
                <a:buFont typeface="Source Sans Pro"/>
                <a:buNone/>
              </a:pPr>
              <a:r>
                <a:rPr lang="en-US" sz="3900" b="1" i="0" u="none" strike="noStrike" cap="none">
                  <a:solidFill>
                    <a:srgbClr val="E82F1A"/>
                  </a:solidFill>
                  <a:latin typeface="Source Sans Pro"/>
                  <a:ea typeface="Source Sans Pro"/>
                  <a:cs typeface="Source Sans Pro"/>
                  <a:sym typeface="Source Sans Pro"/>
                </a:rPr>
                <a:t>VISIT OUR WEBSITE</a:t>
              </a:r>
              <a:endParaRPr/>
            </a:p>
          </p:txBody>
        </p:sp>
        <p:sp>
          <p:nvSpPr>
            <p:cNvPr id="550" name="Google Shape;550;p54"/>
            <p:cNvSpPr/>
            <p:nvPr/>
          </p:nvSpPr>
          <p:spPr>
            <a:xfrm>
              <a:off x="0" y="4100401"/>
              <a:ext cx="2283800" cy="154517"/>
            </a:xfrm>
            <a:prstGeom prst="rect">
              <a:avLst/>
            </a:prstGeom>
            <a:solidFill>
              <a:srgbClr val="8F6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1" name="Google Shape;551;p54"/>
          <p:cNvPicPr preferRelativeResize="0"/>
          <p:nvPr/>
        </p:nvPicPr>
        <p:blipFill rotWithShape="1">
          <a:blip r:embed="rId5">
            <a:alphaModFix/>
          </a:blip>
          <a:srcRect/>
          <a:stretch/>
        </p:blipFill>
        <p:spPr>
          <a:xfrm rot="5400000">
            <a:off x="2453147" y="3675475"/>
            <a:ext cx="2081876" cy="5407470"/>
          </a:xfrm>
          <a:prstGeom prst="rect">
            <a:avLst/>
          </a:prstGeom>
          <a:noFill/>
          <a:ln>
            <a:noFill/>
          </a:ln>
        </p:spPr>
      </p:pic>
      <p:pic>
        <p:nvPicPr>
          <p:cNvPr id="552" name="Google Shape;552;p54"/>
          <p:cNvPicPr preferRelativeResize="0"/>
          <p:nvPr/>
        </p:nvPicPr>
        <p:blipFill rotWithShape="1">
          <a:blip r:embed="rId5">
            <a:alphaModFix/>
          </a:blip>
          <a:srcRect/>
          <a:stretch/>
        </p:blipFill>
        <p:spPr>
          <a:xfrm rot="-5400000">
            <a:off x="13624420" y="3682209"/>
            <a:ext cx="2085231" cy="5416184"/>
          </a:xfrm>
          <a:prstGeom prst="rect">
            <a:avLst/>
          </a:prstGeom>
          <a:noFill/>
          <a:ln>
            <a:noFill/>
          </a:ln>
        </p:spPr>
      </p:pic>
      <p:sp>
        <p:nvSpPr>
          <p:cNvPr id="553" name="Google Shape;553;p54"/>
          <p:cNvSpPr txBox="1"/>
          <p:nvPr/>
        </p:nvSpPr>
        <p:spPr>
          <a:xfrm>
            <a:off x="6542727" y="8833802"/>
            <a:ext cx="5202546" cy="763271"/>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Clr>
                <a:srgbClr val="FFFFFF"/>
              </a:buClr>
              <a:buSzPts val="4449"/>
              <a:buFont typeface="Alfa Slab One"/>
              <a:buNone/>
            </a:pPr>
            <a:r>
              <a:rPr lang="en-US" sz="4449" b="0" i="0" u="none" strike="noStrike" cap="none">
                <a:solidFill>
                  <a:srgbClr val="FFFFFF"/>
                </a:solidFill>
                <a:latin typeface="Alfa Slab One"/>
                <a:ea typeface="Alfa Slab One"/>
                <a:cs typeface="Alfa Slab One"/>
                <a:sym typeface="Alfa Slab One"/>
              </a:rPr>
              <a:t>www.TCHPP.org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55"/>
          <p:cNvPicPr preferRelativeResize="0"/>
          <p:nvPr/>
        </p:nvPicPr>
        <p:blipFill rotWithShape="1">
          <a:blip r:embed="rId3">
            <a:alphaModFix/>
          </a:blip>
          <a:srcRect l="1162" t="2325" r="1161"/>
          <a:stretch/>
        </p:blipFill>
        <p:spPr>
          <a:xfrm>
            <a:off x="0" y="0"/>
            <a:ext cx="18288000" cy="1028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1173747" y="3258060"/>
            <a:ext cx="7674664" cy="2709641"/>
          </a:xfrm>
          <a:prstGeom prst="rect">
            <a:avLst/>
          </a:prstGeom>
          <a:solidFill>
            <a:srgbClr val="806753"/>
          </a:solidFill>
        </p:spPr>
      </p:sp>
      <p:sp>
        <p:nvSpPr>
          <p:cNvPr id="3" name="AutoShape 3"/>
          <p:cNvSpPr/>
          <p:nvPr/>
        </p:nvSpPr>
        <p:spPr>
          <a:xfrm>
            <a:off x="9439589" y="3258060"/>
            <a:ext cx="7674664" cy="2709641"/>
          </a:xfrm>
          <a:prstGeom prst="rect">
            <a:avLst/>
          </a:prstGeom>
          <a:solidFill>
            <a:srgbClr val="806753"/>
          </a:solidFill>
        </p:spPr>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74981" y="4096510"/>
            <a:ext cx="1046990" cy="1046990"/>
          </a:xfrm>
          <a:prstGeom prst="rect">
            <a:avLst/>
          </a:prstGeom>
        </p:spPr>
      </p:pic>
      <p:sp>
        <p:nvSpPr>
          <p:cNvPr id="5" name="AutoShape 5"/>
          <p:cNvSpPr/>
          <p:nvPr/>
        </p:nvSpPr>
        <p:spPr>
          <a:xfrm>
            <a:off x="1173747" y="6548659"/>
            <a:ext cx="7674664" cy="2709641"/>
          </a:xfrm>
          <a:prstGeom prst="rect">
            <a:avLst/>
          </a:prstGeom>
          <a:solidFill>
            <a:srgbClr val="806753"/>
          </a:solidFill>
        </p:spPr>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423" y="7381733"/>
            <a:ext cx="1043494" cy="1043494"/>
          </a:xfrm>
          <a:prstGeom prst="rect">
            <a:avLst/>
          </a:prstGeom>
        </p:spPr>
      </p:pic>
      <p:sp>
        <p:nvSpPr>
          <p:cNvPr id="7" name="AutoShape 7"/>
          <p:cNvSpPr/>
          <p:nvPr/>
        </p:nvSpPr>
        <p:spPr>
          <a:xfrm>
            <a:off x="9439589" y="6548659"/>
            <a:ext cx="7674664" cy="2709641"/>
          </a:xfrm>
          <a:prstGeom prst="rect">
            <a:avLst/>
          </a:prstGeom>
          <a:solidFill>
            <a:srgbClr val="806753"/>
          </a:solidFill>
        </p:spPr>
      </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14562" y="7372807"/>
            <a:ext cx="1052420" cy="105242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04117" y="4088480"/>
            <a:ext cx="1048800" cy="1048800"/>
          </a:xfrm>
          <a:prstGeom prst="rect">
            <a:avLst/>
          </a:prstGeom>
        </p:spPr>
      </p:pic>
      <p:pic>
        <p:nvPicPr>
          <p:cNvPr id="10" name="Picture 10"/>
          <p:cNvPicPr>
            <a:picLocks noChangeAspect="1"/>
          </p:cNvPicPr>
          <p:nvPr/>
        </p:nvPicPr>
        <p:blipFill>
          <a:blip r:embed="rId11"/>
          <a:srcRect l="15753" b="5921"/>
          <a:stretch>
            <a:fillRect/>
          </a:stretch>
        </p:blipFill>
        <p:spPr>
          <a:xfrm rot="-1396988">
            <a:off x="-585440" y="-1721827"/>
            <a:ext cx="4579114" cy="5113518"/>
          </a:xfrm>
          <a:prstGeom prst="rect">
            <a:avLst/>
          </a:prstGeom>
        </p:spPr>
      </p:pic>
      <p:sp>
        <p:nvSpPr>
          <p:cNvPr id="11" name="TextBox 11"/>
          <p:cNvSpPr txBox="1"/>
          <p:nvPr/>
        </p:nvSpPr>
        <p:spPr>
          <a:xfrm>
            <a:off x="3192006" y="4152900"/>
            <a:ext cx="5197647" cy="99060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20" normalizeH="0" baseline="0" noProof="0">
                <a:ln>
                  <a:noFill/>
                </a:ln>
                <a:solidFill>
                  <a:srgbClr val="FEF3EA"/>
                </a:solidFill>
                <a:effectLst/>
                <a:uLnTx/>
                <a:uFillTx/>
                <a:latin typeface="League Spartan Bold"/>
                <a:ea typeface="+mn-ea"/>
                <a:cs typeface="+mn-cs"/>
              </a:rPr>
              <a:t>EXISTING HEALTHCARE SYSTEM FAILS</a:t>
            </a:r>
          </a:p>
        </p:txBody>
      </p:sp>
      <p:sp>
        <p:nvSpPr>
          <p:cNvPr id="12" name="TextBox 12"/>
          <p:cNvSpPr txBox="1"/>
          <p:nvPr/>
        </p:nvSpPr>
        <p:spPr>
          <a:xfrm>
            <a:off x="2476717" y="1144679"/>
            <a:ext cx="14396527" cy="1878965"/>
          </a:xfrm>
          <a:prstGeom prst="rect">
            <a:avLst/>
          </a:prstGeom>
        </p:spPr>
        <p:txBody>
          <a:bodyPr lIns="0" tIns="0" rIns="0" bIns="0" rtlCol="0" anchor="t">
            <a:spAutoFit/>
          </a:bodyPr>
          <a:lstStyle/>
          <a:p>
            <a:pPr marL="0" marR="0" lvl="0" indent="0" algn="ctr" defTabSz="914400" rtl="0" eaLnBrk="1" fontAlgn="auto" latinLnBrk="0" hangingPunct="1">
              <a:lnSpc>
                <a:spcPts val="754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806753"/>
                </a:solidFill>
                <a:effectLst/>
                <a:uLnTx/>
                <a:uFillTx/>
                <a:latin typeface="League Spartan"/>
                <a:ea typeface="+mn-ea"/>
                <a:cs typeface="+mn-cs"/>
              </a:rPr>
              <a:t>Why do we need Health Aide Providers?</a:t>
            </a:r>
          </a:p>
        </p:txBody>
      </p:sp>
      <p:sp>
        <p:nvSpPr>
          <p:cNvPr id="13" name="TextBox 13"/>
          <p:cNvSpPr txBox="1"/>
          <p:nvPr/>
        </p:nvSpPr>
        <p:spPr>
          <a:xfrm>
            <a:off x="11239504" y="7102929"/>
            <a:ext cx="5633740" cy="198120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20" normalizeH="0" baseline="0" noProof="0" dirty="0">
                <a:ln>
                  <a:noFill/>
                </a:ln>
                <a:solidFill>
                  <a:srgbClr val="FEF3EA"/>
                </a:solidFill>
                <a:effectLst/>
                <a:uLnTx/>
                <a:uFillTx/>
                <a:latin typeface="League Spartan Bold"/>
                <a:ea typeface="+mn-ea"/>
                <a:cs typeface="+mn-cs"/>
              </a:rPr>
              <a:t>AI/AN CITIZENS PROVIDING CARE FOR THEIR OWN PEOPLE IN THEIR OWN COMMUNTIES</a:t>
            </a:r>
          </a:p>
        </p:txBody>
      </p:sp>
      <p:grpSp>
        <p:nvGrpSpPr>
          <p:cNvPr id="14" name="Group 14"/>
          <p:cNvGrpSpPr/>
          <p:nvPr/>
        </p:nvGrpSpPr>
        <p:grpSpPr>
          <a:xfrm>
            <a:off x="3192006" y="6844001"/>
            <a:ext cx="5656405" cy="2435612"/>
            <a:chOff x="0" y="0"/>
            <a:chExt cx="7541874" cy="3247483"/>
          </a:xfrm>
        </p:grpSpPr>
        <p:sp>
          <p:nvSpPr>
            <p:cNvPr id="15" name="TextBox 15"/>
            <p:cNvSpPr txBox="1"/>
            <p:nvPr/>
          </p:nvSpPr>
          <p:spPr>
            <a:xfrm>
              <a:off x="0" y="-38100"/>
              <a:ext cx="7505642" cy="262890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20" normalizeH="0" baseline="0" noProof="0">
                  <a:ln>
                    <a:noFill/>
                  </a:ln>
                  <a:solidFill>
                    <a:srgbClr val="FEF3EA"/>
                  </a:solidFill>
                  <a:effectLst/>
                  <a:uLnTx/>
                  <a:uFillTx/>
                  <a:latin typeface="League Spartan Bold"/>
                  <a:ea typeface="+mn-ea"/>
                  <a:cs typeface="+mn-cs"/>
                </a:rPr>
                <a:t>UNIQUE OPPORTUNITY FOR TRIBES TO IMPROVE CURRENT HEALTH AND EDUCATION SYSTEM</a:t>
              </a:r>
            </a:p>
          </p:txBody>
        </p:sp>
        <p:sp>
          <p:nvSpPr>
            <p:cNvPr id="16" name="TextBox 16"/>
            <p:cNvSpPr txBox="1"/>
            <p:nvPr/>
          </p:nvSpPr>
          <p:spPr>
            <a:xfrm>
              <a:off x="36232" y="2764883"/>
              <a:ext cx="7505642" cy="482600"/>
            </a:xfrm>
            <a:prstGeom prst="rect">
              <a:avLst/>
            </a:prstGeom>
          </p:spPr>
          <p:txBody>
            <a:bodyPr lIns="0" tIns="0" rIns="0" bIns="0" rtlCol="0" anchor="t">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7"/>
          <p:cNvSpPr txBox="1"/>
          <p:nvPr/>
        </p:nvSpPr>
        <p:spPr>
          <a:xfrm>
            <a:off x="10966982" y="4152900"/>
            <a:ext cx="6071890" cy="990600"/>
          </a:xfrm>
          <a:prstGeom prst="rect">
            <a:avLst/>
          </a:prstGeom>
        </p:spPr>
        <p:txBody>
          <a:bodyPr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r>
              <a:rPr kumimoji="0" lang="en-US" sz="3000" b="0" i="0" u="none" strike="noStrike" kern="1200" cap="none" spc="120" normalizeH="0" baseline="0" noProof="0">
                <a:ln>
                  <a:noFill/>
                </a:ln>
                <a:solidFill>
                  <a:srgbClr val="FEF3EA"/>
                </a:solidFill>
                <a:effectLst/>
                <a:uLnTx/>
                <a:uFillTx/>
                <a:latin typeface="League Spartan Bold"/>
                <a:ea typeface="+mn-ea"/>
                <a:cs typeface="+mn-cs"/>
              </a:rPr>
              <a:t>CLINICS ARE UNDERSTAFFED AT ALL LEVELS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9EB7-DCD1-455C-9163-FDDD84054236}"/>
              </a:ext>
            </a:extLst>
          </p:cNvPr>
          <p:cNvSpPr>
            <a:spLocks noGrp="1"/>
          </p:cNvSpPr>
          <p:nvPr>
            <p:ph type="title"/>
          </p:nvPr>
        </p:nvSpPr>
        <p:spPr/>
        <p:txBody>
          <a:bodyPr/>
          <a:lstStyle/>
          <a:p>
            <a:r>
              <a:rPr lang="en-US" dirty="0"/>
              <a:t>Why CHAP	</a:t>
            </a:r>
          </a:p>
        </p:txBody>
      </p:sp>
      <p:sp>
        <p:nvSpPr>
          <p:cNvPr id="3" name="Content Placeholder 2">
            <a:extLst>
              <a:ext uri="{FF2B5EF4-FFF2-40B4-BE49-F238E27FC236}">
                <a16:creationId xmlns:a16="http://schemas.microsoft.com/office/drawing/2014/main" id="{E3E0103B-2408-4D0D-B4FE-FA7E1541E1EB}"/>
              </a:ext>
            </a:extLst>
          </p:cNvPr>
          <p:cNvSpPr>
            <a:spLocks noGrp="1"/>
          </p:cNvSpPr>
          <p:nvPr>
            <p:ph idx="1"/>
          </p:nvPr>
        </p:nvSpPr>
        <p:spPr>
          <a:xfrm>
            <a:off x="1257300" y="2146853"/>
            <a:ext cx="15773400" cy="7118592"/>
          </a:xfrm>
        </p:spPr>
        <p:txBody>
          <a:bodyPr>
            <a:normAutofit lnSpcReduction="10000"/>
          </a:bodyPr>
          <a:lstStyle/>
          <a:p>
            <a:r>
              <a:rPr lang="en-US" dirty="0"/>
              <a:t>CHAP was developed to sit outside state regulatory environments to give tribes and tribal health programs the ability to tailor both the education and regulation of providers in their communities</a:t>
            </a:r>
          </a:p>
          <a:p>
            <a:r>
              <a:rPr lang="en-US" dirty="0"/>
              <a:t>The current system of health care has been failing tribal citizens for centuries – CHAP is an opportunity for tribes to shape a system of provider education and regulation to truly meet their needs</a:t>
            </a:r>
          </a:p>
          <a:p>
            <a:r>
              <a:rPr lang="en-US" dirty="0"/>
              <a:t>CHAP addresses important social determinants of health such as education attainment and financial security</a:t>
            </a:r>
          </a:p>
          <a:p>
            <a:r>
              <a:rPr lang="en-US" dirty="0"/>
              <a:t>CHAP was designed to circumvent structural barriers to education and care that tribal communities have worked hard to overcome</a:t>
            </a:r>
          </a:p>
          <a:p>
            <a:r>
              <a:rPr lang="en-US" dirty="0"/>
              <a:t>CHAP works best with federal support (not gratuitous management)</a:t>
            </a:r>
          </a:p>
        </p:txBody>
      </p:sp>
    </p:spTree>
    <p:extLst>
      <p:ext uri="{BB962C8B-B14F-4D97-AF65-F5344CB8AC3E}">
        <p14:creationId xmlns:p14="http://schemas.microsoft.com/office/powerpoint/2010/main" val="3529926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EF3E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49" y="269828"/>
            <a:ext cx="10172702" cy="1384664"/>
          </a:xfrm>
        </p:spPr>
        <p:txBody>
          <a:bodyPr>
            <a:normAutofit fontScale="90000"/>
          </a:bodyPr>
          <a:lstStyle/>
          <a:p>
            <a:r>
              <a:rPr lang="en-US" b="1" dirty="0"/>
              <a:t>Historical Trauma and Lack of Culturally Competent Providers</a:t>
            </a:r>
          </a:p>
        </p:txBody>
      </p:sp>
      <p:graphicFrame>
        <p:nvGraphicFramePr>
          <p:cNvPr id="4" name="Content Placeholder 3"/>
          <p:cNvGraphicFramePr>
            <a:graphicFrameLocks noGrp="1"/>
          </p:cNvGraphicFramePr>
          <p:nvPr>
            <p:ph sz="quarter" idx="1"/>
          </p:nvPr>
        </p:nvGraphicFramePr>
        <p:xfrm>
          <a:off x="857250" y="2093324"/>
          <a:ext cx="10172701" cy="3337560"/>
        </p:xfrm>
        <a:graphic>
          <a:graphicData uri="http://schemas.openxmlformats.org/drawingml/2006/table">
            <a:tbl>
              <a:tblPr firstRow="1" bandRow="1">
                <a:tableStyleId>{5C22544A-7EE6-4342-B048-85BDC9FD1C3A}</a:tableStyleId>
              </a:tblPr>
              <a:tblGrid>
                <a:gridCol w="6378179">
                  <a:extLst>
                    <a:ext uri="{9D8B030D-6E8A-4147-A177-3AD203B41FA5}">
                      <a16:colId xmlns:a16="http://schemas.microsoft.com/office/drawing/2014/main" val="20000"/>
                    </a:ext>
                  </a:extLst>
                </a:gridCol>
                <a:gridCol w="3794522">
                  <a:extLst>
                    <a:ext uri="{9D8B030D-6E8A-4147-A177-3AD203B41FA5}">
                      <a16:colId xmlns:a16="http://schemas.microsoft.com/office/drawing/2014/main" val="20001"/>
                    </a:ext>
                  </a:extLst>
                </a:gridCol>
              </a:tblGrid>
              <a:tr h="556260">
                <a:tc>
                  <a:txBody>
                    <a:bodyPr/>
                    <a:lstStyle/>
                    <a:p>
                      <a:r>
                        <a:rPr lang="en-US" sz="2100" b="1" dirty="0">
                          <a:solidFill>
                            <a:schemeClr val="tx1"/>
                          </a:solidFill>
                        </a:rPr>
                        <a:t>Dentists in the US by Race</a:t>
                      </a:r>
                    </a:p>
                  </a:txBody>
                  <a:tcPr marL="137160" marR="137160" marT="68580" marB="68580">
                    <a:solidFill>
                      <a:schemeClr val="accent1">
                        <a:lumMod val="20000"/>
                        <a:lumOff val="80000"/>
                      </a:schemeClr>
                    </a:solidFill>
                  </a:tcPr>
                </a:tc>
                <a:tc>
                  <a:txBody>
                    <a:bodyPr/>
                    <a:lstStyle/>
                    <a:p>
                      <a:endParaRPr lang="en-US" sz="2100" b="0" dirty="0">
                        <a:solidFill>
                          <a:schemeClr val="tx1"/>
                        </a:solidFill>
                      </a:endParaRPr>
                    </a:p>
                  </a:txBody>
                  <a:tcPr marL="137160" marR="137160" marT="68580" marB="68580">
                    <a:solidFill>
                      <a:schemeClr val="accent1">
                        <a:lumMod val="20000"/>
                        <a:lumOff val="80000"/>
                      </a:schemeClr>
                    </a:solidFill>
                  </a:tcPr>
                </a:tc>
                <a:extLst>
                  <a:ext uri="{0D108BD9-81ED-4DB2-BD59-A6C34878D82A}">
                    <a16:rowId xmlns:a16="http://schemas.microsoft.com/office/drawing/2014/main" val="10000"/>
                  </a:ext>
                </a:extLst>
              </a:tr>
              <a:tr h="556260">
                <a:tc>
                  <a:txBody>
                    <a:bodyPr/>
                    <a:lstStyle/>
                    <a:p>
                      <a:r>
                        <a:rPr lang="en-US" sz="2100" dirty="0"/>
                        <a:t>Native American</a:t>
                      </a:r>
                    </a:p>
                  </a:txBody>
                  <a:tcPr marL="137160" marR="137160" marT="68580" marB="68580"/>
                </a:tc>
                <a:tc>
                  <a:txBody>
                    <a:bodyPr/>
                    <a:lstStyle/>
                    <a:p>
                      <a:r>
                        <a:rPr lang="en-US" sz="2100" dirty="0"/>
                        <a:t>0.1%</a:t>
                      </a:r>
                    </a:p>
                  </a:txBody>
                  <a:tcPr marL="137160" marR="137160" marT="68580" marB="68580"/>
                </a:tc>
                <a:extLst>
                  <a:ext uri="{0D108BD9-81ED-4DB2-BD59-A6C34878D82A}">
                    <a16:rowId xmlns:a16="http://schemas.microsoft.com/office/drawing/2014/main" val="10002"/>
                  </a:ext>
                </a:extLst>
              </a:tr>
              <a:tr h="556260">
                <a:tc>
                  <a:txBody>
                    <a:bodyPr/>
                    <a:lstStyle/>
                    <a:p>
                      <a:r>
                        <a:rPr lang="en-US" sz="2100" dirty="0"/>
                        <a:t>Asian/Pacific Islander</a:t>
                      </a:r>
                    </a:p>
                  </a:txBody>
                  <a:tcPr marL="137160" marR="137160" marT="68580" marB="68580"/>
                </a:tc>
                <a:tc>
                  <a:txBody>
                    <a:bodyPr/>
                    <a:lstStyle/>
                    <a:p>
                      <a:r>
                        <a:rPr lang="en-US" sz="2100" dirty="0"/>
                        <a:t>7%</a:t>
                      </a:r>
                    </a:p>
                  </a:txBody>
                  <a:tcPr marL="137160" marR="137160" marT="68580" marB="68580"/>
                </a:tc>
                <a:extLst>
                  <a:ext uri="{0D108BD9-81ED-4DB2-BD59-A6C34878D82A}">
                    <a16:rowId xmlns:a16="http://schemas.microsoft.com/office/drawing/2014/main" val="10003"/>
                  </a:ext>
                </a:extLst>
              </a:tr>
              <a:tr h="556260">
                <a:tc>
                  <a:txBody>
                    <a:bodyPr/>
                    <a:lstStyle/>
                    <a:p>
                      <a:r>
                        <a:rPr lang="en-US" sz="2100" dirty="0"/>
                        <a:t>Black/African</a:t>
                      </a:r>
                      <a:r>
                        <a:rPr lang="en-US" sz="2100" baseline="0" dirty="0"/>
                        <a:t> American</a:t>
                      </a:r>
                      <a:endParaRPr lang="en-US" sz="2100" dirty="0"/>
                    </a:p>
                  </a:txBody>
                  <a:tcPr marL="137160" marR="137160" marT="68580" marB="68580"/>
                </a:tc>
                <a:tc>
                  <a:txBody>
                    <a:bodyPr/>
                    <a:lstStyle/>
                    <a:p>
                      <a:r>
                        <a:rPr lang="en-US" sz="2100" dirty="0"/>
                        <a:t>3.5%</a:t>
                      </a:r>
                    </a:p>
                  </a:txBody>
                  <a:tcPr marL="137160" marR="137160" marT="68580" marB="68580"/>
                </a:tc>
                <a:extLst>
                  <a:ext uri="{0D108BD9-81ED-4DB2-BD59-A6C34878D82A}">
                    <a16:rowId xmlns:a16="http://schemas.microsoft.com/office/drawing/2014/main" val="10004"/>
                  </a:ext>
                </a:extLst>
              </a:tr>
              <a:tr h="556260">
                <a:tc>
                  <a:txBody>
                    <a:bodyPr/>
                    <a:lstStyle/>
                    <a:p>
                      <a:r>
                        <a:rPr lang="en-US" sz="2100" dirty="0"/>
                        <a:t>Hispanic/Latino</a:t>
                      </a:r>
                    </a:p>
                  </a:txBody>
                  <a:tcPr marL="137160" marR="137160" marT="68580" marB="68580"/>
                </a:tc>
                <a:tc>
                  <a:txBody>
                    <a:bodyPr/>
                    <a:lstStyle/>
                    <a:p>
                      <a:r>
                        <a:rPr lang="en-US" sz="2100" dirty="0"/>
                        <a:t>3.5%</a:t>
                      </a:r>
                    </a:p>
                  </a:txBody>
                  <a:tcPr marL="137160" marR="137160" marT="68580" marB="68580"/>
                </a:tc>
                <a:extLst>
                  <a:ext uri="{0D108BD9-81ED-4DB2-BD59-A6C34878D82A}">
                    <a16:rowId xmlns:a16="http://schemas.microsoft.com/office/drawing/2014/main" val="10005"/>
                  </a:ext>
                </a:extLst>
              </a:tr>
              <a:tr h="556260">
                <a:tc>
                  <a:txBody>
                    <a:bodyPr/>
                    <a:lstStyle/>
                    <a:p>
                      <a:r>
                        <a:rPr lang="en-US" sz="2100" dirty="0"/>
                        <a:t>White/Caucasian</a:t>
                      </a:r>
                    </a:p>
                  </a:txBody>
                  <a:tcPr marL="137160" marR="137160" marT="68580" marB="68580"/>
                </a:tc>
                <a:tc>
                  <a:txBody>
                    <a:bodyPr/>
                    <a:lstStyle/>
                    <a:p>
                      <a:r>
                        <a:rPr lang="en-US" sz="2100" dirty="0"/>
                        <a:t>86%</a:t>
                      </a:r>
                    </a:p>
                  </a:txBody>
                  <a:tcPr marL="137160" marR="137160" marT="68580" marB="68580"/>
                </a:tc>
                <a:extLst>
                  <a:ext uri="{0D108BD9-81ED-4DB2-BD59-A6C34878D82A}">
                    <a16:rowId xmlns:a16="http://schemas.microsoft.com/office/drawing/2014/main" val="10006"/>
                  </a:ext>
                </a:extLst>
              </a:tr>
            </a:tbl>
          </a:graphicData>
        </a:graphic>
      </p:graphicFrame>
      <p:sp>
        <p:nvSpPr>
          <p:cNvPr id="5" name="Oval 4"/>
          <p:cNvSpPr/>
          <p:nvPr/>
        </p:nvSpPr>
        <p:spPr>
          <a:xfrm>
            <a:off x="400052" y="2557940"/>
            <a:ext cx="10629900" cy="685800"/>
          </a:xfrm>
          <a:prstGeom prst="ellipse">
            <a:avLst/>
          </a:prstGeom>
          <a:noFill/>
          <a:ln w="41275">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endParaRPr lang="en-US" sz="2100" kern="1200">
              <a:solidFill>
                <a:srgbClr val="FFFFFF"/>
              </a:solidFill>
              <a:latin typeface="Calibri" panose="020F0502020204030204"/>
            </a:endParaRPr>
          </a:p>
        </p:txBody>
      </p:sp>
      <p:sp>
        <p:nvSpPr>
          <p:cNvPr id="6" name="TextBox 5"/>
          <p:cNvSpPr txBox="1"/>
          <p:nvPr/>
        </p:nvSpPr>
        <p:spPr>
          <a:xfrm flipH="1">
            <a:off x="4462599" y="5585397"/>
            <a:ext cx="6972300" cy="323165"/>
          </a:xfrm>
          <a:prstGeom prst="rect">
            <a:avLst/>
          </a:prstGeom>
          <a:noFill/>
        </p:spPr>
        <p:txBody>
          <a:bodyPr wrap="square" rtlCol="0">
            <a:spAutoFit/>
          </a:bodyPr>
          <a:lstStyle/>
          <a:p>
            <a:pPr defTabSz="1371600">
              <a:buClrTx/>
            </a:pPr>
            <a:r>
              <a:rPr lang="en-US" sz="1500" kern="1200" dirty="0">
                <a:latin typeface="Calibri" panose="020F0502020204030204"/>
                <a:ea typeface="+mn-ea"/>
                <a:cs typeface="+mn-cs"/>
              </a:rPr>
              <a:t>Source: American Dental Association, Bureau of Health Professions, HRSA</a:t>
            </a:r>
          </a:p>
        </p:txBody>
      </p:sp>
      <p:sp>
        <p:nvSpPr>
          <p:cNvPr id="3" name="TextBox 2">
            <a:extLst>
              <a:ext uri="{FF2B5EF4-FFF2-40B4-BE49-F238E27FC236}">
                <a16:creationId xmlns:a16="http://schemas.microsoft.com/office/drawing/2014/main" id="{01179956-2B9C-4F17-9BFD-06D27F7122EF}"/>
              </a:ext>
            </a:extLst>
          </p:cNvPr>
          <p:cNvSpPr txBox="1"/>
          <p:nvPr/>
        </p:nvSpPr>
        <p:spPr>
          <a:xfrm>
            <a:off x="11374484" y="274638"/>
            <a:ext cx="6056267" cy="3540456"/>
          </a:xfrm>
          <a:prstGeom prst="rect">
            <a:avLst/>
          </a:prstGeom>
          <a:noFill/>
        </p:spPr>
        <p:txBody>
          <a:bodyPr wrap="square" rtlCol="0">
            <a:spAutoFit/>
          </a:bodyPr>
          <a:lstStyle/>
          <a:p>
            <a:pPr defTabSz="1371600">
              <a:buClrTx/>
            </a:pPr>
            <a:r>
              <a:rPr lang="en-US" sz="2801" kern="1200" dirty="0">
                <a:latin typeface="Calibri" panose="020F0502020204030204"/>
                <a:ea typeface="+mn-ea"/>
                <a:cs typeface="+mn-cs"/>
              </a:rPr>
              <a:t>Out of the estimated 5.2 million </a:t>
            </a:r>
            <a:r>
              <a:rPr lang="en-US" sz="2801" b="1" kern="1200" dirty="0">
                <a:latin typeface="Calibri" panose="020F0502020204030204"/>
                <a:ea typeface="+mn-ea"/>
                <a:cs typeface="+mn-cs"/>
              </a:rPr>
              <a:t>American Indians and Alaska Natives (AI/ANs) in the U.S., about 3,400 are physicians, just 0.4% of the physician workforce</a:t>
            </a:r>
            <a:r>
              <a:rPr lang="en-US" sz="2801" kern="1200" dirty="0">
                <a:latin typeface="Calibri" panose="020F0502020204030204"/>
                <a:ea typeface="+mn-ea"/>
                <a:cs typeface="+mn-cs"/>
              </a:rPr>
              <a:t>, according to a 2018 AMA Council on Medical Education report, “Study of Declining Native American Medical Student Enrollment.”</a:t>
            </a:r>
          </a:p>
        </p:txBody>
      </p:sp>
      <p:graphicFrame>
        <p:nvGraphicFramePr>
          <p:cNvPr id="7" name="Table 6">
            <a:extLst>
              <a:ext uri="{FF2B5EF4-FFF2-40B4-BE49-F238E27FC236}">
                <a16:creationId xmlns:a16="http://schemas.microsoft.com/office/drawing/2014/main" id="{9A5534BA-8436-47EB-A9D2-2C421FE2D74D}"/>
              </a:ext>
            </a:extLst>
          </p:cNvPr>
          <p:cNvGraphicFramePr>
            <a:graphicFrameLocks noGrp="1"/>
          </p:cNvGraphicFramePr>
          <p:nvPr/>
        </p:nvGraphicFramePr>
        <p:xfrm>
          <a:off x="857250" y="5891015"/>
          <a:ext cx="7406098" cy="2960190"/>
        </p:xfrm>
        <a:graphic>
          <a:graphicData uri="http://schemas.openxmlformats.org/drawingml/2006/table">
            <a:tbl>
              <a:tblPr/>
              <a:tblGrid>
                <a:gridCol w="3703049">
                  <a:extLst>
                    <a:ext uri="{9D8B030D-6E8A-4147-A177-3AD203B41FA5}">
                      <a16:colId xmlns:a16="http://schemas.microsoft.com/office/drawing/2014/main" val="383771166"/>
                    </a:ext>
                  </a:extLst>
                </a:gridCol>
                <a:gridCol w="3703049">
                  <a:extLst>
                    <a:ext uri="{9D8B030D-6E8A-4147-A177-3AD203B41FA5}">
                      <a16:colId xmlns:a16="http://schemas.microsoft.com/office/drawing/2014/main" val="3578121938"/>
                    </a:ext>
                  </a:extLst>
                </a:gridCol>
              </a:tblGrid>
              <a:tr h="476795">
                <a:tc>
                  <a:txBody>
                    <a:bodyPr/>
                    <a:lstStyle/>
                    <a:p>
                      <a:r>
                        <a:rPr lang="en-US" sz="1800" b="1" dirty="0">
                          <a:effectLst/>
                        </a:rPr>
                        <a:t>Therapists in the US by Race</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b="1" dirty="0">
                          <a:effectLst/>
                        </a:rPr>
                        <a:t>Percentages</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124618399"/>
                  </a:ext>
                </a:extLst>
              </a:tr>
              <a:tr h="401319">
                <a:tc>
                  <a:txBody>
                    <a:bodyPr/>
                    <a:lstStyle/>
                    <a:p>
                      <a:r>
                        <a:rPr lang="en-US" sz="1800">
                          <a:effectLst/>
                        </a:rPr>
                        <a:t>White</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dirty="0">
                          <a:effectLst/>
                        </a:rPr>
                        <a:t>76.4%</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024962027"/>
                  </a:ext>
                </a:extLst>
              </a:tr>
              <a:tr h="401319">
                <a:tc>
                  <a:txBody>
                    <a:bodyPr/>
                    <a:lstStyle/>
                    <a:p>
                      <a:r>
                        <a:rPr lang="en-US" sz="1800">
                          <a:effectLst/>
                        </a:rPr>
                        <a:t>Asian</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a:effectLst/>
                        </a:rPr>
                        <a:t>10.6%</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138711250"/>
                  </a:ext>
                </a:extLst>
              </a:tr>
              <a:tr h="401319">
                <a:tc>
                  <a:txBody>
                    <a:bodyPr/>
                    <a:lstStyle/>
                    <a:p>
                      <a:r>
                        <a:rPr lang="en-US" sz="1800">
                          <a:effectLst/>
                        </a:rPr>
                        <a:t>Hispanic or Latino</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dirty="0">
                          <a:effectLst/>
                        </a:rPr>
                        <a:t>6.3%</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2195287156"/>
                  </a:ext>
                </a:extLst>
              </a:tr>
              <a:tr h="401319">
                <a:tc>
                  <a:txBody>
                    <a:bodyPr/>
                    <a:lstStyle/>
                    <a:p>
                      <a:r>
                        <a:rPr lang="en-US" sz="1800">
                          <a:effectLst/>
                        </a:rPr>
                        <a:t>Black or African American</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a:effectLst/>
                        </a:rPr>
                        <a:t>4.1%</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1267184233"/>
                  </a:ext>
                </a:extLst>
              </a:tr>
              <a:tr h="401319">
                <a:tc>
                  <a:txBody>
                    <a:bodyPr/>
                    <a:lstStyle/>
                    <a:p>
                      <a:r>
                        <a:rPr lang="en-US" sz="1800" dirty="0">
                          <a:effectLst/>
                        </a:rPr>
                        <a:t>Unknown</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a:effectLst/>
                        </a:rPr>
                        <a:t>2.2%</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3820122990"/>
                  </a:ext>
                </a:extLst>
              </a:tr>
              <a:tr h="476795">
                <a:tc>
                  <a:txBody>
                    <a:bodyPr/>
                    <a:lstStyle/>
                    <a:p>
                      <a:r>
                        <a:rPr lang="en-US" sz="1800" b="1">
                          <a:effectLst/>
                        </a:rPr>
                        <a:t>American Indian and Alaska Native</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tc>
                  <a:txBody>
                    <a:bodyPr/>
                    <a:lstStyle/>
                    <a:p>
                      <a:r>
                        <a:rPr lang="en-US" sz="1800" b="1" dirty="0">
                          <a:effectLst/>
                        </a:rPr>
                        <a:t>0.4%</a:t>
                      </a:r>
                    </a:p>
                  </a:txBody>
                  <a:tcPr marL="95250" marR="95250" marT="63500" marB="6350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FFFFFF"/>
                    </a:solidFill>
                  </a:tcPr>
                </a:tc>
                <a:extLst>
                  <a:ext uri="{0D108BD9-81ED-4DB2-BD59-A6C34878D82A}">
                    <a16:rowId xmlns:a16="http://schemas.microsoft.com/office/drawing/2014/main" val="737211779"/>
                  </a:ext>
                </a:extLst>
              </a:tr>
            </a:tbl>
          </a:graphicData>
        </a:graphic>
      </p:graphicFrame>
      <p:graphicFrame>
        <p:nvGraphicFramePr>
          <p:cNvPr id="15" name="Chart 14">
            <a:extLst>
              <a:ext uri="{FF2B5EF4-FFF2-40B4-BE49-F238E27FC236}">
                <a16:creationId xmlns:a16="http://schemas.microsoft.com/office/drawing/2014/main" id="{9EB13DAF-504C-47C2-82C0-5C0325DFD54F}"/>
              </a:ext>
            </a:extLst>
          </p:cNvPr>
          <p:cNvGraphicFramePr/>
          <p:nvPr/>
        </p:nvGraphicFramePr>
        <p:xfrm>
          <a:off x="10690316" y="4234841"/>
          <a:ext cx="7406096" cy="514823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69CAC4EE-A01C-4CBD-B049-E86C9FAEDDAD}"/>
              </a:ext>
            </a:extLst>
          </p:cNvPr>
          <p:cNvSpPr txBox="1"/>
          <p:nvPr/>
        </p:nvSpPr>
        <p:spPr>
          <a:xfrm>
            <a:off x="12969240" y="9557031"/>
            <a:ext cx="4663440" cy="246349"/>
          </a:xfrm>
          <a:prstGeom prst="rect">
            <a:avLst/>
          </a:prstGeom>
          <a:noFill/>
        </p:spPr>
        <p:txBody>
          <a:bodyPr wrap="square" rtlCol="0">
            <a:spAutoFit/>
          </a:bodyPr>
          <a:lstStyle/>
          <a:p>
            <a:pPr defTabSz="1371600">
              <a:buClrTx/>
            </a:pPr>
            <a:r>
              <a:rPr lang="en-US" sz="1001" kern="1200" dirty="0">
                <a:latin typeface="Calibri" panose="020F0502020204030204"/>
                <a:ea typeface="+mn-ea"/>
                <a:cs typeface="+mn-cs"/>
              </a:rPr>
              <a:t>Source: https://www.zippia.com/physician-assistant-jobs/demographics/</a:t>
            </a:r>
          </a:p>
        </p:txBody>
      </p:sp>
      <p:sp>
        <p:nvSpPr>
          <p:cNvPr id="17" name="TextBox 16">
            <a:extLst>
              <a:ext uri="{FF2B5EF4-FFF2-40B4-BE49-F238E27FC236}">
                <a16:creationId xmlns:a16="http://schemas.microsoft.com/office/drawing/2014/main" id="{D95B3BCD-E907-483E-BF66-79D496900F57}"/>
              </a:ext>
            </a:extLst>
          </p:cNvPr>
          <p:cNvSpPr txBox="1"/>
          <p:nvPr/>
        </p:nvSpPr>
        <p:spPr>
          <a:xfrm rot="10800000" flipV="1">
            <a:off x="5318762" y="9858243"/>
            <a:ext cx="4663439" cy="246349"/>
          </a:xfrm>
          <a:prstGeom prst="rect">
            <a:avLst/>
          </a:prstGeom>
          <a:noFill/>
        </p:spPr>
        <p:txBody>
          <a:bodyPr wrap="square" rtlCol="0">
            <a:spAutoFit/>
          </a:bodyPr>
          <a:lstStyle/>
          <a:p>
            <a:pPr defTabSz="1371600">
              <a:buClrTx/>
            </a:pPr>
            <a:r>
              <a:rPr lang="en-US" sz="1001" kern="1200" dirty="0">
                <a:latin typeface="Calibri" panose="020F0502020204030204"/>
                <a:ea typeface="+mn-ea"/>
                <a:cs typeface="+mn-cs"/>
              </a:rPr>
              <a:t>Source: https://www.crossrivertherapy.com/therapist-statistics</a:t>
            </a:r>
          </a:p>
        </p:txBody>
      </p:sp>
    </p:spTree>
    <p:extLst>
      <p:ext uri="{BB962C8B-B14F-4D97-AF65-F5344CB8AC3E}">
        <p14:creationId xmlns:p14="http://schemas.microsoft.com/office/powerpoint/2010/main" val="14209399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1" id="{7CE78351-8E17-0F49-AB34-9701A85C1D11}" vid="{84DE44D2-5704-CD45-88DE-EBDD7FE46329}"/>
    </a:ext>
  </a:extLst>
</a:theme>
</file>

<file path=ppt/theme/theme6.xml><?xml version="1.0" encoding="utf-8"?>
<a:theme xmlns:a="http://schemas.openxmlformats.org/drawingml/2006/main" name="5_Office Theme">
  <a:themeElements>
    <a:clrScheme name="NPAIHBred">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2" id="{A6A466BD-C9D0-4E32-B494-CB3C07D686F5}" vid="{15093CC8-6EAF-41BF-81A0-88F03F8DE8E8}"/>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14393</TotalTime>
  <Words>5441</Words>
  <Application>Microsoft Office PowerPoint</Application>
  <PresentationFormat>Custom</PresentationFormat>
  <Paragraphs>614</Paragraphs>
  <Slides>61</Slides>
  <Notes>28</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61</vt:i4>
      </vt:variant>
    </vt:vector>
  </HeadingPairs>
  <TitlesOfParts>
    <vt:vector size="90" baseType="lpstr">
      <vt:lpstr>Gill Sans</vt:lpstr>
      <vt:lpstr>Montserrat Classic</vt:lpstr>
      <vt:lpstr>Alfa Slab One</vt:lpstr>
      <vt:lpstr>Arimo</vt:lpstr>
      <vt:lpstr>Calibri Light</vt:lpstr>
      <vt:lpstr>Arimo Medium</vt:lpstr>
      <vt:lpstr>Gill Sans Nova Medium</vt:lpstr>
      <vt:lpstr>Canva Sans</vt:lpstr>
      <vt:lpstr>League Spartan</vt:lpstr>
      <vt:lpstr>Canva Sans Bold</vt:lpstr>
      <vt:lpstr>League Spartan Bold</vt:lpstr>
      <vt:lpstr>Arial</vt:lpstr>
      <vt:lpstr>Gill Sans Nova Book</vt:lpstr>
      <vt:lpstr>Calibri</vt:lpstr>
      <vt:lpstr>Source Sans Pro</vt:lpstr>
      <vt:lpstr>Arimo Light</vt:lpstr>
      <vt:lpstr>Source Sans Pro Bold</vt:lpstr>
      <vt:lpstr>Open Sans</vt:lpstr>
      <vt:lpstr>Gill Sans Nova Light</vt:lpstr>
      <vt:lpstr>Open Sans Bold</vt:lpstr>
      <vt:lpstr>Abadi</vt:lpstr>
      <vt:lpstr>Montserrat</vt:lpstr>
      <vt:lpstr>Alfa Slab One Bold</vt:lpstr>
      <vt:lpstr>Office Theme</vt:lpstr>
      <vt:lpstr>2_Office Theme</vt:lpstr>
      <vt:lpstr>1_Office Theme</vt:lpstr>
      <vt:lpstr>3_Office Theme</vt:lpstr>
      <vt:lpstr>4_Office Theme</vt:lpstr>
      <vt:lpstr>5_Office Theme</vt:lpstr>
      <vt:lpstr>Northwest CHAP Implementation By: NPAIHB Tribal Community Health Provider Program</vt:lpstr>
      <vt:lpstr>PowerPoint Presentation</vt:lpstr>
      <vt:lpstr>PowerPoint Presentation</vt:lpstr>
      <vt:lpstr>Tribal Community Health Provider Program Team</vt:lpstr>
      <vt:lpstr>Subject Matter Expert Team</vt:lpstr>
      <vt:lpstr>PowerPoint Presentation</vt:lpstr>
      <vt:lpstr>PowerPoint Presentation</vt:lpstr>
      <vt:lpstr>Why CHAP </vt:lpstr>
      <vt:lpstr>Historical Trauma and Lack of Culturally Competent Providers</vt:lpstr>
      <vt:lpstr>What are the components of CHAP? (a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BHA Education &amp; Scope of Practice</vt:lpstr>
      <vt:lpstr>PowerPoint Presentation</vt:lpstr>
      <vt:lpstr>PowerPoint Presentation</vt:lpstr>
      <vt:lpstr>PowerPoint Presentation</vt:lpstr>
      <vt:lpstr>PowerPoint Presentation</vt:lpstr>
      <vt:lpstr>PowerPoint Presentation</vt:lpstr>
      <vt:lpstr>Community Health Aide</vt:lpstr>
      <vt:lpstr>Fundamental Pieces of CHA/P Development </vt:lpstr>
      <vt:lpstr>PowerPoint Presentation</vt:lpstr>
      <vt:lpstr>CHA/P Development Timeline</vt:lpstr>
      <vt:lpstr>PowerPoint Presentation</vt:lpstr>
      <vt:lpstr>Community Health Representatives and Community Health Aide Programs are Complementary Programs</vt:lpstr>
      <vt:lpstr>CHR and CHAP</vt:lpstr>
      <vt:lpstr>NPAIHB Community Health Representative Program </vt:lpstr>
      <vt:lpstr>PowerPoint Presentation</vt:lpstr>
      <vt:lpstr>PowerPoint Presentation</vt:lpstr>
      <vt:lpstr>PowerPoint Presentation</vt:lpstr>
      <vt:lpstr>PowerPoint Presentation</vt:lpstr>
      <vt:lpstr>PowerPoint Presentation</vt:lpstr>
      <vt:lpstr>System of CHAP Content Development </vt:lpstr>
      <vt:lpstr>Definitions</vt:lpstr>
      <vt:lpstr>IHS Circular 20-06 Sec 6(E) National Certification Board (NCB)</vt:lpstr>
      <vt:lpstr>Area Certification Boards (ACBs).  </vt:lpstr>
      <vt:lpstr>IHS Circular 20-06 Sec 6(G) Academic Review Committees (ARC).  </vt:lpstr>
      <vt:lpstr>JOIN THE CHAP TAG</vt:lpstr>
      <vt:lpstr>PowerPoint Presentation</vt:lpstr>
      <vt:lpstr>PowerPoint Presentation</vt:lpstr>
      <vt:lpstr>Lifecycle of the Portland Area CHAP Certification Board (PACCB)</vt:lpstr>
      <vt:lpstr>PowerPoint Presentation</vt:lpstr>
      <vt:lpstr>PowerPoint Presentation</vt:lpstr>
      <vt:lpstr>Medicaid Reimbursement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Sampson Samuels</dc:creator>
  <cp:lastModifiedBy>Christina Peters</cp:lastModifiedBy>
  <cp:revision>51</cp:revision>
  <dcterms:created xsi:type="dcterms:W3CDTF">2006-08-16T00:00:00Z</dcterms:created>
  <dcterms:modified xsi:type="dcterms:W3CDTF">2023-09-28T00:16:32Z</dcterms:modified>
</cp:coreProperties>
</file>