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20"/>
  </p:notesMasterIdLst>
  <p:handoutMasterIdLst>
    <p:handoutMasterId r:id="rId21"/>
  </p:handoutMasterIdLst>
  <p:sldIdLst>
    <p:sldId id="257" r:id="rId5"/>
    <p:sldId id="376" r:id="rId6"/>
    <p:sldId id="381" r:id="rId7"/>
    <p:sldId id="378" r:id="rId8"/>
    <p:sldId id="332" r:id="rId9"/>
    <p:sldId id="377" r:id="rId10"/>
    <p:sldId id="383" r:id="rId11"/>
    <p:sldId id="384" r:id="rId12"/>
    <p:sldId id="385" r:id="rId13"/>
    <p:sldId id="341" r:id="rId14"/>
    <p:sldId id="351" r:id="rId15"/>
    <p:sldId id="343" r:id="rId16"/>
    <p:sldId id="355" r:id="rId17"/>
    <p:sldId id="349" r:id="rId18"/>
    <p:sldId id="28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0B0003-B997-6534-438A-CA0DD9C2E4C3}" name="Church, Ann M. (IHS/HQ)" initials="C(" userId="S::achurch@na.ihs.gov::8b6ffc2f-cbc8-458e-9b72-ec46c6be32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hrhardt, Brit L (IHS/HQ)" initials="EBL(" lastIdx="2" clrIdx="0">
    <p:extLst>
      <p:ext uri="{19B8F6BF-5375-455C-9EA6-DF929625EA0E}">
        <p15:presenceInfo xmlns:p15="http://schemas.microsoft.com/office/powerpoint/2012/main" userId="S-1-5-21-1547161642-606747145-682003330-4598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8312"/>
    <a:srgbClr val="FFFFFF"/>
    <a:srgbClr val="1D4D77"/>
    <a:srgbClr val="F5D9CC"/>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72"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46E519B-61BF-41A9-AFFA-BAD42AA6A28B}" type="datetimeFigureOut">
              <a:rPr lang="en-US" smtClean="0"/>
              <a:t>12/12/2023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7B275C-5D9F-44B3-A894-FBB61692FE98}" type="slidenum">
              <a:rPr lang="en-US" smtClean="0"/>
              <a:t>‹#›</a:t>
            </a:fld>
            <a:endParaRPr lang="en-US"/>
          </a:p>
        </p:txBody>
      </p:sp>
    </p:spTree>
    <p:extLst>
      <p:ext uri="{BB962C8B-B14F-4D97-AF65-F5344CB8AC3E}">
        <p14:creationId xmlns:p14="http://schemas.microsoft.com/office/powerpoint/2010/main" val="542870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8FA526-01BB-418E-87B3-BB204CED0494}" type="datetimeFigureOut">
              <a:rPr lang="en-US" smtClean="0"/>
              <a:t>12/12/2023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F8E536-381C-49DA-B51B-F692AA943430}" type="slidenum">
              <a:rPr lang="en-US" smtClean="0"/>
              <a:t>‹#›</a:t>
            </a:fld>
            <a:endParaRPr lang="en-US"/>
          </a:p>
        </p:txBody>
      </p:sp>
    </p:spTree>
    <p:extLst>
      <p:ext uri="{BB962C8B-B14F-4D97-AF65-F5344CB8AC3E}">
        <p14:creationId xmlns:p14="http://schemas.microsoft.com/office/powerpoint/2010/main" val="240217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ongress.gov/bill/116th-congress/house-bill/133/tex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a:p>
        </p:txBody>
      </p:sp>
      <p:sp>
        <p:nvSpPr>
          <p:cNvPr id="4" name="Slide Number Placeholder 3"/>
          <p:cNvSpPr>
            <a:spLocks noGrp="1"/>
          </p:cNvSpPr>
          <p:nvPr>
            <p:ph type="sldNum" sz="quarter" idx="10"/>
          </p:nvPr>
        </p:nvSpPr>
        <p:spPr/>
        <p:txBody>
          <a:bodyPr/>
          <a:lstStyle/>
          <a:p>
            <a:fld id="{234C40A3-C388-4F58-B771-A78873EB76C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714784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14</a:t>
            </a:fld>
            <a:endParaRPr lang="en-US" dirty="0"/>
          </a:p>
        </p:txBody>
      </p:sp>
    </p:spTree>
    <p:extLst>
      <p:ext uri="{BB962C8B-B14F-4D97-AF65-F5344CB8AC3E}">
        <p14:creationId xmlns:p14="http://schemas.microsoft.com/office/powerpoint/2010/main" val="239715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F8E536-381C-49DA-B51B-F692AA943430}" type="slidenum">
              <a:rPr lang="en-US" smtClean="0"/>
              <a:t>15</a:t>
            </a:fld>
            <a:endParaRPr lang="en-US"/>
          </a:p>
        </p:txBody>
      </p:sp>
    </p:spTree>
    <p:extLst>
      <p:ext uri="{BB962C8B-B14F-4D97-AF65-F5344CB8AC3E}">
        <p14:creationId xmlns:p14="http://schemas.microsoft.com/office/powerpoint/2010/main" val="110486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200"/>
              </a:spcBef>
              <a:spcAft>
                <a:spcPts val="200"/>
              </a:spcAft>
              <a:buFont typeface="Wingdings,Sans-Serif"/>
              <a:buChar char="§"/>
            </a:pPr>
            <a:r>
              <a:rPr lang="en-US"/>
              <a:t>CSC</a:t>
            </a:r>
          </a:p>
          <a:p>
            <a:pPr marL="742950" lvl="1" indent="-285750">
              <a:lnSpc>
                <a:spcPct val="90000"/>
              </a:lnSpc>
              <a:spcBef>
                <a:spcPts val="1200"/>
              </a:spcBef>
              <a:spcAft>
                <a:spcPts val="200"/>
              </a:spcAft>
              <a:buFont typeface="Wingdings,Sans-Serif"/>
              <a:buChar char="§"/>
            </a:pPr>
            <a:r>
              <a:rPr lang="en-US"/>
              <a:t>Meeting with the Department Scheduled for December 15th. </a:t>
            </a:r>
          </a:p>
          <a:p>
            <a:pPr marL="742950" lvl="1" indent="-285750">
              <a:lnSpc>
                <a:spcPct val="90000"/>
              </a:lnSpc>
              <a:spcBef>
                <a:spcPts val="1200"/>
              </a:spcBef>
              <a:spcAft>
                <a:spcPts val="200"/>
              </a:spcAft>
              <a:buFont typeface="Wingdings,Sans-Serif"/>
              <a:buChar char="§"/>
            </a:pPr>
            <a:r>
              <a:rPr lang="en-US"/>
              <a:t>CSC-calculations (next week) get this scheduled</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70F8E536-381C-49DA-B51B-F692AA943430}" type="slidenum">
              <a:rPr lang="en-US" smtClean="0"/>
              <a:t>2</a:t>
            </a:fld>
            <a:endParaRPr lang="en-US"/>
          </a:p>
        </p:txBody>
      </p:sp>
    </p:spTree>
    <p:extLst>
      <p:ext uri="{BB962C8B-B14F-4D97-AF65-F5344CB8AC3E}">
        <p14:creationId xmlns:p14="http://schemas.microsoft.com/office/powerpoint/2010/main" val="150145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70F8E536-381C-49DA-B51B-F692AA943430}" type="slidenum">
              <a:rPr lang="en-US" smtClean="0"/>
              <a:t>4</a:t>
            </a:fld>
            <a:endParaRPr lang="en-US"/>
          </a:p>
        </p:txBody>
      </p:sp>
    </p:spTree>
    <p:extLst>
      <p:ext uri="{BB962C8B-B14F-4D97-AF65-F5344CB8AC3E}">
        <p14:creationId xmlns:p14="http://schemas.microsoft.com/office/powerpoint/2010/main" val="4051605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70F8E536-381C-49DA-B51B-F692AA943430}" type="slidenum">
              <a:rPr lang="en-US" smtClean="0"/>
              <a:t>5</a:t>
            </a:fld>
            <a:endParaRPr lang="en-US"/>
          </a:p>
        </p:txBody>
      </p:sp>
    </p:spTree>
    <p:extLst>
      <p:ext uri="{BB962C8B-B14F-4D97-AF65-F5344CB8AC3E}">
        <p14:creationId xmlns:p14="http://schemas.microsoft.com/office/powerpoint/2010/main" val="322191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70F8E536-381C-49DA-B51B-F692AA943430}" type="slidenum">
              <a:rPr lang="en-US" smtClean="0"/>
              <a:t>6</a:t>
            </a:fld>
            <a:endParaRPr lang="en-US"/>
          </a:p>
        </p:txBody>
      </p:sp>
    </p:spTree>
    <p:extLst>
      <p:ext uri="{BB962C8B-B14F-4D97-AF65-F5344CB8AC3E}">
        <p14:creationId xmlns:p14="http://schemas.microsoft.com/office/powerpoint/2010/main" val="279043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70F8E536-381C-49DA-B51B-F692AA943430}" type="slidenum">
              <a:rPr lang="en-US" smtClean="0"/>
              <a:t>7</a:t>
            </a:fld>
            <a:endParaRPr lang="en-US"/>
          </a:p>
        </p:txBody>
      </p:sp>
    </p:spTree>
    <p:extLst>
      <p:ext uri="{BB962C8B-B14F-4D97-AF65-F5344CB8AC3E}">
        <p14:creationId xmlns:p14="http://schemas.microsoft.com/office/powerpoint/2010/main" val="206506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Background </a:t>
            </a:r>
            <a:endParaRPr lang="en-US"/>
          </a:p>
          <a:p>
            <a:r>
              <a:rPr lang="en-US"/>
              <a:t> </a:t>
            </a:r>
            <a:endParaRPr lang="en-US">
              <a:cs typeface="Calibri"/>
            </a:endParaRPr>
          </a:p>
          <a:p>
            <a:pPr marL="285750" indent="-285750">
              <a:buFont typeface="Arial"/>
              <a:buChar char="•"/>
            </a:pPr>
            <a:r>
              <a:rPr lang="en-US" b="1"/>
              <a:t>Director’s Decision Memo </a:t>
            </a:r>
            <a:r>
              <a:rPr lang="en-US"/>
              <a:t>– we are optimistic that it will be signed in the next week or so. </a:t>
            </a:r>
            <a:endParaRPr lang="en-US">
              <a:cs typeface="Calibri"/>
            </a:endParaRPr>
          </a:p>
          <a:p>
            <a:pPr marL="285750" indent="-285750">
              <a:buFont typeface="Arial"/>
              <a:buChar char="•"/>
            </a:pPr>
            <a:r>
              <a:rPr lang="en-US" b="1"/>
              <a:t>Rollout Plan </a:t>
            </a:r>
            <a:r>
              <a:rPr lang="en-US"/>
              <a:t>– we will be coordinating with OHR and PAS on the rollout plan, which will include informal Congressional appropriations notifications, per ASFR.</a:t>
            </a:r>
            <a:endParaRPr lang="en-US">
              <a:cs typeface="Calibri"/>
            </a:endParaRPr>
          </a:p>
          <a:p>
            <a:pPr marL="285750" indent="-285750">
              <a:buFont typeface="Arial"/>
              <a:buChar char="•"/>
            </a:pPr>
            <a:r>
              <a:rPr lang="en-US" b="1"/>
              <a:t>Human Resources</a:t>
            </a:r>
            <a:endParaRPr lang="en-US"/>
          </a:p>
          <a:p>
            <a:pPr marL="742950" lvl="2" indent="-285750">
              <a:buFont typeface="Arial"/>
              <a:buChar char="•"/>
            </a:pPr>
            <a:r>
              <a:rPr lang="en-US"/>
              <a:t>Union notification of impacted staff. This will begin once the memo is signed. Currently there are only 3 impacted staff - two in CSC and one in 105(l). </a:t>
            </a:r>
            <a:endParaRPr lang="en-US">
              <a:cs typeface="Calibri" panose="020F0502020204030204"/>
            </a:endParaRPr>
          </a:p>
          <a:p>
            <a:pPr marL="742950" lvl="2" indent="-285750">
              <a:buFont typeface="Arial"/>
              <a:buChar char="•"/>
            </a:pPr>
            <a:r>
              <a:rPr lang="en-US"/>
              <a:t>Recruitment – We have been working with HR to establish classified PDs for the new 105(l) division.  All but two PDs are established and the two pending PDs will done next week. </a:t>
            </a:r>
            <a:endParaRPr lang="en-US">
              <a:cs typeface="Calibri" panose="020F0502020204030204"/>
            </a:endParaRPr>
          </a:p>
          <a:p>
            <a:pPr marL="742950" lvl="2" indent="-285750">
              <a:buFont typeface="Arial"/>
              <a:buChar char="•"/>
            </a:pPr>
            <a:r>
              <a:rPr lang="en-US"/>
              <a:t>We plan to post the Deputy Director of Business Operations, the Tribal Lease Program Director, and the staff analyst positions within two weeks of the Directors signature. When paired with the transfer of Paula Poncho from the Alaska Area to OFA, this will give us a small but mighty team to begin the heavy lift that is building the tribal lease program.  </a:t>
            </a:r>
            <a:endParaRPr lang="en-US">
              <a:cs typeface="Calibri" panose="020F0502020204030204"/>
            </a:endParaRPr>
          </a:p>
          <a:p>
            <a:pPr marL="285750" indent="-285750">
              <a:buFont typeface="Arial,Sans-Serif"/>
              <a:buChar char="•"/>
            </a:pPr>
            <a:r>
              <a:rPr lang="en-US"/>
              <a:t>Once OFA takes over the administration of the program we will begin making strategic program improvements to enhance the tracking, oversite, and management of the program. These include:</a:t>
            </a:r>
            <a:endParaRPr lang="en-US">
              <a:cs typeface="Calibri"/>
            </a:endParaRPr>
          </a:p>
          <a:p>
            <a:pPr lvl="1" indent="-285750">
              <a:buFont typeface="Arial"/>
              <a:buChar char="•"/>
            </a:pPr>
            <a:r>
              <a:rPr lang="en-US" b="1"/>
              <a:t>We are working on an updated delegation of authority for signing 105(l) leases</a:t>
            </a:r>
            <a:r>
              <a:rPr lang="en-US"/>
              <a:t>.  This item will require a collaborative approach with OEHE.  Our goal is to hold on routing the update for signature until the Deputy Director of Business Operations and the Tribal Lease Division Director are hired (or, alternatively, a suitable detail is identified). This will avoid a backup in lease approvals until key staff are on board.  We anticipate that the updated delegation of authority will be ready to execute, and OFA will be prepared to take of signatory authority, within a few weeks of the Director’s approval of the decision memo. </a:t>
            </a:r>
            <a:endParaRPr lang="en-US">
              <a:cs typeface="Calibri"/>
            </a:endParaRPr>
          </a:p>
          <a:p>
            <a:pPr lvl="1" indent="-285750">
              <a:buFont typeface="Arial"/>
              <a:buChar char="•"/>
            </a:pPr>
            <a:r>
              <a:rPr lang="en-US" b="1"/>
              <a:t>As far as tracking goes, Paula Poncho has an Access Data Base that she is currently using to track all the incoming leases</a:t>
            </a:r>
            <a:r>
              <a:rPr lang="en-US"/>
              <a:t>. She will continue business as usual for the near term with the current business process. However, we are already working with the web development team here in IHS to develop a 105(l) lease proposal portal that will be similar to what Bemidji developed for Title I contracts. We are currently preparing the scope of work. In concept, the data base will be a singular web based solution for the submission, negotiation, and award of 105(l) leases. It will also host a management dashboard to give HQ an at a glance overview of current, pending and paid leases. </a:t>
            </a:r>
            <a:endParaRPr lang="en-US">
              <a:cs typeface="Calibri"/>
            </a:endParaRPr>
          </a:p>
          <a:p>
            <a:pPr lvl="1" indent="-285750">
              <a:buFont typeface="Arial"/>
              <a:buChar char="•"/>
            </a:pPr>
            <a:r>
              <a:rPr lang="en-US"/>
              <a:t>Thanks to Mr. Weaver, Paula Poncho and Luke </a:t>
            </a:r>
            <a:r>
              <a:rPr lang="en-US" err="1"/>
              <a:t>Vanderwagen</a:t>
            </a:r>
            <a:r>
              <a:rPr lang="en-US"/>
              <a:t> </a:t>
            </a:r>
            <a:r>
              <a:rPr lang="en-US" b="1"/>
              <a:t>we have</a:t>
            </a:r>
            <a:r>
              <a:rPr lang="en-US"/>
              <a:t> </a:t>
            </a:r>
            <a:r>
              <a:rPr lang="en-US" b="1"/>
              <a:t>a draft policy and FAQ document draft</a:t>
            </a:r>
            <a:r>
              <a:rPr lang="en-US"/>
              <a:t>. It will need some work and consultation but it was a step in the right direction. The policy is a result of the joint (BIA / IHS) tribal consultation held Aug 27, 2021.  Once reviewed through IHS, OFA will present the policy to the FAAB for their review and consideration, before national consultation.  We are targeting FY 2024 Q1 for these activities.</a:t>
            </a:r>
            <a:endParaRPr lang="en-US">
              <a:cs typeface="Calibri" panose="020F0502020204030204"/>
            </a:endParaRPr>
          </a:p>
          <a:p>
            <a:pPr lvl="1" indent="-285750">
              <a:buFont typeface="Arial"/>
              <a:buChar char="•"/>
            </a:pPr>
            <a:r>
              <a:rPr lang="en-US" b="1"/>
              <a:t>We have been reviewing the BIA Lease Technical Assistance guide</a:t>
            </a:r>
            <a:r>
              <a:rPr lang="en-US"/>
              <a:t>. We may model as closely as we can to that manual since congress directed in the </a:t>
            </a:r>
            <a:r>
              <a:rPr lang="en-US">
                <a:hlinkClick r:id="rId3"/>
              </a:rPr>
              <a:t>Consolidated Appropriations Act of 2021 (P.L. 116-260)</a:t>
            </a:r>
            <a:r>
              <a:rPr lang="en-US"/>
              <a:t>, which directed the secretaries establish as consistent and transparent an approach as possible in their administration of 105(l) leases.” We feel considering the BIA manual will be important in the development and formalization of the program overall. Both the website and the web based data base are going to be essential upgrades to the current process. The system will be a centralized source of information for tribes and agency staff as well. Based on feedback we’ve heard from the TSGAC, we may consider consultation on this guide before publishing.</a:t>
            </a:r>
            <a:endParaRPr lang="en-US">
              <a:cs typeface="Calibri" panose="020F0502020204030204"/>
            </a:endParaRPr>
          </a:p>
          <a:p>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0F8E536-381C-49DA-B51B-F692AA943430}" type="slidenum">
              <a:rPr lang="en-US" smtClean="0"/>
              <a:t>8</a:t>
            </a:fld>
            <a:endParaRPr lang="en-US"/>
          </a:p>
        </p:txBody>
      </p:sp>
    </p:spTree>
    <p:extLst>
      <p:ext uri="{BB962C8B-B14F-4D97-AF65-F5344CB8AC3E}">
        <p14:creationId xmlns:p14="http://schemas.microsoft.com/office/powerpoint/2010/main" val="1937696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10</a:t>
            </a:fld>
            <a:endParaRPr lang="en-US" dirty="0"/>
          </a:p>
        </p:txBody>
      </p:sp>
    </p:spTree>
    <p:extLst>
      <p:ext uri="{BB962C8B-B14F-4D97-AF65-F5344CB8AC3E}">
        <p14:creationId xmlns:p14="http://schemas.microsoft.com/office/powerpoint/2010/main" val="1924105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11</a:t>
            </a:fld>
            <a:endParaRPr lang="en-US" dirty="0"/>
          </a:p>
        </p:txBody>
      </p:sp>
    </p:spTree>
    <p:extLst>
      <p:ext uri="{BB962C8B-B14F-4D97-AF65-F5344CB8AC3E}">
        <p14:creationId xmlns:p14="http://schemas.microsoft.com/office/powerpoint/2010/main" val="224712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B1D29C0-AE6D-4E02-9CD8-049544EE3C2F}" type="datetime1">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23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7BB96C-A6A9-4F12-A778-07A91059553E}" type="datetime1">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222267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8C8D6-7423-4F71-9348-7AA0B1B9E177}" type="datetime1">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21654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B77FC0-B7A1-430F-AD49-528ADA738D84}" type="datetime1">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234125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B0417-A2B4-47D9-8D73-3867C9524B79}" type="datetime1">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39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8DA967-8BCA-4D0A-BD46-BC64A3D6E2A0}" type="datetime1">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334467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3F5A8D-FA53-49CC-9B33-E7CEADBA5681}" type="datetime1">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30026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920C6-9B3C-4481-A5DA-86B673AAB21A}" type="datetime1">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125201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4849F1-438A-4621-AE50-92722F671549}" type="datetime1">
              <a:rPr lang="en-US" smtClean="0"/>
              <a:t>12/12/2023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285169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7818D7-90F6-419A-8306-657D2ECDA14D}" type="datetime1">
              <a:rPr lang="en-US" smtClean="0"/>
              <a:t>12/12/2023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B582AC-5695-48DB-B28C-201892CC33C9}" type="slidenum">
              <a:rPr lang="en-US" smtClean="0"/>
              <a:t>‹#›</a:t>
            </a:fld>
            <a:endParaRPr lang="en-US"/>
          </a:p>
        </p:txBody>
      </p:sp>
    </p:spTree>
    <p:extLst>
      <p:ext uri="{BB962C8B-B14F-4D97-AF65-F5344CB8AC3E}">
        <p14:creationId xmlns:p14="http://schemas.microsoft.com/office/powerpoint/2010/main" val="379286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74E82-F24A-4D10-9AE3-8BE75ECAEEF4}" type="datetime1">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a:p>
        </p:txBody>
      </p:sp>
    </p:spTree>
    <p:extLst>
      <p:ext uri="{BB962C8B-B14F-4D97-AF65-F5344CB8AC3E}">
        <p14:creationId xmlns:p14="http://schemas.microsoft.com/office/powerpoint/2010/main" val="285093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19614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B65DD0-1986-4CD0-91AD-B21022B2D991}" type="datetime1">
              <a:rPr lang="en-US" smtClean="0"/>
              <a:t>12/12/2023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B582AC-5695-48DB-B28C-201892CC33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51474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hs.gov/sites/coronavirus/themes/responsive2017/display_objects/documents/At-a-Glance-CoronavirusResponse_ReliefSupplementalAppropriationsAct.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12290"/>
            <a:ext cx="12207240" cy="556343"/>
          </a:xfrm>
          <a:prstGeom prst="rect">
            <a:avLst/>
          </a:prstGeom>
        </p:spPr>
      </p:pic>
      <p:sp>
        <p:nvSpPr>
          <p:cNvPr id="2" name="Title 1"/>
          <p:cNvSpPr>
            <a:spLocks noGrp="1"/>
          </p:cNvSpPr>
          <p:nvPr>
            <p:ph type="ctrTitle"/>
          </p:nvPr>
        </p:nvSpPr>
        <p:spPr>
          <a:xfrm>
            <a:off x="1097280" y="807720"/>
            <a:ext cx="10058400" cy="3566160"/>
          </a:xfrm>
        </p:spPr>
        <p:txBody>
          <a:bodyPr>
            <a:normAutofit/>
          </a:bodyPr>
          <a:lstStyle/>
          <a:p>
            <a:r>
              <a:rPr lang="en-US" b="1" dirty="0">
                <a:solidFill>
                  <a:schemeClr val="tx1"/>
                </a:solidFill>
                <a:latin typeface="Bahnschrift SemiBold Condensed" panose="020B0502040204020203" pitchFamily="34" charset="0"/>
              </a:rPr>
              <a:t>Indian Health Service</a:t>
            </a:r>
            <a:br>
              <a:rPr lang="en-US" dirty="0"/>
            </a:br>
            <a:r>
              <a:rPr lang="en-US" sz="6600" dirty="0"/>
              <a:t>CFO Updates</a:t>
            </a:r>
            <a:endParaRPr lang="en-US" sz="4800" dirty="0">
              <a:solidFill>
                <a:srgbClr val="1D4D77"/>
              </a:solidFill>
            </a:endParaRPr>
          </a:p>
        </p:txBody>
      </p:sp>
      <p:sp>
        <p:nvSpPr>
          <p:cNvPr id="3" name="Subtitle 2"/>
          <p:cNvSpPr>
            <a:spLocks noGrp="1"/>
          </p:cNvSpPr>
          <p:nvPr>
            <p:ph type="subTitle" idx="1"/>
          </p:nvPr>
        </p:nvSpPr>
        <p:spPr>
          <a:xfrm>
            <a:off x="1100051" y="4455620"/>
            <a:ext cx="10058400" cy="1740801"/>
          </a:xfrm>
        </p:spPr>
        <p:txBody>
          <a:bodyPr>
            <a:normAutofit/>
          </a:bodyPr>
          <a:lstStyle/>
          <a:p>
            <a:r>
              <a:rPr lang="en-US" sz="2000" dirty="0"/>
              <a:t>Tribal Self-Governance Advisory Committee</a:t>
            </a:r>
          </a:p>
          <a:p>
            <a:r>
              <a:rPr lang="en-US" sz="2000" dirty="0"/>
              <a:t>Jillian Curtis, Chief Financial Officer</a:t>
            </a:r>
          </a:p>
          <a:p>
            <a:r>
              <a:rPr lang="en-US" sz="2000" dirty="0"/>
              <a:t>December 13, 2023</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54478" y="4455620"/>
            <a:ext cx="1750176" cy="1740801"/>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2097" y="4455620"/>
            <a:ext cx="1842403" cy="1764296"/>
          </a:xfrm>
          <a:prstGeom prst="rect">
            <a:avLst/>
          </a:prstGeom>
        </p:spPr>
      </p:pic>
    </p:spTree>
    <p:extLst>
      <p:ext uri="{BB962C8B-B14F-4D97-AF65-F5344CB8AC3E}">
        <p14:creationId xmlns:p14="http://schemas.microsoft.com/office/powerpoint/2010/main" val="3322513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Unobligated Balances at IHS </a:t>
            </a:r>
            <a:endParaRPr lang="en-US" i="1" dirty="0"/>
          </a:p>
        </p:txBody>
      </p:sp>
      <p:sp>
        <p:nvSpPr>
          <p:cNvPr id="3" name="Content Placeholder 2"/>
          <p:cNvSpPr>
            <a:spLocks noGrp="1"/>
          </p:cNvSpPr>
          <p:nvPr>
            <p:ph idx="1"/>
          </p:nvPr>
        </p:nvSpPr>
        <p:spPr>
          <a:xfrm>
            <a:off x="1097279" y="1845733"/>
            <a:ext cx="10115203" cy="4196143"/>
          </a:xfrm>
        </p:spPr>
        <p:txBody>
          <a:bodyPr>
            <a:normAutofit fontScale="92500" lnSpcReduction="10000"/>
          </a:bodyPr>
          <a:lstStyle/>
          <a:p>
            <a:pPr marL="479425" indent="0">
              <a:buNone/>
            </a:pPr>
            <a:endParaRPr lang="en-US" sz="800" dirty="0"/>
          </a:p>
          <a:p>
            <a:pPr marL="1147763" indent="-668338">
              <a:buFont typeface="Wingdings" panose="05000000000000000000" pitchFamily="2" charset="2"/>
              <a:buChar char="q"/>
            </a:pPr>
            <a:r>
              <a:rPr lang="en-US" sz="3200" dirty="0"/>
              <a:t>IHS unobligated balances stay “on the books” longer because the Agency provides direct health care.</a:t>
            </a:r>
          </a:p>
          <a:p>
            <a:pPr marL="1147763" indent="-668338">
              <a:buFont typeface="Wingdings" panose="05000000000000000000" pitchFamily="2" charset="2"/>
              <a:buChar char="q"/>
            </a:pPr>
            <a:endParaRPr lang="en-US" sz="800" dirty="0"/>
          </a:p>
          <a:p>
            <a:pPr marL="1147763" indent="-668338">
              <a:buFont typeface="Wingdings" panose="05000000000000000000" pitchFamily="2" charset="2"/>
              <a:buChar char="q"/>
            </a:pPr>
            <a:r>
              <a:rPr lang="en-US" sz="3200" dirty="0"/>
              <a:t>75% of IHS unobligated balances are for project-based activities that obligate over a longer period of time by design, and care that is referred outside the IHS.</a:t>
            </a:r>
          </a:p>
          <a:p>
            <a:pPr marL="1147763" indent="-668338">
              <a:buFont typeface="Wingdings" panose="05000000000000000000" pitchFamily="2" charset="2"/>
              <a:buChar char="q"/>
            </a:pPr>
            <a:endParaRPr lang="en-US" sz="800" dirty="0"/>
          </a:p>
          <a:p>
            <a:pPr marL="1147763" indent="-668338">
              <a:buFont typeface="Wingdings" panose="05000000000000000000" pitchFamily="2" charset="2"/>
              <a:buChar char="q"/>
            </a:pPr>
            <a:r>
              <a:rPr lang="en-US" sz="3200" dirty="0"/>
              <a:t>The IHS is taking concrete actions to address misconceptions and reduce unobligated balances, and reduced unobligated balances by 15% over FY 2023.</a:t>
            </a:r>
          </a:p>
          <a:p>
            <a:pPr marL="481012" indent="0">
              <a:buNone/>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10</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3813094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Unobligated Balances at IHS (</a:t>
            </a:r>
            <a:r>
              <a:rPr lang="en-US" i="1" dirty="0"/>
              <a:t>Cont.</a:t>
            </a:r>
            <a:r>
              <a:rPr lang="en-US" dirty="0"/>
              <a:t>)</a:t>
            </a:r>
            <a:endParaRPr lang="en-US" i="1" dirty="0"/>
          </a:p>
        </p:txBody>
      </p:sp>
      <p:sp>
        <p:nvSpPr>
          <p:cNvPr id="3" name="Content Placeholder 2"/>
          <p:cNvSpPr>
            <a:spLocks noGrp="1"/>
          </p:cNvSpPr>
          <p:nvPr>
            <p:ph idx="1"/>
          </p:nvPr>
        </p:nvSpPr>
        <p:spPr>
          <a:xfrm>
            <a:off x="1097280" y="1737360"/>
            <a:ext cx="10115203" cy="4564297"/>
          </a:xfrm>
        </p:spPr>
        <p:txBody>
          <a:bodyPr>
            <a:normAutofit/>
          </a:bodyPr>
          <a:lstStyle/>
          <a:p>
            <a:pPr marL="0" indent="0">
              <a:buNone/>
            </a:pPr>
            <a:r>
              <a:rPr lang="en-US" sz="3500" dirty="0"/>
              <a:t>IHS unobligated balances stay “on the books” longer because the IHS provides direct health care services.</a:t>
            </a:r>
          </a:p>
          <a:p>
            <a:pPr marL="938212" indent="-457200">
              <a:buFont typeface="Wingdings" panose="05000000000000000000" pitchFamily="2" charset="2"/>
              <a:buChar char="§"/>
            </a:pPr>
            <a:r>
              <a:rPr lang="en-US" sz="3500" b="1" u="sng" dirty="0"/>
              <a:t>Unobligated balances = operating budgets </a:t>
            </a:r>
            <a:r>
              <a:rPr lang="en-US" sz="3500" dirty="0"/>
              <a:t>for IHS-operated hospitals and health clinics in most of the Agency’s funding lines. </a:t>
            </a:r>
          </a:p>
          <a:p>
            <a:pPr marL="938212" indent="-457200">
              <a:buFont typeface="Wingdings" panose="05000000000000000000" pitchFamily="2" charset="2"/>
              <a:buChar char="§"/>
            </a:pPr>
            <a:r>
              <a:rPr lang="en-US" sz="3500" dirty="0"/>
              <a:t>Funds are obligated as they are needed for specific purposes over time like payroll, supply purchases, support contracts, etc.</a:t>
            </a:r>
          </a:p>
          <a:p>
            <a:pPr marL="481012" indent="0">
              <a:buNone/>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11</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140268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Unobligated Balances at IHS (</a:t>
            </a:r>
            <a:r>
              <a:rPr lang="en-US" i="1" dirty="0"/>
              <a:t>cont.</a:t>
            </a:r>
            <a:r>
              <a:rPr lang="en-US" dirty="0"/>
              <a:t>)</a:t>
            </a:r>
            <a:endParaRPr lang="en-US" i="1" dirty="0"/>
          </a:p>
        </p:txBody>
      </p:sp>
      <p:sp>
        <p:nvSpPr>
          <p:cNvPr id="3" name="Content Placeholder 2"/>
          <p:cNvSpPr>
            <a:spLocks noGrp="1"/>
          </p:cNvSpPr>
          <p:nvPr>
            <p:ph idx="1"/>
          </p:nvPr>
        </p:nvSpPr>
        <p:spPr>
          <a:xfrm>
            <a:off x="1097279" y="1845733"/>
            <a:ext cx="10115203" cy="4196143"/>
          </a:xfrm>
        </p:spPr>
        <p:txBody>
          <a:bodyPr>
            <a:normAutofit lnSpcReduction="10000"/>
          </a:bodyPr>
          <a:lstStyle/>
          <a:p>
            <a:pPr marL="112713" indent="0">
              <a:buNone/>
            </a:pPr>
            <a:r>
              <a:rPr lang="en-US" sz="3200" dirty="0"/>
              <a:t>75% of prior year unobligated balances at IHS are for project-based activities, and Purchased/Referred Care (PRC).</a:t>
            </a:r>
          </a:p>
          <a:p>
            <a:pPr marL="938212" indent="-457200">
              <a:buFont typeface="Wingdings" panose="05000000000000000000" pitchFamily="2" charset="2"/>
              <a:buChar char="§"/>
            </a:pPr>
            <a:r>
              <a:rPr lang="en-US" sz="3200" dirty="0"/>
              <a:t>$1.1 billion of prior year unobligated balances are for Health Care Facilities Construction projects that must be fully funded by Congress before they can be obligated.</a:t>
            </a:r>
          </a:p>
          <a:p>
            <a:pPr marL="938212" indent="-457200">
              <a:buFont typeface="Wingdings" panose="05000000000000000000" pitchFamily="2" charset="2"/>
              <a:buChar char="§"/>
            </a:pPr>
            <a:r>
              <a:rPr lang="en-US" sz="3200" dirty="0"/>
              <a:t>Maintenance &amp; Improvement and EHR Modernization activities obligate over time as project plans are completed and contracts are awarded.</a:t>
            </a:r>
          </a:p>
        </p:txBody>
      </p:sp>
      <p:sp>
        <p:nvSpPr>
          <p:cNvPr id="4" name="Slide Number Placeholder 3"/>
          <p:cNvSpPr>
            <a:spLocks noGrp="1"/>
          </p:cNvSpPr>
          <p:nvPr>
            <p:ph type="sldNum" sz="quarter" idx="12"/>
          </p:nvPr>
        </p:nvSpPr>
        <p:spPr/>
        <p:txBody>
          <a:bodyPr/>
          <a:lstStyle/>
          <a:p>
            <a:fld id="{CFB582AC-5695-48DB-B28C-201892CC33C9}" type="slidenum">
              <a:rPr lang="en-US" smtClean="0"/>
              <a:t>12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56666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Prior Year Unobligated Balances ($3 billion)</a:t>
            </a:r>
            <a:endParaRPr lang="en-US" sz="4400" i="1" dirty="0"/>
          </a:p>
        </p:txBody>
      </p:sp>
      <p:sp>
        <p:nvSpPr>
          <p:cNvPr id="4" name="Slide Number Placeholder 3"/>
          <p:cNvSpPr>
            <a:spLocks noGrp="1"/>
          </p:cNvSpPr>
          <p:nvPr>
            <p:ph type="sldNum" sz="quarter" idx="12"/>
          </p:nvPr>
        </p:nvSpPr>
        <p:spPr/>
        <p:txBody>
          <a:bodyPr/>
          <a:lstStyle/>
          <a:p>
            <a:fld id="{CFB582AC-5695-48DB-B28C-201892CC33C9}" type="slidenum">
              <a:rPr lang="en-US" smtClean="0"/>
              <a:t>13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pic>
        <p:nvPicPr>
          <p:cNvPr id="7" name="Picture 6">
            <a:extLst>
              <a:ext uri="{FF2B5EF4-FFF2-40B4-BE49-F238E27FC236}">
                <a16:creationId xmlns:a16="http://schemas.microsoft.com/office/drawing/2014/main" id="{C3095D24-8980-4643-BE2D-606426E57814}"/>
              </a:ext>
            </a:extLst>
          </p:cNvPr>
          <p:cNvPicPr>
            <a:picLocks noChangeAspect="1"/>
          </p:cNvPicPr>
          <p:nvPr/>
        </p:nvPicPr>
        <p:blipFill>
          <a:blip r:embed="rId3"/>
          <a:stretch>
            <a:fillRect/>
          </a:stretch>
        </p:blipFill>
        <p:spPr>
          <a:xfrm>
            <a:off x="655992" y="1765317"/>
            <a:ext cx="10940976" cy="4508382"/>
          </a:xfrm>
          <a:prstGeom prst="rect">
            <a:avLst/>
          </a:prstGeom>
        </p:spPr>
      </p:pic>
    </p:spTree>
    <p:extLst>
      <p:ext uri="{BB962C8B-B14F-4D97-AF65-F5344CB8AC3E}">
        <p14:creationId xmlns:p14="http://schemas.microsoft.com/office/powerpoint/2010/main" val="148049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a:t>Actions to Reduce IHS Unobligated Balances</a:t>
            </a:r>
            <a:endParaRPr lang="en-US" sz="4500" i="1" dirty="0"/>
          </a:p>
        </p:txBody>
      </p:sp>
      <p:sp>
        <p:nvSpPr>
          <p:cNvPr id="3" name="Content Placeholder 2"/>
          <p:cNvSpPr>
            <a:spLocks noGrp="1"/>
          </p:cNvSpPr>
          <p:nvPr>
            <p:ph idx="1"/>
          </p:nvPr>
        </p:nvSpPr>
        <p:spPr>
          <a:xfrm>
            <a:off x="1097279" y="1845733"/>
            <a:ext cx="10115203" cy="4196143"/>
          </a:xfrm>
        </p:spPr>
        <p:txBody>
          <a:bodyPr>
            <a:noAutofit/>
          </a:bodyPr>
          <a:lstStyle/>
          <a:p>
            <a:pPr marL="938212" indent="-457200">
              <a:buFont typeface="Wingdings" panose="05000000000000000000" pitchFamily="2" charset="2"/>
              <a:buChar char="§"/>
            </a:pPr>
            <a:r>
              <a:rPr lang="en-US" sz="2800" dirty="0"/>
              <a:t>Identifying the root causes of unobligated balances and creating targeted solutions.</a:t>
            </a:r>
            <a:endParaRPr lang="en-US" sz="2800" b="1" dirty="0"/>
          </a:p>
          <a:p>
            <a:pPr marL="938212" indent="-457200">
              <a:buFont typeface="Wingdings" panose="05000000000000000000" pitchFamily="2" charset="2"/>
              <a:buChar char="§"/>
            </a:pPr>
            <a:r>
              <a:rPr lang="en-US" sz="2800" dirty="0"/>
              <a:t>Determining appropriate carryover levels in light of advance appropriations.</a:t>
            </a:r>
          </a:p>
          <a:p>
            <a:pPr marL="938212" indent="-457200">
              <a:buFont typeface="Wingdings" panose="05000000000000000000" pitchFamily="2" charset="2"/>
              <a:buChar char="§"/>
            </a:pPr>
            <a:r>
              <a:rPr lang="en-US" sz="2800" dirty="0"/>
              <a:t>Holding all levels of the Agency accountable for maintaining appropriate carryover levels through metrics and measures.</a:t>
            </a:r>
          </a:p>
          <a:p>
            <a:pPr marL="938212" indent="-457200">
              <a:buFont typeface="Wingdings" panose="05000000000000000000" pitchFamily="2" charset="2"/>
              <a:buChar char="§"/>
            </a:pPr>
            <a:r>
              <a:rPr lang="en-US" sz="2800" dirty="0"/>
              <a:t>Changing IHS fiscal culture now that Advance Appropriations are in place.</a:t>
            </a:r>
          </a:p>
        </p:txBody>
      </p:sp>
      <p:sp>
        <p:nvSpPr>
          <p:cNvPr id="4" name="Slide Number Placeholder 3"/>
          <p:cNvSpPr>
            <a:spLocks noGrp="1"/>
          </p:cNvSpPr>
          <p:nvPr>
            <p:ph type="sldNum" sz="quarter" idx="12"/>
          </p:nvPr>
        </p:nvSpPr>
        <p:spPr/>
        <p:txBody>
          <a:bodyPr/>
          <a:lstStyle/>
          <a:p>
            <a:fld id="{CFB582AC-5695-48DB-B28C-201892CC33C9}" type="slidenum">
              <a:rPr lang="en-US" smtClean="0"/>
              <a:t>14</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22948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2900" y="1432005"/>
            <a:ext cx="3721908" cy="3701970"/>
          </a:xfrm>
          <a:prstGeom prst="rect">
            <a:avLst/>
          </a:prstGeom>
        </p:spPr>
      </p:pic>
      <p:sp>
        <p:nvSpPr>
          <p:cNvPr id="3" name="Slide Number Placeholder 2"/>
          <p:cNvSpPr>
            <a:spLocks noGrp="1"/>
          </p:cNvSpPr>
          <p:nvPr>
            <p:ph type="sldNum" sz="quarter" idx="12"/>
          </p:nvPr>
        </p:nvSpPr>
        <p:spPr/>
        <p:txBody>
          <a:bodyPr/>
          <a:lstStyle/>
          <a:p>
            <a:fld id="{CFB582AC-5695-48DB-B28C-201892CC33C9}" type="slidenum">
              <a:rPr lang="en-US" smtClean="0"/>
              <a:t>15</a:t>
            </a:fld>
            <a:endParaRPr lang="en-US"/>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Tree>
    <p:extLst>
      <p:ext uri="{BB962C8B-B14F-4D97-AF65-F5344CB8AC3E}">
        <p14:creationId xmlns:p14="http://schemas.microsoft.com/office/powerpoint/2010/main" val="300376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vert="horz" lIns="0" tIns="45720" rIns="0" bIns="45720" rtlCol="0" anchor="t">
            <a:normAutofit/>
          </a:bodyPr>
          <a:lstStyle/>
          <a:p>
            <a:pPr marL="914400" indent="-557530">
              <a:buFont typeface="Wingdings" panose="020F0502020204030204" pitchFamily="34" charset="0"/>
              <a:buChar char="q"/>
            </a:pPr>
            <a:r>
              <a:rPr lang="en-US" sz="3200" dirty="0"/>
              <a:t>FY 2024 Appropriations and Possible Sequestration</a:t>
            </a:r>
            <a:endParaRPr lang="en-US" sz="3200" dirty="0">
              <a:cs typeface="Calibri"/>
            </a:endParaRPr>
          </a:p>
          <a:p>
            <a:pPr marL="914400" indent="-556895">
              <a:buFont typeface="Wingdings" panose="05000000000000000000" pitchFamily="2" charset="2"/>
              <a:buChar char="q"/>
            </a:pPr>
            <a:r>
              <a:rPr lang="en-US" sz="3200" dirty="0">
                <a:cs typeface="Calibri"/>
              </a:rPr>
              <a:t>Mandatory Funding Workgroup</a:t>
            </a:r>
          </a:p>
          <a:p>
            <a:pPr marL="914400" indent="-556895">
              <a:buFont typeface="Wingdings" panose="05000000000000000000" pitchFamily="2" charset="2"/>
              <a:buChar char="q"/>
            </a:pPr>
            <a:r>
              <a:rPr lang="en-US" sz="3200" dirty="0">
                <a:cs typeface="Calibri"/>
              </a:rPr>
              <a:t>CSC Workgroup Update</a:t>
            </a:r>
          </a:p>
          <a:p>
            <a:pPr marL="914400" indent="-556895">
              <a:buFont typeface="Wingdings" panose="05000000000000000000" pitchFamily="2" charset="2"/>
              <a:buChar char="q"/>
            </a:pPr>
            <a:r>
              <a:rPr lang="en-US" sz="3200" dirty="0">
                <a:cs typeface="Calibri"/>
              </a:rPr>
              <a:t>CRRSAA Reporting</a:t>
            </a:r>
          </a:p>
          <a:p>
            <a:pPr marL="914400" indent="-556895">
              <a:buFont typeface="Wingdings" panose="05000000000000000000" pitchFamily="2" charset="2"/>
              <a:buChar char="q"/>
            </a:pPr>
            <a:r>
              <a:rPr lang="en-US" sz="3200" dirty="0">
                <a:cs typeface="Calibri"/>
              </a:rPr>
              <a:t>Section 105(</a:t>
            </a:r>
            <a:r>
              <a:rPr lang="en-US" sz="3200" i="1" dirty="0">
                <a:cs typeface="Calibri" panose="020F0502020204030204"/>
              </a:rPr>
              <a:t>l</a:t>
            </a:r>
            <a:r>
              <a:rPr lang="en-US" sz="3200" dirty="0">
                <a:cs typeface="Calibri" panose="020F0502020204030204"/>
              </a:rPr>
              <a:t>) Lease Program</a:t>
            </a:r>
          </a:p>
          <a:p>
            <a:pPr marL="914400" indent="-556895">
              <a:buFont typeface="Wingdings" panose="05000000000000000000" pitchFamily="2" charset="2"/>
              <a:buChar char="q"/>
            </a:pPr>
            <a:r>
              <a:rPr lang="en-US" sz="3200" dirty="0">
                <a:cs typeface="Calibri" panose="020F0502020204030204"/>
              </a:rPr>
              <a:t>Unobligated Balances</a:t>
            </a:r>
          </a:p>
          <a:p>
            <a:pPr marL="356870" indent="0">
              <a:buNone/>
            </a:pPr>
            <a:endParaRPr lang="en-US" sz="3200" dirty="0">
              <a:cs typeface="Calibri" panose="020F0502020204030204"/>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2</a:t>
            </a:fld>
            <a:endParaRPr lang="en-US"/>
          </a:p>
        </p:txBody>
      </p:sp>
    </p:spTree>
    <p:extLst>
      <p:ext uri="{BB962C8B-B14F-4D97-AF65-F5344CB8AC3E}">
        <p14:creationId xmlns:p14="http://schemas.microsoft.com/office/powerpoint/2010/main" val="423545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A1423-D646-D471-E618-12083845B6CA}"/>
              </a:ext>
            </a:extLst>
          </p:cNvPr>
          <p:cNvSpPr>
            <a:spLocks noGrp="1"/>
          </p:cNvSpPr>
          <p:nvPr>
            <p:ph type="title"/>
          </p:nvPr>
        </p:nvSpPr>
        <p:spPr/>
        <p:txBody>
          <a:bodyPr/>
          <a:lstStyle/>
          <a:p>
            <a:r>
              <a:rPr lang="en-US" dirty="0"/>
              <a:t>FY 2024 Appropriations</a:t>
            </a:r>
          </a:p>
        </p:txBody>
      </p:sp>
      <p:sp>
        <p:nvSpPr>
          <p:cNvPr id="3" name="Content Placeholder 2">
            <a:extLst>
              <a:ext uri="{FF2B5EF4-FFF2-40B4-BE49-F238E27FC236}">
                <a16:creationId xmlns:a16="http://schemas.microsoft.com/office/drawing/2014/main" id="{D93BB53C-91C9-F250-08EE-43FB40087869}"/>
              </a:ext>
            </a:extLst>
          </p:cNvPr>
          <p:cNvSpPr>
            <a:spLocks noGrp="1"/>
          </p:cNvSpPr>
          <p:nvPr>
            <p:ph idx="1"/>
          </p:nvPr>
        </p:nvSpPr>
        <p:spPr/>
        <p:txBody>
          <a:bodyPr vert="horz" lIns="0" tIns="45720" rIns="0" bIns="45720" rtlCol="0" anchor="t">
            <a:noAutofit/>
          </a:bodyPr>
          <a:lstStyle/>
          <a:p>
            <a:pPr marL="230188" indent="0">
              <a:buNone/>
            </a:pPr>
            <a:r>
              <a:rPr lang="en-US" sz="2400" dirty="0">
                <a:cs typeface="Calibri"/>
              </a:rPr>
              <a:t>The current Continuing Resolution (CR) provides funding for the federal government through early 2024.  The CR does not affect advance appropriations.</a:t>
            </a:r>
          </a:p>
          <a:p>
            <a:pPr marL="1207135" indent="-575945">
              <a:buFont typeface="Wingdings" panose="020F0502020204030204" pitchFamily="34" charset="0"/>
              <a:buChar char="§"/>
            </a:pPr>
            <a:r>
              <a:rPr lang="en-US" sz="2200" u="sng" dirty="0">
                <a:cs typeface="Calibri"/>
              </a:rPr>
              <a:t>Funded through January 19</a:t>
            </a:r>
            <a:r>
              <a:rPr lang="en-US" sz="2200" dirty="0">
                <a:cs typeface="Calibri"/>
              </a:rPr>
              <a:t>: Special Diabetes Program for Indians.  </a:t>
            </a:r>
          </a:p>
          <a:p>
            <a:pPr marL="1207135" indent="-575945">
              <a:buFont typeface="Wingdings" panose="020F0502020204030204" pitchFamily="34" charset="0"/>
              <a:buChar char="§"/>
            </a:pPr>
            <a:r>
              <a:rPr lang="en-US" sz="2200" u="sng" dirty="0">
                <a:cs typeface="Calibri"/>
              </a:rPr>
              <a:t>Funded through February 2</a:t>
            </a:r>
            <a:r>
              <a:rPr lang="en-US" sz="2200" dirty="0">
                <a:cs typeface="Calibri"/>
              </a:rPr>
              <a:t>: Electronic Health Record, Indian Health Care Improvement Fund, Health Care Facilities Construction, Sanitation Facilities Construction, Contract Support Costs, and Payments for Tribal Leases,</a:t>
            </a:r>
          </a:p>
          <a:p>
            <a:pPr marL="1207135" indent="-575945">
              <a:buFont typeface="Wingdings" panose="020F0502020204030204" pitchFamily="34" charset="0"/>
              <a:buChar char="§"/>
            </a:pPr>
            <a:r>
              <a:rPr lang="en-US" sz="2200" u="sng" dirty="0">
                <a:cs typeface="Calibri"/>
              </a:rPr>
              <a:t>Apportionments</a:t>
            </a:r>
            <a:r>
              <a:rPr lang="en-US" sz="2200" dirty="0">
                <a:cs typeface="Calibri"/>
              </a:rPr>
              <a:t>: The apportionments for CSC and Payments for Tribal Leases are approved, and the IHS is obligating these funds for performance periods under the period of the CR.  The IHS is seeking an exception apportionment for the Indian Health Care Improvement Fund to fully fund the recurring base amounts for Tribal Health Programs.</a:t>
            </a:r>
          </a:p>
          <a:p>
            <a:endParaRPr lang="en-US" dirty="0">
              <a:cs typeface="Calibri"/>
            </a:endParaRPr>
          </a:p>
        </p:txBody>
      </p:sp>
      <p:sp>
        <p:nvSpPr>
          <p:cNvPr id="4" name="Slide Number Placeholder 3">
            <a:extLst>
              <a:ext uri="{FF2B5EF4-FFF2-40B4-BE49-F238E27FC236}">
                <a16:creationId xmlns:a16="http://schemas.microsoft.com/office/drawing/2014/main" id="{9895F3C2-E2BA-84AE-77B3-40DD4C6AE447}"/>
              </a:ext>
            </a:extLst>
          </p:cNvPr>
          <p:cNvSpPr>
            <a:spLocks noGrp="1"/>
          </p:cNvSpPr>
          <p:nvPr>
            <p:ph type="sldNum" sz="quarter" idx="12"/>
          </p:nvPr>
        </p:nvSpPr>
        <p:spPr/>
        <p:txBody>
          <a:bodyPr/>
          <a:lstStyle/>
          <a:p>
            <a:fld id="{CFB582AC-5695-48DB-B28C-201892CC33C9}" type="slidenum">
              <a:rPr lang="en-US" smtClean="0"/>
              <a:t>3</a:t>
            </a:fld>
            <a:endParaRPr lang="en-US"/>
          </a:p>
        </p:txBody>
      </p:sp>
    </p:spTree>
    <p:extLst>
      <p:ext uri="{BB962C8B-B14F-4D97-AF65-F5344CB8AC3E}">
        <p14:creationId xmlns:p14="http://schemas.microsoft.com/office/powerpoint/2010/main" val="237401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Possible FY 2024 Sequestration</a:t>
            </a:r>
          </a:p>
        </p:txBody>
      </p:sp>
      <p:sp>
        <p:nvSpPr>
          <p:cNvPr id="4" name="Slide Number Placeholder 3"/>
          <p:cNvSpPr>
            <a:spLocks noGrp="1"/>
          </p:cNvSpPr>
          <p:nvPr>
            <p:ph type="sldNum" sz="quarter" idx="12"/>
          </p:nvPr>
        </p:nvSpPr>
        <p:spPr/>
        <p:txBody>
          <a:bodyPr/>
          <a:lstStyle/>
          <a:p>
            <a:fld id="{CFB582AC-5695-48DB-B28C-201892CC33C9}" type="slidenum">
              <a:rPr lang="en-US" smtClean="0"/>
              <a:t>4</a:t>
            </a:fld>
            <a:endParaRPr lang="en-US"/>
          </a:p>
        </p:txBody>
      </p:sp>
      <p:sp>
        <p:nvSpPr>
          <p:cNvPr id="6" name="Content Placeholder 5">
            <a:extLst>
              <a:ext uri="{FF2B5EF4-FFF2-40B4-BE49-F238E27FC236}">
                <a16:creationId xmlns:a16="http://schemas.microsoft.com/office/drawing/2014/main" id="{047BC741-8FC9-B772-622F-7FBB584CA340}"/>
              </a:ext>
            </a:extLst>
          </p:cNvPr>
          <p:cNvSpPr>
            <a:spLocks noGrp="1"/>
          </p:cNvSpPr>
          <p:nvPr>
            <p:ph idx="1"/>
          </p:nvPr>
        </p:nvSpPr>
        <p:spPr/>
        <p:txBody>
          <a:bodyPr vert="horz" lIns="0" tIns="45720" rIns="0" bIns="45720" rtlCol="0" anchor="t">
            <a:noAutofit/>
          </a:bodyPr>
          <a:lstStyle/>
          <a:p>
            <a:pPr marL="233363" indent="0">
              <a:buNone/>
            </a:pPr>
            <a:r>
              <a:rPr lang="en-US" sz="2400" dirty="0">
                <a:ea typeface="+mn-lt"/>
                <a:cs typeface="+mn-lt"/>
              </a:rPr>
              <a:t>The Fiscal Responsibility Act (FRA) would trigger an automatic 1% discretionary sequester if the government is still operating under a</a:t>
            </a:r>
            <a:r>
              <a:rPr lang="en-US" sz="2400" dirty="0">
                <a:solidFill>
                  <a:srgbClr val="1F497D"/>
                </a:solidFill>
                <a:ea typeface="+mn-lt"/>
                <a:cs typeface="+mn-lt"/>
              </a:rPr>
              <a:t> </a:t>
            </a:r>
            <a:r>
              <a:rPr lang="en-US" sz="2400" dirty="0">
                <a:ea typeface="+mn-lt"/>
                <a:cs typeface="+mn-lt"/>
              </a:rPr>
              <a:t>partial-year continuing resolution past April 30. There is a similar provision that applies to FY 2025.</a:t>
            </a:r>
            <a:endParaRPr lang="en-US" sz="2400" dirty="0">
              <a:cs typeface="Calibri" panose="020F0502020204030204"/>
            </a:endParaRPr>
          </a:p>
          <a:p>
            <a:pPr marL="914400" indent="-434975">
              <a:buFont typeface="Wingdings" panose="05000000000000000000" pitchFamily="2" charset="2"/>
              <a:buChar char="§"/>
            </a:pPr>
            <a:r>
              <a:rPr lang="en-US" sz="2400" dirty="0">
                <a:ea typeface="+mn-lt"/>
                <a:cs typeface="+mn-lt"/>
              </a:rPr>
              <a:t>It is possible that Congress could override the sequester or use other scorekeeping methods to avoid sequester. Congress also has flexibility to turn off the sequester for certain activities in subsequent legislation. </a:t>
            </a:r>
          </a:p>
          <a:p>
            <a:pPr marL="914400" indent="-434975">
              <a:buFont typeface="Wingdings" panose="05000000000000000000" pitchFamily="2" charset="2"/>
              <a:buChar char="§"/>
            </a:pPr>
            <a:r>
              <a:rPr lang="en-US" sz="2400" dirty="0">
                <a:ea typeface="+mn-lt"/>
                <a:cs typeface="+mn-lt"/>
              </a:rPr>
              <a:t>Under the FRA, the default application of the sequester would be across the board. It is not yet clear whether the sequester would apply to the advance appropriation.</a:t>
            </a:r>
          </a:p>
          <a:p>
            <a:pPr marL="914400" indent="-434975">
              <a:buFont typeface="Wingdings" panose="05000000000000000000" pitchFamily="2" charset="2"/>
              <a:buChar char="§"/>
            </a:pPr>
            <a:r>
              <a:rPr lang="en-US" sz="2400" dirty="0">
                <a:ea typeface="+mn-lt"/>
                <a:cs typeface="+mn-lt"/>
              </a:rPr>
              <a:t> OMB will issue guidance if the sequester goes into effect.</a:t>
            </a:r>
            <a:endParaRPr lang="en-US" sz="2400" dirty="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416319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a:t>Mandatory Funding Workgroup</a:t>
            </a:r>
          </a:p>
        </p:txBody>
      </p:sp>
      <p:sp>
        <p:nvSpPr>
          <p:cNvPr id="4" name="Slide Number Placeholder 3"/>
          <p:cNvSpPr>
            <a:spLocks noGrp="1"/>
          </p:cNvSpPr>
          <p:nvPr>
            <p:ph type="sldNum" sz="quarter" idx="12"/>
          </p:nvPr>
        </p:nvSpPr>
        <p:spPr/>
        <p:txBody>
          <a:bodyPr/>
          <a:lstStyle/>
          <a:p>
            <a:fld id="{CFB582AC-5695-48DB-B28C-201892CC33C9}" type="slidenum">
              <a:rPr lang="en-US" smtClean="0"/>
              <a:t>5</a:t>
            </a:fld>
            <a:endParaRPr lang="en-US"/>
          </a:p>
        </p:txBody>
      </p:sp>
      <p:sp>
        <p:nvSpPr>
          <p:cNvPr id="6" name="Content Placeholder 5">
            <a:extLst>
              <a:ext uri="{FF2B5EF4-FFF2-40B4-BE49-F238E27FC236}">
                <a16:creationId xmlns:a16="http://schemas.microsoft.com/office/drawing/2014/main" id="{047BC741-8FC9-B772-622F-7FBB584CA340}"/>
              </a:ext>
            </a:extLst>
          </p:cNvPr>
          <p:cNvSpPr>
            <a:spLocks noGrp="1"/>
          </p:cNvSpPr>
          <p:nvPr>
            <p:ph idx="1"/>
          </p:nvPr>
        </p:nvSpPr>
        <p:spPr/>
        <p:txBody>
          <a:bodyPr vert="horz" lIns="0" tIns="45720" rIns="0" bIns="45720" rtlCol="0" anchor="t">
            <a:normAutofit fontScale="92500"/>
          </a:bodyPr>
          <a:lstStyle/>
          <a:p>
            <a:pPr marL="230188" indent="0">
              <a:buNone/>
            </a:pPr>
            <a:r>
              <a:rPr lang="en-GB" sz="3200" dirty="0">
                <a:solidFill>
                  <a:srgbClr val="242424"/>
                </a:solidFill>
                <a:cs typeface="Calibri"/>
              </a:rPr>
              <a:t>The IHS hosted the third mandatory subgroup session virtually on November 30, 2023. </a:t>
            </a:r>
          </a:p>
          <a:p>
            <a:pPr marL="230188" indent="0">
              <a:buNone/>
            </a:pPr>
            <a:endParaRPr lang="en-US" sz="800" dirty="0">
              <a:solidFill>
                <a:srgbClr val="242424"/>
              </a:solidFill>
              <a:cs typeface="Calibri"/>
            </a:endParaRPr>
          </a:p>
          <a:p>
            <a:pPr marL="1376363" lvl="6" indent="-517525">
              <a:buFont typeface="Wingdings" panose="020F0502020204030204" pitchFamily="34" charset="0"/>
              <a:buChar char="§"/>
            </a:pPr>
            <a:r>
              <a:rPr lang="en-GB" sz="2800" dirty="0">
                <a:solidFill>
                  <a:srgbClr val="242424"/>
                </a:solidFill>
                <a:cs typeface="Calibri"/>
              </a:rPr>
              <a:t>NIHB provided a presentation on the study they are conducting with Mathematica to produce an IHS full funding estimate. </a:t>
            </a:r>
            <a:endParaRPr lang="en-US" sz="2800" dirty="0">
              <a:solidFill>
                <a:srgbClr val="242424"/>
              </a:solidFill>
              <a:cs typeface="Calibri"/>
            </a:endParaRPr>
          </a:p>
          <a:p>
            <a:pPr marL="1376363" indent="-517525">
              <a:buFont typeface="Wingdings" panose="020F0502020204030204" pitchFamily="34" charset="0"/>
              <a:buChar char="§"/>
            </a:pPr>
            <a:r>
              <a:rPr lang="en-GB" sz="2800" dirty="0">
                <a:solidFill>
                  <a:srgbClr val="242424"/>
                </a:solidFill>
                <a:cs typeface="Calibri"/>
              </a:rPr>
              <a:t>The FY 2026 National Tribal Budget Formulation Work Session is scheduled for February 13-14 with the goal of finalizing the </a:t>
            </a:r>
            <a:br>
              <a:rPr lang="en-GB" sz="2800" dirty="0">
                <a:solidFill>
                  <a:srgbClr val="242424"/>
                </a:solidFill>
                <a:cs typeface="Calibri"/>
              </a:rPr>
            </a:br>
            <a:r>
              <a:rPr lang="en-GB" sz="2800" dirty="0">
                <a:solidFill>
                  <a:srgbClr val="242424"/>
                </a:solidFill>
                <a:cs typeface="Calibri"/>
              </a:rPr>
              <a:t>FY 2026 National Tribal Budget recommendations.  </a:t>
            </a:r>
          </a:p>
          <a:p>
            <a:pPr marL="1376363" indent="-517525">
              <a:buFont typeface="Wingdings" panose="020F0502020204030204" pitchFamily="34" charset="0"/>
              <a:buChar char="§"/>
            </a:pPr>
            <a:r>
              <a:rPr lang="en-GB" sz="2800" dirty="0">
                <a:solidFill>
                  <a:srgbClr val="242424"/>
                </a:solidFill>
                <a:cs typeface="Calibri"/>
              </a:rPr>
              <a:t>The National Work Session will include a discussion regarding the mandatory sub-group.</a:t>
            </a:r>
            <a:endParaRPr lang="en-US" sz="2800" dirty="0">
              <a:solidFill>
                <a:srgbClr val="242424"/>
              </a:solidFill>
              <a:cs typeface="Calibri"/>
            </a:endParaRPr>
          </a:p>
          <a:p>
            <a:endParaRPr lang="en-US" dirty="0">
              <a:cs typeface="Calibri"/>
            </a:endParaRPr>
          </a:p>
        </p:txBody>
      </p:sp>
    </p:spTree>
    <p:extLst>
      <p:ext uri="{BB962C8B-B14F-4D97-AF65-F5344CB8AC3E}">
        <p14:creationId xmlns:p14="http://schemas.microsoft.com/office/powerpoint/2010/main" val="136416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CSC Advisory Group Update</a:t>
            </a:r>
          </a:p>
        </p:txBody>
      </p:sp>
      <p:sp>
        <p:nvSpPr>
          <p:cNvPr id="4" name="Slide Number Placeholder 3"/>
          <p:cNvSpPr>
            <a:spLocks noGrp="1"/>
          </p:cNvSpPr>
          <p:nvPr>
            <p:ph type="sldNum" sz="quarter" idx="12"/>
          </p:nvPr>
        </p:nvSpPr>
        <p:spPr/>
        <p:txBody>
          <a:bodyPr/>
          <a:lstStyle/>
          <a:p>
            <a:fld id="{CFB582AC-5695-48DB-B28C-201892CC33C9}" type="slidenum">
              <a:rPr lang="en-US" smtClean="0"/>
              <a:t>6</a:t>
            </a:fld>
            <a:endParaRPr lang="en-US"/>
          </a:p>
        </p:txBody>
      </p:sp>
      <p:sp>
        <p:nvSpPr>
          <p:cNvPr id="6" name="Content Placeholder 5">
            <a:extLst>
              <a:ext uri="{FF2B5EF4-FFF2-40B4-BE49-F238E27FC236}">
                <a16:creationId xmlns:a16="http://schemas.microsoft.com/office/drawing/2014/main" id="{047BC741-8FC9-B772-622F-7FBB584CA340}"/>
              </a:ext>
            </a:extLst>
          </p:cNvPr>
          <p:cNvSpPr>
            <a:spLocks noGrp="1"/>
          </p:cNvSpPr>
          <p:nvPr>
            <p:ph idx="1"/>
          </p:nvPr>
        </p:nvSpPr>
        <p:spPr/>
        <p:txBody>
          <a:bodyPr vert="horz" lIns="0" tIns="45720" rIns="0" bIns="45720" rtlCol="0" anchor="t">
            <a:noAutofit/>
          </a:bodyPr>
          <a:lstStyle/>
          <a:p>
            <a:pPr marL="356870" indent="0">
              <a:buNone/>
            </a:pPr>
            <a:endParaRPr lang="en-US" sz="2800" dirty="0">
              <a:cs typeface="Calibri"/>
            </a:endParaRPr>
          </a:p>
          <a:p>
            <a:pPr marL="914400" indent="-557530">
              <a:buFont typeface="Wingdings" panose="020F0502020204030204" pitchFamily="34" charset="0"/>
              <a:buChar char="§"/>
            </a:pPr>
            <a:r>
              <a:rPr lang="en-US" sz="2800" dirty="0">
                <a:cs typeface="Calibri"/>
              </a:rPr>
              <a:t>Given the current status of litigation in the CSC program, the work of the Contract Support Cost Advisory Group is paused.</a:t>
            </a:r>
          </a:p>
          <a:p>
            <a:pPr marL="356870" indent="0">
              <a:buNone/>
            </a:pP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187846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CRRSAA Reporting Guidance and System</a:t>
            </a:r>
          </a:p>
        </p:txBody>
      </p:sp>
      <p:sp>
        <p:nvSpPr>
          <p:cNvPr id="4" name="Slide Number Placeholder 3"/>
          <p:cNvSpPr>
            <a:spLocks noGrp="1"/>
          </p:cNvSpPr>
          <p:nvPr>
            <p:ph type="sldNum" sz="quarter" idx="12"/>
          </p:nvPr>
        </p:nvSpPr>
        <p:spPr/>
        <p:txBody>
          <a:bodyPr/>
          <a:lstStyle/>
          <a:p>
            <a:fld id="{CFB582AC-5695-48DB-B28C-201892CC33C9}" type="slidenum">
              <a:rPr lang="en-US" smtClean="0"/>
              <a:t>7</a:t>
            </a:fld>
            <a:endParaRPr lang="en-US"/>
          </a:p>
        </p:txBody>
      </p:sp>
      <p:sp>
        <p:nvSpPr>
          <p:cNvPr id="8" name="Content Placeholder 7">
            <a:extLst>
              <a:ext uri="{FF2B5EF4-FFF2-40B4-BE49-F238E27FC236}">
                <a16:creationId xmlns:a16="http://schemas.microsoft.com/office/drawing/2014/main" id="{042444F8-FAD4-F558-D4CF-9651210D42E4}"/>
              </a:ext>
            </a:extLst>
          </p:cNvPr>
          <p:cNvSpPr>
            <a:spLocks noGrp="1"/>
          </p:cNvSpPr>
          <p:nvPr>
            <p:ph idx="1"/>
          </p:nvPr>
        </p:nvSpPr>
        <p:spPr/>
        <p:txBody>
          <a:bodyPr vert="horz" lIns="0" tIns="45720" rIns="0" bIns="45720" rtlCol="0" anchor="t">
            <a:normAutofit/>
          </a:bodyPr>
          <a:lstStyle/>
          <a:p>
            <a:pPr marL="914400" indent="-557530">
              <a:buFont typeface="Wingdings" panose="020F0502020204030204" pitchFamily="34" charset="0"/>
              <a:buChar char="§"/>
            </a:pPr>
            <a:r>
              <a:rPr lang="en-US" sz="2800" dirty="0">
                <a:solidFill>
                  <a:srgbClr val="000000"/>
                </a:solidFill>
                <a:cs typeface="Calibri"/>
              </a:rPr>
              <a:t>The IHS provided information about the financial reporting requirements associated with the CRRSAA funding </a:t>
            </a:r>
            <a:endParaRPr lang="en-US" sz="2800" dirty="0">
              <a:cs typeface="Calibri"/>
            </a:endParaRPr>
          </a:p>
          <a:p>
            <a:pPr marL="1630680" lvl="5" indent="-557530">
              <a:buFont typeface="Wingdings" pitchFamily="34" charset="0"/>
              <a:buChar char="§"/>
            </a:pPr>
            <a:r>
              <a:rPr lang="en-US" sz="2400" dirty="0">
                <a:cs typeface="Calibri"/>
              </a:rPr>
              <a:t>Link for reference: </a:t>
            </a:r>
            <a:r>
              <a:rPr lang="en-US" sz="2400" dirty="0">
                <a:cs typeface="Calibri"/>
                <a:hlinkClick r:id="rId4"/>
              </a:rPr>
              <a:t>Coronavirus Response &amp; Relief Supplemental Appropriations Act Public Law (P.L.) 116-260 - At-a-Glance Guide (ihs.gov)</a:t>
            </a:r>
            <a:endParaRPr lang="en-US" sz="2400" dirty="0">
              <a:cs typeface="Calibri"/>
            </a:endParaRPr>
          </a:p>
          <a:p>
            <a:pPr marL="914400" indent="-557530">
              <a:buFont typeface="Wingdings" panose="020F0502020204030204" pitchFamily="34" charset="0"/>
              <a:buChar char="§"/>
            </a:pPr>
            <a:r>
              <a:rPr lang="en-US" sz="2800" dirty="0">
                <a:solidFill>
                  <a:srgbClr val="000000"/>
                </a:solidFill>
                <a:cs typeface="Calibri"/>
              </a:rPr>
              <a:t>The IHS continues work to identify an efficient mechanism for central collection of this information, and has had to re-evaluate efforts in light of the rescissions implemented by the Fiscal Responsibility Act.</a:t>
            </a:r>
          </a:p>
          <a:p>
            <a:endParaRPr lang="en-US" dirty="0">
              <a:cs typeface="Calibri"/>
            </a:endParaRPr>
          </a:p>
        </p:txBody>
      </p:sp>
    </p:spTree>
    <p:extLst>
      <p:ext uri="{BB962C8B-B14F-4D97-AF65-F5344CB8AC3E}">
        <p14:creationId xmlns:p14="http://schemas.microsoft.com/office/powerpoint/2010/main" val="297683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105(</a:t>
            </a:r>
            <a:r>
              <a:rPr lang="en-US" i="1" dirty="0"/>
              <a:t>l</a:t>
            </a:r>
            <a:r>
              <a:rPr lang="en-US" dirty="0"/>
              <a:t>) Lease Program Transition</a:t>
            </a:r>
          </a:p>
        </p:txBody>
      </p:sp>
      <p:sp>
        <p:nvSpPr>
          <p:cNvPr id="3" name="Content Placeholder 2"/>
          <p:cNvSpPr>
            <a:spLocks noGrp="1"/>
          </p:cNvSpPr>
          <p:nvPr>
            <p:ph idx="1"/>
          </p:nvPr>
        </p:nvSpPr>
        <p:spPr/>
        <p:txBody>
          <a:bodyPr vert="horz" lIns="0" tIns="45720" rIns="0" bIns="45720" rtlCol="0" anchor="t">
            <a:normAutofit lnSpcReduction="10000"/>
          </a:bodyPr>
          <a:lstStyle/>
          <a:p>
            <a:pPr>
              <a:buFont typeface="Calibri"/>
              <a:buChar char=" "/>
            </a:pPr>
            <a:r>
              <a:rPr lang="en-US" sz="2800" dirty="0">
                <a:solidFill>
                  <a:srgbClr val="404040"/>
                </a:solidFill>
                <a:ea typeface="+mn-lt"/>
                <a:cs typeface="+mn-lt"/>
              </a:rPr>
              <a:t>The IHS is nearing completion of the steps necessary to transition section 105(</a:t>
            </a:r>
            <a:r>
              <a:rPr lang="en-US" sz="2800" i="1" dirty="0">
                <a:solidFill>
                  <a:srgbClr val="404040"/>
                </a:solidFill>
                <a:ea typeface="+mn-lt"/>
                <a:cs typeface="+mn-lt"/>
              </a:rPr>
              <a:t>l</a:t>
            </a:r>
            <a:r>
              <a:rPr lang="en-US" sz="2800" dirty="0">
                <a:solidFill>
                  <a:srgbClr val="404040"/>
                </a:solidFill>
                <a:ea typeface="+mn-lt"/>
                <a:cs typeface="+mn-lt"/>
              </a:rPr>
              <a:t>) activities to the Office of Finance and Accounting (OFA).  The new Division of Tribal Lease Payments will:</a:t>
            </a:r>
            <a:endParaRPr lang="en-US" dirty="0">
              <a:solidFill>
                <a:srgbClr val="404040"/>
              </a:solidFill>
              <a:ea typeface="+mn-lt"/>
              <a:cs typeface="+mn-lt"/>
            </a:endParaRPr>
          </a:p>
          <a:p>
            <a:pPr marL="1207135" indent="-575945">
              <a:buFont typeface="Wingdings"/>
              <a:buChar char="§"/>
            </a:pPr>
            <a:r>
              <a:rPr lang="en-US" sz="2400" dirty="0">
                <a:solidFill>
                  <a:srgbClr val="404040"/>
                </a:solidFill>
                <a:ea typeface="+mn-lt"/>
                <a:cs typeface="+mn-lt"/>
              </a:rPr>
              <a:t>Establish a section 105(</a:t>
            </a:r>
            <a:r>
              <a:rPr lang="en-US" sz="2400" i="1" dirty="0">
                <a:solidFill>
                  <a:srgbClr val="404040"/>
                </a:solidFill>
                <a:ea typeface="+mn-lt"/>
                <a:cs typeface="+mn-lt"/>
              </a:rPr>
              <a:t>l</a:t>
            </a:r>
            <a:r>
              <a:rPr lang="en-US" sz="2400" dirty="0">
                <a:solidFill>
                  <a:srgbClr val="404040"/>
                </a:solidFill>
                <a:ea typeface="+mn-lt"/>
                <a:cs typeface="+mn-lt"/>
              </a:rPr>
              <a:t>) lease policy through Tribal Consultation;</a:t>
            </a:r>
          </a:p>
          <a:p>
            <a:pPr marL="1207135" indent="-575945">
              <a:buFont typeface="Wingdings"/>
              <a:buChar char="§"/>
            </a:pPr>
            <a:r>
              <a:rPr lang="en-US" sz="2400" dirty="0">
                <a:solidFill>
                  <a:srgbClr val="404040"/>
                </a:solidFill>
                <a:ea typeface="+mn-lt"/>
                <a:cs typeface="+mn-lt"/>
              </a:rPr>
              <a:t>Create public-facing guidance to support Tribes in applying for section 105(</a:t>
            </a:r>
            <a:r>
              <a:rPr lang="en-US" sz="2400" i="1" dirty="0">
                <a:solidFill>
                  <a:srgbClr val="404040"/>
                </a:solidFill>
                <a:ea typeface="+mn-lt"/>
                <a:cs typeface="+mn-lt"/>
              </a:rPr>
              <a:t>l</a:t>
            </a:r>
            <a:r>
              <a:rPr lang="en-US" sz="2400" dirty="0">
                <a:solidFill>
                  <a:srgbClr val="404040"/>
                </a:solidFill>
                <a:ea typeface="+mn-lt"/>
                <a:cs typeface="+mn-lt"/>
              </a:rPr>
              <a:t>) leases; and</a:t>
            </a:r>
            <a:endParaRPr lang="en-US" dirty="0">
              <a:solidFill>
                <a:srgbClr val="404040"/>
              </a:solidFill>
              <a:ea typeface="+mn-lt"/>
              <a:cs typeface="+mn-lt"/>
            </a:endParaRPr>
          </a:p>
          <a:p>
            <a:pPr marL="1207135" indent="-575945">
              <a:buFont typeface="Wingdings"/>
              <a:buChar char="§"/>
            </a:pPr>
            <a:r>
              <a:rPr lang="en-US" sz="2400" dirty="0">
                <a:solidFill>
                  <a:srgbClr val="404040"/>
                </a:solidFill>
                <a:ea typeface="+mn-lt"/>
                <a:cs typeface="+mn-lt"/>
              </a:rPr>
              <a:t>Enhance technical assistance available to Tribes by supporting Area negotiations.</a:t>
            </a:r>
            <a:endParaRPr lang="en-US" dirty="0">
              <a:cs typeface="Calibri" panose="020F0502020204030204"/>
            </a:endParaRPr>
          </a:p>
          <a:p>
            <a:pPr>
              <a:buFont typeface="Calibri"/>
              <a:buChar char=" "/>
            </a:pPr>
            <a:r>
              <a:rPr lang="en-US" sz="2800" dirty="0">
                <a:solidFill>
                  <a:srgbClr val="404040"/>
                </a:solidFill>
                <a:ea typeface="+mn-lt"/>
                <a:cs typeface="+mn-lt"/>
              </a:rPr>
              <a:t>Once the transition is complete, the IHS will issue a Dear Tribal Leader Letter.</a:t>
            </a:r>
            <a:endParaRPr lang="en-US" dirty="0"/>
          </a:p>
          <a:p>
            <a:pPr>
              <a:buFont typeface="Arial"/>
              <a:buChar char="•"/>
            </a:pPr>
            <a:endParaRPr lang="en-US" sz="1400" b="1" dirty="0">
              <a:solidFill>
                <a:srgbClr val="000000"/>
              </a:solidFill>
              <a:cs typeface="Calibri" panose="020F0502020204030204"/>
            </a:endParaRPr>
          </a:p>
          <a:p>
            <a:pPr lvl="0">
              <a:buFont typeface="Arial"/>
              <a:buChar char="•"/>
            </a:pPr>
            <a:endParaRPr lang="en-US" dirty="0">
              <a:cs typeface="Calibri"/>
            </a:endParaRPr>
          </a:p>
        </p:txBody>
      </p:sp>
      <p:sp>
        <p:nvSpPr>
          <p:cNvPr id="4" name="Slide Number Placeholder 3"/>
          <p:cNvSpPr>
            <a:spLocks noGrp="1"/>
          </p:cNvSpPr>
          <p:nvPr>
            <p:ph type="sldNum" sz="quarter" idx="12"/>
          </p:nvPr>
        </p:nvSpPr>
        <p:spPr/>
        <p:txBody>
          <a:bodyPr/>
          <a:lstStyle/>
          <a:p>
            <a:fld id="{CFB582AC-5695-48DB-B28C-201892CC33C9}" type="slidenum">
              <a:rPr lang="en-US" smtClean="0"/>
              <a:t>8</a:t>
            </a:fld>
            <a:endParaRPr lang="en-US"/>
          </a:p>
        </p:txBody>
      </p:sp>
    </p:spTree>
    <p:extLst>
      <p:ext uri="{BB962C8B-B14F-4D97-AF65-F5344CB8AC3E}">
        <p14:creationId xmlns:p14="http://schemas.microsoft.com/office/powerpoint/2010/main" val="290024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F191-B8AD-692F-D5CE-7F3FA027C1A4}"/>
              </a:ext>
            </a:extLst>
          </p:cNvPr>
          <p:cNvSpPr>
            <a:spLocks noGrp="1"/>
          </p:cNvSpPr>
          <p:nvPr>
            <p:ph type="title"/>
          </p:nvPr>
        </p:nvSpPr>
        <p:spPr/>
        <p:txBody>
          <a:bodyPr/>
          <a:lstStyle/>
          <a:p>
            <a:r>
              <a:rPr lang="en-US" dirty="0">
                <a:cs typeface="Calibri Light"/>
              </a:rPr>
              <a:t>105(</a:t>
            </a:r>
            <a:r>
              <a:rPr lang="en-US" i="1" dirty="0">
                <a:cs typeface="Calibri Light"/>
              </a:rPr>
              <a:t>l</a:t>
            </a:r>
            <a:r>
              <a:rPr lang="en-US" dirty="0">
                <a:cs typeface="Calibri Light"/>
              </a:rPr>
              <a:t>) Lease Policy &amp; Guidance</a:t>
            </a:r>
            <a:endParaRPr lang="en-US">
              <a:cs typeface="Calibri Light" panose="020F0302020204030204"/>
            </a:endParaRPr>
          </a:p>
        </p:txBody>
      </p:sp>
      <p:sp>
        <p:nvSpPr>
          <p:cNvPr id="3" name="Content Placeholder 2">
            <a:extLst>
              <a:ext uri="{FF2B5EF4-FFF2-40B4-BE49-F238E27FC236}">
                <a16:creationId xmlns:a16="http://schemas.microsoft.com/office/drawing/2014/main" id="{26907F6A-395F-C348-3B9D-C9330DA0F548}"/>
              </a:ext>
            </a:extLst>
          </p:cNvPr>
          <p:cNvSpPr>
            <a:spLocks noGrp="1"/>
          </p:cNvSpPr>
          <p:nvPr>
            <p:ph idx="1"/>
          </p:nvPr>
        </p:nvSpPr>
        <p:spPr/>
        <p:txBody>
          <a:bodyPr vert="horz" lIns="0" tIns="45720" rIns="0" bIns="45720" rtlCol="0" anchor="t">
            <a:normAutofit/>
          </a:bodyPr>
          <a:lstStyle/>
          <a:p>
            <a:r>
              <a:rPr lang="en-US" sz="2800" dirty="0">
                <a:cs typeface="Calibri"/>
              </a:rPr>
              <a:t>The IHS is developing a draft Section 105(</a:t>
            </a:r>
            <a:r>
              <a:rPr lang="en-US" sz="2800" i="1" dirty="0">
                <a:cs typeface="Calibri"/>
              </a:rPr>
              <a:t>l</a:t>
            </a:r>
            <a:r>
              <a:rPr lang="en-US" sz="2800" dirty="0">
                <a:cs typeface="Calibri"/>
              </a:rPr>
              <a:t>) Leases policy, based on the joint consultation that the IHS conducted with DOI in 2021.</a:t>
            </a:r>
          </a:p>
          <a:p>
            <a:pPr marL="1207135" indent="-575945">
              <a:buFont typeface="Wingdings" panose="020F0502020204030204" pitchFamily="34" charset="0"/>
              <a:buChar char="§"/>
            </a:pPr>
            <a:r>
              <a:rPr lang="en-US" sz="2800" dirty="0">
                <a:cs typeface="Calibri"/>
              </a:rPr>
              <a:t>The draft policy is in the early stages of the review process within the Agency.</a:t>
            </a:r>
            <a:endParaRPr lang="en-US" sz="2400" dirty="0">
              <a:cs typeface="Calibri"/>
            </a:endParaRPr>
          </a:p>
          <a:p>
            <a:pPr marL="1207135" indent="-575945">
              <a:buFont typeface="Wingdings" panose="020F0502020204030204" pitchFamily="34" charset="0"/>
              <a:buChar char="§"/>
            </a:pPr>
            <a:r>
              <a:rPr lang="en-US" sz="2800" dirty="0">
                <a:cs typeface="Calibri"/>
              </a:rPr>
              <a:t>The IHS plans to begin briefing the draft policy to Tribal Leaders at the next Facilities Appropriations Advisory Board meeting in March.</a:t>
            </a:r>
            <a:endParaRPr lang="en-US" sz="2400" dirty="0">
              <a:cs typeface="Calibri"/>
            </a:endParaRPr>
          </a:p>
          <a:p>
            <a:pPr marL="1207135" indent="-575945">
              <a:buFont typeface="Wingdings" panose="020F0502020204030204" pitchFamily="34" charset="0"/>
              <a:buChar char="§"/>
            </a:pPr>
            <a:r>
              <a:rPr lang="en-US" sz="2800" dirty="0">
                <a:cs typeface="Calibri"/>
              </a:rPr>
              <a:t>The IHS will continue to brief Tribal Leaders on the draft policy, and conduct national consultation in 2024.</a:t>
            </a:r>
            <a:endParaRPr lang="en-US" sz="2400"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90CDC84D-9FD6-F2E3-8179-B6529AD84199}"/>
              </a:ext>
            </a:extLst>
          </p:cNvPr>
          <p:cNvSpPr>
            <a:spLocks noGrp="1"/>
          </p:cNvSpPr>
          <p:nvPr>
            <p:ph type="sldNum" sz="quarter" idx="12"/>
          </p:nvPr>
        </p:nvSpPr>
        <p:spPr/>
        <p:txBody>
          <a:bodyPr/>
          <a:lstStyle/>
          <a:p>
            <a:fld id="{CFB582AC-5695-48DB-B28C-201892CC33C9}" type="slidenum">
              <a:rPr lang="en-US" smtClean="0"/>
              <a:t>9</a:t>
            </a:fld>
            <a:endParaRPr lang="en-US"/>
          </a:p>
        </p:txBody>
      </p:sp>
    </p:spTree>
    <p:extLst>
      <p:ext uri="{BB962C8B-B14F-4D97-AF65-F5344CB8AC3E}">
        <p14:creationId xmlns:p14="http://schemas.microsoft.com/office/powerpoint/2010/main" val="851568881"/>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0F4C76"/>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E865709B112E447A380E1D87814266A" ma:contentTypeVersion="5" ma:contentTypeDescription="Create a new document." ma:contentTypeScope="" ma:versionID="8151afa4df07b29f94ae4af37c126355">
  <xsd:schema xmlns:xsd="http://www.w3.org/2001/XMLSchema" xmlns:xs="http://www.w3.org/2001/XMLSchema" xmlns:p="http://schemas.microsoft.com/office/2006/metadata/properties" xmlns:ns2="79f0650d-962f-4ee9-831c-52125f911de7" xmlns:ns3="e3ec24d1-6dc9-48d8-8f78-8efcf09778c4" targetNamespace="http://schemas.microsoft.com/office/2006/metadata/properties" ma:root="true" ma:fieldsID="d400e4e884ace82631af91c58250721b" ns2:_="" ns3:_="">
    <xsd:import namespace="79f0650d-962f-4ee9-831c-52125f911de7"/>
    <xsd:import namespace="e3ec24d1-6dc9-48d8-8f78-8efcf09778c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f0650d-962f-4ee9-831c-52125f911d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ec24d1-6dc9-48d8-8f78-8efcf09778c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7D5D8C-485F-4192-88D3-73EEFEDE9B43}">
  <ds:schemaRefs>
    <ds:schemaRef ds:uri="http://schemas.microsoft.com/sharepoint/v3/contenttype/forms"/>
  </ds:schemaRefs>
</ds:datastoreItem>
</file>

<file path=customXml/itemProps2.xml><?xml version="1.0" encoding="utf-8"?>
<ds:datastoreItem xmlns:ds="http://schemas.openxmlformats.org/officeDocument/2006/customXml" ds:itemID="{03218A9F-3D52-4E59-8F92-501E4BE22A02}">
  <ds:schemaRefs>
    <ds:schemaRef ds:uri="79f0650d-962f-4ee9-831c-52125f911de7"/>
    <ds:schemaRef ds:uri="e3ec24d1-6dc9-48d8-8f78-8efcf09778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85CC628-0F98-4123-B45E-41DAF28F30AF}">
  <ds:schemaRefs>
    <ds:schemaRef ds:uri="79f0650d-962f-4ee9-831c-52125f911de7"/>
    <ds:schemaRef ds:uri="e3ec24d1-6dc9-48d8-8f78-8efcf09778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Retrospect</Template>
  <TotalTime>83</TotalTime>
  <Words>1739</Words>
  <Application>Microsoft Office PowerPoint</Application>
  <PresentationFormat>Widescreen</PresentationFormat>
  <Paragraphs>108</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Arial,Sans-Serif</vt:lpstr>
      <vt:lpstr>Bahnschrift SemiBold Condensed</vt:lpstr>
      <vt:lpstr>Calibri</vt:lpstr>
      <vt:lpstr>Calibri Light</vt:lpstr>
      <vt:lpstr>Wingdings</vt:lpstr>
      <vt:lpstr>Wingdings,Sans-Serif</vt:lpstr>
      <vt:lpstr>Retrospect</vt:lpstr>
      <vt:lpstr>Indian Health Service CFO Updates</vt:lpstr>
      <vt:lpstr>Agenda</vt:lpstr>
      <vt:lpstr>FY 2024 Appropriations</vt:lpstr>
      <vt:lpstr>Possible FY 2024 Sequestration</vt:lpstr>
      <vt:lpstr>Mandatory Funding Workgroup</vt:lpstr>
      <vt:lpstr>CSC Advisory Group Update</vt:lpstr>
      <vt:lpstr>CRRSAA Reporting Guidance and System</vt:lpstr>
      <vt:lpstr>Status of 105(l) Lease Program Transition</vt:lpstr>
      <vt:lpstr>105(l) Lease Policy &amp; Guidance</vt:lpstr>
      <vt:lpstr>Unobligated Balances at IHS </vt:lpstr>
      <vt:lpstr>Unobligated Balances at IHS (Cont.)</vt:lpstr>
      <vt:lpstr>Unobligated Balances at IHS (cont.)</vt:lpstr>
      <vt:lpstr>Prior Year Unobligated Balances ($3 billion)</vt:lpstr>
      <vt:lpstr>Actions to Reduce IHS Unobligated Balances</vt:lpstr>
      <vt:lpstr>PowerPoint Presentation</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Health Service Briefing</dc:title>
  <dc:creator>Eisenman, Theresa (IHS/HQ)</dc:creator>
  <cp:lastModifiedBy>Curtis, Jillian (IHS/HQ)</cp:lastModifiedBy>
  <cp:revision>113</cp:revision>
  <cp:lastPrinted>2016-03-30T21:52:09Z</cp:lastPrinted>
  <dcterms:created xsi:type="dcterms:W3CDTF">2016-03-11T19:03:08Z</dcterms:created>
  <dcterms:modified xsi:type="dcterms:W3CDTF">2023-12-13T00:16:32Z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0x010100AE865709B112E447A380E1D87814266A</vt:lpwstr>
  </property>
</Properties>
</file>