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17"/>
  </p:notesMasterIdLst>
  <p:handoutMasterIdLst>
    <p:handoutMasterId r:id="rId18"/>
  </p:handoutMasterIdLst>
  <p:sldIdLst>
    <p:sldId id="257" r:id="rId2"/>
    <p:sldId id="288" r:id="rId3"/>
    <p:sldId id="289" r:id="rId4"/>
    <p:sldId id="290" r:id="rId5"/>
    <p:sldId id="291" r:id="rId6"/>
    <p:sldId id="292" r:id="rId7"/>
    <p:sldId id="293" r:id="rId8"/>
    <p:sldId id="295" r:id="rId9"/>
    <p:sldId id="286" r:id="rId10"/>
    <p:sldId id="297" r:id="rId11"/>
    <p:sldId id="299" r:id="rId12"/>
    <p:sldId id="296" r:id="rId13"/>
    <p:sldId id="298" r:id="rId14"/>
    <p:sldId id="300" r:id="rId15"/>
    <p:sldId id="284"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hrhardt, Brit L (IHS/HQ)" initials="EBL(" lastIdx="2" clrIdx="0">
    <p:extLst>
      <p:ext uri="{19B8F6BF-5375-455C-9EA6-DF929625EA0E}">
        <p15:presenceInfo xmlns:p15="http://schemas.microsoft.com/office/powerpoint/2012/main" userId="S-1-5-21-1547161642-606747145-682003330-4598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D77"/>
    <a:srgbClr val="FFFFFF"/>
    <a:srgbClr val="E48312"/>
    <a:srgbClr val="F5D9CC"/>
    <a:srgbClr val="FA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3" autoAdjust="0"/>
    <p:restoredTop sz="86370" autoAdjust="0"/>
  </p:normalViewPr>
  <p:slideViewPr>
    <p:cSldViewPr snapToGrid="0">
      <p:cViewPr varScale="1">
        <p:scale>
          <a:sx n="99" d="100"/>
          <a:sy n="99" d="100"/>
        </p:scale>
        <p:origin x="492"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46E519B-61BF-41A9-AFFA-BAD42AA6A28B}" type="datetimeFigureOut">
              <a:rPr lang="en-US" smtClean="0"/>
              <a:t>12/12/2023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37B275C-5D9F-44B3-A894-FBB61692FE98}" type="slidenum">
              <a:rPr lang="en-US" smtClean="0"/>
              <a:t>‹#›</a:t>
            </a:fld>
            <a:endParaRPr lang="en-US" dirty="0"/>
          </a:p>
        </p:txBody>
      </p:sp>
    </p:spTree>
    <p:extLst>
      <p:ext uri="{BB962C8B-B14F-4D97-AF65-F5344CB8AC3E}">
        <p14:creationId xmlns:p14="http://schemas.microsoft.com/office/powerpoint/2010/main" val="5428702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98FA526-01BB-418E-87B3-BB204CED0494}" type="datetimeFigureOut">
              <a:rPr lang="en-US" smtClean="0"/>
              <a:t>12/12/2023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0F8E536-381C-49DA-B51B-F692AA943430}" type="slidenum">
              <a:rPr lang="en-US" smtClean="0"/>
              <a:t>‹#›</a:t>
            </a:fld>
            <a:endParaRPr lang="en-US" dirty="0"/>
          </a:p>
        </p:txBody>
      </p:sp>
    </p:spTree>
    <p:extLst>
      <p:ext uri="{BB962C8B-B14F-4D97-AF65-F5344CB8AC3E}">
        <p14:creationId xmlns:p14="http://schemas.microsoft.com/office/powerpoint/2010/main" val="2402173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234C40A3-C388-4F58-B771-A78873EB76C1}"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714784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F8E536-381C-49DA-B51B-F692AA943430}" type="slidenum">
              <a:rPr lang="en-US" smtClean="0"/>
              <a:t>15</a:t>
            </a:fld>
            <a:endParaRPr lang="en-US" dirty="0"/>
          </a:p>
        </p:txBody>
      </p:sp>
    </p:spTree>
    <p:extLst>
      <p:ext uri="{BB962C8B-B14F-4D97-AF65-F5344CB8AC3E}">
        <p14:creationId xmlns:p14="http://schemas.microsoft.com/office/powerpoint/2010/main" val="1104860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70F8E536-381C-49DA-B51B-F692AA943430}" type="slidenum">
              <a:rPr lang="en-US" smtClean="0"/>
              <a:t>2</a:t>
            </a:fld>
            <a:endParaRPr lang="en-US" dirty="0"/>
          </a:p>
        </p:txBody>
      </p:sp>
    </p:spTree>
    <p:extLst>
      <p:ext uri="{BB962C8B-B14F-4D97-AF65-F5344CB8AC3E}">
        <p14:creationId xmlns:p14="http://schemas.microsoft.com/office/powerpoint/2010/main" val="1843055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trends are concerning. Looking solely at IHS data, we can see that many states are seeing rapid increases in the number of positive tests. This map gives a quick overview of trends by state from 2020 to 2022. Ten states had a 100% increase or more significant in positive tests in this time frame. Several states, including South Dakota, Montana, Washington, Oregon, and Nebraska, had gains of over 700%. </a:t>
            </a:r>
            <a:endParaRPr lang="en-US" dirty="0"/>
          </a:p>
        </p:txBody>
      </p:sp>
      <p:sp>
        <p:nvSpPr>
          <p:cNvPr id="4" name="Slide Number Placeholder 3"/>
          <p:cNvSpPr>
            <a:spLocks noGrp="1"/>
          </p:cNvSpPr>
          <p:nvPr>
            <p:ph type="sldNum" sz="quarter" idx="5"/>
          </p:nvPr>
        </p:nvSpPr>
        <p:spPr/>
        <p:txBody>
          <a:bodyPr/>
          <a:lstStyle/>
          <a:p>
            <a:fld id="{B59BC2C1-AED6-405B-9DC0-39E6F176E50D}" type="slidenum">
              <a:rPr lang="en-US" smtClean="0"/>
              <a:t>3</a:t>
            </a:fld>
            <a:endParaRPr lang="en-US"/>
          </a:p>
        </p:txBody>
      </p:sp>
    </p:spTree>
    <p:extLst>
      <p:ext uri="{BB962C8B-B14F-4D97-AF65-F5344CB8AC3E}">
        <p14:creationId xmlns:p14="http://schemas.microsoft.com/office/powerpoint/2010/main" val="3796817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dirty="0">
                <a:solidFill>
                  <a:srgbClr val="000000"/>
                </a:solidFill>
                <a:latin typeface="Calibri" panose="020F0502020204030204" pitchFamily="34" charset="0"/>
              </a:rPr>
              <a:t>Among pregnant people with untreated early syphilis, up to 40% of their pregnancies will result in spontaneous abortion, stillbirth, or perinatal death. In addition, untreated infants, including those asymptomatic at birth, may develop late manifestations, which usually appear after two years of age and involve the central nervous system, bones and joints, teeth, eyes, and skin. </a:t>
            </a:r>
            <a:endParaRPr lang="en-US" b="0" i="0" dirty="0">
              <a:solidFill>
                <a:srgbClr val="000000"/>
              </a:solidFill>
              <a:effectLst/>
              <a:latin typeface="Segoe UI" panose="020B0502040204020203" pitchFamily="34" charset="0"/>
            </a:endParaRPr>
          </a:p>
          <a:p>
            <a:pPr algn="l" rtl="0" fontAlgn="base"/>
            <a:endParaRPr lang="en-US" sz="1800" dirty="0">
              <a:solidFill>
                <a:srgbClr val="000000"/>
              </a:solidFill>
              <a:latin typeface="Calibri" panose="020F0502020204030204" pitchFamily="34" charset="0"/>
            </a:endParaRPr>
          </a:p>
          <a:p>
            <a:pPr algn="l" rtl="0" fontAlgn="base"/>
            <a:r>
              <a:rPr lang="en-US" sz="1800" dirty="0">
                <a:solidFill>
                  <a:srgbClr val="000000"/>
                </a:solidFill>
                <a:latin typeface="Calibri" panose="020F0502020204030204" pitchFamily="34" charset="0"/>
              </a:rPr>
              <a:t>In Montana, American Indian people make up 89% of all congenital syphilis cases. The Montana Department of Health ran a descriptive analysis of nineteen pregnant people who delivered babies with congenital syphilis or had a syphilitic stillbirth in which they found that 47% did not receive any prenatal care, and among those who did receive care, 70% entered care in the second trimester or beyond. Of those interviewed, barriers included lack of transportation to prenatal care, lack of reliable communication methods (such as cell phones), concurrent intravenous drug use, and administration of the incorrect treatment.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10"/>
          </p:nvPr>
        </p:nvSpPr>
        <p:spPr/>
        <p:txBody>
          <a:bodyPr/>
          <a:lstStyle/>
          <a:p>
            <a:pPr defTabSz="467487">
              <a:defRPr/>
            </a:pPr>
            <a:fld id="{A29AFBC5-7751-4D71-8004-00EA0C069DAB}" type="slidenum">
              <a:rPr lang="en-US">
                <a:solidFill>
                  <a:prstClr val="black"/>
                </a:solidFill>
                <a:latin typeface="Calibri" panose="020F0502020204030204"/>
              </a:rPr>
              <a:pPr defTabSz="467487">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040551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demonstrates primary and secondary syphilis rates of reported cases. Much of the dark blue, where rates are the highest, are in larger cities. However, if you look across the Nation, there are dark blue pockets that pop up in more rural places, especially West of the Mississippi. In most cases, these dark blue counties overlap with Indian Reservations.</a:t>
            </a:r>
          </a:p>
          <a:p>
            <a:endParaRPr lang="en-US" dirty="0" smtClean="0"/>
          </a:p>
          <a:p>
            <a:r>
              <a:rPr lang="en-US" dirty="0" smtClean="0"/>
              <a:t>There’s no question that these</a:t>
            </a:r>
            <a:r>
              <a:rPr lang="en-US" baseline="0" dirty="0" smtClean="0"/>
              <a:t> data represent a disparity in syphilis and congenital syphilis in Indian Country. Now, we have to act on these data to make a real difference in the trajectory. </a:t>
            </a:r>
            <a:endParaRPr lang="en-US" dirty="0" smtClean="0"/>
          </a:p>
        </p:txBody>
      </p:sp>
      <p:sp>
        <p:nvSpPr>
          <p:cNvPr id="4" name="Slide Number Placeholder 3"/>
          <p:cNvSpPr>
            <a:spLocks noGrp="1"/>
          </p:cNvSpPr>
          <p:nvPr>
            <p:ph type="sldNum" sz="quarter" idx="10"/>
          </p:nvPr>
        </p:nvSpPr>
        <p:spPr/>
        <p:txBody>
          <a:bodyPr/>
          <a:lstStyle/>
          <a:p>
            <a:fld id="{A29AFBC5-7751-4D71-8004-00EA0C069DAB}" type="slidenum">
              <a:rPr lang="en-US"/>
              <a:t>5</a:t>
            </a:fld>
            <a:endParaRPr lang="en-US"/>
          </a:p>
        </p:txBody>
      </p:sp>
    </p:spTree>
    <p:extLst>
      <p:ext uri="{BB962C8B-B14F-4D97-AF65-F5344CB8AC3E}">
        <p14:creationId xmlns:p14="http://schemas.microsoft.com/office/powerpoint/2010/main" val="3197419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dirty="0">
                <a:solidFill>
                  <a:srgbClr val="000000"/>
                </a:solidFill>
                <a:latin typeface="Calibri" panose="020F0502020204030204" pitchFamily="34" charset="0"/>
              </a:rPr>
              <a:t>IHS has continued to address several clinical points listed here related to our syphilis response. For example, the national PHN lead has issued field treatment guidelines, and OIT is actively working on a syphilis screening reminder and streamlining STI test bundles with our laboratory leads. </a:t>
            </a:r>
            <a:endParaRPr lang="en-US" b="0" i="0" dirty="0">
              <a:solidFill>
                <a:srgbClr val="000000"/>
              </a:solidFill>
              <a:effectLst/>
              <a:latin typeface="Segoe UI" panose="020B0502040204020203" pitchFamily="34" charset="0"/>
            </a:endParaRPr>
          </a:p>
          <a:p>
            <a:pPr algn="l" rtl="0" fontAlgn="base"/>
            <a:endParaRPr lang="en-US" sz="1800" dirty="0">
              <a:solidFill>
                <a:srgbClr val="000000"/>
              </a:solidFill>
              <a:latin typeface="Calibri" panose="020F0502020204030204" pitchFamily="34" charset="0"/>
            </a:endParaRPr>
          </a:p>
          <a:p>
            <a:pPr algn="l" rtl="0" fontAlgn="base"/>
            <a:r>
              <a:rPr lang="en-US" sz="1800" dirty="0">
                <a:solidFill>
                  <a:srgbClr val="000000"/>
                </a:solidFill>
                <a:latin typeface="Calibri" panose="020F0502020204030204" pitchFamily="34" charset="0"/>
              </a:rPr>
              <a:t>Also, some facilities have implemented rapid point-of-care testing for syphilis. With these rapid tests, we can now get results for syphilis antibodies in just 10-15 minutes compared to days or sometimes weeks. The fast turnaround time means we can treat the patient immediately if they test positive and have the potential to notify their partners rapidly to get them in for testing and treatment. </a:t>
            </a:r>
          </a:p>
          <a:p>
            <a:pPr algn="l" rtl="0" fontAlgn="base"/>
            <a:endParaRPr lang="en-US" sz="1800" dirty="0">
              <a:solidFill>
                <a:srgbClr val="000000"/>
              </a:solidFill>
              <a:latin typeface="Calibri" panose="020F0502020204030204" pitchFamily="34" charset="0"/>
            </a:endParaRPr>
          </a:p>
          <a:p>
            <a:pPr algn="l" rtl="0" fontAlgn="base"/>
            <a:r>
              <a:rPr lang="en-US" sz="1800" dirty="0">
                <a:solidFill>
                  <a:srgbClr val="000000"/>
                </a:solidFill>
                <a:latin typeface="Calibri" panose="020F0502020204030204" pitchFamily="34" charset="0"/>
              </a:rPr>
              <a:t>But service units are in different places in their implementation of best practices, and we need to continue to provide TA and capacity building whenever possible.</a:t>
            </a:r>
          </a:p>
          <a:p>
            <a:pPr algn="l" rtl="0" fontAlgn="base"/>
            <a:endParaRPr lang="en-US" sz="1800" dirty="0">
              <a:solidFill>
                <a:srgbClr val="000000"/>
              </a:solidFill>
              <a:latin typeface="Calibri" panose="020F0502020204030204" pitchFamily="34" charset="0"/>
            </a:endParaRPr>
          </a:p>
          <a:p>
            <a:pPr algn="l" rtl="0" fontAlgn="base"/>
            <a:r>
              <a:rPr lang="en-US" sz="1800" dirty="0">
                <a:solidFill>
                  <a:srgbClr val="000000"/>
                </a:solidFill>
                <a:latin typeface="Calibri" panose="020F0502020204030204" pitchFamily="34" charset="0"/>
              </a:rPr>
              <a:t> </a:t>
            </a:r>
            <a:endParaRPr lang="en-US" b="0" i="0" dirty="0">
              <a:solidFill>
                <a:srgbClr val="000000"/>
              </a:solidFill>
              <a:effectLst/>
              <a:latin typeface="Segoe UI" panose="020B0502040204020203" pitchFamily="34" charset="0"/>
            </a:endParaRPr>
          </a:p>
          <a:p>
            <a:pPr>
              <a:spcAft>
                <a:spcPts val="409"/>
              </a:spcAft>
            </a:pPr>
            <a:endParaRPr lang="en-US" dirty="0" smtClean="0"/>
          </a:p>
          <a:p>
            <a:pPr>
              <a:spcAft>
                <a:spcPts val="409"/>
              </a:spcAft>
            </a:pPr>
            <a:endParaRPr lang="en-US" dirty="0"/>
          </a:p>
        </p:txBody>
      </p:sp>
      <p:sp>
        <p:nvSpPr>
          <p:cNvPr id="4" name="Slide Number Placeholder 3"/>
          <p:cNvSpPr>
            <a:spLocks noGrp="1"/>
          </p:cNvSpPr>
          <p:nvPr>
            <p:ph type="sldNum" sz="quarter" idx="10"/>
          </p:nvPr>
        </p:nvSpPr>
        <p:spPr/>
        <p:txBody>
          <a:bodyPr/>
          <a:lstStyle/>
          <a:p>
            <a:pPr defTabSz="934974">
              <a:defRPr/>
            </a:pPr>
            <a:fld id="{70F8E536-381C-49DA-B51B-F692AA943430}" type="slidenum">
              <a:rPr lang="en-US">
                <a:solidFill>
                  <a:prstClr val="black"/>
                </a:solidFill>
                <a:latin typeface="Calibri" panose="020F0502020204030204"/>
              </a:rPr>
              <a:pPr defTabSz="934974">
                <a:defRPr/>
              </a:pPr>
              <a:t>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7839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8"/>
              </a:spcAft>
            </a:pPr>
            <a:r>
              <a:rPr lang="en-US" sz="1800" dirty="0">
                <a:solidFill>
                  <a:srgbClr val="000000"/>
                </a:solidFill>
                <a:latin typeface="Calibri" panose="020F0502020204030204" pitchFamily="34" charset="0"/>
              </a:rPr>
              <a:t>Nationwide and in Indian Country, there is a clear connection between increase drug use and rising syphilis rates. Having sex under the influence is known as “</a:t>
            </a:r>
            <a:r>
              <a:rPr lang="en-US" sz="1800" dirty="0" err="1">
                <a:solidFill>
                  <a:srgbClr val="000000"/>
                </a:solidFill>
                <a:latin typeface="Calibri" panose="020F0502020204030204" pitchFamily="34" charset="0"/>
              </a:rPr>
              <a:t>chemsex</a:t>
            </a:r>
            <a:r>
              <a:rPr lang="en-US" sz="1800" dirty="0">
                <a:solidFill>
                  <a:srgbClr val="000000"/>
                </a:solidFill>
                <a:latin typeface="Calibri" panose="020F0502020204030204" pitchFamily="34" charset="0"/>
              </a:rPr>
              <a:t>.” However, certain substance like methamphetamines increase sexual drive and decrease inhibitions and safer sex practices, resulting in riskier behavior and increased STIs. Drug use, particularly use of methamphetamine and injection drugs, is associated with sexual behaviors that increase the risk for acquiring syphilis. Of course, other risk factors include having multiple sex partners or concurrent sexual partnerships, inconsistent condom use, and exchanging sex for drugs.</a:t>
            </a:r>
          </a:p>
          <a:p>
            <a:pPr>
              <a:lnSpc>
                <a:spcPct val="107000"/>
              </a:lnSpc>
              <a:spcAft>
                <a:spcPts val="818"/>
              </a:spcAft>
            </a:pPr>
            <a:endParaRPr lang="en-US" sz="1800" dirty="0">
              <a:solidFill>
                <a:srgbClr val="000000"/>
              </a:solidFill>
              <a:latin typeface="Calibri" panose="020F0502020204030204" pitchFamily="34" charset="0"/>
            </a:endParaRPr>
          </a:p>
          <a:p>
            <a:pPr>
              <a:lnSpc>
                <a:spcPct val="107000"/>
              </a:lnSpc>
              <a:spcAft>
                <a:spcPts val="818"/>
              </a:spcAft>
            </a:pPr>
            <a:r>
              <a:rPr lang="en-US" sz="1800" dirty="0">
                <a:solidFill>
                  <a:srgbClr val="000000"/>
                </a:solidFill>
                <a:latin typeface="Calibri" panose="020F0502020204030204" pitchFamily="34" charset="0"/>
              </a:rPr>
              <a:t>Almost every congenital syphilis case is linked to substance use disorder, which in turn is linked to no prenatal care or nor care after month six of pregnancy. </a:t>
            </a:r>
          </a:p>
          <a:p>
            <a:pPr>
              <a:lnSpc>
                <a:spcPct val="107000"/>
              </a:lnSpc>
              <a:spcAft>
                <a:spcPts val="818"/>
              </a:spcAft>
            </a:pPr>
            <a:endParaRPr lang="en-US" sz="1800" dirty="0">
              <a:solidFill>
                <a:srgbClr val="000000"/>
              </a:solidFill>
              <a:latin typeface="Calibri" panose="020F0502020204030204" pitchFamily="34" charset="0"/>
            </a:endParaRPr>
          </a:p>
          <a:p>
            <a:pPr>
              <a:lnSpc>
                <a:spcPct val="107000"/>
              </a:lnSpc>
              <a:spcAft>
                <a:spcPts val="818"/>
              </a:spcAft>
            </a:pPr>
            <a:r>
              <a:rPr lang="en-US" sz="1800" dirty="0">
                <a:solidFill>
                  <a:srgbClr val="000000"/>
                </a:solidFill>
                <a:latin typeface="Calibri" panose="020F0502020204030204" pitchFamily="34" charset="0"/>
              </a:rPr>
              <a:t>IHS must prioritize access to substance use disorder treatment at the various service units. This includes medications for opioid use disorder (MOUD treatment), alcohol treatment, behavioral health and mental health services, as well as prevention services, interventions and harm reduction services.</a:t>
            </a:r>
          </a:p>
          <a:p>
            <a:pPr>
              <a:lnSpc>
                <a:spcPct val="107000"/>
              </a:lnSpc>
              <a:spcAft>
                <a:spcPts val="818"/>
              </a:spcAft>
            </a:pPr>
            <a:endParaRPr lang="en-US" sz="1800" dirty="0">
              <a:solidFill>
                <a:srgbClr val="000000"/>
              </a:solidFill>
              <a:latin typeface="Calibri" panose="020F0502020204030204" pitchFamily="34" charset="0"/>
            </a:endParaRPr>
          </a:p>
          <a:p>
            <a:pPr>
              <a:lnSpc>
                <a:spcPct val="107000"/>
              </a:lnSpc>
              <a:spcAft>
                <a:spcPts val="818"/>
              </a:spcAft>
            </a:pPr>
            <a:r>
              <a:rPr lang="en-US" sz="1800" dirty="0">
                <a:solidFill>
                  <a:srgbClr val="000000"/>
                </a:solidFill>
                <a:latin typeface="Calibri" panose="020F0502020204030204" pitchFamily="34" charset="0"/>
              </a:rPr>
              <a:t>IHS could remove punitive measures for people – especially pregnant people – who disclose any substance use and encourage routine syphilis testing for patients reporting methamphetamine use regardless of symptoms. </a:t>
            </a:r>
          </a:p>
          <a:p>
            <a:pPr>
              <a:lnSpc>
                <a:spcPct val="107000"/>
              </a:lnSpc>
              <a:spcAft>
                <a:spcPts val="818"/>
              </a:spcAft>
            </a:pPr>
            <a:endParaRPr lang="en-US" sz="1800" dirty="0">
              <a:solidFill>
                <a:srgbClr val="000000"/>
              </a:solidFill>
              <a:latin typeface="Calibri" panose="020F0502020204030204" pitchFamily="34" charset="0"/>
            </a:endParaRPr>
          </a:p>
          <a:p>
            <a:pPr>
              <a:lnSpc>
                <a:spcPct val="107000"/>
              </a:lnSpc>
              <a:spcAft>
                <a:spcPts val="818"/>
              </a:spcAft>
            </a:pPr>
            <a:r>
              <a:rPr lang="en-US" sz="1800" dirty="0">
                <a:solidFill>
                  <a:srgbClr val="000000"/>
                </a:solidFill>
                <a:latin typeface="Calibri" panose="020F0502020204030204" pitchFamily="34" charset="0"/>
              </a:rPr>
              <a:t>These syphilis numbers are high not because of cultural reasons; they are a function of care access. More individuals treated late – or not at all – add to the overall reservoir of disease transmission. We must create clear policy tools that work for us in the current reality of severe clinician shortages that reduce our capacity for partner services. All of these policies have caveats, but they aren’t dealbreakers. Clear guidelines, especially for those aimed at local implementation – including those with safeguards to ensure HIPAA and security compliance – and those that are not overly burdensome on staff, will give us the best chance to stem the epidemic.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0F8E536-381C-49DA-B51B-F692AA943430}" type="slidenum">
              <a:rPr lang="en-US" smtClean="0"/>
              <a:t>7</a:t>
            </a:fld>
            <a:endParaRPr lang="en-US" dirty="0"/>
          </a:p>
        </p:txBody>
      </p:sp>
    </p:spTree>
    <p:extLst>
      <p:ext uri="{BB962C8B-B14F-4D97-AF65-F5344CB8AC3E}">
        <p14:creationId xmlns:p14="http://schemas.microsoft.com/office/powerpoint/2010/main" val="902055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9F39-D436-7E46-95BF-C062EC8B1387}" type="slidenum">
              <a:rPr lang="en-US" smtClean="0"/>
              <a:t>8</a:t>
            </a:fld>
            <a:endParaRPr lang="en-US"/>
          </a:p>
        </p:txBody>
      </p:sp>
    </p:spTree>
    <p:extLst>
      <p:ext uri="{BB962C8B-B14F-4D97-AF65-F5344CB8AC3E}">
        <p14:creationId xmlns:p14="http://schemas.microsoft.com/office/powerpoint/2010/main" val="167673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0D2784-3195-4080-9B24-1409FF6CF391}" type="slidenum">
              <a:rPr lang="en-US" smtClean="0"/>
              <a:t>14</a:t>
            </a:fld>
            <a:endParaRPr lang="en-US" dirty="0"/>
          </a:p>
        </p:txBody>
      </p:sp>
    </p:spTree>
    <p:extLst>
      <p:ext uri="{BB962C8B-B14F-4D97-AF65-F5344CB8AC3E}">
        <p14:creationId xmlns:p14="http://schemas.microsoft.com/office/powerpoint/2010/main" val="1117238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1D29C0-AE6D-4E02-9CD8-049544EE3C2F}" type="datetime1">
              <a:rPr lang="en-US" smtClean="0"/>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231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7BB96C-A6A9-4F12-A778-07A91059553E}" type="datetime1">
              <a:rPr lang="en-US" smtClean="0"/>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222267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68C8D6-7423-4F71-9348-7AA0B1B9E177}" type="datetime1">
              <a:rPr lang="en-US" smtClean="0"/>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21654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B77FC0-B7A1-430F-AD49-528ADA738D84}" type="datetime1">
              <a:rPr lang="en-US" smtClean="0"/>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234125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B0417-A2B4-47D9-8D73-3867C9524B79}" type="datetime1">
              <a:rPr lang="en-US" smtClean="0"/>
              <a:t>12/12/2023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B582AC-5695-48DB-B28C-201892CC33C9}"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8396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8DA967-8BCA-4D0A-BD46-BC64A3D6E2A0}" type="datetime1">
              <a:rPr lang="en-US" smtClean="0"/>
              <a:t>12/12/2023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3344675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3F5A8D-FA53-49CC-9B33-E7CEADBA5681}" type="datetime1">
              <a:rPr lang="en-US" smtClean="0"/>
              <a:t>12/12/2023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300261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D920C6-9B3C-4481-A5DA-86B673AAB21A}" type="datetime1">
              <a:rPr lang="en-US" smtClean="0"/>
              <a:t>12/12/2023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1252018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B4849F1-438A-4621-AE50-92722F671549}" type="datetime1">
              <a:rPr lang="en-US" smtClean="0"/>
              <a:t>12/12/2023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2851696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67818D7-90F6-419A-8306-657D2ECDA14D}" type="datetime1">
              <a:rPr lang="en-US" smtClean="0"/>
              <a:t>12/12/2023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FB582AC-5695-48DB-B28C-201892CC33C9}" type="slidenum">
              <a:rPr lang="en-US" smtClean="0"/>
              <a:t>‹#›</a:t>
            </a:fld>
            <a:endParaRPr lang="en-US" dirty="0"/>
          </a:p>
        </p:txBody>
      </p:sp>
    </p:spTree>
    <p:extLst>
      <p:ext uri="{BB962C8B-B14F-4D97-AF65-F5344CB8AC3E}">
        <p14:creationId xmlns:p14="http://schemas.microsoft.com/office/powerpoint/2010/main" val="3792863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774E82-F24A-4D10-9AE3-8BE75ECAEEF4}" type="datetime1">
              <a:rPr lang="en-US" smtClean="0"/>
              <a:t>12/12/2023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B582AC-5695-48DB-B28C-201892CC33C9}" type="slidenum">
              <a:rPr lang="en-US" smtClean="0"/>
              <a:t>‹#›</a:t>
            </a:fld>
            <a:endParaRPr lang="en-US" dirty="0"/>
          </a:p>
        </p:txBody>
      </p:sp>
    </p:spTree>
    <p:extLst>
      <p:ext uri="{BB962C8B-B14F-4D97-AF65-F5344CB8AC3E}">
        <p14:creationId xmlns:p14="http://schemas.microsoft.com/office/powerpoint/2010/main" val="2850937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BB65DD0-1986-4CD0-91AD-B21022B2D991}" type="datetime1">
              <a:rPr lang="en-US" smtClean="0"/>
              <a:t>12/12/2023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FB582AC-5695-48DB-B28C-201892CC33C9}"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13" cstate="print">
            <a:extLst>
              <a:ext uri="{28A0092B-C50C-407E-A947-70E740481C1C}">
                <a14:useLocalDpi xmlns:a14="http://schemas.microsoft.com/office/drawing/2010/main" val="0"/>
              </a:ext>
            </a:extLst>
          </a:blip>
          <a:stretch>
            <a:fillRect/>
          </a:stretch>
        </p:blipFill>
        <p:spPr>
          <a:xfrm>
            <a:off x="8704523" y="4682882"/>
            <a:ext cx="1293903" cy="1167733"/>
          </a:xfrm>
          <a:prstGeom prst="rect">
            <a:avLst/>
          </a:prstGeom>
        </p:spPr>
      </p:pic>
      <p:pic>
        <p:nvPicPr>
          <p:cNvPr id="14" name="Picture 13"/>
          <p:cNvPicPr/>
          <p:nvPr userDrawn="1"/>
        </p:nvPicPr>
        <p:blipFill>
          <a:blip r:embed="rId14" cstate="print">
            <a:extLst>
              <a:ext uri="{28A0092B-C50C-407E-A947-70E740481C1C}">
                <a14:useLocalDpi xmlns:a14="http://schemas.microsoft.com/office/drawing/2010/main" val="0"/>
              </a:ext>
            </a:extLst>
          </a:blip>
          <a:stretch>
            <a:fillRect/>
          </a:stretch>
        </p:blipFill>
        <p:spPr>
          <a:xfrm>
            <a:off x="9981523" y="4682882"/>
            <a:ext cx="1149894" cy="1155985"/>
          </a:xfrm>
          <a:prstGeom prst="rect">
            <a:avLst/>
          </a:prstGeom>
        </p:spPr>
      </p:pic>
    </p:spTree>
    <p:extLst>
      <p:ext uri="{BB962C8B-B14F-4D97-AF65-F5344CB8AC3E}">
        <p14:creationId xmlns:p14="http://schemas.microsoft.com/office/powerpoint/2010/main" val="357751474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807720"/>
            <a:ext cx="10058400" cy="2638124"/>
          </a:xfrm>
        </p:spPr>
        <p:txBody>
          <a:bodyPr>
            <a:normAutofit/>
          </a:bodyPr>
          <a:lstStyle/>
          <a:p>
            <a:pPr algn="ctr"/>
            <a:r>
              <a:rPr lang="en-US" sz="4400" dirty="0" smtClean="0">
                <a:solidFill>
                  <a:srgbClr val="1D4D77"/>
                </a:solidFill>
              </a:rPr>
              <a:t>Tribal Self Governance Advisory Committee</a:t>
            </a:r>
            <a:br>
              <a:rPr lang="en-US" sz="4400" dirty="0" smtClean="0">
                <a:solidFill>
                  <a:srgbClr val="1D4D77"/>
                </a:solidFill>
              </a:rPr>
            </a:br>
            <a:r>
              <a:rPr lang="en-US" sz="4800" dirty="0" smtClean="0">
                <a:solidFill>
                  <a:srgbClr val="1D4D77"/>
                </a:solidFill>
              </a:rPr>
              <a:t/>
            </a:r>
            <a:br>
              <a:rPr lang="en-US" sz="4800" dirty="0" smtClean="0">
                <a:solidFill>
                  <a:srgbClr val="1D4D77"/>
                </a:solidFill>
              </a:rPr>
            </a:br>
            <a:r>
              <a:rPr lang="en-US" sz="4800" dirty="0" smtClean="0">
                <a:solidFill>
                  <a:srgbClr val="1D4D77"/>
                </a:solidFill>
              </a:rPr>
              <a:t> </a:t>
            </a:r>
            <a:r>
              <a:rPr lang="en-US" sz="4000" dirty="0" smtClean="0">
                <a:solidFill>
                  <a:srgbClr val="1D4D77"/>
                </a:solidFill>
              </a:rPr>
              <a:t>Medication Update</a:t>
            </a:r>
            <a:r>
              <a:rPr lang="en-US" sz="4000" dirty="0">
                <a:solidFill>
                  <a:srgbClr val="1D4D77"/>
                </a:solidFill>
              </a:rPr>
              <a:t/>
            </a:r>
            <a:br>
              <a:rPr lang="en-US" sz="4000" dirty="0">
                <a:solidFill>
                  <a:srgbClr val="1D4D77"/>
                </a:solidFill>
              </a:rPr>
            </a:br>
            <a:endParaRPr lang="en-US" sz="4000" dirty="0">
              <a:solidFill>
                <a:srgbClr val="1D4D77"/>
              </a:solidFill>
            </a:endParaRPr>
          </a:p>
        </p:txBody>
      </p:sp>
      <p:sp>
        <p:nvSpPr>
          <p:cNvPr id="3" name="Subtitle 2"/>
          <p:cNvSpPr>
            <a:spLocks noGrp="1"/>
          </p:cNvSpPr>
          <p:nvPr>
            <p:ph type="subTitle" idx="1"/>
          </p:nvPr>
        </p:nvSpPr>
        <p:spPr>
          <a:xfrm>
            <a:off x="1100051" y="4455620"/>
            <a:ext cx="10058400" cy="1740801"/>
          </a:xfrm>
        </p:spPr>
        <p:txBody>
          <a:bodyPr>
            <a:normAutofit/>
          </a:bodyPr>
          <a:lstStyle/>
          <a:p>
            <a:r>
              <a:rPr lang="en-US" sz="2800" dirty="0" smtClean="0"/>
              <a:t>Loretta Christensen</a:t>
            </a:r>
            <a:endParaRPr lang="en-US" sz="2800" dirty="0" smtClean="0"/>
          </a:p>
          <a:p>
            <a:r>
              <a:rPr lang="en-US" sz="2800" dirty="0" smtClean="0"/>
              <a:t>Chief Medical Officer</a:t>
            </a:r>
            <a:endParaRPr lang="en-US" sz="2800" dirty="0" smtClean="0"/>
          </a:p>
          <a:p>
            <a:r>
              <a:rPr lang="en-US" sz="2800" dirty="0" smtClean="0"/>
              <a:t>12-13-2023</a:t>
            </a: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4478" y="4455620"/>
            <a:ext cx="1750176" cy="17408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52097" y="4455620"/>
            <a:ext cx="1842403" cy="176429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312290"/>
            <a:ext cx="12207240" cy="556343"/>
          </a:xfrm>
          <a:prstGeom prst="rect">
            <a:avLst/>
          </a:prstGeom>
        </p:spPr>
      </p:pic>
    </p:spTree>
    <p:extLst>
      <p:ext uri="{BB962C8B-B14F-4D97-AF65-F5344CB8AC3E}">
        <p14:creationId xmlns:p14="http://schemas.microsoft.com/office/powerpoint/2010/main" val="3322513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RSV (Respiratory Syncytial Virus)</a:t>
            </a:r>
            <a:endParaRPr lang="en-US" dirty="0"/>
          </a:p>
        </p:txBody>
      </p:sp>
      <p:pic>
        <p:nvPicPr>
          <p:cNvPr id="6" name="Content Placeholder 5" descr="Screen Clippi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47538" y="2123833"/>
            <a:ext cx="2849078" cy="3467584"/>
          </a:xfrm>
        </p:spPr>
      </p:pic>
      <p:sp>
        <p:nvSpPr>
          <p:cNvPr id="4" name="Content Placeholder 3"/>
          <p:cNvSpPr>
            <a:spLocks noGrp="1"/>
          </p:cNvSpPr>
          <p:nvPr>
            <p:ph sz="half" idx="2"/>
          </p:nvPr>
        </p:nvSpPr>
        <p:spPr>
          <a:xfrm>
            <a:off x="4389119" y="1845735"/>
            <a:ext cx="4687503" cy="4023360"/>
          </a:xfrm>
        </p:spPr>
        <p:txBody>
          <a:bodyPr/>
          <a:lstStyle/>
          <a:p>
            <a:pPr>
              <a:buFont typeface="Arial" panose="020B0604020202020204" pitchFamily="34" charset="0"/>
              <a:buChar char="•"/>
            </a:pPr>
            <a:r>
              <a:rPr lang="en-US" dirty="0" smtClean="0"/>
              <a:t>AI/AN children have a high burden of RSV</a:t>
            </a:r>
          </a:p>
          <a:p>
            <a:pPr>
              <a:buFont typeface="Arial" panose="020B0604020202020204" pitchFamily="34" charset="0"/>
              <a:buChar char="•"/>
            </a:pPr>
            <a:r>
              <a:rPr lang="en-US" dirty="0" smtClean="0"/>
              <a:t>Hospitalization 1.7-7.1X, amongst the highest in the world</a:t>
            </a:r>
          </a:p>
          <a:p>
            <a:pPr>
              <a:buFont typeface="Arial" panose="020B0604020202020204" pitchFamily="34" charset="0"/>
              <a:buChar char="•"/>
            </a:pPr>
            <a:r>
              <a:rPr lang="en-US" dirty="0" smtClean="0"/>
              <a:t>Greatest burden in full-term infants</a:t>
            </a:r>
          </a:p>
          <a:p>
            <a:pPr>
              <a:buFont typeface="Arial" panose="020B0604020202020204" pitchFamily="34" charset="0"/>
              <a:buChar char="•"/>
            </a:pPr>
            <a:r>
              <a:rPr lang="en-US" dirty="0" smtClean="0"/>
              <a:t>RSV prevention strategy is essential</a:t>
            </a:r>
          </a:p>
          <a:p>
            <a:pPr lvl="1">
              <a:buFont typeface="Arial" panose="020B0604020202020204" pitchFamily="34" charset="0"/>
              <a:buChar char="•"/>
            </a:pPr>
            <a:r>
              <a:rPr lang="en-US" dirty="0" smtClean="0"/>
              <a:t>Maternal immunization</a:t>
            </a:r>
          </a:p>
          <a:p>
            <a:pPr lvl="1">
              <a:buFont typeface="Arial" panose="020B0604020202020204" pitchFamily="34" charset="0"/>
              <a:buChar char="•"/>
            </a:pPr>
            <a:r>
              <a:rPr lang="en-US" dirty="0" smtClean="0"/>
              <a:t>Monoclonal antibodies </a:t>
            </a:r>
          </a:p>
          <a:p>
            <a:pPr lvl="1">
              <a:buFont typeface="Arial" panose="020B0604020202020204" pitchFamily="34" charset="0"/>
              <a:buChar char="•"/>
            </a:pPr>
            <a:endParaRPr lang="en-US" dirty="0"/>
          </a:p>
          <a:p>
            <a:pPr lvl="1">
              <a:buFont typeface="Arial" panose="020B0604020202020204" pitchFamily="34" charset="0"/>
              <a:buChar char="•"/>
            </a:pPr>
            <a:r>
              <a:rPr lang="en-US" dirty="0" smtClean="0"/>
              <a:t>It should be available to all infants</a:t>
            </a:r>
            <a:endParaRPr lang="en-US" dirty="0"/>
          </a:p>
        </p:txBody>
      </p:sp>
      <p:sp>
        <p:nvSpPr>
          <p:cNvPr id="5" name="Slide Number Placeholder 4"/>
          <p:cNvSpPr>
            <a:spLocks noGrp="1"/>
          </p:cNvSpPr>
          <p:nvPr>
            <p:ph type="sldNum" sz="quarter" idx="12"/>
          </p:nvPr>
        </p:nvSpPr>
        <p:spPr/>
        <p:txBody>
          <a:bodyPr/>
          <a:lstStyle/>
          <a:p>
            <a:fld id="{CFB582AC-5695-48DB-B28C-201892CC33C9}" type="slidenum">
              <a:rPr lang="en-US" smtClean="0"/>
              <a:t>10</a:t>
            </a:fld>
            <a:endParaRPr lang="en-US" dirty="0"/>
          </a:p>
        </p:txBody>
      </p:sp>
    </p:spTree>
    <p:extLst>
      <p:ext uri="{BB962C8B-B14F-4D97-AF65-F5344CB8AC3E}">
        <p14:creationId xmlns:p14="http://schemas.microsoft.com/office/powerpoint/2010/main" val="4255959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 </a:t>
            </a:r>
            <a:r>
              <a:rPr lang="en-US" sz="3200" dirty="0" err="1" smtClean="0"/>
              <a:t>Nirsevimab</a:t>
            </a:r>
            <a:r>
              <a:rPr lang="en-US" sz="3200" dirty="0" smtClean="0"/>
              <a:t> (</a:t>
            </a:r>
            <a:r>
              <a:rPr lang="en-US" sz="3200" dirty="0" err="1" smtClean="0"/>
              <a:t>Beyfortus</a:t>
            </a:r>
            <a:r>
              <a:rPr lang="en-US" sz="3200" dirty="0" smtClean="0"/>
              <a:t>) monoclonal antibody</a:t>
            </a:r>
          </a:p>
          <a:p>
            <a:pPr>
              <a:buFont typeface="Wingdings" panose="05000000000000000000" pitchFamily="2" charset="2"/>
              <a:buChar char="§"/>
            </a:pPr>
            <a:r>
              <a:rPr lang="en-US" sz="3200" dirty="0" smtClean="0"/>
              <a:t>Given to infants under 1 year entering the first RSV season</a:t>
            </a:r>
          </a:p>
          <a:p>
            <a:pPr>
              <a:buFont typeface="Wingdings" panose="05000000000000000000" pitchFamily="2" charset="2"/>
              <a:buChar char="§"/>
            </a:pPr>
            <a:r>
              <a:rPr lang="en-US" sz="3200" dirty="0" smtClean="0"/>
              <a:t>Recommended that AI/AN babies get a second dose before the second RSV season</a:t>
            </a:r>
          </a:p>
          <a:p>
            <a:pPr>
              <a:buFont typeface="Wingdings" panose="05000000000000000000" pitchFamily="2" charset="2"/>
              <a:buChar char="§"/>
            </a:pPr>
            <a:r>
              <a:rPr lang="en-US" sz="3200" dirty="0" smtClean="0"/>
              <a:t>Maternal RSV vaccine </a:t>
            </a:r>
            <a:r>
              <a:rPr lang="en-US" sz="3200" dirty="0" err="1" smtClean="0"/>
              <a:t>Abrysvo</a:t>
            </a:r>
            <a:r>
              <a:rPr lang="en-US" sz="3200" dirty="0" smtClean="0"/>
              <a:t> 32-36 weeks of pregnancy</a:t>
            </a:r>
            <a:endParaRPr lang="en-US" sz="3200" dirty="0"/>
          </a:p>
        </p:txBody>
      </p:sp>
      <p:sp>
        <p:nvSpPr>
          <p:cNvPr id="4" name="Slide Number Placeholder 3"/>
          <p:cNvSpPr>
            <a:spLocks noGrp="1"/>
          </p:cNvSpPr>
          <p:nvPr>
            <p:ph type="sldNum" sz="quarter" idx="12"/>
          </p:nvPr>
        </p:nvSpPr>
        <p:spPr/>
        <p:txBody>
          <a:bodyPr/>
          <a:lstStyle/>
          <a:p>
            <a:fld id="{CFB582AC-5695-48DB-B28C-201892CC33C9}" type="slidenum">
              <a:rPr lang="en-US" smtClean="0"/>
              <a:t>11</a:t>
            </a:fld>
            <a:endParaRPr lang="en-US" dirty="0"/>
          </a:p>
        </p:txBody>
      </p:sp>
    </p:spTree>
    <p:extLst>
      <p:ext uri="{BB962C8B-B14F-4D97-AF65-F5344CB8AC3E}">
        <p14:creationId xmlns:p14="http://schemas.microsoft.com/office/powerpoint/2010/main" val="1053124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253439"/>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RSV in AI/AN infants</a:t>
            </a:r>
            <a:endParaRPr lang="en-US" dirty="0"/>
          </a:p>
        </p:txBody>
      </p:sp>
      <p:sp>
        <p:nvSpPr>
          <p:cNvPr id="3" name="Content Placeholder 2"/>
          <p:cNvSpPr>
            <a:spLocks noGrp="1"/>
          </p:cNvSpPr>
          <p:nvPr>
            <p:ph idx="1"/>
          </p:nvPr>
        </p:nvSpPr>
        <p:spPr>
          <a:xfrm>
            <a:off x="1097280" y="2002054"/>
            <a:ext cx="10058400" cy="3867039"/>
          </a:xfrm>
        </p:spPr>
        <p:txBody>
          <a:bodyPr/>
          <a:lstStyle/>
          <a:p>
            <a:pPr lvl="0">
              <a:buFont typeface="Wingdings" panose="05000000000000000000" pitchFamily="2" charset="2"/>
              <a:buChar char="§"/>
            </a:pPr>
            <a:r>
              <a:rPr lang="en-US" dirty="0"/>
              <a:t>IHS has advocated since August for prioritization of </a:t>
            </a:r>
            <a:r>
              <a:rPr lang="en-US" dirty="0" err="1"/>
              <a:t>nirsevimab</a:t>
            </a:r>
            <a:r>
              <a:rPr lang="en-US" dirty="0"/>
              <a:t> access for AI/AN infants/children in their first and second RSV season. This resulted in the current ACIP recommendation and the addition of the product to the IHS National Core Formulary (before any other federal program). Studies showed that AI/AN infants were vulnerable to RSV with higher rates of hospitalization and deaths</a:t>
            </a:r>
          </a:p>
          <a:p>
            <a:pPr lvl="0">
              <a:buFont typeface="Wingdings" panose="05000000000000000000" pitchFamily="2" charset="2"/>
              <a:buChar char="§"/>
            </a:pPr>
            <a:r>
              <a:rPr lang="en-US" dirty="0"/>
              <a:t>IHS has provided regular clinical guidance (written guidance and webinars) to I/T/U programs about </a:t>
            </a:r>
            <a:r>
              <a:rPr lang="en-US" dirty="0" err="1"/>
              <a:t>nirsevimab</a:t>
            </a:r>
            <a:r>
              <a:rPr lang="en-US" dirty="0"/>
              <a:t> indications and availability.</a:t>
            </a:r>
          </a:p>
          <a:p>
            <a:pPr lvl="0">
              <a:buFont typeface="Wingdings" panose="05000000000000000000" pitchFamily="2" charset="2"/>
              <a:buChar char="§"/>
            </a:pPr>
            <a:r>
              <a:rPr lang="en-US" dirty="0"/>
              <a:t>IHS leadership has advocated with OPDIVS and the Department to support tribal communities with </a:t>
            </a:r>
            <a:r>
              <a:rPr lang="en-US" dirty="0" err="1"/>
              <a:t>nirsevimab</a:t>
            </a:r>
            <a:r>
              <a:rPr lang="en-US" dirty="0"/>
              <a:t> via the Vaccines for Children (VFC) program.</a:t>
            </a:r>
          </a:p>
          <a:p>
            <a:pPr>
              <a:buFont typeface="Wingdings" panose="05000000000000000000" pitchFamily="2" charset="2"/>
              <a:buChar char="§"/>
            </a:pPr>
            <a:endParaRPr lang="en-US" dirty="0"/>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12</a:t>
            </a:fld>
            <a:endParaRPr lang="en-US" dirty="0"/>
          </a:p>
        </p:txBody>
      </p:sp>
    </p:spTree>
    <p:extLst>
      <p:ext uri="{BB962C8B-B14F-4D97-AF65-F5344CB8AC3E}">
        <p14:creationId xmlns:p14="http://schemas.microsoft.com/office/powerpoint/2010/main" val="2864848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91940"/>
          </a:xfrm>
        </p:spPr>
        <p:txBody>
          <a:bodyPr/>
          <a:lstStyle/>
          <a:p>
            <a:r>
              <a:rPr lang="en-US" dirty="0" smtClean="0"/>
              <a:t>Current Status</a:t>
            </a:r>
            <a:endParaRPr lang="en-US" dirty="0"/>
          </a:p>
        </p:txBody>
      </p:sp>
      <p:sp>
        <p:nvSpPr>
          <p:cNvPr id="3" name="Content Placeholder 2"/>
          <p:cNvSpPr>
            <a:spLocks noGrp="1"/>
          </p:cNvSpPr>
          <p:nvPr>
            <p:ph idx="1"/>
          </p:nvPr>
        </p:nvSpPr>
        <p:spPr>
          <a:xfrm>
            <a:off x="1097280" y="1737360"/>
            <a:ext cx="10058400" cy="4131734"/>
          </a:xfrm>
        </p:spPr>
        <p:txBody>
          <a:bodyPr/>
          <a:lstStyle/>
          <a:p>
            <a:pPr lvl="0">
              <a:buFont typeface="Wingdings" panose="05000000000000000000" pitchFamily="2" charset="2"/>
              <a:buChar char="§"/>
            </a:pPr>
            <a:r>
              <a:rPr lang="en-US" dirty="0"/>
              <a:t>The manufacturer of </a:t>
            </a:r>
            <a:r>
              <a:rPr lang="en-US" dirty="0" err="1"/>
              <a:t>nirsevimab</a:t>
            </a:r>
            <a:r>
              <a:rPr lang="en-US" dirty="0"/>
              <a:t> for the prevention of RSV in infants notified the CDC that there is an impending shortage of the medication </a:t>
            </a:r>
          </a:p>
          <a:p>
            <a:pPr lvl="0">
              <a:buFont typeface="Wingdings" panose="05000000000000000000" pitchFamily="2" charset="2"/>
              <a:buChar char="§"/>
            </a:pPr>
            <a:r>
              <a:rPr lang="en-US" dirty="0"/>
              <a:t>Meetings were held with the CDC concerning the need for an adequate supply of </a:t>
            </a:r>
            <a:r>
              <a:rPr lang="en-US" dirty="0" err="1"/>
              <a:t>nirsevimab</a:t>
            </a:r>
            <a:r>
              <a:rPr lang="en-US" dirty="0"/>
              <a:t> for our vulnerable population. CDC was not able to provide additional doses to the I/T/U system through the VFC system</a:t>
            </a:r>
          </a:p>
          <a:p>
            <a:pPr lvl="0">
              <a:buFont typeface="Wingdings" panose="05000000000000000000" pitchFamily="2" charset="2"/>
              <a:buChar char="§"/>
            </a:pPr>
            <a:r>
              <a:rPr lang="en-US" dirty="0"/>
              <a:t>The IHS NSSC procured a supplemental supply (8,000 doses) of </a:t>
            </a:r>
            <a:r>
              <a:rPr lang="en-US" dirty="0" err="1"/>
              <a:t>nirsevimab</a:t>
            </a:r>
            <a:r>
              <a:rPr lang="en-US" dirty="0"/>
              <a:t> from the manufacturer, Sanofi, and has already distributed roughly 1/3 of this supply to tribal communities in multiple Areas that have requested it (with more supply arriving weekly through January).</a:t>
            </a:r>
          </a:p>
          <a:p>
            <a:pPr lvl="0">
              <a:buFont typeface="Wingdings" panose="05000000000000000000" pitchFamily="2" charset="2"/>
              <a:buChar char="§"/>
            </a:pPr>
            <a:r>
              <a:rPr lang="en-US" dirty="0"/>
              <a:t>IHS  was also able to establish a higher percentage of distribution of </a:t>
            </a:r>
            <a:endParaRPr lang="en-US" dirty="0" smtClean="0"/>
          </a:p>
          <a:p>
            <a:pPr marL="0" lvl="0" indent="0">
              <a:buNone/>
            </a:pPr>
            <a:r>
              <a:rPr lang="en-US" dirty="0"/>
              <a:t> </a:t>
            </a:r>
            <a:r>
              <a:rPr lang="en-US" dirty="0" smtClean="0"/>
              <a:t> </a:t>
            </a:r>
            <a:r>
              <a:rPr lang="en-US" dirty="0" err="1" smtClean="0"/>
              <a:t>nirsevimab</a:t>
            </a:r>
            <a:r>
              <a:rPr lang="en-US" dirty="0" smtClean="0"/>
              <a:t> </a:t>
            </a:r>
            <a:r>
              <a:rPr lang="en-US" dirty="0"/>
              <a:t>from the VFC program working with the CDC</a:t>
            </a:r>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13</a:t>
            </a:fld>
            <a:endParaRPr lang="en-US" dirty="0"/>
          </a:p>
        </p:txBody>
      </p:sp>
    </p:spTree>
    <p:extLst>
      <p:ext uri="{BB962C8B-B14F-4D97-AF65-F5344CB8AC3E}">
        <p14:creationId xmlns:p14="http://schemas.microsoft.com/office/powerpoint/2010/main" val="2625865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4" y="4937760"/>
            <a:ext cx="10820399" cy="1334243"/>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smtClean="0"/>
              <a:t>Thank you!</a:t>
            </a:r>
            <a:endParaRPr lang="en-US"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5" y="275785"/>
            <a:ext cx="11506206" cy="4116601"/>
          </a:xfrm>
          <a:prstGeom prst="rect">
            <a:avLst/>
          </a:prstGeom>
        </p:spPr>
      </p:pic>
    </p:spTree>
    <p:extLst>
      <p:ext uri="{BB962C8B-B14F-4D97-AF65-F5344CB8AC3E}">
        <p14:creationId xmlns:p14="http://schemas.microsoft.com/office/powerpoint/2010/main" val="368127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900" y="1432005"/>
            <a:ext cx="3721908" cy="3701970"/>
          </a:xfrm>
          <a:prstGeom prst="rect">
            <a:avLst/>
          </a:prstGeom>
        </p:spPr>
      </p:pic>
      <p:sp>
        <p:nvSpPr>
          <p:cNvPr id="3" name="Slide Number Placeholder 2"/>
          <p:cNvSpPr>
            <a:spLocks noGrp="1"/>
          </p:cNvSpPr>
          <p:nvPr>
            <p:ph type="sldNum" sz="quarter" idx="12"/>
          </p:nvPr>
        </p:nvSpPr>
        <p:spPr/>
        <p:txBody>
          <a:bodyPr/>
          <a:lstStyle/>
          <a:p>
            <a:fld id="{CFB582AC-5695-48DB-B28C-201892CC33C9}" type="slidenum">
              <a:rPr lang="en-US" smtClean="0"/>
              <a:t>15</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301657"/>
            <a:ext cx="12207240" cy="556343"/>
          </a:xfrm>
          <a:prstGeom prst="rect">
            <a:avLst/>
          </a:prstGeom>
        </p:spPr>
      </p:pic>
    </p:spTree>
    <p:extLst>
      <p:ext uri="{BB962C8B-B14F-4D97-AF65-F5344CB8AC3E}">
        <p14:creationId xmlns:p14="http://schemas.microsoft.com/office/powerpoint/2010/main" val="3003764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0C11F-03E1-2940-BF72-76F252E4DC2A}"/>
              </a:ext>
            </a:extLst>
          </p:cNvPr>
          <p:cNvSpPr>
            <a:spLocks noGrp="1"/>
          </p:cNvSpPr>
          <p:nvPr>
            <p:ph type="title"/>
          </p:nvPr>
        </p:nvSpPr>
        <p:spPr/>
        <p:txBody>
          <a:bodyPr/>
          <a:lstStyle/>
          <a:p>
            <a:r>
              <a:rPr lang="en-US" dirty="0"/>
              <a:t>STI Outbreak</a:t>
            </a:r>
          </a:p>
        </p:txBody>
      </p:sp>
      <p:sp>
        <p:nvSpPr>
          <p:cNvPr id="3" name="Content Placeholder 2">
            <a:extLst>
              <a:ext uri="{FF2B5EF4-FFF2-40B4-BE49-F238E27FC236}">
                <a16:creationId xmlns:a16="http://schemas.microsoft.com/office/drawing/2014/main" id="{A68C064F-794C-534C-96F8-3DC0A0E549E9}"/>
              </a:ext>
            </a:extLst>
          </p:cNvPr>
          <p:cNvSpPr>
            <a:spLocks noGrp="1"/>
          </p:cNvSpPr>
          <p:nvPr>
            <p:ph idx="1"/>
          </p:nvPr>
        </p:nvSpPr>
        <p:spPr/>
        <p:txBody>
          <a:bodyPr>
            <a:normAutofit/>
          </a:bodyPr>
          <a:lstStyle/>
          <a:p>
            <a:pPr>
              <a:buFont typeface="Wingdings" pitchFamily="2" charset="2"/>
              <a:buChar char="v"/>
            </a:pPr>
            <a:r>
              <a:rPr lang="en-US" sz="2800" dirty="0" smtClean="0"/>
              <a:t>Multi-regional </a:t>
            </a:r>
            <a:r>
              <a:rPr lang="en-US" sz="2800" dirty="0" smtClean="0"/>
              <a:t>Outbreak</a:t>
            </a:r>
          </a:p>
          <a:p>
            <a:pPr>
              <a:buFont typeface="Wingdings" pitchFamily="2" charset="2"/>
              <a:buChar char="v"/>
            </a:pPr>
            <a:r>
              <a:rPr lang="en-US" sz="2800" dirty="0" smtClean="0"/>
              <a:t>Capacity to investigate cases was limited in some areas</a:t>
            </a:r>
          </a:p>
          <a:p>
            <a:pPr>
              <a:buFont typeface="Wingdings" pitchFamily="2" charset="2"/>
              <a:buChar char="v"/>
            </a:pPr>
            <a:r>
              <a:rPr lang="en-US" sz="2800" dirty="0"/>
              <a:t>Congenital Syphilis was 10X </a:t>
            </a:r>
            <a:r>
              <a:rPr lang="en-US" sz="2800" dirty="0" smtClean="0"/>
              <a:t>higher</a:t>
            </a:r>
          </a:p>
          <a:p>
            <a:pPr>
              <a:buFont typeface="Wingdings" pitchFamily="2" charset="2"/>
              <a:buChar char="v"/>
            </a:pPr>
            <a:r>
              <a:rPr lang="en-US" sz="2800" dirty="0" smtClean="0"/>
              <a:t>Initial relative shortage of </a:t>
            </a:r>
            <a:r>
              <a:rPr lang="en-US" sz="2800" dirty="0" err="1" smtClean="0"/>
              <a:t>Bicillin</a:t>
            </a:r>
            <a:r>
              <a:rPr lang="en-US" sz="2800" dirty="0" smtClean="0"/>
              <a:t> for treatment due to manufacturing issues</a:t>
            </a:r>
          </a:p>
          <a:p>
            <a:pPr>
              <a:buFont typeface="Wingdings" pitchFamily="2" charset="2"/>
              <a:buChar char="v"/>
            </a:pPr>
            <a:r>
              <a:rPr lang="en-US" sz="2800" dirty="0" smtClean="0"/>
              <a:t>Priority Protocol was issued</a:t>
            </a:r>
            <a:endParaRPr lang="en-US" sz="2800" dirty="0" smtClean="0"/>
          </a:p>
        </p:txBody>
      </p:sp>
      <p:sp>
        <p:nvSpPr>
          <p:cNvPr id="4" name="Slide Number Placeholder 3">
            <a:extLst>
              <a:ext uri="{FF2B5EF4-FFF2-40B4-BE49-F238E27FC236}">
                <a16:creationId xmlns:a16="http://schemas.microsoft.com/office/drawing/2014/main" id="{B58387EB-C74C-AB4A-AF05-CF4F0A3E326A}"/>
              </a:ext>
            </a:extLst>
          </p:cNvPr>
          <p:cNvSpPr>
            <a:spLocks noGrp="1"/>
          </p:cNvSpPr>
          <p:nvPr>
            <p:ph type="sldNum" sz="quarter" idx="12"/>
          </p:nvPr>
        </p:nvSpPr>
        <p:spPr/>
        <p:txBody>
          <a:bodyPr/>
          <a:lstStyle/>
          <a:p>
            <a:fld id="{CFB582AC-5695-48DB-B28C-201892CC33C9}" type="slidenum">
              <a:rPr lang="en-US" smtClean="0"/>
              <a:t>2</a:t>
            </a:fld>
            <a:endParaRPr lang="en-US" dirty="0"/>
          </a:p>
        </p:txBody>
      </p:sp>
    </p:spTree>
    <p:extLst>
      <p:ext uri="{BB962C8B-B14F-4D97-AF65-F5344CB8AC3E}">
        <p14:creationId xmlns:p14="http://schemas.microsoft.com/office/powerpoint/2010/main" val="135834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05A2C2-C532-F971-0A6A-0467A5A124A8}"/>
              </a:ext>
            </a:extLst>
          </p:cNvPr>
          <p:cNvPicPr>
            <a:picLocks noChangeAspect="1"/>
          </p:cNvPicPr>
          <p:nvPr/>
        </p:nvPicPr>
        <p:blipFill>
          <a:blip r:embed="rId3"/>
          <a:stretch>
            <a:fillRect/>
          </a:stretch>
        </p:blipFill>
        <p:spPr>
          <a:xfrm>
            <a:off x="8879" y="236677"/>
            <a:ext cx="10329488" cy="6251552"/>
          </a:xfrm>
          <a:prstGeom prst="rect">
            <a:avLst/>
          </a:prstGeom>
        </p:spPr>
      </p:pic>
      <p:sp>
        <p:nvSpPr>
          <p:cNvPr id="6" name="Arrow: Up 5">
            <a:extLst>
              <a:ext uri="{FF2B5EF4-FFF2-40B4-BE49-F238E27FC236}">
                <a16:creationId xmlns:a16="http://schemas.microsoft.com/office/drawing/2014/main" id="{F8B98A52-A36A-228B-3C16-AF39F4E8E08B}"/>
              </a:ext>
            </a:extLst>
          </p:cNvPr>
          <p:cNvSpPr/>
          <p:nvPr/>
        </p:nvSpPr>
        <p:spPr>
          <a:xfrm>
            <a:off x="3169920" y="2751139"/>
            <a:ext cx="335280" cy="3810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A418254-09E4-E760-318E-1A6068283520}"/>
              </a:ext>
            </a:extLst>
          </p:cNvPr>
          <p:cNvPicPr>
            <a:picLocks noChangeAspect="1"/>
          </p:cNvPicPr>
          <p:nvPr/>
        </p:nvPicPr>
        <p:blipFill>
          <a:blip r:embed="rId4"/>
          <a:stretch>
            <a:fillRect/>
          </a:stretch>
        </p:blipFill>
        <p:spPr>
          <a:xfrm>
            <a:off x="1936458" y="1372707"/>
            <a:ext cx="371888" cy="396274"/>
          </a:xfrm>
          <a:prstGeom prst="rect">
            <a:avLst/>
          </a:prstGeom>
          <a:solidFill>
            <a:schemeClr val="tx1"/>
          </a:solidFill>
        </p:spPr>
      </p:pic>
      <p:pic>
        <p:nvPicPr>
          <p:cNvPr id="8" name="Picture 7">
            <a:extLst>
              <a:ext uri="{FF2B5EF4-FFF2-40B4-BE49-F238E27FC236}">
                <a16:creationId xmlns:a16="http://schemas.microsoft.com/office/drawing/2014/main" id="{4DA988A7-9AE8-2633-58D0-CB93F22F24EA}"/>
              </a:ext>
            </a:extLst>
          </p:cNvPr>
          <p:cNvPicPr>
            <a:picLocks noChangeAspect="1"/>
          </p:cNvPicPr>
          <p:nvPr/>
        </p:nvPicPr>
        <p:blipFill>
          <a:blip r:embed="rId4"/>
          <a:stretch>
            <a:fillRect/>
          </a:stretch>
        </p:blipFill>
        <p:spPr>
          <a:xfrm>
            <a:off x="2965672" y="3817082"/>
            <a:ext cx="371888" cy="396274"/>
          </a:xfrm>
          <a:prstGeom prst="rect">
            <a:avLst/>
          </a:prstGeom>
        </p:spPr>
      </p:pic>
      <p:sp>
        <p:nvSpPr>
          <p:cNvPr id="9" name="Arrow: Up 8">
            <a:extLst>
              <a:ext uri="{FF2B5EF4-FFF2-40B4-BE49-F238E27FC236}">
                <a16:creationId xmlns:a16="http://schemas.microsoft.com/office/drawing/2014/main" id="{9AEA7A3B-DD95-B741-26C0-B9D903C5F9A0}"/>
              </a:ext>
            </a:extLst>
          </p:cNvPr>
          <p:cNvSpPr/>
          <p:nvPr/>
        </p:nvSpPr>
        <p:spPr>
          <a:xfrm>
            <a:off x="2798032" y="1685195"/>
            <a:ext cx="335280" cy="3810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5F4970C-5CEE-94E1-2FE3-FCC599154DFC}"/>
              </a:ext>
            </a:extLst>
          </p:cNvPr>
          <p:cNvPicPr>
            <a:picLocks noChangeAspect="1"/>
          </p:cNvPicPr>
          <p:nvPr/>
        </p:nvPicPr>
        <p:blipFill>
          <a:blip r:embed="rId4"/>
          <a:stretch>
            <a:fillRect/>
          </a:stretch>
        </p:blipFill>
        <p:spPr>
          <a:xfrm>
            <a:off x="5071354" y="1066459"/>
            <a:ext cx="371888" cy="396274"/>
          </a:xfrm>
          <a:prstGeom prst="rect">
            <a:avLst/>
          </a:prstGeom>
        </p:spPr>
      </p:pic>
      <p:pic>
        <p:nvPicPr>
          <p:cNvPr id="11" name="Picture 10">
            <a:extLst>
              <a:ext uri="{FF2B5EF4-FFF2-40B4-BE49-F238E27FC236}">
                <a16:creationId xmlns:a16="http://schemas.microsoft.com/office/drawing/2014/main" id="{7972F30F-374D-6256-32A2-3AFF0872F93F}"/>
              </a:ext>
            </a:extLst>
          </p:cNvPr>
          <p:cNvPicPr>
            <a:picLocks noChangeAspect="1"/>
          </p:cNvPicPr>
          <p:nvPr/>
        </p:nvPicPr>
        <p:blipFill>
          <a:blip r:embed="rId4"/>
          <a:stretch>
            <a:fillRect/>
          </a:stretch>
        </p:blipFill>
        <p:spPr>
          <a:xfrm>
            <a:off x="6657236" y="1614973"/>
            <a:ext cx="371888" cy="396274"/>
          </a:xfrm>
          <a:prstGeom prst="rect">
            <a:avLst/>
          </a:prstGeom>
        </p:spPr>
      </p:pic>
      <p:sp>
        <p:nvSpPr>
          <p:cNvPr id="12" name="Arrow: Up 11">
            <a:extLst>
              <a:ext uri="{FF2B5EF4-FFF2-40B4-BE49-F238E27FC236}">
                <a16:creationId xmlns:a16="http://schemas.microsoft.com/office/drawing/2014/main" id="{A9D01D40-74DE-75A5-13A4-D93068474188}"/>
              </a:ext>
            </a:extLst>
          </p:cNvPr>
          <p:cNvSpPr/>
          <p:nvPr/>
        </p:nvSpPr>
        <p:spPr>
          <a:xfrm>
            <a:off x="5436477" y="3817082"/>
            <a:ext cx="335280" cy="3810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39DE8EDB-7079-3C85-437F-C9E941C892AB}"/>
              </a:ext>
            </a:extLst>
          </p:cNvPr>
          <p:cNvSpPr/>
          <p:nvPr/>
        </p:nvSpPr>
        <p:spPr>
          <a:xfrm>
            <a:off x="1744493" y="2978088"/>
            <a:ext cx="335280" cy="381000"/>
          </a:xfrm>
          <a:prstGeom prst="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6189E04-67DB-85D9-EBC0-570B4A4C0E23}"/>
              </a:ext>
            </a:extLst>
          </p:cNvPr>
          <p:cNvPicPr>
            <a:picLocks noChangeAspect="1"/>
          </p:cNvPicPr>
          <p:nvPr/>
        </p:nvPicPr>
        <p:blipFill>
          <a:blip r:embed="rId5"/>
          <a:stretch>
            <a:fillRect/>
          </a:stretch>
        </p:blipFill>
        <p:spPr>
          <a:xfrm>
            <a:off x="9225729" y="4803288"/>
            <a:ext cx="371888" cy="402371"/>
          </a:xfrm>
          <a:prstGeom prst="rect">
            <a:avLst/>
          </a:prstGeom>
        </p:spPr>
      </p:pic>
      <p:sp>
        <p:nvSpPr>
          <p:cNvPr id="16" name="TextBox 15">
            <a:extLst>
              <a:ext uri="{FF2B5EF4-FFF2-40B4-BE49-F238E27FC236}">
                <a16:creationId xmlns:a16="http://schemas.microsoft.com/office/drawing/2014/main" id="{F5FD51A9-4817-D674-CF26-9804C05BAEAA}"/>
              </a:ext>
            </a:extLst>
          </p:cNvPr>
          <p:cNvSpPr txBox="1"/>
          <p:nvPr/>
        </p:nvSpPr>
        <p:spPr>
          <a:xfrm>
            <a:off x="9707880" y="4013150"/>
            <a:ext cx="2365751" cy="2862322"/>
          </a:xfrm>
          <a:prstGeom prst="rect">
            <a:avLst/>
          </a:prstGeom>
          <a:noFill/>
        </p:spPr>
        <p:txBody>
          <a:bodyPr wrap="square" rtlCol="0">
            <a:spAutoFit/>
          </a:bodyPr>
          <a:lstStyle/>
          <a:p>
            <a:r>
              <a:rPr lang="en-US" b="1" u="sng" dirty="0" smtClean="0"/>
              <a:t>Legend</a:t>
            </a:r>
          </a:p>
          <a:p>
            <a:r>
              <a:rPr lang="en-US" b="1" dirty="0" smtClean="0"/>
              <a:t>&gt;700</a:t>
            </a:r>
            <a:r>
              <a:rPr lang="en-US" b="1" dirty="0"/>
              <a:t>% increase</a:t>
            </a:r>
          </a:p>
          <a:p>
            <a:endParaRPr lang="en-US" b="1" dirty="0"/>
          </a:p>
          <a:p>
            <a:r>
              <a:rPr lang="en-US" b="1" u="sng" dirty="0"/>
              <a:t>&gt;</a:t>
            </a:r>
            <a:r>
              <a:rPr lang="en-US" b="1" dirty="0"/>
              <a:t>100% increase</a:t>
            </a:r>
          </a:p>
          <a:p>
            <a:endParaRPr lang="en-US" b="1" dirty="0"/>
          </a:p>
          <a:p>
            <a:r>
              <a:rPr lang="en-US" b="1" dirty="0"/>
              <a:t>11%-99% increase</a:t>
            </a:r>
          </a:p>
          <a:p>
            <a:endParaRPr lang="en-US" b="1" dirty="0"/>
          </a:p>
          <a:p>
            <a:r>
              <a:rPr lang="en-US" b="1" dirty="0"/>
              <a:t>Less than 10% change </a:t>
            </a:r>
          </a:p>
          <a:p>
            <a:endParaRPr lang="en-US" b="1" dirty="0"/>
          </a:p>
          <a:p>
            <a:r>
              <a:rPr lang="en-US" b="1" dirty="0"/>
              <a:t>Decrease </a:t>
            </a:r>
            <a:r>
              <a:rPr lang="en-US" b="1" u="sng" dirty="0"/>
              <a:t>&gt;</a:t>
            </a:r>
            <a:r>
              <a:rPr lang="en-US" b="1" dirty="0"/>
              <a:t>10%</a:t>
            </a:r>
          </a:p>
        </p:txBody>
      </p:sp>
      <p:pic>
        <p:nvPicPr>
          <p:cNvPr id="17" name="Picture 16">
            <a:extLst>
              <a:ext uri="{FF2B5EF4-FFF2-40B4-BE49-F238E27FC236}">
                <a16:creationId xmlns:a16="http://schemas.microsoft.com/office/drawing/2014/main" id="{6EC593A7-D187-DDEB-35B5-6515B944FF75}"/>
              </a:ext>
            </a:extLst>
          </p:cNvPr>
          <p:cNvPicPr>
            <a:picLocks noChangeAspect="1"/>
          </p:cNvPicPr>
          <p:nvPr/>
        </p:nvPicPr>
        <p:blipFill>
          <a:blip r:embed="rId6"/>
          <a:stretch>
            <a:fillRect/>
          </a:stretch>
        </p:blipFill>
        <p:spPr>
          <a:xfrm>
            <a:off x="9216000" y="5361823"/>
            <a:ext cx="371888" cy="396274"/>
          </a:xfrm>
          <a:prstGeom prst="rect">
            <a:avLst/>
          </a:prstGeom>
        </p:spPr>
      </p:pic>
      <p:pic>
        <p:nvPicPr>
          <p:cNvPr id="18" name="Picture 17">
            <a:extLst>
              <a:ext uri="{FF2B5EF4-FFF2-40B4-BE49-F238E27FC236}">
                <a16:creationId xmlns:a16="http://schemas.microsoft.com/office/drawing/2014/main" id="{FABE8A46-62DC-D94C-65DC-2927F39C5543}"/>
              </a:ext>
            </a:extLst>
          </p:cNvPr>
          <p:cNvPicPr>
            <a:picLocks noChangeAspect="1"/>
          </p:cNvPicPr>
          <p:nvPr/>
        </p:nvPicPr>
        <p:blipFill>
          <a:blip r:embed="rId6"/>
          <a:stretch>
            <a:fillRect/>
          </a:stretch>
        </p:blipFill>
        <p:spPr>
          <a:xfrm>
            <a:off x="4127879" y="2797021"/>
            <a:ext cx="371888" cy="396274"/>
          </a:xfrm>
          <a:prstGeom prst="rect">
            <a:avLst/>
          </a:prstGeom>
        </p:spPr>
      </p:pic>
      <p:pic>
        <p:nvPicPr>
          <p:cNvPr id="21" name="Picture 20">
            <a:extLst>
              <a:ext uri="{FF2B5EF4-FFF2-40B4-BE49-F238E27FC236}">
                <a16:creationId xmlns:a16="http://schemas.microsoft.com/office/drawing/2014/main" id="{A4E326DA-C08C-AA15-8EC7-AFF30A070B60}"/>
              </a:ext>
            </a:extLst>
          </p:cNvPr>
          <p:cNvPicPr>
            <a:picLocks noChangeAspect="1"/>
          </p:cNvPicPr>
          <p:nvPr/>
        </p:nvPicPr>
        <p:blipFill>
          <a:blip r:embed="rId7"/>
          <a:stretch>
            <a:fillRect/>
          </a:stretch>
        </p:blipFill>
        <p:spPr>
          <a:xfrm>
            <a:off x="5910056" y="1372707"/>
            <a:ext cx="371888" cy="402371"/>
          </a:xfrm>
          <a:prstGeom prst="rect">
            <a:avLst/>
          </a:prstGeom>
        </p:spPr>
      </p:pic>
      <p:pic>
        <p:nvPicPr>
          <p:cNvPr id="22" name="Picture 21">
            <a:extLst>
              <a:ext uri="{FF2B5EF4-FFF2-40B4-BE49-F238E27FC236}">
                <a16:creationId xmlns:a16="http://schemas.microsoft.com/office/drawing/2014/main" id="{90AE0E23-B291-15BB-7CFF-E5DAA37EA98D}"/>
              </a:ext>
            </a:extLst>
          </p:cNvPr>
          <p:cNvPicPr>
            <a:picLocks noChangeAspect="1"/>
          </p:cNvPicPr>
          <p:nvPr/>
        </p:nvPicPr>
        <p:blipFill>
          <a:blip r:embed="rId7"/>
          <a:stretch>
            <a:fillRect/>
          </a:stretch>
        </p:blipFill>
        <p:spPr>
          <a:xfrm>
            <a:off x="9225729" y="6455629"/>
            <a:ext cx="371888" cy="402371"/>
          </a:xfrm>
          <a:prstGeom prst="rect">
            <a:avLst/>
          </a:prstGeom>
        </p:spPr>
      </p:pic>
      <p:sp>
        <p:nvSpPr>
          <p:cNvPr id="23" name="Arrow: Left-Right 22">
            <a:extLst>
              <a:ext uri="{FF2B5EF4-FFF2-40B4-BE49-F238E27FC236}">
                <a16:creationId xmlns:a16="http://schemas.microsoft.com/office/drawing/2014/main" id="{65C53E73-88E0-E7BC-7B46-BD841C072FDA}"/>
              </a:ext>
            </a:extLst>
          </p:cNvPr>
          <p:cNvSpPr/>
          <p:nvPr/>
        </p:nvSpPr>
        <p:spPr>
          <a:xfrm>
            <a:off x="3855404" y="3962400"/>
            <a:ext cx="648802" cy="434704"/>
          </a:xfrm>
          <a:prstGeom prst="leftRightArrow">
            <a:avLst>
              <a:gd name="adj1" fmla="val 50000"/>
              <a:gd name="adj2" fmla="val 50000"/>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C7703B22-4FDE-8746-CCF4-8F506527ABC6}"/>
              </a:ext>
            </a:extLst>
          </p:cNvPr>
          <p:cNvPicPr>
            <a:picLocks noChangeAspect="1"/>
          </p:cNvPicPr>
          <p:nvPr/>
        </p:nvPicPr>
        <p:blipFill>
          <a:blip r:embed="rId8"/>
          <a:stretch>
            <a:fillRect/>
          </a:stretch>
        </p:blipFill>
        <p:spPr>
          <a:xfrm>
            <a:off x="9073315" y="5834130"/>
            <a:ext cx="676715" cy="469433"/>
          </a:xfrm>
          <a:prstGeom prst="rect">
            <a:avLst/>
          </a:prstGeom>
        </p:spPr>
      </p:pic>
      <p:sp>
        <p:nvSpPr>
          <p:cNvPr id="26" name="TextBox 25">
            <a:extLst>
              <a:ext uri="{FF2B5EF4-FFF2-40B4-BE49-F238E27FC236}">
                <a16:creationId xmlns:a16="http://schemas.microsoft.com/office/drawing/2014/main" id="{620DB829-FD3C-29A6-C9D7-44F6A78D31A9}"/>
              </a:ext>
            </a:extLst>
          </p:cNvPr>
          <p:cNvSpPr txBox="1"/>
          <p:nvPr/>
        </p:nvSpPr>
        <p:spPr>
          <a:xfrm>
            <a:off x="2798031" y="0"/>
            <a:ext cx="9169068" cy="1200329"/>
          </a:xfrm>
          <a:prstGeom prst="rect">
            <a:avLst/>
          </a:prstGeom>
          <a:noFill/>
        </p:spPr>
        <p:txBody>
          <a:bodyPr wrap="square" rtlCol="0">
            <a:spAutoFit/>
          </a:bodyPr>
          <a:lstStyle/>
          <a:p>
            <a:r>
              <a:rPr lang="en-US" sz="3600" b="1" dirty="0"/>
              <a:t>Trends in Positive Syphilis Tests, IHS, 2020-2022 </a:t>
            </a:r>
            <a:r>
              <a:rPr lang="en-US" sz="3600" b="1" dirty="0" smtClean="0"/>
              <a:t>						</a:t>
            </a:r>
            <a:endParaRPr lang="en-US" sz="2400" b="1" dirty="0"/>
          </a:p>
        </p:txBody>
      </p:sp>
      <p:pic>
        <p:nvPicPr>
          <p:cNvPr id="19" name="Picture 18"/>
          <p:cNvPicPr>
            <a:picLocks noChangeAspect="1"/>
          </p:cNvPicPr>
          <p:nvPr/>
        </p:nvPicPr>
        <p:blipFill>
          <a:blip r:embed="rId9"/>
          <a:stretch>
            <a:fillRect/>
          </a:stretch>
        </p:blipFill>
        <p:spPr>
          <a:xfrm>
            <a:off x="2163692" y="728070"/>
            <a:ext cx="371888" cy="396274"/>
          </a:xfrm>
          <a:prstGeom prst="rect">
            <a:avLst/>
          </a:prstGeom>
        </p:spPr>
      </p:pic>
      <p:pic>
        <p:nvPicPr>
          <p:cNvPr id="20" name="Picture 19"/>
          <p:cNvPicPr>
            <a:picLocks noChangeAspect="1"/>
          </p:cNvPicPr>
          <p:nvPr/>
        </p:nvPicPr>
        <p:blipFill>
          <a:blip r:embed="rId10"/>
          <a:stretch>
            <a:fillRect/>
          </a:stretch>
        </p:blipFill>
        <p:spPr>
          <a:xfrm>
            <a:off x="3779964" y="1045349"/>
            <a:ext cx="371888" cy="396274"/>
          </a:xfrm>
          <a:prstGeom prst="rect">
            <a:avLst/>
          </a:prstGeom>
        </p:spPr>
      </p:pic>
      <p:pic>
        <p:nvPicPr>
          <p:cNvPr id="24" name="Picture 23"/>
          <p:cNvPicPr>
            <a:picLocks noChangeAspect="1"/>
          </p:cNvPicPr>
          <p:nvPr/>
        </p:nvPicPr>
        <p:blipFill>
          <a:blip r:embed="rId10"/>
          <a:stretch>
            <a:fillRect/>
          </a:stretch>
        </p:blipFill>
        <p:spPr>
          <a:xfrm>
            <a:off x="5122446" y="2479109"/>
            <a:ext cx="371888" cy="396274"/>
          </a:xfrm>
          <a:prstGeom prst="rect">
            <a:avLst/>
          </a:prstGeom>
        </p:spPr>
      </p:pic>
      <p:pic>
        <p:nvPicPr>
          <p:cNvPr id="27" name="Picture 26"/>
          <p:cNvPicPr>
            <a:picLocks noChangeAspect="1"/>
          </p:cNvPicPr>
          <p:nvPr/>
        </p:nvPicPr>
        <p:blipFill>
          <a:blip r:embed="rId10"/>
          <a:stretch>
            <a:fillRect/>
          </a:stretch>
        </p:blipFill>
        <p:spPr>
          <a:xfrm>
            <a:off x="5064589" y="1810356"/>
            <a:ext cx="371888" cy="396274"/>
          </a:xfrm>
          <a:prstGeom prst="rect">
            <a:avLst/>
          </a:prstGeom>
        </p:spPr>
      </p:pic>
      <p:pic>
        <p:nvPicPr>
          <p:cNvPr id="28" name="Picture 27"/>
          <p:cNvPicPr>
            <a:picLocks noChangeAspect="1"/>
          </p:cNvPicPr>
          <p:nvPr/>
        </p:nvPicPr>
        <p:blipFill>
          <a:blip r:embed="rId10"/>
          <a:stretch>
            <a:fillRect/>
          </a:stretch>
        </p:blipFill>
        <p:spPr>
          <a:xfrm>
            <a:off x="9225729" y="4195513"/>
            <a:ext cx="371888" cy="396274"/>
          </a:xfrm>
          <a:prstGeom prst="rect">
            <a:avLst/>
          </a:prstGeom>
        </p:spPr>
      </p:pic>
      <p:sp>
        <p:nvSpPr>
          <p:cNvPr id="2" name="TextBox 1"/>
          <p:cNvSpPr txBox="1"/>
          <p:nvPr/>
        </p:nvSpPr>
        <p:spPr>
          <a:xfrm>
            <a:off x="342900" y="6303563"/>
            <a:ext cx="7511143" cy="369332"/>
          </a:xfrm>
          <a:prstGeom prst="rect">
            <a:avLst/>
          </a:prstGeom>
          <a:noFill/>
        </p:spPr>
        <p:txBody>
          <a:bodyPr wrap="square" rtlCol="0">
            <a:spAutoFit/>
          </a:bodyPr>
          <a:lstStyle/>
          <a:p>
            <a:r>
              <a:rPr lang="en-US"/>
              <a:t>(only states with 10 or greater positive tests in 2022)</a:t>
            </a:r>
            <a:endParaRPr lang="en-US" dirty="0"/>
          </a:p>
        </p:txBody>
      </p:sp>
    </p:spTree>
    <p:extLst>
      <p:ext uri="{BB962C8B-B14F-4D97-AF65-F5344CB8AC3E}">
        <p14:creationId xmlns:p14="http://schemas.microsoft.com/office/powerpoint/2010/main" val="2725508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9833"/>
            <a:ext cx="10972800" cy="1005635"/>
          </a:xfrm>
        </p:spPr>
        <p:txBody>
          <a:bodyPr>
            <a:normAutofit fontScale="90000"/>
          </a:bodyPr>
          <a:lstStyle/>
          <a:p>
            <a:r>
              <a:rPr dirty="0"/>
              <a:t>Congenital Syphilis — Rates of Reported Cases by Year of Birth, Race/Hispanic Ethnicity of Mother, United States, 2017–2021*</a:t>
            </a:r>
          </a:p>
        </p:txBody>
      </p:sp>
      <p:pic>
        <p:nvPicPr>
          <p:cNvPr id="3" name="Picture 1" descr="Line graph showing rates of reported congenital syphilis cases by year of birth and race and Hispanic ethnicity of mother in the United States from 2017 to 2021."/>
          <p:cNvPicPr>
            <a:picLocks noGrp="1" noChangeAspect="1"/>
          </p:cNvPicPr>
          <p:nvPr/>
        </p:nvPicPr>
        <p:blipFill>
          <a:blip r:embed="rId3"/>
          <a:stretch>
            <a:fillRect/>
          </a:stretch>
        </p:blipFill>
        <p:spPr bwMode="auto">
          <a:xfrm>
            <a:off x="2099734" y="1354667"/>
            <a:ext cx="7992533" cy="4284133"/>
          </a:xfrm>
          <a:prstGeom prst="rect">
            <a:avLst/>
          </a:prstGeom>
          <a:noFill/>
          <a:ln w="9525">
            <a:noFill/>
            <a:headEnd/>
            <a:tailEnd/>
          </a:ln>
        </p:spPr>
      </p:pic>
      <p:sp>
        <p:nvSpPr>
          <p:cNvPr id="4" name="Content Placeholder 3"/>
          <p:cNvSpPr>
            <a:spLocks noGrp="1"/>
          </p:cNvSpPr>
          <p:nvPr>
            <p:ph sz="half" idx="2"/>
          </p:nvPr>
        </p:nvSpPr>
        <p:spPr/>
        <p:txBody>
          <a:bodyPr>
            <a:normAutofit/>
          </a:bodyPr>
          <a:lstStyle/>
          <a:p>
            <a:r>
              <a:t>* Reported 2021 data are preliminary as of July 7, 2022</a:t>
            </a:r>
          </a:p>
          <a:p>
            <a:r>
              <a:t>† Per 100,000 live births</a:t>
            </a:r>
          </a:p>
          <a:p>
            <a:r>
              <a:rPr b="1"/>
              <a:t>ACRONYMS:</a:t>
            </a:r>
            <a:r>
              <a:t> AI/AN = American Indian/Alaska Native; Black/AA = Black or African American; NH/PI = Native Hawaiian/Pacific Islander  </a:t>
            </a:r>
          </a:p>
        </p:txBody>
      </p:sp>
      <p:pic>
        <p:nvPicPr>
          <p:cNvPr id="5" name="Picture 1" descr="Line graph showing rates of reported congenital syphilis cases by year of birth and race and Hispanic ethnicity of mother in the United States from 2017 to 2021.">
            <a:extLst>
              <a:ext uri="{FF2B5EF4-FFF2-40B4-BE49-F238E27FC236}">
                <a16:creationId xmlns:a16="http://schemas.microsoft.com/office/drawing/2014/main" id="{89BDFD6E-C098-D196-B700-BD3A912201C9}"/>
              </a:ext>
            </a:extLst>
          </p:cNvPr>
          <p:cNvPicPr>
            <a:picLocks noGrp="1" noChangeAspect="1"/>
          </p:cNvPicPr>
          <p:nvPr/>
        </p:nvPicPr>
        <p:blipFill>
          <a:blip r:embed="rId3"/>
          <a:stretch>
            <a:fillRect/>
          </a:stretch>
        </p:blipFill>
        <p:spPr bwMode="auto">
          <a:xfrm>
            <a:off x="2252134" y="1507067"/>
            <a:ext cx="7992533" cy="4284133"/>
          </a:xfrm>
          <a:prstGeom prst="rect">
            <a:avLst/>
          </a:prstGeom>
          <a:noFill/>
          <a:ln w="9525">
            <a:noFill/>
            <a:headEnd/>
            <a:tailEnd/>
          </a:ln>
        </p:spPr>
      </p:pic>
    </p:spTree>
    <p:extLst>
      <p:ext uri="{BB962C8B-B14F-4D97-AF65-F5344CB8AC3E}">
        <p14:creationId xmlns:p14="http://schemas.microsoft.com/office/powerpoint/2010/main" val="1269091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9833"/>
            <a:ext cx="10972800" cy="1005635"/>
          </a:xfrm>
        </p:spPr>
        <p:txBody>
          <a:bodyPr>
            <a:normAutofit fontScale="90000"/>
          </a:bodyPr>
          <a:lstStyle/>
          <a:p>
            <a:r>
              <a:t>Primary and Secondary Syphilis — Rates of Reported Cases by County, United States, 2020</a:t>
            </a:r>
          </a:p>
        </p:txBody>
      </p:sp>
      <p:pic>
        <p:nvPicPr>
          <p:cNvPr id="3" name="Picture 1" descr="United States map showing rates of reported primary and secondary syphilis cases by county in 2020."/>
          <p:cNvPicPr>
            <a:picLocks noGrp="1" noChangeAspect="1"/>
          </p:cNvPicPr>
          <p:nvPr/>
        </p:nvPicPr>
        <p:blipFill>
          <a:blip r:embed="rId3"/>
          <a:stretch>
            <a:fillRect/>
          </a:stretch>
        </p:blipFill>
        <p:spPr bwMode="auto">
          <a:xfrm>
            <a:off x="609600" y="1165468"/>
            <a:ext cx="10554909" cy="5657610"/>
          </a:xfrm>
          <a:prstGeom prst="rect">
            <a:avLst/>
          </a:prstGeom>
          <a:noFill/>
          <a:ln w="9525">
            <a:noFill/>
            <a:headEnd/>
            <a:tailEnd/>
          </a:ln>
        </p:spPr>
      </p:pic>
    </p:spTree>
    <p:extLst>
      <p:ext uri="{BB962C8B-B14F-4D97-AF65-F5344CB8AC3E}">
        <p14:creationId xmlns:p14="http://schemas.microsoft.com/office/powerpoint/2010/main" val="3370951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3195" y="522514"/>
            <a:ext cx="6899414" cy="1648559"/>
          </a:xfrm>
        </p:spPr>
        <p:txBody>
          <a:bodyPr anchor="t">
            <a:noAutofit/>
          </a:bodyPr>
          <a:lstStyle/>
          <a:p>
            <a:r>
              <a:rPr lang="en-US" sz="3600" dirty="0">
                <a:solidFill>
                  <a:srgbClr val="1C859C"/>
                </a:solidFill>
                <a:latin typeface="Franklin Gothic Demi" panose="020B0703020102020204" pitchFamily="34" charset="0"/>
              </a:rPr>
              <a:t>Syphilis response: Best practices in high burden areas</a:t>
            </a:r>
          </a:p>
        </p:txBody>
      </p:sp>
      <p:sp>
        <p:nvSpPr>
          <p:cNvPr id="3" name="Content Placeholder 2"/>
          <p:cNvSpPr>
            <a:spLocks noGrp="1"/>
          </p:cNvSpPr>
          <p:nvPr>
            <p:ph idx="1"/>
          </p:nvPr>
        </p:nvSpPr>
        <p:spPr>
          <a:xfrm>
            <a:off x="4927600" y="1800224"/>
            <a:ext cx="6796791" cy="4094389"/>
          </a:xfrm>
        </p:spPr>
        <p:txBody>
          <a:bodyPr>
            <a:normAutofit/>
          </a:bodyPr>
          <a:lstStyle/>
          <a:p>
            <a:pPr marL="457189" indent="-457189"/>
            <a:r>
              <a:rPr lang="en-US" sz="2900" b="1" dirty="0"/>
              <a:t>Case investigation and contact tracing</a:t>
            </a:r>
          </a:p>
          <a:p>
            <a:pPr marL="457189" indent="-457189"/>
            <a:r>
              <a:rPr lang="en-US" sz="2900" b="1" dirty="0"/>
              <a:t>Rapid testing and treatment </a:t>
            </a:r>
            <a:endParaRPr lang="en-US" sz="2900" dirty="0"/>
          </a:p>
          <a:p>
            <a:pPr marL="457189" indent="-457189"/>
            <a:r>
              <a:rPr lang="en-US" b="1" dirty="0"/>
              <a:t>Presumptive</a:t>
            </a:r>
            <a:r>
              <a:rPr lang="en-US" dirty="0"/>
              <a:t> </a:t>
            </a:r>
            <a:r>
              <a:rPr lang="en-US" b="1" dirty="0"/>
              <a:t>treatment</a:t>
            </a:r>
            <a:r>
              <a:rPr lang="en-US" dirty="0"/>
              <a:t> </a:t>
            </a:r>
            <a:endParaRPr lang="en-US" b="1" dirty="0"/>
          </a:p>
          <a:p>
            <a:pPr marL="457189" indent="-457189"/>
            <a:r>
              <a:rPr lang="en-US" b="1" dirty="0"/>
              <a:t>Screening of pregnant women </a:t>
            </a:r>
            <a:endParaRPr lang="en-US" dirty="0"/>
          </a:p>
          <a:p>
            <a:pPr marL="457189" indent="-457189"/>
            <a:r>
              <a:rPr lang="en-US" b="1" dirty="0"/>
              <a:t>Expanded screening field treatment </a:t>
            </a:r>
            <a:endParaRPr lang="en-US" dirty="0"/>
          </a:p>
          <a:p>
            <a:pPr marL="457189" indent="-457189"/>
            <a:r>
              <a:rPr lang="en-US" b="1" dirty="0"/>
              <a:t>Electronic health record (EHR) </a:t>
            </a:r>
            <a:r>
              <a:rPr lang="en-US" b="1" dirty="0" smtClean="0"/>
              <a:t>accurate entries</a:t>
            </a:r>
            <a:endParaRPr lang="en-US" b="1" dirty="0" smtClean="0"/>
          </a:p>
          <a:p>
            <a:pPr marL="457189" indent="-457189"/>
            <a:r>
              <a:rPr lang="en-US" b="1" dirty="0" smtClean="0"/>
              <a:t>Community Engagement</a:t>
            </a:r>
          </a:p>
          <a:p>
            <a:pPr marL="457189" indent="-457189"/>
            <a:r>
              <a:rPr lang="en-US" b="1" dirty="0" smtClean="0"/>
              <a:t>Health Education and Outreach</a:t>
            </a:r>
            <a:endParaRPr lang="en-US" dirty="0"/>
          </a:p>
        </p:txBody>
      </p:sp>
      <p:sp>
        <p:nvSpPr>
          <p:cNvPr id="4" name="Slide Number Placeholder 3"/>
          <p:cNvSpPr>
            <a:spLocks noGrp="1"/>
          </p:cNvSpPr>
          <p:nvPr>
            <p:ph type="sldNum" sz="quarter" idx="12"/>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B582AC-5695-48DB-B28C-201892CC33C9}"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Rectangle 6"/>
          <p:cNvSpPr/>
          <p:nvPr/>
        </p:nvSpPr>
        <p:spPr>
          <a:xfrm>
            <a:off x="0" y="6356350"/>
            <a:ext cx="12192000" cy="501650"/>
          </a:xfrm>
          <a:prstGeom prst="rect">
            <a:avLst/>
          </a:prstGeom>
          <a:solidFill>
            <a:srgbClr val="C32A40"/>
          </a:solidFill>
          <a:ln>
            <a:no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0" y="0"/>
            <a:ext cx="4566300" cy="6358679"/>
          </a:xfrm>
          <a:prstGeom prst="rect">
            <a:avLst/>
          </a:prstGeom>
        </p:spPr>
      </p:pic>
    </p:spTree>
    <p:extLst>
      <p:ext uri="{BB962C8B-B14F-4D97-AF65-F5344CB8AC3E}">
        <p14:creationId xmlns:p14="http://schemas.microsoft.com/office/powerpoint/2010/main" val="366416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3">
                                            <p:txEl>
                                              <p:pRg st="2" end="2"/>
                                            </p:tx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1" dur="500"/>
                                        <p:tgtEl>
                                          <p:spTgt spid="3">
                                            <p:txEl>
                                              <p:pRg st="3" end="3"/>
                                            </p:tx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3" dur="500"/>
                                        <p:tgtEl>
                                          <p:spTgt spid="3">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p:cTn id="48"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0" dur="500"/>
                                        <p:tgtEl>
                                          <p:spTgt spid="3">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p:cTn id="55"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784972" y="673768"/>
            <a:ext cx="7275489" cy="1277863"/>
          </a:xfrm>
        </p:spPr>
        <p:txBody>
          <a:bodyPr anchor="t">
            <a:noAutofit/>
          </a:bodyPr>
          <a:lstStyle/>
          <a:p>
            <a:r>
              <a:rPr lang="en-US" sz="4000" dirty="0" smtClean="0">
                <a:solidFill>
                  <a:srgbClr val="1C859C"/>
                </a:solidFill>
                <a:latin typeface="Franklin Gothic Demi" panose="020B0703020102020204" pitchFamily="34" charset="0"/>
              </a:rPr>
              <a:t>Substance Use Disorder</a:t>
            </a:r>
            <a:endParaRPr lang="en-US" sz="3200" b="1" dirty="0">
              <a:solidFill>
                <a:srgbClr val="1C859C"/>
              </a:solidFill>
              <a:latin typeface="Avenir Black" panose="020B0803020203020204" pitchFamily="34" charset="0"/>
            </a:endParaRPr>
          </a:p>
        </p:txBody>
      </p:sp>
      <p:pic>
        <p:nvPicPr>
          <p:cNvPr id="2" name="Picture 1"/>
          <p:cNvPicPr>
            <a:picLocks noChangeAspect="1"/>
          </p:cNvPicPr>
          <p:nvPr/>
        </p:nvPicPr>
        <p:blipFill>
          <a:blip r:embed="rId3"/>
          <a:stretch>
            <a:fillRect/>
          </a:stretch>
        </p:blipFill>
        <p:spPr>
          <a:xfrm>
            <a:off x="0" y="0"/>
            <a:ext cx="4602879" cy="6858594"/>
          </a:xfrm>
          <a:prstGeom prst="rect">
            <a:avLst/>
          </a:prstGeom>
        </p:spPr>
      </p:pic>
      <p:sp>
        <p:nvSpPr>
          <p:cNvPr id="6" name="Content Placeholder 2"/>
          <p:cNvSpPr>
            <a:spLocks noGrp="1"/>
          </p:cNvSpPr>
          <p:nvPr>
            <p:ph idx="1"/>
          </p:nvPr>
        </p:nvSpPr>
        <p:spPr>
          <a:xfrm>
            <a:off x="5181600" y="2117558"/>
            <a:ext cx="6654800" cy="4276321"/>
          </a:xfrm>
        </p:spPr>
        <p:txBody>
          <a:bodyPr>
            <a:normAutofit/>
          </a:bodyPr>
          <a:lstStyle/>
          <a:p>
            <a:r>
              <a:rPr lang="en-US" sz="2800" dirty="0"/>
              <a:t>P</a:t>
            </a:r>
            <a:r>
              <a:rPr lang="en-US" sz="2800" dirty="0" smtClean="0"/>
              <a:t>rioritize </a:t>
            </a:r>
            <a:r>
              <a:rPr lang="en-US" sz="2800" dirty="0"/>
              <a:t>access to substance use disorder treatment </a:t>
            </a:r>
            <a:endParaRPr lang="en-US" sz="2800" dirty="0" smtClean="0"/>
          </a:p>
          <a:p>
            <a:r>
              <a:rPr lang="en-US" sz="2800" dirty="0" smtClean="0"/>
              <a:t>Remove punitive measures for substance use</a:t>
            </a:r>
            <a:endParaRPr lang="en-US" sz="2800" strike="sngStrike" dirty="0" smtClean="0"/>
          </a:p>
          <a:p>
            <a:r>
              <a:rPr lang="en-US" sz="2800" dirty="0" smtClean="0"/>
              <a:t>Encourage </a:t>
            </a:r>
            <a:r>
              <a:rPr lang="en-US" sz="2800" dirty="0"/>
              <a:t>routine </a:t>
            </a:r>
            <a:r>
              <a:rPr lang="en-US" sz="2800" dirty="0" smtClean="0"/>
              <a:t>syphilis testing for patients reporting methamphetamine use</a:t>
            </a:r>
            <a:endParaRPr lang="en-US" sz="2800" dirty="0"/>
          </a:p>
        </p:txBody>
      </p:sp>
    </p:spTree>
    <p:extLst>
      <p:ext uri="{BB962C8B-B14F-4D97-AF65-F5344CB8AC3E}">
        <p14:creationId xmlns:p14="http://schemas.microsoft.com/office/powerpoint/2010/main" val="186399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FB582AC-5695-48DB-B28C-201892CC33C9}" type="slidenum">
              <a:rPr lang="en-US" smtClean="0"/>
              <a:t>8</a:t>
            </a:fld>
            <a:endParaRPr lang="en-US" dirty="0"/>
          </a:p>
        </p:txBody>
      </p:sp>
      <p:pic>
        <p:nvPicPr>
          <p:cNvPr id="3" name="Content Placeholder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6573" y="0"/>
            <a:ext cx="6266046" cy="6285297"/>
          </a:xfrm>
          <a:prstGeom prst="rect">
            <a:avLst/>
          </a:prstGeom>
        </p:spPr>
      </p:pic>
    </p:spTree>
    <p:extLst>
      <p:ext uri="{BB962C8B-B14F-4D97-AF65-F5344CB8AC3E}">
        <p14:creationId xmlns:p14="http://schemas.microsoft.com/office/powerpoint/2010/main" val="2464297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Bicillin</a:t>
            </a:r>
            <a:r>
              <a:rPr lang="en-US" dirty="0" smtClean="0"/>
              <a:t> (</a:t>
            </a:r>
            <a:r>
              <a:rPr lang="en-US" dirty="0" err="1" smtClean="0"/>
              <a:t>benzathine</a:t>
            </a:r>
            <a:r>
              <a:rPr lang="en-US" dirty="0" smtClean="0"/>
              <a:t> penicillin G) </a:t>
            </a:r>
            <a:br>
              <a:rPr lang="en-US" dirty="0" smtClean="0"/>
            </a:br>
            <a:r>
              <a:rPr lang="en-US" dirty="0" smtClean="0"/>
              <a:t>Current Status: </a:t>
            </a:r>
            <a:endParaRPr lang="en-US" dirty="0"/>
          </a:p>
        </p:txBody>
      </p:sp>
      <p:sp>
        <p:nvSpPr>
          <p:cNvPr id="3" name="Content Placeholder 2"/>
          <p:cNvSpPr>
            <a:spLocks noGrp="1"/>
          </p:cNvSpPr>
          <p:nvPr>
            <p:ph idx="1"/>
          </p:nvPr>
        </p:nvSpPr>
        <p:spPr>
          <a:xfrm>
            <a:off x="1097280" y="1737360"/>
            <a:ext cx="10058400" cy="4131734"/>
          </a:xfrm>
        </p:spPr>
        <p:txBody>
          <a:bodyPr/>
          <a:lstStyle/>
          <a:p>
            <a:pPr>
              <a:buFont typeface="Wingdings" panose="05000000000000000000" pitchFamily="2" charset="2"/>
              <a:buChar char="v"/>
            </a:pPr>
            <a:r>
              <a:rPr lang="en-US" dirty="0" smtClean="0"/>
              <a:t> </a:t>
            </a:r>
            <a:r>
              <a:rPr lang="en-US" sz="2400" dirty="0" smtClean="0"/>
              <a:t>Preferred treatment protocol for Syphilis</a:t>
            </a:r>
          </a:p>
          <a:p>
            <a:pPr>
              <a:buFont typeface="Wingdings" panose="05000000000000000000" pitchFamily="2" charset="2"/>
              <a:buChar char="v"/>
            </a:pPr>
            <a:r>
              <a:rPr lang="en-US" sz="2400" dirty="0" smtClean="0"/>
              <a:t> There is adequate supply through the Pharmaceutical Prime Vendor (PPV)   McKesson</a:t>
            </a:r>
          </a:p>
          <a:p>
            <a:pPr>
              <a:buFont typeface="Wingdings" panose="05000000000000000000" pitchFamily="2" charset="2"/>
              <a:buChar char="v"/>
            </a:pPr>
            <a:r>
              <a:rPr lang="en-US" sz="2400" dirty="0" smtClean="0"/>
              <a:t> NSSC will provide a weekly update on the supply</a:t>
            </a:r>
          </a:p>
          <a:p>
            <a:pPr>
              <a:buFont typeface="Wingdings" panose="05000000000000000000" pitchFamily="2" charset="2"/>
              <a:buChar char="v"/>
            </a:pPr>
            <a:r>
              <a:rPr lang="en-US" sz="2400" dirty="0" smtClean="0"/>
              <a:t> There is an increasing amount of available </a:t>
            </a:r>
            <a:r>
              <a:rPr lang="en-US" sz="2400" dirty="0" err="1" smtClean="0"/>
              <a:t>Bicillin</a:t>
            </a:r>
            <a:r>
              <a:rPr lang="en-US" sz="2400" dirty="0" smtClean="0"/>
              <a:t> for all I/T/U and no shortage at this time</a:t>
            </a:r>
          </a:p>
          <a:p>
            <a:pPr>
              <a:buFont typeface="Wingdings" panose="05000000000000000000" pitchFamily="2" charset="2"/>
              <a:buChar char="v"/>
            </a:pPr>
            <a:r>
              <a:rPr lang="en-US" sz="2400" dirty="0"/>
              <a:t> </a:t>
            </a:r>
            <a:r>
              <a:rPr lang="en-US" sz="2400" dirty="0" smtClean="0"/>
              <a:t>The public health nurses can provide the treatment outside the facilities</a:t>
            </a:r>
            <a:endParaRPr lang="en-US" sz="2400" dirty="0" smtClean="0"/>
          </a:p>
          <a:p>
            <a:endParaRPr lang="en-US" dirty="0"/>
          </a:p>
        </p:txBody>
      </p:sp>
      <p:sp>
        <p:nvSpPr>
          <p:cNvPr id="4" name="Slide Number Placeholder 3"/>
          <p:cNvSpPr>
            <a:spLocks noGrp="1"/>
          </p:cNvSpPr>
          <p:nvPr>
            <p:ph type="sldNum" sz="quarter" idx="12"/>
          </p:nvPr>
        </p:nvSpPr>
        <p:spPr/>
        <p:txBody>
          <a:bodyPr/>
          <a:lstStyle/>
          <a:p>
            <a:fld id="{CFB582AC-5695-48DB-B28C-201892CC33C9}" type="slidenum">
              <a:rPr lang="en-US" smtClean="0"/>
              <a:t>9</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01657"/>
            <a:ext cx="12207240" cy="556343"/>
          </a:xfrm>
          <a:prstGeom prst="rect">
            <a:avLst/>
          </a:prstGeom>
        </p:spPr>
      </p:pic>
    </p:spTree>
    <p:extLst>
      <p:ext uri="{BB962C8B-B14F-4D97-AF65-F5344CB8AC3E}">
        <p14:creationId xmlns:p14="http://schemas.microsoft.com/office/powerpoint/2010/main" val="3228484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1">
      <a:dk1>
        <a:srgbClr val="000000"/>
      </a:dk1>
      <a:lt1>
        <a:sysClr val="window" lastClr="FFFFFF"/>
      </a:lt1>
      <a:dk2>
        <a:srgbClr val="637052"/>
      </a:dk2>
      <a:lt2>
        <a:srgbClr val="CCDDEA"/>
      </a:lt2>
      <a:accent1>
        <a:srgbClr val="0F4C76"/>
      </a:accent1>
      <a:accent2>
        <a:srgbClr val="0F4C76"/>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1790</TotalTime>
  <Words>1525</Words>
  <Application>Microsoft Office PowerPoint</Application>
  <PresentationFormat>Widescreen</PresentationFormat>
  <Paragraphs>113</Paragraphs>
  <Slides>15</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Avenir Black</vt:lpstr>
      <vt:lpstr>Calibri</vt:lpstr>
      <vt:lpstr>Calibri Light</vt:lpstr>
      <vt:lpstr>Franklin Gothic Demi</vt:lpstr>
      <vt:lpstr>Segoe UI</vt:lpstr>
      <vt:lpstr>Times New Roman</vt:lpstr>
      <vt:lpstr>Wingdings</vt:lpstr>
      <vt:lpstr>Retrospect</vt:lpstr>
      <vt:lpstr>Tribal Self Governance Advisory Committee   Medication Update </vt:lpstr>
      <vt:lpstr>STI Outbreak</vt:lpstr>
      <vt:lpstr>PowerPoint Presentation</vt:lpstr>
      <vt:lpstr>Congenital Syphilis — Rates of Reported Cases by Year of Birth, Race/Hispanic Ethnicity of Mother, United States, 2017–2021*</vt:lpstr>
      <vt:lpstr>Primary and Secondary Syphilis — Rates of Reported Cases by County, United States, 2020</vt:lpstr>
      <vt:lpstr>Syphilis response: Best practices in high burden areas</vt:lpstr>
      <vt:lpstr>Substance Use Disorder</vt:lpstr>
      <vt:lpstr>PowerPoint Presentation</vt:lpstr>
      <vt:lpstr>Bicillin (benzathine penicillin G)  Current Status: </vt:lpstr>
      <vt:lpstr>RSV (Respiratory Syncytial Virus)</vt:lpstr>
      <vt:lpstr>Treatment</vt:lpstr>
      <vt:lpstr>   RSV in AI/AN infants</vt:lpstr>
      <vt:lpstr>Current Status</vt:lpstr>
      <vt:lpstr>   Thank you!</vt:lpstr>
      <vt:lpstr>PowerPoint Presentation</vt:lpstr>
    </vt:vector>
  </TitlesOfParts>
  <Company>Indian Health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Health Service Briefing</dc:title>
  <dc:creator>Eisenman, Theresa (IHS/HQ)</dc:creator>
  <cp:lastModifiedBy>Christensen, Loretta L (IHS/HQ)</cp:lastModifiedBy>
  <cp:revision>166</cp:revision>
  <cp:lastPrinted>2016-03-30T21:52:09Z</cp:lastPrinted>
  <dcterms:created xsi:type="dcterms:W3CDTF">2016-03-11T19:03:08Z</dcterms:created>
  <dcterms:modified xsi:type="dcterms:W3CDTF">2023-12-13T13:44:55Z</dcterms:modified>
</cp:coreProperties>
</file>