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310" r:id="rId2"/>
    <p:sldId id="314" r:id="rId3"/>
    <p:sldId id="363" r:id="rId4"/>
    <p:sldId id="36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28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hrhardt, Brit L (IHS/HQ)" initials="EBL(" lastIdx="2" clrIdx="0">
    <p:extLst>
      <p:ext uri="{19B8F6BF-5375-455C-9EA6-DF929625EA0E}">
        <p15:presenceInfo xmlns:p15="http://schemas.microsoft.com/office/powerpoint/2012/main" userId="S-1-5-21-1547161642-606747145-682003330-4598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D4D77"/>
    <a:srgbClr val="E48312"/>
    <a:srgbClr val="F5D9CC"/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56388" autoAdjust="0"/>
  </p:normalViewPr>
  <p:slideViewPr>
    <p:cSldViewPr snapToGrid="0">
      <p:cViewPr varScale="1">
        <p:scale>
          <a:sx n="43" d="100"/>
          <a:sy n="43" d="100"/>
        </p:scale>
        <p:origin x="196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6E519B-61BF-41A9-AFFA-BAD42AA6A28B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7B275C-5D9F-44B3-A894-FBB61692FE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870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8FA526-01BB-418E-87B3-BB204CED0494}" type="datetimeFigureOut">
              <a:rPr lang="en-US" smtClean="0"/>
              <a:t>12/6/2023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0F8E536-381C-49DA-B51B-F692AA9434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73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4C40A3-C388-4F58-B771-A78873EB76C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6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3635" indent="-283635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Bipartisan Infrastructure Law (BIL) – signed into law November 15, 2021 – will have a historic and monumental impact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addressing water and sewer needs in Indian Country. </a:t>
            </a:r>
          </a:p>
          <a:p>
            <a:pPr marL="737452" lvl="1" indent="-283635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IHS’s annual appropriation for sanitation facilities construction was $197M in FY 2021.</a:t>
            </a:r>
          </a:p>
          <a:p>
            <a:pPr marL="737452" lvl="1" indent="-283635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IHS additionally receiving $700M for 5 years (FY 2022-FY2026) for IHS’s Sanitation Facilities Construction (SFC) program through BIL.</a:t>
            </a:r>
          </a:p>
          <a:p>
            <a:pPr marL="283635" indent="-283635">
              <a:buFont typeface="Arial" panose="020B0604020202020204" pitchFamily="34" charset="0"/>
              <a:buChar char="•"/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3635" indent="-283635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the BIL appropriation in a timely way requires immense coordination, streamlined processes, and an increased workforce, all in a uniquely constrained environment. </a:t>
            </a:r>
          </a:p>
          <a:p>
            <a:pPr marL="283635" indent="-283635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3635" indent="-283635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IHS briefed White House IIJA Coordinator Mitch Landrieu February 2023 on progress to date;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challenges were shared with the WH at that time and potential solutions were jointly identified (e.g., engagement of Army Corps of Engineers, direct hiring authority, etc.). 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3635" indent="-283635"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3635" indent="-283635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IHS has made significant progress in the past 8 months, with 98% of the FY 2022 funds allocated for projects obligated and 43 IHS-led projects in the construction phase as of 09/07/23; numerous operational improvements underway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including centralized hiring, enhanced use of hiring incentives, creation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of an 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n-line IIJA project status map, leveraging social media recruitment tools (i.e. Hand Shake &amp; Linked-In), &amp; signed Inter-Agency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Agreement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with OPM to develop program branding/marketing tools.</a:t>
            </a:r>
          </a:p>
          <a:p>
            <a:pPr marL="283635" indent="-283635">
              <a:buFont typeface="Arial" panose="020B0604020202020204" pitchFamily="34" charset="0"/>
              <a:buChar char="•"/>
            </a:pP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/>
          </a:p>
          <a:p>
            <a:pPr marL="340363" indent="-340363">
              <a:buAutoNum type="arabicParenR"/>
            </a:pPr>
            <a:endParaRPr lang="en-US" sz="1800" dirty="0"/>
          </a:p>
          <a:p>
            <a:pPr marL="340363" indent="-340363">
              <a:buAutoNum type="arabicParenR"/>
            </a:pPr>
            <a:endParaRPr lang="en-US" sz="1800" dirty="0"/>
          </a:p>
          <a:p>
            <a:pPr marL="340363" indent="-340363">
              <a:buAutoNum type="arabicParenR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2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3635" indent="-283635">
              <a:buFont typeface="Arial" panose="020B0604020202020204" pitchFamily="34" charset="0"/>
              <a:buChar char="•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BIL funded projects is 90 +</a:t>
            </a:r>
            <a:r>
              <a:rPr lang="en-US" sz="9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43 = 133</a:t>
            </a:r>
          </a:p>
          <a:p>
            <a:pPr marL="283635" indent="-283635">
              <a:buFont typeface="Arial" panose="020B0604020202020204" pitchFamily="34" charset="0"/>
              <a:buChar char="•"/>
            </a:pPr>
            <a:r>
              <a:rPr lang="en-US" sz="9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Total FY23 Enacted funded projects = 45 + 18 =63</a:t>
            </a:r>
          </a:p>
          <a:p>
            <a:pPr marL="283635" indent="-283635">
              <a:buFont typeface="Arial" panose="020B0604020202020204" pitchFamily="34" charset="0"/>
              <a:buChar char="•"/>
            </a:pPr>
            <a:r>
              <a:rPr lang="en-US" sz="9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Total Project funded w/BIL &amp; Enacted = 196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/>
          </a:p>
          <a:p>
            <a:pPr marL="340363" indent="-340363">
              <a:buAutoNum type="arabicParenR"/>
            </a:pPr>
            <a:endParaRPr lang="en-US" sz="1800" dirty="0"/>
          </a:p>
          <a:p>
            <a:pPr marL="340363" indent="-340363">
              <a:buAutoNum type="arabicParenR"/>
            </a:pPr>
            <a:endParaRPr lang="en-US" sz="1800" dirty="0"/>
          </a:p>
          <a:p>
            <a:pPr marL="340363" indent="-340363">
              <a:buAutoNum type="arabicParenR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35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16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division of the Office of Environmental Health and Engineering at IHS HQ</a:t>
            </a:r>
          </a:p>
          <a:p>
            <a:r>
              <a:rPr lang="en-US" dirty="0" smtClean="0"/>
              <a:t>DFPC has five engineers who coordinate</a:t>
            </a:r>
            <a:r>
              <a:rPr lang="en-US" baseline="0" dirty="0" smtClean="0"/>
              <a:t> the planning of facility construction in the Indian Health Service.  In addition, we runs programs that distribute funding for construction programs.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Question After each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2784-3195-4080-9B24-1409FF6CF39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05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39 built and 10 left to 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D2784-3195-4080-9B24-1409FF6CF39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863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8E536-381C-49DA-B51B-F692AA943430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60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29C0-AE6D-4E02-9CD8-049544EE3C2F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23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BB96C-A6A9-4F12-A778-07A91059553E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7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C8D6-7423-4F71-9348-7AA0B1B9E177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46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77FC0-B7A1-430F-AD49-528ADA738D84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5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B0417-A2B4-47D9-8D73-3867C9524B79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39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A967-8BCA-4D0A-BD46-BC64A3D6E2A0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7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F5A8D-FA53-49CC-9B33-E7CEADBA5681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920C6-9B3C-4481-A5DA-86B673AAB21A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18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49F1-438A-4621-AE50-92722F671549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9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7818D7-90F6-419A-8306-657D2ECDA14D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6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4E82-F24A-4D10-9AE3-8BE75ECAEEF4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37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B65DD0-1986-4CD0-91AD-B21022B2D991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FB582AC-5695-48DB-B28C-201892CC33C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523" y="4682882"/>
            <a:ext cx="1293903" cy="1167733"/>
          </a:xfrm>
          <a:prstGeom prst="rect">
            <a:avLst/>
          </a:prstGeom>
        </p:spPr>
      </p:pic>
      <p:pic>
        <p:nvPicPr>
          <p:cNvPr id="14" name="Picture 13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23" y="4682882"/>
            <a:ext cx="1149894" cy="115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1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4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807720"/>
            <a:ext cx="10058400" cy="356616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Tribal Self-Governance Advisory </a:t>
            </a:r>
            <a:r>
              <a:rPr lang="en-US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Committee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1D4D77"/>
                </a:solidFill>
              </a:rPr>
              <a:t>OEHE</a:t>
            </a:r>
            <a:endParaRPr lang="en-US" dirty="0">
              <a:solidFill>
                <a:srgbClr val="1D4D7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408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James Ludington, Director</a:t>
            </a:r>
          </a:p>
          <a:p>
            <a:r>
              <a:rPr lang="en-US" sz="2800" dirty="0" smtClean="0"/>
              <a:t>December 14, 2023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78" y="4455620"/>
            <a:ext cx="1750176" cy="17408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097" y="4455620"/>
            <a:ext cx="1842403" cy="1764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2290"/>
            <a:ext cx="12207240" cy="55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51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Projects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11283" y="1959428"/>
          <a:ext cx="9666513" cy="2291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61361">
                  <a:extLst>
                    <a:ext uri="{9D8B030D-6E8A-4147-A177-3AD203B41FA5}">
                      <a16:colId xmlns:a16="http://schemas.microsoft.com/office/drawing/2014/main" val="2830709503"/>
                    </a:ext>
                  </a:extLst>
                </a:gridCol>
                <a:gridCol w="2755075">
                  <a:extLst>
                    <a:ext uri="{9D8B030D-6E8A-4147-A177-3AD203B41FA5}">
                      <a16:colId xmlns:a16="http://schemas.microsoft.com/office/drawing/2014/main" val="3185917891"/>
                    </a:ext>
                  </a:extLst>
                </a:gridCol>
                <a:gridCol w="2850077">
                  <a:extLst>
                    <a:ext uri="{9D8B030D-6E8A-4147-A177-3AD203B41FA5}">
                      <a16:colId xmlns:a16="http://schemas.microsoft.com/office/drawing/2014/main" val="1419516228"/>
                    </a:ext>
                  </a:extLst>
                </a:gridCol>
              </a:tblGrid>
              <a:tr h="61619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951230" algn="l"/>
                          <a:tab pos="1536700" algn="l"/>
                          <a:tab pos="1965960" algn="l"/>
                          <a:tab pos="3429000" algn="l"/>
                          <a:tab pos="3822700" algn="l"/>
                          <a:tab pos="5120640" algn="l"/>
                          <a:tab pos="5422900" algn="l"/>
                          <a:tab pos="6867525" algn="l"/>
                        </a:tabLst>
                      </a:pPr>
                      <a:r>
                        <a:rPr lang="en-US" sz="3200" u="sng" dirty="0">
                          <a:effectLst/>
                        </a:rPr>
                        <a:t>Health Care Facilities Construction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239319"/>
                  </a:ext>
                </a:extLst>
              </a:tr>
              <a:tr h="5594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Inpatient: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Outpatient:</a:t>
                      </a:r>
                      <a:endParaRPr lang="en-US" sz="3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14694"/>
                  </a:ext>
                </a:extLst>
              </a:tr>
              <a:tr h="253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</a:t>
                      </a:r>
                      <a:r>
                        <a:rPr lang="en-US" sz="2000" dirty="0" smtClean="0">
                          <a:effectLst/>
                        </a:rPr>
                        <a:t>Phoenix Medical Center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Alamo </a:t>
                      </a:r>
                      <a:r>
                        <a:rPr lang="en-US" sz="2000" dirty="0" smtClean="0">
                          <a:effectLst/>
                        </a:rPr>
                        <a:t>Health Center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Albuquerque </a:t>
                      </a:r>
                      <a:r>
                        <a:rPr lang="en-US" sz="2000" dirty="0" smtClean="0">
                          <a:effectLst/>
                        </a:rPr>
                        <a:t>West HC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5292456"/>
                  </a:ext>
                </a:extLst>
              </a:tr>
              <a:tr h="5066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</a:t>
                      </a:r>
                      <a:r>
                        <a:rPr lang="en-US" sz="2000" dirty="0" smtClean="0">
                          <a:effectLst/>
                        </a:rPr>
                        <a:t>Whiteriver Hospital, </a:t>
                      </a:r>
                      <a:r>
                        <a:rPr lang="en-US" sz="2000" dirty="0">
                          <a:effectLst/>
                        </a:rPr>
                        <a:t>AZ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Pueblo </a:t>
                      </a:r>
                      <a:r>
                        <a:rPr lang="en-US" sz="2000" dirty="0" smtClean="0">
                          <a:effectLst/>
                        </a:rPr>
                        <a:t>Pintado HC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Albuquerque </a:t>
                      </a:r>
                      <a:r>
                        <a:rPr lang="en-US" sz="2000" dirty="0" smtClean="0">
                          <a:effectLst/>
                        </a:rPr>
                        <a:t>Central HC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1539"/>
                  </a:ext>
                </a:extLst>
              </a:tr>
              <a:tr h="2533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 </a:t>
                      </a:r>
                      <a:r>
                        <a:rPr lang="en-US" sz="2000" dirty="0" smtClean="0">
                          <a:effectLst/>
                        </a:rPr>
                        <a:t>Gallup Medical Center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Bodaway </a:t>
                      </a:r>
                      <a:r>
                        <a:rPr lang="en-US" sz="2000" dirty="0" smtClean="0">
                          <a:effectLst/>
                        </a:rPr>
                        <a:t>Gap HC 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  </a:t>
                      </a:r>
                      <a:r>
                        <a:rPr lang="en-US" sz="2000" dirty="0" smtClean="0">
                          <a:effectLst/>
                        </a:rPr>
                        <a:t>Sells</a:t>
                      </a:r>
                      <a:r>
                        <a:rPr lang="en-US" sz="2000" baseline="0" dirty="0" smtClean="0">
                          <a:effectLst/>
                        </a:rPr>
                        <a:t> ARHC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5403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8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16" y="758952"/>
            <a:ext cx="11008426" cy="356616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Joint Venture Construction Program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7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Venture  Construction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70" y="1737360"/>
            <a:ext cx="10058400" cy="4023360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The Indian Health Care Improvement Act, authorizes the Indian Health Service Joint Venture Construction Program </a:t>
            </a: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(JVCP) for 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establishing projects where American Indian and Alaska Natives tribes can acquire a tribally owned health care facility, in exchange for the IHS providing the initial equipment, then operating and maintenance funding of facility for 20 years. </a:t>
            </a:r>
          </a:p>
          <a:p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The program was implemented at the request of Tribes to benefit Tribes that have the resources available to </a:t>
            </a: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fund 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a new healthcare facility.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6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JVCP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TYPE OF HEALTH CARE FACILITY:</a:t>
            </a:r>
            <a:r>
              <a:rPr lang="en-US" dirty="0"/>
              <a:t>  The program applies only for ambulatory (outpatient) health centers, meeting the current minimum IHS standards of 1,100-user population and a workload of 4,400 primary care provider visits.</a:t>
            </a:r>
          </a:p>
          <a:p>
            <a:r>
              <a:rPr lang="en-US" b="1" dirty="0"/>
              <a:t>CONFORMANCE WITH IHS AREA MASTER HEALTH PLAN:</a:t>
            </a:r>
            <a:r>
              <a:rPr lang="en-US" dirty="0"/>
              <a:t>  The proposed project is to be consistent with the applicable IHS Area Health Services-Facilities Master Plan, in order to maximize the efficient use of the funding.</a:t>
            </a:r>
          </a:p>
          <a:p>
            <a:r>
              <a:rPr lang="en-US" b="1" dirty="0"/>
              <a:t>STAFF QUARTERS:</a:t>
            </a:r>
            <a:r>
              <a:rPr lang="en-US" dirty="0"/>
              <a:t>  Staff quarters needed to support the health care facility are to be a part of the project and are to be a part of the planning documents.  The tribe will be the owner of the staff quarters and responsible for all costs for their construction and the subsequent operation and maintenance.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JVCP </a:t>
            </a:r>
            <a:r>
              <a:rPr lang="en-US" altLang="en-US" dirty="0" smtClean="0">
                <a:solidFill>
                  <a:schemeClr val="accent2"/>
                </a:solidFill>
              </a:rPr>
              <a:t>Who </a:t>
            </a:r>
            <a:r>
              <a:rPr lang="en-US" altLang="en-US" dirty="0">
                <a:solidFill>
                  <a:schemeClr val="accent2"/>
                </a:solidFill>
              </a:rPr>
              <a:t>is Eligible to </a:t>
            </a:r>
            <a:r>
              <a:rPr lang="en-US" altLang="en-US" dirty="0" smtClean="0">
                <a:solidFill>
                  <a:schemeClr val="accent2"/>
                </a:solidFill>
              </a:rPr>
              <a:t>Participate</a:t>
            </a:r>
            <a:r>
              <a:rPr lang="en-US" alt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58" y="1845734"/>
            <a:ext cx="10581522" cy="4023360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800"/>
              </a:spcAft>
              <a:defRPr/>
            </a:pPr>
            <a:r>
              <a:rPr lang="en-US" altLang="en-US" sz="2800" dirty="0">
                <a:solidFill>
                  <a:schemeClr val="tx1"/>
                </a:solidFill>
              </a:rPr>
              <a:t>All Federally recognized Tribes planning to construct or acquire an </a:t>
            </a:r>
            <a:r>
              <a:rPr lang="en-US" altLang="en-US" sz="2800" b="1" dirty="0">
                <a:solidFill>
                  <a:schemeClr val="tx1"/>
                </a:solidFill>
              </a:rPr>
              <a:t>inpatient or outpatient primary health care facility</a:t>
            </a:r>
            <a:r>
              <a:rPr lang="en-US" altLang="en-US" sz="2800" dirty="0">
                <a:solidFill>
                  <a:schemeClr val="tx1"/>
                </a:solidFill>
              </a:rPr>
              <a:t> are eligible. </a:t>
            </a:r>
          </a:p>
          <a:p>
            <a:pPr marL="342900" indent="-342900">
              <a:spcAft>
                <a:spcPts val="180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The Tribe must demonstrate the administrative and financial capabilities necessary to complete the facility in a timely manner.</a:t>
            </a:r>
          </a:p>
          <a:p>
            <a:pPr marL="342900" indent="-342900">
              <a:spcAft>
                <a:spcPts val="1800"/>
              </a:spcAft>
              <a:defRPr/>
            </a:pPr>
            <a:r>
              <a:rPr lang="en-US" sz="2800" dirty="0">
                <a:solidFill>
                  <a:schemeClr val="tx1"/>
                </a:solidFill>
              </a:rPr>
              <a:t>The Tribe must expend Tribal, private, or other available non-IHS funds to complete the facility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JVCP </a:t>
            </a:r>
            <a:r>
              <a:rPr lang="en-US" altLang="en-US" dirty="0">
                <a:solidFill>
                  <a:schemeClr val="accent2"/>
                </a:solidFill>
              </a:rPr>
              <a:t>What the Program Accomplished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219" y="1845734"/>
            <a:ext cx="10496461" cy="402336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spcAft>
                <a:spcPts val="1800"/>
              </a:spcAft>
              <a:defRPr/>
            </a:pPr>
            <a:r>
              <a:rPr lang="en-US" altLang="en-US" sz="3200" dirty="0" smtClean="0">
                <a:solidFill>
                  <a:schemeClr val="tx1"/>
                </a:solidFill>
              </a:rPr>
              <a:t>The </a:t>
            </a:r>
            <a:r>
              <a:rPr lang="en-US" altLang="en-US" sz="3200" dirty="0">
                <a:solidFill>
                  <a:schemeClr val="tx1"/>
                </a:solidFill>
              </a:rPr>
              <a:t>JVCP started in 2001. </a:t>
            </a:r>
          </a:p>
          <a:p>
            <a:pPr marL="342900" indent="-342900">
              <a:spcAft>
                <a:spcPts val="18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The Tribes have provided over 3 billion square feet of health care facility space.</a:t>
            </a:r>
          </a:p>
          <a:p>
            <a:pPr marL="342900" indent="-342900">
              <a:spcAft>
                <a:spcPts val="18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Saving the federal government $2 billion in construction cost.</a:t>
            </a:r>
          </a:p>
          <a:p>
            <a:pPr marL="342900" indent="-342900">
              <a:spcAft>
                <a:spcPts val="18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The program serves over 262,000 NA/AN </a:t>
            </a:r>
          </a:p>
          <a:p>
            <a:pPr marL="342900" indent="-342900">
              <a:spcAft>
                <a:spcPts val="180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The IHS provides over 6,500 FTEs to provide health 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care </a:t>
            </a:r>
            <a:r>
              <a:rPr lang="en-US" sz="3200" dirty="0">
                <a:solidFill>
                  <a:schemeClr val="tx1"/>
                </a:solidFill>
              </a:rPr>
              <a:t>in the JVCP facilities.</a:t>
            </a:r>
            <a:endParaRPr lang="en-US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33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1432005"/>
            <a:ext cx="3721908" cy="370197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16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1657"/>
            <a:ext cx="12207240" cy="55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105D-1228-4C9D-B443-260ABB3503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Bipartisan Infrastructure Law (BIL)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15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CBFD8-6BAE-0850-AB5D-FE649195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C37441-16BD-756F-ABEB-B2A63893EFD1}"/>
              </a:ext>
            </a:extLst>
          </p:cNvPr>
          <p:cNvSpPr txBox="1"/>
          <p:nvPr/>
        </p:nvSpPr>
        <p:spPr>
          <a:xfrm>
            <a:off x="438405" y="613658"/>
            <a:ext cx="481413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334E5-3AF8-A6B9-243D-D1093916C53A}"/>
              </a:ext>
            </a:extLst>
          </p:cNvPr>
          <p:cNvSpPr txBox="1"/>
          <p:nvPr/>
        </p:nvSpPr>
        <p:spPr>
          <a:xfrm>
            <a:off x="545085" y="1804631"/>
            <a:ext cx="1131518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 provides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$3.5 billion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5 years to IHS for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Sanitation Facilities Construction (SFC).</a:t>
            </a:r>
          </a:p>
          <a:p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since February 2023 meeting: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Obligated 98% of the FY 2022 BIL funds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from 30 to 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to procurement phase (Phase III)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from 22 to 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under construction phase (Phase IV)</a:t>
            </a:r>
            <a:endParaRPr lang="en-US" dirty="0">
              <a:solidFill>
                <a:schemeClr val="accent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SFC program workforce from 27 to 86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Partnerships with OPM, AISES, &amp; USPHS Commissioned Corps</a:t>
            </a:r>
            <a:endParaRPr lang="en-US" strike="sngStrike" dirty="0">
              <a:solidFill>
                <a:schemeClr val="accent2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Solutions: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Recruitment &amp; Retention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Leverage External Engineering Capacity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Tribal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81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7CBFD8-6BAE-0850-AB5D-FE649195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C37441-16BD-756F-ABEB-B2A63893EFD1}"/>
              </a:ext>
            </a:extLst>
          </p:cNvPr>
          <p:cNvSpPr txBox="1"/>
          <p:nvPr/>
        </p:nvSpPr>
        <p:spPr>
          <a:xfrm>
            <a:off x="690602" y="537408"/>
            <a:ext cx="102580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Projects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9334E5-3AF8-A6B9-243D-D1093916C53A}"/>
              </a:ext>
            </a:extLst>
          </p:cNvPr>
          <p:cNvSpPr txBox="1"/>
          <p:nvPr/>
        </p:nvSpPr>
        <p:spPr>
          <a:xfrm>
            <a:off x="457200" y="1722120"/>
            <a:ext cx="11296394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SFC receives $700 million per year for 5 years under BIL, along with ~$200 million/year in annual appropriations.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are either IHS-led (Direct Service) or Tribe-led (Title V).</a:t>
            </a:r>
          </a:p>
          <a:p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$700M from BIL for FY 2022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announced in May 2022 for 454 projects.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327 IHS-led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 Tribe-led projects </a:t>
            </a:r>
          </a:p>
          <a:p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additional $700M from BIL for FY 2023 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announced in September 2023 for 197 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Tier 1 projects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FY2023 IHS and Tribal project agreements to be completed &amp; signed by </a:t>
            </a: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01/31/2024.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 IHS-led projects (90 BIL + 45 FY2023 Enacted),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The Total IHS-led projects decreased from 136 to 135 because one project in the PO Area was funded by others after the FY 2023 Spend Plan was approved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61 Tribe-led projects (43 BIL + 18 FY2023 Enacted)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None of the SFC projects that were funded off of the SDS list are “Shovel Ready”. Most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 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funded projects </a:t>
            </a:r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in the construction documents </a:t>
            </a:r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phase.</a:t>
            </a:r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52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F79AC-871F-4CB5-91E5-A812FB88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F0EC21-0CE0-45EF-BD7B-C450D06BE157}"/>
              </a:ext>
            </a:extLst>
          </p:cNvPr>
          <p:cNvSpPr txBox="1"/>
          <p:nvPr/>
        </p:nvSpPr>
        <p:spPr>
          <a:xfrm>
            <a:off x="2583717" y="177298"/>
            <a:ext cx="708552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 2022 Projects Milestones – Tribe-led Projects (Title V)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793E70-31DB-CF16-35CA-63293CD66F59}"/>
              </a:ext>
            </a:extLst>
          </p:cNvPr>
          <p:cNvSpPr txBox="1"/>
          <p:nvPr/>
        </p:nvSpPr>
        <p:spPr>
          <a:xfrm>
            <a:off x="1663296" y="1720238"/>
            <a:ext cx="881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56A06C-8D30-0161-0893-B758268A383A}"/>
              </a:ext>
            </a:extLst>
          </p:cNvPr>
          <p:cNvSpPr txBox="1"/>
          <p:nvPr/>
        </p:nvSpPr>
        <p:spPr>
          <a:xfrm>
            <a:off x="1289856" y="2734267"/>
            <a:ext cx="12554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Milestone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89D8D705-1340-4416-14A6-51BAED02D4F6}"/>
              </a:ext>
            </a:extLst>
          </p:cNvPr>
          <p:cNvSpPr/>
          <p:nvPr/>
        </p:nvSpPr>
        <p:spPr>
          <a:xfrm>
            <a:off x="2586364" y="1464437"/>
            <a:ext cx="1860556" cy="812784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I</a:t>
            </a:r>
          </a:p>
          <a:p>
            <a:pPr algn="ctr"/>
            <a:endParaRPr lang="en-US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development </a:t>
            </a:r>
          </a:p>
        </p:txBody>
      </p:sp>
      <p:sp>
        <p:nvSpPr>
          <p:cNvPr id="9" name="Arrow: Chevron 8">
            <a:extLst>
              <a:ext uri="{FF2B5EF4-FFF2-40B4-BE49-F238E27FC236}">
                <a16:creationId xmlns:a16="http://schemas.microsoft.com/office/drawing/2014/main" id="{3EBDE942-50FF-06B5-34E2-11639B381D19}"/>
              </a:ext>
            </a:extLst>
          </p:cNvPr>
          <p:cNvSpPr/>
          <p:nvPr/>
        </p:nvSpPr>
        <p:spPr>
          <a:xfrm>
            <a:off x="4150193" y="1459237"/>
            <a:ext cx="2036088" cy="81278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II</a:t>
            </a:r>
          </a:p>
          <a:p>
            <a:pPr algn="ctr"/>
            <a:endParaRPr lang="en-US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documents</a:t>
            </a:r>
          </a:p>
        </p:txBody>
      </p: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9D3F7643-D695-485D-CE62-805E24CA40D1}"/>
              </a:ext>
            </a:extLst>
          </p:cNvPr>
          <p:cNvSpPr/>
          <p:nvPr/>
        </p:nvSpPr>
        <p:spPr>
          <a:xfrm>
            <a:off x="5887738" y="1452606"/>
            <a:ext cx="2054186" cy="836445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III</a:t>
            </a:r>
          </a:p>
          <a:p>
            <a:pPr algn="ctr"/>
            <a:endParaRPr lang="en-US" sz="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</a:p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row: Chevron 10">
            <a:extLst>
              <a:ext uri="{FF2B5EF4-FFF2-40B4-BE49-F238E27FC236}">
                <a16:creationId xmlns:a16="http://schemas.microsoft.com/office/drawing/2014/main" id="{C19D8703-3157-D396-5747-44F77955E0A0}"/>
              </a:ext>
            </a:extLst>
          </p:cNvPr>
          <p:cNvSpPr/>
          <p:nvPr/>
        </p:nvSpPr>
        <p:spPr>
          <a:xfrm>
            <a:off x="7672581" y="1470909"/>
            <a:ext cx="1819503" cy="812784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343298-12B9-3E44-5E59-A53295E07DE2}"/>
              </a:ext>
            </a:extLst>
          </p:cNvPr>
          <p:cNvCxnSpPr>
            <a:cxnSpLocks/>
          </p:cNvCxnSpPr>
          <p:nvPr/>
        </p:nvCxnSpPr>
        <p:spPr>
          <a:xfrm>
            <a:off x="4088818" y="2285607"/>
            <a:ext cx="0" cy="253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CA69614-BDF3-F655-07DC-6BB83686F6D2}"/>
              </a:ext>
            </a:extLst>
          </p:cNvPr>
          <p:cNvCxnSpPr>
            <a:cxnSpLocks/>
          </p:cNvCxnSpPr>
          <p:nvPr/>
        </p:nvCxnSpPr>
        <p:spPr>
          <a:xfrm>
            <a:off x="7656105" y="2285607"/>
            <a:ext cx="0" cy="253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CF01010-4E70-D431-2B41-8C83D718E38F}"/>
              </a:ext>
            </a:extLst>
          </p:cNvPr>
          <p:cNvCxnSpPr>
            <a:cxnSpLocks/>
          </p:cNvCxnSpPr>
          <p:nvPr/>
        </p:nvCxnSpPr>
        <p:spPr>
          <a:xfrm>
            <a:off x="5872555" y="2277221"/>
            <a:ext cx="0" cy="2531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A78D70D-6A0C-EC44-DA9D-E3497C7F662B}"/>
              </a:ext>
            </a:extLst>
          </p:cNvPr>
          <p:cNvSpPr/>
          <p:nvPr/>
        </p:nvSpPr>
        <p:spPr>
          <a:xfrm>
            <a:off x="2647475" y="2538736"/>
            <a:ext cx="2078368" cy="6917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Project Document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Complete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B92063E-83E7-DF80-2AC9-9CC7A02A71BC}"/>
              </a:ext>
            </a:extLst>
          </p:cNvPr>
          <p:cNvSpPr/>
          <p:nvPr/>
        </p:nvSpPr>
        <p:spPr>
          <a:xfrm>
            <a:off x="4947034" y="2536623"/>
            <a:ext cx="2078368" cy="6917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Construction Document Complete – move to Procurement *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BD99CD-D3FC-61AA-5C92-441E1517F283}"/>
              </a:ext>
            </a:extLst>
          </p:cNvPr>
          <p:cNvSpPr/>
          <p:nvPr/>
        </p:nvSpPr>
        <p:spPr>
          <a:xfrm>
            <a:off x="7239140" y="2538736"/>
            <a:ext cx="2078368" cy="69178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Construction Begin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65D9DC-7083-2832-0578-936BB5E9FE81}"/>
              </a:ext>
            </a:extLst>
          </p:cNvPr>
          <p:cNvSpPr/>
          <p:nvPr/>
        </p:nvSpPr>
        <p:spPr>
          <a:xfrm>
            <a:off x="2622479" y="3280862"/>
            <a:ext cx="2078368" cy="14063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DEC4850-CC5E-5E30-092F-291DD6448F6B}"/>
              </a:ext>
            </a:extLst>
          </p:cNvPr>
          <p:cNvSpPr/>
          <p:nvPr/>
        </p:nvSpPr>
        <p:spPr>
          <a:xfrm>
            <a:off x="4943307" y="3341644"/>
            <a:ext cx="2078368" cy="1379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E5C65D-2BB3-1691-20AD-151674F37FB5}"/>
              </a:ext>
            </a:extLst>
          </p:cNvPr>
          <p:cNvSpPr/>
          <p:nvPr/>
        </p:nvSpPr>
        <p:spPr>
          <a:xfrm>
            <a:off x="7275492" y="3328453"/>
            <a:ext cx="2078368" cy="13931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F1C423-AD11-8993-5DE0-F1A1702BBF64}"/>
              </a:ext>
            </a:extLst>
          </p:cNvPr>
          <p:cNvCxnSpPr>
            <a:cxnSpLocks/>
          </p:cNvCxnSpPr>
          <p:nvPr/>
        </p:nvCxnSpPr>
        <p:spPr>
          <a:xfrm>
            <a:off x="2640154" y="3710794"/>
            <a:ext cx="6677354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CE4B3A1-8E73-C43C-F87D-65D2D11FC391}"/>
              </a:ext>
            </a:extLst>
          </p:cNvPr>
          <p:cNvSpPr txBox="1"/>
          <p:nvPr/>
        </p:nvSpPr>
        <p:spPr>
          <a:xfrm>
            <a:off x="3137452" y="3851313"/>
            <a:ext cx="1186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127 (100%)  </a:t>
            </a:r>
            <a:endParaRPr lang="en-US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DD1B253-8638-BB9B-98FD-AD021F634CD4}"/>
              </a:ext>
            </a:extLst>
          </p:cNvPr>
          <p:cNvSpPr txBox="1"/>
          <p:nvPr/>
        </p:nvSpPr>
        <p:spPr>
          <a:xfrm>
            <a:off x="5415916" y="3857842"/>
            <a:ext cx="943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100 (77%)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6D86E05-4A5A-D764-4270-D76EB1333A76}"/>
              </a:ext>
            </a:extLst>
          </p:cNvPr>
          <p:cNvSpPr txBox="1"/>
          <p:nvPr/>
        </p:nvSpPr>
        <p:spPr>
          <a:xfrm>
            <a:off x="8023453" y="1505277"/>
            <a:ext cx="118974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PHASE IV</a:t>
            </a:r>
          </a:p>
          <a:p>
            <a:endParaRPr lang="en-US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56703" y="3842486"/>
            <a:ext cx="10969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121 (95%)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6F1C423-AD11-8993-5DE0-F1A1702BBF64}"/>
              </a:ext>
            </a:extLst>
          </p:cNvPr>
          <p:cNvCxnSpPr>
            <a:cxnSpLocks/>
          </p:cNvCxnSpPr>
          <p:nvPr/>
        </p:nvCxnSpPr>
        <p:spPr>
          <a:xfrm>
            <a:off x="2602857" y="4225931"/>
            <a:ext cx="6751003" cy="8295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A8A34EE8-825D-4E8B-0B38-9C5CC1538C90}"/>
              </a:ext>
            </a:extLst>
          </p:cNvPr>
          <p:cNvSpPr txBox="1"/>
          <p:nvPr/>
        </p:nvSpPr>
        <p:spPr>
          <a:xfrm>
            <a:off x="318977" y="3375043"/>
            <a:ext cx="229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Timeframe (End-of-Year)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E4B3A1-8E73-C43C-F87D-65D2D11FC391}"/>
              </a:ext>
            </a:extLst>
          </p:cNvPr>
          <p:cNvSpPr txBox="1"/>
          <p:nvPr/>
        </p:nvSpPr>
        <p:spPr>
          <a:xfrm>
            <a:off x="5639307" y="3375043"/>
            <a:ext cx="1186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n-US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CE4B3A1-8E73-C43C-F87D-65D2D11FC391}"/>
              </a:ext>
            </a:extLst>
          </p:cNvPr>
          <p:cNvSpPr txBox="1"/>
          <p:nvPr/>
        </p:nvSpPr>
        <p:spPr>
          <a:xfrm>
            <a:off x="3288649" y="3378744"/>
            <a:ext cx="1186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en-US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CE4B3A1-8E73-C43C-F87D-65D2D11FC391}"/>
              </a:ext>
            </a:extLst>
          </p:cNvPr>
          <p:cNvSpPr txBox="1"/>
          <p:nvPr/>
        </p:nvSpPr>
        <p:spPr>
          <a:xfrm>
            <a:off x="7989198" y="3347002"/>
            <a:ext cx="1186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  <a:endParaRPr lang="en-US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8A34EE8-825D-4E8B-0B38-9C5CC1538C90}"/>
              </a:ext>
            </a:extLst>
          </p:cNvPr>
          <p:cNvSpPr txBox="1"/>
          <p:nvPr/>
        </p:nvSpPr>
        <p:spPr>
          <a:xfrm>
            <a:off x="294056" y="3846541"/>
            <a:ext cx="229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Projection By Timeframe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8A34EE8-825D-4E8B-0B38-9C5CC1538C90}"/>
              </a:ext>
            </a:extLst>
          </p:cNvPr>
          <p:cNvSpPr txBox="1"/>
          <p:nvPr/>
        </p:nvSpPr>
        <p:spPr>
          <a:xfrm>
            <a:off x="180371" y="4336929"/>
            <a:ext cx="24033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Status as of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November 8,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CE4B3A1-8E73-C43C-F87D-65D2D11FC391}"/>
              </a:ext>
            </a:extLst>
          </p:cNvPr>
          <p:cNvSpPr txBox="1"/>
          <p:nvPr/>
        </p:nvSpPr>
        <p:spPr>
          <a:xfrm>
            <a:off x="3137452" y="4331845"/>
            <a:ext cx="1186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127 (100%)  </a:t>
            </a:r>
            <a:endParaRPr lang="en-US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E4B3A1-8E73-C43C-F87D-65D2D11FC391}"/>
              </a:ext>
            </a:extLst>
          </p:cNvPr>
          <p:cNvSpPr txBox="1"/>
          <p:nvPr/>
        </p:nvSpPr>
        <p:spPr>
          <a:xfrm>
            <a:off x="5533345" y="4331845"/>
            <a:ext cx="1186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12 (10%)  </a:t>
            </a:r>
            <a:endParaRPr lang="en-US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CE4B3A1-8E73-C43C-F87D-65D2D11FC391}"/>
              </a:ext>
            </a:extLst>
          </p:cNvPr>
          <p:cNvSpPr txBox="1"/>
          <p:nvPr/>
        </p:nvSpPr>
        <p:spPr>
          <a:xfrm>
            <a:off x="8074175" y="4324700"/>
            <a:ext cx="1186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1 (1%)  </a:t>
            </a:r>
            <a:endParaRPr lang="en-US" sz="1200" b="1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620259" y="5323390"/>
            <a:ext cx="6166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Important Note</a:t>
            </a:r>
            <a:r>
              <a:rPr lang="en-US" dirty="0"/>
              <a:t>: Tribes that have compacted the SFC Program Delivery are not obligated establish project milestone goals under the compacted agreements with the IHS</a:t>
            </a:r>
            <a:r>
              <a:rPr lang="en-US" sz="1600" dirty="0"/>
              <a:t>.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20259" y="4832334"/>
            <a:ext cx="4875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Missing milestone data on 20 projects. </a:t>
            </a:r>
          </a:p>
        </p:txBody>
      </p:sp>
    </p:spTree>
    <p:extLst>
      <p:ext uri="{BB962C8B-B14F-4D97-AF65-F5344CB8AC3E}">
        <p14:creationId xmlns:p14="http://schemas.microsoft.com/office/powerpoint/2010/main" val="360550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Care Facility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55284"/>
            <a:ext cx="10439400" cy="318346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HCFC Priority Projects</a:t>
            </a:r>
          </a:p>
          <a:p>
            <a:r>
              <a:rPr lang="en-US" sz="4000" dirty="0" smtClean="0"/>
              <a:t>Joint Venture Construction Program (JVCP)</a:t>
            </a:r>
          </a:p>
          <a:p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HCFC Priority </a:t>
            </a:r>
            <a:r>
              <a:rPr lang="en-US" sz="7200" dirty="0"/>
              <a:t>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9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This is the system that funds Inpatient and outpatient facilities.  </a:t>
            </a:r>
          </a:p>
          <a:p>
            <a:r>
              <a:rPr lang="en-US" sz="2400" dirty="0" smtClean="0"/>
              <a:t>The Priorities were set in 1993 and the IHCIA will not allow any additional projects on the list until the current facilities are funded.  </a:t>
            </a:r>
          </a:p>
          <a:p>
            <a:r>
              <a:rPr lang="en-US" sz="2400" dirty="0" smtClean="0"/>
              <a:t>Currently there is about </a:t>
            </a:r>
            <a:r>
              <a:rPr lang="en-US" sz="2400" dirty="0" smtClean="0"/>
              <a:t>$7 </a:t>
            </a:r>
            <a:r>
              <a:rPr lang="en-US" sz="2400" dirty="0" smtClean="0"/>
              <a:t>billion left to complete on the list. It will take several years before new projects are added to the list.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2AC-5695-48DB-B28C-201892CC33C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F4C76"/>
      </a:accent1>
      <a:accent2>
        <a:srgbClr val="0F4C76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3040</TotalTime>
  <Words>1218</Words>
  <Application>Microsoft Office PowerPoint</Application>
  <PresentationFormat>Widescreen</PresentationFormat>
  <Paragraphs>153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Bahnschrift SemiBold Condensed</vt:lpstr>
      <vt:lpstr>Calibri</vt:lpstr>
      <vt:lpstr>Calibri Light</vt:lpstr>
      <vt:lpstr>Times New Roman</vt:lpstr>
      <vt:lpstr>Retrospect</vt:lpstr>
      <vt:lpstr>Tribal Self-Governance Advisory Committee OEHE</vt:lpstr>
      <vt:lpstr>Bipartisan Infrastructure Law (BIL) Update</vt:lpstr>
      <vt:lpstr>PowerPoint Presentation</vt:lpstr>
      <vt:lpstr>PowerPoint Presentation</vt:lpstr>
      <vt:lpstr>PowerPoint Presentation</vt:lpstr>
      <vt:lpstr>Health Care Facility Construction</vt:lpstr>
      <vt:lpstr>Programs</vt:lpstr>
      <vt:lpstr>HCFC Priority Projects</vt:lpstr>
      <vt:lpstr>Priority Projects</vt:lpstr>
      <vt:lpstr>Priority Projects</vt:lpstr>
      <vt:lpstr>Joint Venture Construction Program</vt:lpstr>
      <vt:lpstr>Joint Venture  Construction Program</vt:lpstr>
      <vt:lpstr>JVCP Limits</vt:lpstr>
      <vt:lpstr>JVCP Who is Eligible to Participate?</vt:lpstr>
      <vt:lpstr>JVCP What the Program Accomplished</vt:lpstr>
      <vt:lpstr>PowerPoint Presentation</vt:lpstr>
    </vt:vector>
  </TitlesOfParts>
  <Company>Indian Health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Health Service Briefing</dc:title>
  <dc:creator>Johnson, Anna W. (IHS/HQ)</dc:creator>
  <cp:lastModifiedBy>Ludington, James (IHS/HQ)</cp:lastModifiedBy>
  <cp:revision>235</cp:revision>
  <cp:lastPrinted>2016-03-30T21:52:09Z</cp:lastPrinted>
  <dcterms:created xsi:type="dcterms:W3CDTF">2016-03-11T19:03:08Z</dcterms:created>
  <dcterms:modified xsi:type="dcterms:W3CDTF">2023-12-06T21:22:03Z</dcterms:modified>
</cp:coreProperties>
</file>