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0_5CCFE0EB.xml" ContentType="application/vnd.ms-powerpoint.comments+xml"/>
  <Override PartName="/ppt/comments/modernComment_117_91B7E2A5.xml" ContentType="application/vnd.ms-powerpoint.comments+xml"/>
  <Override PartName="/ppt/comments/modernComment_10C_BCA24DFA.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8"/>
  </p:notesMasterIdLst>
  <p:sldIdLst>
    <p:sldId id="256" r:id="rId2"/>
    <p:sldId id="285" r:id="rId3"/>
    <p:sldId id="258" r:id="rId4"/>
    <p:sldId id="286" r:id="rId5"/>
    <p:sldId id="271" r:id="rId6"/>
    <p:sldId id="279" r:id="rId7"/>
    <p:sldId id="276" r:id="rId8"/>
    <p:sldId id="278" r:id="rId9"/>
    <p:sldId id="259" r:id="rId10"/>
    <p:sldId id="262" r:id="rId11"/>
    <p:sldId id="275" r:id="rId12"/>
    <p:sldId id="283" r:id="rId13"/>
    <p:sldId id="268" r:id="rId14"/>
    <p:sldId id="264" r:id="rId15"/>
    <p:sldId id="263"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C5438-79D7-7224-EA30-ED6D6D305890}" name="Kelli Wilson Begay" initials="" userId="S::kelli@kellibegay.com::8c082a90-5d72-453e-99a8-9143946ca4d9" providerId="AD"/>
  <p188:author id="{7F3CDE6C-DFC2-43C7-E980-1F354896C0B7}" name="Kelli Begay" initials="KB" userId="S::kbegay@centerfornutrition.org::41845739-3ca3-461c-b6e6-e074bee0c9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DFF"/>
    <a:srgbClr val="FED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13"/>
    <p:restoredTop sz="78174"/>
  </p:normalViewPr>
  <p:slideViewPr>
    <p:cSldViewPr snapToGrid="0">
      <p:cViewPr varScale="1">
        <p:scale>
          <a:sx n="84" d="100"/>
          <a:sy n="84" d="100"/>
        </p:scale>
        <p:origin x="858"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modernComment_100_5CCFE0EB.xml><?xml version="1.0" encoding="utf-8"?>
<p188:cmLst xmlns:a="http://schemas.openxmlformats.org/drawingml/2006/main" xmlns:r="http://schemas.openxmlformats.org/officeDocument/2006/relationships" xmlns:p188="http://schemas.microsoft.com/office/powerpoint/2018/8/main">
  <p188:cm id="{43393FC4-30F3-8247-AA2C-EA15C7D1440E}" authorId="{C04C5438-79D7-7224-EA30-ED6D6D305890}" created="2023-09-09T02:48:00.531">
    <pc:sldMkLst xmlns:pc="http://schemas.microsoft.com/office/powerpoint/2013/main/command">
      <pc:docMk/>
      <pc:sldMk cId="1557127403" sldId="256"/>
    </pc:sldMkLst>
    <p188:txBody>
      <a:bodyPr/>
      <a:lstStyle/>
      <a:p>
        <a:r>
          <a:rPr lang="en-US"/>
          <a:t>Recommend putting your name and tribe on this title page</a:t>
        </a:r>
      </a:p>
    </p188:txBody>
  </p188:cm>
</p188:cmLst>
</file>

<file path=ppt/comments/modernComment_10C_BCA24DFA.xml><?xml version="1.0" encoding="utf-8"?>
<p188:cmLst xmlns:a="http://schemas.openxmlformats.org/drawingml/2006/main" xmlns:r="http://schemas.openxmlformats.org/officeDocument/2006/relationships" xmlns:p188="http://schemas.microsoft.com/office/powerpoint/2018/8/main">
  <p188:cm id="{C9A1FA4B-CAD9-884E-9D98-4483A69B746D}" authorId="{C04C5438-79D7-7224-EA30-ED6D6D305890}" created="2023-09-09T02:49:01.801">
    <pc:sldMkLst xmlns:pc="http://schemas.microsoft.com/office/powerpoint/2013/main/command">
      <pc:docMk/>
      <pc:sldMk cId="3164753402" sldId="268"/>
    </pc:sldMkLst>
    <p188:txBody>
      <a:bodyPr/>
      <a:lstStyle/>
      <a:p>
        <a:r>
          <a:rPr lang="en-US"/>
          <a:t>This slide is similar to the “Next Steps” slide 20</a:t>
        </a:r>
      </a:p>
    </p188:txBody>
  </p188:cm>
</p188:cmLst>
</file>

<file path=ppt/comments/modernComment_117_91B7E2A5.xml><?xml version="1.0" encoding="utf-8"?>
<p188:cmLst xmlns:a="http://schemas.openxmlformats.org/drawingml/2006/main" xmlns:r="http://schemas.openxmlformats.org/officeDocument/2006/relationships" xmlns:p188="http://schemas.microsoft.com/office/powerpoint/2018/8/main">
  <p188:cm id="{8C35860E-2533-FC49-A043-6E0CCDDCC596}" authorId="{C04C5438-79D7-7224-EA30-ED6D6D305890}" created="2023-09-09T02:40:39">
    <pc:sldMkLst xmlns:pc="http://schemas.microsoft.com/office/powerpoint/2013/main/command">
      <pc:docMk/>
      <pc:sldMk cId="2444747429" sldId="279"/>
    </pc:sldMkLst>
    <p188:txBody>
      <a:bodyPr/>
      <a:lstStyle/>
      <a:p>
        <a:r>
          <a:rPr lang="en-US"/>
          <a:t>Should we use Carmen’s timeline? Her’s had information about meeting with the P4 workgroup (I think)</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14C5A-6566-4BD9-8463-CE44FD5DF8DD}" type="doc">
      <dgm:prSet loTypeId="urn:microsoft.com/office/officeart/2016/7/layout/BasicTimeline" loCatId="process" qsTypeId="urn:microsoft.com/office/officeart/2005/8/quickstyle/simple5" qsCatId="simple" csTypeId="urn:microsoft.com/office/officeart/2005/8/colors/colorful5" csCatId="colorful" phldr="1"/>
      <dgm:spPr/>
      <dgm:t>
        <a:bodyPr/>
        <a:lstStyle/>
        <a:p>
          <a:endParaRPr lang="en-US"/>
        </a:p>
      </dgm:t>
    </dgm:pt>
    <dgm:pt modelId="{44A9FE29-C6D9-4D40-ABFF-A9CE93501958}">
      <dgm:prSet custT="1"/>
      <dgm:spPr/>
      <dgm:t>
        <a:bodyPr/>
        <a:lstStyle/>
        <a:p>
          <a:pPr>
            <a:defRPr b="1"/>
          </a:pPr>
          <a:r>
            <a:rPr lang="en-US" sz="2400" dirty="0">
              <a:solidFill>
                <a:schemeClr val="accent4">
                  <a:lumMod val="50000"/>
                </a:schemeClr>
              </a:solidFill>
            </a:rPr>
            <a:t>24 Apr 2023</a:t>
          </a:r>
        </a:p>
      </dgm:t>
    </dgm:pt>
    <dgm:pt modelId="{CC6C8E88-4F19-4A8E-9B74-53F1637C04CF}" type="parTrans" cxnId="{F7F5D42C-4D71-4B49-AFE1-1E6FE2E37DE0}">
      <dgm:prSet/>
      <dgm:spPr/>
      <dgm:t>
        <a:bodyPr/>
        <a:lstStyle/>
        <a:p>
          <a:endParaRPr lang="en-US"/>
        </a:p>
      </dgm:t>
    </dgm:pt>
    <dgm:pt modelId="{230DADA6-3B33-4D09-B174-A22DB1070FFB}" type="sibTrans" cxnId="{F7F5D42C-4D71-4B49-AFE1-1E6FE2E37DE0}">
      <dgm:prSet/>
      <dgm:spPr/>
      <dgm:t>
        <a:bodyPr/>
        <a:lstStyle/>
        <a:p>
          <a:endParaRPr lang="en-US"/>
        </a:p>
      </dgm:t>
    </dgm:pt>
    <dgm:pt modelId="{8AD6E791-DD52-4C4B-96EA-AFE10DDECEE7}">
      <dgm:prSet custT="1"/>
      <dgm:spPr/>
      <dgm:t>
        <a:bodyPr/>
        <a:lstStyle/>
        <a:p>
          <a:r>
            <a:rPr lang="en-US" sz="1800" dirty="0"/>
            <a:t>Notice of Funding Opportunity - published April 24, 2023</a:t>
          </a:r>
        </a:p>
      </dgm:t>
    </dgm:pt>
    <dgm:pt modelId="{0A954167-A2F1-4E33-B731-A4A2C1B5A7A1}" type="parTrans" cxnId="{179C024D-EC9A-4A31-92D3-098AC8046FC5}">
      <dgm:prSet/>
      <dgm:spPr/>
      <dgm:t>
        <a:bodyPr/>
        <a:lstStyle/>
        <a:p>
          <a:endParaRPr lang="en-US"/>
        </a:p>
      </dgm:t>
    </dgm:pt>
    <dgm:pt modelId="{0259C7DE-C8CF-448C-B23E-D45E6887855C}" type="sibTrans" cxnId="{179C024D-EC9A-4A31-92D3-098AC8046FC5}">
      <dgm:prSet/>
      <dgm:spPr/>
      <dgm:t>
        <a:bodyPr/>
        <a:lstStyle/>
        <a:p>
          <a:endParaRPr lang="en-US"/>
        </a:p>
      </dgm:t>
    </dgm:pt>
    <dgm:pt modelId="{3ABBDCCA-D27A-4558-8AA9-3CE8FF8F0B67}">
      <dgm:prSet custT="1"/>
      <dgm:spPr/>
      <dgm:t>
        <a:bodyPr/>
        <a:lstStyle/>
        <a:p>
          <a:pPr>
            <a:defRPr b="1"/>
          </a:pPr>
          <a:r>
            <a:rPr lang="en-US" sz="2400" dirty="0">
              <a:solidFill>
                <a:schemeClr val="accent4">
                  <a:lumMod val="50000"/>
                </a:schemeClr>
              </a:solidFill>
            </a:rPr>
            <a:t>8 June 2023</a:t>
          </a:r>
        </a:p>
      </dgm:t>
    </dgm:pt>
    <dgm:pt modelId="{89831306-294E-4E2E-B41D-0B77FBEB4B02}" type="parTrans" cxnId="{2221142C-0EA6-4891-9946-3BAB8F24AB1B}">
      <dgm:prSet/>
      <dgm:spPr/>
      <dgm:t>
        <a:bodyPr/>
        <a:lstStyle/>
        <a:p>
          <a:endParaRPr lang="en-US"/>
        </a:p>
      </dgm:t>
    </dgm:pt>
    <dgm:pt modelId="{0D961A62-5E4A-4FD5-B702-35E5068143B9}" type="sibTrans" cxnId="{2221142C-0EA6-4891-9946-3BAB8F24AB1B}">
      <dgm:prSet/>
      <dgm:spPr/>
      <dgm:t>
        <a:bodyPr/>
        <a:lstStyle/>
        <a:p>
          <a:endParaRPr lang="en-US"/>
        </a:p>
      </dgm:t>
    </dgm:pt>
    <dgm:pt modelId="{90FF30A5-7BD4-446F-BF77-28D5C89ACF01}">
      <dgm:prSet custT="1"/>
      <dgm:spPr/>
      <dgm:t>
        <a:bodyPr/>
        <a:lstStyle/>
        <a:p>
          <a:r>
            <a:rPr lang="en-US" sz="1800" dirty="0"/>
            <a:t>Application Deadline - Closed June 8, 2023</a:t>
          </a:r>
        </a:p>
      </dgm:t>
    </dgm:pt>
    <dgm:pt modelId="{88A9DFC6-45B9-4425-91EA-AB93B5EC2E26}" type="parTrans" cxnId="{A316EB6B-DCBF-4686-8D13-83B9ED55FFCC}">
      <dgm:prSet/>
      <dgm:spPr/>
      <dgm:t>
        <a:bodyPr/>
        <a:lstStyle/>
        <a:p>
          <a:endParaRPr lang="en-US"/>
        </a:p>
      </dgm:t>
    </dgm:pt>
    <dgm:pt modelId="{EDF89C0E-3405-4BC4-B079-1E47C077EA4A}" type="sibTrans" cxnId="{A316EB6B-DCBF-4686-8D13-83B9ED55FFCC}">
      <dgm:prSet/>
      <dgm:spPr/>
      <dgm:t>
        <a:bodyPr/>
        <a:lstStyle/>
        <a:p>
          <a:endParaRPr lang="en-US"/>
        </a:p>
      </dgm:t>
    </dgm:pt>
    <dgm:pt modelId="{EBD7E2FA-290C-4485-9CFB-FA7D2781AA0C}">
      <dgm:prSet custT="1"/>
      <dgm:spPr/>
      <dgm:t>
        <a:bodyPr/>
        <a:lstStyle/>
        <a:p>
          <a:pPr>
            <a:defRPr b="1"/>
          </a:pPr>
          <a:r>
            <a:rPr lang="en-US" sz="2400" dirty="0">
              <a:solidFill>
                <a:schemeClr val="accent4">
                  <a:lumMod val="50000"/>
                </a:schemeClr>
              </a:solidFill>
            </a:rPr>
            <a:t>June 2023</a:t>
          </a:r>
        </a:p>
      </dgm:t>
    </dgm:pt>
    <dgm:pt modelId="{DAF7B56B-573E-404E-85FC-5F14E9974365}" type="parTrans" cxnId="{00FDFD73-84EA-46C4-82A0-5B9D91A70496}">
      <dgm:prSet/>
      <dgm:spPr/>
      <dgm:t>
        <a:bodyPr/>
        <a:lstStyle/>
        <a:p>
          <a:endParaRPr lang="en-US"/>
        </a:p>
      </dgm:t>
    </dgm:pt>
    <dgm:pt modelId="{5F86C7AE-E231-478F-836C-AB6CD64C7720}" type="sibTrans" cxnId="{00FDFD73-84EA-46C4-82A0-5B9D91A70496}">
      <dgm:prSet/>
      <dgm:spPr/>
      <dgm:t>
        <a:bodyPr/>
        <a:lstStyle/>
        <a:p>
          <a:endParaRPr lang="en-US"/>
        </a:p>
      </dgm:t>
    </dgm:pt>
    <dgm:pt modelId="{78150A3A-8546-49F1-AB74-768EA3B72281}">
      <dgm:prSet custT="1"/>
      <dgm:spPr/>
      <dgm:t>
        <a:bodyPr/>
        <a:lstStyle/>
        <a:p>
          <a:r>
            <a:rPr lang="en-US" sz="1800" dirty="0"/>
            <a:t>Objective Review Process</a:t>
          </a:r>
        </a:p>
      </dgm:t>
    </dgm:pt>
    <dgm:pt modelId="{EE83AFDB-1717-4FFE-8C94-C4956634D12B}" type="parTrans" cxnId="{74495E9F-77EA-4CE9-93F0-842FEDD187F7}">
      <dgm:prSet/>
      <dgm:spPr/>
      <dgm:t>
        <a:bodyPr/>
        <a:lstStyle/>
        <a:p>
          <a:endParaRPr lang="en-US"/>
        </a:p>
      </dgm:t>
    </dgm:pt>
    <dgm:pt modelId="{FB5F2E44-B5E1-43AC-A5CF-3BB23CDAAD64}" type="sibTrans" cxnId="{74495E9F-77EA-4CE9-93F0-842FEDD187F7}">
      <dgm:prSet/>
      <dgm:spPr/>
      <dgm:t>
        <a:bodyPr/>
        <a:lstStyle/>
        <a:p>
          <a:endParaRPr lang="en-US"/>
        </a:p>
      </dgm:t>
    </dgm:pt>
    <dgm:pt modelId="{487111C4-8A22-417C-A197-FA61D99791D6}">
      <dgm:prSet custT="1"/>
      <dgm:spPr/>
      <dgm:t>
        <a:bodyPr/>
        <a:lstStyle/>
        <a:p>
          <a:r>
            <a:rPr lang="en-US" sz="1800" dirty="0"/>
            <a:t>60 Applications Reviewed</a:t>
          </a:r>
        </a:p>
      </dgm:t>
    </dgm:pt>
    <dgm:pt modelId="{16326D7B-ADD1-4E0E-94C3-93C833673B14}" type="parTrans" cxnId="{56F832FB-442D-4CCF-A0A5-29216BC77D3B}">
      <dgm:prSet/>
      <dgm:spPr/>
      <dgm:t>
        <a:bodyPr/>
        <a:lstStyle/>
        <a:p>
          <a:endParaRPr lang="en-US"/>
        </a:p>
      </dgm:t>
    </dgm:pt>
    <dgm:pt modelId="{4F653E76-DE8F-4D00-81F3-750B096D8A49}" type="sibTrans" cxnId="{56F832FB-442D-4CCF-A0A5-29216BC77D3B}">
      <dgm:prSet/>
      <dgm:spPr/>
      <dgm:t>
        <a:bodyPr/>
        <a:lstStyle/>
        <a:p>
          <a:endParaRPr lang="en-US"/>
        </a:p>
      </dgm:t>
    </dgm:pt>
    <dgm:pt modelId="{117B5115-8999-4790-A8AA-0ACD7DCCFC95}">
      <dgm:prSet custT="1"/>
      <dgm:spPr/>
      <dgm:t>
        <a:bodyPr/>
        <a:lstStyle/>
        <a:p>
          <a:pPr>
            <a:defRPr b="1"/>
          </a:pPr>
          <a:r>
            <a:rPr lang="en-US" sz="2400" dirty="0">
              <a:solidFill>
                <a:schemeClr val="accent4">
                  <a:lumMod val="50000"/>
                </a:schemeClr>
              </a:solidFill>
            </a:rPr>
            <a:t>July 2023</a:t>
          </a:r>
        </a:p>
      </dgm:t>
    </dgm:pt>
    <dgm:pt modelId="{A8C648CB-FD3D-4878-902D-EA33E93A107F}" type="parTrans" cxnId="{E924540C-9981-458F-8277-0AAAB28DC638}">
      <dgm:prSet/>
      <dgm:spPr/>
      <dgm:t>
        <a:bodyPr/>
        <a:lstStyle/>
        <a:p>
          <a:endParaRPr lang="en-US"/>
        </a:p>
      </dgm:t>
    </dgm:pt>
    <dgm:pt modelId="{65C43540-D217-4AF6-99C6-5F4BDBA6DAD3}" type="sibTrans" cxnId="{E924540C-9981-458F-8277-0AAAB28DC638}">
      <dgm:prSet/>
      <dgm:spPr/>
      <dgm:t>
        <a:bodyPr/>
        <a:lstStyle/>
        <a:p>
          <a:endParaRPr lang="en-US"/>
        </a:p>
      </dgm:t>
    </dgm:pt>
    <dgm:pt modelId="{D0297217-1359-47B6-AE04-269E6FAAA741}">
      <dgm:prSet custT="1"/>
      <dgm:spPr/>
      <dgm:t>
        <a:bodyPr/>
        <a:lstStyle/>
        <a:p>
          <a:r>
            <a:rPr lang="en-US" sz="1800" dirty="0"/>
            <a:t>Notice of Awards</a:t>
          </a:r>
        </a:p>
      </dgm:t>
    </dgm:pt>
    <dgm:pt modelId="{1471672E-867B-4E67-90AC-C1F8DC486EE6}" type="parTrans" cxnId="{5BEA76FB-6222-4000-9961-4CEE64E99283}">
      <dgm:prSet/>
      <dgm:spPr/>
      <dgm:t>
        <a:bodyPr/>
        <a:lstStyle/>
        <a:p>
          <a:endParaRPr lang="en-US"/>
        </a:p>
      </dgm:t>
    </dgm:pt>
    <dgm:pt modelId="{6681FAD0-6BD7-407C-84D1-F9B7209F98E4}" type="sibTrans" cxnId="{5BEA76FB-6222-4000-9961-4CEE64E99283}">
      <dgm:prSet/>
      <dgm:spPr/>
      <dgm:t>
        <a:bodyPr/>
        <a:lstStyle/>
        <a:p>
          <a:endParaRPr lang="en-US"/>
        </a:p>
      </dgm:t>
    </dgm:pt>
    <dgm:pt modelId="{85A086A2-BAAE-4AD0-B04A-D3771C17345A}">
      <dgm:prSet custT="1"/>
      <dgm:spPr/>
      <dgm:t>
        <a:bodyPr/>
        <a:lstStyle/>
        <a:p>
          <a:r>
            <a:rPr lang="en-US" sz="1800" dirty="0"/>
            <a:t>5 Awards at $500,000/</a:t>
          </a:r>
          <a:r>
            <a:rPr lang="en-US" sz="1800" dirty="0" err="1"/>
            <a:t>yr</a:t>
          </a:r>
          <a:endParaRPr lang="en-US" sz="1800" dirty="0"/>
        </a:p>
      </dgm:t>
    </dgm:pt>
    <dgm:pt modelId="{F07E6066-03E8-4A86-8898-F6318629A6B1}" type="parTrans" cxnId="{A849BFB3-1819-4AF6-A01C-EEBC0B2F0373}">
      <dgm:prSet/>
      <dgm:spPr/>
      <dgm:t>
        <a:bodyPr/>
        <a:lstStyle/>
        <a:p>
          <a:endParaRPr lang="en-US"/>
        </a:p>
      </dgm:t>
    </dgm:pt>
    <dgm:pt modelId="{1953652A-2DE9-4C24-8319-12046192D132}" type="sibTrans" cxnId="{A849BFB3-1819-4AF6-A01C-EEBC0B2F0373}">
      <dgm:prSet/>
      <dgm:spPr/>
      <dgm:t>
        <a:bodyPr/>
        <a:lstStyle/>
        <a:p>
          <a:endParaRPr lang="en-US"/>
        </a:p>
      </dgm:t>
    </dgm:pt>
    <dgm:pt modelId="{0941E6B1-6F94-450C-8661-BC912572A202}">
      <dgm:prSet custT="1"/>
      <dgm:spPr/>
      <dgm:t>
        <a:bodyPr/>
        <a:lstStyle/>
        <a:p>
          <a:r>
            <a:rPr lang="en-US" sz="1800" dirty="0"/>
            <a:t>Grant period is 5 years</a:t>
          </a:r>
        </a:p>
      </dgm:t>
    </dgm:pt>
    <dgm:pt modelId="{17D532E8-DAEA-425A-8937-0A8173FAEAE2}" type="parTrans" cxnId="{62609283-17F9-4264-989F-788FE946DA63}">
      <dgm:prSet/>
      <dgm:spPr/>
      <dgm:t>
        <a:bodyPr/>
        <a:lstStyle/>
        <a:p>
          <a:endParaRPr lang="en-US"/>
        </a:p>
      </dgm:t>
    </dgm:pt>
    <dgm:pt modelId="{B88FEC03-94EE-4AC3-B6AE-BE2C8B552D6B}" type="sibTrans" cxnId="{62609283-17F9-4264-989F-788FE946DA63}">
      <dgm:prSet/>
      <dgm:spPr/>
      <dgm:t>
        <a:bodyPr/>
        <a:lstStyle/>
        <a:p>
          <a:endParaRPr lang="en-US"/>
        </a:p>
      </dgm:t>
    </dgm:pt>
    <dgm:pt modelId="{1016A68A-13EA-4C7B-B74F-C0E647967BD1}">
      <dgm:prSet custT="1"/>
      <dgm:spPr/>
      <dgm:t>
        <a:bodyPr/>
        <a:lstStyle/>
        <a:p>
          <a:pPr>
            <a:defRPr b="1"/>
          </a:pPr>
          <a:r>
            <a:rPr lang="en-US" sz="2400" dirty="0">
              <a:solidFill>
                <a:schemeClr val="accent4">
                  <a:lumMod val="50000"/>
                </a:schemeClr>
              </a:solidFill>
            </a:rPr>
            <a:t>31 July 2023</a:t>
          </a:r>
        </a:p>
      </dgm:t>
    </dgm:pt>
    <dgm:pt modelId="{AB23DB11-0EE7-4B1B-AB22-F05C4893F895}" type="parTrans" cxnId="{DF48A903-481D-4A28-B018-65A700C8D891}">
      <dgm:prSet/>
      <dgm:spPr/>
      <dgm:t>
        <a:bodyPr/>
        <a:lstStyle/>
        <a:p>
          <a:endParaRPr lang="en-US"/>
        </a:p>
      </dgm:t>
    </dgm:pt>
    <dgm:pt modelId="{DC32C1F8-3BD6-4A33-ABA4-14923E3205D8}" type="sibTrans" cxnId="{DF48A903-481D-4A28-B018-65A700C8D891}">
      <dgm:prSet/>
      <dgm:spPr/>
      <dgm:t>
        <a:bodyPr/>
        <a:lstStyle/>
        <a:p>
          <a:endParaRPr lang="en-US"/>
        </a:p>
      </dgm:t>
    </dgm:pt>
    <dgm:pt modelId="{310F98F3-8A05-4DF3-9C94-E5B49E304BF3}">
      <dgm:prSet custT="1"/>
      <dgm:spPr/>
      <dgm:t>
        <a:bodyPr/>
        <a:lstStyle/>
        <a:p>
          <a:r>
            <a:rPr lang="en-US" sz="1800" dirty="0"/>
            <a:t>HHS Press Release – July 31, 2023</a:t>
          </a:r>
        </a:p>
      </dgm:t>
    </dgm:pt>
    <dgm:pt modelId="{7C2F9769-9FBC-4A61-983C-3EAE3D88FC5C}" type="parTrans" cxnId="{F954603E-60C1-4ECA-8C43-665354268820}">
      <dgm:prSet/>
      <dgm:spPr/>
      <dgm:t>
        <a:bodyPr/>
        <a:lstStyle/>
        <a:p>
          <a:endParaRPr lang="en-US"/>
        </a:p>
      </dgm:t>
    </dgm:pt>
    <dgm:pt modelId="{F7605DA7-9260-4392-80A9-E1470FD76FB4}" type="sibTrans" cxnId="{F954603E-60C1-4ECA-8C43-665354268820}">
      <dgm:prSet/>
      <dgm:spPr/>
      <dgm:t>
        <a:bodyPr/>
        <a:lstStyle/>
        <a:p>
          <a:endParaRPr lang="en-US"/>
        </a:p>
      </dgm:t>
    </dgm:pt>
    <dgm:pt modelId="{D993711F-B25A-6A4A-99A9-E60318A260FD}" type="pres">
      <dgm:prSet presAssocID="{E2214C5A-6566-4BD9-8463-CE44FD5DF8DD}" presName="root" presStyleCnt="0">
        <dgm:presLayoutVars>
          <dgm:chMax/>
          <dgm:chPref/>
          <dgm:animLvl val="lvl"/>
        </dgm:presLayoutVars>
      </dgm:prSet>
      <dgm:spPr/>
      <dgm:t>
        <a:bodyPr/>
        <a:lstStyle/>
        <a:p>
          <a:endParaRPr lang="en-US"/>
        </a:p>
      </dgm:t>
    </dgm:pt>
    <dgm:pt modelId="{A581BD8D-E4EE-AC48-947E-E9BF42766616}" type="pres">
      <dgm:prSet presAssocID="{E2214C5A-6566-4BD9-8463-CE44FD5DF8DD}" presName="divider" presStyleLbl="fgAccFollowNode1" presStyleIdx="0" presStyleCnt="1"/>
      <dgm:spPr>
        <a:solidFill>
          <a:schemeClr val="accent5">
            <a:tint val="40000"/>
            <a:alpha val="90000"/>
            <a:hueOff val="0"/>
            <a:satOff val="0"/>
            <a:lumOff val="0"/>
            <a:alphaOff val="0"/>
          </a:schemeClr>
        </a:solidFill>
        <a:ln w="63500" cap="flat" cmpd="sng" algn="ctr">
          <a:solidFill>
            <a:schemeClr val="accent5">
              <a:tint val="40000"/>
              <a:alpha val="90000"/>
              <a:hueOff val="0"/>
              <a:satOff val="0"/>
              <a:lumOff val="0"/>
              <a:alphaOff val="0"/>
            </a:schemeClr>
          </a:solidFill>
          <a:prstDash val="solid"/>
          <a:miter lim="800000"/>
          <a:tailEnd type="triangle" w="lg" len="lg"/>
        </a:ln>
        <a:effectLst/>
      </dgm:spPr>
    </dgm:pt>
    <dgm:pt modelId="{9A97D152-BCA3-694F-AD9A-A3A9083D57F0}" type="pres">
      <dgm:prSet presAssocID="{E2214C5A-6566-4BD9-8463-CE44FD5DF8DD}" presName="nodes" presStyleCnt="0">
        <dgm:presLayoutVars>
          <dgm:chMax/>
          <dgm:chPref/>
          <dgm:animLvl val="lvl"/>
        </dgm:presLayoutVars>
      </dgm:prSet>
      <dgm:spPr/>
    </dgm:pt>
    <dgm:pt modelId="{3D758DEC-2618-794E-92B8-52C2B232A045}" type="pres">
      <dgm:prSet presAssocID="{44A9FE29-C6D9-4D40-ABFF-A9CE93501958}" presName="composite" presStyleCnt="0"/>
      <dgm:spPr/>
    </dgm:pt>
    <dgm:pt modelId="{0B9B156E-E3CF-1640-BB5C-2834121F0E9E}" type="pres">
      <dgm:prSet presAssocID="{44A9FE29-C6D9-4D40-ABFF-A9CE93501958}" presName="L1TextContainer" presStyleLbl="revTx" presStyleIdx="0" presStyleCnt="5">
        <dgm:presLayoutVars>
          <dgm:chMax val="1"/>
          <dgm:chPref val="1"/>
          <dgm:bulletEnabled val="1"/>
        </dgm:presLayoutVars>
      </dgm:prSet>
      <dgm:spPr/>
      <dgm:t>
        <a:bodyPr/>
        <a:lstStyle/>
        <a:p>
          <a:endParaRPr lang="en-US"/>
        </a:p>
      </dgm:t>
    </dgm:pt>
    <dgm:pt modelId="{39A334E1-57C5-3F4B-800A-1F302B7B4B61}" type="pres">
      <dgm:prSet presAssocID="{44A9FE29-C6D9-4D40-ABFF-A9CE93501958}" presName="L2TextContainerWrapper" presStyleCnt="0">
        <dgm:presLayoutVars>
          <dgm:chMax val="0"/>
          <dgm:chPref val="0"/>
          <dgm:bulletEnabled val="1"/>
        </dgm:presLayoutVars>
      </dgm:prSet>
      <dgm:spPr/>
    </dgm:pt>
    <dgm:pt modelId="{2480410A-5C49-D44E-9C12-F0840C1BB0EF}" type="pres">
      <dgm:prSet presAssocID="{44A9FE29-C6D9-4D40-ABFF-A9CE93501958}" presName="L2TextContainer" presStyleLbl="bgAcc1" presStyleIdx="0" presStyleCnt="5" custScaleX="164275"/>
      <dgm:spPr/>
      <dgm:t>
        <a:bodyPr/>
        <a:lstStyle/>
        <a:p>
          <a:endParaRPr lang="en-US"/>
        </a:p>
      </dgm:t>
    </dgm:pt>
    <dgm:pt modelId="{66ACCF6E-FA14-1044-9E93-7285F27F7A24}" type="pres">
      <dgm:prSet presAssocID="{44A9FE29-C6D9-4D40-ABFF-A9CE93501958}" presName="FlexibleEmptyPlaceHolder" presStyleCnt="0"/>
      <dgm:spPr/>
    </dgm:pt>
    <dgm:pt modelId="{74C82513-AB44-0747-8603-A12388986D30}" type="pres">
      <dgm:prSet presAssocID="{44A9FE29-C6D9-4D40-ABFF-A9CE93501958}" presName="ConnectLine" presStyleLbl="sibTrans1D1" presStyleIdx="0" presStyleCnt="5"/>
      <dgm:spPr>
        <a:noFill/>
        <a:ln w="19050" cap="flat" cmpd="sng" algn="ctr">
          <a:solidFill>
            <a:schemeClr val="accent5">
              <a:hueOff val="0"/>
              <a:satOff val="0"/>
              <a:lumOff val="0"/>
              <a:alphaOff val="0"/>
            </a:schemeClr>
          </a:solidFill>
          <a:prstDash val="dash"/>
          <a:miter lim="800000"/>
        </a:ln>
        <a:effectLst/>
      </dgm:spPr>
    </dgm:pt>
    <dgm:pt modelId="{EE1B2B83-3D7F-8B44-ADB3-69C6DA771982}" type="pres">
      <dgm:prSet presAssocID="{44A9FE29-C6D9-4D40-ABFF-A9CE93501958}" presName="ConnectorPoint" presStyleLbl="alignNode1" presStyleIdx="0" presStyleCnt="5"/>
      <dgm:spPr/>
    </dgm:pt>
    <dgm:pt modelId="{4720F187-D159-7444-BEA0-F1E8029B71DB}" type="pres">
      <dgm:prSet presAssocID="{44A9FE29-C6D9-4D40-ABFF-A9CE93501958}" presName="EmptyPlaceHolder" presStyleCnt="0"/>
      <dgm:spPr/>
    </dgm:pt>
    <dgm:pt modelId="{C759F896-FC98-D54E-9B71-40665B3AFA42}" type="pres">
      <dgm:prSet presAssocID="{230DADA6-3B33-4D09-B174-A22DB1070FFB}" presName="spaceBetweenRectangles" presStyleCnt="0"/>
      <dgm:spPr/>
    </dgm:pt>
    <dgm:pt modelId="{2A8153DB-B5B4-BE44-B921-79BCC152E825}" type="pres">
      <dgm:prSet presAssocID="{3ABBDCCA-D27A-4558-8AA9-3CE8FF8F0B67}" presName="composite" presStyleCnt="0"/>
      <dgm:spPr/>
    </dgm:pt>
    <dgm:pt modelId="{458B7D87-8575-C74E-BCD2-0ADB7C67B873}" type="pres">
      <dgm:prSet presAssocID="{3ABBDCCA-D27A-4558-8AA9-3CE8FF8F0B67}" presName="L1TextContainer" presStyleLbl="revTx" presStyleIdx="1" presStyleCnt="5">
        <dgm:presLayoutVars>
          <dgm:chMax val="1"/>
          <dgm:chPref val="1"/>
          <dgm:bulletEnabled val="1"/>
        </dgm:presLayoutVars>
      </dgm:prSet>
      <dgm:spPr/>
      <dgm:t>
        <a:bodyPr/>
        <a:lstStyle/>
        <a:p>
          <a:endParaRPr lang="en-US"/>
        </a:p>
      </dgm:t>
    </dgm:pt>
    <dgm:pt modelId="{59CD32E4-0B54-0F41-A5DF-E6E5D348A063}" type="pres">
      <dgm:prSet presAssocID="{3ABBDCCA-D27A-4558-8AA9-3CE8FF8F0B67}" presName="L2TextContainerWrapper" presStyleCnt="0">
        <dgm:presLayoutVars>
          <dgm:chMax val="0"/>
          <dgm:chPref val="0"/>
          <dgm:bulletEnabled val="1"/>
        </dgm:presLayoutVars>
      </dgm:prSet>
      <dgm:spPr/>
    </dgm:pt>
    <dgm:pt modelId="{B6416423-CE97-AF4E-AE62-F24A87B88B58}" type="pres">
      <dgm:prSet presAssocID="{3ABBDCCA-D27A-4558-8AA9-3CE8FF8F0B67}" presName="L2TextContainer" presStyleLbl="bgAcc1" presStyleIdx="1" presStyleCnt="5" custScaleX="127950"/>
      <dgm:spPr/>
      <dgm:t>
        <a:bodyPr/>
        <a:lstStyle/>
        <a:p>
          <a:endParaRPr lang="en-US"/>
        </a:p>
      </dgm:t>
    </dgm:pt>
    <dgm:pt modelId="{FC43F619-A65D-9F4B-967C-162DA83365AA}" type="pres">
      <dgm:prSet presAssocID="{3ABBDCCA-D27A-4558-8AA9-3CE8FF8F0B67}" presName="FlexibleEmptyPlaceHolder" presStyleCnt="0"/>
      <dgm:spPr/>
    </dgm:pt>
    <dgm:pt modelId="{DC2B1EC8-D672-5948-89A7-77EF6ABE3E25}" type="pres">
      <dgm:prSet presAssocID="{3ABBDCCA-D27A-4558-8AA9-3CE8FF8F0B67}" presName="ConnectLine" presStyleLbl="sibTrans1D1" presStyleIdx="1" presStyleCnt="5"/>
      <dgm:spPr>
        <a:noFill/>
        <a:ln w="19050" cap="flat" cmpd="sng" algn="ctr">
          <a:solidFill>
            <a:schemeClr val="accent5">
              <a:hueOff val="531780"/>
              <a:satOff val="-5973"/>
              <a:lumOff val="-1275"/>
              <a:alphaOff val="0"/>
            </a:schemeClr>
          </a:solidFill>
          <a:prstDash val="dash"/>
          <a:miter lim="800000"/>
        </a:ln>
        <a:effectLst/>
      </dgm:spPr>
    </dgm:pt>
    <dgm:pt modelId="{8C485B91-C836-694B-B9FD-6C0B4B1926A9}" type="pres">
      <dgm:prSet presAssocID="{3ABBDCCA-D27A-4558-8AA9-3CE8FF8F0B67}" presName="ConnectorPoint" presStyleLbl="alignNode1" presStyleIdx="1" presStyleCnt="5"/>
      <dgm:spPr/>
    </dgm:pt>
    <dgm:pt modelId="{A672A65B-7835-2144-9729-4723D2172B45}" type="pres">
      <dgm:prSet presAssocID="{3ABBDCCA-D27A-4558-8AA9-3CE8FF8F0B67}" presName="EmptyPlaceHolder" presStyleCnt="0"/>
      <dgm:spPr/>
    </dgm:pt>
    <dgm:pt modelId="{7A0C3C7F-3A82-E943-BA47-19B06E946C3F}" type="pres">
      <dgm:prSet presAssocID="{0D961A62-5E4A-4FD5-B702-35E5068143B9}" presName="spaceBetweenRectangles" presStyleCnt="0"/>
      <dgm:spPr/>
    </dgm:pt>
    <dgm:pt modelId="{640DD3BC-2BA7-D346-977B-2C56460C0485}" type="pres">
      <dgm:prSet presAssocID="{EBD7E2FA-290C-4485-9CFB-FA7D2781AA0C}" presName="composite" presStyleCnt="0"/>
      <dgm:spPr/>
    </dgm:pt>
    <dgm:pt modelId="{98CDCDBB-121F-364A-A150-00D23246D2BA}" type="pres">
      <dgm:prSet presAssocID="{EBD7E2FA-290C-4485-9CFB-FA7D2781AA0C}" presName="L1TextContainer" presStyleLbl="revTx" presStyleIdx="2" presStyleCnt="5">
        <dgm:presLayoutVars>
          <dgm:chMax val="1"/>
          <dgm:chPref val="1"/>
          <dgm:bulletEnabled val="1"/>
        </dgm:presLayoutVars>
      </dgm:prSet>
      <dgm:spPr/>
      <dgm:t>
        <a:bodyPr/>
        <a:lstStyle/>
        <a:p>
          <a:endParaRPr lang="en-US"/>
        </a:p>
      </dgm:t>
    </dgm:pt>
    <dgm:pt modelId="{286AB025-5746-1B4A-8D48-091DC8923E97}" type="pres">
      <dgm:prSet presAssocID="{EBD7E2FA-290C-4485-9CFB-FA7D2781AA0C}" presName="L2TextContainerWrapper" presStyleCnt="0">
        <dgm:presLayoutVars>
          <dgm:chMax val="0"/>
          <dgm:chPref val="0"/>
          <dgm:bulletEnabled val="1"/>
        </dgm:presLayoutVars>
      </dgm:prSet>
      <dgm:spPr/>
    </dgm:pt>
    <dgm:pt modelId="{C3D8246E-0A15-364E-BD0A-13F89B2AD13B}" type="pres">
      <dgm:prSet presAssocID="{EBD7E2FA-290C-4485-9CFB-FA7D2781AA0C}" presName="L2TextContainer" presStyleLbl="bgAcc1" presStyleIdx="2" presStyleCnt="5" custScaleX="159772"/>
      <dgm:spPr/>
      <dgm:t>
        <a:bodyPr/>
        <a:lstStyle/>
        <a:p>
          <a:endParaRPr lang="en-US"/>
        </a:p>
      </dgm:t>
    </dgm:pt>
    <dgm:pt modelId="{4D845C3C-DF78-6743-A176-51B9676D70E6}" type="pres">
      <dgm:prSet presAssocID="{EBD7E2FA-290C-4485-9CFB-FA7D2781AA0C}" presName="FlexibleEmptyPlaceHolder" presStyleCnt="0"/>
      <dgm:spPr/>
    </dgm:pt>
    <dgm:pt modelId="{C28AAED0-733A-5444-9F5E-333D7B7C9829}" type="pres">
      <dgm:prSet presAssocID="{EBD7E2FA-290C-4485-9CFB-FA7D2781AA0C}" presName="ConnectLine" presStyleLbl="sibTrans1D1" presStyleIdx="2" presStyleCnt="5"/>
      <dgm:spPr>
        <a:noFill/>
        <a:ln w="19050" cap="flat" cmpd="sng" algn="ctr">
          <a:solidFill>
            <a:schemeClr val="accent5">
              <a:hueOff val="1063560"/>
              <a:satOff val="-11946"/>
              <a:lumOff val="-2549"/>
              <a:alphaOff val="0"/>
            </a:schemeClr>
          </a:solidFill>
          <a:prstDash val="dash"/>
          <a:miter lim="800000"/>
        </a:ln>
        <a:effectLst/>
      </dgm:spPr>
    </dgm:pt>
    <dgm:pt modelId="{0490FEB9-0936-204F-9EC4-B48C096798B0}" type="pres">
      <dgm:prSet presAssocID="{EBD7E2FA-290C-4485-9CFB-FA7D2781AA0C}" presName="ConnectorPoint" presStyleLbl="alignNode1" presStyleIdx="2" presStyleCnt="5"/>
      <dgm:spPr/>
    </dgm:pt>
    <dgm:pt modelId="{5D4708E4-CE67-EB44-994D-79CAB41C3EC3}" type="pres">
      <dgm:prSet presAssocID="{EBD7E2FA-290C-4485-9CFB-FA7D2781AA0C}" presName="EmptyPlaceHolder" presStyleCnt="0"/>
      <dgm:spPr/>
    </dgm:pt>
    <dgm:pt modelId="{C8BA2421-8C62-4443-A591-65411E3F3C0A}" type="pres">
      <dgm:prSet presAssocID="{5F86C7AE-E231-478F-836C-AB6CD64C7720}" presName="spaceBetweenRectangles" presStyleCnt="0"/>
      <dgm:spPr/>
    </dgm:pt>
    <dgm:pt modelId="{D9A0DDC4-1318-9F47-8A37-C095CB4A690A}" type="pres">
      <dgm:prSet presAssocID="{117B5115-8999-4790-A8AA-0ACD7DCCFC95}" presName="composite" presStyleCnt="0"/>
      <dgm:spPr/>
    </dgm:pt>
    <dgm:pt modelId="{79B89C6A-0070-9542-958E-3DA50C08FA48}" type="pres">
      <dgm:prSet presAssocID="{117B5115-8999-4790-A8AA-0ACD7DCCFC95}" presName="L1TextContainer" presStyleLbl="revTx" presStyleIdx="3" presStyleCnt="5">
        <dgm:presLayoutVars>
          <dgm:chMax val="1"/>
          <dgm:chPref val="1"/>
          <dgm:bulletEnabled val="1"/>
        </dgm:presLayoutVars>
      </dgm:prSet>
      <dgm:spPr/>
      <dgm:t>
        <a:bodyPr/>
        <a:lstStyle/>
        <a:p>
          <a:endParaRPr lang="en-US"/>
        </a:p>
      </dgm:t>
    </dgm:pt>
    <dgm:pt modelId="{FCF5EF3C-901D-3047-A9F4-B0496A68C2A3}" type="pres">
      <dgm:prSet presAssocID="{117B5115-8999-4790-A8AA-0ACD7DCCFC95}" presName="L2TextContainerWrapper" presStyleCnt="0">
        <dgm:presLayoutVars>
          <dgm:chMax val="0"/>
          <dgm:chPref val="0"/>
          <dgm:bulletEnabled val="1"/>
        </dgm:presLayoutVars>
      </dgm:prSet>
      <dgm:spPr/>
    </dgm:pt>
    <dgm:pt modelId="{D01C975A-D6B1-AA4F-A24A-E8F5CAA8F011}" type="pres">
      <dgm:prSet presAssocID="{117B5115-8999-4790-A8AA-0ACD7DCCFC95}" presName="L2TextContainer" presStyleLbl="bgAcc1" presStyleIdx="3" presStyleCnt="5" custScaleX="163814"/>
      <dgm:spPr/>
      <dgm:t>
        <a:bodyPr/>
        <a:lstStyle/>
        <a:p>
          <a:endParaRPr lang="en-US"/>
        </a:p>
      </dgm:t>
    </dgm:pt>
    <dgm:pt modelId="{E5962CEE-4213-8649-A7FB-0240AA779B5B}" type="pres">
      <dgm:prSet presAssocID="{117B5115-8999-4790-A8AA-0ACD7DCCFC95}" presName="FlexibleEmptyPlaceHolder" presStyleCnt="0"/>
      <dgm:spPr/>
    </dgm:pt>
    <dgm:pt modelId="{0EBDC6C0-0339-B24E-93B8-7CE96713495C}" type="pres">
      <dgm:prSet presAssocID="{117B5115-8999-4790-A8AA-0ACD7DCCFC95}" presName="ConnectLine" presStyleLbl="sibTrans1D1" presStyleIdx="3" presStyleCnt="5"/>
      <dgm:spPr>
        <a:noFill/>
        <a:ln w="19050" cap="flat" cmpd="sng" algn="ctr">
          <a:solidFill>
            <a:schemeClr val="accent5">
              <a:hueOff val="1595340"/>
              <a:satOff val="-17918"/>
              <a:lumOff val="-3824"/>
              <a:alphaOff val="0"/>
            </a:schemeClr>
          </a:solidFill>
          <a:prstDash val="dash"/>
          <a:miter lim="800000"/>
        </a:ln>
        <a:effectLst/>
      </dgm:spPr>
    </dgm:pt>
    <dgm:pt modelId="{BDD99FD1-FC9C-BB42-B27E-CD611ACB829F}" type="pres">
      <dgm:prSet presAssocID="{117B5115-8999-4790-A8AA-0ACD7DCCFC95}" presName="ConnectorPoint" presStyleLbl="alignNode1" presStyleIdx="3" presStyleCnt="5"/>
      <dgm:spPr/>
    </dgm:pt>
    <dgm:pt modelId="{1B3D131A-0748-9742-AEC8-E9FB40E599F1}" type="pres">
      <dgm:prSet presAssocID="{117B5115-8999-4790-A8AA-0ACD7DCCFC95}" presName="EmptyPlaceHolder" presStyleCnt="0"/>
      <dgm:spPr/>
    </dgm:pt>
    <dgm:pt modelId="{7264BFD7-D9B5-D743-A542-5B8441F00773}" type="pres">
      <dgm:prSet presAssocID="{65C43540-D217-4AF6-99C6-5F4BDBA6DAD3}" presName="spaceBetweenRectangles" presStyleCnt="0"/>
      <dgm:spPr/>
    </dgm:pt>
    <dgm:pt modelId="{CEE4A70D-E25A-524F-B8A8-6DB3A4D8E4E1}" type="pres">
      <dgm:prSet presAssocID="{1016A68A-13EA-4C7B-B74F-C0E647967BD1}" presName="composite" presStyleCnt="0"/>
      <dgm:spPr/>
    </dgm:pt>
    <dgm:pt modelId="{4700C54B-40C2-DB4E-8082-8151057434D0}" type="pres">
      <dgm:prSet presAssocID="{1016A68A-13EA-4C7B-B74F-C0E647967BD1}" presName="L1TextContainer" presStyleLbl="revTx" presStyleIdx="4" presStyleCnt="5">
        <dgm:presLayoutVars>
          <dgm:chMax val="1"/>
          <dgm:chPref val="1"/>
          <dgm:bulletEnabled val="1"/>
        </dgm:presLayoutVars>
      </dgm:prSet>
      <dgm:spPr/>
      <dgm:t>
        <a:bodyPr/>
        <a:lstStyle/>
        <a:p>
          <a:endParaRPr lang="en-US"/>
        </a:p>
      </dgm:t>
    </dgm:pt>
    <dgm:pt modelId="{507BC655-87A6-644E-8FD4-059A805DEBC8}" type="pres">
      <dgm:prSet presAssocID="{1016A68A-13EA-4C7B-B74F-C0E647967BD1}" presName="L2TextContainerWrapper" presStyleCnt="0">
        <dgm:presLayoutVars>
          <dgm:chMax val="0"/>
          <dgm:chPref val="0"/>
          <dgm:bulletEnabled val="1"/>
        </dgm:presLayoutVars>
      </dgm:prSet>
      <dgm:spPr/>
    </dgm:pt>
    <dgm:pt modelId="{A2098730-22CB-A24F-B3A2-6F93DDF86D36}" type="pres">
      <dgm:prSet presAssocID="{1016A68A-13EA-4C7B-B74F-C0E647967BD1}" presName="L2TextContainer" presStyleLbl="bgAcc1" presStyleIdx="4" presStyleCnt="5" custScaleX="116250"/>
      <dgm:spPr/>
      <dgm:t>
        <a:bodyPr/>
        <a:lstStyle/>
        <a:p>
          <a:endParaRPr lang="en-US"/>
        </a:p>
      </dgm:t>
    </dgm:pt>
    <dgm:pt modelId="{BCD46BE7-61A7-1543-85F5-57971122E564}" type="pres">
      <dgm:prSet presAssocID="{1016A68A-13EA-4C7B-B74F-C0E647967BD1}" presName="FlexibleEmptyPlaceHolder" presStyleCnt="0"/>
      <dgm:spPr/>
    </dgm:pt>
    <dgm:pt modelId="{D824EDDB-3FFB-E24D-BC73-94D447730BF1}" type="pres">
      <dgm:prSet presAssocID="{1016A68A-13EA-4C7B-B74F-C0E647967BD1}" presName="ConnectLine" presStyleLbl="sibTrans1D1" presStyleIdx="4" presStyleCnt="5"/>
      <dgm:spPr>
        <a:noFill/>
        <a:ln w="19050" cap="flat" cmpd="sng" algn="ctr">
          <a:solidFill>
            <a:schemeClr val="accent5">
              <a:hueOff val="2127120"/>
              <a:satOff val="-23891"/>
              <a:lumOff val="-5098"/>
              <a:alphaOff val="0"/>
            </a:schemeClr>
          </a:solidFill>
          <a:prstDash val="dash"/>
          <a:miter lim="800000"/>
        </a:ln>
        <a:effectLst/>
      </dgm:spPr>
    </dgm:pt>
    <dgm:pt modelId="{3741F8C0-9632-F045-8D9B-1134097028BB}" type="pres">
      <dgm:prSet presAssocID="{1016A68A-13EA-4C7B-B74F-C0E647967BD1}" presName="ConnectorPoint" presStyleLbl="alignNode1" presStyleIdx="4" presStyleCnt="5"/>
      <dgm:spPr/>
    </dgm:pt>
    <dgm:pt modelId="{16A35FF1-EA9F-7944-86D9-0BF3C837D325}" type="pres">
      <dgm:prSet presAssocID="{1016A68A-13EA-4C7B-B74F-C0E647967BD1}" presName="EmptyPlaceHolder" presStyleCnt="0"/>
      <dgm:spPr/>
    </dgm:pt>
  </dgm:ptLst>
  <dgm:cxnLst>
    <dgm:cxn modelId="{26E503CC-3801-014E-AD1D-779E97B112A1}" type="presOf" srcId="{8AD6E791-DD52-4C4B-96EA-AFE10DDECEE7}" destId="{2480410A-5C49-D44E-9C12-F0840C1BB0EF}" srcOrd="0" destOrd="0" presId="urn:microsoft.com/office/officeart/2016/7/layout/BasicTimeline"/>
    <dgm:cxn modelId="{DF48A903-481D-4A28-B018-65A700C8D891}" srcId="{E2214C5A-6566-4BD9-8463-CE44FD5DF8DD}" destId="{1016A68A-13EA-4C7B-B74F-C0E647967BD1}" srcOrd="4" destOrd="0" parTransId="{AB23DB11-0EE7-4B1B-AB22-F05C4893F895}" sibTransId="{DC32C1F8-3BD6-4A33-ABA4-14923E3205D8}"/>
    <dgm:cxn modelId="{2FCD0014-7AA4-EC49-BD11-C3718A5AE711}" type="presOf" srcId="{310F98F3-8A05-4DF3-9C94-E5B49E304BF3}" destId="{A2098730-22CB-A24F-B3A2-6F93DDF86D36}" srcOrd="0" destOrd="0" presId="urn:microsoft.com/office/officeart/2016/7/layout/BasicTimeline"/>
    <dgm:cxn modelId="{0E85109D-47FD-5847-99B6-0D3AC4F168D8}" type="presOf" srcId="{487111C4-8A22-417C-A197-FA61D99791D6}" destId="{C3D8246E-0A15-364E-BD0A-13F89B2AD13B}" srcOrd="0" destOrd="1" presId="urn:microsoft.com/office/officeart/2016/7/layout/BasicTimeline"/>
    <dgm:cxn modelId="{A849BFB3-1819-4AF6-A01C-EEBC0B2F0373}" srcId="{D0297217-1359-47B6-AE04-269E6FAAA741}" destId="{85A086A2-BAAE-4AD0-B04A-D3771C17345A}" srcOrd="0" destOrd="0" parTransId="{F07E6066-03E8-4A86-8898-F6318629A6B1}" sibTransId="{1953652A-2DE9-4C24-8319-12046192D132}"/>
    <dgm:cxn modelId="{F7F5D42C-4D71-4B49-AFE1-1E6FE2E37DE0}" srcId="{E2214C5A-6566-4BD9-8463-CE44FD5DF8DD}" destId="{44A9FE29-C6D9-4D40-ABFF-A9CE93501958}" srcOrd="0" destOrd="0" parTransId="{CC6C8E88-4F19-4A8E-9B74-53F1637C04CF}" sibTransId="{230DADA6-3B33-4D09-B174-A22DB1070FFB}"/>
    <dgm:cxn modelId="{443E2183-2916-B74A-B1F0-623067E025CD}" type="presOf" srcId="{1016A68A-13EA-4C7B-B74F-C0E647967BD1}" destId="{4700C54B-40C2-DB4E-8082-8151057434D0}" srcOrd="0" destOrd="0" presId="urn:microsoft.com/office/officeart/2016/7/layout/BasicTimeline"/>
    <dgm:cxn modelId="{2221142C-0EA6-4891-9946-3BAB8F24AB1B}" srcId="{E2214C5A-6566-4BD9-8463-CE44FD5DF8DD}" destId="{3ABBDCCA-D27A-4558-8AA9-3CE8FF8F0B67}" srcOrd="1" destOrd="0" parTransId="{89831306-294E-4E2E-B41D-0B77FBEB4B02}" sibTransId="{0D961A62-5E4A-4FD5-B702-35E5068143B9}"/>
    <dgm:cxn modelId="{00FDFD73-84EA-46C4-82A0-5B9D91A70496}" srcId="{E2214C5A-6566-4BD9-8463-CE44FD5DF8DD}" destId="{EBD7E2FA-290C-4485-9CFB-FA7D2781AA0C}" srcOrd="2" destOrd="0" parTransId="{DAF7B56B-573E-404E-85FC-5F14E9974365}" sibTransId="{5F86C7AE-E231-478F-836C-AB6CD64C7720}"/>
    <dgm:cxn modelId="{F0C82F6C-59AC-2B4D-A538-2BED100308BA}" type="presOf" srcId="{0941E6B1-6F94-450C-8661-BC912572A202}" destId="{D01C975A-D6B1-AA4F-A24A-E8F5CAA8F011}" srcOrd="0" destOrd="2" presId="urn:microsoft.com/office/officeart/2016/7/layout/BasicTimeline"/>
    <dgm:cxn modelId="{E924540C-9981-458F-8277-0AAAB28DC638}" srcId="{E2214C5A-6566-4BD9-8463-CE44FD5DF8DD}" destId="{117B5115-8999-4790-A8AA-0ACD7DCCFC95}" srcOrd="3" destOrd="0" parTransId="{A8C648CB-FD3D-4878-902D-EA33E93A107F}" sibTransId="{65C43540-D217-4AF6-99C6-5F4BDBA6DAD3}"/>
    <dgm:cxn modelId="{1371377C-E570-CF4C-8C28-F0B3660FD3B4}" type="presOf" srcId="{3ABBDCCA-D27A-4558-8AA9-3CE8FF8F0B67}" destId="{458B7D87-8575-C74E-BCD2-0ADB7C67B873}" srcOrd="0" destOrd="0" presId="urn:microsoft.com/office/officeart/2016/7/layout/BasicTimeline"/>
    <dgm:cxn modelId="{F954603E-60C1-4ECA-8C43-665354268820}" srcId="{1016A68A-13EA-4C7B-B74F-C0E647967BD1}" destId="{310F98F3-8A05-4DF3-9C94-E5B49E304BF3}" srcOrd="0" destOrd="0" parTransId="{7C2F9769-9FBC-4A61-983C-3EAE3D88FC5C}" sibTransId="{F7605DA7-9260-4392-80A9-E1470FD76FB4}"/>
    <dgm:cxn modelId="{891AD9F9-2AB1-CE44-B473-75B933065408}" type="presOf" srcId="{D0297217-1359-47B6-AE04-269E6FAAA741}" destId="{D01C975A-D6B1-AA4F-A24A-E8F5CAA8F011}" srcOrd="0" destOrd="0" presId="urn:microsoft.com/office/officeart/2016/7/layout/BasicTimeline"/>
    <dgm:cxn modelId="{62609283-17F9-4264-989F-788FE946DA63}" srcId="{D0297217-1359-47B6-AE04-269E6FAAA741}" destId="{0941E6B1-6F94-450C-8661-BC912572A202}" srcOrd="1" destOrd="0" parTransId="{17D532E8-DAEA-425A-8937-0A8173FAEAE2}" sibTransId="{B88FEC03-94EE-4AC3-B6AE-BE2C8B552D6B}"/>
    <dgm:cxn modelId="{258D4837-A190-8645-BC88-2DD992C73BCE}" type="presOf" srcId="{78150A3A-8546-49F1-AB74-768EA3B72281}" destId="{C3D8246E-0A15-364E-BD0A-13F89B2AD13B}" srcOrd="0" destOrd="0" presId="urn:microsoft.com/office/officeart/2016/7/layout/BasicTimeline"/>
    <dgm:cxn modelId="{74495E9F-77EA-4CE9-93F0-842FEDD187F7}" srcId="{EBD7E2FA-290C-4485-9CFB-FA7D2781AA0C}" destId="{78150A3A-8546-49F1-AB74-768EA3B72281}" srcOrd="0" destOrd="0" parTransId="{EE83AFDB-1717-4FFE-8C94-C4956634D12B}" sibTransId="{FB5F2E44-B5E1-43AC-A5CF-3BB23CDAAD64}"/>
    <dgm:cxn modelId="{0DD6FE39-1918-F74C-9A71-A609DD10FA75}" type="presOf" srcId="{EBD7E2FA-290C-4485-9CFB-FA7D2781AA0C}" destId="{98CDCDBB-121F-364A-A150-00D23246D2BA}" srcOrd="0" destOrd="0" presId="urn:microsoft.com/office/officeart/2016/7/layout/BasicTimeline"/>
    <dgm:cxn modelId="{930B9376-4152-3E42-9DF3-B9B8846A9CA4}" type="presOf" srcId="{E2214C5A-6566-4BD9-8463-CE44FD5DF8DD}" destId="{D993711F-B25A-6A4A-99A9-E60318A260FD}" srcOrd="0" destOrd="0" presId="urn:microsoft.com/office/officeart/2016/7/layout/BasicTimeline"/>
    <dgm:cxn modelId="{1AC20F5F-3DF1-F040-85A5-B6FA9E84DBEF}" type="presOf" srcId="{117B5115-8999-4790-A8AA-0ACD7DCCFC95}" destId="{79B89C6A-0070-9542-958E-3DA50C08FA48}" srcOrd="0" destOrd="0" presId="urn:microsoft.com/office/officeart/2016/7/layout/BasicTimeline"/>
    <dgm:cxn modelId="{EEF889AA-6154-434E-9B9B-300F4E6C0A0F}" type="presOf" srcId="{85A086A2-BAAE-4AD0-B04A-D3771C17345A}" destId="{D01C975A-D6B1-AA4F-A24A-E8F5CAA8F011}" srcOrd="0" destOrd="1" presId="urn:microsoft.com/office/officeart/2016/7/layout/BasicTimeline"/>
    <dgm:cxn modelId="{179C024D-EC9A-4A31-92D3-098AC8046FC5}" srcId="{44A9FE29-C6D9-4D40-ABFF-A9CE93501958}" destId="{8AD6E791-DD52-4C4B-96EA-AFE10DDECEE7}" srcOrd="0" destOrd="0" parTransId="{0A954167-A2F1-4E33-B731-A4A2C1B5A7A1}" sibTransId="{0259C7DE-C8CF-448C-B23E-D45E6887855C}"/>
    <dgm:cxn modelId="{5BEA76FB-6222-4000-9961-4CEE64E99283}" srcId="{117B5115-8999-4790-A8AA-0ACD7DCCFC95}" destId="{D0297217-1359-47B6-AE04-269E6FAAA741}" srcOrd="0" destOrd="0" parTransId="{1471672E-867B-4E67-90AC-C1F8DC486EE6}" sibTransId="{6681FAD0-6BD7-407C-84D1-F9B7209F98E4}"/>
    <dgm:cxn modelId="{13EB973B-7CEA-8543-AF8D-450F295D3784}" type="presOf" srcId="{44A9FE29-C6D9-4D40-ABFF-A9CE93501958}" destId="{0B9B156E-E3CF-1640-BB5C-2834121F0E9E}" srcOrd="0" destOrd="0" presId="urn:microsoft.com/office/officeart/2016/7/layout/BasicTimeline"/>
    <dgm:cxn modelId="{56F832FB-442D-4CCF-A0A5-29216BC77D3B}" srcId="{78150A3A-8546-49F1-AB74-768EA3B72281}" destId="{487111C4-8A22-417C-A197-FA61D99791D6}" srcOrd="0" destOrd="0" parTransId="{16326D7B-ADD1-4E0E-94C3-93C833673B14}" sibTransId="{4F653E76-DE8F-4D00-81F3-750B096D8A49}"/>
    <dgm:cxn modelId="{2B5C1A26-B1BB-524E-9302-22D672E300C9}" type="presOf" srcId="{90FF30A5-7BD4-446F-BF77-28D5C89ACF01}" destId="{B6416423-CE97-AF4E-AE62-F24A87B88B58}" srcOrd="0" destOrd="0" presId="urn:microsoft.com/office/officeart/2016/7/layout/BasicTimeline"/>
    <dgm:cxn modelId="{A316EB6B-DCBF-4686-8D13-83B9ED55FFCC}" srcId="{3ABBDCCA-D27A-4558-8AA9-3CE8FF8F0B67}" destId="{90FF30A5-7BD4-446F-BF77-28D5C89ACF01}" srcOrd="0" destOrd="0" parTransId="{88A9DFC6-45B9-4425-91EA-AB93B5EC2E26}" sibTransId="{EDF89C0E-3405-4BC4-B079-1E47C077EA4A}"/>
    <dgm:cxn modelId="{724CF5F3-1252-5442-9142-5F60E834D216}" type="presParOf" srcId="{D993711F-B25A-6A4A-99A9-E60318A260FD}" destId="{A581BD8D-E4EE-AC48-947E-E9BF42766616}" srcOrd="0" destOrd="0" presId="urn:microsoft.com/office/officeart/2016/7/layout/BasicTimeline"/>
    <dgm:cxn modelId="{F87CBF3D-C087-5045-8FBA-A9CCF003B037}" type="presParOf" srcId="{D993711F-B25A-6A4A-99A9-E60318A260FD}" destId="{9A97D152-BCA3-694F-AD9A-A3A9083D57F0}" srcOrd="1" destOrd="0" presId="urn:microsoft.com/office/officeart/2016/7/layout/BasicTimeline"/>
    <dgm:cxn modelId="{087F66AE-86A4-F449-BA62-A97E48611E47}" type="presParOf" srcId="{9A97D152-BCA3-694F-AD9A-A3A9083D57F0}" destId="{3D758DEC-2618-794E-92B8-52C2B232A045}" srcOrd="0" destOrd="0" presId="urn:microsoft.com/office/officeart/2016/7/layout/BasicTimeline"/>
    <dgm:cxn modelId="{896E5AA5-08B8-F14D-A89D-33CAA0A4ACDC}" type="presParOf" srcId="{3D758DEC-2618-794E-92B8-52C2B232A045}" destId="{0B9B156E-E3CF-1640-BB5C-2834121F0E9E}" srcOrd="0" destOrd="0" presId="urn:microsoft.com/office/officeart/2016/7/layout/BasicTimeline"/>
    <dgm:cxn modelId="{01C07D33-A552-5141-84A8-615D76F2F1F2}" type="presParOf" srcId="{3D758DEC-2618-794E-92B8-52C2B232A045}" destId="{39A334E1-57C5-3F4B-800A-1F302B7B4B61}" srcOrd="1" destOrd="0" presId="urn:microsoft.com/office/officeart/2016/7/layout/BasicTimeline"/>
    <dgm:cxn modelId="{91875260-2308-7A42-9A7A-BA37C8C1B5D1}" type="presParOf" srcId="{39A334E1-57C5-3F4B-800A-1F302B7B4B61}" destId="{2480410A-5C49-D44E-9C12-F0840C1BB0EF}" srcOrd="0" destOrd="0" presId="urn:microsoft.com/office/officeart/2016/7/layout/BasicTimeline"/>
    <dgm:cxn modelId="{872E1996-CBC4-8147-82BE-72677941684D}" type="presParOf" srcId="{39A334E1-57C5-3F4B-800A-1F302B7B4B61}" destId="{66ACCF6E-FA14-1044-9E93-7285F27F7A24}" srcOrd="1" destOrd="0" presId="urn:microsoft.com/office/officeart/2016/7/layout/BasicTimeline"/>
    <dgm:cxn modelId="{106945F0-9E18-7A42-AEF1-102AFA14C21B}" type="presParOf" srcId="{3D758DEC-2618-794E-92B8-52C2B232A045}" destId="{74C82513-AB44-0747-8603-A12388986D30}" srcOrd="2" destOrd="0" presId="urn:microsoft.com/office/officeart/2016/7/layout/BasicTimeline"/>
    <dgm:cxn modelId="{7F59C679-4243-A94D-886B-D0B7D5F3D0D4}" type="presParOf" srcId="{3D758DEC-2618-794E-92B8-52C2B232A045}" destId="{EE1B2B83-3D7F-8B44-ADB3-69C6DA771982}" srcOrd="3" destOrd="0" presId="urn:microsoft.com/office/officeart/2016/7/layout/BasicTimeline"/>
    <dgm:cxn modelId="{282939D3-AD45-6D41-88EB-BDB7287087A3}" type="presParOf" srcId="{3D758DEC-2618-794E-92B8-52C2B232A045}" destId="{4720F187-D159-7444-BEA0-F1E8029B71DB}" srcOrd="4" destOrd="0" presId="urn:microsoft.com/office/officeart/2016/7/layout/BasicTimeline"/>
    <dgm:cxn modelId="{FFE6A3EE-2943-A64C-A9B0-59FD23F0D75D}" type="presParOf" srcId="{9A97D152-BCA3-694F-AD9A-A3A9083D57F0}" destId="{C759F896-FC98-D54E-9B71-40665B3AFA42}" srcOrd="1" destOrd="0" presId="urn:microsoft.com/office/officeart/2016/7/layout/BasicTimeline"/>
    <dgm:cxn modelId="{9593DD58-060E-2B41-A6B9-D00EDB3F1FDB}" type="presParOf" srcId="{9A97D152-BCA3-694F-AD9A-A3A9083D57F0}" destId="{2A8153DB-B5B4-BE44-B921-79BCC152E825}" srcOrd="2" destOrd="0" presId="urn:microsoft.com/office/officeart/2016/7/layout/BasicTimeline"/>
    <dgm:cxn modelId="{AB04F827-2CEE-D444-8241-DDFCC532B5C4}" type="presParOf" srcId="{2A8153DB-B5B4-BE44-B921-79BCC152E825}" destId="{458B7D87-8575-C74E-BCD2-0ADB7C67B873}" srcOrd="0" destOrd="0" presId="urn:microsoft.com/office/officeart/2016/7/layout/BasicTimeline"/>
    <dgm:cxn modelId="{6FEE738E-FECD-F64D-AA8F-9F5971142FD2}" type="presParOf" srcId="{2A8153DB-B5B4-BE44-B921-79BCC152E825}" destId="{59CD32E4-0B54-0F41-A5DF-E6E5D348A063}" srcOrd="1" destOrd="0" presId="urn:microsoft.com/office/officeart/2016/7/layout/BasicTimeline"/>
    <dgm:cxn modelId="{E0D6A7D0-2F37-8D41-816F-9175818E37FE}" type="presParOf" srcId="{59CD32E4-0B54-0F41-A5DF-E6E5D348A063}" destId="{B6416423-CE97-AF4E-AE62-F24A87B88B58}" srcOrd="0" destOrd="0" presId="urn:microsoft.com/office/officeart/2016/7/layout/BasicTimeline"/>
    <dgm:cxn modelId="{0130B6A3-0BBD-5E45-932A-AB5BA253D9AF}" type="presParOf" srcId="{59CD32E4-0B54-0F41-A5DF-E6E5D348A063}" destId="{FC43F619-A65D-9F4B-967C-162DA83365AA}" srcOrd="1" destOrd="0" presId="urn:microsoft.com/office/officeart/2016/7/layout/BasicTimeline"/>
    <dgm:cxn modelId="{DBECA155-0FDD-894E-B308-437BAAAE6E2C}" type="presParOf" srcId="{2A8153DB-B5B4-BE44-B921-79BCC152E825}" destId="{DC2B1EC8-D672-5948-89A7-77EF6ABE3E25}" srcOrd="2" destOrd="0" presId="urn:microsoft.com/office/officeart/2016/7/layout/BasicTimeline"/>
    <dgm:cxn modelId="{3A54A16F-BB61-AC4A-A78E-BC037F179EC4}" type="presParOf" srcId="{2A8153DB-B5B4-BE44-B921-79BCC152E825}" destId="{8C485B91-C836-694B-B9FD-6C0B4B1926A9}" srcOrd="3" destOrd="0" presId="urn:microsoft.com/office/officeart/2016/7/layout/BasicTimeline"/>
    <dgm:cxn modelId="{B5EE8500-A8C2-5A42-8784-AACCB211C6B5}" type="presParOf" srcId="{2A8153DB-B5B4-BE44-B921-79BCC152E825}" destId="{A672A65B-7835-2144-9729-4723D2172B45}" srcOrd="4" destOrd="0" presId="urn:microsoft.com/office/officeart/2016/7/layout/BasicTimeline"/>
    <dgm:cxn modelId="{992BA786-4E6C-6249-AC89-6383D98B1EA8}" type="presParOf" srcId="{9A97D152-BCA3-694F-AD9A-A3A9083D57F0}" destId="{7A0C3C7F-3A82-E943-BA47-19B06E946C3F}" srcOrd="3" destOrd="0" presId="urn:microsoft.com/office/officeart/2016/7/layout/BasicTimeline"/>
    <dgm:cxn modelId="{3E10A7B0-1D8B-764F-9CEF-41A20423A8E3}" type="presParOf" srcId="{9A97D152-BCA3-694F-AD9A-A3A9083D57F0}" destId="{640DD3BC-2BA7-D346-977B-2C56460C0485}" srcOrd="4" destOrd="0" presId="urn:microsoft.com/office/officeart/2016/7/layout/BasicTimeline"/>
    <dgm:cxn modelId="{5CC16126-2D0E-2F43-B1FC-3C7E572482EF}" type="presParOf" srcId="{640DD3BC-2BA7-D346-977B-2C56460C0485}" destId="{98CDCDBB-121F-364A-A150-00D23246D2BA}" srcOrd="0" destOrd="0" presId="urn:microsoft.com/office/officeart/2016/7/layout/BasicTimeline"/>
    <dgm:cxn modelId="{8163A591-3BC1-B549-91D2-3C56D76A113A}" type="presParOf" srcId="{640DD3BC-2BA7-D346-977B-2C56460C0485}" destId="{286AB025-5746-1B4A-8D48-091DC8923E97}" srcOrd="1" destOrd="0" presId="urn:microsoft.com/office/officeart/2016/7/layout/BasicTimeline"/>
    <dgm:cxn modelId="{8D595C78-9DDC-7E48-9D88-C4F404121C16}" type="presParOf" srcId="{286AB025-5746-1B4A-8D48-091DC8923E97}" destId="{C3D8246E-0A15-364E-BD0A-13F89B2AD13B}" srcOrd="0" destOrd="0" presId="urn:microsoft.com/office/officeart/2016/7/layout/BasicTimeline"/>
    <dgm:cxn modelId="{A1EC8287-5376-C542-B3FC-694C16C3AAFD}" type="presParOf" srcId="{286AB025-5746-1B4A-8D48-091DC8923E97}" destId="{4D845C3C-DF78-6743-A176-51B9676D70E6}" srcOrd="1" destOrd="0" presId="urn:microsoft.com/office/officeart/2016/7/layout/BasicTimeline"/>
    <dgm:cxn modelId="{4102F45E-DCB1-7E4C-A285-8E62F8ACF4CF}" type="presParOf" srcId="{640DD3BC-2BA7-D346-977B-2C56460C0485}" destId="{C28AAED0-733A-5444-9F5E-333D7B7C9829}" srcOrd="2" destOrd="0" presId="urn:microsoft.com/office/officeart/2016/7/layout/BasicTimeline"/>
    <dgm:cxn modelId="{9F689C4D-E2FE-5E47-8DC8-A0C78A20E7B6}" type="presParOf" srcId="{640DD3BC-2BA7-D346-977B-2C56460C0485}" destId="{0490FEB9-0936-204F-9EC4-B48C096798B0}" srcOrd="3" destOrd="0" presId="urn:microsoft.com/office/officeart/2016/7/layout/BasicTimeline"/>
    <dgm:cxn modelId="{46FC7172-017B-9343-9B81-FB03D7272227}" type="presParOf" srcId="{640DD3BC-2BA7-D346-977B-2C56460C0485}" destId="{5D4708E4-CE67-EB44-994D-79CAB41C3EC3}" srcOrd="4" destOrd="0" presId="urn:microsoft.com/office/officeart/2016/7/layout/BasicTimeline"/>
    <dgm:cxn modelId="{A9EEE605-D482-C04E-B1B6-2E44DB1D50FA}" type="presParOf" srcId="{9A97D152-BCA3-694F-AD9A-A3A9083D57F0}" destId="{C8BA2421-8C62-4443-A591-65411E3F3C0A}" srcOrd="5" destOrd="0" presId="urn:microsoft.com/office/officeart/2016/7/layout/BasicTimeline"/>
    <dgm:cxn modelId="{AC571BA9-7626-F546-81C7-8ECD90A427E8}" type="presParOf" srcId="{9A97D152-BCA3-694F-AD9A-A3A9083D57F0}" destId="{D9A0DDC4-1318-9F47-8A37-C095CB4A690A}" srcOrd="6" destOrd="0" presId="urn:microsoft.com/office/officeart/2016/7/layout/BasicTimeline"/>
    <dgm:cxn modelId="{5673C73D-4213-A849-BB0D-DA883F3DC4E0}" type="presParOf" srcId="{D9A0DDC4-1318-9F47-8A37-C095CB4A690A}" destId="{79B89C6A-0070-9542-958E-3DA50C08FA48}" srcOrd="0" destOrd="0" presId="urn:microsoft.com/office/officeart/2016/7/layout/BasicTimeline"/>
    <dgm:cxn modelId="{D42E6ADE-4DCF-E94B-A0EC-CA52F880D59D}" type="presParOf" srcId="{D9A0DDC4-1318-9F47-8A37-C095CB4A690A}" destId="{FCF5EF3C-901D-3047-A9F4-B0496A68C2A3}" srcOrd="1" destOrd="0" presId="urn:microsoft.com/office/officeart/2016/7/layout/BasicTimeline"/>
    <dgm:cxn modelId="{AC8A89B6-D120-014F-B1A5-B10EED6F337E}" type="presParOf" srcId="{FCF5EF3C-901D-3047-A9F4-B0496A68C2A3}" destId="{D01C975A-D6B1-AA4F-A24A-E8F5CAA8F011}" srcOrd="0" destOrd="0" presId="urn:microsoft.com/office/officeart/2016/7/layout/BasicTimeline"/>
    <dgm:cxn modelId="{61082E80-1C8F-C24B-9832-02450B3451D6}" type="presParOf" srcId="{FCF5EF3C-901D-3047-A9F4-B0496A68C2A3}" destId="{E5962CEE-4213-8649-A7FB-0240AA779B5B}" srcOrd="1" destOrd="0" presId="urn:microsoft.com/office/officeart/2016/7/layout/BasicTimeline"/>
    <dgm:cxn modelId="{3A3B3445-B021-4342-9E02-566EB96FC800}" type="presParOf" srcId="{D9A0DDC4-1318-9F47-8A37-C095CB4A690A}" destId="{0EBDC6C0-0339-B24E-93B8-7CE96713495C}" srcOrd="2" destOrd="0" presId="urn:microsoft.com/office/officeart/2016/7/layout/BasicTimeline"/>
    <dgm:cxn modelId="{56DF2DD1-0AE9-8842-B2DF-1D54CBA4CDB7}" type="presParOf" srcId="{D9A0DDC4-1318-9F47-8A37-C095CB4A690A}" destId="{BDD99FD1-FC9C-BB42-B27E-CD611ACB829F}" srcOrd="3" destOrd="0" presId="urn:microsoft.com/office/officeart/2016/7/layout/BasicTimeline"/>
    <dgm:cxn modelId="{43ABAB57-47AD-1449-9AF2-06897D307B24}" type="presParOf" srcId="{D9A0DDC4-1318-9F47-8A37-C095CB4A690A}" destId="{1B3D131A-0748-9742-AEC8-E9FB40E599F1}" srcOrd="4" destOrd="0" presId="urn:microsoft.com/office/officeart/2016/7/layout/BasicTimeline"/>
    <dgm:cxn modelId="{FFAA8A80-CB00-B64A-A377-3DA09F9AD588}" type="presParOf" srcId="{9A97D152-BCA3-694F-AD9A-A3A9083D57F0}" destId="{7264BFD7-D9B5-D743-A542-5B8441F00773}" srcOrd="7" destOrd="0" presId="urn:microsoft.com/office/officeart/2016/7/layout/BasicTimeline"/>
    <dgm:cxn modelId="{5F55DC20-0831-194E-8CCC-209562B3B3F3}" type="presParOf" srcId="{9A97D152-BCA3-694F-AD9A-A3A9083D57F0}" destId="{CEE4A70D-E25A-524F-B8A8-6DB3A4D8E4E1}" srcOrd="8" destOrd="0" presId="urn:microsoft.com/office/officeart/2016/7/layout/BasicTimeline"/>
    <dgm:cxn modelId="{8E769A31-D88F-6541-B05A-ABAB516C071F}" type="presParOf" srcId="{CEE4A70D-E25A-524F-B8A8-6DB3A4D8E4E1}" destId="{4700C54B-40C2-DB4E-8082-8151057434D0}" srcOrd="0" destOrd="0" presId="urn:microsoft.com/office/officeart/2016/7/layout/BasicTimeline"/>
    <dgm:cxn modelId="{A6519E7A-E91B-D649-8EFE-A7553B714CEB}" type="presParOf" srcId="{CEE4A70D-E25A-524F-B8A8-6DB3A4D8E4E1}" destId="{507BC655-87A6-644E-8FD4-059A805DEBC8}" srcOrd="1" destOrd="0" presId="urn:microsoft.com/office/officeart/2016/7/layout/BasicTimeline"/>
    <dgm:cxn modelId="{E24B0C67-C2A1-554B-B148-5D1B9761D085}" type="presParOf" srcId="{507BC655-87A6-644E-8FD4-059A805DEBC8}" destId="{A2098730-22CB-A24F-B3A2-6F93DDF86D36}" srcOrd="0" destOrd="0" presId="urn:microsoft.com/office/officeart/2016/7/layout/BasicTimeline"/>
    <dgm:cxn modelId="{5F0B1AD5-AB87-6B4E-8CDD-1E29071636C6}" type="presParOf" srcId="{507BC655-87A6-644E-8FD4-059A805DEBC8}" destId="{BCD46BE7-61A7-1543-85F5-57971122E564}" srcOrd="1" destOrd="0" presId="urn:microsoft.com/office/officeart/2016/7/layout/BasicTimeline"/>
    <dgm:cxn modelId="{D06D552E-D1E5-DD47-8989-0A344977E43F}" type="presParOf" srcId="{CEE4A70D-E25A-524F-B8A8-6DB3A4D8E4E1}" destId="{D824EDDB-3FFB-E24D-BC73-94D447730BF1}" srcOrd="2" destOrd="0" presId="urn:microsoft.com/office/officeart/2016/7/layout/BasicTimeline"/>
    <dgm:cxn modelId="{64784BA2-9F74-E04E-BE99-8EBFFC4E3494}" type="presParOf" srcId="{CEE4A70D-E25A-524F-B8A8-6DB3A4D8E4E1}" destId="{3741F8C0-9632-F045-8D9B-1134097028BB}" srcOrd="3" destOrd="0" presId="urn:microsoft.com/office/officeart/2016/7/layout/BasicTimeline"/>
    <dgm:cxn modelId="{6193DBF8-5FC6-F744-A690-C5685887C27B}" type="presParOf" srcId="{CEE4A70D-E25A-524F-B8A8-6DB3A4D8E4E1}" destId="{16A35FF1-EA9F-7944-86D9-0BF3C837D325}" srcOrd="4" destOrd="0" presId="urn:microsoft.com/office/officeart/2016/7/layout/Basic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1BD8D-E4EE-AC48-947E-E9BF42766616}">
      <dsp:nvSpPr>
        <dsp:cNvPr id="0" name=""/>
        <dsp:cNvSpPr/>
      </dsp:nvSpPr>
      <dsp:spPr>
        <a:xfrm>
          <a:off x="0" y="2466906"/>
          <a:ext cx="11861361" cy="0"/>
        </a:xfrm>
        <a:prstGeom prst="line">
          <a:avLst/>
        </a:prstGeom>
        <a:solidFill>
          <a:schemeClr val="accent5">
            <a:tint val="40000"/>
            <a:alpha val="90000"/>
            <a:hueOff val="0"/>
            <a:satOff val="0"/>
            <a:lumOff val="0"/>
            <a:alphaOff val="0"/>
          </a:schemeClr>
        </a:solidFill>
        <a:ln w="63500" cap="flat" cmpd="sng" algn="ctr">
          <a:solidFill>
            <a:schemeClr val="accent5">
              <a:tint val="40000"/>
              <a:alpha val="90000"/>
              <a:hueOff val="0"/>
              <a:satOff val="0"/>
              <a:lumOff val="0"/>
              <a:alphaOff val="0"/>
            </a:schemeClr>
          </a:solidFill>
          <a:prstDash val="solid"/>
          <a:miter lim="800000"/>
          <a:tailEnd type="triangle" w="lg" len="lg"/>
        </a:ln>
        <a:effectLst/>
      </dsp:spPr>
      <dsp:style>
        <a:lnRef idx="1">
          <a:scrgbClr r="0" g="0" b="0"/>
        </a:lnRef>
        <a:fillRef idx="1">
          <a:scrgbClr r="0" g="0" b="0"/>
        </a:fillRef>
        <a:effectRef idx="2">
          <a:scrgbClr r="0" g="0" b="0"/>
        </a:effectRef>
        <a:fontRef idx="minor"/>
      </dsp:style>
    </dsp:sp>
    <dsp:sp modelId="{0B9B156E-E3CF-1640-BB5C-2834121F0E9E}">
      <dsp:nvSpPr>
        <dsp:cNvPr id="0" name=""/>
        <dsp:cNvSpPr/>
      </dsp:nvSpPr>
      <dsp:spPr>
        <a:xfrm>
          <a:off x="803123" y="2649457"/>
          <a:ext cx="1850094" cy="55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1066800">
            <a:lnSpc>
              <a:spcPct val="90000"/>
            </a:lnSpc>
            <a:spcBef>
              <a:spcPct val="0"/>
            </a:spcBef>
            <a:spcAft>
              <a:spcPct val="35000"/>
            </a:spcAft>
            <a:defRPr b="1"/>
          </a:pPr>
          <a:r>
            <a:rPr lang="en-US" sz="2400" kern="1200" dirty="0">
              <a:solidFill>
                <a:schemeClr val="accent4">
                  <a:lumMod val="50000"/>
                </a:schemeClr>
              </a:solidFill>
            </a:rPr>
            <a:t>24 Apr 2023</a:t>
          </a:r>
        </a:p>
      </dsp:txBody>
      <dsp:txXfrm>
        <a:off x="803123" y="2649457"/>
        <a:ext cx="1850094" cy="557520"/>
      </dsp:txXfrm>
    </dsp:sp>
    <dsp:sp modelId="{2480410A-5C49-D44E-9C12-F0840C1BB0EF}">
      <dsp:nvSpPr>
        <dsp:cNvPr id="0" name=""/>
        <dsp:cNvSpPr/>
      </dsp:nvSpPr>
      <dsp:spPr>
        <a:xfrm>
          <a:off x="1327" y="635690"/>
          <a:ext cx="3453684" cy="893790"/>
        </a:xfrm>
        <a:prstGeom prst="round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dirty="0"/>
            <a:t>Notice of Funding Opportunity - published April 24, 2023</a:t>
          </a:r>
        </a:p>
      </dsp:txBody>
      <dsp:txXfrm>
        <a:off x="44958" y="679321"/>
        <a:ext cx="3366422" cy="806528"/>
      </dsp:txXfrm>
    </dsp:sp>
    <dsp:sp modelId="{74C82513-AB44-0747-8603-A12388986D30}">
      <dsp:nvSpPr>
        <dsp:cNvPr id="0" name=""/>
        <dsp:cNvSpPr/>
      </dsp:nvSpPr>
      <dsp:spPr>
        <a:xfrm>
          <a:off x="1728170" y="1529481"/>
          <a:ext cx="0" cy="937424"/>
        </a:xfrm>
        <a:prstGeom prst="line">
          <a:avLst/>
        </a:prstGeom>
        <a:noFill/>
        <a:ln w="190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58B7D87-8575-C74E-BCD2-0ADB7C67B873}">
      <dsp:nvSpPr>
        <dsp:cNvPr id="0" name=""/>
        <dsp:cNvSpPr/>
      </dsp:nvSpPr>
      <dsp:spPr>
        <a:xfrm>
          <a:off x="2991963" y="1726834"/>
          <a:ext cx="1850094" cy="55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1066800">
            <a:lnSpc>
              <a:spcPct val="90000"/>
            </a:lnSpc>
            <a:spcBef>
              <a:spcPct val="0"/>
            </a:spcBef>
            <a:spcAft>
              <a:spcPct val="35000"/>
            </a:spcAft>
            <a:defRPr b="1"/>
          </a:pPr>
          <a:r>
            <a:rPr lang="en-US" sz="2400" kern="1200" dirty="0">
              <a:solidFill>
                <a:schemeClr val="accent4">
                  <a:lumMod val="50000"/>
                </a:schemeClr>
              </a:solidFill>
            </a:rPr>
            <a:t>8 June 2023</a:t>
          </a:r>
        </a:p>
      </dsp:txBody>
      <dsp:txXfrm>
        <a:off x="2991963" y="1726834"/>
        <a:ext cx="1850094" cy="557520"/>
      </dsp:txXfrm>
    </dsp:sp>
    <dsp:sp modelId="{EE1B2B83-3D7F-8B44-ADB3-69C6DA771982}">
      <dsp:nvSpPr>
        <dsp:cNvPr id="0" name=""/>
        <dsp:cNvSpPr/>
      </dsp:nvSpPr>
      <dsp:spPr>
        <a:xfrm>
          <a:off x="1691166" y="2429902"/>
          <a:ext cx="74007" cy="7400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416423-CE97-AF4E-AE62-F24A87B88B58}">
      <dsp:nvSpPr>
        <dsp:cNvPr id="0" name=""/>
        <dsp:cNvSpPr/>
      </dsp:nvSpPr>
      <dsp:spPr>
        <a:xfrm>
          <a:off x="2572012" y="3404330"/>
          <a:ext cx="2689995" cy="893790"/>
        </a:xfrm>
        <a:prstGeom prst="roundRect">
          <a:avLst/>
        </a:prstGeom>
        <a:solidFill>
          <a:schemeClr val="lt1">
            <a:alpha val="90000"/>
            <a:hueOff val="0"/>
            <a:satOff val="0"/>
            <a:lumOff val="0"/>
            <a:alphaOff val="0"/>
          </a:schemeClr>
        </a:solidFill>
        <a:ln w="6350" cap="flat" cmpd="sng" algn="ctr">
          <a:solidFill>
            <a:schemeClr val="accent5">
              <a:hueOff val="531780"/>
              <a:satOff val="-5973"/>
              <a:lumOff val="-127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dirty="0"/>
            <a:t>Application Deadline - Closed June 8, 2023</a:t>
          </a:r>
        </a:p>
      </dsp:txBody>
      <dsp:txXfrm>
        <a:off x="2615643" y="3447961"/>
        <a:ext cx="2602733" cy="806528"/>
      </dsp:txXfrm>
    </dsp:sp>
    <dsp:sp modelId="{DC2B1EC8-D672-5948-89A7-77EF6ABE3E25}">
      <dsp:nvSpPr>
        <dsp:cNvPr id="0" name=""/>
        <dsp:cNvSpPr/>
      </dsp:nvSpPr>
      <dsp:spPr>
        <a:xfrm>
          <a:off x="3917010" y="2466905"/>
          <a:ext cx="0" cy="937424"/>
        </a:xfrm>
        <a:prstGeom prst="line">
          <a:avLst/>
        </a:prstGeom>
        <a:noFill/>
        <a:ln w="19050" cap="flat" cmpd="sng" algn="ctr">
          <a:solidFill>
            <a:schemeClr val="accent5">
              <a:hueOff val="531780"/>
              <a:satOff val="-5973"/>
              <a:lumOff val="-1275"/>
              <a:alphaOff val="0"/>
            </a:schemeClr>
          </a:solidFill>
          <a:prstDash val="dash"/>
          <a:miter lim="800000"/>
        </a:ln>
        <a:effectLst/>
      </dsp:spPr>
      <dsp:style>
        <a:lnRef idx="1">
          <a:scrgbClr r="0" g="0" b="0"/>
        </a:lnRef>
        <a:fillRef idx="0">
          <a:scrgbClr r="0" g="0" b="0"/>
        </a:fillRef>
        <a:effectRef idx="0">
          <a:scrgbClr r="0" g="0" b="0"/>
        </a:effectRef>
        <a:fontRef idx="minor"/>
      </dsp:style>
    </dsp:sp>
    <dsp:sp modelId="{98CDCDBB-121F-364A-A150-00D23246D2BA}">
      <dsp:nvSpPr>
        <dsp:cNvPr id="0" name=""/>
        <dsp:cNvSpPr/>
      </dsp:nvSpPr>
      <dsp:spPr>
        <a:xfrm>
          <a:off x="5133468" y="2649457"/>
          <a:ext cx="1850094" cy="55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1066800">
            <a:lnSpc>
              <a:spcPct val="90000"/>
            </a:lnSpc>
            <a:spcBef>
              <a:spcPct val="0"/>
            </a:spcBef>
            <a:spcAft>
              <a:spcPct val="35000"/>
            </a:spcAft>
            <a:defRPr b="1"/>
          </a:pPr>
          <a:r>
            <a:rPr lang="en-US" sz="2400" kern="1200" dirty="0">
              <a:solidFill>
                <a:schemeClr val="accent4">
                  <a:lumMod val="50000"/>
                </a:schemeClr>
              </a:solidFill>
            </a:rPr>
            <a:t>June 2023</a:t>
          </a:r>
        </a:p>
      </dsp:txBody>
      <dsp:txXfrm>
        <a:off x="5133468" y="2649457"/>
        <a:ext cx="1850094" cy="557520"/>
      </dsp:txXfrm>
    </dsp:sp>
    <dsp:sp modelId="{8C485B91-C836-694B-B9FD-6C0B4B1926A9}">
      <dsp:nvSpPr>
        <dsp:cNvPr id="0" name=""/>
        <dsp:cNvSpPr/>
      </dsp:nvSpPr>
      <dsp:spPr>
        <a:xfrm>
          <a:off x="3880006" y="2429902"/>
          <a:ext cx="74007" cy="74007"/>
        </a:xfrm>
        <a:prstGeom prst="ellipse">
          <a:avLst/>
        </a:prstGeom>
        <a:gradFill rotWithShape="0">
          <a:gsLst>
            <a:gs pos="0">
              <a:schemeClr val="accent5">
                <a:hueOff val="531780"/>
                <a:satOff val="-5973"/>
                <a:lumOff val="-1275"/>
                <a:alphaOff val="0"/>
                <a:satMod val="103000"/>
                <a:lumMod val="102000"/>
                <a:tint val="94000"/>
              </a:schemeClr>
            </a:gs>
            <a:gs pos="50000">
              <a:schemeClr val="accent5">
                <a:hueOff val="531780"/>
                <a:satOff val="-5973"/>
                <a:lumOff val="-1275"/>
                <a:alphaOff val="0"/>
                <a:satMod val="110000"/>
                <a:lumMod val="100000"/>
                <a:shade val="100000"/>
              </a:schemeClr>
            </a:gs>
            <a:gs pos="100000">
              <a:schemeClr val="accent5">
                <a:hueOff val="531780"/>
                <a:satOff val="-5973"/>
                <a:lumOff val="-1275"/>
                <a:alphaOff val="0"/>
                <a:lumMod val="99000"/>
                <a:satMod val="120000"/>
                <a:shade val="78000"/>
              </a:schemeClr>
            </a:gs>
          </a:gsLst>
          <a:lin ang="5400000" scaled="0"/>
        </a:gradFill>
        <a:ln w="6350" cap="flat" cmpd="sng" algn="ctr">
          <a:solidFill>
            <a:schemeClr val="accent5">
              <a:hueOff val="531780"/>
              <a:satOff val="-5973"/>
              <a:lumOff val="-127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3D8246E-0A15-364E-BD0A-13F89B2AD13B}">
      <dsp:nvSpPr>
        <dsp:cNvPr id="0" name=""/>
        <dsp:cNvSpPr/>
      </dsp:nvSpPr>
      <dsp:spPr>
        <a:xfrm>
          <a:off x="4379008" y="556826"/>
          <a:ext cx="3359014" cy="972654"/>
        </a:xfrm>
        <a:prstGeom prst="roundRect">
          <a:avLst/>
        </a:prstGeom>
        <a:solidFill>
          <a:schemeClr val="lt1">
            <a:alpha val="90000"/>
            <a:hueOff val="0"/>
            <a:satOff val="0"/>
            <a:lumOff val="0"/>
            <a:alphaOff val="0"/>
          </a:schemeClr>
        </a:solidFill>
        <a:ln w="6350" cap="flat" cmpd="sng" algn="ctr">
          <a:solidFill>
            <a:schemeClr val="accent5">
              <a:hueOff val="1063560"/>
              <a:satOff val="-11946"/>
              <a:lumOff val="-254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dirty="0"/>
            <a:t>Objective Review Process</a:t>
          </a:r>
        </a:p>
        <a:p>
          <a:pPr marL="171450" lvl="1" indent="-171450" algn="l" defTabSz="800100">
            <a:lnSpc>
              <a:spcPct val="90000"/>
            </a:lnSpc>
            <a:spcBef>
              <a:spcPct val="0"/>
            </a:spcBef>
            <a:spcAft>
              <a:spcPct val="15000"/>
            </a:spcAft>
            <a:buChar char="••"/>
          </a:pPr>
          <a:r>
            <a:rPr lang="en-US" sz="1800" kern="1200" dirty="0"/>
            <a:t>60 Applications Reviewed</a:t>
          </a:r>
        </a:p>
      </dsp:txBody>
      <dsp:txXfrm>
        <a:off x="4426489" y="604307"/>
        <a:ext cx="3264052" cy="877692"/>
      </dsp:txXfrm>
    </dsp:sp>
    <dsp:sp modelId="{C28AAED0-733A-5444-9F5E-333D7B7C9829}">
      <dsp:nvSpPr>
        <dsp:cNvPr id="0" name=""/>
        <dsp:cNvSpPr/>
      </dsp:nvSpPr>
      <dsp:spPr>
        <a:xfrm>
          <a:off x="6058515" y="1529481"/>
          <a:ext cx="0" cy="937424"/>
        </a:xfrm>
        <a:prstGeom prst="line">
          <a:avLst/>
        </a:prstGeom>
        <a:noFill/>
        <a:ln w="19050" cap="flat" cmpd="sng" algn="ctr">
          <a:solidFill>
            <a:schemeClr val="accent5">
              <a:hueOff val="1063560"/>
              <a:satOff val="-11946"/>
              <a:lumOff val="-2549"/>
              <a:alphaOff val="0"/>
            </a:schemeClr>
          </a:solidFill>
          <a:prstDash val="dash"/>
          <a:miter lim="800000"/>
        </a:ln>
        <a:effectLst/>
      </dsp:spPr>
      <dsp:style>
        <a:lnRef idx="1">
          <a:scrgbClr r="0" g="0" b="0"/>
        </a:lnRef>
        <a:fillRef idx="0">
          <a:scrgbClr r="0" g="0" b="0"/>
        </a:fillRef>
        <a:effectRef idx="0">
          <a:scrgbClr r="0" g="0" b="0"/>
        </a:effectRef>
        <a:fontRef idx="minor"/>
      </dsp:style>
    </dsp:sp>
    <dsp:sp modelId="{79B89C6A-0070-9542-958E-3DA50C08FA48}">
      <dsp:nvSpPr>
        <dsp:cNvPr id="0" name=""/>
        <dsp:cNvSpPr/>
      </dsp:nvSpPr>
      <dsp:spPr>
        <a:xfrm>
          <a:off x="7651972" y="1726834"/>
          <a:ext cx="1850094" cy="55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1066800">
            <a:lnSpc>
              <a:spcPct val="90000"/>
            </a:lnSpc>
            <a:spcBef>
              <a:spcPct val="0"/>
            </a:spcBef>
            <a:spcAft>
              <a:spcPct val="35000"/>
            </a:spcAft>
            <a:defRPr b="1"/>
          </a:pPr>
          <a:r>
            <a:rPr lang="en-US" sz="2400" kern="1200" dirty="0">
              <a:solidFill>
                <a:schemeClr val="accent4">
                  <a:lumMod val="50000"/>
                </a:schemeClr>
              </a:solidFill>
            </a:rPr>
            <a:t>July 2023</a:t>
          </a:r>
        </a:p>
      </dsp:txBody>
      <dsp:txXfrm>
        <a:off x="7651972" y="1726834"/>
        <a:ext cx="1850094" cy="557520"/>
      </dsp:txXfrm>
    </dsp:sp>
    <dsp:sp modelId="{0490FEB9-0936-204F-9EC4-B48C096798B0}">
      <dsp:nvSpPr>
        <dsp:cNvPr id="0" name=""/>
        <dsp:cNvSpPr/>
      </dsp:nvSpPr>
      <dsp:spPr>
        <a:xfrm>
          <a:off x="6021512" y="2429902"/>
          <a:ext cx="74007" cy="74007"/>
        </a:xfrm>
        <a:prstGeom prst="ellipse">
          <a:avLst/>
        </a:prstGeom>
        <a:gradFill rotWithShape="0">
          <a:gsLst>
            <a:gs pos="0">
              <a:schemeClr val="accent5">
                <a:hueOff val="1063560"/>
                <a:satOff val="-11946"/>
                <a:lumOff val="-2549"/>
                <a:alphaOff val="0"/>
                <a:satMod val="103000"/>
                <a:lumMod val="102000"/>
                <a:tint val="94000"/>
              </a:schemeClr>
            </a:gs>
            <a:gs pos="50000">
              <a:schemeClr val="accent5">
                <a:hueOff val="1063560"/>
                <a:satOff val="-11946"/>
                <a:lumOff val="-2549"/>
                <a:alphaOff val="0"/>
                <a:satMod val="110000"/>
                <a:lumMod val="100000"/>
                <a:shade val="100000"/>
              </a:schemeClr>
            </a:gs>
            <a:gs pos="100000">
              <a:schemeClr val="accent5">
                <a:hueOff val="1063560"/>
                <a:satOff val="-11946"/>
                <a:lumOff val="-2549"/>
                <a:alphaOff val="0"/>
                <a:lumMod val="99000"/>
                <a:satMod val="120000"/>
                <a:shade val="78000"/>
              </a:schemeClr>
            </a:gs>
          </a:gsLst>
          <a:lin ang="5400000" scaled="0"/>
        </a:gradFill>
        <a:ln w="6350" cap="flat" cmpd="sng" algn="ctr">
          <a:solidFill>
            <a:schemeClr val="accent5">
              <a:hueOff val="1063560"/>
              <a:satOff val="-11946"/>
              <a:lumOff val="-254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01C975A-D6B1-AA4F-A24A-E8F5CAA8F011}">
      <dsp:nvSpPr>
        <dsp:cNvPr id="0" name=""/>
        <dsp:cNvSpPr/>
      </dsp:nvSpPr>
      <dsp:spPr>
        <a:xfrm>
          <a:off x="6855023" y="3404330"/>
          <a:ext cx="3443992" cy="1288110"/>
        </a:xfrm>
        <a:prstGeom prst="roundRect">
          <a:avLst/>
        </a:prstGeom>
        <a:solidFill>
          <a:schemeClr val="lt1">
            <a:alpha val="90000"/>
            <a:hueOff val="0"/>
            <a:satOff val="0"/>
            <a:lumOff val="0"/>
            <a:alphaOff val="0"/>
          </a:schemeClr>
        </a:solidFill>
        <a:ln w="6350" cap="flat" cmpd="sng" algn="ctr">
          <a:solidFill>
            <a:schemeClr val="accent5">
              <a:hueOff val="1595340"/>
              <a:satOff val="-17918"/>
              <a:lumOff val="-382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dirty="0"/>
            <a:t>Notice of Awards</a:t>
          </a:r>
        </a:p>
        <a:p>
          <a:pPr marL="171450" lvl="1" indent="-171450" algn="l" defTabSz="800100">
            <a:lnSpc>
              <a:spcPct val="90000"/>
            </a:lnSpc>
            <a:spcBef>
              <a:spcPct val="0"/>
            </a:spcBef>
            <a:spcAft>
              <a:spcPct val="15000"/>
            </a:spcAft>
            <a:buChar char="••"/>
          </a:pPr>
          <a:r>
            <a:rPr lang="en-US" sz="1800" kern="1200" dirty="0"/>
            <a:t>5 Awards at $500,000/</a:t>
          </a:r>
          <a:r>
            <a:rPr lang="en-US" sz="1800" kern="1200" dirty="0" err="1"/>
            <a:t>yr</a:t>
          </a:r>
          <a:endParaRPr lang="en-US" sz="1800" kern="1200" dirty="0"/>
        </a:p>
        <a:p>
          <a:pPr marL="171450" lvl="1" indent="-171450" algn="l" defTabSz="800100">
            <a:lnSpc>
              <a:spcPct val="90000"/>
            </a:lnSpc>
            <a:spcBef>
              <a:spcPct val="0"/>
            </a:spcBef>
            <a:spcAft>
              <a:spcPct val="15000"/>
            </a:spcAft>
            <a:buChar char="••"/>
          </a:pPr>
          <a:r>
            <a:rPr lang="en-US" sz="1800" kern="1200" dirty="0"/>
            <a:t>Grant period is 5 years</a:t>
          </a:r>
        </a:p>
      </dsp:txBody>
      <dsp:txXfrm>
        <a:off x="6917903" y="3467210"/>
        <a:ext cx="3318232" cy="1162350"/>
      </dsp:txXfrm>
    </dsp:sp>
    <dsp:sp modelId="{0EBDC6C0-0339-B24E-93B8-7CE96713495C}">
      <dsp:nvSpPr>
        <dsp:cNvPr id="0" name=""/>
        <dsp:cNvSpPr/>
      </dsp:nvSpPr>
      <dsp:spPr>
        <a:xfrm>
          <a:off x="8577019" y="2466905"/>
          <a:ext cx="0" cy="937424"/>
        </a:xfrm>
        <a:prstGeom prst="line">
          <a:avLst/>
        </a:prstGeom>
        <a:noFill/>
        <a:ln w="19050" cap="flat" cmpd="sng" algn="ctr">
          <a:solidFill>
            <a:schemeClr val="accent5">
              <a:hueOff val="1595340"/>
              <a:satOff val="-17918"/>
              <a:lumOff val="-3824"/>
              <a:alphaOff val="0"/>
            </a:schemeClr>
          </a:solidFill>
          <a:prstDash val="dash"/>
          <a:miter lim="800000"/>
        </a:ln>
        <a:effectLst/>
      </dsp:spPr>
      <dsp:style>
        <a:lnRef idx="1">
          <a:scrgbClr r="0" g="0" b="0"/>
        </a:lnRef>
        <a:fillRef idx="0">
          <a:scrgbClr r="0" g="0" b="0"/>
        </a:fillRef>
        <a:effectRef idx="0">
          <a:scrgbClr r="0" g="0" b="0"/>
        </a:effectRef>
        <a:fontRef idx="minor"/>
      </dsp:style>
    </dsp:sp>
    <dsp:sp modelId="{4700C54B-40C2-DB4E-8082-8151057434D0}">
      <dsp:nvSpPr>
        <dsp:cNvPr id="0" name=""/>
        <dsp:cNvSpPr/>
      </dsp:nvSpPr>
      <dsp:spPr>
        <a:xfrm>
          <a:off x="9712977" y="2649457"/>
          <a:ext cx="1850094" cy="55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1066800">
            <a:lnSpc>
              <a:spcPct val="90000"/>
            </a:lnSpc>
            <a:spcBef>
              <a:spcPct val="0"/>
            </a:spcBef>
            <a:spcAft>
              <a:spcPct val="35000"/>
            </a:spcAft>
            <a:defRPr b="1"/>
          </a:pPr>
          <a:r>
            <a:rPr lang="en-US" sz="2400" kern="1200" dirty="0">
              <a:solidFill>
                <a:schemeClr val="accent4">
                  <a:lumMod val="50000"/>
                </a:schemeClr>
              </a:solidFill>
            </a:rPr>
            <a:t>31 July 2023</a:t>
          </a:r>
        </a:p>
      </dsp:txBody>
      <dsp:txXfrm>
        <a:off x="9712977" y="2649457"/>
        <a:ext cx="1850094" cy="557520"/>
      </dsp:txXfrm>
    </dsp:sp>
    <dsp:sp modelId="{BDD99FD1-FC9C-BB42-B27E-CD611ACB829F}">
      <dsp:nvSpPr>
        <dsp:cNvPr id="0" name=""/>
        <dsp:cNvSpPr/>
      </dsp:nvSpPr>
      <dsp:spPr>
        <a:xfrm>
          <a:off x="8540016" y="2429902"/>
          <a:ext cx="74007" cy="74007"/>
        </a:xfrm>
        <a:prstGeom prst="ellipse">
          <a:avLst/>
        </a:prstGeom>
        <a:gradFill rotWithShape="0">
          <a:gsLst>
            <a:gs pos="0">
              <a:schemeClr val="accent5">
                <a:hueOff val="1595340"/>
                <a:satOff val="-17918"/>
                <a:lumOff val="-3824"/>
                <a:alphaOff val="0"/>
                <a:satMod val="103000"/>
                <a:lumMod val="102000"/>
                <a:tint val="94000"/>
              </a:schemeClr>
            </a:gs>
            <a:gs pos="50000">
              <a:schemeClr val="accent5">
                <a:hueOff val="1595340"/>
                <a:satOff val="-17918"/>
                <a:lumOff val="-3824"/>
                <a:alphaOff val="0"/>
                <a:satMod val="110000"/>
                <a:lumMod val="100000"/>
                <a:shade val="100000"/>
              </a:schemeClr>
            </a:gs>
            <a:gs pos="100000">
              <a:schemeClr val="accent5">
                <a:hueOff val="1595340"/>
                <a:satOff val="-17918"/>
                <a:lumOff val="-3824"/>
                <a:alphaOff val="0"/>
                <a:lumMod val="99000"/>
                <a:satMod val="120000"/>
                <a:shade val="78000"/>
              </a:schemeClr>
            </a:gs>
          </a:gsLst>
          <a:lin ang="5400000" scaled="0"/>
        </a:gradFill>
        <a:ln w="6350" cap="flat" cmpd="sng" algn="ctr">
          <a:solidFill>
            <a:schemeClr val="accent5">
              <a:hueOff val="1595340"/>
              <a:satOff val="-17918"/>
              <a:lumOff val="-382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2098730-22CB-A24F-B3A2-6F93DDF86D36}">
      <dsp:nvSpPr>
        <dsp:cNvPr id="0" name=""/>
        <dsp:cNvSpPr/>
      </dsp:nvSpPr>
      <dsp:spPr>
        <a:xfrm>
          <a:off x="9416016" y="635690"/>
          <a:ext cx="2444016" cy="893790"/>
        </a:xfrm>
        <a:prstGeom prst="roundRect">
          <a:avLst/>
        </a:prstGeom>
        <a:solidFill>
          <a:schemeClr val="lt1">
            <a:alpha val="90000"/>
            <a:hueOff val="0"/>
            <a:satOff val="0"/>
            <a:lumOff val="0"/>
            <a:alphaOff val="0"/>
          </a:schemeClr>
        </a:solidFill>
        <a:ln w="6350" cap="flat" cmpd="sng" algn="ctr">
          <a:solidFill>
            <a:schemeClr val="accent5">
              <a:hueOff val="2127120"/>
              <a:satOff val="-23891"/>
              <a:lumOff val="-509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dirty="0"/>
            <a:t>HHS Press Release – July 31, 2023</a:t>
          </a:r>
        </a:p>
      </dsp:txBody>
      <dsp:txXfrm>
        <a:off x="9459647" y="679321"/>
        <a:ext cx="2356754" cy="806528"/>
      </dsp:txXfrm>
    </dsp:sp>
    <dsp:sp modelId="{D824EDDB-3FFB-E24D-BC73-94D447730BF1}">
      <dsp:nvSpPr>
        <dsp:cNvPr id="0" name=""/>
        <dsp:cNvSpPr/>
      </dsp:nvSpPr>
      <dsp:spPr>
        <a:xfrm>
          <a:off x="10638024" y="1529481"/>
          <a:ext cx="0" cy="937424"/>
        </a:xfrm>
        <a:prstGeom prst="line">
          <a:avLst/>
        </a:prstGeom>
        <a:noFill/>
        <a:ln w="19050" cap="flat" cmpd="sng" algn="ctr">
          <a:solidFill>
            <a:schemeClr val="accent5">
              <a:hueOff val="2127120"/>
              <a:satOff val="-23891"/>
              <a:lumOff val="-5098"/>
              <a:alphaOff val="0"/>
            </a:schemeClr>
          </a:solidFill>
          <a:prstDash val="dash"/>
          <a:miter lim="800000"/>
        </a:ln>
        <a:effectLst/>
      </dsp:spPr>
      <dsp:style>
        <a:lnRef idx="1">
          <a:scrgbClr r="0" g="0" b="0"/>
        </a:lnRef>
        <a:fillRef idx="0">
          <a:scrgbClr r="0" g="0" b="0"/>
        </a:fillRef>
        <a:effectRef idx="0">
          <a:scrgbClr r="0" g="0" b="0"/>
        </a:effectRef>
        <a:fontRef idx="minor"/>
      </dsp:style>
    </dsp:sp>
    <dsp:sp modelId="{3741F8C0-9632-F045-8D9B-1134097028BB}">
      <dsp:nvSpPr>
        <dsp:cNvPr id="0" name=""/>
        <dsp:cNvSpPr/>
      </dsp:nvSpPr>
      <dsp:spPr>
        <a:xfrm>
          <a:off x="10601021" y="2429902"/>
          <a:ext cx="74007" cy="74007"/>
        </a:xfrm>
        <a:prstGeom prst="ellipse">
          <a:avLst/>
        </a:prstGeom>
        <a:gradFill rotWithShape="0">
          <a:gsLst>
            <a:gs pos="0">
              <a:schemeClr val="accent5">
                <a:hueOff val="2127120"/>
                <a:satOff val="-23891"/>
                <a:lumOff val="-5098"/>
                <a:alphaOff val="0"/>
                <a:satMod val="103000"/>
                <a:lumMod val="102000"/>
                <a:tint val="94000"/>
              </a:schemeClr>
            </a:gs>
            <a:gs pos="50000">
              <a:schemeClr val="accent5">
                <a:hueOff val="2127120"/>
                <a:satOff val="-23891"/>
                <a:lumOff val="-5098"/>
                <a:alphaOff val="0"/>
                <a:satMod val="110000"/>
                <a:lumMod val="100000"/>
                <a:shade val="100000"/>
              </a:schemeClr>
            </a:gs>
            <a:gs pos="100000">
              <a:schemeClr val="accent5">
                <a:hueOff val="2127120"/>
                <a:satOff val="-23891"/>
                <a:lumOff val="-5098"/>
                <a:alphaOff val="0"/>
                <a:lumMod val="99000"/>
                <a:satMod val="120000"/>
                <a:shade val="78000"/>
              </a:schemeClr>
            </a:gs>
          </a:gsLst>
          <a:lin ang="5400000" scaled="0"/>
        </a:gradFill>
        <a:ln w="6350" cap="flat" cmpd="sng" algn="ctr">
          <a:solidFill>
            <a:schemeClr val="accent5">
              <a:hueOff val="2127120"/>
              <a:satOff val="-23891"/>
              <a:lumOff val="-509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Nova"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Nova" panose="020B0504020202020204" pitchFamily="34" charset="0"/>
              </a:defRPr>
            </a:lvl1pPr>
          </a:lstStyle>
          <a:p>
            <a:fld id="{BBE5B2F5-C585-334B-AD19-1984BAEF10B6}" type="datetimeFigureOut">
              <a:rPr lang="en-US" smtClean="0"/>
              <a:pPr/>
              <a:t>12/12/2023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Nova"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Nova" panose="020B0504020202020204" pitchFamily="34" charset="0"/>
              </a:defRPr>
            </a:lvl1pPr>
          </a:lstStyle>
          <a:p>
            <a:fld id="{14C4164A-6BD0-4C41-AC11-13749F77C88B}" type="slidenum">
              <a:rPr lang="en-US" smtClean="0"/>
              <a:pPr/>
              <a:t>‹#›</a:t>
            </a:fld>
            <a:endParaRPr lang="en-US" dirty="0"/>
          </a:p>
        </p:txBody>
      </p:sp>
    </p:spTree>
    <p:extLst>
      <p:ext uri="{BB962C8B-B14F-4D97-AF65-F5344CB8AC3E}">
        <p14:creationId xmlns:p14="http://schemas.microsoft.com/office/powerpoint/2010/main" val="357445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Nova" panose="020B0504020202020204" pitchFamily="34" charset="0"/>
        <a:ea typeface="+mn-ea"/>
        <a:cs typeface="+mn-cs"/>
      </a:defRPr>
    </a:lvl1pPr>
    <a:lvl2pPr marL="457200" algn="l" defTabSz="914400" rtl="0" eaLnBrk="1" latinLnBrk="0" hangingPunct="1">
      <a:defRPr sz="1200" b="0" i="0" kern="1200">
        <a:solidFill>
          <a:schemeClr val="tx1"/>
        </a:solidFill>
        <a:latin typeface="Arial Nova" panose="020B0504020202020204" pitchFamily="34" charset="0"/>
        <a:ea typeface="+mn-ea"/>
        <a:cs typeface="+mn-cs"/>
      </a:defRPr>
    </a:lvl2pPr>
    <a:lvl3pPr marL="914400" algn="l" defTabSz="914400" rtl="0" eaLnBrk="1" latinLnBrk="0" hangingPunct="1">
      <a:defRPr sz="1200" b="0" i="0" kern="1200">
        <a:solidFill>
          <a:schemeClr val="tx1"/>
        </a:solidFill>
        <a:latin typeface="Arial Nova" panose="020B0504020202020204" pitchFamily="34" charset="0"/>
        <a:ea typeface="+mn-ea"/>
        <a:cs typeface="+mn-cs"/>
      </a:defRPr>
    </a:lvl3pPr>
    <a:lvl4pPr marL="1371600" algn="l" defTabSz="914400" rtl="0" eaLnBrk="1" latinLnBrk="0" hangingPunct="1">
      <a:defRPr sz="1200" b="0" i="0" kern="1200">
        <a:solidFill>
          <a:schemeClr val="tx1"/>
        </a:solidFill>
        <a:latin typeface="Arial Nova" panose="020B0504020202020204" pitchFamily="34" charset="0"/>
        <a:ea typeface="+mn-ea"/>
        <a:cs typeface="+mn-cs"/>
      </a:defRPr>
    </a:lvl4pPr>
    <a:lvl5pPr marL="1828800" algn="l" defTabSz="914400" rtl="0" eaLnBrk="1" latinLnBrk="0" hangingPunct="1">
      <a:defRPr sz="1200" b="0" i="0" kern="1200">
        <a:solidFill>
          <a:schemeClr val="tx1"/>
        </a:solidFill>
        <a:latin typeface="Arial Nova"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CLH </a:t>
            </a:r>
          </a:p>
        </p:txBody>
      </p:sp>
      <p:sp>
        <p:nvSpPr>
          <p:cNvPr id="4" name="Slide Number Placeholder 3"/>
          <p:cNvSpPr>
            <a:spLocks noGrp="1"/>
          </p:cNvSpPr>
          <p:nvPr>
            <p:ph type="sldNum" sz="quarter" idx="5"/>
          </p:nvPr>
        </p:nvSpPr>
        <p:spPr/>
        <p:txBody>
          <a:bodyPr/>
          <a:lstStyle/>
          <a:p>
            <a:fld id="{14C4164A-6BD0-4C41-AC11-13749F77C88B}" type="slidenum">
              <a:rPr lang="en-US" smtClean="0"/>
              <a:t>1</a:t>
            </a:fld>
            <a:endParaRPr lang="en-US"/>
          </a:p>
        </p:txBody>
      </p:sp>
    </p:spTree>
    <p:extLst>
      <p:ext uri="{BB962C8B-B14F-4D97-AF65-F5344CB8AC3E}">
        <p14:creationId xmlns:p14="http://schemas.microsoft.com/office/powerpoint/2010/main" val="4186746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4164A-6BD0-4C41-AC11-13749F77C88B}" type="slidenum">
              <a:rPr lang="en-US" smtClean="0"/>
              <a:pPr/>
              <a:t>10</a:t>
            </a:fld>
            <a:endParaRPr lang="en-US" dirty="0"/>
          </a:p>
        </p:txBody>
      </p:sp>
    </p:spTree>
    <p:extLst>
      <p:ext uri="{BB962C8B-B14F-4D97-AF65-F5344CB8AC3E}">
        <p14:creationId xmlns:p14="http://schemas.microsoft.com/office/powerpoint/2010/main" val="53081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4164A-6BD0-4C41-AC11-13749F77C88B}" type="slidenum">
              <a:rPr lang="en-US" smtClean="0"/>
              <a:pPr/>
              <a:t>11</a:t>
            </a:fld>
            <a:endParaRPr lang="en-US" dirty="0"/>
          </a:p>
        </p:txBody>
      </p:sp>
    </p:spTree>
    <p:extLst>
      <p:ext uri="{BB962C8B-B14F-4D97-AF65-F5344CB8AC3E}">
        <p14:creationId xmlns:p14="http://schemas.microsoft.com/office/powerpoint/2010/main" val="185222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C4164A-6BD0-4C41-AC11-13749F77C88B}" type="slidenum">
              <a:rPr lang="en-US" smtClean="0"/>
              <a:pPr/>
              <a:t>12</a:t>
            </a:fld>
            <a:endParaRPr lang="en-US" dirty="0"/>
          </a:p>
        </p:txBody>
      </p:sp>
    </p:spTree>
    <p:extLst>
      <p:ext uri="{BB962C8B-B14F-4D97-AF65-F5344CB8AC3E}">
        <p14:creationId xmlns:p14="http://schemas.microsoft.com/office/powerpoint/2010/main" val="246607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4164A-6BD0-4C41-AC11-13749F77C88B}" type="slidenum">
              <a:rPr lang="en-US" smtClean="0"/>
              <a:t>13</a:t>
            </a:fld>
            <a:endParaRPr lang="en-US"/>
          </a:p>
        </p:txBody>
      </p:sp>
    </p:spTree>
    <p:extLst>
      <p:ext uri="{BB962C8B-B14F-4D97-AF65-F5344CB8AC3E}">
        <p14:creationId xmlns:p14="http://schemas.microsoft.com/office/powerpoint/2010/main" val="4152188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a:t>
            </a:r>
          </a:p>
        </p:txBody>
      </p:sp>
      <p:sp>
        <p:nvSpPr>
          <p:cNvPr id="4" name="Slide Number Placeholder 3"/>
          <p:cNvSpPr>
            <a:spLocks noGrp="1"/>
          </p:cNvSpPr>
          <p:nvPr>
            <p:ph type="sldNum" sz="quarter" idx="5"/>
          </p:nvPr>
        </p:nvSpPr>
        <p:spPr/>
        <p:txBody>
          <a:bodyPr/>
          <a:lstStyle/>
          <a:p>
            <a:fld id="{14C4164A-6BD0-4C41-AC11-13749F77C88B}" type="slidenum">
              <a:rPr lang="en-US" smtClean="0"/>
              <a:pPr/>
              <a:t>14</a:t>
            </a:fld>
            <a:endParaRPr lang="en-US" dirty="0"/>
          </a:p>
        </p:txBody>
      </p:sp>
    </p:spTree>
    <p:extLst>
      <p:ext uri="{BB962C8B-B14F-4D97-AF65-F5344CB8AC3E}">
        <p14:creationId xmlns:p14="http://schemas.microsoft.com/office/powerpoint/2010/main" val="44031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 will share desktop to do a short ”tour” of P4 grant resources </a:t>
            </a:r>
          </a:p>
        </p:txBody>
      </p:sp>
      <p:sp>
        <p:nvSpPr>
          <p:cNvPr id="4" name="Slide Number Placeholder 3"/>
          <p:cNvSpPr>
            <a:spLocks noGrp="1"/>
          </p:cNvSpPr>
          <p:nvPr>
            <p:ph type="sldNum" sz="quarter" idx="5"/>
          </p:nvPr>
        </p:nvSpPr>
        <p:spPr/>
        <p:txBody>
          <a:bodyPr/>
          <a:lstStyle/>
          <a:p>
            <a:fld id="{14C4164A-6BD0-4C41-AC11-13749F77C88B}" type="slidenum">
              <a:rPr lang="en-US" smtClean="0"/>
              <a:pPr/>
              <a:t>15</a:t>
            </a:fld>
            <a:endParaRPr lang="en-US" dirty="0"/>
          </a:p>
        </p:txBody>
      </p:sp>
    </p:spTree>
    <p:extLst>
      <p:ext uri="{BB962C8B-B14F-4D97-AF65-F5344CB8AC3E}">
        <p14:creationId xmlns:p14="http://schemas.microsoft.com/office/powerpoint/2010/main" val="2490683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4164A-6BD0-4C41-AC11-13749F77C88B}" type="slidenum">
              <a:rPr lang="en-US" smtClean="0"/>
              <a:pPr/>
              <a:t>16</a:t>
            </a:fld>
            <a:endParaRPr lang="en-US" dirty="0"/>
          </a:p>
        </p:txBody>
      </p:sp>
    </p:spTree>
    <p:extLst>
      <p:ext uri="{BB962C8B-B14F-4D97-AF65-F5344CB8AC3E}">
        <p14:creationId xmlns:p14="http://schemas.microsoft.com/office/powerpoint/2010/main" val="244405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C4164A-6BD0-4C41-AC11-13749F77C88B}" type="slidenum">
              <a:rPr lang="en-US" smtClean="0"/>
              <a:pPr/>
              <a:t>2</a:t>
            </a:fld>
            <a:endParaRPr lang="en-US" dirty="0"/>
          </a:p>
        </p:txBody>
      </p:sp>
    </p:spTree>
    <p:extLst>
      <p:ext uri="{BB962C8B-B14F-4D97-AF65-F5344CB8AC3E}">
        <p14:creationId xmlns:p14="http://schemas.microsoft.com/office/powerpoint/2010/main" val="100666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C4164A-6BD0-4C41-AC11-13749F77C88B}" type="slidenum">
              <a:rPr lang="en-US" smtClean="0"/>
              <a:pPr/>
              <a:t>3</a:t>
            </a:fld>
            <a:endParaRPr lang="en-US" dirty="0"/>
          </a:p>
        </p:txBody>
      </p:sp>
    </p:spTree>
    <p:extLst>
      <p:ext uri="{BB962C8B-B14F-4D97-AF65-F5344CB8AC3E}">
        <p14:creationId xmlns:p14="http://schemas.microsoft.com/office/powerpoint/2010/main" val="80549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C4164A-6BD0-4C41-AC11-13749F77C88B}" type="slidenum">
              <a:rPr lang="en-US" smtClean="0"/>
              <a:pPr/>
              <a:t>4</a:t>
            </a:fld>
            <a:endParaRPr lang="en-US" dirty="0"/>
          </a:p>
        </p:txBody>
      </p:sp>
    </p:spTree>
    <p:extLst>
      <p:ext uri="{BB962C8B-B14F-4D97-AF65-F5344CB8AC3E}">
        <p14:creationId xmlns:p14="http://schemas.microsoft.com/office/powerpoint/2010/main" val="229175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 or CLH</a:t>
            </a:r>
          </a:p>
        </p:txBody>
      </p:sp>
      <p:sp>
        <p:nvSpPr>
          <p:cNvPr id="4" name="Slide Number Placeholder 3"/>
          <p:cNvSpPr>
            <a:spLocks noGrp="1"/>
          </p:cNvSpPr>
          <p:nvPr>
            <p:ph type="sldNum" sz="quarter" idx="5"/>
          </p:nvPr>
        </p:nvSpPr>
        <p:spPr/>
        <p:txBody>
          <a:bodyPr/>
          <a:lstStyle/>
          <a:p>
            <a:fld id="{14C4164A-6BD0-4C41-AC11-13749F77C88B}" type="slidenum">
              <a:rPr lang="en-US" smtClean="0"/>
              <a:t>5</a:t>
            </a:fld>
            <a:endParaRPr lang="en-US"/>
          </a:p>
        </p:txBody>
      </p:sp>
    </p:spTree>
    <p:extLst>
      <p:ext uri="{BB962C8B-B14F-4D97-AF65-F5344CB8AC3E}">
        <p14:creationId xmlns:p14="http://schemas.microsoft.com/office/powerpoint/2010/main" val="222544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a:t>
            </a:r>
          </a:p>
        </p:txBody>
      </p:sp>
      <p:sp>
        <p:nvSpPr>
          <p:cNvPr id="4" name="Slide Number Placeholder 3"/>
          <p:cNvSpPr>
            <a:spLocks noGrp="1"/>
          </p:cNvSpPr>
          <p:nvPr>
            <p:ph type="sldNum" sz="quarter" idx="5"/>
          </p:nvPr>
        </p:nvSpPr>
        <p:spPr/>
        <p:txBody>
          <a:bodyPr/>
          <a:lstStyle/>
          <a:p>
            <a:fld id="{14C4164A-6BD0-4C41-AC11-13749F77C88B}" type="slidenum">
              <a:rPr lang="en-US" smtClean="0"/>
              <a:pPr/>
              <a:t>6</a:t>
            </a:fld>
            <a:endParaRPr lang="en-US" dirty="0"/>
          </a:p>
        </p:txBody>
      </p:sp>
    </p:spTree>
    <p:extLst>
      <p:ext uri="{BB962C8B-B14F-4D97-AF65-F5344CB8AC3E}">
        <p14:creationId xmlns:p14="http://schemas.microsoft.com/office/powerpoint/2010/main" val="307587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4164A-6BD0-4C41-AC11-13749F77C88B}" type="slidenum">
              <a:rPr lang="en-US" smtClean="0"/>
              <a:t>7</a:t>
            </a:fld>
            <a:endParaRPr lang="en-US"/>
          </a:p>
        </p:txBody>
      </p:sp>
    </p:spTree>
    <p:extLst>
      <p:ext uri="{BB962C8B-B14F-4D97-AF65-F5344CB8AC3E}">
        <p14:creationId xmlns:p14="http://schemas.microsoft.com/office/powerpoint/2010/main" val="96694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 </a:t>
            </a:r>
          </a:p>
          <a:p>
            <a:r>
              <a:rPr lang="en-US" dirty="0"/>
              <a:t>All the grantees are coordinating in some capacity with their SDPI programs.</a:t>
            </a:r>
          </a:p>
        </p:txBody>
      </p:sp>
      <p:sp>
        <p:nvSpPr>
          <p:cNvPr id="4" name="Slide Number Placeholder 3"/>
          <p:cNvSpPr>
            <a:spLocks noGrp="1"/>
          </p:cNvSpPr>
          <p:nvPr>
            <p:ph type="sldNum" sz="quarter" idx="5"/>
          </p:nvPr>
        </p:nvSpPr>
        <p:spPr/>
        <p:txBody>
          <a:bodyPr/>
          <a:lstStyle/>
          <a:p>
            <a:fld id="{14C4164A-6BD0-4C41-AC11-13749F77C88B}" type="slidenum">
              <a:rPr lang="en-US" smtClean="0"/>
              <a:pPr/>
              <a:t>8</a:t>
            </a:fld>
            <a:endParaRPr lang="en-US" dirty="0"/>
          </a:p>
        </p:txBody>
      </p:sp>
    </p:spTree>
    <p:extLst>
      <p:ext uri="{BB962C8B-B14F-4D97-AF65-F5344CB8AC3E}">
        <p14:creationId xmlns:p14="http://schemas.microsoft.com/office/powerpoint/2010/main" val="3170306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4164A-6BD0-4C41-AC11-13749F77C88B}" type="slidenum">
              <a:rPr lang="en-US" smtClean="0"/>
              <a:t>9</a:t>
            </a:fld>
            <a:endParaRPr lang="en-US"/>
          </a:p>
        </p:txBody>
      </p:sp>
    </p:spTree>
    <p:extLst>
      <p:ext uri="{BB962C8B-B14F-4D97-AF65-F5344CB8AC3E}">
        <p14:creationId xmlns:p14="http://schemas.microsoft.com/office/powerpoint/2010/main" val="361276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F172F40-A6E2-B041-94C7-814BE3988A2F}"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75129-9FEB-EE4F-BB2C-04B9AB93F742}" type="slidenum">
              <a:rPr lang="en-US" smtClean="0"/>
              <a:t>‹#›</a:t>
            </a:fld>
            <a:endParaRPr lang="en-US"/>
          </a:p>
        </p:txBody>
      </p:sp>
    </p:spTree>
    <p:extLst>
      <p:ext uri="{BB962C8B-B14F-4D97-AF65-F5344CB8AC3E}">
        <p14:creationId xmlns:p14="http://schemas.microsoft.com/office/powerpoint/2010/main" val="111420492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72F40-A6E2-B041-94C7-814BE3988A2F}"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75129-9FEB-EE4F-BB2C-04B9AB93F742}" type="slidenum">
              <a:rPr lang="en-US" smtClean="0"/>
              <a:t>‹#›</a:t>
            </a:fld>
            <a:endParaRPr lang="en-US"/>
          </a:p>
        </p:txBody>
      </p:sp>
    </p:spTree>
    <p:extLst>
      <p:ext uri="{BB962C8B-B14F-4D97-AF65-F5344CB8AC3E}">
        <p14:creationId xmlns:p14="http://schemas.microsoft.com/office/powerpoint/2010/main" val="13161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72F40-A6E2-B041-94C7-814BE3988A2F}"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75129-9FEB-EE4F-BB2C-04B9AB93F742}" type="slidenum">
              <a:rPr lang="en-US" smtClean="0"/>
              <a:t>‹#›</a:t>
            </a:fld>
            <a:endParaRPr lang="en-US"/>
          </a:p>
        </p:txBody>
      </p:sp>
    </p:spTree>
    <p:extLst>
      <p:ext uri="{BB962C8B-B14F-4D97-AF65-F5344CB8AC3E}">
        <p14:creationId xmlns:p14="http://schemas.microsoft.com/office/powerpoint/2010/main" val="365674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57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72F40-A6E2-B041-94C7-814BE3988A2F}"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75129-9FEB-EE4F-BB2C-04B9AB93F742}" type="slidenum">
              <a:rPr lang="en-US" smtClean="0"/>
              <a:t>‹#›</a:t>
            </a:fld>
            <a:endParaRPr lang="en-US"/>
          </a:p>
        </p:txBody>
      </p:sp>
    </p:spTree>
    <p:extLst>
      <p:ext uri="{BB962C8B-B14F-4D97-AF65-F5344CB8AC3E}">
        <p14:creationId xmlns:p14="http://schemas.microsoft.com/office/powerpoint/2010/main" val="381132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172F40-A6E2-B041-94C7-814BE3988A2F}"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75129-9FEB-EE4F-BB2C-04B9AB93F742}" type="slidenum">
              <a:rPr lang="en-US" smtClean="0"/>
              <a:t>‹#›</a:t>
            </a:fld>
            <a:endParaRPr lang="en-US"/>
          </a:p>
        </p:txBody>
      </p:sp>
    </p:spTree>
    <p:extLst>
      <p:ext uri="{BB962C8B-B14F-4D97-AF65-F5344CB8AC3E}">
        <p14:creationId xmlns:p14="http://schemas.microsoft.com/office/powerpoint/2010/main" val="74642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172F40-A6E2-B041-94C7-814BE3988A2F}"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75129-9FEB-EE4F-BB2C-04B9AB93F742}" type="slidenum">
              <a:rPr lang="en-US" smtClean="0"/>
              <a:t>‹#›</a:t>
            </a:fld>
            <a:endParaRPr lang="en-US"/>
          </a:p>
        </p:txBody>
      </p:sp>
    </p:spTree>
    <p:extLst>
      <p:ext uri="{BB962C8B-B14F-4D97-AF65-F5344CB8AC3E}">
        <p14:creationId xmlns:p14="http://schemas.microsoft.com/office/powerpoint/2010/main" val="195103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172F40-A6E2-B041-94C7-814BE3988A2F}"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75129-9FEB-EE4F-BB2C-04B9AB93F742}" type="slidenum">
              <a:rPr lang="en-US" smtClean="0"/>
              <a:t>‹#›</a:t>
            </a:fld>
            <a:endParaRPr lang="en-US"/>
          </a:p>
        </p:txBody>
      </p:sp>
    </p:spTree>
    <p:extLst>
      <p:ext uri="{BB962C8B-B14F-4D97-AF65-F5344CB8AC3E}">
        <p14:creationId xmlns:p14="http://schemas.microsoft.com/office/powerpoint/2010/main" val="241704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172F40-A6E2-B041-94C7-814BE3988A2F}"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75129-9FEB-EE4F-BB2C-04B9AB93F742}" type="slidenum">
              <a:rPr lang="en-US" smtClean="0"/>
              <a:t>‹#›</a:t>
            </a:fld>
            <a:endParaRPr lang="en-US"/>
          </a:p>
        </p:txBody>
      </p:sp>
    </p:spTree>
    <p:extLst>
      <p:ext uri="{BB962C8B-B14F-4D97-AF65-F5344CB8AC3E}">
        <p14:creationId xmlns:p14="http://schemas.microsoft.com/office/powerpoint/2010/main" val="96820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 corn on the cob&#10;&#10;Description automatically generated">
            <a:extLst>
              <a:ext uri="{FF2B5EF4-FFF2-40B4-BE49-F238E27FC236}">
                <a16:creationId xmlns:a16="http://schemas.microsoft.com/office/drawing/2014/main" id="{12E13587-9AFE-B9E6-33A4-CF8948EF21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1047"/>
          <a:stretch/>
        </p:blipFill>
        <p:spPr>
          <a:xfrm rot="696086">
            <a:off x="9122550" y="-545914"/>
            <a:ext cx="4115329" cy="7995142"/>
          </a:xfrm>
          <a:prstGeom prst="rect">
            <a:avLst/>
          </a:prstGeom>
        </p:spPr>
      </p:pic>
      <p:sp>
        <p:nvSpPr>
          <p:cNvPr id="7" name="Title 1">
            <a:extLst>
              <a:ext uri="{FF2B5EF4-FFF2-40B4-BE49-F238E27FC236}">
                <a16:creationId xmlns:a16="http://schemas.microsoft.com/office/drawing/2014/main" id="{48E1E88A-3934-085A-69FC-EA7E8F17910B}"/>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Text Placeholder 2">
            <a:extLst>
              <a:ext uri="{FF2B5EF4-FFF2-40B4-BE49-F238E27FC236}">
                <a16:creationId xmlns:a16="http://schemas.microsoft.com/office/drawing/2014/main" id="{E1ED4020-859C-ADC6-CA46-FBC13E0FD722}"/>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882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172F40-A6E2-B041-94C7-814BE3988A2F}"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75129-9FEB-EE4F-BB2C-04B9AB93F742}" type="slidenum">
              <a:rPr lang="en-US" smtClean="0"/>
              <a:t>‹#›</a:t>
            </a:fld>
            <a:endParaRPr lang="en-US"/>
          </a:p>
        </p:txBody>
      </p:sp>
    </p:spTree>
    <p:extLst>
      <p:ext uri="{BB962C8B-B14F-4D97-AF65-F5344CB8AC3E}">
        <p14:creationId xmlns:p14="http://schemas.microsoft.com/office/powerpoint/2010/main" val="90122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172F40-A6E2-B041-94C7-814BE3988A2F}"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75129-9FEB-EE4F-BB2C-04B9AB93F742}" type="slidenum">
              <a:rPr lang="en-US" smtClean="0"/>
              <a:t>‹#›</a:t>
            </a:fld>
            <a:endParaRPr lang="en-US"/>
          </a:p>
        </p:txBody>
      </p:sp>
    </p:spTree>
    <p:extLst>
      <p:ext uri="{BB962C8B-B14F-4D97-AF65-F5344CB8AC3E}">
        <p14:creationId xmlns:p14="http://schemas.microsoft.com/office/powerpoint/2010/main" val="68612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EF172F40-A6E2-B041-94C7-814BE3988A2F}" type="datetimeFigureOut">
              <a:rPr lang="en-US" smtClean="0"/>
              <a:pPr/>
              <a:t>12/12/2023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fld id="{59D75129-9FEB-EE4F-BB2C-04B9AB93F742}" type="slidenum">
              <a:rPr lang="en-US" smtClean="0"/>
              <a:pPr/>
              <a:t>‹#›</a:t>
            </a:fld>
            <a:endParaRPr lang="en-US" dirty="0"/>
          </a:p>
        </p:txBody>
      </p:sp>
    </p:spTree>
    <p:extLst>
      <p:ext uri="{BB962C8B-B14F-4D97-AF65-F5344CB8AC3E}">
        <p14:creationId xmlns:p14="http://schemas.microsoft.com/office/powerpoint/2010/main" val="37603521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18/10/relationships/comments" Target="../comments/modernComment_100_5CCFE0EB.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ers.usda.gov/media/8279/ad2012.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18/10/relationships/comments" Target="../comments/modernComment_10C_BCA24DFA.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www.ihs.gov/nutri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ihs.gov/nutrition/Produce-prescription-programs/p4-grant-resour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18/10/relationships/comments" Target="../comments/modernComment_117_91B7E2A5.xml"/><Relationship Id="rId4" Type="http://schemas.openxmlformats.org/officeDocument/2006/relationships/diagramData" Target="../diagrams/data1.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A5AE-CDA0-9EBB-1AF3-32650316E1B8}"/>
              </a:ext>
            </a:extLst>
          </p:cNvPr>
          <p:cNvSpPr>
            <a:spLocks noGrp="1"/>
          </p:cNvSpPr>
          <p:nvPr>
            <p:ph type="ctrTitle"/>
          </p:nvPr>
        </p:nvSpPr>
        <p:spPr>
          <a:xfrm>
            <a:off x="7820906" y="869365"/>
            <a:ext cx="4371094" cy="3901454"/>
          </a:xfrm>
        </p:spPr>
        <p:txBody>
          <a:bodyPr anchor="t">
            <a:noAutofit/>
          </a:bodyPr>
          <a:lstStyle/>
          <a:p>
            <a:r>
              <a:rPr lang="en-US" sz="4400" dirty="0"/>
              <a:t>IHS Produce Prescription Pilot Program (P4)</a:t>
            </a:r>
            <a:br>
              <a:rPr lang="en-US" sz="4400" dirty="0"/>
            </a:br>
            <a:r>
              <a:rPr lang="en-US" sz="4400" dirty="0"/>
              <a:t/>
            </a:r>
            <a:br>
              <a:rPr lang="en-US" sz="4400" dirty="0"/>
            </a:br>
            <a:r>
              <a:rPr lang="en-US" sz="3600" dirty="0" smtClean="0">
                <a:solidFill>
                  <a:schemeClr val="accent4">
                    <a:lumMod val="50000"/>
                  </a:schemeClr>
                </a:solidFill>
              </a:rPr>
              <a:t>TSGAC Meeting</a:t>
            </a:r>
            <a:endParaRPr lang="en-US" sz="4400" dirty="0">
              <a:solidFill>
                <a:schemeClr val="accent4">
                  <a:lumMod val="50000"/>
                </a:schemeClr>
              </a:solidFill>
            </a:endParaRPr>
          </a:p>
        </p:txBody>
      </p:sp>
      <p:sp>
        <p:nvSpPr>
          <p:cNvPr id="3" name="Subtitle 2">
            <a:extLst>
              <a:ext uri="{FF2B5EF4-FFF2-40B4-BE49-F238E27FC236}">
                <a16:creationId xmlns:a16="http://schemas.microsoft.com/office/drawing/2014/main" id="{F70CF993-439C-CFBE-154A-688409BC086B}"/>
              </a:ext>
            </a:extLst>
          </p:cNvPr>
          <p:cNvSpPr>
            <a:spLocks noGrp="1"/>
          </p:cNvSpPr>
          <p:nvPr>
            <p:ph type="subTitle" idx="1"/>
          </p:nvPr>
        </p:nvSpPr>
        <p:spPr>
          <a:xfrm>
            <a:off x="8096251" y="5455664"/>
            <a:ext cx="3545060" cy="764170"/>
          </a:xfrm>
        </p:spPr>
        <p:txBody>
          <a:bodyPr anchor="t">
            <a:normAutofit/>
          </a:bodyPr>
          <a:lstStyle/>
          <a:p>
            <a:pPr algn="l"/>
            <a:r>
              <a:rPr lang="en-US" sz="1800" dirty="0" smtClean="0">
                <a:latin typeface="+mn-lt"/>
              </a:rPr>
              <a:t>December 13, </a:t>
            </a:r>
            <a:r>
              <a:rPr lang="en-US" sz="1800" dirty="0">
                <a:latin typeface="+mn-lt"/>
              </a:rPr>
              <a:t>2023</a:t>
            </a:r>
          </a:p>
        </p:txBody>
      </p:sp>
      <p:pic>
        <p:nvPicPr>
          <p:cNvPr id="31" name="Picture 30" descr="A close-up of various vegetables&#10;&#10;Description automatically generated">
            <a:extLst>
              <a:ext uri="{FF2B5EF4-FFF2-40B4-BE49-F238E27FC236}">
                <a16:creationId xmlns:a16="http://schemas.microsoft.com/office/drawing/2014/main" id="{D8BEA5BF-2292-E4F9-486F-A0118D7715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
            <a:ext cx="7576437" cy="6857993"/>
          </a:xfrm>
          <a:prstGeom prst="rect">
            <a:avLst/>
          </a:prstGeom>
        </p:spPr>
      </p:pic>
      <p:cxnSp>
        <p:nvCxnSpPr>
          <p:cNvPr id="40" name="Straight Connector 42">
            <a:extLst>
              <a:ext uri="{FF2B5EF4-FFF2-40B4-BE49-F238E27FC236}">
                <a16:creationId xmlns:a16="http://schemas.microsoft.com/office/drawing/2014/main" id="{33193FD5-6A49-7562-EA76-F15D42E1580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518188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5" name="Picture 44" descr="A close-up of a black background&#10;&#10;Description automatically generated">
            <a:extLst>
              <a:ext uri="{FF2B5EF4-FFF2-40B4-BE49-F238E27FC236}">
                <a16:creationId xmlns:a16="http://schemas.microsoft.com/office/drawing/2014/main" id="{ECAA7406-B799-9A1E-CAF1-0E9959A9F9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51007" y="5700293"/>
            <a:ext cx="2119889" cy="1039081"/>
          </a:xfrm>
          <a:prstGeom prst="rect">
            <a:avLst/>
          </a:prstGeom>
        </p:spPr>
      </p:pic>
    </p:spTree>
    <p:extLst>
      <p:ext uri="{BB962C8B-B14F-4D97-AF65-F5344CB8AC3E}">
        <p14:creationId xmlns:p14="http://schemas.microsoft.com/office/powerpoint/2010/main" val="1557127403"/>
      </p:ext>
    </p:extLst>
  </p:cSld>
  <p:clrMapOvr>
    <a:masterClrMapping/>
  </p:clrMapOvr>
  <p:extLst mod="1">
    <p:ext uri="{6950BFC3-D8DA-4A85-94F7-54DA5524770B}">
      <p188:commentRel xmlns="" xmlns:p188="http://schemas.microsoft.com/office/powerpoint/2018/8/main" r:id="rId5"/>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3CA0-B783-120A-F0BD-8E8B69EECAE3}"/>
              </a:ext>
            </a:extLst>
          </p:cNvPr>
          <p:cNvSpPr>
            <a:spLocks noGrp="1"/>
          </p:cNvSpPr>
          <p:nvPr>
            <p:ph type="title"/>
          </p:nvPr>
        </p:nvSpPr>
        <p:spPr>
          <a:xfrm>
            <a:off x="838199" y="389317"/>
            <a:ext cx="10515600" cy="1325563"/>
          </a:xfrm>
        </p:spPr>
        <p:txBody>
          <a:bodyPr/>
          <a:lstStyle/>
          <a:p>
            <a:r>
              <a:rPr lang="en-US" dirty="0"/>
              <a:t>Evaluation Plan</a:t>
            </a:r>
          </a:p>
        </p:txBody>
      </p:sp>
      <p:sp>
        <p:nvSpPr>
          <p:cNvPr id="3" name="Content Placeholder 2">
            <a:extLst>
              <a:ext uri="{FF2B5EF4-FFF2-40B4-BE49-F238E27FC236}">
                <a16:creationId xmlns:a16="http://schemas.microsoft.com/office/drawing/2014/main" id="{8388C923-F082-6847-C060-3F1FCBD9594E}"/>
              </a:ext>
            </a:extLst>
          </p:cNvPr>
          <p:cNvSpPr>
            <a:spLocks noGrp="1"/>
          </p:cNvSpPr>
          <p:nvPr>
            <p:ph idx="1"/>
          </p:nvPr>
        </p:nvSpPr>
        <p:spPr>
          <a:xfrm>
            <a:off x="838199" y="1679850"/>
            <a:ext cx="10730948" cy="4788833"/>
          </a:xfrm>
        </p:spPr>
        <p:txBody>
          <a:bodyPr>
            <a:normAutofit lnSpcReduction="10000"/>
          </a:bodyPr>
          <a:lstStyle/>
          <a:p>
            <a:pPr marL="514350" indent="-514350">
              <a:buFont typeface="+mj-lt"/>
              <a:buAutoNum type="arabicPeriod"/>
            </a:pPr>
            <a:r>
              <a:rPr lang="en-US" sz="2400" dirty="0">
                <a:latin typeface="+mn-lt"/>
              </a:rPr>
              <a:t>Measurement of food insecurity over time using the </a:t>
            </a:r>
            <a:r>
              <a:rPr lang="en-US" sz="2400" dirty="0">
                <a:latin typeface="+mn-lt"/>
                <a:hlinkClick r:id="rId3"/>
              </a:rPr>
              <a:t>U.S. Adult Food Security Survey Module</a:t>
            </a:r>
            <a:r>
              <a:rPr lang="en-US" sz="2400" dirty="0">
                <a:latin typeface="+mn-lt"/>
              </a:rPr>
              <a:t>. </a:t>
            </a:r>
          </a:p>
          <a:p>
            <a:pPr marL="971550" lvl="1" indent="-514350">
              <a:buFont typeface="+mj-lt"/>
              <a:buAutoNum type="alphaLcParenR"/>
            </a:pPr>
            <a:r>
              <a:rPr lang="en-US" dirty="0">
                <a:latin typeface="+mn-lt"/>
              </a:rPr>
              <a:t>Did food insecurity rates decrease, increase, or remain unchanged by participating in P4? </a:t>
            </a:r>
            <a:endParaRPr lang="en-US" sz="2400" dirty="0">
              <a:latin typeface="+mn-lt"/>
            </a:endParaRPr>
          </a:p>
          <a:p>
            <a:pPr marL="514350" indent="-514350">
              <a:buFont typeface="+mj-lt"/>
              <a:buAutoNum type="arabicPeriod"/>
            </a:pPr>
            <a:r>
              <a:rPr lang="en-US" sz="2400" dirty="0">
                <a:latin typeface="+mn-lt"/>
              </a:rPr>
              <a:t>Participant's use of services offered by the program. </a:t>
            </a:r>
          </a:p>
          <a:p>
            <a:pPr marL="971550" lvl="1" indent="-514350">
              <a:buFont typeface="+mj-lt"/>
              <a:buAutoNum type="alphaLcParenR"/>
            </a:pPr>
            <a:r>
              <a:rPr lang="en-US" dirty="0">
                <a:latin typeface="+mn-lt"/>
              </a:rPr>
              <a:t>How is the implementation of P4 measured? </a:t>
            </a:r>
          </a:p>
          <a:p>
            <a:pPr marL="971550" lvl="1" indent="-514350">
              <a:buFont typeface="+mj-lt"/>
              <a:buAutoNum type="alphaLcParenR"/>
            </a:pPr>
            <a:r>
              <a:rPr lang="en-US" dirty="0">
                <a:latin typeface="+mn-lt"/>
              </a:rPr>
              <a:t>What percentage of participants redeem the produce vouchers? </a:t>
            </a:r>
          </a:p>
          <a:p>
            <a:pPr marL="971550" lvl="1" indent="-514350">
              <a:buFont typeface="+mj-lt"/>
              <a:buAutoNum type="alphaLcParenR"/>
            </a:pPr>
            <a:r>
              <a:rPr lang="en-US" dirty="0">
                <a:latin typeface="+mn-lt"/>
              </a:rPr>
              <a:t>How is consumption of produce measured and what percentage of participants consume the produce? </a:t>
            </a:r>
          </a:p>
          <a:p>
            <a:pPr marL="971550" lvl="1" indent="-514350">
              <a:buFont typeface="+mj-lt"/>
              <a:buAutoNum type="alphaLcParenR"/>
            </a:pPr>
            <a:r>
              <a:rPr lang="en-US" dirty="0">
                <a:latin typeface="+mn-lt"/>
              </a:rPr>
              <a:t>How much fruit and vegetables are consumed at baseline and how did that amount change over time, in comparison to the number of vouchers prescribed by the health care provider?</a:t>
            </a:r>
          </a:p>
          <a:p>
            <a:pPr marL="971550" lvl="1" indent="-514350">
              <a:buFont typeface="+mj-lt"/>
              <a:buAutoNum type="alphaLcParenR"/>
            </a:pPr>
            <a:r>
              <a:rPr lang="en-US" dirty="0" smtClean="0">
                <a:latin typeface="+mn-lt"/>
              </a:rPr>
              <a:t>Did </a:t>
            </a:r>
            <a:r>
              <a:rPr lang="en-US" dirty="0">
                <a:latin typeface="+mn-lt"/>
              </a:rPr>
              <a:t>the participants attend the education programs? </a:t>
            </a:r>
          </a:p>
        </p:txBody>
      </p:sp>
      <p:pic>
        <p:nvPicPr>
          <p:cNvPr id="4" name="Picture 3" descr="A logo with a bird on it&#10;&#10;Description automatically generated with medium confidence">
            <a:extLst>
              <a:ext uri="{FF2B5EF4-FFF2-40B4-BE49-F238E27FC236}">
                <a16:creationId xmlns:a16="http://schemas.microsoft.com/office/drawing/2014/main" id="{6A056DFE-9677-547C-8F51-FFF2C0FCA5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00292" y="5675643"/>
            <a:ext cx="1808415" cy="998807"/>
          </a:xfrm>
          <a:prstGeom prst="rect">
            <a:avLst/>
          </a:prstGeom>
        </p:spPr>
      </p:pic>
    </p:spTree>
    <p:extLst>
      <p:ext uri="{BB962C8B-B14F-4D97-AF65-F5344CB8AC3E}">
        <p14:creationId xmlns:p14="http://schemas.microsoft.com/office/powerpoint/2010/main" val="36183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3CA0-B783-120A-F0BD-8E8B69EECAE3}"/>
              </a:ext>
            </a:extLst>
          </p:cNvPr>
          <p:cNvSpPr>
            <a:spLocks noGrp="1"/>
          </p:cNvSpPr>
          <p:nvPr>
            <p:ph type="title"/>
          </p:nvPr>
        </p:nvSpPr>
        <p:spPr>
          <a:xfrm>
            <a:off x="838200" y="432144"/>
            <a:ext cx="10515600" cy="1325563"/>
          </a:xfrm>
        </p:spPr>
        <p:txBody>
          <a:bodyPr/>
          <a:lstStyle/>
          <a:p>
            <a:r>
              <a:rPr lang="en-US" dirty="0"/>
              <a:t>Evaluation Plan (Cont.)</a:t>
            </a:r>
          </a:p>
        </p:txBody>
      </p:sp>
      <p:sp>
        <p:nvSpPr>
          <p:cNvPr id="3" name="Content Placeholder 2">
            <a:extLst>
              <a:ext uri="{FF2B5EF4-FFF2-40B4-BE49-F238E27FC236}">
                <a16:creationId xmlns:a16="http://schemas.microsoft.com/office/drawing/2014/main" id="{8388C923-F082-6847-C060-3F1FCBD9594E}"/>
              </a:ext>
            </a:extLst>
          </p:cNvPr>
          <p:cNvSpPr>
            <a:spLocks noGrp="1"/>
          </p:cNvSpPr>
          <p:nvPr>
            <p:ph idx="1"/>
          </p:nvPr>
        </p:nvSpPr>
        <p:spPr>
          <a:xfrm>
            <a:off x="1180214" y="1881963"/>
            <a:ext cx="8357191" cy="4480531"/>
          </a:xfrm>
        </p:spPr>
        <p:txBody>
          <a:bodyPr>
            <a:normAutofit/>
          </a:bodyPr>
          <a:lstStyle/>
          <a:p>
            <a:pPr marL="0" indent="0">
              <a:buNone/>
            </a:pPr>
            <a:r>
              <a:rPr lang="en-US" sz="2400" dirty="0">
                <a:latin typeface="+mn-lt"/>
              </a:rPr>
              <a:t>3. Evidence of improvement in health outcomes. </a:t>
            </a:r>
          </a:p>
          <a:p>
            <a:pPr marL="914400" lvl="1" indent="-457200">
              <a:buFont typeface="+mj-lt"/>
              <a:buAutoNum type="alphaLcParenR"/>
            </a:pPr>
            <a:r>
              <a:rPr lang="en-US" dirty="0">
                <a:latin typeface="+mn-lt"/>
              </a:rPr>
              <a:t>Are healthcare facility records available and accessible, in accordance with privacy laws, to track changes in participant's clinical parameters such as A1C and lipid levels? </a:t>
            </a:r>
          </a:p>
          <a:p>
            <a:pPr marL="914400" lvl="1" indent="-457200">
              <a:buFont typeface="+mj-lt"/>
              <a:buAutoNum type="alphaLcParenR"/>
            </a:pPr>
            <a:r>
              <a:rPr lang="en-US" dirty="0">
                <a:latin typeface="+mn-lt"/>
              </a:rPr>
              <a:t>Are anthropometric measures also available through the healthcare facility or measured in separate facilities and made available for analysis</a:t>
            </a:r>
            <a:r>
              <a:rPr lang="en-US" dirty="0" smtClean="0">
                <a:latin typeface="+mn-lt"/>
              </a:rPr>
              <a:t>?</a:t>
            </a:r>
            <a:endParaRPr lang="en-US" sz="2400" dirty="0">
              <a:latin typeface="+mn-lt"/>
            </a:endParaRPr>
          </a:p>
          <a:p>
            <a:pPr marL="0" indent="0">
              <a:buNone/>
            </a:pPr>
            <a:r>
              <a:rPr lang="en-US" sz="2400" dirty="0">
                <a:latin typeface="+mn-lt"/>
              </a:rPr>
              <a:t>4. Changes in access to healthy and traditional foods.</a:t>
            </a:r>
          </a:p>
        </p:txBody>
      </p:sp>
      <p:pic>
        <p:nvPicPr>
          <p:cNvPr id="6" name="Picture 5" descr="A logo with a bird on it&#10;&#10;Description automatically generated with medium confidence">
            <a:extLst>
              <a:ext uri="{FF2B5EF4-FFF2-40B4-BE49-F238E27FC236}">
                <a16:creationId xmlns:a16="http://schemas.microsoft.com/office/drawing/2014/main" id="{0CA8F77B-3A7B-D654-3006-1FD68FF3BE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835" y="5697415"/>
            <a:ext cx="1808415" cy="998807"/>
          </a:xfrm>
          <a:prstGeom prst="rect">
            <a:avLst/>
          </a:prstGeom>
        </p:spPr>
      </p:pic>
      <p:pic>
        <p:nvPicPr>
          <p:cNvPr id="10" name="Picture 9" descr="A group of strawberries with leaves&#10;&#10;Description automatically generated">
            <a:extLst>
              <a:ext uri="{FF2B5EF4-FFF2-40B4-BE49-F238E27FC236}">
                <a16:creationId xmlns:a16="http://schemas.microsoft.com/office/drawing/2014/main" id="{68513ECC-02C4-D830-E788-E86A1BF75B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9674" y="4271962"/>
            <a:ext cx="4816592" cy="2709333"/>
          </a:xfrm>
          <a:prstGeom prst="rect">
            <a:avLst/>
          </a:prstGeom>
        </p:spPr>
      </p:pic>
    </p:spTree>
    <p:extLst>
      <p:ext uri="{BB962C8B-B14F-4D97-AF65-F5344CB8AC3E}">
        <p14:creationId xmlns:p14="http://schemas.microsoft.com/office/powerpoint/2010/main" val="243415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CF7A-1D36-40DE-88AE-50E0F31CFD71}"/>
              </a:ext>
            </a:extLst>
          </p:cNvPr>
          <p:cNvSpPr>
            <a:spLocks noGrp="1"/>
          </p:cNvSpPr>
          <p:nvPr>
            <p:ph type="title"/>
          </p:nvPr>
        </p:nvSpPr>
        <p:spPr>
          <a:xfrm>
            <a:off x="95693" y="-593"/>
            <a:ext cx="11258107" cy="1223337"/>
          </a:xfrm>
        </p:spPr>
        <p:txBody>
          <a:bodyPr/>
          <a:lstStyle/>
          <a:p>
            <a:r>
              <a:rPr lang="en-US" dirty="0" smtClean="0"/>
              <a:t>P4 Grantee Profiles</a:t>
            </a:r>
            <a:endParaRPr lang="en-US" dirty="0"/>
          </a:p>
        </p:txBody>
      </p:sp>
      <p:sp>
        <p:nvSpPr>
          <p:cNvPr id="3" name="Content Placeholder 2">
            <a:extLst>
              <a:ext uri="{FF2B5EF4-FFF2-40B4-BE49-F238E27FC236}">
                <a16:creationId xmlns:a16="http://schemas.microsoft.com/office/drawing/2014/main" id="{10252CAD-0EEB-45EF-B57D-C4269967BCB2}"/>
              </a:ext>
            </a:extLst>
          </p:cNvPr>
          <p:cNvSpPr>
            <a:spLocks noGrp="1"/>
          </p:cNvSpPr>
          <p:nvPr>
            <p:ph idx="1"/>
          </p:nvPr>
        </p:nvSpPr>
        <p:spPr>
          <a:xfrm>
            <a:off x="944526" y="1538546"/>
            <a:ext cx="6211186" cy="4351338"/>
          </a:xfrm>
        </p:spPr>
        <p:txBody>
          <a:bodyPr>
            <a:normAutofit fontScale="77500" lnSpcReduction="20000"/>
          </a:bodyPr>
          <a:lstStyle/>
          <a:p>
            <a:r>
              <a:rPr lang="en-US" dirty="0">
                <a:latin typeface="+mn-lt"/>
              </a:rPr>
              <a:t>Target Group:</a:t>
            </a:r>
          </a:p>
          <a:p>
            <a:pPr lvl="1"/>
            <a:r>
              <a:rPr lang="en-US" dirty="0">
                <a:latin typeface="+mn-lt"/>
              </a:rPr>
              <a:t>Pre-diabetes and diabetes (4 grantees)</a:t>
            </a:r>
          </a:p>
          <a:p>
            <a:pPr lvl="1"/>
            <a:r>
              <a:rPr lang="en-US" dirty="0">
                <a:latin typeface="+mn-lt"/>
              </a:rPr>
              <a:t>BMI &gt;30 (1 grantee)</a:t>
            </a:r>
          </a:p>
          <a:p>
            <a:pPr lvl="1"/>
            <a:r>
              <a:rPr lang="en-US" dirty="0">
                <a:latin typeface="+mn-lt"/>
              </a:rPr>
              <a:t>Proximity to accessing healthy foods (1 grantee)</a:t>
            </a:r>
          </a:p>
          <a:p>
            <a:pPr lvl="1"/>
            <a:r>
              <a:rPr lang="en-US" dirty="0">
                <a:latin typeface="+mn-lt"/>
              </a:rPr>
              <a:t>Hypertension, obesity (1 grantee)</a:t>
            </a:r>
          </a:p>
          <a:p>
            <a:r>
              <a:rPr lang="en-US" dirty="0">
                <a:latin typeface="+mn-lt"/>
              </a:rPr>
              <a:t>Implementation Timeline:</a:t>
            </a:r>
          </a:p>
          <a:p>
            <a:pPr lvl="1"/>
            <a:r>
              <a:rPr lang="en-US" dirty="0">
                <a:latin typeface="+mn-lt"/>
              </a:rPr>
              <a:t>One site: in full implementation</a:t>
            </a:r>
          </a:p>
          <a:p>
            <a:pPr lvl="1"/>
            <a:r>
              <a:rPr lang="en-US" dirty="0">
                <a:latin typeface="+mn-lt"/>
              </a:rPr>
              <a:t>Three sites: in full implementation by January 2024</a:t>
            </a:r>
          </a:p>
          <a:p>
            <a:pPr lvl="1"/>
            <a:r>
              <a:rPr lang="en-US" dirty="0">
                <a:latin typeface="+mn-lt"/>
              </a:rPr>
              <a:t>One site: in full implementation by early spring 2024 </a:t>
            </a:r>
          </a:p>
          <a:p>
            <a:r>
              <a:rPr lang="en-US" dirty="0">
                <a:latin typeface="+mn-lt"/>
              </a:rPr>
              <a:t>Staff and Partners:</a:t>
            </a:r>
          </a:p>
          <a:p>
            <a:pPr lvl="1"/>
            <a:r>
              <a:rPr lang="en-US" dirty="0">
                <a:latin typeface="+mn-lt"/>
              </a:rPr>
              <a:t>Partnerships are established with grocers, local farmers, and other distributors</a:t>
            </a:r>
          </a:p>
          <a:p>
            <a:pPr lvl="1"/>
            <a:r>
              <a:rPr lang="en-US" dirty="0">
                <a:latin typeface="+mn-lt"/>
              </a:rPr>
              <a:t>P4 teams built in clinic and community health settings</a:t>
            </a:r>
          </a:p>
          <a:p>
            <a:pPr lvl="1"/>
            <a:endParaRPr lang="en-US" dirty="0">
              <a:latin typeface="+mn-lt"/>
            </a:endParaRPr>
          </a:p>
        </p:txBody>
      </p:sp>
      <p:pic>
        <p:nvPicPr>
          <p:cNvPr id="5" name="Picture 4" descr="A logo with a bird on it&#10;&#10;Description automatically generated with medium confidence">
            <a:extLst>
              <a:ext uri="{FF2B5EF4-FFF2-40B4-BE49-F238E27FC236}">
                <a16:creationId xmlns:a16="http://schemas.microsoft.com/office/drawing/2014/main" id="{ABAE6A9B-6F7E-2A24-3987-C84993857C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2670" y="5781037"/>
            <a:ext cx="1808415" cy="998807"/>
          </a:xfrm>
          <a:prstGeom prst="rect">
            <a:avLst/>
          </a:prstGeom>
        </p:spPr>
      </p:pic>
      <p:pic>
        <p:nvPicPr>
          <p:cNvPr id="7" name="Picture 6"/>
          <p:cNvPicPr>
            <a:picLocks noChangeAspect="1"/>
          </p:cNvPicPr>
          <p:nvPr/>
        </p:nvPicPr>
        <p:blipFill>
          <a:blip r:embed="rId4"/>
          <a:stretch>
            <a:fillRect/>
          </a:stretch>
        </p:blipFill>
        <p:spPr>
          <a:xfrm rot="16200000">
            <a:off x="6318167" y="1553453"/>
            <a:ext cx="6549327" cy="3733327"/>
          </a:xfrm>
          <a:prstGeom prst="rect">
            <a:avLst/>
          </a:prstGeom>
        </p:spPr>
      </p:pic>
    </p:spTree>
    <p:extLst>
      <p:ext uri="{BB962C8B-B14F-4D97-AF65-F5344CB8AC3E}">
        <p14:creationId xmlns:p14="http://schemas.microsoft.com/office/powerpoint/2010/main" val="37096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676C-0EE9-B9BB-0D9A-A76B31FAA5E5}"/>
              </a:ext>
            </a:extLst>
          </p:cNvPr>
          <p:cNvSpPr>
            <a:spLocks noGrp="1"/>
          </p:cNvSpPr>
          <p:nvPr>
            <p:ph type="title"/>
          </p:nvPr>
        </p:nvSpPr>
        <p:spPr/>
        <p:txBody>
          <a:bodyPr/>
          <a:lstStyle/>
          <a:p>
            <a:r>
              <a:rPr lang="en-US" dirty="0"/>
              <a:t>P4 Grantee Support</a:t>
            </a:r>
          </a:p>
        </p:txBody>
      </p:sp>
      <p:sp>
        <p:nvSpPr>
          <p:cNvPr id="3" name="Content Placeholder 2">
            <a:extLst>
              <a:ext uri="{FF2B5EF4-FFF2-40B4-BE49-F238E27FC236}">
                <a16:creationId xmlns:a16="http://schemas.microsoft.com/office/drawing/2014/main" id="{53B97D0B-7468-C961-9036-24CC58FFFD3C}"/>
              </a:ext>
            </a:extLst>
          </p:cNvPr>
          <p:cNvSpPr>
            <a:spLocks noGrp="1"/>
          </p:cNvSpPr>
          <p:nvPr>
            <p:ph idx="1"/>
          </p:nvPr>
        </p:nvSpPr>
        <p:spPr/>
        <p:txBody>
          <a:bodyPr>
            <a:normAutofit/>
          </a:bodyPr>
          <a:lstStyle/>
          <a:p>
            <a:r>
              <a:rPr lang="en-US" sz="3600" dirty="0" smtClean="0">
                <a:latin typeface="+mn-lt"/>
              </a:rPr>
              <a:t>Conducting </a:t>
            </a:r>
            <a:r>
              <a:rPr lang="en-US" sz="3600" dirty="0">
                <a:latin typeface="+mn-lt"/>
              </a:rPr>
              <a:t>monthly one-on </a:t>
            </a:r>
          </a:p>
          <a:p>
            <a:pPr marL="0" indent="0">
              <a:buNone/>
            </a:pPr>
            <a:r>
              <a:rPr lang="en-US" sz="3600" dirty="0" smtClean="0">
                <a:latin typeface="+mn-lt"/>
              </a:rPr>
              <a:t>  one-meetings </a:t>
            </a:r>
            <a:r>
              <a:rPr lang="en-US" sz="3600" dirty="0">
                <a:latin typeface="+mn-lt"/>
              </a:rPr>
              <a:t>with grantees </a:t>
            </a:r>
          </a:p>
          <a:p>
            <a:r>
              <a:rPr lang="en-US" sz="3600" dirty="0" smtClean="0">
                <a:latin typeface="+mn-lt"/>
              </a:rPr>
              <a:t>Conducting </a:t>
            </a:r>
            <a:r>
              <a:rPr lang="en-US" sz="3600" dirty="0">
                <a:latin typeface="+mn-lt"/>
              </a:rPr>
              <a:t>monthly cohort meetings </a:t>
            </a:r>
          </a:p>
          <a:p>
            <a:r>
              <a:rPr lang="en-US" sz="3600" dirty="0" smtClean="0">
                <a:latin typeface="+mn-lt"/>
              </a:rPr>
              <a:t>Planning </a:t>
            </a:r>
            <a:r>
              <a:rPr lang="en-US" sz="3600" dirty="0">
                <a:latin typeface="+mn-lt"/>
              </a:rPr>
              <a:t>site visits in 2024</a:t>
            </a:r>
          </a:p>
          <a:p>
            <a:r>
              <a:rPr lang="en-US" sz="3600" dirty="0" smtClean="0">
                <a:latin typeface="+mn-lt"/>
              </a:rPr>
              <a:t>Nutrition </a:t>
            </a:r>
            <a:r>
              <a:rPr lang="en-US" sz="3600" dirty="0">
                <a:latin typeface="+mn-lt"/>
              </a:rPr>
              <a:t>website resources</a:t>
            </a:r>
          </a:p>
        </p:txBody>
      </p:sp>
      <p:pic>
        <p:nvPicPr>
          <p:cNvPr id="4" name="Picture 3" descr="A close up of corn&#10;&#10;Description automatically generated">
            <a:extLst>
              <a:ext uri="{FF2B5EF4-FFF2-40B4-BE49-F238E27FC236}">
                <a16:creationId xmlns:a16="http://schemas.microsoft.com/office/drawing/2014/main" id="{63B6EF40-31E6-2130-EB6A-3880FA4066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6693" y="-32156"/>
            <a:ext cx="3764333" cy="6939990"/>
          </a:xfrm>
          <a:prstGeom prst="rect">
            <a:avLst/>
          </a:prstGeom>
        </p:spPr>
      </p:pic>
      <p:pic>
        <p:nvPicPr>
          <p:cNvPr id="6" name="Picture 5" descr="A logo with a bird on it&#10;&#10;Description automatically generated with medium confidence">
            <a:extLst>
              <a:ext uri="{FF2B5EF4-FFF2-40B4-BE49-F238E27FC236}">
                <a16:creationId xmlns:a16="http://schemas.microsoft.com/office/drawing/2014/main" id="{39575AF4-A3CE-3A2E-1683-CDFEE34FE2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7835" y="5697415"/>
            <a:ext cx="1808415" cy="998807"/>
          </a:xfrm>
          <a:prstGeom prst="rect">
            <a:avLst/>
          </a:prstGeom>
        </p:spPr>
      </p:pic>
    </p:spTree>
    <p:extLst>
      <p:ext uri="{BB962C8B-B14F-4D97-AF65-F5344CB8AC3E}">
        <p14:creationId xmlns:p14="http://schemas.microsoft.com/office/powerpoint/2010/main" val="3164753402"/>
      </p:ext>
    </p:extLst>
  </p:cSld>
  <p:clrMapOvr>
    <a:masterClrMapping/>
  </p:clrMapOvr>
  <p:extLst mod="1">
    <p:ext uri="{6950BFC3-D8DA-4A85-94F7-54DA5524770B}">
      <p188:commentRel xmlns="" xmlns:p188="http://schemas.microsoft.com/office/powerpoint/2018/8/main" r:id="rId5"/>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4A6946-4255-6C51-4B5C-40CA100DFB74}"/>
              </a:ext>
            </a:extLst>
          </p:cNvPr>
          <p:cNvSpPr txBox="1"/>
          <p:nvPr/>
        </p:nvSpPr>
        <p:spPr>
          <a:xfrm>
            <a:off x="2868581" y="6258726"/>
            <a:ext cx="6454838" cy="523220"/>
          </a:xfrm>
          <a:prstGeom prst="rect">
            <a:avLst/>
          </a:prstGeom>
          <a:noFill/>
        </p:spPr>
        <p:txBody>
          <a:bodyPr wrap="square">
            <a:spAutoFit/>
          </a:bodyPr>
          <a:lstStyle/>
          <a:p>
            <a:pPr marL="0" indent="0" algn="ctr">
              <a:buNone/>
            </a:pPr>
            <a:r>
              <a:rPr lang="en-US" sz="2800" dirty="0">
                <a:solidFill>
                  <a:srgbClr val="FFFF00"/>
                </a:solidFill>
                <a:hlinkClick r:id="rId3"/>
              </a:rPr>
              <a:t>https://www.ihs.gov/nutrition/</a:t>
            </a:r>
            <a:r>
              <a:rPr lang="en-US" sz="2800" dirty="0">
                <a:solidFill>
                  <a:srgbClr val="FFFF00"/>
                </a:solidFill>
              </a:rPr>
              <a:t> </a:t>
            </a:r>
          </a:p>
        </p:txBody>
      </p:sp>
      <p:pic>
        <p:nvPicPr>
          <p:cNvPr id="3" name="Picture 2">
            <a:extLst>
              <a:ext uri="{FF2B5EF4-FFF2-40B4-BE49-F238E27FC236}">
                <a16:creationId xmlns:a16="http://schemas.microsoft.com/office/drawing/2014/main" id="{FFE02605-8F16-0051-2FC3-9FC8684E3BB8}"/>
              </a:ext>
            </a:extLst>
          </p:cNvPr>
          <p:cNvPicPr>
            <a:picLocks noChangeAspect="1"/>
          </p:cNvPicPr>
          <p:nvPr/>
        </p:nvPicPr>
        <p:blipFill>
          <a:blip r:embed="rId4"/>
          <a:stretch>
            <a:fillRect/>
          </a:stretch>
        </p:blipFill>
        <p:spPr>
          <a:xfrm>
            <a:off x="0" y="0"/>
            <a:ext cx="12191999" cy="6258726"/>
          </a:xfrm>
          <a:prstGeom prst="rect">
            <a:avLst/>
          </a:prstGeom>
        </p:spPr>
      </p:pic>
    </p:spTree>
    <p:extLst>
      <p:ext uri="{BB962C8B-B14F-4D97-AF65-F5344CB8AC3E}">
        <p14:creationId xmlns:p14="http://schemas.microsoft.com/office/powerpoint/2010/main" val="141346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FBFF-DD90-989B-8B70-501A691BFFBB}"/>
              </a:ext>
            </a:extLst>
          </p:cNvPr>
          <p:cNvSpPr>
            <a:spLocks noGrp="1"/>
          </p:cNvSpPr>
          <p:nvPr>
            <p:ph type="title"/>
          </p:nvPr>
        </p:nvSpPr>
        <p:spPr>
          <a:xfrm>
            <a:off x="838200" y="167324"/>
            <a:ext cx="10515600" cy="1325563"/>
          </a:xfrm>
        </p:spPr>
        <p:txBody>
          <a:bodyPr/>
          <a:lstStyle/>
          <a:p>
            <a:r>
              <a:rPr lang="en-US" dirty="0"/>
              <a:t>P4 Grant Resources</a:t>
            </a:r>
          </a:p>
        </p:txBody>
      </p:sp>
      <p:sp>
        <p:nvSpPr>
          <p:cNvPr id="3" name="Content Placeholder 2">
            <a:extLst>
              <a:ext uri="{FF2B5EF4-FFF2-40B4-BE49-F238E27FC236}">
                <a16:creationId xmlns:a16="http://schemas.microsoft.com/office/drawing/2014/main" id="{03304F84-499C-751F-4533-EDED6A2D459B}"/>
              </a:ext>
            </a:extLst>
          </p:cNvPr>
          <p:cNvSpPr>
            <a:spLocks noGrp="1"/>
          </p:cNvSpPr>
          <p:nvPr>
            <p:ph idx="1"/>
          </p:nvPr>
        </p:nvSpPr>
        <p:spPr>
          <a:xfrm>
            <a:off x="838200" y="1146638"/>
            <a:ext cx="10515600" cy="461665"/>
          </a:xfrm>
        </p:spPr>
        <p:txBody>
          <a:bodyPr>
            <a:normAutofit lnSpcReduction="10000"/>
          </a:bodyPr>
          <a:lstStyle/>
          <a:p>
            <a:pPr marL="0" indent="0">
              <a:buNone/>
            </a:pPr>
            <a:r>
              <a:rPr lang="en-US" dirty="0">
                <a:latin typeface="+mn-lt"/>
              </a:rPr>
              <a:t>Main source of information for the P4 Grantees.</a:t>
            </a:r>
          </a:p>
        </p:txBody>
      </p:sp>
      <p:sp>
        <p:nvSpPr>
          <p:cNvPr id="4" name="TextBox 3">
            <a:extLst>
              <a:ext uri="{FF2B5EF4-FFF2-40B4-BE49-F238E27FC236}">
                <a16:creationId xmlns:a16="http://schemas.microsoft.com/office/drawing/2014/main" id="{1DAAF2F1-0E4D-9447-F151-F394D9BB4B0E}"/>
              </a:ext>
            </a:extLst>
          </p:cNvPr>
          <p:cNvSpPr txBox="1"/>
          <p:nvPr/>
        </p:nvSpPr>
        <p:spPr>
          <a:xfrm>
            <a:off x="-423746" y="6258726"/>
            <a:ext cx="12615746" cy="461665"/>
          </a:xfrm>
          <a:prstGeom prst="rect">
            <a:avLst/>
          </a:prstGeom>
          <a:noFill/>
        </p:spPr>
        <p:txBody>
          <a:bodyPr wrap="square">
            <a:spAutoFit/>
          </a:bodyPr>
          <a:lstStyle/>
          <a:p>
            <a:pPr marL="0" indent="0" algn="ctr">
              <a:buNone/>
            </a:pPr>
            <a:r>
              <a:rPr lang="en-US" sz="2400" dirty="0">
                <a:solidFill>
                  <a:srgbClr val="FFFF00"/>
                </a:solidFill>
                <a:hlinkClick r:id="rId3"/>
              </a:rPr>
              <a:t>https://www.ihs.gov/nutrition/Produce-prescription-programs/p4-grant-resources/ </a:t>
            </a:r>
            <a:endParaRPr lang="en-US" sz="2400" dirty="0">
              <a:solidFill>
                <a:srgbClr val="FFFF00"/>
              </a:solidFill>
            </a:endParaRPr>
          </a:p>
        </p:txBody>
      </p:sp>
      <p:pic>
        <p:nvPicPr>
          <p:cNvPr id="5" name="Picture 4">
            <a:extLst>
              <a:ext uri="{FF2B5EF4-FFF2-40B4-BE49-F238E27FC236}">
                <a16:creationId xmlns:a16="http://schemas.microsoft.com/office/drawing/2014/main" id="{43BB8E7D-9676-F4DA-A2B8-650CCF3D385F}"/>
              </a:ext>
            </a:extLst>
          </p:cNvPr>
          <p:cNvPicPr>
            <a:picLocks noChangeAspect="1"/>
          </p:cNvPicPr>
          <p:nvPr/>
        </p:nvPicPr>
        <p:blipFill>
          <a:blip r:embed="rId4"/>
          <a:stretch>
            <a:fillRect/>
          </a:stretch>
        </p:blipFill>
        <p:spPr>
          <a:xfrm>
            <a:off x="1815184" y="1741578"/>
            <a:ext cx="8561631" cy="4383872"/>
          </a:xfrm>
          <a:prstGeom prst="rect">
            <a:avLst/>
          </a:prstGeom>
        </p:spPr>
      </p:pic>
    </p:spTree>
    <p:extLst>
      <p:ext uri="{BB962C8B-B14F-4D97-AF65-F5344CB8AC3E}">
        <p14:creationId xmlns:p14="http://schemas.microsoft.com/office/powerpoint/2010/main" val="265286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7F69E0-C4B0-4BEC-A689-4F8D877F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vegetables&#10;&#10;Description automatically generated">
            <a:extLst>
              <a:ext uri="{FF2B5EF4-FFF2-40B4-BE49-F238E27FC236}">
                <a16:creationId xmlns:a16="http://schemas.microsoft.com/office/drawing/2014/main" id="{E5C40103-8BCF-2422-39FE-866DE153015B}"/>
              </a:ext>
            </a:extLst>
          </p:cNvPr>
          <p:cNvPicPr>
            <a:picLocks noGrp="1" noChangeAspect="1"/>
          </p:cNvPicPr>
          <p:nvPr>
            <p:ph idx="1"/>
          </p:nvPr>
        </p:nvPicPr>
        <p:blipFill rotWithShape="1">
          <a:blip r:embed="rId3" cstate="screen">
            <a:alphaModFix amt="50000"/>
            <a:extLst>
              <a:ext uri="{28A0092B-C50C-407E-A947-70E740481C1C}">
                <a14:useLocalDpi xmlns:a14="http://schemas.microsoft.com/office/drawing/2010/main"/>
              </a:ext>
            </a:extLst>
          </a:blip>
          <a:srcRect/>
          <a:stretch/>
        </p:blipFill>
        <p:spPr>
          <a:xfrm>
            <a:off x="20" y="10"/>
            <a:ext cx="12188930" cy="6857990"/>
          </a:xfrm>
          <a:prstGeom prst="rect">
            <a:avLst/>
          </a:prstGeom>
        </p:spPr>
      </p:pic>
      <p:sp>
        <p:nvSpPr>
          <p:cNvPr id="2" name="Title 1">
            <a:extLst>
              <a:ext uri="{FF2B5EF4-FFF2-40B4-BE49-F238E27FC236}">
                <a16:creationId xmlns:a16="http://schemas.microsoft.com/office/drawing/2014/main" id="{42CCD444-E806-95C5-125A-661B4190B358}"/>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a:solidFill>
                  <a:schemeClr val="bg1"/>
                </a:solidFill>
              </a:rPr>
              <a:t>Q&amp;A</a:t>
            </a:r>
          </a:p>
        </p:txBody>
      </p:sp>
      <p:sp>
        <p:nvSpPr>
          <p:cNvPr id="21" name="sketchy line">
            <a:extLst>
              <a:ext uri="{FF2B5EF4-FFF2-40B4-BE49-F238E27FC236}">
                <a16:creationId xmlns:a16="http://schemas.microsoft.com/office/drawing/2014/main" id="{9F6380B4-6A1C-481E-8408-B4E6C75B9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49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800" y="686911"/>
            <a:ext cx="7752353" cy="948978"/>
          </a:xfrm>
          <a:prstGeom prst="rect">
            <a:avLst/>
          </a:prstGeom>
        </p:spPr>
        <p:txBody>
          <a:bodyPr lIns="0" tIns="0" rIns="0" bIns="0" rtlCol="0" anchor="t">
            <a:spAutoFit/>
          </a:bodyPr>
          <a:lstStyle/>
          <a:p>
            <a:pPr defTabSz="609630">
              <a:lnSpc>
                <a:spcPts val="3734"/>
              </a:lnSpc>
              <a:spcBef>
                <a:spcPct val="0"/>
              </a:spcBef>
            </a:pPr>
            <a:r>
              <a:rPr lang="en-US" sz="4400" spc="29" dirty="0">
                <a:solidFill>
                  <a:srgbClr val="000000"/>
                </a:solidFill>
                <a:latin typeface="+mj-lt"/>
              </a:rPr>
              <a:t>IHS Nutrition Security Initiative</a:t>
            </a:r>
            <a:r>
              <a:rPr lang="en-US" sz="3734" spc="29" dirty="0">
                <a:solidFill>
                  <a:srgbClr val="000000"/>
                </a:solidFill>
                <a:latin typeface="+mj-lt"/>
              </a:rPr>
              <a:t/>
            </a:r>
            <a:br>
              <a:rPr lang="en-US" sz="3734" spc="29" dirty="0">
                <a:solidFill>
                  <a:srgbClr val="000000"/>
                </a:solidFill>
                <a:latin typeface="+mj-lt"/>
              </a:rPr>
            </a:br>
            <a:endParaRPr lang="en-US" sz="3734" spc="29" dirty="0">
              <a:solidFill>
                <a:srgbClr val="000000"/>
              </a:solidFill>
              <a:latin typeface="+mj-lt"/>
            </a:endParaRPr>
          </a:p>
        </p:txBody>
      </p:sp>
      <p:pic>
        <p:nvPicPr>
          <p:cNvPr id="6" name="Picture 5" descr="A logo with a bird on it&#10;&#10;Description automatically generated with medium confidence">
            <a:extLst>
              <a:ext uri="{FF2B5EF4-FFF2-40B4-BE49-F238E27FC236}">
                <a16:creationId xmlns:a16="http://schemas.microsoft.com/office/drawing/2014/main" id="{8DBB1C3E-6E81-DAA0-5D11-2C54755E05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835" y="5697415"/>
            <a:ext cx="1808415" cy="998807"/>
          </a:xfrm>
          <a:prstGeom prst="rect">
            <a:avLst/>
          </a:prstGeom>
        </p:spPr>
      </p:pic>
      <p:sp>
        <p:nvSpPr>
          <p:cNvPr id="7" name="Text Placeholder 6"/>
          <p:cNvSpPr>
            <a:spLocks noGrp="1"/>
          </p:cNvSpPr>
          <p:nvPr>
            <p:ph type="body" idx="1"/>
          </p:nvPr>
        </p:nvSpPr>
        <p:spPr>
          <a:xfrm>
            <a:off x="839788" y="1333041"/>
            <a:ext cx="5157787" cy="1443210"/>
          </a:xfrm>
        </p:spPr>
        <p:txBody>
          <a:bodyPr/>
          <a:lstStyle/>
          <a:p>
            <a:pPr lvl="1" defTabSz="457200">
              <a:lnSpc>
                <a:spcPct val="107000"/>
              </a:lnSpc>
              <a:spcBef>
                <a:spcPts val="0"/>
              </a:spcBef>
            </a:pPr>
            <a:r>
              <a:rPr lang="en-US" sz="3200" u="sng" dirty="0">
                <a:solidFill>
                  <a:prstClr val="black"/>
                </a:solidFill>
                <a:latin typeface="Arial"/>
                <a:ea typeface="Calibri" panose="020F0502020204030204" pitchFamily="34" charset="0"/>
                <a:cs typeface="Times New Roman" panose="02020603050405020304" pitchFamily="18" charset="0"/>
              </a:rPr>
              <a:t>Food Security</a:t>
            </a:r>
          </a:p>
          <a:p>
            <a:endParaRPr lang="en-US" dirty="0"/>
          </a:p>
        </p:txBody>
      </p:sp>
      <p:sp>
        <p:nvSpPr>
          <p:cNvPr id="8" name="Content Placeholder 7"/>
          <p:cNvSpPr>
            <a:spLocks noGrp="1"/>
          </p:cNvSpPr>
          <p:nvPr>
            <p:ph sz="half" idx="2"/>
          </p:nvPr>
        </p:nvSpPr>
        <p:spPr/>
        <p:txBody>
          <a:bodyPr/>
          <a:lstStyle/>
          <a:p>
            <a:pPr marL="342900" lvl="0" indent="-342900" defTabSz="457200">
              <a:lnSpc>
                <a:spcPct val="100000"/>
              </a:lnSpc>
              <a:spcBef>
                <a:spcPct val="20000"/>
              </a:spcBef>
              <a:buFont typeface="Arial"/>
              <a:buChar char="•"/>
            </a:pPr>
            <a:r>
              <a:rPr lang="en-US" sz="2400" b="1" dirty="0">
                <a:solidFill>
                  <a:prstClr val="black"/>
                </a:solidFill>
                <a:latin typeface="Arial"/>
              </a:rPr>
              <a:t>High food security</a:t>
            </a:r>
            <a:r>
              <a:rPr lang="en-US" sz="2400" dirty="0">
                <a:solidFill>
                  <a:prstClr val="black"/>
                </a:solidFill>
                <a:latin typeface="Arial"/>
              </a:rPr>
              <a:t>: </a:t>
            </a:r>
          </a:p>
          <a:p>
            <a:pPr marL="742950" lvl="1" indent="-285750" defTabSz="457200">
              <a:lnSpc>
                <a:spcPct val="100000"/>
              </a:lnSpc>
              <a:spcBef>
                <a:spcPct val="20000"/>
              </a:spcBef>
              <a:buFont typeface="Arial"/>
              <a:buChar char="–"/>
            </a:pPr>
            <a:r>
              <a:rPr lang="en-US" sz="2000" dirty="0">
                <a:solidFill>
                  <a:prstClr val="black"/>
                </a:solidFill>
                <a:latin typeface="Arial"/>
              </a:rPr>
              <a:t>no reported indications of food-access problems or limitations.</a:t>
            </a:r>
          </a:p>
          <a:p>
            <a:pPr marL="342900" lvl="0" indent="-342900" defTabSz="457200">
              <a:lnSpc>
                <a:spcPct val="100000"/>
              </a:lnSpc>
              <a:spcBef>
                <a:spcPct val="20000"/>
              </a:spcBef>
              <a:buFont typeface="Arial"/>
              <a:buChar char="•"/>
            </a:pPr>
            <a:r>
              <a:rPr lang="en-US" sz="2400" b="1" dirty="0">
                <a:solidFill>
                  <a:prstClr val="black"/>
                </a:solidFill>
                <a:latin typeface="Arial"/>
              </a:rPr>
              <a:t>Marginal food security</a:t>
            </a:r>
            <a:r>
              <a:rPr lang="en-US" sz="2400" dirty="0">
                <a:solidFill>
                  <a:prstClr val="black"/>
                </a:solidFill>
                <a:latin typeface="Arial"/>
              </a:rPr>
              <a:t>: </a:t>
            </a:r>
          </a:p>
          <a:p>
            <a:pPr marL="742950" lvl="1" indent="-285750" defTabSz="457200">
              <a:lnSpc>
                <a:spcPct val="100000"/>
              </a:lnSpc>
              <a:spcBef>
                <a:spcPct val="20000"/>
              </a:spcBef>
              <a:buFont typeface="Arial"/>
              <a:buChar char="–"/>
            </a:pPr>
            <a:r>
              <a:rPr lang="en-US" sz="2000" dirty="0">
                <a:solidFill>
                  <a:prstClr val="black"/>
                </a:solidFill>
                <a:latin typeface="Arial"/>
              </a:rPr>
              <a:t>one or two reported indications—typically of anxiety over food sufficiency or shortage of food in the house. Little or no indication of changes in diets or food intake.</a:t>
            </a:r>
          </a:p>
          <a:p>
            <a:pPr marL="342900" lvl="0" indent="-342900" defTabSz="457200">
              <a:lnSpc>
                <a:spcPct val="100000"/>
              </a:lnSpc>
              <a:spcBef>
                <a:spcPct val="20000"/>
              </a:spcBef>
              <a:buFont typeface="Arial"/>
              <a:buChar char="•"/>
            </a:pPr>
            <a:endParaRPr lang="en-US" sz="2400" dirty="0">
              <a:solidFill>
                <a:srgbClr val="264C67"/>
              </a:solidFill>
              <a:latin typeface="Arial"/>
            </a:endParaRPr>
          </a:p>
          <a:p>
            <a:endParaRPr lang="en-US" dirty="0"/>
          </a:p>
        </p:txBody>
      </p:sp>
      <p:sp>
        <p:nvSpPr>
          <p:cNvPr id="9" name="Text Placeholder 8"/>
          <p:cNvSpPr>
            <a:spLocks noGrp="1"/>
          </p:cNvSpPr>
          <p:nvPr>
            <p:ph type="body" sz="quarter" idx="3"/>
          </p:nvPr>
        </p:nvSpPr>
        <p:spPr>
          <a:xfrm>
            <a:off x="6172200" y="1333041"/>
            <a:ext cx="5183188" cy="1366092"/>
          </a:xfrm>
        </p:spPr>
        <p:txBody>
          <a:bodyPr/>
          <a:lstStyle/>
          <a:p>
            <a:pPr lvl="0" defTabSz="457200">
              <a:lnSpc>
                <a:spcPct val="100000"/>
              </a:lnSpc>
              <a:spcBef>
                <a:spcPct val="20000"/>
              </a:spcBef>
            </a:pPr>
            <a:r>
              <a:rPr lang="en-US" sz="3200" u="sng" dirty="0">
                <a:solidFill>
                  <a:prstClr val="black"/>
                </a:solidFill>
                <a:latin typeface="Arial"/>
              </a:rPr>
              <a:t>Food Insecurity</a:t>
            </a:r>
          </a:p>
          <a:p>
            <a:endParaRPr lang="en-US" dirty="0"/>
          </a:p>
        </p:txBody>
      </p:sp>
      <p:sp>
        <p:nvSpPr>
          <p:cNvPr id="10" name="Content Placeholder 9"/>
          <p:cNvSpPr>
            <a:spLocks noGrp="1"/>
          </p:cNvSpPr>
          <p:nvPr>
            <p:ph sz="quarter" idx="4"/>
          </p:nvPr>
        </p:nvSpPr>
        <p:spPr/>
        <p:txBody>
          <a:bodyPr>
            <a:normAutofit lnSpcReduction="10000"/>
          </a:bodyPr>
          <a:lstStyle/>
          <a:p>
            <a:pPr marL="342900" lvl="0" indent="-342900" defTabSz="457200">
              <a:lnSpc>
                <a:spcPct val="100000"/>
              </a:lnSpc>
              <a:spcBef>
                <a:spcPct val="20000"/>
              </a:spcBef>
              <a:buFont typeface="Arial"/>
              <a:buChar char="•"/>
            </a:pPr>
            <a:r>
              <a:rPr lang="en-US" sz="2400" b="1" dirty="0">
                <a:solidFill>
                  <a:prstClr val="black"/>
                </a:solidFill>
                <a:latin typeface="Arial"/>
              </a:rPr>
              <a:t>Low food security</a:t>
            </a:r>
            <a:r>
              <a:rPr lang="en-US" sz="2400" dirty="0">
                <a:solidFill>
                  <a:prstClr val="black"/>
                </a:solidFill>
                <a:latin typeface="Arial"/>
              </a:rPr>
              <a:t>: </a:t>
            </a:r>
          </a:p>
          <a:p>
            <a:pPr marL="742950" lvl="1" indent="-285750" defTabSz="457200">
              <a:lnSpc>
                <a:spcPct val="100000"/>
              </a:lnSpc>
              <a:spcBef>
                <a:spcPct val="20000"/>
              </a:spcBef>
              <a:buFont typeface="Arial"/>
              <a:buChar char="–"/>
            </a:pPr>
            <a:r>
              <a:rPr lang="en-US" sz="2000" dirty="0">
                <a:solidFill>
                  <a:prstClr val="black"/>
                </a:solidFill>
                <a:latin typeface="Arial"/>
              </a:rPr>
              <a:t>reports of reduced quality, variety, or desirability of diet. Little or no indication of reduced food intake.</a:t>
            </a:r>
          </a:p>
          <a:p>
            <a:pPr marL="342900" lvl="0" indent="-342900" defTabSz="457200">
              <a:lnSpc>
                <a:spcPct val="100000"/>
              </a:lnSpc>
              <a:spcBef>
                <a:spcPct val="20000"/>
              </a:spcBef>
              <a:buFont typeface="Arial"/>
              <a:buChar char="•"/>
            </a:pPr>
            <a:r>
              <a:rPr lang="en-US" sz="2400" b="1" dirty="0">
                <a:solidFill>
                  <a:prstClr val="black"/>
                </a:solidFill>
                <a:latin typeface="Arial"/>
              </a:rPr>
              <a:t>Very low food security</a:t>
            </a:r>
            <a:r>
              <a:rPr lang="en-US" sz="2400" dirty="0">
                <a:solidFill>
                  <a:prstClr val="black"/>
                </a:solidFill>
                <a:latin typeface="Arial"/>
              </a:rPr>
              <a:t>: </a:t>
            </a:r>
          </a:p>
          <a:p>
            <a:pPr marL="742950" lvl="1" indent="-285750" defTabSz="457200">
              <a:lnSpc>
                <a:spcPct val="100000"/>
              </a:lnSpc>
              <a:spcBef>
                <a:spcPct val="20000"/>
              </a:spcBef>
              <a:buFont typeface="Arial"/>
              <a:buChar char="–"/>
            </a:pPr>
            <a:r>
              <a:rPr lang="en-US" sz="2000" dirty="0">
                <a:solidFill>
                  <a:prstClr val="black"/>
                </a:solidFill>
                <a:latin typeface="Arial"/>
              </a:rPr>
              <a:t>reports of multiple indications of disrupted eating patterns and reduced food intake.</a:t>
            </a:r>
          </a:p>
          <a:p>
            <a:pPr marL="342900" lvl="0" indent="-342900" defTabSz="457200">
              <a:lnSpc>
                <a:spcPct val="100000"/>
              </a:lnSpc>
              <a:spcBef>
                <a:spcPct val="20000"/>
              </a:spcBef>
              <a:buFont typeface="Arial"/>
              <a:buChar char="•"/>
            </a:pPr>
            <a:endParaRPr lang="en-US" sz="2400" dirty="0">
              <a:solidFill>
                <a:prstClr val="black"/>
              </a:solidFill>
              <a:latin typeface="Arial"/>
            </a:endParaRPr>
          </a:p>
          <a:p>
            <a:pPr marL="0" lvl="0" indent="0" defTabSz="457200">
              <a:lnSpc>
                <a:spcPct val="100000"/>
              </a:lnSpc>
              <a:spcBef>
                <a:spcPct val="20000"/>
              </a:spcBef>
              <a:buNone/>
            </a:pPr>
            <a:r>
              <a:rPr lang="en-US" sz="1300" dirty="0">
                <a:solidFill>
                  <a:prstClr val="black"/>
                </a:solidFill>
                <a:latin typeface="Arial"/>
              </a:rPr>
              <a:t>https://www.ers.usda.gov/topics/food-nutrition-assistance/food-security-in-the-u-s/definitions-of-food-security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800" y="162271"/>
            <a:ext cx="10596089" cy="474489"/>
          </a:xfrm>
          <a:prstGeom prst="rect">
            <a:avLst/>
          </a:prstGeom>
        </p:spPr>
        <p:txBody>
          <a:bodyPr lIns="0" tIns="0" rIns="0" bIns="0" rtlCol="0" anchor="t">
            <a:spAutoFit/>
          </a:bodyPr>
          <a:lstStyle/>
          <a:p>
            <a:pPr>
              <a:lnSpc>
                <a:spcPts val="3734"/>
              </a:lnSpc>
            </a:pPr>
            <a:r>
              <a:rPr lang="en-US" sz="3734" spc="29" dirty="0">
                <a:solidFill>
                  <a:srgbClr val="000000"/>
                </a:solidFill>
                <a:latin typeface="+mj-lt"/>
              </a:rPr>
              <a:t>Food Insecurity in AI/AN Communities</a:t>
            </a:r>
          </a:p>
        </p:txBody>
      </p:sp>
      <p:sp>
        <p:nvSpPr>
          <p:cNvPr id="4" name="TextBox 4"/>
          <p:cNvSpPr txBox="1"/>
          <p:nvPr/>
        </p:nvSpPr>
        <p:spPr>
          <a:xfrm>
            <a:off x="685800" y="870482"/>
            <a:ext cx="10596089" cy="4887492"/>
          </a:xfrm>
          <a:prstGeom prst="rect">
            <a:avLst/>
          </a:prstGeom>
        </p:spPr>
        <p:txBody>
          <a:bodyPr lIns="0" tIns="0" rIns="0" bIns="0" rtlCol="0" anchor="t">
            <a:spAutoFit/>
          </a:bodyPr>
          <a:lstStyle/>
          <a:p>
            <a:pPr marL="342900" lvl="0" indent="-342900" defTabSz="4425950">
              <a:spcBef>
                <a:spcPct val="20000"/>
              </a:spcBef>
              <a:buFont typeface="Arial" panose="020B0604020202020204" pitchFamily="34" charset="0"/>
              <a:buChar char="•"/>
              <a:tabLst>
                <a:tab pos="8004175" algn="r"/>
              </a:tabLst>
            </a:pPr>
            <a:r>
              <a:rPr lang="en-US" sz="1900" dirty="0">
                <a:solidFill>
                  <a:prstClr val="black"/>
                </a:solidFill>
                <a:latin typeface="Arial"/>
              </a:rPr>
              <a:t>About one in four Native Americans experience food insecurity, compared to 1 in 8 Americans overall. </a:t>
            </a:r>
          </a:p>
          <a:p>
            <a:pPr marL="342900" lvl="0" indent="-342900" defTabSz="4425950">
              <a:spcBef>
                <a:spcPct val="20000"/>
              </a:spcBef>
              <a:buFont typeface="Arial" panose="020B0604020202020204" pitchFamily="34" charset="0"/>
              <a:buChar char="•"/>
              <a:tabLst>
                <a:tab pos="8004175" algn="r"/>
              </a:tabLst>
            </a:pPr>
            <a:r>
              <a:rPr lang="en-US" sz="1900" dirty="0">
                <a:solidFill>
                  <a:prstClr val="black"/>
                </a:solidFill>
                <a:latin typeface="Arial"/>
              </a:rPr>
              <a:t>Native American families are 400% more likely to report being food insecure, with limited access to sufficient, affordable food.</a:t>
            </a:r>
          </a:p>
          <a:p>
            <a:pPr marL="342900" lvl="0" indent="-342900" defTabSz="4425950">
              <a:spcBef>
                <a:spcPct val="20000"/>
              </a:spcBef>
              <a:buFont typeface="Arial" panose="020B0604020202020204" pitchFamily="34" charset="0"/>
              <a:buChar char="•"/>
              <a:tabLst>
                <a:tab pos="8004175" algn="r"/>
              </a:tabLst>
            </a:pPr>
            <a:r>
              <a:rPr lang="en-US" sz="1900" dirty="0">
                <a:solidFill>
                  <a:prstClr val="black"/>
                </a:solidFill>
                <a:latin typeface="Arial"/>
              </a:rPr>
              <a:t>Prevalence of food insecurity is much higher among adults with diabetes compared with those without diabetes (16% vs. 9%).</a:t>
            </a:r>
          </a:p>
          <a:p>
            <a:pPr lvl="0" defTabSz="4425950">
              <a:spcBef>
                <a:spcPct val="20000"/>
              </a:spcBef>
              <a:tabLst>
                <a:tab pos="8004175" algn="r"/>
              </a:tabLst>
            </a:pPr>
            <a:endParaRPr lang="en-US" sz="1900" b="1" dirty="0">
              <a:solidFill>
                <a:prstClr val="black"/>
              </a:solidFill>
              <a:latin typeface="Arial"/>
            </a:endParaRPr>
          </a:p>
          <a:p>
            <a:pPr marL="642931" lvl="1" indent="-342900" defTabSz="4425950">
              <a:spcBef>
                <a:spcPct val="20000"/>
              </a:spcBef>
              <a:buFont typeface="Wingdings" panose="05000000000000000000" pitchFamily="2" charset="2"/>
              <a:buChar char="ü"/>
              <a:tabLst>
                <a:tab pos="8004175" algn="r"/>
              </a:tabLst>
            </a:pPr>
            <a:r>
              <a:rPr lang="en-US" sz="1900" b="1" dirty="0">
                <a:solidFill>
                  <a:prstClr val="black"/>
                </a:solidFill>
                <a:latin typeface="Arial"/>
              </a:rPr>
              <a:t>Challenges and Barriers:</a:t>
            </a:r>
          </a:p>
          <a:p>
            <a:pPr marL="1143000" lvl="2" indent="-228600">
              <a:spcBef>
                <a:spcPct val="20000"/>
              </a:spcBef>
              <a:buFont typeface="Arial"/>
              <a:buChar char="•"/>
            </a:pPr>
            <a:r>
              <a:rPr lang="en-US" sz="1600" dirty="0">
                <a:solidFill>
                  <a:prstClr val="black"/>
                </a:solidFill>
                <a:latin typeface="Arial"/>
              </a:rPr>
              <a:t>Food access in rural AI/AN communities </a:t>
            </a:r>
          </a:p>
          <a:p>
            <a:pPr marL="1143000" lvl="2" indent="-228600">
              <a:spcBef>
                <a:spcPct val="20000"/>
              </a:spcBef>
              <a:buFont typeface="Arial"/>
              <a:buChar char="•"/>
            </a:pPr>
            <a:r>
              <a:rPr lang="en-US" sz="1600" dirty="0">
                <a:solidFill>
                  <a:prstClr val="black"/>
                </a:solidFill>
                <a:latin typeface="Arial"/>
              </a:rPr>
              <a:t>Limited full-service food markets </a:t>
            </a:r>
          </a:p>
          <a:p>
            <a:pPr marL="1143000" lvl="2" indent="-228600">
              <a:spcBef>
                <a:spcPct val="20000"/>
              </a:spcBef>
              <a:buFont typeface="Arial"/>
              <a:buChar char="•"/>
            </a:pPr>
            <a:r>
              <a:rPr lang="en-US" sz="1600" dirty="0">
                <a:solidFill>
                  <a:prstClr val="black"/>
                </a:solidFill>
                <a:latin typeface="Arial"/>
              </a:rPr>
              <a:t>Food deserts, with long distances to get to grocery stores</a:t>
            </a:r>
          </a:p>
          <a:p>
            <a:pPr marL="1143000" lvl="2" indent="-228600">
              <a:spcBef>
                <a:spcPct val="20000"/>
              </a:spcBef>
              <a:buFont typeface="Arial"/>
              <a:buChar char="•"/>
            </a:pPr>
            <a:r>
              <a:rPr lang="en-US" sz="1600" dirty="0">
                <a:solidFill>
                  <a:prstClr val="black"/>
                </a:solidFill>
                <a:latin typeface="Arial"/>
              </a:rPr>
              <a:t>Family members with chronic health conditions and quarantine </a:t>
            </a:r>
          </a:p>
          <a:p>
            <a:pPr marL="1143000" lvl="2" indent="-228600">
              <a:spcBef>
                <a:spcPct val="20000"/>
              </a:spcBef>
              <a:buFont typeface="Arial"/>
              <a:buChar char="•"/>
            </a:pPr>
            <a:r>
              <a:rPr lang="en-US" sz="1600" dirty="0">
                <a:solidFill>
                  <a:prstClr val="black"/>
                </a:solidFill>
                <a:latin typeface="Arial"/>
              </a:rPr>
              <a:t>High cost of fresh food in rural markets </a:t>
            </a:r>
          </a:p>
          <a:p>
            <a:pPr marL="1143000" lvl="2" indent="-228600">
              <a:spcBef>
                <a:spcPct val="20000"/>
              </a:spcBef>
              <a:buFont typeface="Arial"/>
              <a:buChar char="•"/>
            </a:pPr>
            <a:r>
              <a:rPr lang="en-US" sz="1600" dirty="0">
                <a:solidFill>
                  <a:prstClr val="black"/>
                </a:solidFill>
                <a:latin typeface="Arial"/>
              </a:rPr>
              <a:t>Disruption of traditional food systems, even more significant in rural areas</a:t>
            </a:r>
          </a:p>
          <a:p>
            <a:pPr marL="1143000" lvl="2" indent="-228600">
              <a:spcBef>
                <a:spcPct val="20000"/>
              </a:spcBef>
              <a:buFont typeface="Arial"/>
              <a:buChar char="•"/>
            </a:pPr>
            <a:r>
              <a:rPr lang="en-US" sz="1600" dirty="0">
                <a:solidFill>
                  <a:prstClr val="black"/>
                </a:solidFill>
                <a:latin typeface="Arial"/>
              </a:rPr>
              <a:t>Higher rates of chronic disease and diet-impacted conditions like diabetes, chronic kidney disease, heart disease, and obesity</a:t>
            </a:r>
          </a:p>
        </p:txBody>
      </p:sp>
      <p:sp>
        <p:nvSpPr>
          <p:cNvPr id="5" name="TextBox 5"/>
          <p:cNvSpPr txBox="1"/>
          <p:nvPr/>
        </p:nvSpPr>
        <p:spPr>
          <a:xfrm>
            <a:off x="2374710" y="5991697"/>
            <a:ext cx="9357878" cy="615361"/>
          </a:xfrm>
          <a:prstGeom prst="rect">
            <a:avLst/>
          </a:prstGeom>
        </p:spPr>
        <p:txBody>
          <a:bodyPr wrap="square" lIns="0" tIns="0" rIns="0" bIns="0" rtlCol="0" anchor="t">
            <a:spAutoFit/>
          </a:bodyPr>
          <a:lstStyle/>
          <a:p>
            <a:r>
              <a:rPr lang="en-US" sz="1333" u="sng" dirty="0">
                <a:solidFill>
                  <a:srgbClr val="000000"/>
                </a:solidFill>
                <a:latin typeface="Archivo Narrow"/>
              </a:rPr>
              <a:t>https://moveforhunger.org/one-in-4-native-americans-is-food-insecure#:~:text=About%20one%20in%20four%20Native,access%20to%20sufficient%2C%20affordable%20food.</a:t>
            </a:r>
          </a:p>
          <a:p>
            <a:r>
              <a:rPr lang="en-US" sz="1333" u="sng" dirty="0" smtClean="0">
                <a:solidFill>
                  <a:srgbClr val="000000"/>
                </a:solidFill>
                <a:latin typeface="Archivo Narrow"/>
              </a:rPr>
              <a:t>cdc.gov/diabetes/data/statistics/statistics-report.html</a:t>
            </a:r>
            <a:endParaRPr lang="en-US" sz="1333" u="sng" dirty="0">
              <a:solidFill>
                <a:srgbClr val="000000"/>
              </a:solidFill>
              <a:latin typeface="Archivo Narrow"/>
            </a:endParaRPr>
          </a:p>
        </p:txBody>
      </p:sp>
      <p:pic>
        <p:nvPicPr>
          <p:cNvPr id="6" name="Picture 5" descr="A logo with a bird on it&#10;&#10;Description automatically generated with medium confidence">
            <a:extLst>
              <a:ext uri="{FF2B5EF4-FFF2-40B4-BE49-F238E27FC236}">
                <a16:creationId xmlns:a16="http://schemas.microsoft.com/office/drawing/2014/main" id="{E45DE456-5AE4-1950-DF7E-BEEF8C2EE5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835" y="5697415"/>
            <a:ext cx="1808415" cy="9988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800" y="162271"/>
            <a:ext cx="10596089" cy="474489"/>
          </a:xfrm>
          <a:prstGeom prst="rect">
            <a:avLst/>
          </a:prstGeom>
        </p:spPr>
        <p:txBody>
          <a:bodyPr lIns="0" tIns="0" rIns="0" bIns="0" rtlCol="0" anchor="t">
            <a:spAutoFit/>
          </a:bodyPr>
          <a:lstStyle/>
          <a:p>
            <a:pPr>
              <a:lnSpc>
                <a:spcPts val="3734"/>
              </a:lnSpc>
            </a:pPr>
            <a:r>
              <a:rPr lang="en-US" sz="3734" spc="29" dirty="0">
                <a:solidFill>
                  <a:srgbClr val="000000"/>
                </a:solidFill>
                <a:latin typeface="+mj-lt"/>
              </a:rPr>
              <a:t>IHS Produce Prescription Pilot Program (P4)</a:t>
            </a:r>
          </a:p>
        </p:txBody>
      </p:sp>
      <p:sp>
        <p:nvSpPr>
          <p:cNvPr id="4" name="TextBox 4"/>
          <p:cNvSpPr txBox="1"/>
          <p:nvPr/>
        </p:nvSpPr>
        <p:spPr>
          <a:xfrm>
            <a:off x="685800" y="870482"/>
            <a:ext cx="10596089" cy="4924425"/>
          </a:xfrm>
          <a:prstGeom prst="rect">
            <a:avLst/>
          </a:prstGeom>
        </p:spPr>
        <p:txBody>
          <a:bodyPr lIns="0" tIns="0" rIns="0" bIns="0" rtlCol="0" anchor="t">
            <a:spAutoFit/>
          </a:bodyPr>
          <a:lstStyle/>
          <a:p>
            <a:pPr marL="487348" lvl="1" indent="-287338" defTabSz="4425950">
              <a:spcBef>
                <a:spcPct val="20000"/>
              </a:spcBef>
              <a:buFont typeface="Arial" pitchFamily="34" charset="0"/>
              <a:buChar char="•"/>
              <a:tabLst>
                <a:tab pos="8004175" algn="r"/>
              </a:tabLst>
            </a:pPr>
            <a:r>
              <a:rPr lang="en-US" sz="2800" dirty="0">
                <a:solidFill>
                  <a:prstClr val="black"/>
                </a:solidFill>
                <a:latin typeface="Arial"/>
              </a:rPr>
              <a:t>IHS has been authorized </a:t>
            </a:r>
            <a:r>
              <a:rPr lang="en-US" sz="2800" dirty="0" smtClean="0">
                <a:solidFill>
                  <a:prstClr val="black"/>
                </a:solidFill>
                <a:latin typeface="Arial"/>
              </a:rPr>
              <a:t>recurring funding </a:t>
            </a:r>
            <a:r>
              <a:rPr lang="en-US" sz="2800" dirty="0">
                <a:solidFill>
                  <a:prstClr val="black"/>
                </a:solidFill>
                <a:latin typeface="Arial"/>
              </a:rPr>
              <a:t>to implement a P4 to increase access to produce and other traditional foods within AI/AN communities.</a:t>
            </a:r>
          </a:p>
          <a:p>
            <a:pPr marL="487348" lvl="1" indent="-287338" defTabSz="4425950">
              <a:spcBef>
                <a:spcPct val="20000"/>
              </a:spcBef>
              <a:buFont typeface="Arial" pitchFamily="34" charset="0"/>
              <a:buChar char="•"/>
              <a:tabLst>
                <a:tab pos="8004175" algn="r"/>
              </a:tabLst>
            </a:pPr>
            <a:r>
              <a:rPr lang="en-US" sz="2800" u="sng" dirty="0">
                <a:solidFill>
                  <a:prstClr val="black"/>
                </a:solidFill>
                <a:latin typeface="Arial"/>
              </a:rPr>
              <a:t>Goal</a:t>
            </a:r>
            <a:r>
              <a:rPr lang="en-US" sz="2800" dirty="0">
                <a:solidFill>
                  <a:prstClr val="black"/>
                </a:solidFill>
                <a:latin typeface="Arial"/>
              </a:rPr>
              <a:t>:</a:t>
            </a:r>
          </a:p>
          <a:p>
            <a:pPr marL="887398" lvl="2" indent="-287338" defTabSz="4425950">
              <a:spcBef>
                <a:spcPct val="20000"/>
              </a:spcBef>
              <a:buFont typeface="Arial" pitchFamily="34" charset="0"/>
              <a:buChar char="•"/>
              <a:tabLst>
                <a:tab pos="8004175" algn="r"/>
              </a:tabLst>
            </a:pPr>
            <a:r>
              <a:rPr lang="en-US" sz="2400" dirty="0">
                <a:solidFill>
                  <a:prstClr val="black"/>
                </a:solidFill>
                <a:latin typeface="Arial"/>
              </a:rPr>
              <a:t>Demonstrate and evaluate the impact of Produce Prescription Programs on AI/AN people and their families by:</a:t>
            </a:r>
          </a:p>
          <a:p>
            <a:pPr marL="1344598" lvl="3" indent="-287338" defTabSz="4425950">
              <a:spcBef>
                <a:spcPct val="20000"/>
              </a:spcBef>
              <a:buFont typeface="Arial" pitchFamily="34" charset="0"/>
              <a:buChar char="•"/>
              <a:tabLst>
                <a:tab pos="8004175" algn="r"/>
              </a:tabLst>
            </a:pPr>
            <a:r>
              <a:rPr lang="en-US" sz="2000" dirty="0">
                <a:solidFill>
                  <a:prstClr val="black"/>
                </a:solidFill>
                <a:latin typeface="Arial"/>
              </a:rPr>
              <a:t>Reducing food insecurity;</a:t>
            </a:r>
          </a:p>
          <a:p>
            <a:pPr marL="1344598" lvl="3" indent="-287338" defTabSz="4425950">
              <a:spcBef>
                <a:spcPct val="20000"/>
              </a:spcBef>
              <a:buFont typeface="Arial" pitchFamily="34" charset="0"/>
              <a:buChar char="•"/>
              <a:tabLst>
                <a:tab pos="8004175" algn="r"/>
              </a:tabLst>
            </a:pPr>
            <a:r>
              <a:rPr lang="en-US" sz="2000" dirty="0">
                <a:solidFill>
                  <a:prstClr val="black"/>
                </a:solidFill>
                <a:latin typeface="Arial"/>
              </a:rPr>
              <a:t>Improving overall dietary health by increasing fruits, vegetables, and traditional food consumption; and</a:t>
            </a:r>
          </a:p>
          <a:p>
            <a:pPr marL="1344598" lvl="3" indent="-287338" defTabSz="4425950">
              <a:spcBef>
                <a:spcPct val="20000"/>
              </a:spcBef>
              <a:buFont typeface="Arial" pitchFamily="34" charset="0"/>
              <a:buChar char="•"/>
              <a:tabLst>
                <a:tab pos="8004175" algn="r"/>
              </a:tabLst>
            </a:pPr>
            <a:r>
              <a:rPr lang="en-US" sz="2000" dirty="0">
                <a:solidFill>
                  <a:prstClr val="black"/>
                </a:solidFill>
                <a:latin typeface="Arial"/>
              </a:rPr>
              <a:t>Improving healthcare outcomes</a:t>
            </a:r>
            <a:r>
              <a:rPr lang="en-US" sz="2000" dirty="0" smtClean="0">
                <a:solidFill>
                  <a:prstClr val="black"/>
                </a:solidFill>
                <a:latin typeface="Arial"/>
              </a:rPr>
              <a:t>.</a:t>
            </a:r>
          </a:p>
          <a:p>
            <a:pPr marL="1057260" lvl="3" defTabSz="4425950">
              <a:spcBef>
                <a:spcPct val="20000"/>
              </a:spcBef>
              <a:tabLst>
                <a:tab pos="8004175" algn="r"/>
              </a:tabLst>
            </a:pPr>
            <a:endParaRPr lang="en-US" sz="2400" dirty="0">
              <a:solidFill>
                <a:prstClr val="black"/>
              </a:solidFill>
              <a:latin typeface="Arial"/>
            </a:endParaRPr>
          </a:p>
          <a:p>
            <a:pPr marL="887398" lvl="2" indent="-287338" defTabSz="4425950">
              <a:spcBef>
                <a:spcPct val="20000"/>
              </a:spcBef>
              <a:buFont typeface="Arial" pitchFamily="34" charset="0"/>
              <a:buChar char="•"/>
              <a:tabLst>
                <a:tab pos="8004175" algn="r"/>
              </a:tabLst>
            </a:pPr>
            <a:r>
              <a:rPr lang="en-US" sz="2400" dirty="0">
                <a:solidFill>
                  <a:prstClr val="black"/>
                </a:solidFill>
                <a:latin typeface="Arial"/>
              </a:rPr>
              <a:t>The 5-year grant program started in 7/2023.</a:t>
            </a:r>
          </a:p>
        </p:txBody>
      </p:sp>
      <p:pic>
        <p:nvPicPr>
          <p:cNvPr id="6" name="Picture 5" descr="A logo with a bird on it&#10;&#10;Description automatically generated with medium confidence">
            <a:extLst>
              <a:ext uri="{FF2B5EF4-FFF2-40B4-BE49-F238E27FC236}">
                <a16:creationId xmlns:a16="http://schemas.microsoft.com/office/drawing/2014/main" id="{E45DE456-5AE4-1950-DF7E-BEEF8C2EE5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835" y="5697415"/>
            <a:ext cx="1808415" cy="998807"/>
          </a:xfrm>
          <a:prstGeom prst="rect">
            <a:avLst/>
          </a:prstGeom>
        </p:spPr>
      </p:pic>
      <p:pic>
        <p:nvPicPr>
          <p:cNvPr id="2" name="Picture 1"/>
          <p:cNvPicPr>
            <a:picLocks noChangeAspect="1"/>
          </p:cNvPicPr>
          <p:nvPr/>
        </p:nvPicPr>
        <p:blipFill>
          <a:blip r:embed="rId4"/>
          <a:stretch>
            <a:fillRect/>
          </a:stretch>
        </p:blipFill>
        <p:spPr>
          <a:xfrm>
            <a:off x="8389934" y="4586236"/>
            <a:ext cx="3365284" cy="1896020"/>
          </a:xfrm>
          <a:prstGeom prst="rect">
            <a:avLst/>
          </a:prstGeom>
        </p:spPr>
      </p:pic>
    </p:spTree>
    <p:extLst>
      <p:ext uri="{BB962C8B-B14F-4D97-AF65-F5344CB8AC3E}">
        <p14:creationId xmlns:p14="http://schemas.microsoft.com/office/powerpoint/2010/main" val="319198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oster for a health service&#10;&#10;Description automatically generated">
            <a:extLst>
              <a:ext uri="{FF2B5EF4-FFF2-40B4-BE49-F238E27FC236}">
                <a16:creationId xmlns:a16="http://schemas.microsoft.com/office/drawing/2014/main" id="{084A3EB8-B06E-44E7-E3C5-1B992BDE0F8D}"/>
              </a:ext>
            </a:extLst>
          </p:cNvPr>
          <p:cNvPicPr>
            <a:picLocks noGrp="1" noChangeAspect="1"/>
          </p:cNvPicPr>
          <p:nvPr>
            <p:ph idx="1"/>
          </p:nvPr>
        </p:nvPicPr>
        <p:blipFill>
          <a:blip r:embed="rId3"/>
          <a:stretch>
            <a:fillRect/>
          </a:stretch>
        </p:blipFill>
        <p:spPr>
          <a:xfrm>
            <a:off x="1" y="273922"/>
            <a:ext cx="12192000" cy="6309361"/>
          </a:xfrm>
          <a:prstGeom prst="rect">
            <a:avLst/>
          </a:prstGeom>
        </p:spPr>
      </p:pic>
    </p:spTree>
    <p:extLst>
      <p:ext uri="{BB962C8B-B14F-4D97-AF65-F5344CB8AC3E}">
        <p14:creationId xmlns:p14="http://schemas.microsoft.com/office/powerpoint/2010/main" val="27373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Picture 3" descr="A logo with a bird on it&#10;&#10;Description automatically generated with medium confidence">
            <a:extLst>
              <a:ext uri="{FF2B5EF4-FFF2-40B4-BE49-F238E27FC236}">
                <a16:creationId xmlns:a16="http://schemas.microsoft.com/office/drawing/2014/main" id="{1EBB5266-DE10-CC61-B38E-C08004C2EE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039" y="5738451"/>
            <a:ext cx="1808415" cy="998807"/>
          </a:xfrm>
          <a:prstGeom prst="rect">
            <a:avLst/>
          </a:prstGeom>
        </p:spPr>
      </p:pic>
      <p:graphicFrame>
        <p:nvGraphicFramePr>
          <p:cNvPr id="2" name="Content Placeholder 2">
            <a:extLst>
              <a:ext uri="{FF2B5EF4-FFF2-40B4-BE49-F238E27FC236}">
                <a16:creationId xmlns:a16="http://schemas.microsoft.com/office/drawing/2014/main" id="{3E50D9C5-3EE4-E4EE-AF24-B756A269ED3E}"/>
              </a:ext>
            </a:extLst>
          </p:cNvPr>
          <p:cNvGraphicFramePr/>
          <p:nvPr>
            <p:extLst>
              <p:ext uri="{D42A27DB-BD31-4B8C-83A1-F6EECF244321}">
                <p14:modId xmlns:p14="http://schemas.microsoft.com/office/powerpoint/2010/main" val="4066478900"/>
              </p:ext>
            </p:extLst>
          </p:nvPr>
        </p:nvGraphicFramePr>
        <p:xfrm>
          <a:off x="165319" y="962094"/>
          <a:ext cx="11861361" cy="4933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A group of red berries&#10;&#10;Description automatically generated">
            <a:extLst>
              <a:ext uri="{FF2B5EF4-FFF2-40B4-BE49-F238E27FC236}">
                <a16:creationId xmlns:a16="http://schemas.microsoft.com/office/drawing/2014/main" id="{8B5B52C2-2158-01C2-3AE9-B1F35399CAC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603066" y="5738451"/>
            <a:ext cx="4588933" cy="1119549"/>
          </a:xfrm>
          <a:prstGeom prst="rect">
            <a:avLst/>
          </a:prstGeom>
        </p:spPr>
      </p:pic>
      <p:sp>
        <p:nvSpPr>
          <p:cNvPr id="10" name="Title 1">
            <a:extLst>
              <a:ext uri="{FF2B5EF4-FFF2-40B4-BE49-F238E27FC236}">
                <a16:creationId xmlns:a16="http://schemas.microsoft.com/office/drawing/2014/main" id="{F26A462B-CEEE-53DA-3DC3-83A83969CD26}"/>
              </a:ext>
            </a:extLst>
          </p:cNvPr>
          <p:cNvSpPr>
            <a:spLocks noGrp="1"/>
          </p:cNvSpPr>
          <p:nvPr>
            <p:ph type="title"/>
          </p:nvPr>
        </p:nvSpPr>
        <p:spPr>
          <a:xfrm>
            <a:off x="2869630" y="-450909"/>
            <a:ext cx="6452738" cy="1616203"/>
          </a:xfrm>
        </p:spPr>
        <p:txBody>
          <a:bodyPr anchor="b">
            <a:normAutofit/>
          </a:bodyPr>
          <a:lstStyle/>
          <a:p>
            <a:pPr algn="ctr"/>
            <a:r>
              <a:rPr lang="en-US" dirty="0"/>
              <a:t>How did we get here?</a:t>
            </a:r>
          </a:p>
        </p:txBody>
      </p:sp>
      <p:pic>
        <p:nvPicPr>
          <p:cNvPr id="11" name="Picture 10" descr="A group of red berries&#10;&#10;Description automatically generated">
            <a:extLst>
              <a:ext uri="{FF2B5EF4-FFF2-40B4-BE49-F238E27FC236}">
                <a16:creationId xmlns:a16="http://schemas.microsoft.com/office/drawing/2014/main" id="{DACBD106-2520-0704-B38D-23E5C1F3E35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982493" y="5756808"/>
            <a:ext cx="4588933" cy="1119549"/>
          </a:xfrm>
          <a:prstGeom prst="rect">
            <a:avLst/>
          </a:prstGeom>
        </p:spPr>
      </p:pic>
    </p:spTree>
    <p:extLst>
      <p:ext uri="{BB962C8B-B14F-4D97-AF65-F5344CB8AC3E}">
        <p14:creationId xmlns:p14="http://schemas.microsoft.com/office/powerpoint/2010/main" val="2444747429"/>
      </p:ext>
    </p:extLst>
  </p:cSld>
  <p:clrMapOvr>
    <a:masterClrMapping/>
  </p:clrMapOvr>
  <p:extLst>
    <p:ext uri="{6950BFC3-D8DA-4A85-94F7-54DA5524770B}">
      <p188:commentRel xmlns="" xmlns:p188="http://schemas.microsoft.com/office/powerpoint/2018/8/main" r:id="rId10"/>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4B4BBB-215B-6830-528D-C877B7BD9263}"/>
              </a:ext>
            </a:extLst>
          </p:cNvPr>
          <p:cNvSpPr txBox="1"/>
          <p:nvPr/>
        </p:nvSpPr>
        <p:spPr>
          <a:xfrm>
            <a:off x="2583339" y="1323532"/>
            <a:ext cx="4474686" cy="923330"/>
          </a:xfrm>
          <a:prstGeom prst="rect">
            <a:avLst/>
          </a:prstGeom>
          <a:noFill/>
        </p:spPr>
        <p:txBody>
          <a:bodyPr wrap="square" rtlCol="0">
            <a:spAutoFit/>
          </a:bodyPr>
          <a:lstStyle/>
          <a:p>
            <a:r>
              <a:rPr lang="en-US" b="1" dirty="0"/>
              <a:t>Carmen Licavoli Hardin</a:t>
            </a:r>
          </a:p>
          <a:p>
            <a:r>
              <a:rPr lang="en-US" dirty="0"/>
              <a:t>P4 Grant Authorizing Official and Director</a:t>
            </a:r>
          </a:p>
          <a:p>
            <a:r>
              <a:rPr lang="en-US" dirty="0"/>
              <a:t>Division of Diabetes</a:t>
            </a:r>
          </a:p>
        </p:txBody>
      </p:sp>
      <p:sp>
        <p:nvSpPr>
          <p:cNvPr id="10" name="TextBox 9">
            <a:extLst>
              <a:ext uri="{FF2B5EF4-FFF2-40B4-BE49-F238E27FC236}">
                <a16:creationId xmlns:a16="http://schemas.microsoft.com/office/drawing/2014/main" id="{2FBECF9F-B9CF-6F6B-49F5-27E5F7BB5E7C}"/>
              </a:ext>
            </a:extLst>
          </p:cNvPr>
          <p:cNvSpPr txBox="1"/>
          <p:nvPr/>
        </p:nvSpPr>
        <p:spPr>
          <a:xfrm>
            <a:off x="2583340" y="3061739"/>
            <a:ext cx="3574952" cy="1200329"/>
          </a:xfrm>
          <a:prstGeom prst="rect">
            <a:avLst/>
          </a:prstGeom>
          <a:noFill/>
        </p:spPr>
        <p:txBody>
          <a:bodyPr wrap="square" rtlCol="0">
            <a:spAutoFit/>
          </a:bodyPr>
          <a:lstStyle/>
          <a:p>
            <a:r>
              <a:rPr lang="en-US" b="1" dirty="0"/>
              <a:t>Stacy Hammer</a:t>
            </a:r>
          </a:p>
          <a:p>
            <a:r>
              <a:rPr lang="en-US" dirty="0"/>
              <a:t>P4 Grant Program Official and</a:t>
            </a:r>
          </a:p>
          <a:p>
            <a:r>
              <a:rPr lang="en-US" dirty="0"/>
              <a:t>National Nutrition Consultant</a:t>
            </a:r>
          </a:p>
          <a:p>
            <a:r>
              <a:rPr lang="en-US" dirty="0"/>
              <a:t>Division of Diabetes</a:t>
            </a:r>
          </a:p>
        </p:txBody>
      </p:sp>
      <p:sp>
        <p:nvSpPr>
          <p:cNvPr id="11" name="TextBox 10">
            <a:extLst>
              <a:ext uri="{FF2B5EF4-FFF2-40B4-BE49-F238E27FC236}">
                <a16:creationId xmlns:a16="http://schemas.microsoft.com/office/drawing/2014/main" id="{625CC1FF-B34E-2913-09A0-AEE1EEB6A710}"/>
              </a:ext>
            </a:extLst>
          </p:cNvPr>
          <p:cNvSpPr txBox="1"/>
          <p:nvPr/>
        </p:nvSpPr>
        <p:spPr>
          <a:xfrm>
            <a:off x="2583339" y="4994863"/>
            <a:ext cx="3956848" cy="923330"/>
          </a:xfrm>
          <a:prstGeom prst="rect">
            <a:avLst/>
          </a:prstGeom>
          <a:noFill/>
        </p:spPr>
        <p:txBody>
          <a:bodyPr wrap="square" rtlCol="0">
            <a:spAutoFit/>
          </a:bodyPr>
          <a:lstStyle/>
          <a:p>
            <a:r>
              <a:rPr lang="en-US" b="1" dirty="0"/>
              <a:t>Paula Acevedo</a:t>
            </a:r>
          </a:p>
          <a:p>
            <a:r>
              <a:rPr lang="en-US" dirty="0"/>
              <a:t>P4 Grants Management Specialist</a:t>
            </a:r>
          </a:p>
          <a:p>
            <a:r>
              <a:rPr lang="en-US" dirty="0"/>
              <a:t>Division of Grants Management</a:t>
            </a:r>
          </a:p>
        </p:txBody>
      </p:sp>
      <p:sp>
        <p:nvSpPr>
          <p:cNvPr id="12" name="TextBox 11">
            <a:extLst>
              <a:ext uri="{FF2B5EF4-FFF2-40B4-BE49-F238E27FC236}">
                <a16:creationId xmlns:a16="http://schemas.microsoft.com/office/drawing/2014/main" id="{E075BCFD-982C-78BC-52EA-AAD1BCEDA65C}"/>
              </a:ext>
            </a:extLst>
          </p:cNvPr>
          <p:cNvSpPr txBox="1"/>
          <p:nvPr/>
        </p:nvSpPr>
        <p:spPr>
          <a:xfrm>
            <a:off x="8535019" y="3061739"/>
            <a:ext cx="3225378" cy="923330"/>
          </a:xfrm>
          <a:prstGeom prst="rect">
            <a:avLst/>
          </a:prstGeom>
          <a:noFill/>
        </p:spPr>
        <p:txBody>
          <a:bodyPr wrap="square" rtlCol="0">
            <a:spAutoFit/>
          </a:bodyPr>
          <a:lstStyle/>
          <a:p>
            <a:r>
              <a:rPr lang="en-US" b="1" dirty="0"/>
              <a:t>Kelli Wilson Begay</a:t>
            </a:r>
          </a:p>
          <a:p>
            <a:r>
              <a:rPr lang="en-US" dirty="0"/>
              <a:t>P4 Grant Nutrition Specialist</a:t>
            </a:r>
          </a:p>
          <a:p>
            <a:r>
              <a:rPr lang="en-US" dirty="0"/>
              <a:t>Division of Diabetes</a:t>
            </a:r>
          </a:p>
        </p:txBody>
      </p:sp>
      <p:sp>
        <p:nvSpPr>
          <p:cNvPr id="13" name="TextBox 12">
            <a:extLst>
              <a:ext uri="{FF2B5EF4-FFF2-40B4-BE49-F238E27FC236}">
                <a16:creationId xmlns:a16="http://schemas.microsoft.com/office/drawing/2014/main" id="{49554756-EC4F-BAB2-9D6F-5FCC715D2A89}"/>
              </a:ext>
            </a:extLst>
          </p:cNvPr>
          <p:cNvSpPr txBox="1"/>
          <p:nvPr/>
        </p:nvSpPr>
        <p:spPr>
          <a:xfrm>
            <a:off x="8535019" y="4963928"/>
            <a:ext cx="3695960" cy="923330"/>
          </a:xfrm>
          <a:prstGeom prst="rect">
            <a:avLst/>
          </a:prstGeom>
          <a:noFill/>
        </p:spPr>
        <p:txBody>
          <a:bodyPr wrap="square" rtlCol="0">
            <a:spAutoFit/>
          </a:bodyPr>
          <a:lstStyle/>
          <a:p>
            <a:r>
              <a:rPr lang="en-US" b="1" dirty="0"/>
              <a:t>Wendy Castle</a:t>
            </a:r>
          </a:p>
          <a:p>
            <a:r>
              <a:rPr lang="en-US" dirty="0"/>
              <a:t>P4 Grant and Training Coordinator</a:t>
            </a:r>
          </a:p>
          <a:p>
            <a:r>
              <a:rPr lang="en-US" dirty="0"/>
              <a:t>Division of Diabetes</a:t>
            </a:r>
          </a:p>
        </p:txBody>
      </p:sp>
      <p:sp>
        <p:nvSpPr>
          <p:cNvPr id="2" name="Title 1">
            <a:extLst>
              <a:ext uri="{FF2B5EF4-FFF2-40B4-BE49-F238E27FC236}">
                <a16:creationId xmlns:a16="http://schemas.microsoft.com/office/drawing/2014/main" id="{2F0C476A-12E8-7D77-152C-423AB20E1784}"/>
              </a:ext>
            </a:extLst>
          </p:cNvPr>
          <p:cNvSpPr>
            <a:spLocks noGrp="1"/>
          </p:cNvSpPr>
          <p:nvPr>
            <p:ph type="title"/>
          </p:nvPr>
        </p:nvSpPr>
        <p:spPr>
          <a:xfrm>
            <a:off x="6501789" y="40361"/>
            <a:ext cx="5690211" cy="1972158"/>
          </a:xfrm>
        </p:spPr>
        <p:txBody>
          <a:bodyPr anchor="ctr">
            <a:noAutofit/>
          </a:bodyPr>
          <a:lstStyle/>
          <a:p>
            <a:pPr algn="ctr"/>
            <a:r>
              <a:rPr lang="en-US" dirty="0"/>
              <a:t>Meet the Team</a:t>
            </a:r>
          </a:p>
        </p:txBody>
      </p:sp>
      <p:pic>
        <p:nvPicPr>
          <p:cNvPr id="6" name="Picture 5" descr="A close-up of a person smiling&#10;&#10;Description automatically generated">
            <a:extLst>
              <a:ext uri="{FF2B5EF4-FFF2-40B4-BE49-F238E27FC236}">
                <a16:creationId xmlns:a16="http://schemas.microsoft.com/office/drawing/2014/main" id="{B8E30928-765F-1169-7D60-475FA228CB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613" y="853898"/>
            <a:ext cx="1862597" cy="1862597"/>
          </a:xfrm>
          <a:prstGeom prst="rect">
            <a:avLst/>
          </a:prstGeom>
        </p:spPr>
      </p:pic>
      <p:pic>
        <p:nvPicPr>
          <p:cNvPr id="9" name="Picture 8" descr="A person wearing a red shirt and earrings&#10;&#10;Description automatically generated">
            <a:extLst>
              <a:ext uri="{FF2B5EF4-FFF2-40B4-BE49-F238E27FC236}">
                <a16:creationId xmlns:a16="http://schemas.microsoft.com/office/drawing/2014/main" id="{02A681F8-B2E3-5676-5DE7-B93AAAD96D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613" y="2810048"/>
            <a:ext cx="1862597" cy="1862597"/>
          </a:xfrm>
          <a:prstGeom prst="rect">
            <a:avLst/>
          </a:prstGeom>
        </p:spPr>
      </p:pic>
      <p:pic>
        <p:nvPicPr>
          <p:cNvPr id="15" name="Picture 14" descr="A close-up of a person smiling&#10;&#10;Description automatically generated">
            <a:extLst>
              <a:ext uri="{FF2B5EF4-FFF2-40B4-BE49-F238E27FC236}">
                <a16:creationId xmlns:a16="http://schemas.microsoft.com/office/drawing/2014/main" id="{80F38655-6222-80EE-120B-CF1E9F4D85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8613" y="4728542"/>
            <a:ext cx="1862597" cy="1862597"/>
          </a:xfrm>
          <a:prstGeom prst="rect">
            <a:avLst/>
          </a:prstGeom>
        </p:spPr>
      </p:pic>
      <p:pic>
        <p:nvPicPr>
          <p:cNvPr id="17" name="Picture 16" descr="A person smiling at the camera&#10;&#10;Description automatically generated">
            <a:extLst>
              <a:ext uri="{FF2B5EF4-FFF2-40B4-BE49-F238E27FC236}">
                <a16:creationId xmlns:a16="http://schemas.microsoft.com/office/drawing/2014/main" id="{6F1808B9-9333-BFA3-169E-98502C08DD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40185" y="2810181"/>
            <a:ext cx="1862600" cy="1862600"/>
          </a:xfrm>
          <a:prstGeom prst="rect">
            <a:avLst/>
          </a:prstGeom>
        </p:spPr>
      </p:pic>
      <p:pic>
        <p:nvPicPr>
          <p:cNvPr id="24" name="Picture 23" descr="A person with brown hair smiling&#10;&#10;Description automatically generated">
            <a:extLst>
              <a:ext uri="{FF2B5EF4-FFF2-40B4-BE49-F238E27FC236}">
                <a16:creationId xmlns:a16="http://schemas.microsoft.com/office/drawing/2014/main" id="{CCC09EE4-1B4D-FC85-585B-856513B0CF9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74068" y="4672781"/>
            <a:ext cx="1994834" cy="1994834"/>
          </a:xfrm>
          <a:prstGeom prst="rect">
            <a:avLst/>
          </a:prstGeom>
        </p:spPr>
      </p:pic>
      <p:pic>
        <p:nvPicPr>
          <p:cNvPr id="3" name="Picture 2" descr="A logo with a bird on it&#10;&#10;Description automatically generated with medium confidence">
            <a:extLst>
              <a:ext uri="{FF2B5EF4-FFF2-40B4-BE49-F238E27FC236}">
                <a16:creationId xmlns:a16="http://schemas.microsoft.com/office/drawing/2014/main" id="{2AB5BF37-04C0-1D48-B2B8-CBF4539D8C6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55558" y="5866156"/>
            <a:ext cx="1808415" cy="998807"/>
          </a:xfrm>
          <a:prstGeom prst="rect">
            <a:avLst/>
          </a:prstGeom>
        </p:spPr>
      </p:pic>
    </p:spTree>
    <p:extLst>
      <p:ext uri="{BB962C8B-B14F-4D97-AF65-F5344CB8AC3E}">
        <p14:creationId xmlns:p14="http://schemas.microsoft.com/office/powerpoint/2010/main" val="107319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BF032BF0-6ABB-B443-4108-692A70716BF3}"/>
              </a:ext>
            </a:extLst>
          </p:cNvPr>
          <p:cNvPicPr>
            <a:picLocks noChangeAspect="1"/>
          </p:cNvPicPr>
          <p:nvPr/>
        </p:nvPicPr>
        <p:blipFill>
          <a:blip r:embed="rId3"/>
          <a:stretch>
            <a:fillRect/>
          </a:stretch>
        </p:blipFill>
        <p:spPr>
          <a:xfrm>
            <a:off x="-54824" y="-44782"/>
            <a:ext cx="12351224" cy="6947564"/>
          </a:xfrm>
          <a:prstGeom prst="rect">
            <a:avLst/>
          </a:prstGeom>
        </p:spPr>
      </p:pic>
      <p:pic>
        <p:nvPicPr>
          <p:cNvPr id="4" name="Picture 3" descr="A logo with a bird on it&#10;&#10;Description automatically generated with medium confidence">
            <a:extLst>
              <a:ext uri="{FF2B5EF4-FFF2-40B4-BE49-F238E27FC236}">
                <a16:creationId xmlns:a16="http://schemas.microsoft.com/office/drawing/2014/main" id="{1EBB5266-DE10-CC61-B38E-C08004C2EE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039" y="5738451"/>
            <a:ext cx="1808415" cy="998807"/>
          </a:xfrm>
          <a:prstGeom prst="rect">
            <a:avLst/>
          </a:prstGeom>
        </p:spPr>
      </p:pic>
    </p:spTree>
    <p:extLst>
      <p:ext uri="{BB962C8B-B14F-4D97-AF65-F5344CB8AC3E}">
        <p14:creationId xmlns:p14="http://schemas.microsoft.com/office/powerpoint/2010/main" val="51107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5DC7-DE11-27F7-AD2F-738C9CA6D623}"/>
              </a:ext>
            </a:extLst>
          </p:cNvPr>
          <p:cNvSpPr>
            <a:spLocks noGrp="1"/>
          </p:cNvSpPr>
          <p:nvPr>
            <p:ph type="title"/>
          </p:nvPr>
        </p:nvSpPr>
        <p:spPr>
          <a:xfrm>
            <a:off x="838200" y="365126"/>
            <a:ext cx="10515600" cy="804456"/>
          </a:xfrm>
        </p:spPr>
        <p:txBody>
          <a:bodyPr>
            <a:normAutofit/>
          </a:bodyPr>
          <a:lstStyle/>
          <a:p>
            <a:r>
              <a:rPr lang="en-US" dirty="0" smtClean="0"/>
              <a:t>P4 Requirements </a:t>
            </a:r>
            <a:endParaRPr lang="en-US" dirty="0"/>
          </a:p>
        </p:txBody>
      </p:sp>
      <p:sp>
        <p:nvSpPr>
          <p:cNvPr id="3" name="Content Placeholder 2">
            <a:extLst>
              <a:ext uri="{FF2B5EF4-FFF2-40B4-BE49-F238E27FC236}">
                <a16:creationId xmlns:a16="http://schemas.microsoft.com/office/drawing/2014/main" id="{1A2B60EF-89FF-962D-0A9C-927227091B20}"/>
              </a:ext>
            </a:extLst>
          </p:cNvPr>
          <p:cNvSpPr>
            <a:spLocks noGrp="1"/>
          </p:cNvSpPr>
          <p:nvPr>
            <p:ph idx="1"/>
          </p:nvPr>
        </p:nvSpPr>
        <p:spPr>
          <a:xfrm>
            <a:off x="497959" y="1317959"/>
            <a:ext cx="10412896" cy="5072208"/>
          </a:xfrm>
        </p:spPr>
        <p:txBody>
          <a:bodyPr>
            <a:noAutofit/>
          </a:bodyPr>
          <a:lstStyle/>
          <a:p>
            <a:pPr>
              <a:lnSpc>
                <a:spcPct val="100000"/>
              </a:lnSpc>
            </a:pPr>
            <a:r>
              <a:rPr lang="en-US" dirty="0">
                <a:latin typeface="+mn-lt"/>
              </a:rPr>
              <a:t>All awardees are required </a:t>
            </a:r>
            <a:r>
              <a:rPr lang="en-US" dirty="0" smtClean="0">
                <a:latin typeface="+mn-lt"/>
              </a:rPr>
              <a:t>to:</a:t>
            </a:r>
          </a:p>
          <a:p>
            <a:pPr lvl="1">
              <a:lnSpc>
                <a:spcPct val="100000"/>
              </a:lnSpc>
            </a:pPr>
            <a:r>
              <a:rPr lang="en-US" dirty="0" smtClean="0">
                <a:latin typeface="+mn-lt"/>
              </a:rPr>
              <a:t>Identify a target population;</a:t>
            </a:r>
          </a:p>
          <a:p>
            <a:pPr lvl="1">
              <a:lnSpc>
                <a:spcPct val="100000"/>
              </a:lnSpc>
            </a:pPr>
            <a:r>
              <a:rPr lang="en-US" dirty="0" smtClean="0">
                <a:latin typeface="+mn-lt"/>
              </a:rPr>
              <a:t>Develop </a:t>
            </a:r>
            <a:r>
              <a:rPr lang="en-US" dirty="0">
                <a:latin typeface="+mn-lt"/>
              </a:rPr>
              <a:t>an infrastructure that fosters collaboration with a health care facility and local markets/organizations/services that provides fresh fruits and vegetables and/or traditional foods;</a:t>
            </a:r>
          </a:p>
          <a:p>
            <a:pPr lvl="1">
              <a:lnSpc>
                <a:spcPct val="100000"/>
              </a:lnSpc>
            </a:pPr>
            <a:r>
              <a:rPr lang="en-US" dirty="0">
                <a:latin typeface="+mn-lt"/>
              </a:rPr>
              <a:t>Implement a nutrition education program; and </a:t>
            </a:r>
          </a:p>
          <a:p>
            <a:pPr lvl="1">
              <a:lnSpc>
                <a:spcPct val="100000"/>
              </a:lnSpc>
            </a:pPr>
            <a:r>
              <a:rPr lang="en-US" dirty="0">
                <a:latin typeface="+mn-lt"/>
              </a:rPr>
              <a:t>Develop an evaluation plan that </a:t>
            </a:r>
            <a:r>
              <a:rPr lang="en-US" dirty="0" smtClean="0">
                <a:latin typeface="+mn-lt"/>
              </a:rPr>
              <a:t>measures:</a:t>
            </a:r>
          </a:p>
          <a:p>
            <a:pPr lvl="2">
              <a:lnSpc>
                <a:spcPct val="100000"/>
              </a:lnSpc>
            </a:pPr>
            <a:r>
              <a:rPr lang="en-US" dirty="0">
                <a:latin typeface="+mn-lt"/>
              </a:rPr>
              <a:t>F</a:t>
            </a:r>
            <a:r>
              <a:rPr lang="en-US" dirty="0" smtClean="0">
                <a:latin typeface="+mn-lt"/>
              </a:rPr>
              <a:t>ood </a:t>
            </a:r>
            <a:r>
              <a:rPr lang="en-US" dirty="0">
                <a:latin typeface="+mn-lt"/>
              </a:rPr>
              <a:t>insecurity, </a:t>
            </a:r>
          </a:p>
          <a:p>
            <a:pPr lvl="2">
              <a:lnSpc>
                <a:spcPct val="100000"/>
              </a:lnSpc>
            </a:pPr>
            <a:r>
              <a:rPr lang="en-US" dirty="0">
                <a:latin typeface="+mn-lt"/>
              </a:rPr>
              <a:t>H</a:t>
            </a:r>
            <a:r>
              <a:rPr lang="en-US" dirty="0" smtClean="0">
                <a:latin typeface="+mn-lt"/>
              </a:rPr>
              <a:t>ealth </a:t>
            </a:r>
            <a:r>
              <a:rPr lang="en-US" dirty="0">
                <a:latin typeface="+mn-lt"/>
              </a:rPr>
              <a:t>outcomes, </a:t>
            </a:r>
            <a:r>
              <a:rPr lang="en-US" dirty="0" smtClean="0">
                <a:latin typeface="+mn-lt"/>
              </a:rPr>
              <a:t>and </a:t>
            </a:r>
          </a:p>
          <a:p>
            <a:pPr lvl="2">
              <a:lnSpc>
                <a:spcPct val="100000"/>
              </a:lnSpc>
            </a:pPr>
            <a:r>
              <a:rPr lang="en-US" dirty="0">
                <a:latin typeface="+mn-lt"/>
              </a:rPr>
              <a:t>U</a:t>
            </a:r>
            <a:r>
              <a:rPr lang="en-US" dirty="0" smtClean="0">
                <a:latin typeface="+mn-lt"/>
              </a:rPr>
              <a:t>tilization </a:t>
            </a:r>
            <a:r>
              <a:rPr lang="en-US" dirty="0">
                <a:latin typeface="+mn-lt"/>
              </a:rPr>
              <a:t>of services over time.</a:t>
            </a:r>
          </a:p>
          <a:p>
            <a:pPr>
              <a:lnSpc>
                <a:spcPct val="100000"/>
              </a:lnSpc>
            </a:pPr>
            <a:endParaRPr lang="en-US" sz="2400" dirty="0">
              <a:latin typeface="+mn-lt"/>
            </a:endParaRPr>
          </a:p>
        </p:txBody>
      </p:sp>
      <p:pic>
        <p:nvPicPr>
          <p:cNvPr id="9" name="Picture 8" descr="A computer with a variety of vegetables on it&#10;&#10;Description automatically generated">
            <a:extLst>
              <a:ext uri="{FF2B5EF4-FFF2-40B4-BE49-F238E27FC236}">
                <a16:creationId xmlns:a16="http://schemas.microsoft.com/office/drawing/2014/main" id="{1814D5F3-FF4B-12ED-AA9C-C178A406D5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0226" y="3181453"/>
            <a:ext cx="7060830" cy="3971717"/>
          </a:xfrm>
          <a:prstGeom prst="rect">
            <a:avLst/>
          </a:prstGeom>
        </p:spPr>
      </p:pic>
      <p:sp>
        <p:nvSpPr>
          <p:cNvPr id="11" name="Content Placeholder 2">
            <a:extLst>
              <a:ext uri="{FF2B5EF4-FFF2-40B4-BE49-F238E27FC236}">
                <a16:creationId xmlns:a16="http://schemas.microsoft.com/office/drawing/2014/main" id="{5AA13C31-F037-89D4-E226-20C0485E4E4D}"/>
              </a:ext>
            </a:extLst>
          </p:cNvPr>
          <p:cNvSpPr txBox="1">
            <a:spLocks/>
          </p:cNvSpPr>
          <p:nvPr/>
        </p:nvSpPr>
        <p:spPr>
          <a:xfrm>
            <a:off x="838200" y="4406073"/>
            <a:ext cx="6304722" cy="1142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400" dirty="0">
              <a:latin typeface="+mn-lt"/>
            </a:endParaRPr>
          </a:p>
        </p:txBody>
      </p:sp>
      <p:pic>
        <p:nvPicPr>
          <p:cNvPr id="4" name="Picture 3" descr="A logo with a bird on it&#10;&#10;Description automatically generated with medium confidence">
            <a:extLst>
              <a:ext uri="{FF2B5EF4-FFF2-40B4-BE49-F238E27FC236}">
                <a16:creationId xmlns:a16="http://schemas.microsoft.com/office/drawing/2014/main" id="{C76DED3C-3BF5-0633-4657-9F5482A837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7835" y="5697415"/>
            <a:ext cx="1808415" cy="998807"/>
          </a:xfrm>
          <a:prstGeom prst="rect">
            <a:avLst/>
          </a:prstGeom>
        </p:spPr>
      </p:pic>
    </p:spTree>
    <p:extLst>
      <p:ext uri="{BB962C8B-B14F-4D97-AF65-F5344CB8AC3E}">
        <p14:creationId xmlns:p14="http://schemas.microsoft.com/office/powerpoint/2010/main" val="137475918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64351F"/>
      </a:hlink>
      <a:folHlink>
        <a:srgbClr val="8C8C8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2687</TotalTime>
  <Words>909</Words>
  <Application>Microsoft Office PowerPoint</Application>
  <PresentationFormat>Widescreen</PresentationFormat>
  <Paragraphs>140</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Archivo Narrow</vt:lpstr>
      <vt:lpstr>Arial</vt:lpstr>
      <vt:lpstr>Arial Nova</vt:lpstr>
      <vt:lpstr>Calibri</vt:lpstr>
      <vt:lpstr>Franklin Gothic Book</vt:lpstr>
      <vt:lpstr>Franklin Gothic Medium</vt:lpstr>
      <vt:lpstr>Times New Roman</vt:lpstr>
      <vt:lpstr>Wingdings</vt:lpstr>
      <vt:lpstr>Office Theme</vt:lpstr>
      <vt:lpstr>IHS Produce Prescription Pilot Program (P4)  TSGAC Meeting</vt:lpstr>
      <vt:lpstr>PowerPoint Presentation</vt:lpstr>
      <vt:lpstr>PowerPoint Presentation</vt:lpstr>
      <vt:lpstr>PowerPoint Presentation</vt:lpstr>
      <vt:lpstr>PowerPoint Presentation</vt:lpstr>
      <vt:lpstr>How did we get here?</vt:lpstr>
      <vt:lpstr>Meet the Team</vt:lpstr>
      <vt:lpstr>PowerPoint Presentation</vt:lpstr>
      <vt:lpstr>P4 Requirements </vt:lpstr>
      <vt:lpstr>Evaluation Plan</vt:lpstr>
      <vt:lpstr>Evaluation Plan (Cont.)</vt:lpstr>
      <vt:lpstr>P4 Grantee Profiles</vt:lpstr>
      <vt:lpstr>P4 Grantee Support</vt:lpstr>
      <vt:lpstr>PowerPoint Presentation</vt:lpstr>
      <vt:lpstr>P4 Grant Resources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IHS Produce Prescription Pilot Program (P4)  Kickoff Webinar</dc:title>
  <dc:creator>Kelli Begay</dc:creator>
  <cp:lastModifiedBy>Licavoli Hardin, Carmen (IHS/HQ)</cp:lastModifiedBy>
  <cp:revision>58</cp:revision>
  <dcterms:created xsi:type="dcterms:W3CDTF">2023-08-02T16:04:01Z</dcterms:created>
  <dcterms:modified xsi:type="dcterms:W3CDTF">2023-12-12T22:59:43Z</dcterms:modified>
</cp:coreProperties>
</file>