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5" r:id="rId7"/>
    <p:sldId id="258" r:id="rId8"/>
    <p:sldId id="267" r:id="rId9"/>
    <p:sldId id="268" r:id="rId10"/>
    <p:sldId id="269" r:id="rId11"/>
    <p:sldId id="259" r:id="rId12"/>
    <p:sldId id="260" r:id="rId13"/>
    <p:sldId id="261" r:id="rId14"/>
    <p:sldId id="263" r:id="rId15"/>
    <p:sldId id="271" r:id="rId16"/>
    <p:sldId id="270" r:id="rId17"/>
  </p:sldIdLst>
  <p:sldSz cx="18288000" cy="10287000"/>
  <p:notesSz cx="6858000" cy="9144000"/>
  <p:embeddedFontLst>
    <p:embeddedFont>
      <p:font typeface="Arial" panose="020B0604020202020204" pitchFamily="34" charset="0"/>
      <p:regular r:id="rId18"/>
    </p:embeddedFont>
    <p:embeddedFont>
      <p:font typeface="Arial Bold" panose="020B0704020202020204" pitchFamily="34" charset="0"/>
      <p:regular r:id="rId19"/>
      <p:bold r:id="rId20"/>
    </p:embeddedFont>
    <p:embeddedFont>
      <p:font typeface="Calibri" panose="020F0502020204030204" pitchFamily="34" charset="0"/>
      <p:regular r:id="rId21"/>
      <p:bold r:id="rId22"/>
      <p:italic r:id="rId23"/>
      <p:boldItalic r:id="rId24"/>
    </p:embeddedFont>
    <p:embeddedFont>
      <p:font typeface="Copperplate Gothic 29 AB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6247" autoAdjust="0"/>
  </p:normalViewPr>
  <p:slideViewPr>
    <p:cSldViewPr>
      <p:cViewPr>
        <p:scale>
          <a:sx n="67" d="100"/>
          <a:sy n="67" d="100"/>
        </p:scale>
        <p:origin x="15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7EC10-0708-463A-A374-040E5D3F42DC}" type="doc">
      <dgm:prSet loTypeId="urn:microsoft.com/office/officeart/2005/8/layout/chevron2" loCatId="process" qsTypeId="urn:microsoft.com/office/officeart/2005/8/quickstyle/simple5" qsCatId="simple" csTypeId="urn:microsoft.com/office/officeart/2005/8/colors/accent5_5" csCatId="accent5" phldr="1"/>
      <dgm:spPr/>
      <dgm:t>
        <a:bodyPr/>
        <a:lstStyle/>
        <a:p>
          <a:endParaRPr lang="en-US"/>
        </a:p>
      </dgm:t>
    </dgm:pt>
    <dgm:pt modelId="{E94299C6-373E-4C4E-B743-76CFCED831A5}">
      <dgm:prSet phldrT="[Text]" custT="1"/>
      <dgm:spPr/>
      <dgm:t>
        <a:bodyPr/>
        <a:lstStyle/>
        <a:p>
          <a:r>
            <a:rPr lang="en-US" sz="2800" b="1" dirty="0"/>
            <a:t>Patient is referred, by any means</a:t>
          </a:r>
        </a:p>
      </dgm:t>
    </dgm:pt>
    <dgm:pt modelId="{FF7DAFFD-DA88-4E0E-A7C7-711DB52F5C58}" type="parTrans" cxnId="{F9CBD0F9-6BFD-41B0-8AC3-ABAB8B2CFE7E}">
      <dgm:prSet/>
      <dgm:spPr/>
      <dgm:t>
        <a:bodyPr/>
        <a:lstStyle/>
        <a:p>
          <a:endParaRPr lang="en-US"/>
        </a:p>
      </dgm:t>
    </dgm:pt>
    <dgm:pt modelId="{CC86FCAF-4535-4744-BCED-008CD98E9D1E}" type="sibTrans" cxnId="{F9CBD0F9-6BFD-41B0-8AC3-ABAB8B2CFE7E}">
      <dgm:prSet/>
      <dgm:spPr/>
      <dgm:t>
        <a:bodyPr/>
        <a:lstStyle/>
        <a:p>
          <a:endParaRPr lang="en-US"/>
        </a:p>
      </dgm:t>
    </dgm:pt>
    <dgm:pt modelId="{D5E7815D-B323-4CF0-97FC-45833287EFE4}">
      <dgm:prSet phldrT="[Text]" custT="1"/>
      <dgm:spPr/>
      <dgm:t>
        <a:bodyPr/>
        <a:lstStyle/>
        <a:p>
          <a:r>
            <a:rPr lang="en-US" sz="2400" b="1" dirty="0"/>
            <a:t>Completes required US Adult Food Security Survey Module, if not complete already, and if Positive for any level of Food Insecurity,</a:t>
          </a:r>
        </a:p>
      </dgm:t>
    </dgm:pt>
    <dgm:pt modelId="{B15F0F00-9070-48A7-BBD6-041E4A507DA5}" type="parTrans" cxnId="{0B80574B-0B2A-40B3-91FE-C4F14463D4D7}">
      <dgm:prSet/>
      <dgm:spPr/>
      <dgm:t>
        <a:bodyPr/>
        <a:lstStyle/>
        <a:p>
          <a:endParaRPr lang="en-US"/>
        </a:p>
      </dgm:t>
    </dgm:pt>
    <dgm:pt modelId="{A9AF5521-0133-4D07-89B6-4E5C137051AE}" type="sibTrans" cxnId="{0B80574B-0B2A-40B3-91FE-C4F14463D4D7}">
      <dgm:prSet/>
      <dgm:spPr/>
      <dgm:t>
        <a:bodyPr/>
        <a:lstStyle/>
        <a:p>
          <a:endParaRPr lang="en-US"/>
        </a:p>
      </dgm:t>
    </dgm:pt>
    <dgm:pt modelId="{9F6EEDC8-3CBC-4D7F-A8BF-36F432412389}">
      <dgm:prSet phldrT="[Text]" custT="1"/>
      <dgm:spPr/>
      <dgm:t>
        <a:bodyPr/>
        <a:lstStyle/>
        <a:p>
          <a:r>
            <a:rPr lang="en-US" sz="2400" b="1" dirty="0"/>
            <a:t>Completes the intake Packet</a:t>
          </a:r>
        </a:p>
      </dgm:t>
    </dgm:pt>
    <dgm:pt modelId="{0446A86B-FB47-4063-817B-7E0743ABFEA2}" type="parTrans" cxnId="{FBDF73BF-8E21-440E-82A3-BBC96E3F96F5}">
      <dgm:prSet/>
      <dgm:spPr/>
      <dgm:t>
        <a:bodyPr/>
        <a:lstStyle/>
        <a:p>
          <a:endParaRPr lang="en-US"/>
        </a:p>
      </dgm:t>
    </dgm:pt>
    <dgm:pt modelId="{81CBC493-4138-4C9E-A22D-E2D6E13D9B33}" type="sibTrans" cxnId="{FBDF73BF-8E21-440E-82A3-BBC96E3F96F5}">
      <dgm:prSet/>
      <dgm:spPr/>
      <dgm:t>
        <a:bodyPr/>
        <a:lstStyle/>
        <a:p>
          <a:endParaRPr lang="en-US"/>
        </a:p>
      </dgm:t>
    </dgm:pt>
    <dgm:pt modelId="{5EA0BCC2-5582-48E0-B790-55E7FB26B759}">
      <dgm:prSet phldrT="[Text]" custT="1"/>
      <dgm:spPr/>
      <dgm:t>
        <a:bodyPr/>
        <a:lstStyle/>
        <a:p>
          <a:r>
            <a:rPr lang="en-US" sz="2800" b="1" dirty="0"/>
            <a:t>If patient is </a:t>
          </a:r>
          <a:r>
            <a:rPr lang="en-US" sz="2800" b="1" dirty="0" err="1"/>
            <a:t>dx’d</a:t>
          </a:r>
          <a:r>
            <a:rPr lang="en-US" sz="2800" b="1" dirty="0"/>
            <a:t> with Prediabetes</a:t>
          </a:r>
        </a:p>
      </dgm:t>
    </dgm:pt>
    <dgm:pt modelId="{F5A6DE7E-82E7-426E-804B-6AB23FBDD6C7}" type="parTrans" cxnId="{F642E5A2-2761-470E-8142-CC9250E86BD0}">
      <dgm:prSet/>
      <dgm:spPr/>
      <dgm:t>
        <a:bodyPr/>
        <a:lstStyle/>
        <a:p>
          <a:endParaRPr lang="en-US"/>
        </a:p>
      </dgm:t>
    </dgm:pt>
    <dgm:pt modelId="{C81FA871-AF21-41F0-A42B-9C1B379F9F35}" type="sibTrans" cxnId="{F642E5A2-2761-470E-8142-CC9250E86BD0}">
      <dgm:prSet/>
      <dgm:spPr/>
      <dgm:t>
        <a:bodyPr/>
        <a:lstStyle/>
        <a:p>
          <a:endParaRPr lang="en-US"/>
        </a:p>
      </dgm:t>
    </dgm:pt>
    <dgm:pt modelId="{BC779E21-B02D-4B53-8F3E-6FE2BADEEB2E}">
      <dgm:prSet phldrT="[Text]" custT="1"/>
      <dgm:spPr/>
      <dgm:t>
        <a:bodyPr/>
        <a:lstStyle/>
        <a:p>
          <a:r>
            <a:rPr lang="en-US" sz="2400" b="1" dirty="0"/>
            <a:t>Patient is referred to the DPP Team and must complete their program requirements</a:t>
          </a:r>
        </a:p>
      </dgm:t>
    </dgm:pt>
    <dgm:pt modelId="{394F20D6-EB83-4CD8-AC17-E5A4EC8611AC}" type="parTrans" cxnId="{FBF0230D-B6A6-4961-8CD0-4E0FA20339A5}">
      <dgm:prSet/>
      <dgm:spPr/>
      <dgm:t>
        <a:bodyPr/>
        <a:lstStyle/>
        <a:p>
          <a:endParaRPr lang="en-US"/>
        </a:p>
      </dgm:t>
    </dgm:pt>
    <dgm:pt modelId="{B88BA4D7-740A-4038-A087-59D6919C0FC0}" type="sibTrans" cxnId="{FBF0230D-B6A6-4961-8CD0-4E0FA20339A5}">
      <dgm:prSet/>
      <dgm:spPr/>
      <dgm:t>
        <a:bodyPr/>
        <a:lstStyle/>
        <a:p>
          <a:endParaRPr lang="en-US"/>
        </a:p>
      </dgm:t>
    </dgm:pt>
    <dgm:pt modelId="{1FAE7578-951E-4BDB-9281-40C393CFCFF6}">
      <dgm:prSet phldrT="[Text]" custT="1"/>
      <dgm:spPr/>
      <dgm:t>
        <a:bodyPr/>
        <a:lstStyle/>
        <a:p>
          <a:r>
            <a:rPr lang="en-US" sz="2400" b="1" dirty="0"/>
            <a:t>Patient will be given a list of options for attending nutrition education classes; 10 are required in one year. Optional classes are also offered. Both  provide opportunities to earn vouchers</a:t>
          </a:r>
        </a:p>
      </dgm:t>
    </dgm:pt>
    <dgm:pt modelId="{AF6A9CD8-C025-4D83-B9F7-623DE1F85521}" type="parTrans" cxnId="{0D352410-0150-445C-BCB2-C6673C6A87D9}">
      <dgm:prSet/>
      <dgm:spPr/>
      <dgm:t>
        <a:bodyPr/>
        <a:lstStyle/>
        <a:p>
          <a:endParaRPr lang="en-US"/>
        </a:p>
      </dgm:t>
    </dgm:pt>
    <dgm:pt modelId="{4A00ACF1-81EF-4385-8709-839A896A4E5A}" type="sibTrans" cxnId="{0D352410-0150-445C-BCB2-C6673C6A87D9}">
      <dgm:prSet/>
      <dgm:spPr/>
      <dgm:t>
        <a:bodyPr/>
        <a:lstStyle/>
        <a:p>
          <a:endParaRPr lang="en-US"/>
        </a:p>
      </dgm:t>
    </dgm:pt>
    <dgm:pt modelId="{22601F06-2E9A-460D-99BC-05A5B9C954E8}">
      <dgm:prSet phldrT="[Text]" custT="1"/>
      <dgm:spPr/>
      <dgm:t>
        <a:bodyPr/>
        <a:lstStyle/>
        <a:p>
          <a:r>
            <a:rPr lang="en-US" sz="2800" b="1" dirty="0"/>
            <a:t>If patient is </a:t>
          </a:r>
          <a:r>
            <a:rPr lang="en-US" sz="2800" b="1" dirty="0" err="1"/>
            <a:t>dx’d</a:t>
          </a:r>
          <a:r>
            <a:rPr lang="en-US" sz="2800" b="1" dirty="0"/>
            <a:t> with diabetes </a:t>
          </a:r>
        </a:p>
        <a:p>
          <a:r>
            <a:rPr lang="en-US" sz="2800" b="1" dirty="0"/>
            <a:t>(any type</a:t>
          </a:r>
          <a:r>
            <a:rPr lang="en-US" sz="2400" dirty="0"/>
            <a:t>)</a:t>
          </a:r>
        </a:p>
      </dgm:t>
    </dgm:pt>
    <dgm:pt modelId="{4D05EE56-FECE-459F-AAD5-202E5BCAB44B}" type="parTrans" cxnId="{7EB59EAB-E5F3-48F7-ACC9-9A7C06D6C7DD}">
      <dgm:prSet/>
      <dgm:spPr/>
      <dgm:t>
        <a:bodyPr/>
        <a:lstStyle/>
        <a:p>
          <a:endParaRPr lang="en-US"/>
        </a:p>
      </dgm:t>
    </dgm:pt>
    <dgm:pt modelId="{B5D26F37-5005-48A4-A5B2-EBA3F44D7890}" type="sibTrans" cxnId="{7EB59EAB-E5F3-48F7-ACC9-9A7C06D6C7DD}">
      <dgm:prSet/>
      <dgm:spPr/>
      <dgm:t>
        <a:bodyPr/>
        <a:lstStyle/>
        <a:p>
          <a:endParaRPr lang="en-US"/>
        </a:p>
      </dgm:t>
    </dgm:pt>
    <dgm:pt modelId="{0C60B8DE-177E-4A7D-AE50-64F275EF01ED}">
      <dgm:prSet phldrT="[Text]" custT="1"/>
      <dgm:spPr/>
      <dgm:t>
        <a:bodyPr/>
        <a:lstStyle/>
        <a:p>
          <a:r>
            <a:rPr lang="en-US" sz="2400" b="1" dirty="0"/>
            <a:t>Patient is referred to the SDPI Team and must complete their program requirements</a:t>
          </a:r>
        </a:p>
      </dgm:t>
    </dgm:pt>
    <dgm:pt modelId="{6B6D4E82-12AE-4B6C-890C-CA937682257B}" type="parTrans" cxnId="{1C7E9C6E-BFE7-417C-882F-98FE95AB892C}">
      <dgm:prSet/>
      <dgm:spPr/>
      <dgm:t>
        <a:bodyPr/>
        <a:lstStyle/>
        <a:p>
          <a:endParaRPr lang="en-US"/>
        </a:p>
      </dgm:t>
    </dgm:pt>
    <dgm:pt modelId="{C0373CA2-E4CE-4F88-8107-C46704C5D841}" type="sibTrans" cxnId="{1C7E9C6E-BFE7-417C-882F-98FE95AB892C}">
      <dgm:prSet/>
      <dgm:spPr/>
      <dgm:t>
        <a:bodyPr/>
        <a:lstStyle/>
        <a:p>
          <a:endParaRPr lang="en-US"/>
        </a:p>
      </dgm:t>
    </dgm:pt>
    <dgm:pt modelId="{BEA5650A-3273-4A66-8B1D-7259052AFE24}">
      <dgm:prSet phldrT="[Text]" custT="1"/>
      <dgm:spPr/>
      <dgm:t>
        <a:bodyPr/>
        <a:lstStyle/>
        <a:p>
          <a:r>
            <a:rPr lang="en-US" sz="2400" b="1" dirty="0"/>
            <a:t>Vitals and other baseline data will be collected, including HbA1c, fasting glucose. </a:t>
          </a:r>
        </a:p>
      </dgm:t>
    </dgm:pt>
    <dgm:pt modelId="{8915D7B4-B917-40F2-AC34-37F3692B4AF2}" type="parTrans" cxnId="{3B5EF662-C3A0-447D-93F1-261F591376ED}">
      <dgm:prSet/>
      <dgm:spPr/>
      <dgm:t>
        <a:bodyPr/>
        <a:lstStyle/>
        <a:p>
          <a:endParaRPr lang="en-US"/>
        </a:p>
      </dgm:t>
    </dgm:pt>
    <dgm:pt modelId="{E570CEA1-E119-4AF1-A2EC-34FB62B20A01}" type="sibTrans" cxnId="{3B5EF662-C3A0-447D-93F1-261F591376ED}">
      <dgm:prSet/>
      <dgm:spPr/>
      <dgm:t>
        <a:bodyPr/>
        <a:lstStyle/>
        <a:p>
          <a:endParaRPr lang="en-US"/>
        </a:p>
      </dgm:t>
    </dgm:pt>
    <dgm:pt modelId="{303D731E-9045-4A4E-8F53-B8D65546620B}">
      <dgm:prSet phldrT="[Text]" custT="1"/>
      <dgm:spPr/>
      <dgm:t>
        <a:bodyPr/>
        <a:lstStyle/>
        <a:p>
          <a:r>
            <a:rPr lang="en-US" sz="2400" b="1" dirty="0"/>
            <a:t>If participant is due for any services, this will be discussed at this time.</a:t>
          </a:r>
        </a:p>
      </dgm:t>
    </dgm:pt>
    <dgm:pt modelId="{5B3B0C6B-CC2D-4652-8343-44D0894F09D3}" type="parTrans" cxnId="{ACEBFF04-9539-4130-BE66-85C49069E0F4}">
      <dgm:prSet/>
      <dgm:spPr/>
      <dgm:t>
        <a:bodyPr/>
        <a:lstStyle/>
        <a:p>
          <a:endParaRPr lang="en-US"/>
        </a:p>
      </dgm:t>
    </dgm:pt>
    <dgm:pt modelId="{F8772FBB-2A07-4A29-BC85-63A44A92E76B}" type="sibTrans" cxnId="{ACEBFF04-9539-4130-BE66-85C49069E0F4}">
      <dgm:prSet/>
      <dgm:spPr/>
      <dgm:t>
        <a:bodyPr/>
        <a:lstStyle/>
        <a:p>
          <a:endParaRPr lang="en-US"/>
        </a:p>
      </dgm:t>
    </dgm:pt>
    <dgm:pt modelId="{D2F2707F-F6A4-4F8D-AA8B-A1E4C7222A12}">
      <dgm:prSet phldrT="[Text]" custT="1"/>
      <dgm:spPr/>
      <dgm:t>
        <a:bodyPr/>
        <a:lstStyle/>
        <a:p>
          <a:r>
            <a:rPr lang="en-US" sz="2400" b="1" dirty="0"/>
            <a:t>Patient will be given a list of options for attending nutrition education classes; 10 are required in one year. Optional classes are also offered. Both  provide opportunities to earn vouchers</a:t>
          </a:r>
        </a:p>
      </dgm:t>
    </dgm:pt>
    <dgm:pt modelId="{613AE693-8CC9-4F77-AA41-98734DAD07DB}" type="parTrans" cxnId="{997F51E1-B108-4209-BEE8-AB612750ED67}">
      <dgm:prSet/>
      <dgm:spPr/>
      <dgm:t>
        <a:bodyPr/>
        <a:lstStyle/>
        <a:p>
          <a:endParaRPr lang="en-US"/>
        </a:p>
      </dgm:t>
    </dgm:pt>
    <dgm:pt modelId="{8A7AF9AB-2B18-42BF-9B8F-BD567A9F52A6}" type="sibTrans" cxnId="{997F51E1-B108-4209-BEE8-AB612750ED67}">
      <dgm:prSet/>
      <dgm:spPr/>
      <dgm:t>
        <a:bodyPr/>
        <a:lstStyle/>
        <a:p>
          <a:endParaRPr lang="en-US"/>
        </a:p>
      </dgm:t>
    </dgm:pt>
    <dgm:pt modelId="{EE65237E-942C-4166-A78F-800610F1F480}">
      <dgm:prSet phldrT="[Text]" custT="1"/>
      <dgm:spPr/>
      <dgm:t>
        <a:bodyPr/>
        <a:lstStyle/>
        <a:p>
          <a:r>
            <a:rPr lang="en-US" sz="2400" b="1" dirty="0"/>
            <a:t>follow-up with P4 at 6-month intervals for assessments</a:t>
          </a:r>
        </a:p>
      </dgm:t>
    </dgm:pt>
    <dgm:pt modelId="{459ACA0F-595F-4511-8145-9B66E7A0BBAD}" type="parTrans" cxnId="{E62E46BF-828F-4084-83C5-4C20B82CBF3D}">
      <dgm:prSet/>
      <dgm:spPr/>
      <dgm:t>
        <a:bodyPr/>
        <a:lstStyle/>
        <a:p>
          <a:endParaRPr lang="en-US"/>
        </a:p>
      </dgm:t>
    </dgm:pt>
    <dgm:pt modelId="{A49108FA-4131-4FC2-89B9-E540ED264AFF}" type="sibTrans" cxnId="{E62E46BF-828F-4084-83C5-4C20B82CBF3D}">
      <dgm:prSet/>
      <dgm:spPr/>
      <dgm:t>
        <a:bodyPr/>
        <a:lstStyle/>
        <a:p>
          <a:endParaRPr lang="en-US"/>
        </a:p>
      </dgm:t>
    </dgm:pt>
    <dgm:pt modelId="{525FE535-20C1-40B2-87E8-5259BF0C479D}">
      <dgm:prSet phldrT="[Text]" custT="1"/>
      <dgm:spPr/>
      <dgm:t>
        <a:bodyPr/>
        <a:lstStyle/>
        <a:p>
          <a:r>
            <a:rPr lang="en-US" sz="2400" b="1" dirty="0"/>
            <a:t>follow-up with P4 at 6-month intervals for assessments</a:t>
          </a:r>
        </a:p>
      </dgm:t>
    </dgm:pt>
    <dgm:pt modelId="{E3F2A18B-DB6F-4756-92FA-0E13074E3CDC}" type="parTrans" cxnId="{644BB296-4275-4463-B1A0-3B2A8EA70EF0}">
      <dgm:prSet/>
      <dgm:spPr/>
      <dgm:t>
        <a:bodyPr/>
        <a:lstStyle/>
        <a:p>
          <a:endParaRPr lang="en-US"/>
        </a:p>
      </dgm:t>
    </dgm:pt>
    <dgm:pt modelId="{29954742-2C47-4A03-8187-5544BD09F5E7}" type="sibTrans" cxnId="{644BB296-4275-4463-B1A0-3B2A8EA70EF0}">
      <dgm:prSet/>
      <dgm:spPr/>
      <dgm:t>
        <a:bodyPr/>
        <a:lstStyle/>
        <a:p>
          <a:endParaRPr lang="en-US"/>
        </a:p>
      </dgm:t>
    </dgm:pt>
    <dgm:pt modelId="{C011AA29-1B67-44E9-91A4-A110448D71FD}" type="pres">
      <dgm:prSet presAssocID="{B897EC10-0708-463A-A374-040E5D3F42DC}" presName="linearFlow" presStyleCnt="0">
        <dgm:presLayoutVars>
          <dgm:dir/>
          <dgm:animLvl val="lvl"/>
          <dgm:resizeHandles val="exact"/>
        </dgm:presLayoutVars>
      </dgm:prSet>
      <dgm:spPr/>
    </dgm:pt>
    <dgm:pt modelId="{F275CA67-B2E4-41CF-AAB2-499D171720EA}" type="pres">
      <dgm:prSet presAssocID="{E94299C6-373E-4C4E-B743-76CFCED831A5}" presName="composite" presStyleCnt="0"/>
      <dgm:spPr/>
    </dgm:pt>
    <dgm:pt modelId="{F2DAFD7E-4A04-4A5B-BDD6-808C791007D3}" type="pres">
      <dgm:prSet presAssocID="{E94299C6-373E-4C4E-B743-76CFCED831A5}" presName="parentText" presStyleLbl="alignNode1" presStyleIdx="0" presStyleCnt="3" custLinFactNeighborX="-78" custLinFactNeighborY="-3136">
        <dgm:presLayoutVars>
          <dgm:chMax val="1"/>
          <dgm:bulletEnabled val="1"/>
        </dgm:presLayoutVars>
      </dgm:prSet>
      <dgm:spPr/>
    </dgm:pt>
    <dgm:pt modelId="{5D9F8917-0DE8-42A2-ADF8-A6C5D9425FFC}" type="pres">
      <dgm:prSet presAssocID="{E94299C6-373E-4C4E-B743-76CFCED831A5}" presName="descendantText" presStyleLbl="alignAcc1" presStyleIdx="0" presStyleCnt="3" custScaleY="100000">
        <dgm:presLayoutVars>
          <dgm:bulletEnabled val="1"/>
        </dgm:presLayoutVars>
      </dgm:prSet>
      <dgm:spPr/>
    </dgm:pt>
    <dgm:pt modelId="{D9C8D8F6-446B-4C9E-8094-8A94B50025CC}" type="pres">
      <dgm:prSet presAssocID="{CC86FCAF-4535-4744-BCED-008CD98E9D1E}" presName="sp" presStyleCnt="0"/>
      <dgm:spPr/>
    </dgm:pt>
    <dgm:pt modelId="{394D8C00-758D-4468-98AE-86C475539A43}" type="pres">
      <dgm:prSet presAssocID="{5EA0BCC2-5582-48E0-B790-55E7FB26B759}" presName="composite" presStyleCnt="0"/>
      <dgm:spPr/>
    </dgm:pt>
    <dgm:pt modelId="{1EA38686-23BD-4BB3-8B8A-4F89B9F7C80B}" type="pres">
      <dgm:prSet presAssocID="{5EA0BCC2-5582-48E0-B790-55E7FB26B759}" presName="parentText" presStyleLbl="alignNode1" presStyleIdx="1" presStyleCnt="3" custLinFactNeighborY="-21760">
        <dgm:presLayoutVars>
          <dgm:chMax val="1"/>
          <dgm:bulletEnabled val="1"/>
        </dgm:presLayoutVars>
      </dgm:prSet>
      <dgm:spPr/>
    </dgm:pt>
    <dgm:pt modelId="{BE85701F-CF02-40EB-A4BA-C79ABF06EF26}" type="pres">
      <dgm:prSet presAssocID="{5EA0BCC2-5582-48E0-B790-55E7FB26B759}" presName="descendantText" presStyleLbl="alignAcc1" presStyleIdx="1" presStyleCnt="3" custScaleY="120791" custLinFactNeighborY="-23081">
        <dgm:presLayoutVars>
          <dgm:bulletEnabled val="1"/>
        </dgm:presLayoutVars>
      </dgm:prSet>
      <dgm:spPr/>
    </dgm:pt>
    <dgm:pt modelId="{67D97F81-5BC0-404C-9826-719CEA289C0C}" type="pres">
      <dgm:prSet presAssocID="{C81FA871-AF21-41F0-A42B-9C1B379F9F35}" presName="sp" presStyleCnt="0"/>
      <dgm:spPr/>
    </dgm:pt>
    <dgm:pt modelId="{D096DAF8-1833-4E74-9B58-E1206C236452}" type="pres">
      <dgm:prSet presAssocID="{22601F06-2E9A-460D-99BC-05A5B9C954E8}" presName="composite" presStyleCnt="0"/>
      <dgm:spPr/>
    </dgm:pt>
    <dgm:pt modelId="{DB1F2811-A0E3-43E4-95E8-C1EDD019720D}" type="pres">
      <dgm:prSet presAssocID="{22601F06-2E9A-460D-99BC-05A5B9C954E8}" presName="parentText" presStyleLbl="alignNode1" presStyleIdx="2" presStyleCnt="3" custLinFactNeighborY="-29550">
        <dgm:presLayoutVars>
          <dgm:chMax val="1"/>
          <dgm:bulletEnabled val="1"/>
        </dgm:presLayoutVars>
      </dgm:prSet>
      <dgm:spPr/>
    </dgm:pt>
    <dgm:pt modelId="{56A57FA6-1E92-463A-9178-5B0A9C9FB44D}" type="pres">
      <dgm:prSet presAssocID="{22601F06-2E9A-460D-99BC-05A5B9C954E8}" presName="descendantText" presStyleLbl="alignAcc1" presStyleIdx="2" presStyleCnt="3" custLinFactNeighborX="-38" custLinFactNeighborY="-45462">
        <dgm:presLayoutVars>
          <dgm:bulletEnabled val="1"/>
        </dgm:presLayoutVars>
      </dgm:prSet>
      <dgm:spPr/>
    </dgm:pt>
  </dgm:ptLst>
  <dgm:cxnLst>
    <dgm:cxn modelId="{ACEBFF04-9539-4130-BE66-85C49069E0F4}" srcId="{E94299C6-373E-4C4E-B743-76CFCED831A5}" destId="{303D731E-9045-4A4E-8F53-B8D65546620B}" srcOrd="3" destOrd="0" parTransId="{5B3B0C6B-CC2D-4652-8343-44D0894F09D3}" sibTransId="{F8772FBB-2A07-4A29-BC85-63A44A92E76B}"/>
    <dgm:cxn modelId="{FBF0230D-B6A6-4961-8CD0-4E0FA20339A5}" srcId="{5EA0BCC2-5582-48E0-B790-55E7FB26B759}" destId="{BC779E21-B02D-4B53-8F3E-6FE2BADEEB2E}" srcOrd="0" destOrd="0" parTransId="{394F20D6-EB83-4CD8-AC17-E5A4EC8611AC}" sibTransId="{B88BA4D7-740A-4038-A087-59D6919C0FC0}"/>
    <dgm:cxn modelId="{0D352410-0150-445C-BCB2-C6673C6A87D9}" srcId="{5EA0BCC2-5582-48E0-B790-55E7FB26B759}" destId="{1FAE7578-951E-4BDB-9281-40C393CFCFF6}" srcOrd="1" destOrd="0" parTransId="{AF6A9CD8-C025-4D83-B9F7-623DE1F85521}" sibTransId="{4A00ACF1-81EF-4385-8709-839A896A4E5A}"/>
    <dgm:cxn modelId="{88235411-442A-4CFD-8D4E-B2A5E5E7E51F}" type="presOf" srcId="{5EA0BCC2-5582-48E0-B790-55E7FB26B759}" destId="{1EA38686-23BD-4BB3-8B8A-4F89B9F7C80B}" srcOrd="0" destOrd="0" presId="urn:microsoft.com/office/officeart/2005/8/layout/chevron2"/>
    <dgm:cxn modelId="{B615BD31-F627-4243-8F4C-9C67A1778027}" type="presOf" srcId="{E94299C6-373E-4C4E-B743-76CFCED831A5}" destId="{F2DAFD7E-4A04-4A5B-BDD6-808C791007D3}" srcOrd="0" destOrd="0" presId="urn:microsoft.com/office/officeart/2005/8/layout/chevron2"/>
    <dgm:cxn modelId="{DA61783B-FA57-4ABB-AAA5-597E20D50C72}" type="presOf" srcId="{BC779E21-B02D-4B53-8F3E-6FE2BADEEB2E}" destId="{BE85701F-CF02-40EB-A4BA-C79ABF06EF26}" srcOrd="0" destOrd="0" presId="urn:microsoft.com/office/officeart/2005/8/layout/chevron2"/>
    <dgm:cxn modelId="{3B5EF662-C3A0-447D-93F1-261F591376ED}" srcId="{E94299C6-373E-4C4E-B743-76CFCED831A5}" destId="{BEA5650A-3273-4A66-8B1D-7259052AFE24}" srcOrd="2" destOrd="0" parTransId="{8915D7B4-B917-40F2-AC34-37F3692B4AF2}" sibTransId="{E570CEA1-E119-4AF1-A2EC-34FB62B20A01}"/>
    <dgm:cxn modelId="{0B80574B-0B2A-40B3-91FE-C4F14463D4D7}" srcId="{E94299C6-373E-4C4E-B743-76CFCED831A5}" destId="{D5E7815D-B323-4CF0-97FC-45833287EFE4}" srcOrd="0" destOrd="0" parTransId="{B15F0F00-9070-48A7-BBD6-041E4A507DA5}" sibTransId="{A9AF5521-0133-4D07-89B6-4E5C137051AE}"/>
    <dgm:cxn modelId="{1C7E9C6E-BFE7-417C-882F-98FE95AB892C}" srcId="{22601F06-2E9A-460D-99BC-05A5B9C954E8}" destId="{0C60B8DE-177E-4A7D-AE50-64F275EF01ED}" srcOrd="0" destOrd="0" parTransId="{6B6D4E82-12AE-4B6C-890C-CA937682257B}" sibTransId="{C0373CA2-E4CE-4F88-8107-C46704C5D841}"/>
    <dgm:cxn modelId="{99FB6650-3779-458D-BC00-FF4A76FDA00E}" type="presOf" srcId="{D2F2707F-F6A4-4F8D-AA8B-A1E4C7222A12}" destId="{56A57FA6-1E92-463A-9178-5B0A9C9FB44D}" srcOrd="0" destOrd="1" presId="urn:microsoft.com/office/officeart/2005/8/layout/chevron2"/>
    <dgm:cxn modelId="{4E697E58-8140-4648-9425-6D89AD41D0AC}" type="presOf" srcId="{22601F06-2E9A-460D-99BC-05A5B9C954E8}" destId="{DB1F2811-A0E3-43E4-95E8-C1EDD019720D}" srcOrd="0" destOrd="0" presId="urn:microsoft.com/office/officeart/2005/8/layout/chevron2"/>
    <dgm:cxn modelId="{6A8DBC8C-B69C-41F0-A52C-890AA380DBF0}" type="presOf" srcId="{EE65237E-942C-4166-A78F-800610F1F480}" destId="{BE85701F-CF02-40EB-A4BA-C79ABF06EF26}" srcOrd="0" destOrd="2" presId="urn:microsoft.com/office/officeart/2005/8/layout/chevron2"/>
    <dgm:cxn modelId="{DED5E894-D473-444E-89A7-565B0E5BFC19}" type="presOf" srcId="{9F6EEDC8-3CBC-4D7F-A8BF-36F432412389}" destId="{5D9F8917-0DE8-42A2-ADF8-A6C5D9425FFC}" srcOrd="0" destOrd="1" presId="urn:microsoft.com/office/officeart/2005/8/layout/chevron2"/>
    <dgm:cxn modelId="{644BB296-4275-4463-B1A0-3B2A8EA70EF0}" srcId="{22601F06-2E9A-460D-99BC-05A5B9C954E8}" destId="{525FE535-20C1-40B2-87E8-5259BF0C479D}" srcOrd="2" destOrd="0" parTransId="{E3F2A18B-DB6F-4756-92FA-0E13074E3CDC}" sibTransId="{29954742-2C47-4A03-8187-5544BD09F5E7}"/>
    <dgm:cxn modelId="{8BDDA398-5EA5-43DF-9823-B93D820E96A5}" type="presOf" srcId="{303D731E-9045-4A4E-8F53-B8D65546620B}" destId="{5D9F8917-0DE8-42A2-ADF8-A6C5D9425FFC}" srcOrd="0" destOrd="3" presId="urn:microsoft.com/office/officeart/2005/8/layout/chevron2"/>
    <dgm:cxn modelId="{F642E5A2-2761-470E-8142-CC9250E86BD0}" srcId="{B897EC10-0708-463A-A374-040E5D3F42DC}" destId="{5EA0BCC2-5582-48E0-B790-55E7FB26B759}" srcOrd="1" destOrd="0" parTransId="{F5A6DE7E-82E7-426E-804B-6AB23FBDD6C7}" sibTransId="{C81FA871-AF21-41F0-A42B-9C1B379F9F35}"/>
    <dgm:cxn modelId="{608236A5-3B62-41D1-88D6-E07B185ADCA0}" type="presOf" srcId="{D5E7815D-B323-4CF0-97FC-45833287EFE4}" destId="{5D9F8917-0DE8-42A2-ADF8-A6C5D9425FFC}" srcOrd="0" destOrd="0" presId="urn:microsoft.com/office/officeart/2005/8/layout/chevron2"/>
    <dgm:cxn modelId="{7EB59EAB-E5F3-48F7-ACC9-9A7C06D6C7DD}" srcId="{B897EC10-0708-463A-A374-040E5D3F42DC}" destId="{22601F06-2E9A-460D-99BC-05A5B9C954E8}" srcOrd="2" destOrd="0" parTransId="{4D05EE56-FECE-459F-AAD5-202E5BCAB44B}" sibTransId="{B5D26F37-5005-48A4-A5B2-EBA3F44D7890}"/>
    <dgm:cxn modelId="{DF5FA4B0-1CB0-4840-8600-F369D7FEBBAF}" type="presOf" srcId="{0C60B8DE-177E-4A7D-AE50-64F275EF01ED}" destId="{56A57FA6-1E92-463A-9178-5B0A9C9FB44D}" srcOrd="0" destOrd="0" presId="urn:microsoft.com/office/officeart/2005/8/layout/chevron2"/>
    <dgm:cxn modelId="{E62E46BF-828F-4084-83C5-4C20B82CBF3D}" srcId="{5EA0BCC2-5582-48E0-B790-55E7FB26B759}" destId="{EE65237E-942C-4166-A78F-800610F1F480}" srcOrd="2" destOrd="0" parTransId="{459ACA0F-595F-4511-8145-9B66E7A0BBAD}" sibTransId="{A49108FA-4131-4FC2-89B9-E540ED264AFF}"/>
    <dgm:cxn modelId="{FBDF73BF-8E21-440E-82A3-BBC96E3F96F5}" srcId="{E94299C6-373E-4C4E-B743-76CFCED831A5}" destId="{9F6EEDC8-3CBC-4D7F-A8BF-36F432412389}" srcOrd="1" destOrd="0" parTransId="{0446A86B-FB47-4063-817B-7E0743ABFEA2}" sibTransId="{81CBC493-4138-4C9E-A22D-E2D6E13D9B33}"/>
    <dgm:cxn modelId="{A23B12C9-CA04-43C4-804F-E5CF7B39DD45}" type="presOf" srcId="{525FE535-20C1-40B2-87E8-5259BF0C479D}" destId="{56A57FA6-1E92-463A-9178-5B0A9C9FB44D}" srcOrd="0" destOrd="2" presId="urn:microsoft.com/office/officeart/2005/8/layout/chevron2"/>
    <dgm:cxn modelId="{2B8C17DA-AFF7-4839-853A-835E629B755C}" type="presOf" srcId="{1FAE7578-951E-4BDB-9281-40C393CFCFF6}" destId="{BE85701F-CF02-40EB-A4BA-C79ABF06EF26}" srcOrd="0" destOrd="1" presId="urn:microsoft.com/office/officeart/2005/8/layout/chevron2"/>
    <dgm:cxn modelId="{997F51E1-B108-4209-BEE8-AB612750ED67}" srcId="{22601F06-2E9A-460D-99BC-05A5B9C954E8}" destId="{D2F2707F-F6A4-4F8D-AA8B-A1E4C7222A12}" srcOrd="1" destOrd="0" parTransId="{613AE693-8CC9-4F77-AA41-98734DAD07DB}" sibTransId="{8A7AF9AB-2B18-42BF-9B8F-BD567A9F52A6}"/>
    <dgm:cxn modelId="{45FDAAE8-B0A5-4C09-9ABD-DC68930E99BF}" type="presOf" srcId="{B897EC10-0708-463A-A374-040E5D3F42DC}" destId="{C011AA29-1B67-44E9-91A4-A110448D71FD}" srcOrd="0" destOrd="0" presId="urn:microsoft.com/office/officeart/2005/8/layout/chevron2"/>
    <dgm:cxn modelId="{C1A053F5-34F5-4811-B7C2-D522DF5E6482}" type="presOf" srcId="{BEA5650A-3273-4A66-8B1D-7259052AFE24}" destId="{5D9F8917-0DE8-42A2-ADF8-A6C5D9425FFC}" srcOrd="0" destOrd="2" presId="urn:microsoft.com/office/officeart/2005/8/layout/chevron2"/>
    <dgm:cxn modelId="{F9CBD0F9-6BFD-41B0-8AC3-ABAB8B2CFE7E}" srcId="{B897EC10-0708-463A-A374-040E5D3F42DC}" destId="{E94299C6-373E-4C4E-B743-76CFCED831A5}" srcOrd="0" destOrd="0" parTransId="{FF7DAFFD-DA88-4E0E-A7C7-711DB52F5C58}" sibTransId="{CC86FCAF-4535-4744-BCED-008CD98E9D1E}"/>
    <dgm:cxn modelId="{62EEB5E9-A455-4369-8818-3946D90CE95C}" type="presParOf" srcId="{C011AA29-1B67-44E9-91A4-A110448D71FD}" destId="{F275CA67-B2E4-41CF-AAB2-499D171720EA}" srcOrd="0" destOrd="0" presId="urn:microsoft.com/office/officeart/2005/8/layout/chevron2"/>
    <dgm:cxn modelId="{9A60B843-A4BF-4040-9557-9920599BC35E}" type="presParOf" srcId="{F275CA67-B2E4-41CF-AAB2-499D171720EA}" destId="{F2DAFD7E-4A04-4A5B-BDD6-808C791007D3}" srcOrd="0" destOrd="0" presId="urn:microsoft.com/office/officeart/2005/8/layout/chevron2"/>
    <dgm:cxn modelId="{AA4641EF-D9F4-4F02-9ED2-BE272C319BE9}" type="presParOf" srcId="{F275CA67-B2E4-41CF-AAB2-499D171720EA}" destId="{5D9F8917-0DE8-42A2-ADF8-A6C5D9425FFC}" srcOrd="1" destOrd="0" presId="urn:microsoft.com/office/officeart/2005/8/layout/chevron2"/>
    <dgm:cxn modelId="{35188D4E-49E2-4CAC-B579-041257D2D521}" type="presParOf" srcId="{C011AA29-1B67-44E9-91A4-A110448D71FD}" destId="{D9C8D8F6-446B-4C9E-8094-8A94B50025CC}" srcOrd="1" destOrd="0" presId="urn:microsoft.com/office/officeart/2005/8/layout/chevron2"/>
    <dgm:cxn modelId="{0EE43EE7-DB0B-48DE-BBEC-89D8374D5154}" type="presParOf" srcId="{C011AA29-1B67-44E9-91A4-A110448D71FD}" destId="{394D8C00-758D-4468-98AE-86C475539A43}" srcOrd="2" destOrd="0" presId="urn:microsoft.com/office/officeart/2005/8/layout/chevron2"/>
    <dgm:cxn modelId="{BE6A010F-5EAE-4922-9CAC-EB75A9D8EE2F}" type="presParOf" srcId="{394D8C00-758D-4468-98AE-86C475539A43}" destId="{1EA38686-23BD-4BB3-8B8A-4F89B9F7C80B}" srcOrd="0" destOrd="0" presId="urn:microsoft.com/office/officeart/2005/8/layout/chevron2"/>
    <dgm:cxn modelId="{A226290E-684A-464A-B2D6-D4139D4A0797}" type="presParOf" srcId="{394D8C00-758D-4468-98AE-86C475539A43}" destId="{BE85701F-CF02-40EB-A4BA-C79ABF06EF26}" srcOrd="1" destOrd="0" presId="urn:microsoft.com/office/officeart/2005/8/layout/chevron2"/>
    <dgm:cxn modelId="{8217433B-D5A4-4E31-B19A-C0E9035643EA}" type="presParOf" srcId="{C011AA29-1B67-44E9-91A4-A110448D71FD}" destId="{67D97F81-5BC0-404C-9826-719CEA289C0C}" srcOrd="3" destOrd="0" presId="urn:microsoft.com/office/officeart/2005/8/layout/chevron2"/>
    <dgm:cxn modelId="{E320F652-DBF3-473A-9CE1-7EB4BC7E908A}" type="presParOf" srcId="{C011AA29-1B67-44E9-91A4-A110448D71FD}" destId="{D096DAF8-1833-4E74-9B58-E1206C236452}" srcOrd="4" destOrd="0" presId="urn:microsoft.com/office/officeart/2005/8/layout/chevron2"/>
    <dgm:cxn modelId="{4BC21988-1E2D-4550-898E-6CA7EDF7DB32}" type="presParOf" srcId="{D096DAF8-1833-4E74-9B58-E1206C236452}" destId="{DB1F2811-A0E3-43E4-95E8-C1EDD019720D}" srcOrd="0" destOrd="0" presId="urn:microsoft.com/office/officeart/2005/8/layout/chevron2"/>
    <dgm:cxn modelId="{D1C55C7B-A9EB-404D-A4E6-FCD2F735FE6C}" type="presParOf" srcId="{D096DAF8-1833-4E74-9B58-E1206C236452}" destId="{56A57FA6-1E92-463A-9178-5B0A9C9FB44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CF22F-BAAC-46E3-BC6A-32EF98CFE99A}"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B8D9B4B6-9676-4203-A409-068FE6ACD98B}">
      <dgm:prSet phldrT="[Text]"/>
      <dgm:spPr/>
      <dgm:t>
        <a:bodyPr/>
        <a:lstStyle/>
        <a:p>
          <a:r>
            <a:rPr lang="en-US" dirty="0"/>
            <a:t>Required Nutrition Classes</a:t>
          </a:r>
        </a:p>
      </dgm:t>
    </dgm:pt>
    <dgm:pt modelId="{AD0C35B2-3122-4D50-9841-F78359948C1E}" type="parTrans" cxnId="{316C0988-4F3D-4BA0-8434-7E713AA369CE}">
      <dgm:prSet/>
      <dgm:spPr/>
      <dgm:t>
        <a:bodyPr/>
        <a:lstStyle/>
        <a:p>
          <a:endParaRPr lang="en-US"/>
        </a:p>
      </dgm:t>
    </dgm:pt>
    <dgm:pt modelId="{001AEDA9-8708-4DF6-96BB-3E1F2C03B6B7}" type="sibTrans" cxnId="{316C0988-4F3D-4BA0-8434-7E713AA369CE}">
      <dgm:prSet/>
      <dgm:spPr/>
      <dgm:t>
        <a:bodyPr/>
        <a:lstStyle/>
        <a:p>
          <a:endParaRPr lang="en-US"/>
        </a:p>
      </dgm:t>
    </dgm:pt>
    <dgm:pt modelId="{E00038BC-B9B2-4F45-824B-7D58AC3C31AC}">
      <dgm:prSet phldrT="[Text]"/>
      <dgm:spPr/>
      <dgm:t>
        <a:bodyPr/>
        <a:lstStyle/>
        <a:p>
          <a:r>
            <a:rPr lang="en-US" dirty="0"/>
            <a:t>About once per month</a:t>
          </a:r>
        </a:p>
      </dgm:t>
    </dgm:pt>
    <dgm:pt modelId="{CDCE938F-F634-42A3-ABEF-4A5220DB96FE}" type="parTrans" cxnId="{5CEDAA86-1904-46EC-9B34-ED6F58FECD63}">
      <dgm:prSet/>
      <dgm:spPr/>
      <dgm:t>
        <a:bodyPr/>
        <a:lstStyle/>
        <a:p>
          <a:endParaRPr lang="en-US"/>
        </a:p>
      </dgm:t>
    </dgm:pt>
    <dgm:pt modelId="{40DF17BC-CF01-443F-AC03-F5BB4F41F41D}" type="sibTrans" cxnId="{5CEDAA86-1904-46EC-9B34-ED6F58FECD63}">
      <dgm:prSet/>
      <dgm:spPr/>
      <dgm:t>
        <a:bodyPr/>
        <a:lstStyle/>
        <a:p>
          <a:endParaRPr lang="en-US"/>
        </a:p>
      </dgm:t>
    </dgm:pt>
    <dgm:pt modelId="{4AC6DF4D-FE10-4000-B30A-0005CA8311EC}">
      <dgm:prSet phldrT="[Text]"/>
      <dgm:spPr/>
      <dgm:t>
        <a:bodyPr/>
        <a:lstStyle/>
        <a:p>
          <a:r>
            <a:rPr lang="en-US" dirty="0"/>
            <a:t>Varied times/days to accommodate schedules</a:t>
          </a:r>
        </a:p>
      </dgm:t>
    </dgm:pt>
    <dgm:pt modelId="{82C37648-A92E-40E2-8BCF-01099F786681}" type="parTrans" cxnId="{DC6116FD-1BA2-431F-8900-74579567EDCA}">
      <dgm:prSet/>
      <dgm:spPr/>
      <dgm:t>
        <a:bodyPr/>
        <a:lstStyle/>
        <a:p>
          <a:endParaRPr lang="en-US"/>
        </a:p>
      </dgm:t>
    </dgm:pt>
    <dgm:pt modelId="{9EA14CAE-16B4-4D45-A7B7-B114914C486F}" type="sibTrans" cxnId="{DC6116FD-1BA2-431F-8900-74579567EDCA}">
      <dgm:prSet/>
      <dgm:spPr/>
      <dgm:t>
        <a:bodyPr/>
        <a:lstStyle/>
        <a:p>
          <a:endParaRPr lang="en-US"/>
        </a:p>
      </dgm:t>
    </dgm:pt>
    <dgm:pt modelId="{29BC5F1D-C934-43E4-A4A9-AF2756A39A8B}">
      <dgm:prSet phldrT="[Text]"/>
      <dgm:spPr/>
      <dgm:t>
        <a:bodyPr/>
        <a:lstStyle/>
        <a:p>
          <a:r>
            <a:rPr lang="en-US" dirty="0"/>
            <a:t>Optional Classes</a:t>
          </a:r>
        </a:p>
      </dgm:t>
    </dgm:pt>
    <dgm:pt modelId="{340A7896-93D4-4093-9486-85C81146C034}" type="parTrans" cxnId="{06ED24B1-4F01-4EF9-A8F9-2CCEA62CDC50}">
      <dgm:prSet/>
      <dgm:spPr/>
      <dgm:t>
        <a:bodyPr/>
        <a:lstStyle/>
        <a:p>
          <a:endParaRPr lang="en-US"/>
        </a:p>
      </dgm:t>
    </dgm:pt>
    <dgm:pt modelId="{381EF483-903B-4A1E-9762-1E2417C0A9E1}" type="sibTrans" cxnId="{06ED24B1-4F01-4EF9-A8F9-2CCEA62CDC50}">
      <dgm:prSet/>
      <dgm:spPr/>
      <dgm:t>
        <a:bodyPr/>
        <a:lstStyle/>
        <a:p>
          <a:endParaRPr lang="en-US"/>
        </a:p>
      </dgm:t>
    </dgm:pt>
    <dgm:pt modelId="{88D07F8F-DE23-447A-8803-7E89EAB22E8C}">
      <dgm:prSet phldrT="[Text]"/>
      <dgm:spPr/>
      <dgm:t>
        <a:bodyPr/>
        <a:lstStyle/>
        <a:p>
          <a:r>
            <a:rPr lang="en-US" dirty="0"/>
            <a:t>How to Store all the extra Fruits, Veggies, and traditional foods</a:t>
          </a:r>
        </a:p>
      </dgm:t>
    </dgm:pt>
    <dgm:pt modelId="{2D50DA06-0BF1-44F0-B138-ECA5F05C9A4C}" type="parTrans" cxnId="{94A98B83-A14B-4B28-BFCD-6599F7EDBD72}">
      <dgm:prSet/>
      <dgm:spPr/>
      <dgm:t>
        <a:bodyPr/>
        <a:lstStyle/>
        <a:p>
          <a:endParaRPr lang="en-US"/>
        </a:p>
      </dgm:t>
    </dgm:pt>
    <dgm:pt modelId="{B7C28D73-2EB4-4792-80AA-92A3CD7D7489}" type="sibTrans" cxnId="{94A98B83-A14B-4B28-BFCD-6599F7EDBD72}">
      <dgm:prSet/>
      <dgm:spPr/>
      <dgm:t>
        <a:bodyPr/>
        <a:lstStyle/>
        <a:p>
          <a:endParaRPr lang="en-US"/>
        </a:p>
      </dgm:t>
    </dgm:pt>
    <dgm:pt modelId="{0EB37611-00FA-473B-94D7-FB2838B9E256}">
      <dgm:prSet phldrT="[Text]"/>
      <dgm:spPr/>
      <dgm:t>
        <a:bodyPr/>
        <a:lstStyle/>
        <a:p>
          <a:r>
            <a:rPr lang="en-US" dirty="0"/>
            <a:t>Juicing classes</a:t>
          </a:r>
        </a:p>
      </dgm:t>
    </dgm:pt>
    <dgm:pt modelId="{E5B04877-F934-4147-9841-0A2C9AEDA3E3}" type="parTrans" cxnId="{D7918A3B-B64C-4584-9CEB-B6DC185E077B}">
      <dgm:prSet/>
      <dgm:spPr/>
      <dgm:t>
        <a:bodyPr/>
        <a:lstStyle/>
        <a:p>
          <a:endParaRPr lang="en-US"/>
        </a:p>
      </dgm:t>
    </dgm:pt>
    <dgm:pt modelId="{58583CFE-B0F8-44DE-90F8-D2E94E9BDD88}" type="sibTrans" cxnId="{D7918A3B-B64C-4584-9CEB-B6DC185E077B}">
      <dgm:prSet/>
      <dgm:spPr/>
      <dgm:t>
        <a:bodyPr/>
        <a:lstStyle/>
        <a:p>
          <a:endParaRPr lang="en-US"/>
        </a:p>
      </dgm:t>
    </dgm:pt>
    <dgm:pt modelId="{99A0B6CF-A27A-4FFE-B39C-170CF2A34417}">
      <dgm:prSet phldrT="[Text]"/>
      <dgm:spPr/>
      <dgm:t>
        <a:bodyPr/>
        <a:lstStyle/>
        <a:p>
          <a:r>
            <a:rPr lang="en-US" dirty="0"/>
            <a:t>Adventures and other options depending upon season</a:t>
          </a:r>
        </a:p>
      </dgm:t>
    </dgm:pt>
    <dgm:pt modelId="{2313485C-CAEA-405E-9D66-4698966E44C7}" type="parTrans" cxnId="{A3E3289E-7048-42AC-8C8F-8323294328AC}">
      <dgm:prSet/>
      <dgm:spPr/>
      <dgm:t>
        <a:bodyPr/>
        <a:lstStyle/>
        <a:p>
          <a:endParaRPr lang="en-US"/>
        </a:p>
      </dgm:t>
    </dgm:pt>
    <dgm:pt modelId="{D29A3E12-849A-45D9-9A90-44CCFB7E358B}" type="sibTrans" cxnId="{A3E3289E-7048-42AC-8C8F-8323294328AC}">
      <dgm:prSet/>
      <dgm:spPr/>
      <dgm:t>
        <a:bodyPr/>
        <a:lstStyle/>
        <a:p>
          <a:endParaRPr lang="en-US"/>
        </a:p>
      </dgm:t>
    </dgm:pt>
    <dgm:pt modelId="{AAEAD816-CB87-4132-90C9-EB173CB533E7}">
      <dgm:prSet phldrT="[Text]"/>
      <dgm:spPr/>
      <dgm:t>
        <a:bodyPr/>
        <a:lstStyle/>
        <a:p>
          <a:r>
            <a:rPr lang="en-US" dirty="0"/>
            <a:t>Berry Picking</a:t>
          </a:r>
        </a:p>
      </dgm:t>
    </dgm:pt>
    <dgm:pt modelId="{A96A8E1B-CABA-4C38-80D0-9A3480C4F7AB}" type="parTrans" cxnId="{01104D8E-A895-4E43-9294-A71B3E70DA8C}">
      <dgm:prSet/>
      <dgm:spPr/>
      <dgm:t>
        <a:bodyPr/>
        <a:lstStyle/>
        <a:p>
          <a:endParaRPr lang="en-US"/>
        </a:p>
      </dgm:t>
    </dgm:pt>
    <dgm:pt modelId="{C84F6454-6F5B-4120-A851-E1E1AA0B844B}" type="sibTrans" cxnId="{01104D8E-A895-4E43-9294-A71B3E70DA8C}">
      <dgm:prSet/>
      <dgm:spPr/>
      <dgm:t>
        <a:bodyPr/>
        <a:lstStyle/>
        <a:p>
          <a:endParaRPr lang="en-US"/>
        </a:p>
      </dgm:t>
    </dgm:pt>
    <dgm:pt modelId="{282E3F1A-E7FF-42F9-9921-82ACDB977CC4}">
      <dgm:prSet phldrT="[Text]"/>
      <dgm:spPr/>
      <dgm:t>
        <a:bodyPr/>
        <a:lstStyle/>
        <a:p>
          <a:r>
            <a:rPr lang="en-US" dirty="0"/>
            <a:t>Preparing wild game </a:t>
          </a:r>
        </a:p>
      </dgm:t>
    </dgm:pt>
    <dgm:pt modelId="{CCC82BB6-C331-41F5-A4AE-9C6B006E4914}" type="parTrans" cxnId="{C876542C-9059-4221-B0B9-377FBA39E4CE}">
      <dgm:prSet/>
      <dgm:spPr/>
      <dgm:t>
        <a:bodyPr/>
        <a:lstStyle/>
        <a:p>
          <a:endParaRPr lang="en-US"/>
        </a:p>
      </dgm:t>
    </dgm:pt>
    <dgm:pt modelId="{95A654AF-E001-4F2F-B3EB-8DE2E15A712C}" type="sibTrans" cxnId="{C876542C-9059-4221-B0B9-377FBA39E4CE}">
      <dgm:prSet/>
      <dgm:spPr/>
      <dgm:t>
        <a:bodyPr/>
        <a:lstStyle/>
        <a:p>
          <a:endParaRPr lang="en-US"/>
        </a:p>
      </dgm:t>
    </dgm:pt>
    <dgm:pt modelId="{48FE29F5-CD4A-4252-BC2E-E9F3AE2185F5}">
      <dgm:prSet phldrT="[Text]"/>
      <dgm:spPr/>
      <dgm:t>
        <a:bodyPr/>
        <a:lstStyle/>
        <a:p>
          <a:r>
            <a:rPr lang="en-US" dirty="0"/>
            <a:t>Feature a different fruit or veggie each time, allowing participants to choose which veggie</a:t>
          </a:r>
        </a:p>
      </dgm:t>
    </dgm:pt>
    <dgm:pt modelId="{DED788A6-BF26-4671-88BA-10174A535FC4}" type="parTrans" cxnId="{98A7528E-BC04-4CF2-969E-261B408FD3DB}">
      <dgm:prSet/>
      <dgm:spPr/>
      <dgm:t>
        <a:bodyPr/>
        <a:lstStyle/>
        <a:p>
          <a:endParaRPr lang="en-US"/>
        </a:p>
      </dgm:t>
    </dgm:pt>
    <dgm:pt modelId="{7CAF288C-0A3F-4084-9475-BE0AF8B2A191}" type="sibTrans" cxnId="{98A7528E-BC04-4CF2-969E-261B408FD3DB}">
      <dgm:prSet/>
      <dgm:spPr/>
      <dgm:t>
        <a:bodyPr/>
        <a:lstStyle/>
        <a:p>
          <a:endParaRPr lang="en-US"/>
        </a:p>
      </dgm:t>
    </dgm:pt>
    <dgm:pt modelId="{695E35B9-0A25-4D5E-B534-9369D32E17FC}">
      <dgm:prSet phldrT="[Text]"/>
      <dgm:spPr/>
      <dgm:t>
        <a:bodyPr/>
        <a:lstStyle/>
        <a:p>
          <a:r>
            <a:rPr lang="en-US" dirty="0"/>
            <a:t>Will include cooking demonstration, nutrition content, portion sizes</a:t>
          </a:r>
        </a:p>
      </dgm:t>
    </dgm:pt>
    <dgm:pt modelId="{C6C71B39-EC41-4E64-BFDF-8B0EED70214F}" type="parTrans" cxnId="{D386D6E5-0144-485B-BA74-A64E304672CE}">
      <dgm:prSet/>
      <dgm:spPr/>
      <dgm:t>
        <a:bodyPr/>
        <a:lstStyle/>
        <a:p>
          <a:endParaRPr lang="en-US"/>
        </a:p>
      </dgm:t>
    </dgm:pt>
    <dgm:pt modelId="{644FFFCC-5182-447D-9113-7D49AF8ECD1C}" type="sibTrans" cxnId="{D386D6E5-0144-485B-BA74-A64E304672CE}">
      <dgm:prSet/>
      <dgm:spPr/>
      <dgm:t>
        <a:bodyPr/>
        <a:lstStyle/>
        <a:p>
          <a:endParaRPr lang="en-US"/>
        </a:p>
      </dgm:t>
    </dgm:pt>
    <dgm:pt modelId="{25C50B1E-CC55-40A4-81FA-990F4D31A704}">
      <dgm:prSet phldrT="[Text]"/>
      <dgm:spPr/>
      <dgm:t>
        <a:bodyPr/>
        <a:lstStyle/>
        <a:p>
          <a:r>
            <a:rPr lang="en-US" dirty="0"/>
            <a:t>Can include traditional food items as well</a:t>
          </a:r>
        </a:p>
      </dgm:t>
    </dgm:pt>
    <dgm:pt modelId="{E81143C0-2F02-4A3C-8239-B42BE7A3F725}" type="parTrans" cxnId="{556A05DC-D816-47B3-96D7-4F1C8FF53282}">
      <dgm:prSet/>
      <dgm:spPr/>
      <dgm:t>
        <a:bodyPr/>
        <a:lstStyle/>
        <a:p>
          <a:endParaRPr lang="en-US"/>
        </a:p>
      </dgm:t>
    </dgm:pt>
    <dgm:pt modelId="{72F221C6-202A-444F-BE9E-4ED0B348F736}" type="sibTrans" cxnId="{556A05DC-D816-47B3-96D7-4F1C8FF53282}">
      <dgm:prSet/>
      <dgm:spPr/>
      <dgm:t>
        <a:bodyPr/>
        <a:lstStyle/>
        <a:p>
          <a:endParaRPr lang="en-US"/>
        </a:p>
      </dgm:t>
    </dgm:pt>
    <dgm:pt modelId="{19C1515D-505A-4E78-998E-E0DAC28D9CD2}">
      <dgm:prSet phldrT="[Text]"/>
      <dgm:spPr/>
      <dgm:t>
        <a:bodyPr/>
        <a:lstStyle/>
        <a:p>
          <a:r>
            <a:rPr lang="en-US" dirty="0"/>
            <a:t>Dehydrating Meats (and other foods and herbs)</a:t>
          </a:r>
        </a:p>
      </dgm:t>
    </dgm:pt>
    <dgm:pt modelId="{25454133-70FC-4B9E-B764-D8B3592EB0ED}" type="parTrans" cxnId="{D467B43D-74CE-45F1-B890-A8C799664C40}">
      <dgm:prSet/>
      <dgm:spPr/>
      <dgm:t>
        <a:bodyPr/>
        <a:lstStyle/>
        <a:p>
          <a:endParaRPr lang="en-US"/>
        </a:p>
      </dgm:t>
    </dgm:pt>
    <dgm:pt modelId="{CECD0608-1BB1-4D02-B892-E429DD81DFCC}" type="sibTrans" cxnId="{D467B43D-74CE-45F1-B890-A8C799664C40}">
      <dgm:prSet/>
      <dgm:spPr/>
      <dgm:t>
        <a:bodyPr/>
        <a:lstStyle/>
        <a:p>
          <a:endParaRPr lang="en-US"/>
        </a:p>
      </dgm:t>
    </dgm:pt>
    <dgm:pt modelId="{143CB566-C70F-45F0-A152-AB7D94C7C128}">
      <dgm:prSet phldrT="[Text]"/>
      <dgm:spPr/>
      <dgm:t>
        <a:bodyPr/>
        <a:lstStyle/>
        <a:p>
          <a:r>
            <a:rPr lang="en-US" dirty="0"/>
            <a:t>How to start and maintain a garden</a:t>
          </a:r>
        </a:p>
      </dgm:t>
    </dgm:pt>
    <dgm:pt modelId="{DF0E7649-DF6D-42F1-A6D7-E67A80783BEE}" type="parTrans" cxnId="{C2AFFBC3-FB39-4E8F-8D73-4D79DA2AD2A8}">
      <dgm:prSet/>
      <dgm:spPr/>
      <dgm:t>
        <a:bodyPr/>
        <a:lstStyle/>
        <a:p>
          <a:endParaRPr lang="en-US"/>
        </a:p>
      </dgm:t>
    </dgm:pt>
    <dgm:pt modelId="{AC37FE61-2358-48F1-81C4-F8BFE6DEB691}" type="sibTrans" cxnId="{C2AFFBC3-FB39-4E8F-8D73-4D79DA2AD2A8}">
      <dgm:prSet/>
      <dgm:spPr/>
      <dgm:t>
        <a:bodyPr/>
        <a:lstStyle/>
        <a:p>
          <a:endParaRPr lang="en-US"/>
        </a:p>
      </dgm:t>
    </dgm:pt>
    <dgm:pt modelId="{9C6572A7-1B97-4805-9723-9C1AD2FC45FE}">
      <dgm:prSet phldrT="[Text]"/>
      <dgm:spPr/>
      <dgm:t>
        <a:bodyPr/>
        <a:lstStyle/>
        <a:p>
          <a:r>
            <a:rPr lang="en-US" dirty="0"/>
            <a:t>Herbal remedies (this will include collaboration with the Pharmacy Team for drug-herb interaction discussions)</a:t>
          </a:r>
        </a:p>
      </dgm:t>
    </dgm:pt>
    <dgm:pt modelId="{CC53A9DC-4DA9-47B6-86F4-EA6C85C8F657}" type="parTrans" cxnId="{5C9CD273-BB38-4AEB-B93C-6546485EEB35}">
      <dgm:prSet/>
      <dgm:spPr/>
      <dgm:t>
        <a:bodyPr/>
        <a:lstStyle/>
        <a:p>
          <a:endParaRPr lang="en-US"/>
        </a:p>
      </dgm:t>
    </dgm:pt>
    <dgm:pt modelId="{C1849C7E-F872-49DE-ABD0-72843F922FD7}" type="sibTrans" cxnId="{5C9CD273-BB38-4AEB-B93C-6546485EEB35}">
      <dgm:prSet/>
      <dgm:spPr/>
      <dgm:t>
        <a:bodyPr/>
        <a:lstStyle/>
        <a:p>
          <a:endParaRPr lang="en-US"/>
        </a:p>
      </dgm:t>
    </dgm:pt>
    <dgm:pt modelId="{14259A14-78C7-4D98-84BF-43F65DD6021F}">
      <dgm:prSet phldrT="[Text]"/>
      <dgm:spPr/>
      <dgm:t>
        <a:bodyPr/>
        <a:lstStyle/>
        <a:p>
          <a:endParaRPr lang="en-US" dirty="0"/>
        </a:p>
      </dgm:t>
    </dgm:pt>
    <dgm:pt modelId="{F1924750-A8A6-4BA1-B143-BCCCDF3DEF21}" type="parTrans" cxnId="{D9841A6D-8225-4BE9-A4FA-7DD6377EA087}">
      <dgm:prSet/>
      <dgm:spPr/>
      <dgm:t>
        <a:bodyPr/>
        <a:lstStyle/>
        <a:p>
          <a:endParaRPr lang="en-US"/>
        </a:p>
      </dgm:t>
    </dgm:pt>
    <dgm:pt modelId="{5F902080-8516-480E-8F57-B8FB348FAA2F}" type="sibTrans" cxnId="{D9841A6D-8225-4BE9-A4FA-7DD6377EA087}">
      <dgm:prSet/>
      <dgm:spPr/>
      <dgm:t>
        <a:bodyPr/>
        <a:lstStyle/>
        <a:p>
          <a:endParaRPr lang="en-US"/>
        </a:p>
      </dgm:t>
    </dgm:pt>
    <dgm:pt modelId="{A13F8360-3DC4-4475-AFA9-56A9699A190E}">
      <dgm:prSet phldrT="[Text]"/>
      <dgm:spPr/>
      <dgm:t>
        <a:bodyPr/>
        <a:lstStyle/>
        <a:p>
          <a:r>
            <a:rPr lang="en-US" dirty="0"/>
            <a:t>Assisting Food Sovereignty with their huge garden</a:t>
          </a:r>
        </a:p>
      </dgm:t>
    </dgm:pt>
    <dgm:pt modelId="{95CE817E-92B2-472A-AEA5-D9A92A67217D}" type="parTrans" cxnId="{2571D5A8-2E34-4E36-8336-1BBBFF23C192}">
      <dgm:prSet/>
      <dgm:spPr/>
      <dgm:t>
        <a:bodyPr/>
        <a:lstStyle/>
        <a:p>
          <a:endParaRPr lang="en-US"/>
        </a:p>
      </dgm:t>
    </dgm:pt>
    <dgm:pt modelId="{B791FEC7-856A-4A49-8D1B-1E280EFB5C9E}" type="sibTrans" cxnId="{2571D5A8-2E34-4E36-8336-1BBBFF23C192}">
      <dgm:prSet/>
      <dgm:spPr/>
      <dgm:t>
        <a:bodyPr/>
        <a:lstStyle/>
        <a:p>
          <a:endParaRPr lang="en-US"/>
        </a:p>
      </dgm:t>
    </dgm:pt>
    <dgm:pt modelId="{56F5E22C-3053-4E5B-B31D-8BFEAB63D64F}">
      <dgm:prSet phldrT="[Text]"/>
      <dgm:spPr/>
      <dgm:t>
        <a:bodyPr/>
        <a:lstStyle/>
        <a:p>
          <a:r>
            <a:rPr lang="en-US" dirty="0"/>
            <a:t>Meal Prepping Classes</a:t>
          </a:r>
        </a:p>
      </dgm:t>
    </dgm:pt>
    <dgm:pt modelId="{63405927-E7A2-402C-9798-6A1FF265A3E4}" type="parTrans" cxnId="{655B02AF-53B0-449B-8D71-C4DB5FE35148}">
      <dgm:prSet/>
      <dgm:spPr/>
      <dgm:t>
        <a:bodyPr/>
        <a:lstStyle/>
        <a:p>
          <a:endParaRPr lang="en-US"/>
        </a:p>
      </dgm:t>
    </dgm:pt>
    <dgm:pt modelId="{E436A31C-7A68-4A63-9201-546C973E3A49}" type="sibTrans" cxnId="{655B02AF-53B0-449B-8D71-C4DB5FE35148}">
      <dgm:prSet/>
      <dgm:spPr/>
      <dgm:t>
        <a:bodyPr/>
        <a:lstStyle/>
        <a:p>
          <a:endParaRPr lang="en-US"/>
        </a:p>
      </dgm:t>
    </dgm:pt>
    <dgm:pt modelId="{749D809D-A6E5-4297-81EA-5E61B5B1DA93}">
      <dgm:prSet phldrT="[Text]"/>
      <dgm:spPr/>
      <dgm:t>
        <a:bodyPr/>
        <a:lstStyle/>
        <a:p>
          <a:r>
            <a:rPr lang="en-US" dirty="0"/>
            <a:t>Shopping on a Budget Classes</a:t>
          </a:r>
        </a:p>
      </dgm:t>
    </dgm:pt>
    <dgm:pt modelId="{89EA14EB-3D1D-4FC6-8A11-853F843A8E2F}" type="parTrans" cxnId="{5957E357-F49C-4B1A-ABA9-10A12B9E6E91}">
      <dgm:prSet/>
      <dgm:spPr/>
      <dgm:t>
        <a:bodyPr/>
        <a:lstStyle/>
        <a:p>
          <a:endParaRPr lang="en-US"/>
        </a:p>
      </dgm:t>
    </dgm:pt>
    <dgm:pt modelId="{F6DB74B0-2297-4E84-A63D-E4DEEE690BFD}" type="sibTrans" cxnId="{5957E357-F49C-4B1A-ABA9-10A12B9E6E91}">
      <dgm:prSet/>
      <dgm:spPr/>
      <dgm:t>
        <a:bodyPr/>
        <a:lstStyle/>
        <a:p>
          <a:endParaRPr lang="en-US"/>
        </a:p>
      </dgm:t>
    </dgm:pt>
    <dgm:pt modelId="{E7D6223E-ECD2-40C1-8DB2-6CFC4F36D490}">
      <dgm:prSet phldrT="[Text]"/>
      <dgm:spPr/>
      <dgm:t>
        <a:bodyPr/>
        <a:lstStyle/>
        <a:p>
          <a:r>
            <a:rPr lang="en-US" dirty="0"/>
            <a:t>How to grow herbs</a:t>
          </a:r>
        </a:p>
      </dgm:t>
    </dgm:pt>
    <dgm:pt modelId="{A459229F-03D8-48C7-91D4-7E13C8735E5D}" type="parTrans" cxnId="{4ADD849F-93F4-450D-909E-F11B079292A2}">
      <dgm:prSet/>
      <dgm:spPr/>
      <dgm:t>
        <a:bodyPr/>
        <a:lstStyle/>
        <a:p>
          <a:endParaRPr lang="en-US"/>
        </a:p>
      </dgm:t>
    </dgm:pt>
    <dgm:pt modelId="{2A10F0C3-8577-4848-A8FB-09FB9FE386CB}" type="sibTrans" cxnId="{4ADD849F-93F4-450D-909E-F11B079292A2}">
      <dgm:prSet/>
      <dgm:spPr/>
      <dgm:t>
        <a:bodyPr/>
        <a:lstStyle/>
        <a:p>
          <a:endParaRPr lang="en-US"/>
        </a:p>
      </dgm:t>
    </dgm:pt>
    <dgm:pt modelId="{2C5ABE88-D673-460B-BA07-8C5DDC5389C3}">
      <dgm:prSet phldrT="[Text]"/>
      <dgm:spPr/>
      <dgm:t>
        <a:bodyPr/>
        <a:lstStyle/>
        <a:p>
          <a:r>
            <a:rPr lang="en-US" dirty="0"/>
            <a:t>Canning </a:t>
          </a:r>
        </a:p>
      </dgm:t>
    </dgm:pt>
    <dgm:pt modelId="{27AD4ED6-EC73-4493-BEDD-BC9D46E050C1}" type="parTrans" cxnId="{13C1B49C-0A9D-49C3-B768-572935019631}">
      <dgm:prSet/>
      <dgm:spPr/>
      <dgm:t>
        <a:bodyPr/>
        <a:lstStyle/>
        <a:p>
          <a:endParaRPr lang="en-US"/>
        </a:p>
      </dgm:t>
    </dgm:pt>
    <dgm:pt modelId="{25768360-39D4-4720-B318-70BA2F056A49}" type="sibTrans" cxnId="{13C1B49C-0A9D-49C3-B768-572935019631}">
      <dgm:prSet/>
      <dgm:spPr/>
      <dgm:t>
        <a:bodyPr/>
        <a:lstStyle/>
        <a:p>
          <a:endParaRPr lang="en-US"/>
        </a:p>
      </dgm:t>
    </dgm:pt>
    <dgm:pt modelId="{D50A2CFC-95F1-4458-BE79-64C35D5E58E9}">
      <dgm:prSet phldrT="[Text]"/>
      <dgm:spPr/>
      <dgm:t>
        <a:bodyPr/>
        <a:lstStyle/>
        <a:p>
          <a:r>
            <a:rPr lang="en-US" dirty="0"/>
            <a:t>How to grow microgreens (Andrew Johnson)</a:t>
          </a:r>
        </a:p>
      </dgm:t>
    </dgm:pt>
    <dgm:pt modelId="{E9CA7366-BB80-46D9-A186-960E059BE499}" type="parTrans" cxnId="{F91314D4-F585-4007-BDC9-342EE93FAFAE}">
      <dgm:prSet/>
      <dgm:spPr/>
      <dgm:t>
        <a:bodyPr/>
        <a:lstStyle/>
        <a:p>
          <a:endParaRPr lang="en-US"/>
        </a:p>
      </dgm:t>
    </dgm:pt>
    <dgm:pt modelId="{3F4F2A24-899D-4D75-925A-31F92561BB9B}" type="sibTrans" cxnId="{F91314D4-F585-4007-BDC9-342EE93FAFAE}">
      <dgm:prSet/>
      <dgm:spPr/>
      <dgm:t>
        <a:bodyPr/>
        <a:lstStyle/>
        <a:p>
          <a:endParaRPr lang="en-US"/>
        </a:p>
      </dgm:t>
    </dgm:pt>
    <dgm:pt modelId="{7109EDB3-5DC8-4C81-AB9D-B81D76842E33}">
      <dgm:prSet phldrT="[Text]"/>
      <dgm:spPr/>
      <dgm:t>
        <a:bodyPr/>
        <a:lstStyle/>
        <a:p>
          <a:r>
            <a:rPr lang="en-US" dirty="0"/>
            <a:t>Building Root Cellar</a:t>
          </a:r>
        </a:p>
      </dgm:t>
    </dgm:pt>
    <dgm:pt modelId="{2F666E29-B041-40B2-94F7-6CF40D76E452}" type="parTrans" cxnId="{0EE533BF-DBD4-4E27-8AFF-B8F230781D81}">
      <dgm:prSet/>
      <dgm:spPr/>
      <dgm:t>
        <a:bodyPr/>
        <a:lstStyle/>
        <a:p>
          <a:endParaRPr lang="en-US"/>
        </a:p>
      </dgm:t>
    </dgm:pt>
    <dgm:pt modelId="{7E6DA914-9FE2-4C7B-9062-5D5399D46226}" type="sibTrans" cxnId="{0EE533BF-DBD4-4E27-8AFF-B8F230781D81}">
      <dgm:prSet/>
      <dgm:spPr/>
      <dgm:t>
        <a:bodyPr/>
        <a:lstStyle/>
        <a:p>
          <a:endParaRPr lang="en-US"/>
        </a:p>
      </dgm:t>
    </dgm:pt>
    <dgm:pt modelId="{16C31116-ADDE-4AA5-9C6D-9C2E93F389B5}" type="pres">
      <dgm:prSet presAssocID="{C81CF22F-BAAC-46E3-BC6A-32EF98CFE99A}" presName="Name0" presStyleCnt="0">
        <dgm:presLayoutVars>
          <dgm:dir/>
          <dgm:animLvl val="lvl"/>
          <dgm:resizeHandles val="exact"/>
        </dgm:presLayoutVars>
      </dgm:prSet>
      <dgm:spPr/>
    </dgm:pt>
    <dgm:pt modelId="{6BB96B5F-0A44-4D9F-86C3-5AF1D470E09A}" type="pres">
      <dgm:prSet presAssocID="{B8D9B4B6-9676-4203-A409-068FE6ACD98B}" presName="composite" presStyleCnt="0"/>
      <dgm:spPr/>
    </dgm:pt>
    <dgm:pt modelId="{F1EDA2D9-E4BF-4BD3-A629-24DDF80606A9}" type="pres">
      <dgm:prSet presAssocID="{B8D9B4B6-9676-4203-A409-068FE6ACD98B}" presName="parTx" presStyleLbl="alignNode1" presStyleIdx="0" presStyleCnt="3">
        <dgm:presLayoutVars>
          <dgm:chMax val="0"/>
          <dgm:chPref val="0"/>
          <dgm:bulletEnabled val="1"/>
        </dgm:presLayoutVars>
      </dgm:prSet>
      <dgm:spPr/>
    </dgm:pt>
    <dgm:pt modelId="{84D04F1D-5A1C-4F5D-99CB-E4BA76ABC5BF}" type="pres">
      <dgm:prSet presAssocID="{B8D9B4B6-9676-4203-A409-068FE6ACD98B}" presName="desTx" presStyleLbl="alignAccFollowNode1" presStyleIdx="0" presStyleCnt="3">
        <dgm:presLayoutVars>
          <dgm:bulletEnabled val="1"/>
        </dgm:presLayoutVars>
      </dgm:prSet>
      <dgm:spPr/>
    </dgm:pt>
    <dgm:pt modelId="{B3E972D7-A3F4-4FD9-84C0-5DC09B7A054C}" type="pres">
      <dgm:prSet presAssocID="{001AEDA9-8708-4DF6-96BB-3E1F2C03B6B7}" presName="space" presStyleCnt="0"/>
      <dgm:spPr/>
    </dgm:pt>
    <dgm:pt modelId="{11563AEF-5514-46B9-A25A-A8E801DBBEC8}" type="pres">
      <dgm:prSet presAssocID="{29BC5F1D-C934-43E4-A4A9-AF2756A39A8B}" presName="composite" presStyleCnt="0"/>
      <dgm:spPr/>
    </dgm:pt>
    <dgm:pt modelId="{81915BFF-6EEB-4F00-917C-F765A327423D}" type="pres">
      <dgm:prSet presAssocID="{29BC5F1D-C934-43E4-A4A9-AF2756A39A8B}" presName="parTx" presStyleLbl="alignNode1" presStyleIdx="1" presStyleCnt="3">
        <dgm:presLayoutVars>
          <dgm:chMax val="0"/>
          <dgm:chPref val="0"/>
          <dgm:bulletEnabled val="1"/>
        </dgm:presLayoutVars>
      </dgm:prSet>
      <dgm:spPr/>
    </dgm:pt>
    <dgm:pt modelId="{2EC0F00C-A2B9-4AA3-8A44-1A8AF745EC58}" type="pres">
      <dgm:prSet presAssocID="{29BC5F1D-C934-43E4-A4A9-AF2756A39A8B}" presName="desTx" presStyleLbl="alignAccFollowNode1" presStyleIdx="1" presStyleCnt="3">
        <dgm:presLayoutVars>
          <dgm:bulletEnabled val="1"/>
        </dgm:presLayoutVars>
      </dgm:prSet>
      <dgm:spPr/>
    </dgm:pt>
    <dgm:pt modelId="{EDB0638F-8C3F-486D-B271-7B86D9F73B17}" type="pres">
      <dgm:prSet presAssocID="{381EF483-903B-4A1E-9762-1E2417C0A9E1}" presName="space" presStyleCnt="0"/>
      <dgm:spPr/>
    </dgm:pt>
    <dgm:pt modelId="{EBCC73C5-2B32-4584-A192-EAB013C34BB1}" type="pres">
      <dgm:prSet presAssocID="{99A0B6CF-A27A-4FFE-B39C-170CF2A34417}" presName="composite" presStyleCnt="0"/>
      <dgm:spPr/>
    </dgm:pt>
    <dgm:pt modelId="{DB865AFA-D31A-44F2-A36B-21520FF699DA}" type="pres">
      <dgm:prSet presAssocID="{99A0B6CF-A27A-4FFE-B39C-170CF2A34417}" presName="parTx" presStyleLbl="alignNode1" presStyleIdx="2" presStyleCnt="3">
        <dgm:presLayoutVars>
          <dgm:chMax val="0"/>
          <dgm:chPref val="0"/>
          <dgm:bulletEnabled val="1"/>
        </dgm:presLayoutVars>
      </dgm:prSet>
      <dgm:spPr/>
    </dgm:pt>
    <dgm:pt modelId="{1EA8E609-8650-495B-A5B8-48FE0287FCAE}" type="pres">
      <dgm:prSet presAssocID="{99A0B6CF-A27A-4FFE-B39C-170CF2A34417}" presName="desTx" presStyleLbl="alignAccFollowNode1" presStyleIdx="2" presStyleCnt="3">
        <dgm:presLayoutVars>
          <dgm:bulletEnabled val="1"/>
        </dgm:presLayoutVars>
      </dgm:prSet>
      <dgm:spPr/>
    </dgm:pt>
  </dgm:ptLst>
  <dgm:cxnLst>
    <dgm:cxn modelId="{0CDA9508-A7DF-4753-B727-A763DD740D78}" type="presOf" srcId="{7109EDB3-5DC8-4C81-AB9D-B81D76842E33}" destId="{1EA8E609-8650-495B-A5B8-48FE0287FCAE}" srcOrd="0" destOrd="6" presId="urn:microsoft.com/office/officeart/2005/8/layout/hList1"/>
    <dgm:cxn modelId="{74AC3015-9EA7-4756-8B71-510CE796B3BD}" type="presOf" srcId="{D50A2CFC-95F1-4458-BE79-64C35D5E58E9}" destId="{1EA8E609-8650-495B-A5B8-48FE0287FCAE}" srcOrd="0" destOrd="5" presId="urn:microsoft.com/office/officeart/2005/8/layout/hList1"/>
    <dgm:cxn modelId="{DA64B927-15FD-4FF3-B384-09057F1299F7}" type="presOf" srcId="{88D07F8F-DE23-447A-8803-7E89EAB22E8C}" destId="{2EC0F00C-A2B9-4AA3-8A44-1A8AF745EC58}" srcOrd="0" destOrd="0" presId="urn:microsoft.com/office/officeart/2005/8/layout/hList1"/>
    <dgm:cxn modelId="{30779F2A-AFFD-4793-9E17-BF636FA902A8}" type="presOf" srcId="{99A0B6CF-A27A-4FFE-B39C-170CF2A34417}" destId="{DB865AFA-D31A-44F2-A36B-21520FF699DA}" srcOrd="0" destOrd="0" presId="urn:microsoft.com/office/officeart/2005/8/layout/hList1"/>
    <dgm:cxn modelId="{B8F44A2C-1419-4090-9092-92B00213B429}" type="presOf" srcId="{B8D9B4B6-9676-4203-A409-068FE6ACD98B}" destId="{F1EDA2D9-E4BF-4BD3-A629-24DDF80606A9}" srcOrd="0" destOrd="0" presId="urn:microsoft.com/office/officeart/2005/8/layout/hList1"/>
    <dgm:cxn modelId="{C876542C-9059-4221-B0B9-377FBA39E4CE}" srcId="{99A0B6CF-A27A-4FFE-B39C-170CF2A34417}" destId="{282E3F1A-E7FF-42F9-9921-82ACDB977CC4}" srcOrd="1" destOrd="0" parTransId="{CCC82BB6-C331-41F5-A4AE-9C6B006E4914}" sibTransId="{95A654AF-E001-4F2F-B3EB-8DE2E15A712C}"/>
    <dgm:cxn modelId="{D7918A3B-B64C-4584-9CEB-B6DC185E077B}" srcId="{29BC5F1D-C934-43E4-A4A9-AF2756A39A8B}" destId="{0EB37611-00FA-473B-94D7-FB2838B9E256}" srcOrd="5" destOrd="0" parTransId="{E5B04877-F934-4147-9841-0A2C9AEDA3E3}" sibTransId="{58583CFE-B0F8-44DE-90F8-D2E94E9BDD88}"/>
    <dgm:cxn modelId="{325FF03C-D1A9-47D6-9D19-A8DB4C86988F}" type="presOf" srcId="{0EB37611-00FA-473B-94D7-FB2838B9E256}" destId="{2EC0F00C-A2B9-4AA3-8A44-1A8AF745EC58}" srcOrd="0" destOrd="5" presId="urn:microsoft.com/office/officeart/2005/8/layout/hList1"/>
    <dgm:cxn modelId="{D467B43D-74CE-45F1-B890-A8C799664C40}" srcId="{29BC5F1D-C934-43E4-A4A9-AF2756A39A8B}" destId="{19C1515D-505A-4E78-998E-E0DAC28D9CD2}" srcOrd="1" destOrd="0" parTransId="{25454133-70FC-4B9E-B764-D8B3592EB0ED}" sibTransId="{CECD0608-1BB1-4D02-B892-E429DD81DFCC}"/>
    <dgm:cxn modelId="{9678435F-9A57-4567-8F5D-9CB6C95ECD69}" type="presOf" srcId="{E7D6223E-ECD2-40C1-8DB2-6CFC4F36D490}" destId="{2EC0F00C-A2B9-4AA3-8A44-1A8AF745EC58}" srcOrd="0" destOrd="3" presId="urn:microsoft.com/office/officeart/2005/8/layout/hList1"/>
    <dgm:cxn modelId="{8D146562-6797-4790-A3FA-FD5765F5BE45}" type="presOf" srcId="{19C1515D-505A-4E78-998E-E0DAC28D9CD2}" destId="{2EC0F00C-A2B9-4AA3-8A44-1A8AF745EC58}" srcOrd="0" destOrd="1" presId="urn:microsoft.com/office/officeart/2005/8/layout/hList1"/>
    <dgm:cxn modelId="{AABE7A65-E992-47DD-B9EE-1F018D240690}" type="presOf" srcId="{56F5E22C-3053-4E5B-B31D-8BFEAB63D64F}" destId="{1EA8E609-8650-495B-A5B8-48FE0287FCAE}" srcOrd="0" destOrd="3" presId="urn:microsoft.com/office/officeart/2005/8/layout/hList1"/>
    <dgm:cxn modelId="{D9841A6D-8225-4BE9-A4FA-7DD6377EA087}" srcId="{99A0B6CF-A27A-4FFE-B39C-170CF2A34417}" destId="{14259A14-78C7-4D98-84BF-43F65DD6021F}" srcOrd="7" destOrd="0" parTransId="{F1924750-A8A6-4BA1-B143-BCCCDF3DEF21}" sibTransId="{5F902080-8516-480E-8F57-B8FB348FAA2F}"/>
    <dgm:cxn modelId="{74A92A6E-887F-4E29-B83E-195FB06A8790}" type="presOf" srcId="{C81CF22F-BAAC-46E3-BC6A-32EF98CFE99A}" destId="{16C31116-ADDE-4AA5-9C6D-9C2E93F389B5}" srcOrd="0" destOrd="0" presId="urn:microsoft.com/office/officeart/2005/8/layout/hList1"/>
    <dgm:cxn modelId="{BF77DC4E-75D0-4080-951C-75AF046B228B}" type="presOf" srcId="{AAEAD816-CB87-4132-90C9-EB173CB533E7}" destId="{1EA8E609-8650-495B-A5B8-48FE0287FCAE}" srcOrd="0" destOrd="0" presId="urn:microsoft.com/office/officeart/2005/8/layout/hList1"/>
    <dgm:cxn modelId="{9BB5276F-CC6E-48E1-BDCA-6E271F97721A}" type="presOf" srcId="{2C5ABE88-D673-460B-BA07-8C5DDC5389C3}" destId="{2EC0F00C-A2B9-4AA3-8A44-1A8AF745EC58}" srcOrd="0" destOrd="6" presId="urn:microsoft.com/office/officeart/2005/8/layout/hList1"/>
    <dgm:cxn modelId="{20637072-17B6-444F-B121-D74D1971DBAA}" type="presOf" srcId="{48FE29F5-CD4A-4252-BC2E-E9F3AE2185F5}" destId="{84D04F1D-5A1C-4F5D-99CB-E4BA76ABC5BF}" srcOrd="0" destOrd="2" presId="urn:microsoft.com/office/officeart/2005/8/layout/hList1"/>
    <dgm:cxn modelId="{5C9CD273-BB38-4AEB-B93C-6546485EEB35}" srcId="{29BC5F1D-C934-43E4-A4A9-AF2756A39A8B}" destId="{9C6572A7-1B97-4805-9723-9C1AD2FC45FE}" srcOrd="4" destOrd="0" parTransId="{CC53A9DC-4DA9-47B6-86F4-EA6C85C8F657}" sibTransId="{C1849C7E-F872-49DE-ABD0-72843F922FD7}"/>
    <dgm:cxn modelId="{5957E357-F49C-4B1A-ABA9-10A12B9E6E91}" srcId="{99A0B6CF-A27A-4FFE-B39C-170CF2A34417}" destId="{749D809D-A6E5-4297-81EA-5E61B5B1DA93}" srcOrd="4" destOrd="0" parTransId="{89EA14EB-3D1D-4FC6-8A11-853F843A8E2F}" sibTransId="{F6DB74B0-2297-4E84-A63D-E4DEEE690BFD}"/>
    <dgm:cxn modelId="{6525597B-6D34-4001-9254-5160CAE59E29}" type="presOf" srcId="{9C6572A7-1B97-4805-9723-9C1AD2FC45FE}" destId="{2EC0F00C-A2B9-4AA3-8A44-1A8AF745EC58}" srcOrd="0" destOrd="4" presId="urn:microsoft.com/office/officeart/2005/8/layout/hList1"/>
    <dgm:cxn modelId="{94A98B83-A14B-4B28-BFCD-6599F7EDBD72}" srcId="{29BC5F1D-C934-43E4-A4A9-AF2756A39A8B}" destId="{88D07F8F-DE23-447A-8803-7E89EAB22E8C}" srcOrd="0" destOrd="0" parTransId="{2D50DA06-0BF1-44F0-B138-ECA5F05C9A4C}" sibTransId="{B7C28D73-2EB4-4792-80AA-92A3CD7D7489}"/>
    <dgm:cxn modelId="{D5587085-9889-42BF-A7DF-F457E95F05CC}" type="presOf" srcId="{695E35B9-0A25-4D5E-B534-9369D32E17FC}" destId="{84D04F1D-5A1C-4F5D-99CB-E4BA76ABC5BF}" srcOrd="0" destOrd="3" presId="urn:microsoft.com/office/officeart/2005/8/layout/hList1"/>
    <dgm:cxn modelId="{5CEDAA86-1904-46EC-9B34-ED6F58FECD63}" srcId="{B8D9B4B6-9676-4203-A409-068FE6ACD98B}" destId="{E00038BC-B9B2-4F45-824B-7D58AC3C31AC}" srcOrd="0" destOrd="0" parTransId="{CDCE938F-F634-42A3-ABEF-4A5220DB96FE}" sibTransId="{40DF17BC-CF01-443F-AC03-F5BB4F41F41D}"/>
    <dgm:cxn modelId="{316C0988-4F3D-4BA0-8434-7E713AA369CE}" srcId="{C81CF22F-BAAC-46E3-BC6A-32EF98CFE99A}" destId="{B8D9B4B6-9676-4203-A409-068FE6ACD98B}" srcOrd="0" destOrd="0" parTransId="{AD0C35B2-3122-4D50-9841-F78359948C1E}" sibTransId="{001AEDA9-8708-4DF6-96BB-3E1F2C03B6B7}"/>
    <dgm:cxn modelId="{B964A28D-9D7F-4A31-B2B5-420659197A9F}" type="presOf" srcId="{143CB566-C70F-45F0-A152-AB7D94C7C128}" destId="{2EC0F00C-A2B9-4AA3-8A44-1A8AF745EC58}" srcOrd="0" destOrd="2" presId="urn:microsoft.com/office/officeart/2005/8/layout/hList1"/>
    <dgm:cxn modelId="{01104D8E-A895-4E43-9294-A71B3E70DA8C}" srcId="{99A0B6CF-A27A-4FFE-B39C-170CF2A34417}" destId="{AAEAD816-CB87-4132-90C9-EB173CB533E7}" srcOrd="0" destOrd="0" parTransId="{A96A8E1B-CABA-4C38-80D0-9A3480C4F7AB}" sibTransId="{C84F6454-6F5B-4120-A851-E1E1AA0B844B}"/>
    <dgm:cxn modelId="{98A7528E-BC04-4CF2-969E-261B408FD3DB}" srcId="{B8D9B4B6-9676-4203-A409-068FE6ACD98B}" destId="{48FE29F5-CD4A-4252-BC2E-E9F3AE2185F5}" srcOrd="2" destOrd="0" parTransId="{DED788A6-BF26-4671-88BA-10174A535FC4}" sibTransId="{7CAF288C-0A3F-4084-9475-BE0AF8B2A191}"/>
    <dgm:cxn modelId="{13C1B49C-0A9D-49C3-B768-572935019631}" srcId="{29BC5F1D-C934-43E4-A4A9-AF2756A39A8B}" destId="{2C5ABE88-D673-460B-BA07-8C5DDC5389C3}" srcOrd="6" destOrd="0" parTransId="{27AD4ED6-EC73-4493-BEDD-BC9D46E050C1}" sibTransId="{25768360-39D4-4720-B318-70BA2F056A49}"/>
    <dgm:cxn modelId="{A3E3289E-7048-42AC-8C8F-8323294328AC}" srcId="{C81CF22F-BAAC-46E3-BC6A-32EF98CFE99A}" destId="{99A0B6CF-A27A-4FFE-B39C-170CF2A34417}" srcOrd="2" destOrd="0" parTransId="{2313485C-CAEA-405E-9D66-4698966E44C7}" sibTransId="{D29A3E12-849A-45D9-9A90-44CCFB7E358B}"/>
    <dgm:cxn modelId="{4ADD849F-93F4-450D-909E-F11B079292A2}" srcId="{29BC5F1D-C934-43E4-A4A9-AF2756A39A8B}" destId="{E7D6223E-ECD2-40C1-8DB2-6CFC4F36D490}" srcOrd="3" destOrd="0" parTransId="{A459229F-03D8-48C7-91D4-7E13C8735E5D}" sibTransId="{2A10F0C3-8577-4848-A8FB-09FB9FE386CB}"/>
    <dgm:cxn modelId="{2571D5A8-2E34-4E36-8336-1BBBFF23C192}" srcId="{99A0B6CF-A27A-4FFE-B39C-170CF2A34417}" destId="{A13F8360-3DC4-4475-AFA9-56A9699A190E}" srcOrd="2" destOrd="0" parTransId="{95CE817E-92B2-472A-AEA5-D9A92A67217D}" sibTransId="{B791FEC7-856A-4A49-8D1B-1E280EFB5C9E}"/>
    <dgm:cxn modelId="{655B02AF-53B0-449B-8D71-C4DB5FE35148}" srcId="{99A0B6CF-A27A-4FFE-B39C-170CF2A34417}" destId="{56F5E22C-3053-4E5B-B31D-8BFEAB63D64F}" srcOrd="3" destOrd="0" parTransId="{63405927-E7A2-402C-9798-6A1FF265A3E4}" sibTransId="{E436A31C-7A68-4A63-9201-546C973E3A49}"/>
    <dgm:cxn modelId="{E60ACDB0-C97C-4401-AC50-1509F3DC8DF8}" type="presOf" srcId="{14259A14-78C7-4D98-84BF-43F65DD6021F}" destId="{1EA8E609-8650-495B-A5B8-48FE0287FCAE}" srcOrd="0" destOrd="7" presId="urn:microsoft.com/office/officeart/2005/8/layout/hList1"/>
    <dgm:cxn modelId="{06ED24B1-4F01-4EF9-A8F9-2CCEA62CDC50}" srcId="{C81CF22F-BAAC-46E3-BC6A-32EF98CFE99A}" destId="{29BC5F1D-C934-43E4-A4A9-AF2756A39A8B}" srcOrd="1" destOrd="0" parTransId="{340A7896-93D4-4093-9486-85C81146C034}" sibTransId="{381EF483-903B-4A1E-9762-1E2417C0A9E1}"/>
    <dgm:cxn modelId="{0EF52CB4-F103-4590-A9CD-EB4901740409}" type="presOf" srcId="{4AC6DF4D-FE10-4000-B30A-0005CA8311EC}" destId="{84D04F1D-5A1C-4F5D-99CB-E4BA76ABC5BF}" srcOrd="0" destOrd="1" presId="urn:microsoft.com/office/officeart/2005/8/layout/hList1"/>
    <dgm:cxn modelId="{A9B17ABE-F428-4058-BC49-A92554AD99CB}" type="presOf" srcId="{25C50B1E-CC55-40A4-81FA-990F4D31A704}" destId="{84D04F1D-5A1C-4F5D-99CB-E4BA76ABC5BF}" srcOrd="0" destOrd="4" presId="urn:microsoft.com/office/officeart/2005/8/layout/hList1"/>
    <dgm:cxn modelId="{0EE533BF-DBD4-4E27-8AFF-B8F230781D81}" srcId="{99A0B6CF-A27A-4FFE-B39C-170CF2A34417}" destId="{7109EDB3-5DC8-4C81-AB9D-B81D76842E33}" srcOrd="6" destOrd="0" parTransId="{2F666E29-B041-40B2-94F7-6CF40D76E452}" sibTransId="{7E6DA914-9FE2-4C7B-9062-5D5399D46226}"/>
    <dgm:cxn modelId="{C2AFFBC3-FB39-4E8F-8D73-4D79DA2AD2A8}" srcId="{29BC5F1D-C934-43E4-A4A9-AF2756A39A8B}" destId="{143CB566-C70F-45F0-A152-AB7D94C7C128}" srcOrd="2" destOrd="0" parTransId="{DF0E7649-DF6D-42F1-A6D7-E67A80783BEE}" sibTransId="{AC37FE61-2358-48F1-81C4-F8BFE6DEB691}"/>
    <dgm:cxn modelId="{164A15CC-74CC-4C38-904D-BD72FAE79758}" type="presOf" srcId="{E00038BC-B9B2-4F45-824B-7D58AC3C31AC}" destId="{84D04F1D-5A1C-4F5D-99CB-E4BA76ABC5BF}" srcOrd="0" destOrd="0" presId="urn:microsoft.com/office/officeart/2005/8/layout/hList1"/>
    <dgm:cxn modelId="{F91314D4-F585-4007-BDC9-342EE93FAFAE}" srcId="{99A0B6CF-A27A-4FFE-B39C-170CF2A34417}" destId="{D50A2CFC-95F1-4458-BE79-64C35D5E58E9}" srcOrd="5" destOrd="0" parTransId="{E9CA7366-BB80-46D9-A186-960E059BE499}" sibTransId="{3F4F2A24-899D-4D75-925A-31F92561BB9B}"/>
    <dgm:cxn modelId="{556A05DC-D816-47B3-96D7-4F1C8FF53282}" srcId="{B8D9B4B6-9676-4203-A409-068FE6ACD98B}" destId="{25C50B1E-CC55-40A4-81FA-990F4D31A704}" srcOrd="4" destOrd="0" parTransId="{E81143C0-2F02-4A3C-8239-B42BE7A3F725}" sibTransId="{72F221C6-202A-444F-BE9E-4ED0B348F736}"/>
    <dgm:cxn modelId="{325E38DE-13B8-495F-B5FD-58A7E1C0B13C}" type="presOf" srcId="{A13F8360-3DC4-4475-AFA9-56A9699A190E}" destId="{1EA8E609-8650-495B-A5B8-48FE0287FCAE}" srcOrd="0" destOrd="2" presId="urn:microsoft.com/office/officeart/2005/8/layout/hList1"/>
    <dgm:cxn modelId="{FE1902DF-65BA-469D-A90B-320BDC965743}" type="presOf" srcId="{282E3F1A-E7FF-42F9-9921-82ACDB977CC4}" destId="{1EA8E609-8650-495B-A5B8-48FE0287FCAE}" srcOrd="0" destOrd="1" presId="urn:microsoft.com/office/officeart/2005/8/layout/hList1"/>
    <dgm:cxn modelId="{6E8100E1-69D5-4C80-9B82-A473746E87E1}" type="presOf" srcId="{29BC5F1D-C934-43E4-A4A9-AF2756A39A8B}" destId="{81915BFF-6EEB-4F00-917C-F765A327423D}" srcOrd="0" destOrd="0" presId="urn:microsoft.com/office/officeart/2005/8/layout/hList1"/>
    <dgm:cxn modelId="{D386D6E5-0144-485B-BA74-A64E304672CE}" srcId="{B8D9B4B6-9676-4203-A409-068FE6ACD98B}" destId="{695E35B9-0A25-4D5E-B534-9369D32E17FC}" srcOrd="3" destOrd="0" parTransId="{C6C71B39-EC41-4E64-BFDF-8B0EED70214F}" sibTransId="{644FFFCC-5182-447D-9113-7D49AF8ECD1C}"/>
    <dgm:cxn modelId="{E743CFFB-995B-44BF-AFFF-D8A111CD143A}" type="presOf" srcId="{749D809D-A6E5-4297-81EA-5E61B5B1DA93}" destId="{1EA8E609-8650-495B-A5B8-48FE0287FCAE}" srcOrd="0" destOrd="4" presId="urn:microsoft.com/office/officeart/2005/8/layout/hList1"/>
    <dgm:cxn modelId="{DC6116FD-1BA2-431F-8900-74579567EDCA}" srcId="{B8D9B4B6-9676-4203-A409-068FE6ACD98B}" destId="{4AC6DF4D-FE10-4000-B30A-0005CA8311EC}" srcOrd="1" destOrd="0" parTransId="{82C37648-A92E-40E2-8BCF-01099F786681}" sibTransId="{9EA14CAE-16B4-4D45-A7B7-B114914C486F}"/>
    <dgm:cxn modelId="{1DA298CD-0A86-4F99-B8B7-5E22F33865DE}" type="presParOf" srcId="{16C31116-ADDE-4AA5-9C6D-9C2E93F389B5}" destId="{6BB96B5F-0A44-4D9F-86C3-5AF1D470E09A}" srcOrd="0" destOrd="0" presId="urn:microsoft.com/office/officeart/2005/8/layout/hList1"/>
    <dgm:cxn modelId="{2E09C58B-57DF-415D-8C6A-F842E0DDF8C0}" type="presParOf" srcId="{6BB96B5F-0A44-4D9F-86C3-5AF1D470E09A}" destId="{F1EDA2D9-E4BF-4BD3-A629-24DDF80606A9}" srcOrd="0" destOrd="0" presId="urn:microsoft.com/office/officeart/2005/8/layout/hList1"/>
    <dgm:cxn modelId="{56EAF940-BFF0-4B24-9B7F-6DA4B5CDBA2E}" type="presParOf" srcId="{6BB96B5F-0A44-4D9F-86C3-5AF1D470E09A}" destId="{84D04F1D-5A1C-4F5D-99CB-E4BA76ABC5BF}" srcOrd="1" destOrd="0" presId="urn:microsoft.com/office/officeart/2005/8/layout/hList1"/>
    <dgm:cxn modelId="{38F54609-F833-4281-8EAF-F9DD3817AB18}" type="presParOf" srcId="{16C31116-ADDE-4AA5-9C6D-9C2E93F389B5}" destId="{B3E972D7-A3F4-4FD9-84C0-5DC09B7A054C}" srcOrd="1" destOrd="0" presId="urn:microsoft.com/office/officeart/2005/8/layout/hList1"/>
    <dgm:cxn modelId="{CB387F76-A66D-4318-A7FA-FD24D2926D50}" type="presParOf" srcId="{16C31116-ADDE-4AA5-9C6D-9C2E93F389B5}" destId="{11563AEF-5514-46B9-A25A-A8E801DBBEC8}" srcOrd="2" destOrd="0" presId="urn:microsoft.com/office/officeart/2005/8/layout/hList1"/>
    <dgm:cxn modelId="{BC1C78C5-C87F-4313-A550-F1FB1B817CA1}" type="presParOf" srcId="{11563AEF-5514-46B9-A25A-A8E801DBBEC8}" destId="{81915BFF-6EEB-4F00-917C-F765A327423D}" srcOrd="0" destOrd="0" presId="urn:microsoft.com/office/officeart/2005/8/layout/hList1"/>
    <dgm:cxn modelId="{006B50F7-0173-45E0-BC2E-4169234511AC}" type="presParOf" srcId="{11563AEF-5514-46B9-A25A-A8E801DBBEC8}" destId="{2EC0F00C-A2B9-4AA3-8A44-1A8AF745EC58}" srcOrd="1" destOrd="0" presId="urn:microsoft.com/office/officeart/2005/8/layout/hList1"/>
    <dgm:cxn modelId="{6AF987B0-DAC9-4125-9BFB-8ADF594BE55C}" type="presParOf" srcId="{16C31116-ADDE-4AA5-9C6D-9C2E93F389B5}" destId="{EDB0638F-8C3F-486D-B271-7B86D9F73B17}" srcOrd="3" destOrd="0" presId="urn:microsoft.com/office/officeart/2005/8/layout/hList1"/>
    <dgm:cxn modelId="{742FDA12-A5F9-4286-A87F-1FCC0332EA4E}" type="presParOf" srcId="{16C31116-ADDE-4AA5-9C6D-9C2E93F389B5}" destId="{EBCC73C5-2B32-4584-A192-EAB013C34BB1}" srcOrd="4" destOrd="0" presId="urn:microsoft.com/office/officeart/2005/8/layout/hList1"/>
    <dgm:cxn modelId="{27EA42CC-03F0-49B8-B0DB-970CC0001083}" type="presParOf" srcId="{EBCC73C5-2B32-4584-A192-EAB013C34BB1}" destId="{DB865AFA-D31A-44F2-A36B-21520FF699DA}" srcOrd="0" destOrd="0" presId="urn:microsoft.com/office/officeart/2005/8/layout/hList1"/>
    <dgm:cxn modelId="{0951AC30-A43F-490A-B608-BE3F60E2A1FB}" type="presParOf" srcId="{EBCC73C5-2B32-4584-A192-EAB013C34BB1}" destId="{1EA8E609-8650-495B-A5B8-48FE0287FCA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AFD7E-4A04-4A5B-BDD6-808C791007D3}">
      <dsp:nvSpPr>
        <dsp:cNvPr id="0" name=""/>
        <dsp:cNvSpPr/>
      </dsp:nvSpPr>
      <dsp:spPr>
        <a:xfrm rot="5400000">
          <a:off x="-537426" y="537426"/>
          <a:ext cx="3582840" cy="2507988"/>
        </a:xfrm>
        <a:prstGeom prst="chevron">
          <a:avLst/>
        </a:prstGeom>
        <a:gradFill rotWithShape="0">
          <a:gsLst>
            <a:gs pos="0">
              <a:schemeClr val="accent5">
                <a:alpha val="90000"/>
                <a:hueOff val="0"/>
                <a:satOff val="0"/>
                <a:lumOff val="0"/>
                <a:alphaOff val="0"/>
                <a:shade val="51000"/>
                <a:satMod val="130000"/>
              </a:schemeClr>
            </a:gs>
            <a:gs pos="80000">
              <a:schemeClr val="accent5">
                <a:alpha val="90000"/>
                <a:hueOff val="0"/>
                <a:satOff val="0"/>
                <a:lumOff val="0"/>
                <a:alphaOff val="0"/>
                <a:shade val="93000"/>
                <a:satMod val="130000"/>
              </a:schemeClr>
            </a:gs>
            <a:gs pos="100000">
              <a:schemeClr val="accent5">
                <a:alpha val="90000"/>
                <a:hueOff val="0"/>
                <a:satOff val="0"/>
                <a:lumOff val="0"/>
                <a:alphaOff val="0"/>
                <a:shade val="94000"/>
                <a:satMod val="135000"/>
              </a:schemeClr>
            </a:gs>
          </a:gsLst>
          <a:lin ang="16200000" scaled="0"/>
        </a:grad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Patient is referred, by any means</a:t>
          </a:r>
        </a:p>
      </dsp:txBody>
      <dsp:txXfrm rot="-5400000">
        <a:off x="0" y="1253994"/>
        <a:ext cx="2507988" cy="1074852"/>
      </dsp:txXfrm>
    </dsp:sp>
    <dsp:sp modelId="{5D9F8917-0DE8-42A2-ADF8-A6C5D9425FFC}">
      <dsp:nvSpPr>
        <dsp:cNvPr id="0" name=""/>
        <dsp:cNvSpPr/>
      </dsp:nvSpPr>
      <dsp:spPr>
        <a:xfrm rot="5400000">
          <a:off x="5993582" y="-3455802"/>
          <a:ext cx="2330071" cy="9301259"/>
        </a:xfrm>
        <a:prstGeom prst="round2SameRect">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Completes required US Adult Food Security Survey Module, if not complete already, and if Positive for any level of Food Insecurity,</a:t>
          </a:r>
        </a:p>
        <a:p>
          <a:pPr marL="228600" lvl="1" indent="-228600" algn="l" defTabSz="1066800">
            <a:lnSpc>
              <a:spcPct val="90000"/>
            </a:lnSpc>
            <a:spcBef>
              <a:spcPct val="0"/>
            </a:spcBef>
            <a:spcAft>
              <a:spcPct val="15000"/>
            </a:spcAft>
            <a:buChar char="•"/>
          </a:pPr>
          <a:r>
            <a:rPr lang="en-US" sz="2400" b="1" kern="1200" dirty="0"/>
            <a:t>Completes the intake Packet</a:t>
          </a:r>
        </a:p>
        <a:p>
          <a:pPr marL="228600" lvl="1" indent="-228600" algn="l" defTabSz="1066800">
            <a:lnSpc>
              <a:spcPct val="90000"/>
            </a:lnSpc>
            <a:spcBef>
              <a:spcPct val="0"/>
            </a:spcBef>
            <a:spcAft>
              <a:spcPct val="15000"/>
            </a:spcAft>
            <a:buChar char="•"/>
          </a:pPr>
          <a:r>
            <a:rPr lang="en-US" sz="2400" b="1" kern="1200" dirty="0"/>
            <a:t>Vitals and other baseline data will be collected, including HbA1c, fasting glucose. </a:t>
          </a:r>
        </a:p>
        <a:p>
          <a:pPr marL="228600" lvl="1" indent="-228600" algn="l" defTabSz="1066800">
            <a:lnSpc>
              <a:spcPct val="90000"/>
            </a:lnSpc>
            <a:spcBef>
              <a:spcPct val="0"/>
            </a:spcBef>
            <a:spcAft>
              <a:spcPct val="15000"/>
            </a:spcAft>
            <a:buChar char="•"/>
          </a:pPr>
          <a:r>
            <a:rPr lang="en-US" sz="2400" b="1" kern="1200" dirty="0"/>
            <a:t>If participant is due for any services, this will be discussed at this time.</a:t>
          </a:r>
        </a:p>
      </dsp:txBody>
      <dsp:txXfrm rot="-5400000">
        <a:off x="2507989" y="143536"/>
        <a:ext cx="9187514" cy="2102581"/>
      </dsp:txXfrm>
    </dsp:sp>
    <dsp:sp modelId="{1EA38686-23BD-4BB3-8B8A-4F89B9F7C80B}">
      <dsp:nvSpPr>
        <dsp:cNvPr id="0" name=""/>
        <dsp:cNvSpPr/>
      </dsp:nvSpPr>
      <dsp:spPr>
        <a:xfrm rot="5400000">
          <a:off x="-537426" y="3433010"/>
          <a:ext cx="3582840" cy="2507988"/>
        </a:xfrm>
        <a:prstGeom prst="chevron">
          <a:avLst/>
        </a:prstGeom>
        <a:gradFill rotWithShape="0">
          <a:gsLst>
            <a:gs pos="0">
              <a:schemeClr val="accent5">
                <a:alpha val="90000"/>
                <a:hueOff val="0"/>
                <a:satOff val="0"/>
                <a:lumOff val="0"/>
                <a:alphaOff val="-20000"/>
                <a:shade val="51000"/>
                <a:satMod val="130000"/>
              </a:schemeClr>
            </a:gs>
            <a:gs pos="80000">
              <a:schemeClr val="accent5">
                <a:alpha val="90000"/>
                <a:hueOff val="0"/>
                <a:satOff val="0"/>
                <a:lumOff val="0"/>
                <a:alphaOff val="-20000"/>
                <a:shade val="93000"/>
                <a:satMod val="130000"/>
              </a:schemeClr>
            </a:gs>
            <a:gs pos="100000">
              <a:schemeClr val="accent5">
                <a:alpha val="90000"/>
                <a:hueOff val="0"/>
                <a:satOff val="0"/>
                <a:lumOff val="0"/>
                <a:alphaOff val="-20000"/>
                <a:shade val="94000"/>
                <a:satMod val="135000"/>
              </a:schemeClr>
            </a:gs>
          </a:gsLst>
          <a:lin ang="16200000" scaled="0"/>
        </a:gradFill>
        <a:ln w="9525" cap="flat" cmpd="sng" algn="ctr">
          <a:solidFill>
            <a:schemeClr val="accent5">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If patient is </a:t>
          </a:r>
          <a:r>
            <a:rPr lang="en-US" sz="2800" b="1" kern="1200" dirty="0" err="1"/>
            <a:t>dx’d</a:t>
          </a:r>
          <a:r>
            <a:rPr lang="en-US" sz="2800" b="1" kern="1200" dirty="0"/>
            <a:t> with Prediabetes</a:t>
          </a:r>
        </a:p>
      </dsp:txBody>
      <dsp:txXfrm rot="-5400000">
        <a:off x="0" y="4149578"/>
        <a:ext cx="2507988" cy="1074852"/>
      </dsp:txXfrm>
    </dsp:sp>
    <dsp:sp modelId="{BE85701F-CF02-40EB-A4BA-C79ABF06EF26}">
      <dsp:nvSpPr>
        <dsp:cNvPr id="0" name=""/>
        <dsp:cNvSpPr/>
      </dsp:nvSpPr>
      <dsp:spPr>
        <a:xfrm rot="5400000">
          <a:off x="5752099" y="-348517"/>
          <a:ext cx="2813037" cy="9301259"/>
        </a:xfrm>
        <a:prstGeom prst="round2SameRect">
          <a:avLst/>
        </a:prstGeom>
        <a:solidFill>
          <a:schemeClr val="lt1">
            <a:alpha val="90000"/>
            <a:hueOff val="0"/>
            <a:satOff val="0"/>
            <a:lumOff val="0"/>
            <a:alphaOff val="0"/>
          </a:schemeClr>
        </a:solidFill>
        <a:ln w="9525" cap="flat" cmpd="sng" algn="ctr">
          <a:solidFill>
            <a:schemeClr val="accent5">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Patient is referred to the DPP Team and must complete their program requirements</a:t>
          </a:r>
        </a:p>
        <a:p>
          <a:pPr marL="228600" lvl="1" indent="-228600" algn="l" defTabSz="1066800">
            <a:lnSpc>
              <a:spcPct val="90000"/>
            </a:lnSpc>
            <a:spcBef>
              <a:spcPct val="0"/>
            </a:spcBef>
            <a:spcAft>
              <a:spcPct val="15000"/>
            </a:spcAft>
            <a:buChar char="•"/>
          </a:pPr>
          <a:r>
            <a:rPr lang="en-US" sz="2400" b="1" kern="1200" dirty="0"/>
            <a:t>Patient will be given a list of options for attending nutrition education classes; 10 are required in one year. Optional classes are also offered. Both  provide opportunities to earn vouchers</a:t>
          </a:r>
        </a:p>
        <a:p>
          <a:pPr marL="228600" lvl="1" indent="-228600" algn="l" defTabSz="1066800">
            <a:lnSpc>
              <a:spcPct val="90000"/>
            </a:lnSpc>
            <a:spcBef>
              <a:spcPct val="0"/>
            </a:spcBef>
            <a:spcAft>
              <a:spcPct val="15000"/>
            </a:spcAft>
            <a:buChar char="•"/>
          </a:pPr>
          <a:r>
            <a:rPr lang="en-US" sz="2400" b="1" kern="1200" dirty="0"/>
            <a:t>follow-up with P4 at 6-month intervals for assessments</a:t>
          </a:r>
        </a:p>
      </dsp:txBody>
      <dsp:txXfrm rot="-5400000">
        <a:off x="2507989" y="3032914"/>
        <a:ext cx="9163938" cy="2538395"/>
      </dsp:txXfrm>
    </dsp:sp>
    <dsp:sp modelId="{DB1F2811-A0E3-43E4-95E8-C1EDD019720D}">
      <dsp:nvSpPr>
        <dsp:cNvPr id="0" name=""/>
        <dsp:cNvSpPr/>
      </dsp:nvSpPr>
      <dsp:spPr>
        <a:xfrm rot="5400000">
          <a:off x="-537426" y="6557229"/>
          <a:ext cx="3582840" cy="2507988"/>
        </a:xfrm>
        <a:prstGeom prst="chevron">
          <a:avLst/>
        </a:prstGeom>
        <a:gradFill rotWithShape="0">
          <a:gsLst>
            <a:gs pos="0">
              <a:schemeClr val="accent5">
                <a:alpha val="90000"/>
                <a:hueOff val="0"/>
                <a:satOff val="0"/>
                <a:lumOff val="0"/>
                <a:alphaOff val="-40000"/>
                <a:shade val="51000"/>
                <a:satMod val="130000"/>
              </a:schemeClr>
            </a:gs>
            <a:gs pos="80000">
              <a:schemeClr val="accent5">
                <a:alpha val="90000"/>
                <a:hueOff val="0"/>
                <a:satOff val="0"/>
                <a:lumOff val="0"/>
                <a:alphaOff val="-40000"/>
                <a:shade val="93000"/>
                <a:satMod val="130000"/>
              </a:schemeClr>
            </a:gs>
            <a:gs pos="100000">
              <a:schemeClr val="accent5">
                <a:alpha val="90000"/>
                <a:hueOff val="0"/>
                <a:satOff val="0"/>
                <a:lumOff val="0"/>
                <a:alphaOff val="-40000"/>
                <a:shade val="94000"/>
                <a:satMod val="135000"/>
              </a:schemeClr>
            </a:gs>
          </a:gsLst>
          <a:lin ang="16200000" scaled="0"/>
        </a:gradFill>
        <a:ln w="9525" cap="flat" cmpd="sng" algn="ctr">
          <a:solidFill>
            <a:schemeClr val="accent5">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If patient is </a:t>
          </a:r>
          <a:r>
            <a:rPr lang="en-US" sz="2800" b="1" kern="1200" dirty="0" err="1"/>
            <a:t>dx’d</a:t>
          </a:r>
          <a:r>
            <a:rPr lang="en-US" sz="2800" b="1" kern="1200" dirty="0"/>
            <a:t> with diabetes </a:t>
          </a:r>
        </a:p>
        <a:p>
          <a:pPr marL="0" lvl="0" indent="0" algn="ctr" defTabSz="1244600">
            <a:lnSpc>
              <a:spcPct val="90000"/>
            </a:lnSpc>
            <a:spcBef>
              <a:spcPct val="0"/>
            </a:spcBef>
            <a:spcAft>
              <a:spcPct val="35000"/>
            </a:spcAft>
            <a:buNone/>
          </a:pPr>
          <a:r>
            <a:rPr lang="en-US" sz="2800" b="1" kern="1200" dirty="0"/>
            <a:t>(any type</a:t>
          </a:r>
          <a:r>
            <a:rPr lang="en-US" sz="2400" kern="1200" dirty="0"/>
            <a:t>)</a:t>
          </a:r>
        </a:p>
      </dsp:txBody>
      <dsp:txXfrm rot="-5400000">
        <a:off x="0" y="7273797"/>
        <a:ext cx="2507988" cy="1074852"/>
      </dsp:txXfrm>
    </dsp:sp>
    <dsp:sp modelId="{56A57FA6-1E92-463A-9178-5B0A9C9FB44D}">
      <dsp:nvSpPr>
        <dsp:cNvPr id="0" name=""/>
        <dsp:cNvSpPr/>
      </dsp:nvSpPr>
      <dsp:spPr>
        <a:xfrm rot="5400000">
          <a:off x="5990660" y="2533586"/>
          <a:ext cx="2328846" cy="9301259"/>
        </a:xfrm>
        <a:prstGeom prst="round2SameRect">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Patient is referred to the SDPI Team and must complete their program requirements</a:t>
          </a:r>
        </a:p>
        <a:p>
          <a:pPr marL="228600" lvl="1" indent="-228600" algn="l" defTabSz="1066800">
            <a:lnSpc>
              <a:spcPct val="90000"/>
            </a:lnSpc>
            <a:spcBef>
              <a:spcPct val="0"/>
            </a:spcBef>
            <a:spcAft>
              <a:spcPct val="15000"/>
            </a:spcAft>
            <a:buChar char="•"/>
          </a:pPr>
          <a:r>
            <a:rPr lang="en-US" sz="2400" b="1" kern="1200" dirty="0"/>
            <a:t>Patient will be given a list of options for attending nutrition education classes; 10 are required in one year. Optional classes are also offered. Both  provide opportunities to earn vouchers</a:t>
          </a:r>
        </a:p>
        <a:p>
          <a:pPr marL="228600" lvl="1" indent="-228600" algn="l" defTabSz="1066800">
            <a:lnSpc>
              <a:spcPct val="90000"/>
            </a:lnSpc>
            <a:spcBef>
              <a:spcPct val="0"/>
            </a:spcBef>
            <a:spcAft>
              <a:spcPct val="15000"/>
            </a:spcAft>
            <a:buChar char="•"/>
          </a:pPr>
          <a:r>
            <a:rPr lang="en-US" sz="2400" b="1" kern="1200" dirty="0"/>
            <a:t>follow-up with P4 at 6-month intervals for assessments</a:t>
          </a:r>
        </a:p>
      </dsp:txBody>
      <dsp:txXfrm rot="-5400000">
        <a:off x="2504454" y="6133478"/>
        <a:ext cx="9187574" cy="2101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DA2D9-E4BF-4BD3-A629-24DDF80606A9}">
      <dsp:nvSpPr>
        <dsp:cNvPr id="0" name=""/>
        <dsp:cNvSpPr/>
      </dsp:nvSpPr>
      <dsp:spPr>
        <a:xfrm>
          <a:off x="3810" y="70226"/>
          <a:ext cx="3714749" cy="115135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Required Nutrition Classes</a:t>
          </a:r>
        </a:p>
      </dsp:txBody>
      <dsp:txXfrm>
        <a:off x="3810" y="70226"/>
        <a:ext cx="3714749" cy="1151353"/>
      </dsp:txXfrm>
    </dsp:sp>
    <dsp:sp modelId="{84D04F1D-5A1C-4F5D-99CB-E4BA76ABC5BF}">
      <dsp:nvSpPr>
        <dsp:cNvPr id="0" name=""/>
        <dsp:cNvSpPr/>
      </dsp:nvSpPr>
      <dsp:spPr>
        <a:xfrm>
          <a:off x="3810" y="1221579"/>
          <a:ext cx="3714749" cy="5524312"/>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About once per month</a:t>
          </a:r>
        </a:p>
        <a:p>
          <a:pPr marL="228600" lvl="1" indent="-228600" algn="l" defTabSz="1022350">
            <a:lnSpc>
              <a:spcPct val="90000"/>
            </a:lnSpc>
            <a:spcBef>
              <a:spcPct val="0"/>
            </a:spcBef>
            <a:spcAft>
              <a:spcPct val="15000"/>
            </a:spcAft>
            <a:buChar char="•"/>
          </a:pPr>
          <a:r>
            <a:rPr lang="en-US" sz="2300" kern="1200" dirty="0"/>
            <a:t>Varied times/days to accommodate schedules</a:t>
          </a:r>
        </a:p>
        <a:p>
          <a:pPr marL="228600" lvl="1" indent="-228600" algn="l" defTabSz="1022350">
            <a:lnSpc>
              <a:spcPct val="90000"/>
            </a:lnSpc>
            <a:spcBef>
              <a:spcPct val="0"/>
            </a:spcBef>
            <a:spcAft>
              <a:spcPct val="15000"/>
            </a:spcAft>
            <a:buChar char="•"/>
          </a:pPr>
          <a:r>
            <a:rPr lang="en-US" sz="2300" kern="1200" dirty="0"/>
            <a:t>Feature a different fruit or veggie each time, allowing participants to choose which veggie</a:t>
          </a:r>
        </a:p>
        <a:p>
          <a:pPr marL="228600" lvl="1" indent="-228600" algn="l" defTabSz="1022350">
            <a:lnSpc>
              <a:spcPct val="90000"/>
            </a:lnSpc>
            <a:spcBef>
              <a:spcPct val="0"/>
            </a:spcBef>
            <a:spcAft>
              <a:spcPct val="15000"/>
            </a:spcAft>
            <a:buChar char="•"/>
          </a:pPr>
          <a:r>
            <a:rPr lang="en-US" sz="2300" kern="1200" dirty="0"/>
            <a:t>Will include cooking demonstration, nutrition content, portion sizes</a:t>
          </a:r>
        </a:p>
        <a:p>
          <a:pPr marL="228600" lvl="1" indent="-228600" algn="l" defTabSz="1022350">
            <a:lnSpc>
              <a:spcPct val="90000"/>
            </a:lnSpc>
            <a:spcBef>
              <a:spcPct val="0"/>
            </a:spcBef>
            <a:spcAft>
              <a:spcPct val="15000"/>
            </a:spcAft>
            <a:buChar char="•"/>
          </a:pPr>
          <a:r>
            <a:rPr lang="en-US" sz="2300" kern="1200" dirty="0"/>
            <a:t>Can include traditional food items as well</a:t>
          </a:r>
        </a:p>
      </dsp:txBody>
      <dsp:txXfrm>
        <a:off x="3810" y="1221579"/>
        <a:ext cx="3714749" cy="5524312"/>
      </dsp:txXfrm>
    </dsp:sp>
    <dsp:sp modelId="{81915BFF-6EEB-4F00-917C-F765A327423D}">
      <dsp:nvSpPr>
        <dsp:cNvPr id="0" name=""/>
        <dsp:cNvSpPr/>
      </dsp:nvSpPr>
      <dsp:spPr>
        <a:xfrm>
          <a:off x="4238625" y="70226"/>
          <a:ext cx="3714749" cy="115135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Optional Classes</a:t>
          </a:r>
        </a:p>
      </dsp:txBody>
      <dsp:txXfrm>
        <a:off x="4238625" y="70226"/>
        <a:ext cx="3714749" cy="1151353"/>
      </dsp:txXfrm>
    </dsp:sp>
    <dsp:sp modelId="{2EC0F00C-A2B9-4AA3-8A44-1A8AF745EC58}">
      <dsp:nvSpPr>
        <dsp:cNvPr id="0" name=""/>
        <dsp:cNvSpPr/>
      </dsp:nvSpPr>
      <dsp:spPr>
        <a:xfrm>
          <a:off x="4238625" y="1221579"/>
          <a:ext cx="3714749" cy="5524312"/>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How to Store all the extra Fruits, Veggies, and traditional foods</a:t>
          </a:r>
        </a:p>
        <a:p>
          <a:pPr marL="228600" lvl="1" indent="-228600" algn="l" defTabSz="1022350">
            <a:lnSpc>
              <a:spcPct val="90000"/>
            </a:lnSpc>
            <a:spcBef>
              <a:spcPct val="0"/>
            </a:spcBef>
            <a:spcAft>
              <a:spcPct val="15000"/>
            </a:spcAft>
            <a:buChar char="•"/>
          </a:pPr>
          <a:r>
            <a:rPr lang="en-US" sz="2300" kern="1200" dirty="0"/>
            <a:t>Dehydrating Meats (and other foods and herbs)</a:t>
          </a:r>
        </a:p>
        <a:p>
          <a:pPr marL="228600" lvl="1" indent="-228600" algn="l" defTabSz="1022350">
            <a:lnSpc>
              <a:spcPct val="90000"/>
            </a:lnSpc>
            <a:spcBef>
              <a:spcPct val="0"/>
            </a:spcBef>
            <a:spcAft>
              <a:spcPct val="15000"/>
            </a:spcAft>
            <a:buChar char="•"/>
          </a:pPr>
          <a:r>
            <a:rPr lang="en-US" sz="2300" kern="1200" dirty="0"/>
            <a:t>How to start and maintain a garden</a:t>
          </a:r>
        </a:p>
        <a:p>
          <a:pPr marL="228600" lvl="1" indent="-228600" algn="l" defTabSz="1022350">
            <a:lnSpc>
              <a:spcPct val="90000"/>
            </a:lnSpc>
            <a:spcBef>
              <a:spcPct val="0"/>
            </a:spcBef>
            <a:spcAft>
              <a:spcPct val="15000"/>
            </a:spcAft>
            <a:buChar char="•"/>
          </a:pPr>
          <a:r>
            <a:rPr lang="en-US" sz="2300" kern="1200" dirty="0"/>
            <a:t>How to grow herbs</a:t>
          </a:r>
        </a:p>
        <a:p>
          <a:pPr marL="228600" lvl="1" indent="-228600" algn="l" defTabSz="1022350">
            <a:lnSpc>
              <a:spcPct val="90000"/>
            </a:lnSpc>
            <a:spcBef>
              <a:spcPct val="0"/>
            </a:spcBef>
            <a:spcAft>
              <a:spcPct val="15000"/>
            </a:spcAft>
            <a:buChar char="•"/>
          </a:pPr>
          <a:r>
            <a:rPr lang="en-US" sz="2300" kern="1200" dirty="0"/>
            <a:t>Herbal remedies (this will include collaboration with the Pharmacy Team for drug-herb interaction discussions)</a:t>
          </a:r>
        </a:p>
        <a:p>
          <a:pPr marL="228600" lvl="1" indent="-228600" algn="l" defTabSz="1022350">
            <a:lnSpc>
              <a:spcPct val="90000"/>
            </a:lnSpc>
            <a:spcBef>
              <a:spcPct val="0"/>
            </a:spcBef>
            <a:spcAft>
              <a:spcPct val="15000"/>
            </a:spcAft>
            <a:buChar char="•"/>
          </a:pPr>
          <a:r>
            <a:rPr lang="en-US" sz="2300" kern="1200" dirty="0"/>
            <a:t>Juicing classes</a:t>
          </a:r>
        </a:p>
        <a:p>
          <a:pPr marL="228600" lvl="1" indent="-228600" algn="l" defTabSz="1022350">
            <a:lnSpc>
              <a:spcPct val="90000"/>
            </a:lnSpc>
            <a:spcBef>
              <a:spcPct val="0"/>
            </a:spcBef>
            <a:spcAft>
              <a:spcPct val="15000"/>
            </a:spcAft>
            <a:buChar char="•"/>
          </a:pPr>
          <a:r>
            <a:rPr lang="en-US" sz="2300" kern="1200" dirty="0"/>
            <a:t>Canning </a:t>
          </a:r>
        </a:p>
      </dsp:txBody>
      <dsp:txXfrm>
        <a:off x="4238625" y="1221579"/>
        <a:ext cx="3714749" cy="5524312"/>
      </dsp:txXfrm>
    </dsp:sp>
    <dsp:sp modelId="{DB865AFA-D31A-44F2-A36B-21520FF699DA}">
      <dsp:nvSpPr>
        <dsp:cNvPr id="0" name=""/>
        <dsp:cNvSpPr/>
      </dsp:nvSpPr>
      <dsp:spPr>
        <a:xfrm>
          <a:off x="8473439" y="70226"/>
          <a:ext cx="3714749" cy="115135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Adventures and other options depending upon season</a:t>
          </a:r>
        </a:p>
      </dsp:txBody>
      <dsp:txXfrm>
        <a:off x="8473439" y="70226"/>
        <a:ext cx="3714749" cy="1151353"/>
      </dsp:txXfrm>
    </dsp:sp>
    <dsp:sp modelId="{1EA8E609-8650-495B-A5B8-48FE0287FCAE}">
      <dsp:nvSpPr>
        <dsp:cNvPr id="0" name=""/>
        <dsp:cNvSpPr/>
      </dsp:nvSpPr>
      <dsp:spPr>
        <a:xfrm>
          <a:off x="8473439" y="1221579"/>
          <a:ext cx="3714749" cy="5524312"/>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Berry Picking</a:t>
          </a:r>
        </a:p>
        <a:p>
          <a:pPr marL="228600" lvl="1" indent="-228600" algn="l" defTabSz="1022350">
            <a:lnSpc>
              <a:spcPct val="90000"/>
            </a:lnSpc>
            <a:spcBef>
              <a:spcPct val="0"/>
            </a:spcBef>
            <a:spcAft>
              <a:spcPct val="15000"/>
            </a:spcAft>
            <a:buChar char="•"/>
          </a:pPr>
          <a:r>
            <a:rPr lang="en-US" sz="2300" kern="1200" dirty="0"/>
            <a:t>Preparing wild game </a:t>
          </a:r>
        </a:p>
        <a:p>
          <a:pPr marL="228600" lvl="1" indent="-228600" algn="l" defTabSz="1022350">
            <a:lnSpc>
              <a:spcPct val="90000"/>
            </a:lnSpc>
            <a:spcBef>
              <a:spcPct val="0"/>
            </a:spcBef>
            <a:spcAft>
              <a:spcPct val="15000"/>
            </a:spcAft>
            <a:buChar char="•"/>
          </a:pPr>
          <a:r>
            <a:rPr lang="en-US" sz="2300" kern="1200" dirty="0"/>
            <a:t>Assisting Food Sovereignty with their huge garden</a:t>
          </a:r>
        </a:p>
        <a:p>
          <a:pPr marL="228600" lvl="1" indent="-228600" algn="l" defTabSz="1022350">
            <a:lnSpc>
              <a:spcPct val="90000"/>
            </a:lnSpc>
            <a:spcBef>
              <a:spcPct val="0"/>
            </a:spcBef>
            <a:spcAft>
              <a:spcPct val="15000"/>
            </a:spcAft>
            <a:buChar char="•"/>
          </a:pPr>
          <a:r>
            <a:rPr lang="en-US" sz="2300" kern="1200" dirty="0"/>
            <a:t>Meal Prepping Classes</a:t>
          </a:r>
        </a:p>
        <a:p>
          <a:pPr marL="228600" lvl="1" indent="-228600" algn="l" defTabSz="1022350">
            <a:lnSpc>
              <a:spcPct val="90000"/>
            </a:lnSpc>
            <a:spcBef>
              <a:spcPct val="0"/>
            </a:spcBef>
            <a:spcAft>
              <a:spcPct val="15000"/>
            </a:spcAft>
            <a:buChar char="•"/>
          </a:pPr>
          <a:r>
            <a:rPr lang="en-US" sz="2300" kern="1200" dirty="0"/>
            <a:t>Shopping on a Budget Classes</a:t>
          </a:r>
        </a:p>
        <a:p>
          <a:pPr marL="228600" lvl="1" indent="-228600" algn="l" defTabSz="1022350">
            <a:lnSpc>
              <a:spcPct val="90000"/>
            </a:lnSpc>
            <a:spcBef>
              <a:spcPct val="0"/>
            </a:spcBef>
            <a:spcAft>
              <a:spcPct val="15000"/>
            </a:spcAft>
            <a:buChar char="•"/>
          </a:pPr>
          <a:r>
            <a:rPr lang="en-US" sz="2300" kern="1200" dirty="0"/>
            <a:t>How to grow microgreens (Andrew Johnson)</a:t>
          </a:r>
        </a:p>
        <a:p>
          <a:pPr marL="228600" lvl="1" indent="-228600" algn="l" defTabSz="1022350">
            <a:lnSpc>
              <a:spcPct val="90000"/>
            </a:lnSpc>
            <a:spcBef>
              <a:spcPct val="0"/>
            </a:spcBef>
            <a:spcAft>
              <a:spcPct val="15000"/>
            </a:spcAft>
            <a:buChar char="•"/>
          </a:pPr>
          <a:r>
            <a:rPr lang="en-US" sz="2300" kern="1200" dirty="0"/>
            <a:t>Building Root Cellar</a:t>
          </a:r>
        </a:p>
        <a:p>
          <a:pPr marL="228600" lvl="1" indent="-228600" algn="l" defTabSz="1022350">
            <a:lnSpc>
              <a:spcPct val="90000"/>
            </a:lnSpc>
            <a:spcBef>
              <a:spcPct val="0"/>
            </a:spcBef>
            <a:spcAft>
              <a:spcPct val="15000"/>
            </a:spcAft>
            <a:buChar char="•"/>
          </a:pPr>
          <a:endParaRPr lang="en-US" sz="2300" kern="1200" dirty="0"/>
        </a:p>
      </dsp:txBody>
      <dsp:txXfrm>
        <a:off x="8473439" y="1221579"/>
        <a:ext cx="3714749" cy="55243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0" y="-630621"/>
            <a:ext cx="18776625" cy="11260521"/>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a:p>
        </p:txBody>
      </p:sp>
      <p:sp>
        <p:nvSpPr>
          <p:cNvPr id="3" name="Freeform 3"/>
          <p:cNvSpPr/>
          <p:nvPr/>
        </p:nvSpPr>
        <p:spPr>
          <a:xfrm>
            <a:off x="-514350" y="2057400"/>
            <a:ext cx="21300952" cy="8229600"/>
          </a:xfrm>
          <a:custGeom>
            <a:avLst/>
            <a:gdLst/>
            <a:ahLst/>
            <a:cxnLst/>
            <a:rect l="l" t="t" r="r" b="b"/>
            <a:pathLst>
              <a:path w="21300952" h="8229600">
                <a:moveTo>
                  <a:pt x="0" y="0"/>
                </a:moveTo>
                <a:lnTo>
                  <a:pt x="21300952" y="0"/>
                </a:lnTo>
                <a:lnTo>
                  <a:pt x="21300952" y="8229600"/>
                </a:lnTo>
                <a:lnTo>
                  <a:pt x="0" y="8229600"/>
                </a:lnTo>
                <a:lnTo>
                  <a:pt x="0" y="0"/>
                </a:lnTo>
                <a:close/>
              </a:path>
            </a:pathLst>
          </a:custGeom>
          <a:blipFill>
            <a:blip r:embed="rId3">
              <a:alphaModFix amt="56000"/>
            </a:blip>
            <a:stretch>
              <a:fillRect t="-79416" b="-79416"/>
            </a:stretch>
          </a:blipFill>
        </p:spPr>
        <p:txBody>
          <a:bodyPr/>
          <a:lstStyle/>
          <a:p>
            <a:endParaRPr lang="en-US" dirty="0"/>
          </a:p>
        </p:txBody>
      </p:sp>
      <p:grpSp>
        <p:nvGrpSpPr>
          <p:cNvPr id="4" name="Group 4"/>
          <p:cNvGrpSpPr/>
          <p:nvPr/>
        </p:nvGrpSpPr>
        <p:grpSpPr>
          <a:xfrm>
            <a:off x="-378372" y="0"/>
            <a:ext cx="20449190" cy="2403584"/>
            <a:chOff x="0" y="0"/>
            <a:chExt cx="5385795" cy="633043"/>
          </a:xfrm>
        </p:grpSpPr>
        <p:sp>
          <p:nvSpPr>
            <p:cNvPr id="5" name="Freeform 5"/>
            <p:cNvSpPr/>
            <p:nvPr/>
          </p:nvSpPr>
          <p:spPr>
            <a:xfrm>
              <a:off x="0" y="0"/>
              <a:ext cx="5385795" cy="633043"/>
            </a:xfrm>
            <a:custGeom>
              <a:avLst/>
              <a:gdLst/>
              <a:ahLst/>
              <a:cxnLst/>
              <a:rect l="l" t="t" r="r" b="b"/>
              <a:pathLst>
                <a:path w="5385795" h="633043">
                  <a:moveTo>
                    <a:pt x="0" y="0"/>
                  </a:moveTo>
                  <a:lnTo>
                    <a:pt x="5385795" y="0"/>
                  </a:lnTo>
                  <a:lnTo>
                    <a:pt x="5385795" y="633043"/>
                  </a:lnTo>
                  <a:lnTo>
                    <a:pt x="0" y="633043"/>
                  </a:lnTo>
                  <a:close/>
                </a:path>
              </a:pathLst>
            </a:custGeom>
            <a:solidFill>
              <a:srgbClr val="FFDE59"/>
            </a:solidFill>
            <a:ln w="247650" cap="sq">
              <a:solidFill>
                <a:srgbClr val="000000"/>
              </a:solidFill>
              <a:prstDash val="solid"/>
              <a:miter/>
            </a:ln>
          </p:spPr>
          <p:txBody>
            <a:bodyPr/>
            <a:lstStyle/>
            <a:p>
              <a:endParaRPr lang="en-US" dirty="0"/>
            </a:p>
          </p:txBody>
        </p:sp>
        <p:sp>
          <p:nvSpPr>
            <p:cNvPr id="6" name="TextBox 6"/>
            <p:cNvSpPr txBox="1"/>
            <p:nvPr/>
          </p:nvSpPr>
          <p:spPr>
            <a:xfrm>
              <a:off x="0" y="-38100"/>
              <a:ext cx="5385795" cy="67114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514350" y="2503642"/>
            <a:ext cx="7337117" cy="7337117"/>
          </a:xfrm>
          <a:custGeom>
            <a:avLst/>
            <a:gdLst/>
            <a:ahLst/>
            <a:cxnLst/>
            <a:rect l="l" t="t" r="r" b="b"/>
            <a:pathLst>
              <a:path w="7337117" h="7337117">
                <a:moveTo>
                  <a:pt x="0" y="0"/>
                </a:moveTo>
                <a:lnTo>
                  <a:pt x="7337117" y="0"/>
                </a:lnTo>
                <a:lnTo>
                  <a:pt x="7337117" y="7337116"/>
                </a:lnTo>
                <a:lnTo>
                  <a:pt x="0" y="7337116"/>
                </a:lnTo>
                <a:lnTo>
                  <a:pt x="0" y="0"/>
                </a:lnTo>
                <a:close/>
              </a:path>
            </a:pathLst>
          </a:custGeom>
          <a:blipFill>
            <a:blip r:embed="rId4"/>
            <a:stretch>
              <a:fillRect/>
            </a:stretch>
          </a:blipFill>
        </p:spPr>
        <p:txBody>
          <a:bodyPr/>
          <a:lstStyle/>
          <a:p>
            <a:endParaRPr lang="en-US" dirty="0"/>
          </a:p>
        </p:txBody>
      </p:sp>
      <p:sp>
        <p:nvSpPr>
          <p:cNvPr id="8" name="TextBox 8"/>
          <p:cNvSpPr txBox="1"/>
          <p:nvPr/>
        </p:nvSpPr>
        <p:spPr>
          <a:xfrm>
            <a:off x="5943600" y="3009900"/>
            <a:ext cx="12092152" cy="7314759"/>
          </a:xfrm>
          <a:prstGeom prst="rect">
            <a:avLst/>
          </a:prstGeom>
        </p:spPr>
        <p:txBody>
          <a:bodyPr wrap="square" lIns="0" tIns="0" rIns="0" bIns="0" rtlCol="0" anchor="t">
            <a:spAutoFit/>
          </a:bodyPr>
          <a:lstStyle/>
          <a:p>
            <a:pPr algn="ctr">
              <a:lnSpc>
                <a:spcPts val="6393"/>
              </a:lnSpc>
            </a:pPr>
            <a:r>
              <a:rPr lang="en-US" sz="4567" dirty="0">
                <a:solidFill>
                  <a:srgbClr val="000000"/>
                </a:solidFill>
                <a:latin typeface="Arial Bold"/>
              </a:rPr>
              <a:t>PURPOSE </a:t>
            </a:r>
          </a:p>
          <a:p>
            <a:pPr marL="685800" indent="-685800">
              <a:lnSpc>
                <a:spcPts val="6393"/>
              </a:lnSpc>
              <a:buFont typeface="Arial" panose="020B0604020202020204" pitchFamily="34" charset="0"/>
              <a:buChar char="•"/>
            </a:pPr>
            <a:r>
              <a:rPr lang="en-US" sz="4567" dirty="0">
                <a:solidFill>
                  <a:srgbClr val="000000"/>
                </a:solidFill>
                <a:latin typeface="Arial Bold"/>
              </a:rPr>
              <a:t>Help increase access to fresh fruits, vegetables, and healthy traditional foods through a prescriptive voucher system redeemable at local markets</a:t>
            </a:r>
          </a:p>
          <a:p>
            <a:pPr algn="ctr">
              <a:lnSpc>
                <a:spcPts val="6393"/>
              </a:lnSpc>
            </a:pPr>
            <a:r>
              <a:rPr lang="en-US" sz="4567" dirty="0">
                <a:solidFill>
                  <a:srgbClr val="000000"/>
                </a:solidFill>
                <a:latin typeface="Arial Bold"/>
              </a:rPr>
              <a:t>GOAL</a:t>
            </a:r>
          </a:p>
          <a:p>
            <a:pPr marL="685800" indent="-685800">
              <a:lnSpc>
                <a:spcPts val="6393"/>
              </a:lnSpc>
              <a:buFont typeface="Arial" panose="020B0604020202020204" pitchFamily="34" charset="0"/>
              <a:buChar char="•"/>
            </a:pPr>
            <a:r>
              <a:rPr lang="en-US" sz="4567" dirty="0">
                <a:solidFill>
                  <a:srgbClr val="000000"/>
                </a:solidFill>
                <a:latin typeface="Arial Bold"/>
              </a:rPr>
              <a:t>Reduce Food Insecurity</a:t>
            </a:r>
          </a:p>
          <a:p>
            <a:pPr marL="685800" indent="-685800">
              <a:lnSpc>
                <a:spcPts val="6393"/>
              </a:lnSpc>
              <a:buFont typeface="Arial" panose="020B0604020202020204" pitchFamily="34" charset="0"/>
              <a:buChar char="•"/>
            </a:pPr>
            <a:r>
              <a:rPr lang="en-US" sz="4567" dirty="0">
                <a:solidFill>
                  <a:srgbClr val="000000"/>
                </a:solidFill>
                <a:latin typeface="Arial Bold"/>
              </a:rPr>
              <a:t>Improve overall dietary health</a:t>
            </a:r>
          </a:p>
          <a:p>
            <a:pPr marL="685800" indent="-685800">
              <a:lnSpc>
                <a:spcPts val="6393"/>
              </a:lnSpc>
              <a:buFont typeface="Arial" panose="020B0604020202020204" pitchFamily="34" charset="0"/>
              <a:buChar char="•"/>
            </a:pPr>
            <a:r>
              <a:rPr lang="en-US" sz="4567" dirty="0">
                <a:solidFill>
                  <a:srgbClr val="000000"/>
                </a:solidFill>
                <a:latin typeface="Arial Bold"/>
              </a:rPr>
              <a:t>Improve healthcare outcomes</a:t>
            </a:r>
          </a:p>
        </p:txBody>
      </p:sp>
      <p:sp>
        <p:nvSpPr>
          <p:cNvPr id="9" name="TextBox 9"/>
          <p:cNvSpPr txBox="1"/>
          <p:nvPr/>
        </p:nvSpPr>
        <p:spPr>
          <a:xfrm>
            <a:off x="-2498602" y="321769"/>
            <a:ext cx="23285204" cy="1489318"/>
          </a:xfrm>
          <a:prstGeom prst="rect">
            <a:avLst/>
          </a:prstGeom>
        </p:spPr>
        <p:txBody>
          <a:bodyPr lIns="0" tIns="0" rIns="0" bIns="0" rtlCol="0" anchor="t">
            <a:spAutoFit/>
          </a:bodyPr>
          <a:lstStyle/>
          <a:p>
            <a:pPr algn="ctr">
              <a:lnSpc>
                <a:spcPts val="12294"/>
              </a:lnSpc>
            </a:pPr>
            <a:r>
              <a:rPr lang="en-US" sz="8781" dirty="0">
                <a:solidFill>
                  <a:srgbClr val="000000"/>
                </a:solidFill>
                <a:latin typeface="Copperplate Gothic 29 AB Bold"/>
              </a:rPr>
              <a:t>IHS P4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776625" cy="12509927"/>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0" y="2175980"/>
            <a:ext cx="18776625" cy="9537017"/>
          </a:xfrm>
          <a:custGeom>
            <a:avLst/>
            <a:gdLst/>
            <a:ahLst/>
            <a:cxnLst/>
            <a:rect l="l" t="t" r="r" b="b"/>
            <a:pathLst>
              <a:path w="21300952" h="9551671">
                <a:moveTo>
                  <a:pt x="0" y="0"/>
                </a:moveTo>
                <a:lnTo>
                  <a:pt x="21300951" y="0"/>
                </a:lnTo>
                <a:lnTo>
                  <a:pt x="21300951" y="9551670"/>
                </a:lnTo>
                <a:lnTo>
                  <a:pt x="0" y="9551670"/>
                </a:lnTo>
                <a:lnTo>
                  <a:pt x="0" y="0"/>
                </a:lnTo>
                <a:close/>
              </a:path>
            </a:pathLst>
          </a:custGeom>
          <a:blipFill>
            <a:blip r:embed="rId3">
              <a:alphaModFix amt="56000"/>
            </a:blip>
            <a:stretch>
              <a:fillRect t="-68424" b="-54583"/>
            </a:stretch>
          </a:blipFill>
          <a:ln w="123825" cap="sq">
            <a:solidFill>
              <a:srgbClr val="000000">
                <a:alpha val="55686"/>
              </a:srgbClr>
            </a:solidFill>
            <a:prstDash val="solid"/>
            <a:miter/>
          </a:ln>
        </p:spPr>
        <p:txBody>
          <a:bodyPr/>
          <a:lstStyle/>
          <a:p>
            <a:endParaRPr lang="en-US"/>
          </a:p>
        </p:txBody>
      </p:sp>
      <p:grpSp>
        <p:nvGrpSpPr>
          <p:cNvPr id="4" name="Group 4"/>
          <p:cNvGrpSpPr/>
          <p:nvPr/>
        </p:nvGrpSpPr>
        <p:grpSpPr>
          <a:xfrm>
            <a:off x="304799" y="2628900"/>
            <a:ext cx="18211801" cy="7424211"/>
            <a:chOff x="0" y="0"/>
            <a:chExt cx="5345999" cy="1845118"/>
          </a:xfrm>
        </p:grpSpPr>
        <p:sp>
          <p:nvSpPr>
            <p:cNvPr id="5" name="Freeform 5"/>
            <p:cNvSpPr/>
            <p:nvPr/>
          </p:nvSpPr>
          <p:spPr>
            <a:xfrm>
              <a:off x="0" y="0"/>
              <a:ext cx="5345999" cy="1845118"/>
            </a:xfrm>
            <a:custGeom>
              <a:avLst/>
              <a:gdLst/>
              <a:ahLst/>
              <a:cxnLst/>
              <a:rect l="l" t="t" r="r" b="b"/>
              <a:pathLst>
                <a:path w="5345999" h="1845118">
                  <a:moveTo>
                    <a:pt x="0" y="0"/>
                  </a:moveTo>
                  <a:lnTo>
                    <a:pt x="5345999" y="0"/>
                  </a:lnTo>
                  <a:lnTo>
                    <a:pt x="5345999" y="1845118"/>
                  </a:lnTo>
                  <a:lnTo>
                    <a:pt x="0" y="1845118"/>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38100"/>
              <a:ext cx="5345999" cy="188321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4137016" y="-117947"/>
            <a:ext cx="9745848" cy="2175980"/>
          </a:xfrm>
          <a:prstGeom prst="rect">
            <a:avLst/>
          </a:prstGeom>
        </p:spPr>
        <p:txBody>
          <a:bodyPr lIns="0" tIns="0" rIns="0" bIns="0" rtlCol="0" anchor="t">
            <a:spAutoFit/>
          </a:bodyPr>
          <a:lstStyle/>
          <a:p>
            <a:pPr algn="ctr"/>
            <a:r>
              <a:rPr lang="en-US" sz="7070" dirty="0">
                <a:solidFill>
                  <a:srgbClr val="000000"/>
                </a:solidFill>
                <a:latin typeface="Copperplate Gothic 29 AB Bold"/>
              </a:rPr>
              <a:t>RBHC P4: </a:t>
            </a:r>
          </a:p>
          <a:p>
            <a:pPr algn="ctr"/>
            <a:r>
              <a:rPr lang="en-US" sz="7070" dirty="0">
                <a:solidFill>
                  <a:srgbClr val="000000"/>
                </a:solidFill>
                <a:latin typeface="Copperplate Gothic 29 AB Bold"/>
              </a:rPr>
              <a:t>outreach</a:t>
            </a:r>
          </a:p>
        </p:txBody>
      </p:sp>
      <p:sp>
        <p:nvSpPr>
          <p:cNvPr id="8" name="TextBox 8"/>
          <p:cNvSpPr txBox="1"/>
          <p:nvPr/>
        </p:nvSpPr>
        <p:spPr>
          <a:xfrm>
            <a:off x="1811890" y="3692368"/>
            <a:ext cx="15849600" cy="5143972"/>
          </a:xfrm>
          <a:prstGeom prst="rect">
            <a:avLst/>
          </a:prstGeom>
        </p:spPr>
        <p:txBody>
          <a:bodyPr wrap="square" lIns="0" tIns="0" rIns="0" bIns="0" rtlCol="0" anchor="t">
            <a:spAutoFit/>
          </a:bodyPr>
          <a:lstStyle/>
          <a:p>
            <a:pPr algn="ctr">
              <a:lnSpc>
                <a:spcPts val="4532"/>
              </a:lnSpc>
            </a:pPr>
            <a:r>
              <a:rPr lang="en-US" sz="4400" dirty="0">
                <a:solidFill>
                  <a:srgbClr val="000000"/>
                </a:solidFill>
                <a:latin typeface="Arial"/>
              </a:rPr>
              <a:t>Outreach is critical and never-ending for P4!</a:t>
            </a:r>
          </a:p>
          <a:p>
            <a:pPr algn="ctr">
              <a:lnSpc>
                <a:spcPts val="4532"/>
              </a:lnSpc>
            </a:pPr>
            <a:endParaRPr lang="en-US" sz="4400" dirty="0">
              <a:solidFill>
                <a:srgbClr val="000000"/>
              </a:solidFill>
              <a:latin typeface="Arial"/>
            </a:endParaRPr>
          </a:p>
          <a:p>
            <a:pPr marL="457200" indent="-457200">
              <a:lnSpc>
                <a:spcPts val="4532"/>
              </a:lnSpc>
              <a:buFont typeface="Arial" panose="020B0604020202020204" pitchFamily="34" charset="0"/>
              <a:buChar char="•"/>
            </a:pPr>
            <a:r>
              <a:rPr lang="en-US" sz="3237" dirty="0">
                <a:solidFill>
                  <a:srgbClr val="000000"/>
                </a:solidFill>
                <a:latin typeface="Arial"/>
              </a:rPr>
              <a:t>Our team tries to have a booth at every event we find out about</a:t>
            </a:r>
          </a:p>
          <a:p>
            <a:pPr marL="457200" indent="-457200">
              <a:lnSpc>
                <a:spcPts val="4532"/>
              </a:lnSpc>
              <a:buFont typeface="Arial" panose="020B0604020202020204" pitchFamily="34" charset="0"/>
              <a:buChar char="•"/>
            </a:pPr>
            <a:r>
              <a:rPr lang="en-US" sz="3237" dirty="0">
                <a:solidFill>
                  <a:srgbClr val="000000"/>
                </a:solidFill>
                <a:latin typeface="Arial"/>
              </a:rPr>
              <a:t>At these events we offer participants an opportunity to complete a survey</a:t>
            </a:r>
          </a:p>
          <a:p>
            <a:pPr marL="457200" indent="-457200">
              <a:lnSpc>
                <a:spcPts val="4532"/>
              </a:lnSpc>
              <a:buFont typeface="Arial" panose="020B0604020202020204" pitchFamily="34" charset="0"/>
              <a:buChar char="•"/>
            </a:pPr>
            <a:r>
              <a:rPr lang="en-US" sz="3237" dirty="0">
                <a:solidFill>
                  <a:srgbClr val="000000"/>
                </a:solidFill>
                <a:latin typeface="Arial"/>
              </a:rPr>
              <a:t>We also offer things in return for their time, such as: </a:t>
            </a:r>
          </a:p>
          <a:p>
            <a:pPr marL="914400" lvl="1" indent="-457200">
              <a:lnSpc>
                <a:spcPts val="4532"/>
              </a:lnSpc>
              <a:buFont typeface="Wingdings" panose="05000000000000000000" pitchFamily="2" charset="2"/>
              <a:buChar char="Ø"/>
            </a:pPr>
            <a:r>
              <a:rPr lang="en-US" sz="3237" dirty="0">
                <a:solidFill>
                  <a:srgbClr val="000000"/>
                </a:solidFill>
                <a:latin typeface="Arial"/>
              </a:rPr>
              <a:t>During Flu Shot Clinic periods, we offered “Flu Shot” juices made from freshly squeezed spices, fruits, and veggies like ginger, turmeric, garlic, </a:t>
            </a:r>
            <a:r>
              <a:rPr lang="en-US" sz="3237" dirty="0" err="1">
                <a:solidFill>
                  <a:srgbClr val="000000"/>
                </a:solidFill>
                <a:latin typeface="Arial"/>
              </a:rPr>
              <a:t>etc</a:t>
            </a:r>
            <a:endParaRPr lang="en-US" sz="3237" dirty="0">
              <a:solidFill>
                <a:srgbClr val="000000"/>
              </a:solidFill>
              <a:latin typeface="Arial"/>
            </a:endParaRPr>
          </a:p>
          <a:p>
            <a:pPr marL="914400" lvl="1" indent="-457200">
              <a:lnSpc>
                <a:spcPts val="4532"/>
              </a:lnSpc>
              <a:buFont typeface="Wingdings" panose="05000000000000000000" pitchFamily="2" charset="2"/>
              <a:buChar char="Ø"/>
            </a:pPr>
            <a:r>
              <a:rPr lang="en-US" sz="3237" dirty="0">
                <a:solidFill>
                  <a:srgbClr val="000000"/>
                </a:solidFill>
                <a:latin typeface="Arial"/>
              </a:rPr>
              <a:t>We bagged all the ingredients and the recipe needed to make Skillet Kale and provided each person who completed a survey with one bag.</a:t>
            </a:r>
          </a:p>
        </p:txBody>
      </p:sp>
      <p:sp>
        <p:nvSpPr>
          <p:cNvPr id="9" name="Freeform 9"/>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7200" y="-647700"/>
            <a:ext cx="18776625" cy="12509927"/>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77200" y="2239303"/>
            <a:ext cx="18665200" cy="10159613"/>
          </a:xfrm>
          <a:custGeom>
            <a:avLst/>
            <a:gdLst/>
            <a:ahLst/>
            <a:cxnLst/>
            <a:rect l="l" t="t" r="r" b="b"/>
            <a:pathLst>
              <a:path w="21300952" h="10159613">
                <a:moveTo>
                  <a:pt x="0" y="0"/>
                </a:moveTo>
                <a:lnTo>
                  <a:pt x="21300951" y="0"/>
                </a:lnTo>
                <a:lnTo>
                  <a:pt x="21300951" y="10159612"/>
                </a:lnTo>
                <a:lnTo>
                  <a:pt x="0" y="10159612"/>
                </a:lnTo>
                <a:lnTo>
                  <a:pt x="0" y="0"/>
                </a:lnTo>
                <a:close/>
              </a:path>
            </a:pathLst>
          </a:custGeom>
          <a:blipFill>
            <a:blip r:embed="rId3">
              <a:alphaModFix amt="56000"/>
            </a:blip>
            <a:stretch>
              <a:fillRect t="-64329" b="-45333"/>
            </a:stretch>
          </a:blipFill>
          <a:ln w="123825" cap="sq">
            <a:solidFill>
              <a:srgbClr val="000000">
                <a:alpha val="55686"/>
              </a:srgbClr>
            </a:solidFill>
            <a:prstDash val="solid"/>
            <a:miter/>
          </a:ln>
        </p:spPr>
        <p:txBody>
          <a:bodyPr/>
          <a:lstStyle/>
          <a:p>
            <a:endParaRPr lang="en-US"/>
          </a:p>
        </p:txBody>
      </p:sp>
      <p:grpSp>
        <p:nvGrpSpPr>
          <p:cNvPr id="4" name="Group 4"/>
          <p:cNvGrpSpPr/>
          <p:nvPr/>
        </p:nvGrpSpPr>
        <p:grpSpPr>
          <a:xfrm>
            <a:off x="152401" y="2781300"/>
            <a:ext cx="17830800" cy="7005681"/>
            <a:chOff x="0" y="0"/>
            <a:chExt cx="5345999" cy="1845118"/>
          </a:xfrm>
        </p:grpSpPr>
        <p:sp>
          <p:nvSpPr>
            <p:cNvPr id="5" name="Freeform 5"/>
            <p:cNvSpPr/>
            <p:nvPr/>
          </p:nvSpPr>
          <p:spPr>
            <a:xfrm>
              <a:off x="0" y="0"/>
              <a:ext cx="5345999" cy="1845118"/>
            </a:xfrm>
            <a:custGeom>
              <a:avLst/>
              <a:gdLst/>
              <a:ahLst/>
              <a:cxnLst/>
              <a:rect l="l" t="t" r="r" b="b"/>
              <a:pathLst>
                <a:path w="5345999" h="1845118">
                  <a:moveTo>
                    <a:pt x="0" y="0"/>
                  </a:moveTo>
                  <a:lnTo>
                    <a:pt x="5345999" y="0"/>
                  </a:lnTo>
                  <a:lnTo>
                    <a:pt x="5345999" y="1845118"/>
                  </a:lnTo>
                  <a:lnTo>
                    <a:pt x="0" y="1845118"/>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38100"/>
              <a:ext cx="5345999" cy="188321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14600" y="63323"/>
            <a:ext cx="15351195" cy="2175980"/>
          </a:xfrm>
          <a:prstGeom prst="rect">
            <a:avLst/>
          </a:prstGeom>
        </p:spPr>
        <p:txBody>
          <a:bodyPr wrap="square" lIns="0" tIns="0" rIns="0" bIns="0" rtlCol="0" anchor="t">
            <a:spAutoFit/>
          </a:bodyPr>
          <a:lstStyle/>
          <a:p>
            <a:pPr algn="ctr"/>
            <a:r>
              <a:rPr lang="en-US" sz="7070" dirty="0">
                <a:solidFill>
                  <a:srgbClr val="000000"/>
                </a:solidFill>
                <a:latin typeface="Copperplate Gothic 29 AB Bold"/>
              </a:rPr>
              <a:t>RBHC P4: </a:t>
            </a:r>
          </a:p>
          <a:p>
            <a:pPr algn="ctr"/>
            <a:r>
              <a:rPr lang="en-US" sz="7070" dirty="0">
                <a:solidFill>
                  <a:srgbClr val="000000"/>
                </a:solidFill>
                <a:latin typeface="Copperplate Gothic 29 AB Bold"/>
              </a:rPr>
              <a:t>evaluating</a:t>
            </a:r>
          </a:p>
        </p:txBody>
      </p:sp>
      <p:sp>
        <p:nvSpPr>
          <p:cNvPr id="8" name="TextBox 8"/>
          <p:cNvSpPr txBox="1"/>
          <p:nvPr/>
        </p:nvSpPr>
        <p:spPr>
          <a:xfrm>
            <a:off x="2724612" y="5229047"/>
            <a:ext cx="12573000" cy="2835648"/>
          </a:xfrm>
          <a:prstGeom prst="rect">
            <a:avLst/>
          </a:prstGeom>
        </p:spPr>
        <p:txBody>
          <a:bodyPr wrap="square" lIns="0" tIns="0" rIns="0" bIns="0" rtlCol="0" anchor="t">
            <a:spAutoFit/>
          </a:bodyPr>
          <a:lstStyle/>
          <a:p>
            <a:pPr algn="ctr">
              <a:lnSpc>
                <a:spcPts val="4532"/>
              </a:lnSpc>
            </a:pPr>
            <a:r>
              <a:rPr lang="en-US" sz="3600" dirty="0">
                <a:solidFill>
                  <a:srgbClr val="000000"/>
                </a:solidFill>
                <a:latin typeface="Arial"/>
              </a:rPr>
              <a:t>RBHC’s P4 Team will always be evaluating processes, updating class offerings, and implementing new and exciting interventions to meet our program goals!</a:t>
            </a:r>
          </a:p>
          <a:p>
            <a:pPr>
              <a:lnSpc>
                <a:spcPts val="4532"/>
              </a:lnSpc>
            </a:pPr>
            <a:endParaRPr lang="en-US" sz="3600" dirty="0">
              <a:solidFill>
                <a:srgbClr val="000000"/>
              </a:solidFill>
              <a:latin typeface="Arial"/>
            </a:endParaRPr>
          </a:p>
          <a:p>
            <a:pPr algn="ctr">
              <a:lnSpc>
                <a:spcPts val="4532"/>
              </a:lnSpc>
            </a:pPr>
            <a:endParaRPr lang="en-US" sz="3237" dirty="0">
              <a:solidFill>
                <a:srgbClr val="000000"/>
              </a:solidFill>
              <a:latin typeface="Arial"/>
            </a:endParaRPr>
          </a:p>
        </p:txBody>
      </p:sp>
      <p:sp>
        <p:nvSpPr>
          <p:cNvPr id="9" name="Freeform 9"/>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7200" y="-647700"/>
            <a:ext cx="18776625" cy="12509927"/>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04800" y="2239303"/>
            <a:ext cx="18584593" cy="10137925"/>
          </a:xfrm>
          <a:custGeom>
            <a:avLst/>
            <a:gdLst/>
            <a:ahLst/>
            <a:cxnLst/>
            <a:rect l="l" t="t" r="r" b="b"/>
            <a:pathLst>
              <a:path w="21300952" h="10159613">
                <a:moveTo>
                  <a:pt x="0" y="0"/>
                </a:moveTo>
                <a:lnTo>
                  <a:pt x="21300951" y="0"/>
                </a:lnTo>
                <a:lnTo>
                  <a:pt x="21300951" y="10159612"/>
                </a:lnTo>
                <a:lnTo>
                  <a:pt x="0" y="10159612"/>
                </a:lnTo>
                <a:lnTo>
                  <a:pt x="0" y="0"/>
                </a:lnTo>
                <a:close/>
              </a:path>
            </a:pathLst>
          </a:custGeom>
          <a:blipFill>
            <a:blip r:embed="rId3">
              <a:alphaModFix amt="56000"/>
            </a:blip>
            <a:stretch>
              <a:fillRect t="-64329" b="-45333"/>
            </a:stretch>
          </a:blipFill>
          <a:ln w="123825" cap="sq">
            <a:solidFill>
              <a:srgbClr val="000000">
                <a:alpha val="55686"/>
              </a:srgbClr>
            </a:solidFill>
            <a:prstDash val="solid"/>
            <a:miter/>
          </a:ln>
        </p:spPr>
        <p:txBody>
          <a:bodyPr/>
          <a:lstStyle/>
          <a:p>
            <a:endParaRPr lang="en-US"/>
          </a:p>
        </p:txBody>
      </p:sp>
      <p:grpSp>
        <p:nvGrpSpPr>
          <p:cNvPr id="4" name="Group 4"/>
          <p:cNvGrpSpPr/>
          <p:nvPr/>
        </p:nvGrpSpPr>
        <p:grpSpPr>
          <a:xfrm>
            <a:off x="-52585" y="2519985"/>
            <a:ext cx="18127394" cy="7158081"/>
            <a:chOff x="0" y="0"/>
            <a:chExt cx="5345999" cy="1845118"/>
          </a:xfrm>
        </p:grpSpPr>
        <p:sp>
          <p:nvSpPr>
            <p:cNvPr id="5" name="Freeform 5"/>
            <p:cNvSpPr/>
            <p:nvPr/>
          </p:nvSpPr>
          <p:spPr>
            <a:xfrm>
              <a:off x="0" y="0"/>
              <a:ext cx="5345999" cy="1845118"/>
            </a:xfrm>
            <a:custGeom>
              <a:avLst/>
              <a:gdLst/>
              <a:ahLst/>
              <a:cxnLst/>
              <a:rect l="l" t="t" r="r" b="b"/>
              <a:pathLst>
                <a:path w="5345999" h="1845118">
                  <a:moveTo>
                    <a:pt x="0" y="0"/>
                  </a:moveTo>
                  <a:lnTo>
                    <a:pt x="5345999" y="0"/>
                  </a:lnTo>
                  <a:lnTo>
                    <a:pt x="5345999" y="1845118"/>
                  </a:lnTo>
                  <a:lnTo>
                    <a:pt x="0" y="1845118"/>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38100"/>
              <a:ext cx="5345999" cy="188321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14600" y="63323"/>
            <a:ext cx="15351195" cy="2175980"/>
          </a:xfrm>
          <a:prstGeom prst="rect">
            <a:avLst/>
          </a:prstGeom>
        </p:spPr>
        <p:txBody>
          <a:bodyPr wrap="square" lIns="0" tIns="0" rIns="0" bIns="0" rtlCol="0" anchor="t">
            <a:spAutoFit/>
          </a:bodyPr>
          <a:lstStyle/>
          <a:p>
            <a:pPr algn="ctr"/>
            <a:r>
              <a:rPr lang="en-US" sz="7070" dirty="0">
                <a:solidFill>
                  <a:srgbClr val="000000"/>
                </a:solidFill>
                <a:latin typeface="Copperplate Gothic 29 AB Bold"/>
              </a:rPr>
              <a:t>RBHC P4: </a:t>
            </a:r>
          </a:p>
          <a:p>
            <a:pPr algn="ctr"/>
            <a:r>
              <a:rPr lang="en-US" sz="7070" dirty="0">
                <a:solidFill>
                  <a:srgbClr val="000000"/>
                </a:solidFill>
                <a:latin typeface="Copperplate Gothic 29 AB Bold"/>
              </a:rPr>
              <a:t>Reporting/measuring</a:t>
            </a:r>
          </a:p>
        </p:txBody>
      </p:sp>
      <p:sp>
        <p:nvSpPr>
          <p:cNvPr id="8" name="TextBox 8"/>
          <p:cNvSpPr txBox="1"/>
          <p:nvPr/>
        </p:nvSpPr>
        <p:spPr>
          <a:xfrm>
            <a:off x="3903697" y="3238500"/>
            <a:ext cx="12573000" cy="6875215"/>
          </a:xfrm>
          <a:prstGeom prst="rect">
            <a:avLst/>
          </a:prstGeom>
        </p:spPr>
        <p:txBody>
          <a:bodyPr wrap="square" lIns="0" tIns="0" rIns="0" bIns="0" rtlCol="0" anchor="t">
            <a:spAutoFit/>
          </a:bodyPr>
          <a:lstStyle/>
          <a:p>
            <a:pPr algn="ctr">
              <a:lnSpc>
                <a:spcPts val="4532"/>
              </a:lnSpc>
            </a:pPr>
            <a:r>
              <a:rPr lang="en-US" sz="3600" dirty="0">
                <a:solidFill>
                  <a:srgbClr val="000000"/>
                </a:solidFill>
                <a:latin typeface="Arial"/>
              </a:rPr>
              <a:t>Measurements and data collection points:</a:t>
            </a:r>
          </a:p>
          <a:p>
            <a:pPr>
              <a:lnSpc>
                <a:spcPts val="4532"/>
              </a:lnSpc>
            </a:pPr>
            <a:endParaRPr lang="en-US" sz="3600" dirty="0">
              <a:solidFill>
                <a:srgbClr val="000000"/>
              </a:solidFill>
              <a:latin typeface="Arial"/>
            </a:endParaRPr>
          </a:p>
          <a:p>
            <a:pPr marL="571500" indent="-571500">
              <a:lnSpc>
                <a:spcPts val="4532"/>
              </a:lnSpc>
              <a:buFont typeface="Arial" panose="020B0604020202020204" pitchFamily="34" charset="0"/>
              <a:buChar char="•"/>
            </a:pPr>
            <a:r>
              <a:rPr lang="en-US" sz="3600" dirty="0">
                <a:solidFill>
                  <a:srgbClr val="000000"/>
                </a:solidFill>
                <a:latin typeface="Arial"/>
              </a:rPr>
              <a:t>Track the number of vouchers redeemed</a:t>
            </a:r>
          </a:p>
          <a:p>
            <a:pPr marL="571500" indent="-571500">
              <a:lnSpc>
                <a:spcPts val="4532"/>
              </a:lnSpc>
              <a:buFont typeface="Arial" panose="020B0604020202020204" pitchFamily="34" charset="0"/>
              <a:buChar char="•"/>
            </a:pPr>
            <a:r>
              <a:rPr lang="en-US" sz="3600" dirty="0">
                <a:solidFill>
                  <a:srgbClr val="000000"/>
                </a:solidFill>
                <a:latin typeface="Arial"/>
              </a:rPr>
              <a:t>$ amount of vouchers redeemed compared to distributed</a:t>
            </a:r>
          </a:p>
          <a:p>
            <a:pPr marL="571500" indent="-571500">
              <a:lnSpc>
                <a:spcPts val="4532"/>
              </a:lnSpc>
              <a:buFont typeface="Arial" panose="020B0604020202020204" pitchFamily="34" charset="0"/>
              <a:buChar char="•"/>
            </a:pPr>
            <a:r>
              <a:rPr lang="en-US" sz="3600" dirty="0">
                <a:solidFill>
                  <a:srgbClr val="000000"/>
                </a:solidFill>
                <a:latin typeface="Arial"/>
              </a:rPr>
              <a:t>Number of classes attended, required and optional</a:t>
            </a:r>
          </a:p>
          <a:p>
            <a:pPr marL="571500" indent="-571500">
              <a:lnSpc>
                <a:spcPts val="4532"/>
              </a:lnSpc>
              <a:buFont typeface="Arial" panose="020B0604020202020204" pitchFamily="34" charset="0"/>
              <a:buChar char="•"/>
            </a:pPr>
            <a:r>
              <a:rPr lang="en-US" sz="3600" dirty="0">
                <a:solidFill>
                  <a:srgbClr val="000000"/>
                </a:solidFill>
                <a:latin typeface="Arial"/>
              </a:rPr>
              <a:t>Evidence of improvement in food security</a:t>
            </a:r>
          </a:p>
          <a:p>
            <a:pPr marL="571500" indent="-571500">
              <a:lnSpc>
                <a:spcPts val="4532"/>
              </a:lnSpc>
              <a:buFont typeface="Arial" panose="020B0604020202020204" pitchFamily="34" charset="0"/>
              <a:buChar char="•"/>
            </a:pPr>
            <a:r>
              <a:rPr lang="en-US" sz="3600" dirty="0">
                <a:solidFill>
                  <a:srgbClr val="000000"/>
                </a:solidFill>
                <a:latin typeface="Arial"/>
              </a:rPr>
              <a:t>Variances in Level of food sovereignty, self-reported</a:t>
            </a:r>
          </a:p>
          <a:p>
            <a:pPr marL="571500" indent="-571500">
              <a:lnSpc>
                <a:spcPts val="4532"/>
              </a:lnSpc>
              <a:buFont typeface="Arial" panose="020B0604020202020204" pitchFamily="34" charset="0"/>
              <a:buChar char="•"/>
            </a:pPr>
            <a:r>
              <a:rPr lang="en-US" sz="3600" dirty="0">
                <a:solidFill>
                  <a:srgbClr val="000000"/>
                </a:solidFill>
                <a:latin typeface="Arial"/>
              </a:rPr>
              <a:t>Variances in health measures, like BMI, BP, HbA1c</a:t>
            </a:r>
          </a:p>
          <a:p>
            <a:pPr marL="571500" indent="-571500">
              <a:lnSpc>
                <a:spcPts val="4532"/>
              </a:lnSpc>
              <a:buFont typeface="Arial" panose="020B0604020202020204" pitchFamily="34" charset="0"/>
              <a:buChar char="•"/>
            </a:pPr>
            <a:r>
              <a:rPr lang="en-US" sz="3600" dirty="0">
                <a:solidFill>
                  <a:srgbClr val="000000"/>
                </a:solidFill>
                <a:latin typeface="Arial"/>
              </a:rPr>
              <a:t>Measuring the successes/challenges of our partners and vendors to see if changes need to be made</a:t>
            </a:r>
          </a:p>
          <a:p>
            <a:pPr>
              <a:lnSpc>
                <a:spcPts val="4532"/>
              </a:lnSpc>
            </a:pPr>
            <a:endParaRPr lang="en-US" sz="3600" dirty="0">
              <a:solidFill>
                <a:srgbClr val="000000"/>
              </a:solidFill>
              <a:latin typeface="Arial"/>
            </a:endParaRPr>
          </a:p>
          <a:p>
            <a:pPr algn="ctr">
              <a:lnSpc>
                <a:spcPts val="4532"/>
              </a:lnSpc>
            </a:pPr>
            <a:endParaRPr lang="en-US" sz="3237" dirty="0">
              <a:solidFill>
                <a:srgbClr val="000000"/>
              </a:solidFill>
              <a:latin typeface="Arial"/>
            </a:endParaRPr>
          </a:p>
        </p:txBody>
      </p:sp>
      <p:sp>
        <p:nvSpPr>
          <p:cNvPr id="9" name="Freeform 9"/>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4676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7200" y="-647700"/>
            <a:ext cx="18776625" cy="12509927"/>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04800" y="2239303"/>
            <a:ext cx="18584593" cy="10137925"/>
          </a:xfrm>
          <a:custGeom>
            <a:avLst/>
            <a:gdLst/>
            <a:ahLst/>
            <a:cxnLst/>
            <a:rect l="l" t="t" r="r" b="b"/>
            <a:pathLst>
              <a:path w="21300952" h="10159613">
                <a:moveTo>
                  <a:pt x="0" y="0"/>
                </a:moveTo>
                <a:lnTo>
                  <a:pt x="21300951" y="0"/>
                </a:lnTo>
                <a:lnTo>
                  <a:pt x="21300951" y="10159612"/>
                </a:lnTo>
                <a:lnTo>
                  <a:pt x="0" y="10159612"/>
                </a:lnTo>
                <a:lnTo>
                  <a:pt x="0" y="0"/>
                </a:lnTo>
                <a:close/>
              </a:path>
            </a:pathLst>
          </a:custGeom>
          <a:blipFill>
            <a:blip r:embed="rId3">
              <a:alphaModFix amt="56000"/>
            </a:blip>
            <a:stretch>
              <a:fillRect t="-64329" b="-45333"/>
            </a:stretch>
          </a:blipFill>
          <a:ln w="123825" cap="sq">
            <a:solidFill>
              <a:srgbClr val="000000">
                <a:alpha val="55686"/>
              </a:srgbClr>
            </a:solidFill>
            <a:prstDash val="solid"/>
            <a:miter/>
          </a:ln>
        </p:spPr>
        <p:txBody>
          <a:bodyPr/>
          <a:lstStyle/>
          <a:p>
            <a:endParaRPr lang="en-US"/>
          </a:p>
        </p:txBody>
      </p:sp>
      <p:grpSp>
        <p:nvGrpSpPr>
          <p:cNvPr id="4" name="Group 4"/>
          <p:cNvGrpSpPr/>
          <p:nvPr/>
        </p:nvGrpSpPr>
        <p:grpSpPr>
          <a:xfrm>
            <a:off x="-52585" y="2519985"/>
            <a:ext cx="18127394" cy="7158081"/>
            <a:chOff x="0" y="0"/>
            <a:chExt cx="5345999" cy="1845118"/>
          </a:xfrm>
        </p:grpSpPr>
        <p:sp>
          <p:nvSpPr>
            <p:cNvPr id="5" name="Freeform 5"/>
            <p:cNvSpPr/>
            <p:nvPr/>
          </p:nvSpPr>
          <p:spPr>
            <a:xfrm>
              <a:off x="0" y="0"/>
              <a:ext cx="5345999" cy="1845118"/>
            </a:xfrm>
            <a:custGeom>
              <a:avLst/>
              <a:gdLst/>
              <a:ahLst/>
              <a:cxnLst/>
              <a:rect l="l" t="t" r="r" b="b"/>
              <a:pathLst>
                <a:path w="5345999" h="1845118">
                  <a:moveTo>
                    <a:pt x="0" y="0"/>
                  </a:moveTo>
                  <a:lnTo>
                    <a:pt x="5345999" y="0"/>
                  </a:lnTo>
                  <a:lnTo>
                    <a:pt x="5345999" y="1845118"/>
                  </a:lnTo>
                  <a:lnTo>
                    <a:pt x="0" y="1845118"/>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38100"/>
              <a:ext cx="5345999" cy="188321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2514600" y="63323"/>
            <a:ext cx="15351195" cy="1087990"/>
          </a:xfrm>
          <a:prstGeom prst="rect">
            <a:avLst/>
          </a:prstGeom>
        </p:spPr>
        <p:txBody>
          <a:bodyPr wrap="square" lIns="0" tIns="0" rIns="0" bIns="0" rtlCol="0" anchor="t">
            <a:spAutoFit/>
          </a:bodyPr>
          <a:lstStyle/>
          <a:p>
            <a:pPr algn="ctr"/>
            <a:r>
              <a:rPr lang="en-US" sz="7070" dirty="0">
                <a:solidFill>
                  <a:srgbClr val="000000"/>
                </a:solidFill>
                <a:latin typeface="Copperplate Gothic 29 AB Bold"/>
              </a:rPr>
              <a:t>RBHC P4: </a:t>
            </a:r>
          </a:p>
        </p:txBody>
      </p:sp>
      <p:sp>
        <p:nvSpPr>
          <p:cNvPr id="8" name="TextBox 8"/>
          <p:cNvSpPr txBox="1"/>
          <p:nvPr/>
        </p:nvSpPr>
        <p:spPr>
          <a:xfrm>
            <a:off x="7192152" y="4038316"/>
            <a:ext cx="3903696" cy="1104405"/>
          </a:xfrm>
          <a:prstGeom prst="rect">
            <a:avLst/>
          </a:prstGeom>
        </p:spPr>
        <p:txBody>
          <a:bodyPr wrap="square" lIns="0" tIns="0" rIns="0" bIns="0" rtlCol="0" anchor="t">
            <a:spAutoFit/>
          </a:bodyPr>
          <a:lstStyle/>
          <a:p>
            <a:pPr>
              <a:lnSpc>
                <a:spcPts val="4532"/>
              </a:lnSpc>
            </a:pPr>
            <a:r>
              <a:rPr lang="en-US" sz="3600" dirty="0">
                <a:solidFill>
                  <a:srgbClr val="000000"/>
                </a:solidFill>
                <a:latin typeface="Arial"/>
              </a:rPr>
              <a:t>QUESTIONS???</a:t>
            </a:r>
          </a:p>
          <a:p>
            <a:pPr algn="ctr">
              <a:lnSpc>
                <a:spcPts val="4532"/>
              </a:lnSpc>
            </a:pPr>
            <a:endParaRPr lang="en-US" sz="3237" dirty="0">
              <a:solidFill>
                <a:srgbClr val="000000"/>
              </a:solidFill>
              <a:latin typeface="Arial"/>
            </a:endParaRPr>
          </a:p>
        </p:txBody>
      </p:sp>
      <p:sp>
        <p:nvSpPr>
          <p:cNvPr id="9" name="Freeform 9"/>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39419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4" y="1389"/>
            <a:ext cx="18292532" cy="10291164"/>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362" y="2344200"/>
            <a:ext cx="18288812" cy="7949429"/>
          </a:xfrm>
          <a:custGeom>
            <a:avLst/>
            <a:gdLst/>
            <a:ahLst/>
            <a:cxnLst/>
            <a:rect l="l" t="t" r="r" b="b"/>
            <a:pathLst>
              <a:path w="21300952" h="12360063">
                <a:moveTo>
                  <a:pt x="0" y="0"/>
                </a:moveTo>
                <a:lnTo>
                  <a:pt x="21300952" y="0"/>
                </a:lnTo>
                <a:lnTo>
                  <a:pt x="21300952" y="12360063"/>
                </a:lnTo>
                <a:lnTo>
                  <a:pt x="0" y="12360063"/>
                </a:lnTo>
                <a:lnTo>
                  <a:pt x="0" y="0"/>
                </a:lnTo>
                <a:close/>
              </a:path>
            </a:pathLst>
          </a:custGeom>
          <a:blipFill>
            <a:blip r:embed="rId3">
              <a:alphaModFix amt="56000"/>
            </a:blip>
            <a:stretch>
              <a:fillRect t="-53783" b="-18553"/>
            </a:stretch>
          </a:blipFill>
          <a:ln w="76200" cap="sq">
            <a:solidFill>
              <a:srgbClr val="000000">
                <a:alpha val="55686"/>
              </a:srgbClr>
            </a:solidFill>
            <a:prstDash val="solid"/>
            <a:miter/>
          </a:ln>
        </p:spPr>
        <p:txBody>
          <a:bodyPr/>
          <a:lstStyle/>
          <a:p>
            <a:endParaRPr lang="en-US"/>
          </a:p>
        </p:txBody>
      </p:sp>
      <p:sp>
        <p:nvSpPr>
          <p:cNvPr id="4" name="Freeform 4"/>
          <p:cNvSpPr/>
          <p:nvPr/>
        </p:nvSpPr>
        <p:spPr>
          <a:xfrm>
            <a:off x="1124265" y="2764632"/>
            <a:ext cx="2219681" cy="2256346"/>
          </a:xfrm>
          <a:custGeom>
            <a:avLst/>
            <a:gdLst/>
            <a:ahLst/>
            <a:cxnLst/>
            <a:rect l="l" t="t" r="r" b="b"/>
            <a:pathLst>
              <a:path w="2219681" h="2256346">
                <a:moveTo>
                  <a:pt x="0" y="0"/>
                </a:moveTo>
                <a:lnTo>
                  <a:pt x="2219681" y="0"/>
                </a:lnTo>
                <a:lnTo>
                  <a:pt x="2219681" y="2256346"/>
                </a:lnTo>
                <a:lnTo>
                  <a:pt x="0" y="22563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238750" y="5143500"/>
            <a:ext cx="2711669" cy="2711669"/>
          </a:xfrm>
          <a:custGeom>
            <a:avLst/>
            <a:gdLst/>
            <a:ahLst/>
            <a:cxnLst/>
            <a:rect l="l" t="t" r="r" b="b"/>
            <a:pathLst>
              <a:path w="2711669" h="2711669">
                <a:moveTo>
                  <a:pt x="0" y="0"/>
                </a:moveTo>
                <a:lnTo>
                  <a:pt x="2711669" y="0"/>
                </a:lnTo>
                <a:lnTo>
                  <a:pt x="2711669" y="2711669"/>
                </a:lnTo>
                <a:lnTo>
                  <a:pt x="0" y="27116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723835" y="2703371"/>
            <a:ext cx="2331291" cy="2378868"/>
          </a:xfrm>
          <a:custGeom>
            <a:avLst/>
            <a:gdLst/>
            <a:ahLst/>
            <a:cxnLst/>
            <a:rect l="l" t="t" r="r" b="b"/>
            <a:pathLst>
              <a:path w="2331291" h="2378868">
                <a:moveTo>
                  <a:pt x="0" y="0"/>
                </a:moveTo>
                <a:lnTo>
                  <a:pt x="2331291" y="0"/>
                </a:lnTo>
                <a:lnTo>
                  <a:pt x="2331291" y="2378868"/>
                </a:lnTo>
                <a:lnTo>
                  <a:pt x="0" y="23788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4416330" y="6630177"/>
            <a:ext cx="3255792" cy="1224992"/>
          </a:xfrm>
          <a:custGeom>
            <a:avLst/>
            <a:gdLst/>
            <a:ahLst/>
            <a:cxnLst/>
            <a:rect l="l" t="t" r="r" b="b"/>
            <a:pathLst>
              <a:path w="3255792" h="1224992">
                <a:moveTo>
                  <a:pt x="0" y="0"/>
                </a:moveTo>
                <a:lnTo>
                  <a:pt x="3255791" y="0"/>
                </a:lnTo>
                <a:lnTo>
                  <a:pt x="3255791" y="1224992"/>
                </a:lnTo>
                <a:lnTo>
                  <a:pt x="0" y="12249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4925142" y="4694764"/>
            <a:ext cx="2238167" cy="2810885"/>
          </a:xfrm>
          <a:custGeom>
            <a:avLst/>
            <a:gdLst/>
            <a:ahLst/>
            <a:cxnLst/>
            <a:rect l="l" t="t" r="r" b="b"/>
            <a:pathLst>
              <a:path w="2238167" h="2810885">
                <a:moveTo>
                  <a:pt x="0" y="0"/>
                </a:moveTo>
                <a:lnTo>
                  <a:pt x="2238167" y="0"/>
                </a:lnTo>
                <a:lnTo>
                  <a:pt x="2238167" y="2810886"/>
                </a:lnTo>
                <a:lnTo>
                  <a:pt x="0" y="28108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9"/>
          <p:cNvSpPr txBox="1"/>
          <p:nvPr/>
        </p:nvSpPr>
        <p:spPr>
          <a:xfrm>
            <a:off x="-378372" y="5177133"/>
            <a:ext cx="5496910" cy="1674698"/>
          </a:xfrm>
          <a:prstGeom prst="rect">
            <a:avLst/>
          </a:prstGeom>
        </p:spPr>
        <p:txBody>
          <a:bodyPr lIns="0" tIns="0" rIns="0" bIns="0" rtlCol="0" anchor="t">
            <a:spAutoFit/>
          </a:bodyPr>
          <a:lstStyle/>
          <a:p>
            <a:pPr algn="ctr">
              <a:lnSpc>
                <a:spcPts val="6393"/>
              </a:lnSpc>
            </a:pPr>
            <a:r>
              <a:rPr lang="en-US" sz="4567" dirty="0">
                <a:solidFill>
                  <a:srgbClr val="000000"/>
                </a:solidFill>
                <a:latin typeface="Arial Bold"/>
              </a:rPr>
              <a:t>Improve</a:t>
            </a:r>
          </a:p>
          <a:p>
            <a:pPr algn="ctr">
              <a:lnSpc>
                <a:spcPts val="6393"/>
              </a:lnSpc>
            </a:pPr>
            <a:r>
              <a:rPr lang="en-US" sz="4567" dirty="0">
                <a:solidFill>
                  <a:srgbClr val="000000"/>
                </a:solidFill>
                <a:latin typeface="Arial Bold"/>
              </a:rPr>
              <a:t> Food Security</a:t>
            </a:r>
          </a:p>
        </p:txBody>
      </p:sp>
      <p:sp>
        <p:nvSpPr>
          <p:cNvPr id="10" name="TextBox 10"/>
          <p:cNvSpPr txBox="1"/>
          <p:nvPr/>
        </p:nvSpPr>
        <p:spPr>
          <a:xfrm>
            <a:off x="457200" y="108760"/>
            <a:ext cx="16706109" cy="2175980"/>
          </a:xfrm>
          <a:prstGeom prst="rect">
            <a:avLst/>
          </a:prstGeom>
        </p:spPr>
        <p:txBody>
          <a:bodyPr wrap="square" lIns="0" tIns="0" rIns="0" bIns="0" rtlCol="0" anchor="t">
            <a:spAutoFit/>
          </a:bodyPr>
          <a:lstStyle/>
          <a:p>
            <a:pPr algn="ctr"/>
            <a:r>
              <a:rPr lang="en-US" sz="7070" dirty="0">
                <a:solidFill>
                  <a:srgbClr val="000000"/>
                </a:solidFill>
                <a:latin typeface="Copperplate Gothic 29 AB Bold"/>
              </a:rPr>
              <a:t>RBHC P4: </a:t>
            </a:r>
          </a:p>
          <a:p>
            <a:pPr algn="ctr"/>
            <a:r>
              <a:rPr lang="en-US" sz="7070" dirty="0">
                <a:solidFill>
                  <a:srgbClr val="000000"/>
                </a:solidFill>
                <a:latin typeface="Copperplate Gothic 29 AB Bold"/>
              </a:rPr>
              <a:t>Purpose &amp; Goals </a:t>
            </a:r>
          </a:p>
        </p:txBody>
      </p:sp>
      <p:sp>
        <p:nvSpPr>
          <p:cNvPr id="11" name="TextBox 11"/>
          <p:cNvSpPr txBox="1"/>
          <p:nvPr/>
        </p:nvSpPr>
        <p:spPr>
          <a:xfrm>
            <a:off x="4614041" y="7961975"/>
            <a:ext cx="4067503" cy="1674698"/>
          </a:xfrm>
          <a:prstGeom prst="rect">
            <a:avLst/>
          </a:prstGeom>
        </p:spPr>
        <p:txBody>
          <a:bodyPr lIns="0" tIns="0" rIns="0" bIns="0" rtlCol="0" anchor="t">
            <a:spAutoFit/>
          </a:bodyPr>
          <a:lstStyle/>
          <a:p>
            <a:pPr algn="ctr">
              <a:lnSpc>
                <a:spcPts val="6393"/>
              </a:lnSpc>
            </a:pPr>
            <a:r>
              <a:rPr lang="en-US" sz="4567">
                <a:solidFill>
                  <a:srgbClr val="000000"/>
                </a:solidFill>
                <a:latin typeface="Arial Bold"/>
              </a:rPr>
              <a:t>Improve Dietary Health</a:t>
            </a:r>
          </a:p>
        </p:txBody>
      </p:sp>
      <p:sp>
        <p:nvSpPr>
          <p:cNvPr id="12" name="TextBox 12"/>
          <p:cNvSpPr txBox="1"/>
          <p:nvPr/>
        </p:nvSpPr>
        <p:spPr>
          <a:xfrm>
            <a:off x="8206609" y="5186299"/>
            <a:ext cx="5707117" cy="1674698"/>
          </a:xfrm>
          <a:prstGeom prst="rect">
            <a:avLst/>
          </a:prstGeom>
        </p:spPr>
        <p:txBody>
          <a:bodyPr lIns="0" tIns="0" rIns="0" bIns="0" rtlCol="0" anchor="t">
            <a:spAutoFit/>
          </a:bodyPr>
          <a:lstStyle/>
          <a:p>
            <a:pPr algn="ctr">
              <a:lnSpc>
                <a:spcPts val="6393"/>
              </a:lnSpc>
            </a:pPr>
            <a:r>
              <a:rPr lang="en-US" sz="4567">
                <a:solidFill>
                  <a:srgbClr val="000000"/>
                </a:solidFill>
                <a:latin typeface="Arial Bold"/>
              </a:rPr>
              <a:t>Improve </a:t>
            </a:r>
          </a:p>
          <a:p>
            <a:pPr algn="ctr">
              <a:lnSpc>
                <a:spcPts val="6393"/>
              </a:lnSpc>
            </a:pPr>
            <a:r>
              <a:rPr lang="en-US" sz="4567">
                <a:solidFill>
                  <a:srgbClr val="000000"/>
                </a:solidFill>
                <a:latin typeface="Arial Bold"/>
              </a:rPr>
              <a:t>Health Outcomes</a:t>
            </a:r>
          </a:p>
        </p:txBody>
      </p:sp>
      <p:sp>
        <p:nvSpPr>
          <p:cNvPr id="13" name="TextBox 13"/>
          <p:cNvSpPr txBox="1"/>
          <p:nvPr/>
        </p:nvSpPr>
        <p:spPr>
          <a:xfrm>
            <a:off x="13913726" y="7961975"/>
            <a:ext cx="4067503" cy="1674698"/>
          </a:xfrm>
          <a:prstGeom prst="rect">
            <a:avLst/>
          </a:prstGeom>
        </p:spPr>
        <p:txBody>
          <a:bodyPr lIns="0" tIns="0" rIns="0" bIns="0" rtlCol="0" anchor="t">
            <a:spAutoFit/>
          </a:bodyPr>
          <a:lstStyle/>
          <a:p>
            <a:pPr algn="ctr">
              <a:lnSpc>
                <a:spcPts val="6393"/>
              </a:lnSpc>
            </a:pPr>
            <a:r>
              <a:rPr lang="en-US" sz="4567">
                <a:solidFill>
                  <a:srgbClr val="000000"/>
                </a:solidFill>
                <a:latin typeface="Arial Bold"/>
              </a:rPr>
              <a:t>Improve Food Sovereignty</a:t>
            </a:r>
          </a:p>
        </p:txBody>
      </p:sp>
      <p:sp>
        <p:nvSpPr>
          <p:cNvPr id="14" name="Freeform 14"/>
          <p:cNvSpPr/>
          <p:nvPr/>
        </p:nvSpPr>
        <p:spPr>
          <a:xfrm>
            <a:off x="830952" y="-64086"/>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14"/>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137" y="1390"/>
            <a:ext cx="18601814" cy="10748364"/>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a:p>
        </p:txBody>
      </p:sp>
      <p:sp>
        <p:nvSpPr>
          <p:cNvPr id="3" name="Freeform 3"/>
          <p:cNvSpPr/>
          <p:nvPr/>
        </p:nvSpPr>
        <p:spPr>
          <a:xfrm>
            <a:off x="-152401" y="2051485"/>
            <a:ext cx="18340847" cy="8502216"/>
          </a:xfrm>
          <a:custGeom>
            <a:avLst/>
            <a:gdLst/>
            <a:ahLst/>
            <a:cxnLst/>
            <a:rect l="l" t="t" r="r" b="b"/>
            <a:pathLst>
              <a:path w="21300952" h="10164019">
                <a:moveTo>
                  <a:pt x="0" y="0"/>
                </a:moveTo>
                <a:lnTo>
                  <a:pt x="21300951" y="0"/>
                </a:lnTo>
                <a:lnTo>
                  <a:pt x="21300951" y="10164018"/>
                </a:lnTo>
                <a:lnTo>
                  <a:pt x="0" y="10164018"/>
                </a:lnTo>
                <a:lnTo>
                  <a:pt x="0" y="0"/>
                </a:lnTo>
                <a:close/>
              </a:path>
            </a:pathLst>
          </a:custGeom>
          <a:blipFill>
            <a:blip r:embed="rId3">
              <a:alphaModFix amt="56000"/>
            </a:blip>
            <a:stretch>
              <a:fillRect t="-64302" b="-45270"/>
            </a:stretch>
          </a:blipFill>
          <a:ln w="123825" cap="sq">
            <a:solidFill>
              <a:srgbClr val="000000">
                <a:alpha val="55686"/>
              </a:srgbClr>
            </a:solidFill>
            <a:prstDash val="solid"/>
            <a:miter/>
          </a:ln>
        </p:spPr>
        <p:txBody>
          <a:bodyPr/>
          <a:lstStyle/>
          <a:p>
            <a:endParaRPr lang="en-US" dirty="0"/>
          </a:p>
        </p:txBody>
      </p:sp>
      <p:sp>
        <p:nvSpPr>
          <p:cNvPr id="7" name="TextBox 7"/>
          <p:cNvSpPr txBox="1"/>
          <p:nvPr/>
        </p:nvSpPr>
        <p:spPr>
          <a:xfrm>
            <a:off x="1028700" y="-187"/>
            <a:ext cx="18744617" cy="1198790"/>
          </a:xfrm>
          <a:prstGeom prst="rect">
            <a:avLst/>
          </a:prstGeom>
        </p:spPr>
        <p:txBody>
          <a:bodyPr lIns="0" tIns="0" rIns="0" bIns="0" rtlCol="0" anchor="t">
            <a:spAutoFit/>
          </a:bodyPr>
          <a:lstStyle/>
          <a:p>
            <a:pPr algn="ctr">
              <a:lnSpc>
                <a:spcPts val="9897"/>
              </a:lnSpc>
            </a:pPr>
            <a:r>
              <a:rPr lang="en-US" sz="7069" dirty="0">
                <a:solidFill>
                  <a:srgbClr val="000000"/>
                </a:solidFill>
                <a:latin typeface="Copperplate Gothic 29 AB Bold"/>
              </a:rPr>
              <a:t>P4</a:t>
            </a:r>
          </a:p>
        </p:txBody>
      </p:sp>
      <p:sp>
        <p:nvSpPr>
          <p:cNvPr id="8" name="Freeform 8"/>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grpSp>
        <p:nvGrpSpPr>
          <p:cNvPr id="50" name="Group 50"/>
          <p:cNvGrpSpPr/>
          <p:nvPr/>
        </p:nvGrpSpPr>
        <p:grpSpPr>
          <a:xfrm>
            <a:off x="7314357" y="6065598"/>
            <a:ext cx="3350825" cy="2474437"/>
            <a:chOff x="-46471" y="-107434"/>
            <a:chExt cx="771685" cy="454593"/>
          </a:xfrm>
        </p:grpSpPr>
        <p:sp>
          <p:nvSpPr>
            <p:cNvPr id="51" name="Freeform 51"/>
            <p:cNvSpPr/>
            <p:nvPr/>
          </p:nvSpPr>
          <p:spPr>
            <a:xfrm>
              <a:off x="-46471" y="-107434"/>
              <a:ext cx="725215" cy="347159"/>
            </a:xfrm>
            <a:custGeom>
              <a:avLst/>
              <a:gdLst/>
              <a:ahLst/>
              <a:cxnLst/>
              <a:rect l="l" t="t" r="r" b="b"/>
              <a:pathLst>
                <a:path w="725215" h="347159">
                  <a:moveTo>
                    <a:pt x="143392" y="0"/>
                  </a:moveTo>
                  <a:lnTo>
                    <a:pt x="581822" y="0"/>
                  </a:lnTo>
                  <a:cubicBezTo>
                    <a:pt x="661016" y="0"/>
                    <a:pt x="725215" y="64199"/>
                    <a:pt x="725215" y="143392"/>
                  </a:cubicBezTo>
                  <a:lnTo>
                    <a:pt x="725215" y="203767"/>
                  </a:lnTo>
                  <a:cubicBezTo>
                    <a:pt x="725215" y="241797"/>
                    <a:pt x="710107" y="278269"/>
                    <a:pt x="683216" y="305160"/>
                  </a:cubicBezTo>
                  <a:cubicBezTo>
                    <a:pt x="656325" y="332052"/>
                    <a:pt x="619852" y="347159"/>
                    <a:pt x="581822" y="347159"/>
                  </a:cubicBezTo>
                  <a:lnTo>
                    <a:pt x="143392" y="347159"/>
                  </a:lnTo>
                  <a:cubicBezTo>
                    <a:pt x="64199" y="347159"/>
                    <a:pt x="0" y="282960"/>
                    <a:pt x="0" y="203767"/>
                  </a:cubicBezTo>
                  <a:lnTo>
                    <a:pt x="0" y="143392"/>
                  </a:lnTo>
                  <a:cubicBezTo>
                    <a:pt x="0" y="64199"/>
                    <a:pt x="64199" y="0"/>
                    <a:pt x="143392" y="0"/>
                  </a:cubicBezTo>
                  <a:close/>
                </a:path>
              </a:pathLst>
            </a:custGeom>
            <a:solidFill>
              <a:srgbClr val="FFFFFF"/>
            </a:solidFill>
            <a:ln w="38100" cap="rnd">
              <a:gradFill>
                <a:gsLst>
                  <a:gs pos="0">
                    <a:srgbClr val="0097B2">
                      <a:alpha val="100000"/>
                    </a:srgbClr>
                  </a:gs>
                  <a:gs pos="100000">
                    <a:srgbClr val="7ED957">
                      <a:alpha val="100000"/>
                    </a:srgbClr>
                  </a:gs>
                </a:gsLst>
                <a:lin ang="0"/>
              </a:gradFill>
              <a:prstDash val="solid"/>
              <a:round/>
            </a:ln>
          </p:spPr>
          <p:txBody>
            <a:bodyPr/>
            <a:lstStyle/>
            <a:p>
              <a:endParaRPr lang="en-US" dirty="0"/>
            </a:p>
            <a:p>
              <a:pPr algn="ctr"/>
              <a:r>
                <a:rPr lang="en-US" sz="2800" b="1" dirty="0"/>
                <a:t>Positive Results on the US Adult Food Security Survey</a:t>
              </a:r>
            </a:p>
          </p:txBody>
        </p:sp>
        <p:sp>
          <p:nvSpPr>
            <p:cNvPr id="52" name="TextBox 52"/>
            <p:cNvSpPr txBox="1"/>
            <p:nvPr/>
          </p:nvSpPr>
          <p:spPr>
            <a:xfrm>
              <a:off x="0" y="-38100"/>
              <a:ext cx="725214" cy="385259"/>
            </a:xfrm>
            <a:prstGeom prst="rect">
              <a:avLst/>
            </a:prstGeom>
          </p:spPr>
          <p:txBody>
            <a:bodyPr lIns="50800" tIns="50800" rIns="50800" bIns="50800" rtlCol="0" anchor="ctr"/>
            <a:lstStyle/>
            <a:p>
              <a:pPr algn="ctr">
                <a:lnSpc>
                  <a:spcPts val="2659"/>
                </a:lnSpc>
              </a:pPr>
              <a:endParaRPr/>
            </a:p>
          </p:txBody>
        </p:sp>
      </p:grpSp>
      <p:sp>
        <p:nvSpPr>
          <p:cNvPr id="62" name="TextBox 62"/>
          <p:cNvSpPr txBox="1"/>
          <p:nvPr/>
        </p:nvSpPr>
        <p:spPr>
          <a:xfrm rot="2008239">
            <a:off x="13446720" y="6963183"/>
            <a:ext cx="2193734" cy="199598"/>
          </a:xfrm>
          <a:prstGeom prst="rect">
            <a:avLst/>
          </a:prstGeom>
        </p:spPr>
        <p:txBody>
          <a:bodyPr lIns="50800" tIns="50800" rIns="50800" bIns="50800" rtlCol="0" anchor="ctr"/>
          <a:lstStyle/>
          <a:p>
            <a:pPr algn="ctr">
              <a:lnSpc>
                <a:spcPts val="2659"/>
              </a:lnSpc>
            </a:pPr>
            <a:endParaRPr dirty="0"/>
          </a:p>
        </p:txBody>
      </p:sp>
      <p:sp>
        <p:nvSpPr>
          <p:cNvPr id="74" name="TextBox 74"/>
          <p:cNvSpPr txBox="1"/>
          <p:nvPr/>
        </p:nvSpPr>
        <p:spPr>
          <a:xfrm>
            <a:off x="899795" y="913804"/>
            <a:ext cx="18744617" cy="1198790"/>
          </a:xfrm>
          <a:prstGeom prst="rect">
            <a:avLst/>
          </a:prstGeom>
        </p:spPr>
        <p:txBody>
          <a:bodyPr lIns="0" tIns="0" rIns="0" bIns="0" rtlCol="0" anchor="t">
            <a:spAutoFit/>
          </a:bodyPr>
          <a:lstStyle/>
          <a:p>
            <a:pPr algn="ctr">
              <a:lnSpc>
                <a:spcPts val="9897"/>
              </a:lnSpc>
            </a:pPr>
            <a:r>
              <a:rPr lang="en-US" sz="7069" dirty="0">
                <a:solidFill>
                  <a:srgbClr val="000000"/>
                </a:solidFill>
                <a:latin typeface="Copperplate Gothic 29 AB Bold"/>
              </a:rPr>
              <a:t>Our target population</a:t>
            </a:r>
          </a:p>
        </p:txBody>
      </p:sp>
      <p:grpSp>
        <p:nvGrpSpPr>
          <p:cNvPr id="89" name="Group 50">
            <a:extLst>
              <a:ext uri="{FF2B5EF4-FFF2-40B4-BE49-F238E27FC236}">
                <a16:creationId xmlns:a16="http://schemas.microsoft.com/office/drawing/2014/main" id="{50799D2F-462C-AB97-2012-EF8038AE6F27}"/>
              </a:ext>
            </a:extLst>
          </p:cNvPr>
          <p:cNvGrpSpPr/>
          <p:nvPr/>
        </p:nvGrpSpPr>
        <p:grpSpPr>
          <a:xfrm>
            <a:off x="10766075" y="8174765"/>
            <a:ext cx="4018590" cy="3988903"/>
            <a:chOff x="-200254" y="-365979"/>
            <a:chExt cx="925468" cy="713138"/>
          </a:xfrm>
        </p:grpSpPr>
        <p:sp>
          <p:nvSpPr>
            <p:cNvPr id="90" name="Freeform 51">
              <a:extLst>
                <a:ext uri="{FF2B5EF4-FFF2-40B4-BE49-F238E27FC236}">
                  <a16:creationId xmlns:a16="http://schemas.microsoft.com/office/drawing/2014/main" id="{288ADAAB-FDF6-C0EB-4B11-32BF5998699C}"/>
                </a:ext>
              </a:extLst>
            </p:cNvPr>
            <p:cNvSpPr/>
            <p:nvPr/>
          </p:nvSpPr>
          <p:spPr>
            <a:xfrm>
              <a:off x="-200254" y="-365979"/>
              <a:ext cx="725215" cy="347159"/>
            </a:xfrm>
            <a:custGeom>
              <a:avLst/>
              <a:gdLst/>
              <a:ahLst/>
              <a:cxnLst/>
              <a:rect l="l" t="t" r="r" b="b"/>
              <a:pathLst>
                <a:path w="725215" h="347159">
                  <a:moveTo>
                    <a:pt x="143392" y="0"/>
                  </a:moveTo>
                  <a:lnTo>
                    <a:pt x="581822" y="0"/>
                  </a:lnTo>
                  <a:cubicBezTo>
                    <a:pt x="661016" y="0"/>
                    <a:pt x="725215" y="64199"/>
                    <a:pt x="725215" y="143392"/>
                  </a:cubicBezTo>
                  <a:lnTo>
                    <a:pt x="725215" y="203767"/>
                  </a:lnTo>
                  <a:cubicBezTo>
                    <a:pt x="725215" y="241797"/>
                    <a:pt x="710107" y="278269"/>
                    <a:pt x="683216" y="305160"/>
                  </a:cubicBezTo>
                  <a:cubicBezTo>
                    <a:pt x="656325" y="332052"/>
                    <a:pt x="619852" y="347159"/>
                    <a:pt x="581822" y="347159"/>
                  </a:cubicBezTo>
                  <a:lnTo>
                    <a:pt x="143392" y="347159"/>
                  </a:lnTo>
                  <a:cubicBezTo>
                    <a:pt x="64199" y="347159"/>
                    <a:pt x="0" y="282960"/>
                    <a:pt x="0" y="203767"/>
                  </a:cubicBezTo>
                  <a:lnTo>
                    <a:pt x="0" y="143392"/>
                  </a:lnTo>
                  <a:cubicBezTo>
                    <a:pt x="0" y="64199"/>
                    <a:pt x="64199" y="0"/>
                    <a:pt x="143392" y="0"/>
                  </a:cubicBezTo>
                  <a:close/>
                </a:path>
              </a:pathLst>
            </a:custGeom>
            <a:solidFill>
              <a:srgbClr val="FFFFFF"/>
            </a:solidFill>
            <a:ln w="38100" cap="rnd">
              <a:gradFill>
                <a:gsLst>
                  <a:gs pos="0">
                    <a:srgbClr val="0097B2">
                      <a:alpha val="100000"/>
                    </a:srgbClr>
                  </a:gs>
                  <a:gs pos="100000">
                    <a:srgbClr val="7ED957">
                      <a:alpha val="100000"/>
                    </a:srgbClr>
                  </a:gs>
                </a:gsLst>
                <a:lin ang="0"/>
              </a:gradFill>
              <a:prstDash val="solid"/>
              <a:round/>
            </a:ln>
          </p:spPr>
          <p:txBody>
            <a:bodyPr/>
            <a:lstStyle/>
            <a:p>
              <a:endParaRPr lang="en-US" dirty="0"/>
            </a:p>
            <a:p>
              <a:pPr algn="ctr"/>
              <a:r>
                <a:rPr lang="en-US" sz="3200" b="1" dirty="0"/>
                <a:t>Diagnosis of Prediabetes</a:t>
              </a:r>
              <a:endParaRPr lang="en-US" sz="3200" dirty="0"/>
            </a:p>
            <a:p>
              <a:pPr algn="ctr"/>
              <a:endParaRPr lang="en-US" b="1" dirty="0"/>
            </a:p>
          </p:txBody>
        </p:sp>
        <p:sp>
          <p:nvSpPr>
            <p:cNvPr id="91" name="TextBox 52">
              <a:extLst>
                <a:ext uri="{FF2B5EF4-FFF2-40B4-BE49-F238E27FC236}">
                  <a16:creationId xmlns:a16="http://schemas.microsoft.com/office/drawing/2014/main" id="{E6D407D7-7745-9CDE-A774-87FE16E270BF}"/>
                </a:ext>
              </a:extLst>
            </p:cNvPr>
            <p:cNvSpPr txBox="1"/>
            <p:nvPr/>
          </p:nvSpPr>
          <p:spPr>
            <a:xfrm>
              <a:off x="0" y="-38100"/>
              <a:ext cx="725214" cy="385259"/>
            </a:xfrm>
            <a:prstGeom prst="rect">
              <a:avLst/>
            </a:prstGeom>
          </p:spPr>
          <p:txBody>
            <a:bodyPr lIns="50800" tIns="50800" rIns="50800" bIns="50800" rtlCol="0" anchor="ctr"/>
            <a:lstStyle/>
            <a:p>
              <a:pPr algn="ctr">
                <a:lnSpc>
                  <a:spcPts val="2659"/>
                </a:lnSpc>
              </a:pPr>
              <a:endParaRPr/>
            </a:p>
          </p:txBody>
        </p:sp>
      </p:grpSp>
      <p:grpSp>
        <p:nvGrpSpPr>
          <p:cNvPr id="92" name="Group 50">
            <a:extLst>
              <a:ext uri="{FF2B5EF4-FFF2-40B4-BE49-F238E27FC236}">
                <a16:creationId xmlns:a16="http://schemas.microsoft.com/office/drawing/2014/main" id="{3AA0E613-23E2-EC22-650B-68C5554184FE}"/>
              </a:ext>
            </a:extLst>
          </p:cNvPr>
          <p:cNvGrpSpPr/>
          <p:nvPr/>
        </p:nvGrpSpPr>
        <p:grpSpPr>
          <a:xfrm>
            <a:off x="3776335" y="7751165"/>
            <a:ext cx="3638916" cy="2448908"/>
            <a:chOff x="-61248" y="-38100"/>
            <a:chExt cx="958397" cy="644980"/>
          </a:xfrm>
        </p:grpSpPr>
        <p:sp>
          <p:nvSpPr>
            <p:cNvPr id="93" name="Freeform 51">
              <a:extLst>
                <a:ext uri="{FF2B5EF4-FFF2-40B4-BE49-F238E27FC236}">
                  <a16:creationId xmlns:a16="http://schemas.microsoft.com/office/drawing/2014/main" id="{B7C52EB2-3FFF-2EE5-ACB2-79CC34EE7DA7}"/>
                </a:ext>
              </a:extLst>
            </p:cNvPr>
            <p:cNvSpPr/>
            <p:nvPr/>
          </p:nvSpPr>
          <p:spPr>
            <a:xfrm>
              <a:off x="-61248" y="49089"/>
              <a:ext cx="958397" cy="557791"/>
            </a:xfrm>
            <a:custGeom>
              <a:avLst/>
              <a:gdLst/>
              <a:ahLst/>
              <a:cxnLst/>
              <a:rect l="l" t="t" r="r" b="b"/>
              <a:pathLst>
                <a:path w="725215" h="347159">
                  <a:moveTo>
                    <a:pt x="143392" y="0"/>
                  </a:moveTo>
                  <a:lnTo>
                    <a:pt x="581822" y="0"/>
                  </a:lnTo>
                  <a:cubicBezTo>
                    <a:pt x="661016" y="0"/>
                    <a:pt x="725215" y="64199"/>
                    <a:pt x="725215" y="143392"/>
                  </a:cubicBezTo>
                  <a:lnTo>
                    <a:pt x="725215" y="203767"/>
                  </a:lnTo>
                  <a:cubicBezTo>
                    <a:pt x="725215" y="241797"/>
                    <a:pt x="710107" y="278269"/>
                    <a:pt x="683216" y="305160"/>
                  </a:cubicBezTo>
                  <a:cubicBezTo>
                    <a:pt x="656325" y="332052"/>
                    <a:pt x="619852" y="347159"/>
                    <a:pt x="581822" y="347159"/>
                  </a:cubicBezTo>
                  <a:lnTo>
                    <a:pt x="143392" y="347159"/>
                  </a:lnTo>
                  <a:cubicBezTo>
                    <a:pt x="64199" y="347159"/>
                    <a:pt x="0" y="282960"/>
                    <a:pt x="0" y="203767"/>
                  </a:cubicBezTo>
                  <a:lnTo>
                    <a:pt x="0" y="143392"/>
                  </a:lnTo>
                  <a:cubicBezTo>
                    <a:pt x="0" y="64199"/>
                    <a:pt x="64199" y="0"/>
                    <a:pt x="143392" y="0"/>
                  </a:cubicBezTo>
                  <a:close/>
                </a:path>
              </a:pathLst>
            </a:custGeom>
            <a:solidFill>
              <a:srgbClr val="FFFFFF"/>
            </a:solidFill>
            <a:ln w="38100" cap="rnd">
              <a:gradFill>
                <a:gsLst>
                  <a:gs pos="0">
                    <a:srgbClr val="0097B2">
                      <a:alpha val="100000"/>
                    </a:srgbClr>
                  </a:gs>
                  <a:gs pos="100000">
                    <a:srgbClr val="7ED957">
                      <a:alpha val="100000"/>
                    </a:srgbClr>
                  </a:gs>
                </a:gsLst>
                <a:lin ang="0"/>
              </a:gradFill>
              <a:prstDash val="solid"/>
              <a:round/>
            </a:ln>
          </p:spPr>
          <p:txBody>
            <a:bodyPr/>
            <a:lstStyle/>
            <a:p>
              <a:endParaRPr lang="en-US" dirty="0"/>
            </a:p>
            <a:p>
              <a:pPr algn="ctr"/>
              <a:r>
                <a:rPr lang="en-US" sz="2800" dirty="0">
                  <a:latin typeface="Arial Bold" panose="020B0704020202020204" pitchFamily="34" charset="0"/>
                  <a:cs typeface="Arial Bold" panose="020B0704020202020204" pitchFamily="34" charset="0"/>
                </a:rPr>
                <a:t>Diagnosis of Diabetes </a:t>
              </a:r>
            </a:p>
            <a:p>
              <a:pPr algn="ctr"/>
              <a:r>
                <a:rPr lang="en-US" sz="2800" dirty="0">
                  <a:latin typeface="Arial Bold" panose="020B0704020202020204" pitchFamily="34" charset="0"/>
                  <a:cs typeface="Arial Bold" panose="020B0704020202020204" pitchFamily="34" charset="0"/>
                </a:rPr>
                <a:t>(any Type)</a:t>
              </a:r>
            </a:p>
          </p:txBody>
        </p:sp>
        <p:sp>
          <p:nvSpPr>
            <p:cNvPr id="94" name="TextBox 52">
              <a:extLst>
                <a:ext uri="{FF2B5EF4-FFF2-40B4-BE49-F238E27FC236}">
                  <a16:creationId xmlns:a16="http://schemas.microsoft.com/office/drawing/2014/main" id="{2D4EFA55-8891-8D60-6FA4-B4C85EA85A64}"/>
                </a:ext>
              </a:extLst>
            </p:cNvPr>
            <p:cNvSpPr txBox="1"/>
            <p:nvPr/>
          </p:nvSpPr>
          <p:spPr>
            <a:xfrm>
              <a:off x="0" y="-38100"/>
              <a:ext cx="725214" cy="385259"/>
            </a:xfrm>
            <a:prstGeom prst="rect">
              <a:avLst/>
            </a:prstGeom>
          </p:spPr>
          <p:txBody>
            <a:bodyPr lIns="50800" tIns="50800" rIns="50800" bIns="50800" rtlCol="0" anchor="ctr"/>
            <a:lstStyle/>
            <a:p>
              <a:pPr algn="ctr">
                <a:lnSpc>
                  <a:spcPts val="2659"/>
                </a:lnSpc>
              </a:pPr>
              <a:endParaRPr/>
            </a:p>
          </p:txBody>
        </p:sp>
      </p:grpSp>
      <p:sp>
        <p:nvSpPr>
          <p:cNvPr id="95" name="TextBox 94">
            <a:extLst>
              <a:ext uri="{FF2B5EF4-FFF2-40B4-BE49-F238E27FC236}">
                <a16:creationId xmlns:a16="http://schemas.microsoft.com/office/drawing/2014/main" id="{7399721B-51B6-5AE9-42C8-57BA2798C764}"/>
              </a:ext>
            </a:extLst>
          </p:cNvPr>
          <p:cNvSpPr txBox="1"/>
          <p:nvPr/>
        </p:nvSpPr>
        <p:spPr>
          <a:xfrm>
            <a:off x="1028700" y="3025008"/>
            <a:ext cx="16725900" cy="2905411"/>
          </a:xfrm>
          <a:prstGeom prst="rect">
            <a:avLst/>
          </a:prstGeom>
          <a:noFill/>
        </p:spPr>
        <p:txBody>
          <a:bodyPr wrap="square" rtlCol="0">
            <a:spAutoFit/>
          </a:bodyPr>
          <a:lstStyle/>
          <a:p>
            <a:r>
              <a:rPr lang="en-US" sz="4570" dirty="0">
                <a:latin typeface="Arial Bold" panose="020B0704020202020204" pitchFamily="34" charset="0"/>
                <a:cs typeface="Arial Bold" panose="020B0704020202020204" pitchFamily="34" charset="0"/>
              </a:rPr>
              <a:t>Because of the high prevalence of diabetes and its comorbidities, and recognizing the positive impact of fresh fruits, vegetables, and healthy traditional foods on these conditions, the following target population was chosen:</a:t>
            </a:r>
          </a:p>
        </p:txBody>
      </p:sp>
    </p:spTree>
    <p:extLst>
      <p:ext uri="{BB962C8B-B14F-4D97-AF65-F5344CB8AC3E}">
        <p14:creationId xmlns:p14="http://schemas.microsoft.com/office/powerpoint/2010/main" val="408694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137" y="1390"/>
            <a:ext cx="18601814" cy="10748364"/>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11137" y="2171701"/>
            <a:ext cx="18599138" cy="9982200"/>
          </a:xfrm>
          <a:custGeom>
            <a:avLst/>
            <a:gdLst/>
            <a:ahLst/>
            <a:cxnLst/>
            <a:rect l="l" t="t" r="r" b="b"/>
            <a:pathLst>
              <a:path w="21300952" h="10164019">
                <a:moveTo>
                  <a:pt x="0" y="0"/>
                </a:moveTo>
                <a:lnTo>
                  <a:pt x="21300951" y="0"/>
                </a:lnTo>
                <a:lnTo>
                  <a:pt x="21300951" y="10164018"/>
                </a:lnTo>
                <a:lnTo>
                  <a:pt x="0" y="10164018"/>
                </a:lnTo>
                <a:lnTo>
                  <a:pt x="0" y="0"/>
                </a:lnTo>
                <a:close/>
              </a:path>
            </a:pathLst>
          </a:custGeom>
          <a:blipFill>
            <a:blip r:embed="rId3">
              <a:alphaModFix amt="56000"/>
            </a:blip>
            <a:stretch>
              <a:fillRect t="-64302" b="-45270"/>
            </a:stretch>
          </a:blipFill>
          <a:ln w="123825" cap="sq">
            <a:solidFill>
              <a:srgbClr val="000000">
                <a:alpha val="55686"/>
              </a:srgbClr>
            </a:solidFill>
            <a:prstDash val="solid"/>
            <a:miter/>
          </a:ln>
        </p:spPr>
        <p:txBody>
          <a:bodyPr/>
          <a:lstStyle/>
          <a:p>
            <a:endParaRPr lang="en-US"/>
          </a:p>
        </p:txBody>
      </p:sp>
      <p:sp>
        <p:nvSpPr>
          <p:cNvPr id="7" name="TextBox 7"/>
          <p:cNvSpPr txBox="1"/>
          <p:nvPr/>
        </p:nvSpPr>
        <p:spPr>
          <a:xfrm>
            <a:off x="1028700" y="-187"/>
            <a:ext cx="18744617" cy="1198790"/>
          </a:xfrm>
          <a:prstGeom prst="rect">
            <a:avLst/>
          </a:prstGeom>
        </p:spPr>
        <p:txBody>
          <a:bodyPr lIns="0" tIns="0" rIns="0" bIns="0" rtlCol="0" anchor="t">
            <a:spAutoFit/>
          </a:bodyPr>
          <a:lstStyle/>
          <a:p>
            <a:pPr algn="ctr">
              <a:lnSpc>
                <a:spcPts val="9897"/>
              </a:lnSpc>
            </a:pPr>
            <a:r>
              <a:rPr lang="en-US" sz="7069" dirty="0">
                <a:solidFill>
                  <a:srgbClr val="000000"/>
                </a:solidFill>
                <a:latin typeface="Copperplate Gothic 29 AB Bold"/>
              </a:rPr>
              <a:t>Developing an infrastructure:</a:t>
            </a:r>
          </a:p>
        </p:txBody>
      </p:sp>
      <p:sp>
        <p:nvSpPr>
          <p:cNvPr id="8" name="Freeform 8"/>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
        <p:nvSpPr>
          <p:cNvPr id="74" name="TextBox 74"/>
          <p:cNvSpPr txBox="1"/>
          <p:nvPr/>
        </p:nvSpPr>
        <p:spPr>
          <a:xfrm>
            <a:off x="899795" y="913804"/>
            <a:ext cx="18744617" cy="1198790"/>
          </a:xfrm>
          <a:prstGeom prst="rect">
            <a:avLst/>
          </a:prstGeom>
        </p:spPr>
        <p:txBody>
          <a:bodyPr lIns="0" tIns="0" rIns="0" bIns="0" rtlCol="0" anchor="t">
            <a:spAutoFit/>
          </a:bodyPr>
          <a:lstStyle/>
          <a:p>
            <a:pPr algn="ctr">
              <a:lnSpc>
                <a:spcPts val="9897"/>
              </a:lnSpc>
            </a:pPr>
            <a:r>
              <a:rPr lang="en-US" sz="7069" dirty="0">
                <a:solidFill>
                  <a:srgbClr val="000000"/>
                </a:solidFill>
                <a:latin typeface="Copperplate Gothic 29 AB Bold"/>
              </a:rPr>
              <a:t>partners</a:t>
            </a:r>
          </a:p>
        </p:txBody>
      </p:sp>
      <p:sp>
        <p:nvSpPr>
          <p:cNvPr id="92" name="TextBox 91">
            <a:extLst>
              <a:ext uri="{FF2B5EF4-FFF2-40B4-BE49-F238E27FC236}">
                <a16:creationId xmlns:a16="http://schemas.microsoft.com/office/drawing/2014/main" id="{2CE71298-FB3D-7414-F953-40FA44B3BFD0}"/>
              </a:ext>
            </a:extLst>
          </p:cNvPr>
          <p:cNvSpPr txBox="1"/>
          <p:nvPr/>
        </p:nvSpPr>
        <p:spPr>
          <a:xfrm>
            <a:off x="631386" y="2759821"/>
            <a:ext cx="17198899" cy="4822859"/>
          </a:xfrm>
          <a:prstGeom prst="rect">
            <a:avLst/>
          </a:prstGeom>
          <a:noFill/>
        </p:spPr>
        <p:txBody>
          <a:bodyPr wrap="square" rtlCol="0">
            <a:spAutoFit/>
          </a:bodyPr>
          <a:lstStyle/>
          <a:p>
            <a:pPr marL="685800" indent="-6858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Organized a brainstorming meeting with the Food Sovereignty Committee</a:t>
            </a:r>
          </a:p>
          <a:p>
            <a:pPr marL="685800" indent="-6858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This led to a “Partners Team” that now meets monthly</a:t>
            </a:r>
          </a:p>
          <a:p>
            <a:pPr marL="685800" indent="-6858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This team collaborates not only with P4, but also with each other, which was an unexpected benefit</a:t>
            </a:r>
          </a:p>
          <a:p>
            <a:pPr marL="685800" indent="-6858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Team members are motivated and full of unique ideas</a:t>
            </a:r>
          </a:p>
          <a:p>
            <a:pPr marL="685800" indent="-6858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New team members are added each month and include:</a:t>
            </a:r>
          </a:p>
          <a:p>
            <a:pPr marL="685800" indent="-685800">
              <a:buFont typeface="Arial" panose="020B0604020202020204" pitchFamily="34" charset="0"/>
              <a:buChar char="•"/>
            </a:pPr>
            <a:endParaRPr lang="en-US" sz="4570" dirty="0">
              <a:latin typeface="Arial Bold" panose="020B0704020202020204" pitchFamily="34" charset="0"/>
              <a:cs typeface="Arial Bold" panose="020B0704020202020204" pitchFamily="34" charset="0"/>
            </a:endParaRPr>
          </a:p>
          <a:p>
            <a:endParaRPr lang="en-US" sz="4570" dirty="0">
              <a:latin typeface="Arial Bold" panose="020B0704020202020204" pitchFamily="34" charset="0"/>
              <a:cs typeface="Arial Bold" panose="020B0704020202020204" pitchFamily="34" charset="0"/>
            </a:endParaRPr>
          </a:p>
        </p:txBody>
      </p:sp>
      <p:graphicFrame>
        <p:nvGraphicFramePr>
          <p:cNvPr id="93" name="Table 92">
            <a:extLst>
              <a:ext uri="{FF2B5EF4-FFF2-40B4-BE49-F238E27FC236}">
                <a16:creationId xmlns:a16="http://schemas.microsoft.com/office/drawing/2014/main" id="{E148ED79-02F5-BB5D-79BC-41668B55ED9C}"/>
              </a:ext>
            </a:extLst>
          </p:cNvPr>
          <p:cNvGraphicFramePr>
            <a:graphicFrameLocks noGrp="1"/>
          </p:cNvGraphicFramePr>
          <p:nvPr>
            <p:extLst>
              <p:ext uri="{D42A27DB-BD31-4B8C-83A1-F6EECF244321}">
                <p14:modId xmlns:p14="http://schemas.microsoft.com/office/powerpoint/2010/main" val="2169077835"/>
              </p:ext>
            </p:extLst>
          </p:nvPr>
        </p:nvGraphicFramePr>
        <p:xfrm>
          <a:off x="1219200" y="6134100"/>
          <a:ext cx="16383000" cy="3989730"/>
        </p:xfrm>
        <a:graphic>
          <a:graphicData uri="http://schemas.openxmlformats.org/drawingml/2006/table">
            <a:tbl>
              <a:tblPr firstRow="1" bandRow="1">
                <a:tableStyleId>{35758FB7-9AC5-4552-8A53-C91805E547FA}</a:tableStyleId>
              </a:tblPr>
              <a:tblGrid>
                <a:gridCol w="7176778">
                  <a:extLst>
                    <a:ext uri="{9D8B030D-6E8A-4147-A177-3AD203B41FA5}">
                      <a16:colId xmlns:a16="http://schemas.microsoft.com/office/drawing/2014/main" val="3745738407"/>
                    </a:ext>
                  </a:extLst>
                </a:gridCol>
                <a:gridCol w="9206222">
                  <a:extLst>
                    <a:ext uri="{9D8B030D-6E8A-4147-A177-3AD203B41FA5}">
                      <a16:colId xmlns:a16="http://schemas.microsoft.com/office/drawing/2014/main" val="3636236678"/>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Food Sovereignty Committee</a:t>
                      </a:r>
                      <a:endParaRPr lang="en-US" sz="2000" b="1" dirty="0">
                        <a:solidFill>
                          <a:schemeClr val="tx1"/>
                        </a:solidFill>
                        <a:latin typeface="Arial Bold" panose="020B0704020202020204" pitchFamily="34" charset="0"/>
                        <a:cs typeface="Arial Bold" panose="020B07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The Help Lodge</a:t>
                      </a:r>
                    </a:p>
                    <a:p>
                      <a:endParaRPr lang="en-US" sz="2000" b="1" dirty="0">
                        <a:solidFill>
                          <a:schemeClr val="tx1"/>
                        </a:solidFill>
                      </a:endParaRPr>
                    </a:p>
                  </a:txBody>
                  <a:tcPr/>
                </a:tc>
                <a:extLst>
                  <a:ext uri="{0D108BD9-81ED-4DB2-BD59-A6C34878D82A}">
                    <a16:rowId xmlns:a16="http://schemas.microsoft.com/office/drawing/2014/main" val="4068430547"/>
                  </a:ext>
                </a:extLst>
              </a:tr>
              <a:tr h="59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Stone Child College Extension Office</a:t>
                      </a:r>
                    </a:p>
                    <a:p>
                      <a:endParaRPr lang="en-US"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local growers</a:t>
                      </a:r>
                    </a:p>
                    <a:p>
                      <a:endParaRPr lang="en-US" sz="2000" b="1" dirty="0">
                        <a:solidFill>
                          <a:schemeClr val="tx1"/>
                        </a:solidFill>
                      </a:endParaRPr>
                    </a:p>
                  </a:txBody>
                  <a:tcPr/>
                </a:tc>
                <a:extLst>
                  <a:ext uri="{0D108BD9-81ED-4DB2-BD59-A6C34878D82A}">
                    <a16:rowId xmlns:a16="http://schemas.microsoft.com/office/drawing/2014/main" val="408152403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local convenience storeowners/operators</a:t>
                      </a:r>
                    </a:p>
                    <a:p>
                      <a:endParaRPr lang="en-US"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RBHC Diabetes and Diabetes Prevention Team</a:t>
                      </a:r>
                    </a:p>
                    <a:p>
                      <a:endParaRPr lang="en-US" sz="2000" b="1" dirty="0">
                        <a:solidFill>
                          <a:schemeClr val="tx1"/>
                        </a:solidFill>
                      </a:endParaRPr>
                    </a:p>
                  </a:txBody>
                  <a:tcPr/>
                </a:tc>
                <a:extLst>
                  <a:ext uri="{0D108BD9-81ED-4DB2-BD59-A6C34878D82A}">
                    <a16:rowId xmlns:a16="http://schemas.microsoft.com/office/drawing/2014/main" val="735363091"/>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Microgreens grower</a:t>
                      </a:r>
                      <a:endParaRPr lang="en-US" sz="2000" b="1" dirty="0">
                        <a:solidFill>
                          <a:schemeClr val="tx1"/>
                        </a:solidFill>
                        <a:latin typeface="Arial Bold" panose="020B0704020202020204" pitchFamily="34" charset="0"/>
                        <a:cs typeface="Arial Bold" panose="020B07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Kamut distributors </a:t>
                      </a:r>
                    </a:p>
                    <a:p>
                      <a:endParaRPr lang="en-US" sz="2000" b="1" dirty="0">
                        <a:solidFill>
                          <a:schemeClr val="tx1"/>
                        </a:solidFill>
                      </a:endParaRPr>
                    </a:p>
                  </a:txBody>
                  <a:tcPr/>
                </a:tc>
                <a:extLst>
                  <a:ext uri="{0D108BD9-81ED-4DB2-BD59-A6C34878D82A}">
                    <a16:rowId xmlns:a16="http://schemas.microsoft.com/office/drawing/2014/main" val="334481136"/>
                  </a:ext>
                </a:extLst>
              </a:tr>
              <a:tr h="592785">
                <a:tc>
                  <a:txBody>
                    <a:bodyPr/>
                    <a:lstStyle/>
                    <a:p>
                      <a:r>
                        <a:rPr lang="en-US" sz="2000" b="1" dirty="0">
                          <a:solidFill>
                            <a:schemeClr val="tx1"/>
                          </a:solidFill>
                        </a:rPr>
                        <a:t>4H Extension services </a:t>
                      </a:r>
                      <a:endParaRPr lang="en-US" sz="2000" b="1" dirty="0">
                        <a:solidFill>
                          <a:schemeClr val="tx1"/>
                        </a:solidFill>
                        <a:latin typeface="Arial Bold" panose="020B0704020202020204" pitchFamily="34" charset="0"/>
                        <a:cs typeface="Arial Bold" panose="020B0704020202020204" pitchFamily="34" charset="0"/>
                      </a:endParaRPr>
                    </a:p>
                  </a:txBody>
                  <a:tcPr/>
                </a:tc>
                <a:tc>
                  <a:txBody>
                    <a:bodyPr/>
                    <a:lstStyle/>
                    <a:p>
                      <a:r>
                        <a:rPr lang="en-US" sz="2000" b="1" dirty="0">
                          <a:solidFill>
                            <a:schemeClr val="tx1"/>
                          </a:solidFill>
                        </a:rPr>
                        <a:t>Nutritionist </a:t>
                      </a:r>
                      <a:endParaRPr lang="en-US" sz="2000" b="1" dirty="0">
                        <a:solidFill>
                          <a:schemeClr val="tx1"/>
                        </a:solidFill>
                        <a:latin typeface="Arial Bold" panose="020B0704020202020204" pitchFamily="34" charset="0"/>
                        <a:cs typeface="Arial Bold" panose="020B0704020202020204" pitchFamily="34" charset="0"/>
                      </a:endParaRPr>
                    </a:p>
                  </a:txBody>
                  <a:tcPr/>
                </a:tc>
                <a:extLst>
                  <a:ext uri="{0D108BD9-81ED-4DB2-BD59-A6C34878D82A}">
                    <a16:rowId xmlns:a16="http://schemas.microsoft.com/office/drawing/2014/main" val="1564961934"/>
                  </a:ext>
                </a:extLst>
              </a:tr>
              <a:tr h="592785">
                <a:tc>
                  <a:txBody>
                    <a:bodyPr/>
                    <a:lstStyle/>
                    <a:p>
                      <a:r>
                        <a:rPr lang="en-US" sz="2000" b="1" dirty="0">
                          <a:solidFill>
                            <a:schemeClr val="tx1"/>
                          </a:solidFill>
                        </a:rPr>
                        <a:t>Rocky Boy Buffalo Project</a:t>
                      </a:r>
                      <a:endParaRPr lang="en-US" sz="2000" b="1" dirty="0">
                        <a:solidFill>
                          <a:schemeClr val="tx1"/>
                        </a:solidFill>
                        <a:latin typeface="Arial Bold" panose="020B0704020202020204" pitchFamily="34" charset="0"/>
                        <a:cs typeface="Arial Bold" panose="020B0704020202020204" pitchFamily="34" charset="0"/>
                      </a:endParaRPr>
                    </a:p>
                  </a:txBody>
                  <a:tcPr/>
                </a:tc>
                <a:tc>
                  <a:txBody>
                    <a:bodyPr/>
                    <a:lstStyle/>
                    <a:p>
                      <a:endParaRPr lang="en-US" sz="2000" b="1" dirty="0">
                        <a:solidFill>
                          <a:schemeClr val="tx1"/>
                        </a:solidFill>
                        <a:latin typeface="Arial Bold" panose="020B0704020202020204" pitchFamily="34" charset="0"/>
                        <a:cs typeface="Arial Bold" panose="020B0704020202020204" pitchFamily="34" charset="0"/>
                      </a:endParaRPr>
                    </a:p>
                  </a:txBody>
                  <a:tcPr/>
                </a:tc>
                <a:extLst>
                  <a:ext uri="{0D108BD9-81ED-4DB2-BD59-A6C34878D82A}">
                    <a16:rowId xmlns:a16="http://schemas.microsoft.com/office/drawing/2014/main" val="10086248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137" y="1390"/>
            <a:ext cx="18601814" cy="10748364"/>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11137" y="2019301"/>
            <a:ext cx="18599138" cy="8610600"/>
          </a:xfrm>
          <a:custGeom>
            <a:avLst/>
            <a:gdLst/>
            <a:ahLst/>
            <a:cxnLst/>
            <a:rect l="l" t="t" r="r" b="b"/>
            <a:pathLst>
              <a:path w="21300952" h="10164019">
                <a:moveTo>
                  <a:pt x="0" y="0"/>
                </a:moveTo>
                <a:lnTo>
                  <a:pt x="21300951" y="0"/>
                </a:lnTo>
                <a:lnTo>
                  <a:pt x="21300951" y="10164018"/>
                </a:lnTo>
                <a:lnTo>
                  <a:pt x="0" y="10164018"/>
                </a:lnTo>
                <a:lnTo>
                  <a:pt x="0" y="0"/>
                </a:lnTo>
                <a:close/>
              </a:path>
            </a:pathLst>
          </a:custGeom>
          <a:blipFill>
            <a:blip r:embed="rId3">
              <a:alphaModFix amt="56000"/>
            </a:blip>
            <a:stretch>
              <a:fillRect t="-64302" b="-45270"/>
            </a:stretch>
          </a:blipFill>
          <a:ln w="123825" cap="sq">
            <a:solidFill>
              <a:srgbClr val="000000">
                <a:alpha val="55686"/>
              </a:srgbClr>
            </a:solidFill>
            <a:prstDash val="solid"/>
            <a:miter/>
          </a:ln>
        </p:spPr>
        <p:txBody>
          <a:bodyPr/>
          <a:lstStyle/>
          <a:p>
            <a:endParaRPr lang="en-US" dirty="0"/>
          </a:p>
        </p:txBody>
      </p:sp>
      <p:sp>
        <p:nvSpPr>
          <p:cNvPr id="7" name="TextBox 7"/>
          <p:cNvSpPr txBox="1"/>
          <p:nvPr/>
        </p:nvSpPr>
        <p:spPr>
          <a:xfrm>
            <a:off x="1028700" y="-187"/>
            <a:ext cx="18744617" cy="1198790"/>
          </a:xfrm>
          <a:prstGeom prst="rect">
            <a:avLst/>
          </a:prstGeom>
        </p:spPr>
        <p:txBody>
          <a:bodyPr lIns="0" tIns="0" rIns="0" bIns="0" rtlCol="0" anchor="t">
            <a:spAutoFit/>
          </a:bodyPr>
          <a:lstStyle/>
          <a:p>
            <a:pPr algn="ctr">
              <a:lnSpc>
                <a:spcPts val="9897"/>
              </a:lnSpc>
            </a:pPr>
            <a:r>
              <a:rPr lang="en-US" sz="7069" dirty="0">
                <a:solidFill>
                  <a:srgbClr val="000000"/>
                </a:solidFill>
                <a:latin typeface="Copperplate Gothic 29 AB Bold"/>
              </a:rPr>
              <a:t>Developing an infrastructure:</a:t>
            </a:r>
          </a:p>
        </p:txBody>
      </p:sp>
      <p:sp>
        <p:nvSpPr>
          <p:cNvPr id="8" name="Freeform 8"/>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
        <p:nvSpPr>
          <p:cNvPr id="74" name="TextBox 74"/>
          <p:cNvSpPr txBox="1"/>
          <p:nvPr/>
        </p:nvSpPr>
        <p:spPr>
          <a:xfrm>
            <a:off x="2992394" y="913804"/>
            <a:ext cx="13924006" cy="1198790"/>
          </a:xfrm>
          <a:prstGeom prst="rect">
            <a:avLst/>
          </a:prstGeom>
        </p:spPr>
        <p:txBody>
          <a:bodyPr wrap="square" lIns="0" tIns="0" rIns="0" bIns="0" rtlCol="0" anchor="t">
            <a:spAutoFit/>
          </a:bodyPr>
          <a:lstStyle/>
          <a:p>
            <a:pPr algn="ctr">
              <a:lnSpc>
                <a:spcPts val="9897"/>
              </a:lnSpc>
            </a:pPr>
            <a:r>
              <a:rPr lang="en-US" sz="7069" dirty="0">
                <a:solidFill>
                  <a:srgbClr val="000000"/>
                </a:solidFill>
                <a:latin typeface="Copperplate Gothic 29 AB Bold"/>
              </a:rPr>
              <a:t>Voucher system</a:t>
            </a:r>
          </a:p>
        </p:txBody>
      </p:sp>
      <p:sp>
        <p:nvSpPr>
          <p:cNvPr id="92" name="TextBox 91">
            <a:extLst>
              <a:ext uri="{FF2B5EF4-FFF2-40B4-BE49-F238E27FC236}">
                <a16:creationId xmlns:a16="http://schemas.microsoft.com/office/drawing/2014/main" id="{2CE71298-FB3D-7414-F953-40FA44B3BFD0}"/>
              </a:ext>
            </a:extLst>
          </p:cNvPr>
          <p:cNvSpPr txBox="1"/>
          <p:nvPr/>
        </p:nvSpPr>
        <p:spPr>
          <a:xfrm>
            <a:off x="631386" y="2759821"/>
            <a:ext cx="17198899" cy="7828297"/>
          </a:xfrm>
          <a:prstGeom prst="rect">
            <a:avLst/>
          </a:prstGeom>
          <a:noFill/>
        </p:spPr>
        <p:txBody>
          <a:bodyPr wrap="square" rtlCol="0">
            <a:spAutoFit/>
          </a:bodyPr>
          <a:lstStyle/>
          <a:p>
            <a:pPr marL="685800" indent="-685800">
              <a:buFont typeface="Arial" panose="020B0604020202020204" pitchFamily="34" charset="0"/>
              <a:buChar char="•"/>
            </a:pPr>
            <a:r>
              <a:rPr lang="en-US" sz="4570" dirty="0">
                <a:latin typeface="Arial Bold" panose="020B0704020202020204" pitchFamily="34" charset="0"/>
                <a:cs typeface="Arial Bold" panose="020B0704020202020204" pitchFamily="34" charset="0"/>
              </a:rPr>
              <a:t>The first vendor to agree to participate was a grocery store about 30 miles from our reservation, which is the nearest full-service grocer other than Walmart.</a:t>
            </a:r>
          </a:p>
          <a:p>
            <a:pPr marL="1143000" lvl="1" indent="-685800">
              <a:buFont typeface="Wingdings" panose="05000000000000000000" pitchFamily="2" charset="2"/>
              <a:buChar char="Ø"/>
            </a:pPr>
            <a:r>
              <a:rPr lang="en-US" sz="4570" dirty="0">
                <a:latin typeface="Arial Bold" panose="020B0704020202020204" pitchFamily="34" charset="0"/>
                <a:cs typeface="Arial Bold" panose="020B0704020202020204" pitchFamily="34" charset="0"/>
              </a:rPr>
              <a:t>There is already a purchase order system in place through our Diabetes Department, and through RBHC as well, so it was easy to adapt the same system to P4.</a:t>
            </a:r>
          </a:p>
          <a:p>
            <a:pPr marL="685800" indent="-685800">
              <a:buFont typeface="Arial" panose="020B0604020202020204" pitchFamily="34" charset="0"/>
              <a:buChar char="•"/>
            </a:pPr>
            <a:r>
              <a:rPr lang="en-US" sz="4570" dirty="0">
                <a:latin typeface="Arial Bold" panose="020B0704020202020204" pitchFamily="34" charset="0"/>
                <a:cs typeface="Arial Bold" panose="020B0704020202020204" pitchFamily="34" charset="0"/>
              </a:rPr>
              <a:t>C&amp;C, a local convenience store, will start distributing 12/18/2023</a:t>
            </a:r>
          </a:p>
          <a:p>
            <a:pPr marL="685800" indent="-685800">
              <a:buFont typeface="Arial" panose="020B0604020202020204" pitchFamily="34" charset="0"/>
              <a:buChar char="•"/>
            </a:pPr>
            <a:r>
              <a:rPr lang="en-US" sz="4570" dirty="0">
                <a:latin typeface="Arial Bold" panose="020B0704020202020204" pitchFamily="34" charset="0"/>
                <a:cs typeface="Arial Bold" panose="020B0704020202020204" pitchFamily="34" charset="0"/>
              </a:rPr>
              <a:t>Wal-Mart has been more of a challenge because of the corporate aspect, but within the past 2 weeks there have been some promising changes in that progress.</a:t>
            </a:r>
          </a:p>
        </p:txBody>
      </p:sp>
    </p:spTree>
    <p:extLst>
      <p:ext uri="{BB962C8B-B14F-4D97-AF65-F5344CB8AC3E}">
        <p14:creationId xmlns:p14="http://schemas.microsoft.com/office/powerpoint/2010/main" val="247436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137" y="1390"/>
            <a:ext cx="18601814" cy="10748364"/>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dirty="0"/>
          </a:p>
        </p:txBody>
      </p:sp>
      <p:sp>
        <p:nvSpPr>
          <p:cNvPr id="3" name="Freeform 3"/>
          <p:cNvSpPr/>
          <p:nvPr/>
        </p:nvSpPr>
        <p:spPr>
          <a:xfrm>
            <a:off x="-311137" y="2361008"/>
            <a:ext cx="18599138" cy="10164019"/>
          </a:xfrm>
          <a:custGeom>
            <a:avLst/>
            <a:gdLst/>
            <a:ahLst/>
            <a:cxnLst/>
            <a:rect l="l" t="t" r="r" b="b"/>
            <a:pathLst>
              <a:path w="21300952" h="10164019">
                <a:moveTo>
                  <a:pt x="0" y="0"/>
                </a:moveTo>
                <a:lnTo>
                  <a:pt x="21300951" y="0"/>
                </a:lnTo>
                <a:lnTo>
                  <a:pt x="21300951" y="10164018"/>
                </a:lnTo>
                <a:lnTo>
                  <a:pt x="0" y="10164018"/>
                </a:lnTo>
                <a:lnTo>
                  <a:pt x="0" y="0"/>
                </a:lnTo>
                <a:close/>
              </a:path>
            </a:pathLst>
          </a:custGeom>
          <a:blipFill>
            <a:blip r:embed="rId3">
              <a:alphaModFix amt="56000"/>
            </a:blip>
            <a:stretch>
              <a:fillRect t="-64302" b="-45270"/>
            </a:stretch>
          </a:blipFill>
          <a:ln w="123825" cap="sq">
            <a:solidFill>
              <a:srgbClr val="000000">
                <a:alpha val="55686"/>
              </a:srgbClr>
            </a:solidFill>
            <a:prstDash val="solid"/>
            <a:miter/>
          </a:ln>
        </p:spPr>
        <p:txBody>
          <a:bodyPr/>
          <a:lstStyle/>
          <a:p>
            <a:endParaRPr lang="en-US"/>
          </a:p>
        </p:txBody>
      </p:sp>
      <p:sp>
        <p:nvSpPr>
          <p:cNvPr id="7" name="TextBox 7"/>
          <p:cNvSpPr txBox="1"/>
          <p:nvPr/>
        </p:nvSpPr>
        <p:spPr>
          <a:xfrm>
            <a:off x="1028700" y="-187"/>
            <a:ext cx="18744617" cy="1198790"/>
          </a:xfrm>
          <a:prstGeom prst="rect">
            <a:avLst/>
          </a:prstGeom>
        </p:spPr>
        <p:txBody>
          <a:bodyPr lIns="0" tIns="0" rIns="0" bIns="0" rtlCol="0" anchor="t">
            <a:spAutoFit/>
          </a:bodyPr>
          <a:lstStyle/>
          <a:p>
            <a:pPr algn="ctr">
              <a:lnSpc>
                <a:spcPts val="9897"/>
              </a:lnSpc>
            </a:pPr>
            <a:r>
              <a:rPr lang="en-US" sz="7069" dirty="0">
                <a:solidFill>
                  <a:srgbClr val="000000"/>
                </a:solidFill>
                <a:latin typeface="Copperplate Gothic 29 AB Bold"/>
              </a:rPr>
              <a:t>Developing an infrastructure:</a:t>
            </a:r>
          </a:p>
        </p:txBody>
      </p:sp>
      <p:sp>
        <p:nvSpPr>
          <p:cNvPr id="8" name="Freeform 8"/>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
        <p:nvSpPr>
          <p:cNvPr id="74" name="TextBox 74"/>
          <p:cNvSpPr txBox="1"/>
          <p:nvPr/>
        </p:nvSpPr>
        <p:spPr>
          <a:xfrm>
            <a:off x="2992394" y="913804"/>
            <a:ext cx="13924006" cy="1198790"/>
          </a:xfrm>
          <a:prstGeom prst="rect">
            <a:avLst/>
          </a:prstGeom>
        </p:spPr>
        <p:txBody>
          <a:bodyPr wrap="square" lIns="0" tIns="0" rIns="0" bIns="0" rtlCol="0" anchor="t">
            <a:spAutoFit/>
          </a:bodyPr>
          <a:lstStyle/>
          <a:p>
            <a:pPr algn="ctr">
              <a:lnSpc>
                <a:spcPts val="9897"/>
              </a:lnSpc>
            </a:pPr>
            <a:r>
              <a:rPr lang="en-US" sz="7069" dirty="0">
                <a:solidFill>
                  <a:srgbClr val="000000"/>
                </a:solidFill>
                <a:latin typeface="Copperplate Gothic 29 AB Bold"/>
              </a:rPr>
              <a:t>Voucher system</a:t>
            </a:r>
          </a:p>
        </p:txBody>
      </p:sp>
      <p:sp>
        <p:nvSpPr>
          <p:cNvPr id="92" name="TextBox 91">
            <a:extLst>
              <a:ext uri="{FF2B5EF4-FFF2-40B4-BE49-F238E27FC236}">
                <a16:creationId xmlns:a16="http://schemas.microsoft.com/office/drawing/2014/main" id="{2CE71298-FB3D-7414-F953-40FA44B3BFD0}"/>
              </a:ext>
            </a:extLst>
          </p:cNvPr>
          <p:cNvSpPr txBox="1"/>
          <p:nvPr/>
        </p:nvSpPr>
        <p:spPr>
          <a:xfrm>
            <a:off x="631386" y="2759821"/>
            <a:ext cx="17198899" cy="6421758"/>
          </a:xfrm>
          <a:prstGeom prst="rect">
            <a:avLst/>
          </a:prstGeom>
          <a:noFill/>
        </p:spPr>
        <p:txBody>
          <a:bodyPr wrap="square" rtlCol="0">
            <a:spAutoFit/>
          </a:bodyPr>
          <a:lstStyle/>
          <a:p>
            <a:pPr marL="685800" indent="-685800">
              <a:buFont typeface="Arial" panose="020B0604020202020204" pitchFamily="34" charset="0"/>
              <a:buChar char="•"/>
            </a:pPr>
            <a:r>
              <a:rPr lang="en-US" sz="4570" dirty="0">
                <a:latin typeface="Arial Bold" panose="020B0704020202020204" pitchFamily="34" charset="0"/>
                <a:cs typeface="Arial Bold" panose="020B0704020202020204" pitchFamily="34" charset="0"/>
              </a:rPr>
              <a:t>We are in the process of working out details of a voucher systems for:</a:t>
            </a:r>
          </a:p>
          <a:p>
            <a:pPr marL="1143000" lvl="1" indent="-685800">
              <a:buFont typeface="Wingdings" panose="05000000000000000000" pitchFamily="2" charset="2"/>
              <a:buChar char="Ø"/>
            </a:pPr>
            <a:r>
              <a:rPr lang="en-US" sz="4570" dirty="0">
                <a:latin typeface="Arial Bold" panose="020B0704020202020204" pitchFamily="34" charset="0"/>
                <a:cs typeface="Arial Bold" panose="020B0704020202020204" pitchFamily="34" charset="0"/>
              </a:rPr>
              <a:t>our microgreens grower and another grocer. </a:t>
            </a:r>
          </a:p>
          <a:p>
            <a:pPr marL="1143000" lvl="1" indent="-685800">
              <a:buFont typeface="Wingdings" panose="05000000000000000000" pitchFamily="2" charset="2"/>
              <a:buChar char="Ø"/>
            </a:pPr>
            <a:r>
              <a:rPr lang="en-US" sz="4570" dirty="0">
                <a:latin typeface="Arial Bold" panose="020B0704020202020204" pitchFamily="34" charset="0"/>
                <a:cs typeface="Arial Bold" panose="020B0704020202020204" pitchFamily="34" charset="0"/>
              </a:rPr>
              <a:t>Also developing a system for local farmers markets and other types of vendors.</a:t>
            </a:r>
          </a:p>
          <a:p>
            <a:endParaRPr lang="en-US" sz="4570" dirty="0">
              <a:latin typeface="Arial Bold" panose="020B0704020202020204" pitchFamily="34" charset="0"/>
              <a:cs typeface="Arial Bold" panose="020B0704020202020204" pitchFamily="34" charset="0"/>
            </a:endParaRPr>
          </a:p>
          <a:p>
            <a:pPr marL="685800" indent="-685800">
              <a:buFont typeface="Arial" panose="020B0604020202020204" pitchFamily="34" charset="0"/>
              <a:buChar char="•"/>
            </a:pPr>
            <a:r>
              <a:rPr lang="en-US" sz="4570" dirty="0">
                <a:latin typeface="Arial Bold" panose="020B0704020202020204" pitchFamily="34" charset="0"/>
                <a:cs typeface="Arial Bold" panose="020B0704020202020204" pitchFamily="34" charset="0"/>
              </a:rPr>
              <a:t>Our voucher design was based on that of FAST BLACKFEET and the voucher will be stamped with an embosser before being distributed.</a:t>
            </a:r>
          </a:p>
        </p:txBody>
      </p:sp>
    </p:spTree>
    <p:extLst>
      <p:ext uri="{BB962C8B-B14F-4D97-AF65-F5344CB8AC3E}">
        <p14:creationId xmlns:p14="http://schemas.microsoft.com/office/powerpoint/2010/main" val="143526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1137" y="1390"/>
            <a:ext cx="18601814" cy="10748364"/>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r>
              <a:rPr lang="en-US" dirty="0"/>
              <a:t>R</a:t>
            </a:r>
          </a:p>
        </p:txBody>
      </p:sp>
      <p:sp>
        <p:nvSpPr>
          <p:cNvPr id="3" name="Freeform 3"/>
          <p:cNvSpPr/>
          <p:nvPr/>
        </p:nvSpPr>
        <p:spPr>
          <a:xfrm>
            <a:off x="-311137" y="2324100"/>
            <a:ext cx="18599138" cy="8965027"/>
          </a:xfrm>
          <a:custGeom>
            <a:avLst/>
            <a:gdLst/>
            <a:ahLst/>
            <a:cxnLst/>
            <a:rect l="l" t="t" r="r" b="b"/>
            <a:pathLst>
              <a:path w="21300952" h="10164019">
                <a:moveTo>
                  <a:pt x="0" y="0"/>
                </a:moveTo>
                <a:lnTo>
                  <a:pt x="21300951" y="0"/>
                </a:lnTo>
                <a:lnTo>
                  <a:pt x="21300951" y="10164018"/>
                </a:lnTo>
                <a:lnTo>
                  <a:pt x="0" y="10164018"/>
                </a:lnTo>
                <a:lnTo>
                  <a:pt x="0" y="0"/>
                </a:lnTo>
                <a:close/>
              </a:path>
            </a:pathLst>
          </a:custGeom>
          <a:blipFill>
            <a:blip r:embed="rId3">
              <a:alphaModFix amt="56000"/>
            </a:blip>
            <a:stretch>
              <a:fillRect t="-64302" b="-45270"/>
            </a:stretch>
          </a:blipFill>
          <a:ln w="123825" cap="sq">
            <a:solidFill>
              <a:srgbClr val="000000">
                <a:alpha val="55686"/>
              </a:srgbClr>
            </a:solidFill>
            <a:prstDash val="solid"/>
            <a:miter/>
          </a:ln>
        </p:spPr>
        <p:txBody>
          <a:bodyPr/>
          <a:lstStyle/>
          <a:p>
            <a:endParaRPr lang="en-US" dirty="0"/>
          </a:p>
        </p:txBody>
      </p:sp>
      <p:sp>
        <p:nvSpPr>
          <p:cNvPr id="8" name="Freeform 8"/>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sp>
        <p:nvSpPr>
          <p:cNvPr id="4" name="TextBox 3">
            <a:extLst>
              <a:ext uri="{FF2B5EF4-FFF2-40B4-BE49-F238E27FC236}">
                <a16:creationId xmlns:a16="http://schemas.microsoft.com/office/drawing/2014/main" id="{673269A2-0D0C-F578-80B3-1E57843249C0}"/>
              </a:ext>
            </a:extLst>
          </p:cNvPr>
          <p:cNvSpPr txBox="1"/>
          <p:nvPr/>
        </p:nvSpPr>
        <p:spPr>
          <a:xfrm>
            <a:off x="2362200" y="-83325"/>
            <a:ext cx="14990806" cy="2560701"/>
          </a:xfrm>
          <a:prstGeom prst="rect">
            <a:avLst/>
          </a:prstGeom>
          <a:noFill/>
        </p:spPr>
        <p:txBody>
          <a:bodyPr wrap="square" rtlCol="0">
            <a:spAutoFit/>
          </a:bodyPr>
          <a:lstStyle/>
          <a:p>
            <a:pPr marL="0" marR="0" lvl="0" indent="0" algn="ctr" defTabSz="914400" rtl="0" eaLnBrk="1" fontAlgn="auto" latinLnBrk="0" hangingPunct="1">
              <a:lnSpc>
                <a:spcPts val="9897"/>
              </a:lnSpc>
              <a:spcBef>
                <a:spcPts val="0"/>
              </a:spcBef>
              <a:spcAft>
                <a:spcPts val="0"/>
              </a:spcAft>
              <a:buClrTx/>
              <a:buSzTx/>
              <a:buFontTx/>
              <a:buNone/>
              <a:tabLst/>
              <a:defRPr/>
            </a:pPr>
            <a:r>
              <a:rPr kumimoji="0" lang="en-US" sz="7069" b="0" i="0" u="none" strike="noStrike" kern="1200" cap="none" spc="0" normalizeH="0" baseline="0" noProof="0" dirty="0">
                <a:ln>
                  <a:noFill/>
                </a:ln>
                <a:solidFill>
                  <a:srgbClr val="000000"/>
                </a:solidFill>
                <a:effectLst/>
                <a:uLnTx/>
                <a:uFillTx/>
                <a:latin typeface="Copperplate Gothic 29 AB Bold"/>
                <a:ea typeface="+mn-ea"/>
                <a:cs typeface="+mn-cs"/>
              </a:rPr>
              <a:t>Referrals: </a:t>
            </a:r>
          </a:p>
          <a:p>
            <a:pPr marL="0" marR="0" lvl="0" indent="0" algn="ctr" defTabSz="914400" rtl="0" eaLnBrk="1" fontAlgn="auto" latinLnBrk="0" hangingPunct="1">
              <a:lnSpc>
                <a:spcPts val="9897"/>
              </a:lnSpc>
              <a:spcBef>
                <a:spcPts val="0"/>
              </a:spcBef>
              <a:spcAft>
                <a:spcPts val="0"/>
              </a:spcAft>
              <a:buClrTx/>
              <a:buSzTx/>
              <a:buFontTx/>
              <a:buNone/>
              <a:tabLst/>
              <a:defRPr/>
            </a:pPr>
            <a:r>
              <a:rPr kumimoji="0" lang="en-US" sz="7069" b="0" i="0" u="none" strike="noStrike" kern="1200" cap="none" spc="0" normalizeH="0" baseline="0" noProof="0" dirty="0">
                <a:ln>
                  <a:noFill/>
                </a:ln>
                <a:solidFill>
                  <a:srgbClr val="000000"/>
                </a:solidFill>
                <a:effectLst/>
                <a:uLnTx/>
                <a:uFillTx/>
                <a:latin typeface="Copperplate Gothic 29 AB Bold"/>
                <a:ea typeface="+mn-ea"/>
                <a:cs typeface="+mn-cs"/>
              </a:rPr>
              <a:t>where do they come from?</a:t>
            </a:r>
          </a:p>
        </p:txBody>
      </p:sp>
      <p:sp>
        <p:nvSpPr>
          <p:cNvPr id="5" name="TextBox 4">
            <a:extLst>
              <a:ext uri="{FF2B5EF4-FFF2-40B4-BE49-F238E27FC236}">
                <a16:creationId xmlns:a16="http://schemas.microsoft.com/office/drawing/2014/main" id="{6E56B4F3-4FA6-1606-7262-C64959648D45}"/>
              </a:ext>
            </a:extLst>
          </p:cNvPr>
          <p:cNvSpPr txBox="1"/>
          <p:nvPr/>
        </p:nvSpPr>
        <p:spPr>
          <a:xfrm>
            <a:off x="1295400" y="2494029"/>
            <a:ext cx="16667206" cy="8525411"/>
          </a:xfrm>
          <a:prstGeom prst="rect">
            <a:avLst/>
          </a:prstGeom>
          <a:noFill/>
        </p:spPr>
        <p:txBody>
          <a:bodyPr wrap="square" rtlCol="0">
            <a:spAutoFit/>
          </a:bodyPr>
          <a:lstStyle/>
          <a:p>
            <a:pPr algn="ctr"/>
            <a:r>
              <a:rPr lang="en-US" sz="4400" dirty="0">
                <a:latin typeface="Arial Bold" panose="020B0704020202020204" pitchFamily="34" charset="0"/>
                <a:cs typeface="Arial Bold" panose="020B0704020202020204" pitchFamily="34" charset="0"/>
              </a:rPr>
              <a:t>Referrals can come from many places!</a:t>
            </a:r>
          </a:p>
          <a:p>
            <a:pPr marL="285750" indent="-285750">
              <a:buFont typeface="Arial" panose="020B0604020202020204" pitchFamily="34" charset="0"/>
              <a:buChar char="•"/>
            </a:pPr>
            <a:r>
              <a:rPr lang="en-US" sz="3600" dirty="0">
                <a:latin typeface="Arial Bold" panose="020B0704020202020204" pitchFamily="34" charset="0"/>
                <a:cs typeface="Arial Bold" panose="020B0704020202020204" pitchFamily="34" charset="0"/>
              </a:rPr>
              <a:t>Our team is in the process of conducting employee education about P4</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Primary Care Teams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Dental Teams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Behavioral Health Teams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Pharmacy Teams can refer patients</a:t>
            </a:r>
          </a:p>
          <a:p>
            <a:pPr marL="571500" indent="-5715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Our team collaborates with Tribal entities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Senior Center can refer patient</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TANF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CFS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The Help Lodge can refer patients</a:t>
            </a:r>
          </a:p>
          <a:p>
            <a:pPr marL="571500" indent="-571500">
              <a:buFont typeface="Arial" panose="020B0604020202020204" pitchFamily="34" charset="0"/>
              <a:buChar char="•"/>
            </a:pPr>
            <a:r>
              <a:rPr lang="en-US" sz="3600" dirty="0">
                <a:latin typeface="Arial Bold" panose="020B0704020202020204" pitchFamily="34" charset="0"/>
                <a:cs typeface="Arial Bold" panose="020B0704020202020204" pitchFamily="34" charset="0"/>
              </a:rPr>
              <a:t>Our team collaborates with outside Healthcare Providers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VA Centers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Hospitals can refer patients</a:t>
            </a:r>
          </a:p>
          <a:p>
            <a:pPr marL="1028700" lvl="1" indent="-571500">
              <a:buFont typeface="Wingdings" panose="05000000000000000000" pitchFamily="2" charset="2"/>
              <a:buChar char="Ø"/>
            </a:pPr>
            <a:r>
              <a:rPr lang="en-US" sz="3600" dirty="0">
                <a:latin typeface="Arial Bold" panose="020B0704020202020204" pitchFamily="34" charset="0"/>
                <a:cs typeface="Arial Bold" panose="020B0704020202020204" pitchFamily="34" charset="0"/>
              </a:rPr>
              <a:t>Community Health Clinics can refer patients</a:t>
            </a:r>
          </a:p>
        </p:txBody>
      </p:sp>
    </p:spTree>
    <p:extLst>
      <p:ext uri="{BB962C8B-B14F-4D97-AF65-F5344CB8AC3E}">
        <p14:creationId xmlns:p14="http://schemas.microsoft.com/office/powerpoint/2010/main" val="290868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625" y="-647700"/>
            <a:ext cx="18776625" cy="12509927"/>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pPr marL="0" marR="0" lvl="0" indent="0" algn="ctr" defTabSz="914400" rtl="0" eaLnBrk="1" fontAlgn="auto" latinLnBrk="0" hangingPunct="1">
              <a:lnSpc>
                <a:spcPts val="9897"/>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opperplate Gothic 29 AB Bold"/>
                <a:ea typeface="+mn-ea"/>
                <a:cs typeface="+mn-cs"/>
              </a:rPr>
              <a:t>RBHC P4: Patient Flow</a:t>
            </a:r>
          </a:p>
        </p:txBody>
      </p:sp>
      <p:sp>
        <p:nvSpPr>
          <p:cNvPr id="3" name="Freeform 3"/>
          <p:cNvSpPr/>
          <p:nvPr/>
        </p:nvSpPr>
        <p:spPr>
          <a:xfrm>
            <a:off x="-378372" y="1257300"/>
            <a:ext cx="18776625" cy="11005013"/>
          </a:xfrm>
          <a:custGeom>
            <a:avLst/>
            <a:gdLst/>
            <a:ahLst/>
            <a:cxnLst/>
            <a:rect l="l" t="t" r="r" b="b"/>
            <a:pathLst>
              <a:path w="21300952" h="10121977">
                <a:moveTo>
                  <a:pt x="0" y="0"/>
                </a:moveTo>
                <a:lnTo>
                  <a:pt x="21300951" y="0"/>
                </a:lnTo>
                <a:lnTo>
                  <a:pt x="21300951" y="10121977"/>
                </a:lnTo>
                <a:lnTo>
                  <a:pt x="0" y="10121977"/>
                </a:lnTo>
                <a:lnTo>
                  <a:pt x="0" y="0"/>
                </a:lnTo>
                <a:close/>
              </a:path>
            </a:pathLst>
          </a:custGeom>
          <a:blipFill>
            <a:blip r:embed="rId3">
              <a:alphaModFix amt="56000"/>
            </a:blip>
            <a:stretch>
              <a:fillRect t="-64569" b="-45873"/>
            </a:stretch>
          </a:blipFill>
          <a:ln w="123825" cap="sq">
            <a:solidFill>
              <a:srgbClr val="000000">
                <a:alpha val="55686"/>
              </a:srgbClr>
            </a:solidFill>
            <a:prstDash val="solid"/>
            <a:miter/>
          </a:ln>
        </p:spPr>
        <p:txBody>
          <a:bodyPr/>
          <a:lstStyle/>
          <a:p>
            <a:endParaRPr lang="en-US"/>
          </a:p>
        </p:txBody>
      </p:sp>
      <p:grpSp>
        <p:nvGrpSpPr>
          <p:cNvPr id="4" name="Group 4"/>
          <p:cNvGrpSpPr/>
          <p:nvPr/>
        </p:nvGrpSpPr>
        <p:grpSpPr>
          <a:xfrm>
            <a:off x="-134060" y="1409700"/>
            <a:ext cx="18288000" cy="10793159"/>
            <a:chOff x="0" y="0"/>
            <a:chExt cx="5345999" cy="1845118"/>
          </a:xfrm>
        </p:grpSpPr>
        <p:sp>
          <p:nvSpPr>
            <p:cNvPr id="5" name="Freeform 5"/>
            <p:cNvSpPr/>
            <p:nvPr/>
          </p:nvSpPr>
          <p:spPr>
            <a:xfrm>
              <a:off x="0" y="0"/>
              <a:ext cx="5345999" cy="1845118"/>
            </a:xfrm>
            <a:custGeom>
              <a:avLst/>
              <a:gdLst/>
              <a:ahLst/>
              <a:cxnLst/>
              <a:rect l="l" t="t" r="r" b="b"/>
              <a:pathLst>
                <a:path w="5345999" h="1845118">
                  <a:moveTo>
                    <a:pt x="0" y="0"/>
                  </a:moveTo>
                  <a:lnTo>
                    <a:pt x="5345999" y="0"/>
                  </a:lnTo>
                  <a:lnTo>
                    <a:pt x="5345999" y="1845118"/>
                  </a:lnTo>
                  <a:lnTo>
                    <a:pt x="0" y="1845118"/>
                  </a:lnTo>
                  <a:close/>
                </a:path>
              </a:pathLst>
            </a:custGeom>
            <a:solidFill>
              <a:srgbClr val="FFFFFF"/>
            </a:solidFill>
            <a:ln w="38100" cap="sq">
              <a:solidFill>
                <a:srgbClr val="000000"/>
              </a:solidFill>
              <a:prstDash val="solid"/>
              <a:miter/>
            </a:ln>
          </p:spPr>
          <p:txBody>
            <a:bodyPr/>
            <a:lstStyle/>
            <a:p>
              <a:endParaRPr lang="en-US" dirty="0"/>
            </a:p>
          </p:txBody>
        </p:sp>
        <p:sp>
          <p:nvSpPr>
            <p:cNvPr id="6" name="TextBox 6"/>
            <p:cNvSpPr txBox="1"/>
            <p:nvPr/>
          </p:nvSpPr>
          <p:spPr>
            <a:xfrm>
              <a:off x="0" y="-38100"/>
              <a:ext cx="5345999" cy="1883218"/>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304800" y="-720439"/>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graphicFrame>
        <p:nvGraphicFramePr>
          <p:cNvPr id="28" name="Diagram 27">
            <a:extLst>
              <a:ext uri="{FF2B5EF4-FFF2-40B4-BE49-F238E27FC236}">
                <a16:creationId xmlns:a16="http://schemas.microsoft.com/office/drawing/2014/main" id="{74934EB6-C895-9666-0F33-39E490F9F549}"/>
              </a:ext>
            </a:extLst>
          </p:cNvPr>
          <p:cNvGraphicFramePr/>
          <p:nvPr>
            <p:extLst>
              <p:ext uri="{D42A27DB-BD31-4B8C-83A1-F6EECF244321}">
                <p14:modId xmlns:p14="http://schemas.microsoft.com/office/powerpoint/2010/main" val="2257704898"/>
              </p:ext>
            </p:extLst>
          </p:nvPr>
        </p:nvGraphicFramePr>
        <p:xfrm>
          <a:off x="4040352" y="1485901"/>
          <a:ext cx="11809248" cy="10691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8372" y="-630621"/>
            <a:ext cx="18776625" cy="12509927"/>
          </a:xfrm>
          <a:custGeom>
            <a:avLst/>
            <a:gdLst/>
            <a:ahLst/>
            <a:cxnLst/>
            <a:rect l="l" t="t" r="r" b="b"/>
            <a:pathLst>
              <a:path w="18776625" h="12509927">
                <a:moveTo>
                  <a:pt x="0" y="0"/>
                </a:moveTo>
                <a:lnTo>
                  <a:pt x="18776625" y="0"/>
                </a:lnTo>
                <a:lnTo>
                  <a:pt x="18776625" y="12509927"/>
                </a:lnTo>
                <a:lnTo>
                  <a:pt x="0" y="12509927"/>
                </a:lnTo>
                <a:lnTo>
                  <a:pt x="0" y="0"/>
                </a:lnTo>
                <a:close/>
              </a:path>
            </a:pathLst>
          </a:custGeom>
          <a:blipFill>
            <a:blip r:embed="rId2">
              <a:alphaModFix amt="20999"/>
            </a:blip>
            <a:stretch>
              <a:fillRect/>
            </a:stretch>
          </a:blipFill>
        </p:spPr>
        <p:txBody>
          <a:bodyPr/>
          <a:lstStyle/>
          <a:p>
            <a:endParaRPr lang="en-US"/>
          </a:p>
        </p:txBody>
      </p:sp>
      <p:sp>
        <p:nvSpPr>
          <p:cNvPr id="3" name="Freeform 3"/>
          <p:cNvSpPr/>
          <p:nvPr/>
        </p:nvSpPr>
        <p:spPr>
          <a:xfrm>
            <a:off x="-378372" y="2019300"/>
            <a:ext cx="18776625" cy="9873171"/>
          </a:xfrm>
          <a:custGeom>
            <a:avLst/>
            <a:gdLst/>
            <a:ahLst/>
            <a:cxnLst/>
            <a:rect l="l" t="t" r="r" b="b"/>
            <a:pathLst>
              <a:path w="21300952" h="9694575">
                <a:moveTo>
                  <a:pt x="0" y="0"/>
                </a:moveTo>
                <a:lnTo>
                  <a:pt x="21300951" y="0"/>
                </a:lnTo>
                <a:lnTo>
                  <a:pt x="21300951" y="9694575"/>
                </a:lnTo>
                <a:lnTo>
                  <a:pt x="0" y="9694575"/>
                </a:lnTo>
                <a:lnTo>
                  <a:pt x="0" y="0"/>
                </a:lnTo>
                <a:close/>
              </a:path>
            </a:pathLst>
          </a:custGeom>
          <a:blipFill>
            <a:blip r:embed="rId3">
              <a:alphaModFix amt="56000"/>
            </a:blip>
            <a:stretch>
              <a:fillRect t="-67415" b="-52304"/>
            </a:stretch>
          </a:blipFill>
          <a:ln w="123825" cap="sq">
            <a:solidFill>
              <a:srgbClr val="000000">
                <a:alpha val="55686"/>
              </a:srgbClr>
            </a:solidFill>
            <a:prstDash val="solid"/>
            <a:miter/>
          </a:ln>
        </p:spPr>
        <p:txBody>
          <a:bodyPr/>
          <a:lstStyle/>
          <a:p>
            <a:endParaRPr lang="en-US"/>
          </a:p>
        </p:txBody>
      </p:sp>
      <p:grpSp>
        <p:nvGrpSpPr>
          <p:cNvPr id="4" name="Group 4"/>
          <p:cNvGrpSpPr/>
          <p:nvPr/>
        </p:nvGrpSpPr>
        <p:grpSpPr>
          <a:xfrm>
            <a:off x="1" y="2705100"/>
            <a:ext cx="17830800" cy="7917897"/>
            <a:chOff x="0" y="0"/>
            <a:chExt cx="5345999" cy="1845118"/>
          </a:xfrm>
        </p:grpSpPr>
        <p:sp>
          <p:nvSpPr>
            <p:cNvPr id="5" name="Freeform 5"/>
            <p:cNvSpPr/>
            <p:nvPr/>
          </p:nvSpPr>
          <p:spPr>
            <a:xfrm>
              <a:off x="0" y="0"/>
              <a:ext cx="5345999" cy="1845118"/>
            </a:xfrm>
            <a:custGeom>
              <a:avLst/>
              <a:gdLst/>
              <a:ahLst/>
              <a:cxnLst/>
              <a:rect l="l" t="t" r="r" b="b"/>
              <a:pathLst>
                <a:path w="5345999" h="1845118">
                  <a:moveTo>
                    <a:pt x="0" y="0"/>
                  </a:moveTo>
                  <a:lnTo>
                    <a:pt x="5345999" y="0"/>
                  </a:lnTo>
                  <a:lnTo>
                    <a:pt x="5345999" y="1845118"/>
                  </a:lnTo>
                  <a:lnTo>
                    <a:pt x="0" y="1845118"/>
                  </a:lnTo>
                  <a:close/>
                </a:path>
              </a:pathLst>
            </a:custGeom>
            <a:solidFill>
              <a:srgbClr val="FFFFFF"/>
            </a:solidFill>
            <a:ln w="38100" cap="sq">
              <a:solidFill>
                <a:srgbClr val="000000"/>
              </a:solidFill>
              <a:prstDash val="solid"/>
              <a:miter/>
            </a:ln>
          </p:spPr>
          <p:txBody>
            <a:bodyPr/>
            <a:lstStyle/>
            <a:p>
              <a:endParaRPr lang="en-US"/>
            </a:p>
          </p:txBody>
        </p:sp>
        <p:sp>
          <p:nvSpPr>
            <p:cNvPr id="6" name="TextBox 6"/>
            <p:cNvSpPr txBox="1"/>
            <p:nvPr/>
          </p:nvSpPr>
          <p:spPr>
            <a:xfrm>
              <a:off x="0" y="-38100"/>
              <a:ext cx="5345999" cy="188321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589776" y="-593647"/>
            <a:ext cx="15453028" cy="2175980"/>
          </a:xfrm>
          <a:prstGeom prst="rect">
            <a:avLst/>
          </a:prstGeom>
        </p:spPr>
        <p:txBody>
          <a:bodyPr lIns="0" tIns="0" rIns="0" bIns="0" rtlCol="0" anchor="t">
            <a:spAutoFit/>
          </a:bodyPr>
          <a:lstStyle/>
          <a:p>
            <a:pPr algn="ctr"/>
            <a:r>
              <a:rPr lang="en-US" sz="7070" dirty="0">
                <a:solidFill>
                  <a:srgbClr val="000000"/>
                </a:solidFill>
                <a:latin typeface="Copperplate Gothic 29 AB Bold"/>
              </a:rPr>
              <a:t>RBHC P4: </a:t>
            </a:r>
          </a:p>
          <a:p>
            <a:pPr algn="ctr"/>
            <a:r>
              <a:rPr lang="en-US" sz="7070" dirty="0">
                <a:solidFill>
                  <a:srgbClr val="000000"/>
                </a:solidFill>
                <a:latin typeface="Copperplate Gothic 29 AB Bold"/>
              </a:rPr>
              <a:t>types of classes</a:t>
            </a:r>
          </a:p>
        </p:txBody>
      </p:sp>
      <p:sp>
        <p:nvSpPr>
          <p:cNvPr id="8" name="Freeform 8"/>
          <p:cNvSpPr/>
          <p:nvPr/>
        </p:nvSpPr>
        <p:spPr>
          <a:xfrm>
            <a:off x="631386" y="0"/>
            <a:ext cx="2361008" cy="2361008"/>
          </a:xfrm>
          <a:custGeom>
            <a:avLst/>
            <a:gdLst/>
            <a:ahLst/>
            <a:cxnLst/>
            <a:rect l="l" t="t" r="r" b="b"/>
            <a:pathLst>
              <a:path w="2361008" h="2361008">
                <a:moveTo>
                  <a:pt x="0" y="0"/>
                </a:moveTo>
                <a:lnTo>
                  <a:pt x="2361008" y="0"/>
                </a:lnTo>
                <a:lnTo>
                  <a:pt x="2361008" y="2361008"/>
                </a:lnTo>
                <a:lnTo>
                  <a:pt x="0" y="2361008"/>
                </a:lnTo>
                <a:lnTo>
                  <a:pt x="0" y="0"/>
                </a:lnTo>
                <a:close/>
              </a:path>
            </a:pathLst>
          </a:custGeom>
          <a:blipFill>
            <a:blip r:embed="rId4"/>
            <a:stretch>
              <a:fillRect/>
            </a:stretch>
          </a:blipFill>
        </p:spPr>
        <p:txBody>
          <a:bodyPr/>
          <a:lstStyle/>
          <a:p>
            <a:endParaRPr lang="en-US"/>
          </a:p>
        </p:txBody>
      </p:sp>
      <p:graphicFrame>
        <p:nvGraphicFramePr>
          <p:cNvPr id="12" name="Diagram 11">
            <a:extLst>
              <a:ext uri="{FF2B5EF4-FFF2-40B4-BE49-F238E27FC236}">
                <a16:creationId xmlns:a16="http://schemas.microsoft.com/office/drawing/2014/main" id="{3F0B18BA-4B8A-4EBF-D395-7769031949DB}"/>
              </a:ext>
            </a:extLst>
          </p:cNvPr>
          <p:cNvGraphicFramePr/>
          <p:nvPr>
            <p:extLst>
              <p:ext uri="{D42A27DB-BD31-4B8C-83A1-F6EECF244321}">
                <p14:modId xmlns:p14="http://schemas.microsoft.com/office/powerpoint/2010/main" val="3077482431"/>
              </p:ext>
            </p:extLst>
          </p:nvPr>
        </p:nvGraphicFramePr>
        <p:xfrm>
          <a:off x="3220290" y="3314700"/>
          <a:ext cx="12192000" cy="68161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37465D965D8C4C99CCB22186B6255D" ma:contentTypeVersion="9" ma:contentTypeDescription="Create a new document." ma:contentTypeScope="" ma:versionID="88207f2e03b7ca1b3554b17b235812d9">
  <xsd:schema xmlns:xsd="http://www.w3.org/2001/XMLSchema" xmlns:xs="http://www.w3.org/2001/XMLSchema" xmlns:p="http://schemas.microsoft.com/office/2006/metadata/properties" xmlns:ns3="93627bfa-705a-41a7-be76-5fc8d06a4332" xmlns:ns4="903cc931-ef6e-4346-a1c6-67504bf2b30a" targetNamespace="http://schemas.microsoft.com/office/2006/metadata/properties" ma:root="true" ma:fieldsID="4665eff563047f948bd7c0d39e718455" ns3:_="" ns4:_="">
    <xsd:import namespace="93627bfa-705a-41a7-be76-5fc8d06a4332"/>
    <xsd:import namespace="903cc931-ef6e-4346-a1c6-67504bf2b30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27bfa-705a-41a7-be76-5fc8d06a4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3cc931-ef6e-4346-a1c6-67504bf2b3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3627bfa-705a-41a7-be76-5fc8d06a4332" xsi:nil="true"/>
  </documentManagement>
</p:properties>
</file>

<file path=customXml/itemProps1.xml><?xml version="1.0" encoding="utf-8"?>
<ds:datastoreItem xmlns:ds="http://schemas.openxmlformats.org/officeDocument/2006/customXml" ds:itemID="{8924A2A0-F577-4E1C-B351-619616E71EAA}">
  <ds:schemaRefs>
    <ds:schemaRef ds:uri="http://schemas.microsoft.com/sharepoint/v3/contenttype/forms"/>
  </ds:schemaRefs>
</ds:datastoreItem>
</file>

<file path=customXml/itemProps2.xml><?xml version="1.0" encoding="utf-8"?>
<ds:datastoreItem xmlns:ds="http://schemas.openxmlformats.org/officeDocument/2006/customXml" ds:itemID="{533919E8-0A0B-4B38-B581-5B48A6E15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627bfa-705a-41a7-be76-5fc8d06a4332"/>
    <ds:schemaRef ds:uri="903cc931-ef6e-4346-a1c6-67504bf2b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A9389-EA69-444C-89B8-96E558035427}">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93627bfa-705a-41a7-be76-5fc8d06a4332"/>
    <ds:schemaRef ds:uri="903cc931-ef6e-4346-a1c6-67504bf2b30a"/>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344</TotalTime>
  <Words>1042</Words>
  <Application>Microsoft Office PowerPoint</Application>
  <PresentationFormat>Custom</PresentationFormat>
  <Paragraphs>138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Copperplate Gothic 29 AB Bold</vt:lpstr>
      <vt:lpstr>Arial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RBHC P4 Presentation</dc:title>
  <dc:creator>Laurie Harvey</dc:creator>
  <cp:lastModifiedBy>Laurie Harvey</cp:lastModifiedBy>
  <cp:revision>43</cp:revision>
  <dcterms:created xsi:type="dcterms:W3CDTF">2006-08-16T00:00:00Z</dcterms:created>
  <dcterms:modified xsi:type="dcterms:W3CDTF">2023-12-13T12:52:52Z</dcterms:modified>
  <dc:identifier>DAF06_VZjb0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0x0101009137465D965D8C4C99CCB22186B6255D</vt:lpwstr>
  </property>
</Properties>
</file>