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6" r:id="rId5"/>
    <p:sldId id="285" r:id="rId6"/>
    <p:sldId id="321" r:id="rId7"/>
    <p:sldId id="305" r:id="rId8"/>
    <p:sldId id="343" r:id="rId9"/>
    <p:sldId id="316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0ED501-A36C-1435-291C-8007711B4193}" name="Omps, Sharon P" initials="OP" userId="S::sharon.omps@indianaffairs.gov::06e086ff-1be2-4eba-8ee4-89f98eef93a6" providerId="AD"/>
  <p188:author id="{04948311-C527-F61E-9915-6C596C909A78}" name="Brooks, Jeannine" initials="BJ" userId="S::jeannine.brooks@indianaffairs.gov::6212ddfc-e159-4ee4-a4af-7b5b7c33189d" providerId="AD"/>
  <p188:author id="{C037662E-8FA0-DF71-8D8F-D2C3BA9A3363}" name="Fortney, Melissa" initials="FM" userId="S::melissa.fortney@indianaffairs.gov::b9a7df7c-416b-4309-ab0c-b4b6916502c1" providerId="AD"/>
  <p188:author id="{E4363879-34CF-28C3-A6F0-0E57CAB45154}" name="Sullivan, Jack" initials="SJ" userId="S::jack.sullivan@indianaffairs.gov::a7b36286-f413-4907-a9c9-941aefa2f611" providerId="AD"/>
  <p188:author id="{92602489-7D6B-6CCB-7ED9-EC0FF7310220}" name="Freihage, Jason E" initials="FE" userId="S::jason.freihage@indianaffairs.gov::c89d4119-ac9d-4854-a92d-e0d93b28da22" providerId="AD"/>
  <p188:author id="{420506FC-465B-BCF6-3E30-819A761173FD}" name="Ross, John R" initials="RR" userId="S::john.ross@indianaffairs.gov::0eabaa91-408d-4f3a-b007-ceb63571309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ider, Vanessa P" initials="SVP" lastIdx="5" clrIdx="0">
    <p:extLst>
      <p:ext uri="{19B8F6BF-5375-455C-9EA6-DF929625EA0E}">
        <p15:presenceInfo xmlns:p15="http://schemas.microsoft.com/office/powerpoint/2012/main" userId="S::vanessa.snider@indianaffairs.gov::78624090-d4a3-4653-90a0-5e48a2ea00ab" providerId="AD"/>
      </p:ext>
    </p:extLst>
  </p:cmAuthor>
  <p:cmAuthor id="2" name="Omps, Sharon P" initials="OP" lastIdx="9" clrIdx="1">
    <p:extLst>
      <p:ext uri="{19B8F6BF-5375-455C-9EA6-DF929625EA0E}">
        <p15:presenceInfo xmlns:p15="http://schemas.microsoft.com/office/powerpoint/2012/main" userId="S::sharon.omps@indianaffairs.gov::06e086ff-1be2-4eba-8ee4-89f98eef93a6" providerId="AD"/>
      </p:ext>
    </p:extLst>
  </p:cmAuthor>
  <p:cmAuthor id="3" name="Freihage, Jason E" initials="FE" lastIdx="4" clrIdx="2">
    <p:extLst>
      <p:ext uri="{19B8F6BF-5375-455C-9EA6-DF929625EA0E}">
        <p15:presenceInfo xmlns:p15="http://schemas.microsoft.com/office/powerpoint/2012/main" userId="S::jason.freihage@indianaffairs.gov::c89d4119-ac9d-4854-a92d-e0d93b28da22" providerId="AD"/>
      </p:ext>
    </p:extLst>
  </p:cmAuthor>
  <p:cmAuthor id="4" name="Fortney, Melissa" initials="FM" lastIdx="4" clrIdx="3">
    <p:extLst>
      <p:ext uri="{19B8F6BF-5375-455C-9EA6-DF929625EA0E}">
        <p15:presenceInfo xmlns:p15="http://schemas.microsoft.com/office/powerpoint/2012/main" userId="S::melissa.fortney@indianaffairs.gov::b9a7df7c-416b-4309-ab0c-b4b6916502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9"/>
    <a:srgbClr val="FF99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92" autoAdjust="0"/>
  </p:normalViewPr>
  <p:slideViewPr>
    <p:cSldViewPr snapToGrid="0">
      <p:cViewPr varScale="1">
        <p:scale>
          <a:sx n="64" d="100"/>
          <a:sy n="64" d="100"/>
        </p:scale>
        <p:origin x="1382" y="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07FA-48E2-45EB-B7EC-B8B6A478D73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0FC38-D6EC-4F4B-9288-423E877B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7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5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33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9139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093464" y="404622"/>
            <a:ext cx="4005579" cy="4857750"/>
          </a:xfrm>
          <a:custGeom>
            <a:avLst/>
            <a:gdLst/>
            <a:ahLst/>
            <a:cxnLst/>
            <a:rect l="l" t="t" r="r" b="b"/>
            <a:pathLst>
              <a:path w="4005579" h="4857750">
                <a:moveTo>
                  <a:pt x="0" y="4857750"/>
                </a:moveTo>
                <a:lnTo>
                  <a:pt x="4005072" y="4857750"/>
                </a:lnTo>
                <a:lnTo>
                  <a:pt x="4005072" y="0"/>
                </a:lnTo>
                <a:lnTo>
                  <a:pt x="0" y="0"/>
                </a:lnTo>
                <a:lnTo>
                  <a:pt x="0" y="4857750"/>
                </a:lnTo>
                <a:close/>
              </a:path>
            </a:pathLst>
          </a:custGeom>
          <a:solidFill>
            <a:srgbClr val="00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065781"/>
            <a:ext cx="12192000" cy="3973829"/>
          </a:xfrm>
          <a:custGeom>
            <a:avLst/>
            <a:gdLst/>
            <a:ahLst/>
            <a:cxnLst/>
            <a:rect l="l" t="t" r="r" b="b"/>
            <a:pathLst>
              <a:path w="12192000" h="3973829">
                <a:moveTo>
                  <a:pt x="12192000" y="3196590"/>
                </a:moveTo>
                <a:lnTo>
                  <a:pt x="0" y="3196590"/>
                </a:lnTo>
                <a:lnTo>
                  <a:pt x="0" y="3973830"/>
                </a:lnTo>
                <a:lnTo>
                  <a:pt x="12192000" y="3973830"/>
                </a:lnTo>
                <a:lnTo>
                  <a:pt x="12192000" y="3196590"/>
                </a:lnTo>
                <a:close/>
              </a:path>
              <a:path w="12192000" h="3973829">
                <a:moveTo>
                  <a:pt x="12192000" y="0"/>
                </a:moveTo>
                <a:lnTo>
                  <a:pt x="4922520" y="0"/>
                </a:lnTo>
                <a:lnTo>
                  <a:pt x="4922520" y="201168"/>
                </a:lnTo>
                <a:lnTo>
                  <a:pt x="12192000" y="20116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1243" y="493828"/>
            <a:ext cx="1404352" cy="14027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2731" y="528147"/>
            <a:ext cx="1393697" cy="1371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32279" y="2572056"/>
            <a:ext cx="2127440" cy="1717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888CF-53CE-485F-A68B-96681E32AE96}" type="datetime1">
              <a:rPr lang="en-US" smtClean="0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FF1B5-D0FC-497E-8755-71B2799046C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71282" y="520323"/>
            <a:ext cx="1408298" cy="14082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499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9AE2-8621-4381-B33F-8E76D7C9F6BE}" type="datetime1">
              <a:rPr lang="en-US" smtClean="0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00783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499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AC3F-A577-4608-90D2-BCF1CCDC9EBD}" type="datetime1">
              <a:rPr lang="en-US" smtClean="0"/>
              <a:t>12/11/2023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9516" y="0"/>
            <a:ext cx="7682482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08481" y="2839973"/>
            <a:ext cx="5951220" cy="3535679"/>
          </a:xfrm>
          <a:custGeom>
            <a:avLst/>
            <a:gdLst/>
            <a:ahLst/>
            <a:cxnLst/>
            <a:rect l="l" t="t" r="r" b="b"/>
            <a:pathLst>
              <a:path w="5951220" h="3535679">
                <a:moveTo>
                  <a:pt x="5951220" y="0"/>
                </a:moveTo>
                <a:lnTo>
                  <a:pt x="0" y="0"/>
                </a:lnTo>
                <a:lnTo>
                  <a:pt x="0" y="3535679"/>
                </a:lnTo>
                <a:lnTo>
                  <a:pt x="5951220" y="3535679"/>
                </a:lnTo>
                <a:lnTo>
                  <a:pt x="5951220" y="0"/>
                </a:lnTo>
                <a:close/>
              </a:path>
            </a:pathLst>
          </a:custGeom>
          <a:solidFill>
            <a:srgbClr val="00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65681" y="4956809"/>
            <a:ext cx="10926445" cy="201295"/>
          </a:xfrm>
          <a:custGeom>
            <a:avLst/>
            <a:gdLst/>
            <a:ahLst/>
            <a:cxnLst/>
            <a:rect l="l" t="t" r="r" b="b"/>
            <a:pathLst>
              <a:path w="10926445" h="201295">
                <a:moveTo>
                  <a:pt x="10926318" y="0"/>
                </a:moveTo>
                <a:lnTo>
                  <a:pt x="0" y="0"/>
                </a:lnTo>
                <a:lnTo>
                  <a:pt x="0" y="201168"/>
                </a:lnTo>
                <a:lnTo>
                  <a:pt x="10926318" y="201168"/>
                </a:lnTo>
                <a:lnTo>
                  <a:pt x="10926318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531" y="242316"/>
            <a:ext cx="1835658" cy="5577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499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F6D6-0929-43AE-986F-622C8C0F34D1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343150" y="404622"/>
            <a:ext cx="7086600" cy="6251575"/>
          </a:xfrm>
          <a:custGeom>
            <a:avLst/>
            <a:gdLst/>
            <a:ahLst/>
            <a:cxnLst/>
            <a:rect l="l" t="t" r="r" b="b"/>
            <a:pathLst>
              <a:path w="7086600" h="6251575">
                <a:moveTo>
                  <a:pt x="7086600" y="0"/>
                </a:moveTo>
                <a:lnTo>
                  <a:pt x="0" y="0"/>
                </a:lnTo>
                <a:lnTo>
                  <a:pt x="0" y="6251448"/>
                </a:lnTo>
                <a:lnTo>
                  <a:pt x="7086600" y="6251448"/>
                </a:lnTo>
                <a:lnTo>
                  <a:pt x="7086600" y="0"/>
                </a:lnTo>
                <a:close/>
              </a:path>
            </a:pathLst>
          </a:custGeom>
          <a:solidFill>
            <a:srgbClr val="00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095494"/>
            <a:ext cx="7269480" cy="201295"/>
          </a:xfrm>
          <a:custGeom>
            <a:avLst/>
            <a:gdLst/>
            <a:ahLst/>
            <a:cxnLst/>
            <a:rect l="l" t="t" r="r" b="b"/>
            <a:pathLst>
              <a:path w="7269480" h="201295">
                <a:moveTo>
                  <a:pt x="7269480" y="0"/>
                </a:moveTo>
                <a:lnTo>
                  <a:pt x="0" y="0"/>
                </a:lnTo>
                <a:lnTo>
                  <a:pt x="0" y="201167"/>
                </a:lnTo>
                <a:lnTo>
                  <a:pt x="7269480" y="201167"/>
                </a:lnTo>
                <a:lnTo>
                  <a:pt x="726948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6785" y="561848"/>
            <a:ext cx="1403603" cy="140278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922520" y="2164842"/>
            <a:ext cx="7269480" cy="201295"/>
          </a:xfrm>
          <a:custGeom>
            <a:avLst/>
            <a:gdLst/>
            <a:ahLst/>
            <a:cxnLst/>
            <a:rect l="l" t="t" r="r" b="b"/>
            <a:pathLst>
              <a:path w="7269480" h="201294">
                <a:moveTo>
                  <a:pt x="7269480" y="0"/>
                </a:moveTo>
                <a:lnTo>
                  <a:pt x="0" y="0"/>
                </a:lnTo>
                <a:lnTo>
                  <a:pt x="0" y="201167"/>
                </a:lnTo>
                <a:lnTo>
                  <a:pt x="7269480" y="201167"/>
                </a:lnTo>
                <a:lnTo>
                  <a:pt x="726948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9049" y="575309"/>
            <a:ext cx="1393697" cy="1371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A093-55E0-44E6-A554-6C4C3B9604FB}" type="datetime1">
              <a:rPr lang="en-US" smtClean="0"/>
              <a:t>12/11/2023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274D4-D91F-4C8B-A005-B4B1153BFB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95015" y="575309"/>
            <a:ext cx="1408298" cy="140829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500" y="390999"/>
            <a:ext cx="487362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6499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3443" y="2112336"/>
            <a:ext cx="10385112" cy="3827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FF41A-5AAA-4D9A-8F67-1E240FC94DEB}" type="datetime1">
              <a:rPr lang="en-US" smtClean="0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5600" y="2743200"/>
            <a:ext cx="6172200" cy="3093796"/>
          </a:xfrm>
          <a:prstGeom prst="rect">
            <a:avLst/>
          </a:prstGeom>
        </p:spPr>
        <p:txBody>
          <a:bodyPr vert="horz" wrap="square" lIns="0" tIns="114935" rIns="0" bIns="0" rtlCol="0" anchor="t">
            <a:spAutoFit/>
          </a:bodyPr>
          <a:lstStyle/>
          <a:p>
            <a:pPr marL="12065" marR="5080" indent="1270" algn="ctr">
              <a:lnSpc>
                <a:spcPts val="4490"/>
              </a:lnSpc>
              <a:spcBef>
                <a:spcPts val="905"/>
              </a:spcBef>
            </a:pPr>
            <a:r>
              <a:rPr lang="en-US"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SGAC Budget Update</a:t>
            </a:r>
          </a:p>
          <a:p>
            <a:pPr marL="12065" marR="5080" indent="1270" algn="ctr">
              <a:lnSpc>
                <a:spcPts val="4490"/>
              </a:lnSpc>
              <a:spcBef>
                <a:spcPts val="905"/>
              </a:spcBef>
            </a:pPr>
            <a:endParaRPr lang="en-US" sz="4400" dirty="0">
              <a:latin typeface="Calibri Light"/>
              <a:cs typeface="Calibri Light"/>
            </a:endParaRPr>
          </a:p>
          <a:p>
            <a:pPr marL="12065" marR="5080" indent="1270" algn="ctr">
              <a:lnSpc>
                <a:spcPts val="4490"/>
              </a:lnSpc>
              <a:spcBef>
                <a:spcPts val="905"/>
              </a:spcBef>
            </a:pPr>
            <a:endParaRPr lang="en-US" sz="4400" dirty="0">
              <a:latin typeface="Calibri Light"/>
              <a:cs typeface="Calibri Light"/>
            </a:endParaRPr>
          </a:p>
          <a:p>
            <a:pPr marL="69850">
              <a:spcBef>
                <a:spcPts val="3559"/>
              </a:spcBef>
            </a:pPr>
            <a:r>
              <a:rPr lang="en-US" sz="3600" spc="-15" dirty="0">
                <a:solidFill>
                  <a:srgbClr val="FFFFFF"/>
                </a:solidFill>
                <a:latin typeface="Calibri"/>
                <a:cs typeface="Calibri"/>
              </a:rPr>
              <a:t>December 11, 2023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82286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</a:t>
            </a:fld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47ACF-6805-442A-8F1A-D1DA6756E286}"/>
              </a:ext>
            </a:extLst>
          </p:cNvPr>
          <p:cNvSpPr/>
          <p:nvPr/>
        </p:nvSpPr>
        <p:spPr>
          <a:xfrm>
            <a:off x="172984" y="1630138"/>
            <a:ext cx="11848265" cy="50629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6499"/>
                </a:solidFill>
                <a:cs typeface="Calibri"/>
              </a:rPr>
              <a:t>Continuing Resolution (CR) through February 2, 2024.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i="1" dirty="0">
              <a:solidFill>
                <a:srgbClr val="006499"/>
              </a:solidFill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i="1" dirty="0">
                <a:solidFill>
                  <a:srgbClr val="006499"/>
                </a:solidFill>
                <a:cs typeface="Calibri"/>
              </a:rPr>
              <a:t>Tribal Transfers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i="1" u="sng" dirty="0">
                <a:solidFill>
                  <a:srgbClr val="006499"/>
                </a:solidFill>
                <a:cs typeface="Calibri"/>
              </a:rPr>
              <a:t>IA implemented FY 2024 Tribally requested transfers of TPA base funding under CR1 and CR2</a:t>
            </a:r>
            <a:r>
              <a:rPr lang="en-US" i="1" dirty="0">
                <a:solidFill>
                  <a:srgbClr val="006499"/>
                </a:solidFill>
                <a:cs typeface="Calibri"/>
              </a:rPr>
              <a:t>. Allows funding to be posted to the lines on which Tribes anticipate using the funding in FY 2024 and avoid reprogramming issues when final funding is provided for FY 2024.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600" i="1" dirty="0">
              <a:solidFill>
                <a:srgbClr val="006499"/>
              </a:solidFill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i="1" dirty="0">
                <a:solidFill>
                  <a:srgbClr val="006499"/>
                </a:solidFill>
                <a:cs typeface="Calibri"/>
              </a:rPr>
              <a:t>Exception Apportionment 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006499"/>
                </a:solidFill>
                <a:cs typeface="Calibri"/>
              </a:rPr>
              <a:t>OMB approved IA’s request to provide </a:t>
            </a:r>
            <a:r>
              <a:rPr lang="en-US" i="1" u="sng" dirty="0">
                <a:solidFill>
                  <a:srgbClr val="006499"/>
                </a:solidFill>
                <a:cs typeface="Calibri"/>
              </a:rPr>
              <a:t>100% of TPA base and Law Enforcement funding to </a:t>
            </a:r>
            <a:r>
              <a:rPr lang="en-US" b="1" i="1" u="sng" dirty="0">
                <a:solidFill>
                  <a:srgbClr val="006499"/>
                </a:solidFill>
                <a:cs typeface="Calibri"/>
              </a:rPr>
              <a:t>FY Tribes</a:t>
            </a:r>
            <a:r>
              <a:rPr lang="en-US" i="1" u="sng" dirty="0">
                <a:solidFill>
                  <a:srgbClr val="006499"/>
                </a:solidFill>
                <a:cs typeface="Calibri"/>
              </a:rPr>
              <a:t> under CR1</a:t>
            </a:r>
            <a:r>
              <a:rPr lang="en-US" i="1" dirty="0">
                <a:solidFill>
                  <a:srgbClr val="006499"/>
                </a:solidFill>
                <a:cs typeface="Calibri"/>
              </a:rPr>
              <a:t>. Funds should be with Tribes or on its way. Work with IA awarding officials to claim funds in ASAP.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006499"/>
                </a:solidFill>
                <a:cs typeface="Calibri"/>
              </a:rPr>
              <a:t>OMB approved request to provide </a:t>
            </a:r>
            <a:r>
              <a:rPr lang="en-US" i="1" u="sng" dirty="0">
                <a:solidFill>
                  <a:srgbClr val="006499"/>
                </a:solidFill>
                <a:cs typeface="Calibri"/>
              </a:rPr>
              <a:t>100% of TPA base and Law Enforcement funding to </a:t>
            </a:r>
            <a:r>
              <a:rPr lang="en-US" b="1" i="1" u="sng" dirty="0">
                <a:solidFill>
                  <a:srgbClr val="006499"/>
                </a:solidFill>
                <a:cs typeface="Calibri"/>
              </a:rPr>
              <a:t>CY Tribes</a:t>
            </a:r>
            <a:r>
              <a:rPr lang="en-US" i="1" u="sng" dirty="0">
                <a:solidFill>
                  <a:srgbClr val="006499"/>
                </a:solidFill>
                <a:cs typeface="Calibri"/>
              </a:rPr>
              <a:t> under CR2 last week</a:t>
            </a:r>
            <a:r>
              <a:rPr lang="en-US" i="1" dirty="0">
                <a:solidFill>
                  <a:srgbClr val="006499"/>
                </a:solidFill>
                <a:cs typeface="Calibri"/>
              </a:rPr>
              <a:t>. IA working on allocating funds to the regions. Work with IA awarding officials to claim funds in ASAP.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006499"/>
                </a:solidFill>
                <a:cs typeface="Calibri"/>
              </a:rPr>
              <a:t>Debt ceiling agreement 1% automatic reduction could result in the need to claw back exception apportionment funding.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i="1" dirty="0">
              <a:solidFill>
                <a:srgbClr val="006499"/>
              </a:solidFill>
              <a:highlight>
                <a:srgbClr val="FFFF00"/>
              </a:highlight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3BA88658-B509-473D-A6C7-938178B8C72A}"/>
              </a:ext>
            </a:extLst>
          </p:cNvPr>
          <p:cNvSpPr txBox="1">
            <a:spLocks/>
          </p:cNvSpPr>
          <p:nvPr/>
        </p:nvSpPr>
        <p:spPr>
          <a:xfrm>
            <a:off x="326176" y="266065"/>
            <a:ext cx="568273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006499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kern="0" spc="-25"/>
              <a:t>FY 2024 Distribution of Funds</a:t>
            </a:r>
            <a:endParaRPr lang="en-US" sz="3600" kern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586629-CE3C-4F5C-A0F5-AAC977D8D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198" y="10274"/>
            <a:ext cx="3453765" cy="19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6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48239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</a:t>
            </a:fld>
            <a:endParaRPr lang="en-US" sz="140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3BA88658-B509-473D-A6C7-938178B8C72A}"/>
              </a:ext>
            </a:extLst>
          </p:cNvPr>
          <p:cNvSpPr txBox="1">
            <a:spLocks/>
          </p:cNvSpPr>
          <p:nvPr/>
        </p:nvSpPr>
        <p:spPr>
          <a:xfrm>
            <a:off x="326176" y="345774"/>
            <a:ext cx="807969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006499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kern="0" spc="-25"/>
              <a:t>FY 2024 Budget Request by IA Bureaus </a:t>
            </a:r>
            <a:endParaRPr lang="en-US" sz="3600" kern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586629-CE3C-4F5C-A0F5-AAC977D8D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040" y="80492"/>
            <a:ext cx="2607945" cy="146608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1784D76-2265-2DE5-2FD6-9EA63460C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87476"/>
              </p:ext>
            </p:extLst>
          </p:nvPr>
        </p:nvGraphicFramePr>
        <p:xfrm>
          <a:off x="252046" y="1647091"/>
          <a:ext cx="11695717" cy="4652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331">
                  <a:extLst>
                    <a:ext uri="{9D8B030D-6E8A-4147-A177-3AD203B41FA5}">
                      <a16:colId xmlns:a16="http://schemas.microsoft.com/office/drawing/2014/main" val="3881844589"/>
                    </a:ext>
                  </a:extLst>
                </a:gridCol>
                <a:gridCol w="871495">
                  <a:extLst>
                    <a:ext uri="{9D8B030D-6E8A-4147-A177-3AD203B41FA5}">
                      <a16:colId xmlns:a16="http://schemas.microsoft.com/office/drawing/2014/main" val="3171897536"/>
                    </a:ext>
                  </a:extLst>
                </a:gridCol>
                <a:gridCol w="719931">
                  <a:extLst>
                    <a:ext uri="{9D8B030D-6E8A-4147-A177-3AD203B41FA5}">
                      <a16:colId xmlns:a16="http://schemas.microsoft.com/office/drawing/2014/main" val="4145167693"/>
                    </a:ext>
                  </a:extLst>
                </a:gridCol>
                <a:gridCol w="871495">
                  <a:extLst>
                    <a:ext uri="{9D8B030D-6E8A-4147-A177-3AD203B41FA5}">
                      <a16:colId xmlns:a16="http://schemas.microsoft.com/office/drawing/2014/main" val="980474286"/>
                    </a:ext>
                  </a:extLst>
                </a:gridCol>
                <a:gridCol w="871495">
                  <a:extLst>
                    <a:ext uri="{9D8B030D-6E8A-4147-A177-3AD203B41FA5}">
                      <a16:colId xmlns:a16="http://schemas.microsoft.com/office/drawing/2014/main" val="4106214034"/>
                    </a:ext>
                  </a:extLst>
                </a:gridCol>
                <a:gridCol w="871495">
                  <a:extLst>
                    <a:ext uri="{9D8B030D-6E8A-4147-A177-3AD203B41FA5}">
                      <a16:colId xmlns:a16="http://schemas.microsoft.com/office/drawing/2014/main" val="2240009625"/>
                    </a:ext>
                  </a:extLst>
                </a:gridCol>
                <a:gridCol w="871495">
                  <a:extLst>
                    <a:ext uri="{9D8B030D-6E8A-4147-A177-3AD203B41FA5}">
                      <a16:colId xmlns:a16="http://schemas.microsoft.com/office/drawing/2014/main" val="1932708032"/>
                    </a:ext>
                  </a:extLst>
                </a:gridCol>
                <a:gridCol w="871495">
                  <a:extLst>
                    <a:ext uri="{9D8B030D-6E8A-4147-A177-3AD203B41FA5}">
                      <a16:colId xmlns:a16="http://schemas.microsoft.com/office/drawing/2014/main" val="2747324560"/>
                    </a:ext>
                  </a:extLst>
                </a:gridCol>
                <a:gridCol w="871495">
                  <a:extLst>
                    <a:ext uri="{9D8B030D-6E8A-4147-A177-3AD203B41FA5}">
                      <a16:colId xmlns:a16="http://schemas.microsoft.com/office/drawing/2014/main" val="3354152374"/>
                    </a:ext>
                  </a:extLst>
                </a:gridCol>
                <a:gridCol w="871495">
                  <a:extLst>
                    <a:ext uri="{9D8B030D-6E8A-4147-A177-3AD203B41FA5}">
                      <a16:colId xmlns:a16="http://schemas.microsoft.com/office/drawing/2014/main" val="2200182652"/>
                    </a:ext>
                  </a:extLst>
                </a:gridCol>
                <a:gridCol w="871495">
                  <a:extLst>
                    <a:ext uri="{9D8B030D-6E8A-4147-A177-3AD203B41FA5}">
                      <a16:colId xmlns:a16="http://schemas.microsoft.com/office/drawing/2014/main" val="1848645963"/>
                    </a:ext>
                  </a:extLst>
                </a:gridCol>
              </a:tblGrid>
              <a:tr h="692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BUREAU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  ACCOUNT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2023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ENACTED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2024 TRIBAL REQUEST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2024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REQUEST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2024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HOUSE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House Change from Enacted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House Change from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Request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2024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SENATE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Senate Change from Enacted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Senate Change from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Request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Senate Change from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House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03201"/>
                  </a:ext>
                </a:extLst>
              </a:tr>
              <a:tr h="157320">
                <a:tc gridSpan="9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815298"/>
                  </a:ext>
                </a:extLst>
              </a:tr>
              <a:tr h="188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TOTAL, INDIAN PROGRAMS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3,953,727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20,754,217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4,642,087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4,087,632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+133,905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-554,455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4,030,444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+76,717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-611,643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-57,188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782112"/>
                  </a:ext>
                </a:extLst>
              </a:tr>
              <a:tr h="157320">
                <a:tc gridSpan="9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79233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BUREAU OF INDIAN AFFAIRS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2,441,016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2,922,388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2,583,952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+142,936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-338,436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2,519,217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+78,201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-403,171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-64,735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1873"/>
                  </a:ext>
                </a:extLst>
              </a:tr>
              <a:tr h="17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OPERATION of INDIAN PROGRAMS</a:t>
                      </a:r>
                    </a:p>
                  </a:txBody>
                  <a:tcPr marL="2286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1,906,998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2,257,637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2,012,074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+105,076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-245,563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1,934,548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+27,550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-323,089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-77,526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0017610"/>
                  </a:ext>
                </a:extLst>
              </a:tr>
              <a:tr h="188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CONTRACT SUPPORT COSTS ACCOUNT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1/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2286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328,000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342,000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+14,000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342,000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+14,000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777816"/>
                  </a:ext>
                </a:extLst>
              </a:tr>
              <a:tr h="188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PAYMENTS for TRIBAL LEASES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1/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2286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64,000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+34,000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64,000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+34,000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718948"/>
                  </a:ext>
                </a:extLst>
              </a:tr>
              <a:tr h="17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INDIAN LAND CONSOLIDATION</a:t>
                      </a:r>
                    </a:p>
                  </a:txBody>
                  <a:tcPr marL="2286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-8,000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-30,500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-22,500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+8,000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792218"/>
                  </a:ext>
                </a:extLst>
              </a:tr>
              <a:tr h="17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LWCF TRIBAL LAND ACQUISITION</a:t>
                      </a:r>
                    </a:p>
                  </a:txBody>
                  <a:tcPr marL="2286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-12,000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-12,000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447423"/>
                  </a:ext>
                </a:extLst>
              </a:tr>
              <a:tr h="17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CONSTRUCTION</a:t>
                      </a:r>
                    </a:p>
                  </a:txBody>
                  <a:tcPr marL="2286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153,309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199,814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153,309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-46,505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154,809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+1,500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-45,005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+1,500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656729"/>
                  </a:ext>
                </a:extLst>
              </a:tr>
              <a:tr h="17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SETTLEMENTS</a:t>
                      </a:r>
                    </a:p>
                  </a:txBody>
                  <a:tcPr marL="2286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-151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+151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+151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923287"/>
                  </a:ext>
                </a:extLst>
              </a:tr>
              <a:tr h="188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INDIAN GUARANTEED LOAN PROGRAM</a:t>
                      </a:r>
                    </a:p>
                  </a:txBody>
                  <a:tcPr marL="2286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13,884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15,461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11,744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-2,140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-3,717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14,884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+1,000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-577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+3,140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822350"/>
                  </a:ext>
                </a:extLst>
              </a:tr>
              <a:tr h="188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CONTRACT SUPPORT COSTS ACCOUNT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1/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2286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342,000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399512"/>
                  </a:ext>
                </a:extLst>
              </a:tr>
              <a:tr h="188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PAYMENTS for TRIBAL LEASES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1/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2286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64,000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121534"/>
                  </a:ext>
                </a:extLst>
              </a:tr>
              <a:tr h="157320">
                <a:tc gridSpan="9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128358"/>
                  </a:ext>
                </a:extLst>
              </a:tr>
              <a:tr h="17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BUREAU OF INDIAN EDUCATION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1,401,439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1,610,601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1,399,504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-1,935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-211,097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1,407,051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+5,612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-203,550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+7,547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781008"/>
                  </a:ext>
                </a:extLst>
              </a:tr>
              <a:tr h="17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OPERATION OF INDIAN EDUCATION PROGRAMS</a:t>
                      </a:r>
                    </a:p>
                  </a:txBody>
                  <a:tcPr marL="2286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1,133,552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1,194,389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1,131,617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-1,935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-62,772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1,136,725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+3,173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-57,664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+5,108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510598"/>
                  </a:ext>
                </a:extLst>
              </a:tr>
              <a:tr h="17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EDUCATION CONSTRUCTION</a:t>
                      </a:r>
                    </a:p>
                  </a:txBody>
                  <a:tcPr marL="2286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267,887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416,212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267,887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-148,325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270,326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+2,439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-145,886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+2,439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427159"/>
                  </a:ext>
                </a:extLst>
              </a:tr>
              <a:tr h="157320">
                <a:tc gridSpan="9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649746"/>
                  </a:ext>
                </a:extLst>
              </a:tr>
              <a:tr h="17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BUREAU OF TRUST FUNDS ADMINISTRATION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111,272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109,098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104,176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-7,096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-4,922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104,176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-7,096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-4,922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26061"/>
                  </a:ext>
                </a:extLst>
              </a:tr>
              <a:tr h="17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FEDERAL TRUST PROGRAMS</a:t>
                      </a:r>
                    </a:p>
                  </a:txBody>
                  <a:tcPr marL="2286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111,272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109,098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104,176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-7,096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-4,922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104,176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-7,096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-4,922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470015"/>
                  </a:ext>
                </a:extLst>
              </a:tr>
              <a:tr h="188785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1/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2022-23 Enacted &amp; 2024 Request updated to reflect current CSC &amp; 105(l) Actuals; Requested as Current Mandatory in 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500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45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0783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154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47ACF-6805-442A-8F1A-D1DA6756E286}"/>
              </a:ext>
            </a:extLst>
          </p:cNvPr>
          <p:cNvSpPr/>
          <p:nvPr/>
        </p:nvSpPr>
        <p:spPr>
          <a:xfrm>
            <a:off x="172984" y="2136754"/>
            <a:ext cx="11848265" cy="28050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i="1">
                <a:solidFill>
                  <a:srgbClr val="006499"/>
                </a:solidFill>
                <a:latin typeface="Calibri"/>
                <a:cs typeface="Calibri"/>
              </a:rPr>
              <a:t>Proposed Request sent to OMB on September 11, 2023.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64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OMB </a:t>
            </a:r>
            <a:r>
              <a:rPr lang="en-US" sz="2400" i="1" err="1">
                <a:solidFill>
                  <a:srgbClr val="006499"/>
                </a:solidFill>
                <a:latin typeface="Calibri"/>
                <a:cs typeface="Calibri"/>
              </a:rPr>
              <a:t>Passback</a:t>
            </a:r>
            <a:r>
              <a:rPr lang="en-US" sz="2400" i="1">
                <a:solidFill>
                  <a:srgbClr val="006499"/>
                </a:solidFill>
                <a:latin typeface="Calibri"/>
                <a:cs typeface="Calibri"/>
              </a:rPr>
              <a:t> and Appeals is in early December.</a:t>
            </a:r>
          </a:p>
          <a:p>
            <a:pPr marL="342900" marR="0" lvl="1" indent="-34290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i="1">
                <a:solidFill>
                  <a:srgbClr val="006499"/>
                </a:solidFill>
                <a:latin typeface="Calibri"/>
                <a:cs typeface="Calibri"/>
              </a:rPr>
              <a:t>IA continues to prep Greenbook for publication which typically occurs in February but sometimes later.</a:t>
            </a:r>
          </a:p>
          <a:p>
            <a:pPr marL="800100" lvl="2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649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3BA88658-B509-473D-A6C7-938178B8C72A}"/>
              </a:ext>
            </a:extLst>
          </p:cNvPr>
          <p:cNvSpPr txBox="1">
            <a:spLocks/>
          </p:cNvSpPr>
          <p:nvPr/>
        </p:nvSpPr>
        <p:spPr>
          <a:xfrm>
            <a:off x="329945" y="733212"/>
            <a:ext cx="474059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006499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25" normalizeH="0" baseline="0" noProof="0">
                <a:ln>
                  <a:noFill/>
                </a:ln>
                <a:solidFill>
                  <a:srgbClr val="006499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FY 2025 Budget Request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6499"/>
              </a:solidFill>
              <a:effectLst/>
              <a:uLnTx/>
              <a:uFillTx/>
              <a:latin typeface="Calibri Light"/>
              <a:ea typeface="+mj-ea"/>
              <a:cs typeface="Calibri Ligh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586629-CE3C-4F5C-A0F5-AAC977D8D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917" y="67685"/>
            <a:ext cx="3680558" cy="206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1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7783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154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47ACF-6805-442A-8F1A-D1DA6756E286}"/>
              </a:ext>
            </a:extLst>
          </p:cNvPr>
          <p:cNvSpPr/>
          <p:nvPr/>
        </p:nvSpPr>
        <p:spPr>
          <a:xfrm>
            <a:off x="172984" y="1329765"/>
            <a:ext cx="11848265" cy="52152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1" indent="-34290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i="1">
                <a:solidFill>
                  <a:srgbClr val="006499"/>
                </a:solidFill>
                <a:latin typeface="Calibri"/>
                <a:cs typeface="Calibri"/>
              </a:rPr>
              <a:t>Tribes</a:t>
            </a:r>
          </a:p>
          <a:p>
            <a:pPr marL="800100" lvl="2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i="1">
                <a:solidFill>
                  <a:srgbClr val="006499"/>
                </a:solidFill>
                <a:latin typeface="Calibri"/>
                <a:cs typeface="Calibri"/>
              </a:rPr>
              <a:t>Tribal Priority Ranking Tool</a:t>
            </a:r>
          </a:p>
          <a:p>
            <a:pPr marL="1257300" lvl="3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i="1">
                <a:solidFill>
                  <a:srgbClr val="006499"/>
                </a:solidFill>
                <a:latin typeface="Calibri"/>
                <a:cs typeface="Calibri"/>
              </a:rPr>
              <a:t>Bi-year – IA will use the FY 2025 National Ranking to inform FY 2026</a:t>
            </a:r>
            <a:endParaRPr lang="en-US"/>
          </a:p>
          <a:p>
            <a:pPr marL="1257300" lvl="3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i="1">
                <a:solidFill>
                  <a:srgbClr val="006499"/>
                </a:solidFill>
                <a:latin typeface="Calibri"/>
                <a:cs typeface="Calibri"/>
              </a:rPr>
              <a:t>IA will accept an updated Tribal Priority Ranking if a Tribe has changes to their FY 2025 submission</a:t>
            </a:r>
          </a:p>
          <a:p>
            <a:pPr marL="1257300" lvl="3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i="1">
                <a:solidFill>
                  <a:srgbClr val="006499"/>
                </a:solidFill>
                <a:latin typeface="Calibri"/>
                <a:cs typeface="Calibri"/>
              </a:rPr>
              <a:t>Recommendations to enhance, update the Tool</a:t>
            </a:r>
          </a:p>
          <a:p>
            <a:pPr marL="1257300" lvl="3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i="1">
                <a:solidFill>
                  <a:srgbClr val="006499"/>
                </a:solidFill>
                <a:latin typeface="Calibri"/>
                <a:cs typeface="Calibri"/>
              </a:rPr>
              <a:t>BIE working group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i="1">
                <a:solidFill>
                  <a:srgbClr val="006499"/>
                </a:solidFill>
                <a:latin typeface="Calibri"/>
                <a:cs typeface="Calibri"/>
              </a:rPr>
              <a:t>Regional Offices and Agencies</a:t>
            </a:r>
          </a:p>
          <a:p>
            <a:pPr marL="800100" lvl="2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i="1">
                <a:solidFill>
                  <a:srgbClr val="006499"/>
                </a:solidFill>
                <a:latin typeface="Calibri"/>
                <a:cs typeface="Calibri"/>
              </a:rPr>
              <a:t>Working group to improve the process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i="1">
                <a:solidFill>
                  <a:srgbClr val="006499"/>
                </a:solidFill>
                <a:latin typeface="Calibri"/>
                <a:cs typeface="Calibri"/>
              </a:rPr>
              <a:t>Central Office</a:t>
            </a:r>
          </a:p>
          <a:p>
            <a:pPr marL="800100" lvl="2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i="1">
                <a:solidFill>
                  <a:srgbClr val="006499"/>
                </a:solidFill>
                <a:latin typeface="Calibri"/>
                <a:cs typeface="Calibri"/>
              </a:rPr>
              <a:t>Departmental budget formulation kickoff </a:t>
            </a:r>
            <a:r>
              <a:rPr lang="en-US" sz="1400" i="1">
                <a:solidFill>
                  <a:srgbClr val="006499"/>
                </a:solidFill>
                <a:latin typeface="Calibri"/>
                <a:cs typeface="Calibri"/>
              </a:rPr>
              <a:t>–</a:t>
            </a:r>
            <a:r>
              <a:rPr lang="en-US" sz="2000" i="1">
                <a:solidFill>
                  <a:srgbClr val="006499"/>
                </a:solidFill>
                <a:latin typeface="Calibri"/>
                <a:cs typeface="Calibri"/>
              </a:rPr>
              <a:t> Spring 2024</a:t>
            </a:r>
            <a:endParaRPr lang="en-US" sz="2000">
              <a:cs typeface="Calibri"/>
            </a:endParaRPr>
          </a:p>
          <a:p>
            <a:pPr marL="0" marR="0" lvl="1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>
              <a:ea typeface="+mn-ea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3BA88658-B509-473D-A6C7-938178B8C72A}"/>
              </a:ext>
            </a:extLst>
          </p:cNvPr>
          <p:cNvSpPr txBox="1">
            <a:spLocks/>
          </p:cNvSpPr>
          <p:nvPr/>
        </p:nvSpPr>
        <p:spPr>
          <a:xfrm>
            <a:off x="329945" y="454490"/>
            <a:ext cx="78071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006499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25" normalizeH="0" baseline="0" noProof="0">
                <a:ln>
                  <a:noFill/>
                </a:ln>
                <a:solidFill>
                  <a:srgbClr val="006499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FY 2026 Budget Formulation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6499"/>
              </a:solidFill>
              <a:effectLst/>
              <a:uLnTx/>
              <a:uFillTx/>
              <a:latin typeface="Calibri Light"/>
              <a:ea typeface="+mj-ea"/>
              <a:cs typeface="Calibri Ligh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586629-CE3C-4F5C-A0F5-AAC977D8D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510" y="67685"/>
            <a:ext cx="3453765" cy="19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0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2279" y="2572056"/>
            <a:ext cx="2125345" cy="1717039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293370" marR="5080" indent="-281305">
              <a:lnSpc>
                <a:spcPts val="6120"/>
              </a:lnSpc>
              <a:spcBef>
                <a:spcPts val="1205"/>
              </a:spcBef>
            </a:pPr>
            <a:r>
              <a:rPr sz="6000" b="0" spc="-55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6000" b="0" spc="-7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6000" b="0" spc="-6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6000" b="0" spc="-75">
                <a:solidFill>
                  <a:srgbClr val="FFFFFF"/>
                </a:solidFill>
                <a:latin typeface="Calibri Light"/>
                <a:cs typeface="Calibri Light"/>
              </a:rPr>
              <a:t>NK  </a:t>
            </a:r>
            <a:r>
              <a:rPr sz="6000" b="0" spc="-110">
                <a:solidFill>
                  <a:srgbClr val="FFFFFF"/>
                </a:solidFill>
                <a:latin typeface="Calibri Light"/>
                <a:cs typeface="Calibri Light"/>
              </a:rPr>
              <a:t>YOU!</a:t>
            </a:r>
            <a:endParaRPr sz="600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07262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faae7c-72d7-4574-bee5-da0a2b533dde">
      <UserInfo>
        <DisplayName>Freihage, Jason E</DisplayName>
        <AccountId>7</AccountId>
        <AccountType/>
      </UserInfo>
      <UserInfo>
        <DisplayName>Brooks, Jeannine</DisplayName>
        <AccountId>25</AccountId>
        <AccountType/>
      </UserInfo>
      <UserInfo>
        <DisplayName>Bearpaw, George W</DisplayName>
        <AccountId>17</AccountId>
        <AccountType/>
      </UserInfo>
      <UserInfo>
        <DisplayName>Omps, Sharon P</DisplayName>
        <AccountId>23</AccountId>
        <AccountType/>
      </UserInfo>
      <UserInfo>
        <DisplayName>Sullivan, Jack</DisplayName>
        <AccountId>111</AccountId>
        <AccountType/>
      </UserInfo>
      <UserInfo>
        <DisplayName>Henning, Stephanie H</DisplayName>
        <AccountId>35</AccountId>
        <AccountType/>
      </UserInfo>
      <UserInfo>
        <DisplayName>LaCounte, Darryl</DisplayName>
        <AccountId>144</AccountId>
        <AccountType/>
      </UserInfo>
      <UserInfo>
        <DisplayName>Dearman, Tony L</DisplayName>
        <AccountId>191</AccountId>
        <AccountType/>
      </UserInfo>
      <UserInfo>
        <DisplayName>Gidner, Jerold L</DisplayName>
        <AccountId>276</AccountId>
        <AccountType/>
      </UserInfo>
      <UserInfo>
        <DisplayName>Freeman, Sharee</DisplayName>
        <AccountId>127</AccountId>
        <AccountType/>
      </UserInfo>
      <UserInfo>
        <DisplayName>Appel, Elizabeth K</DisplayName>
        <AccountId>94</AccountId>
        <AccountType/>
      </UserInfo>
      <UserInfo>
        <DisplayName>Rodman, Anthony M</DisplayName>
        <AccountId>51</AccountId>
        <AccountType/>
      </UserInfo>
      <UserInfo>
        <DisplayName>Conrad, David F</DisplayName>
        <AccountId>259</AccountId>
        <AccountType/>
      </UserInfo>
      <UserInfo>
        <DisplayName>Myers, Richard G</DisplayName>
        <AccountId>243</AccountId>
        <AccountType/>
      </UserInfo>
      <UserInfo>
        <DisplayName>Stevens, Bartholomew S</DisplayName>
        <AccountId>62</AccountId>
        <AccountType/>
      </UserInfo>
      <UserInfo>
        <DisplayName>Bowers, Clint J</DisplayName>
        <AccountId>34</AccountId>
        <AccountType/>
      </UserInfo>
      <UserInfo>
        <DisplayName>Giaccardo, Genevieve I</DisplayName>
        <AccountId>29</AccountId>
        <AccountType/>
      </UserInfo>
      <UserInfo>
        <DisplayName>Lords, Douglas</DisplayName>
        <AccountId>115</AccountId>
        <AccountType/>
      </UserInfo>
      <UserInfo>
        <DisplayName>Pierce, Cecilia E</DisplayName>
        <AccountId>116</AccountId>
        <AccountType/>
      </UserInfo>
      <UserInfo>
        <DisplayName>Kelly, Matthew</DisplayName>
        <AccountId>95</AccountId>
        <AccountType/>
      </UserInfo>
      <UserInfo>
        <DisplayName>Anderton, James B</DisplayName>
        <AccountId>15</AccountId>
        <AccountType/>
      </UserInfo>
      <UserInfo>
        <DisplayName>Pierre-Louis, Alesia J</DisplayName>
        <AccountId>16</AccountId>
        <AccountType/>
      </UserInfo>
      <UserInfo>
        <DisplayName>Wilson, Judith</DisplayName>
        <AccountId>13</AccountId>
        <AccountType/>
      </UserInfo>
      <UserInfo>
        <DisplayName>Downs, Bruce M</DisplayName>
        <AccountId>307</AccountId>
        <AccountType/>
      </UserInfo>
      <UserInfo>
        <DisplayName>Pinto, Sharon</DisplayName>
        <AccountId>123</AccountId>
        <AccountType/>
      </UserInfo>
      <UserInfo>
        <DisplayName>Palmer, Lawrence L</DisplayName>
        <AccountId>126</AccountId>
        <AccountType/>
      </UserInfo>
      <UserInfo>
        <DisplayName>SharingLinks.e5050f44-4436-4d21-b95c-5ea379655a3b.OrganizationView.2b75c724-58be-40f0-857a-c29a59bd99f6</DisplayName>
        <AccountId>175</AccountId>
        <AccountType/>
      </UserInfo>
      <UserInfo>
        <DisplayName>Kracher, Christina T</DisplayName>
        <AccountId>24</AccountId>
        <AccountType/>
      </UserInfo>
      <UserInfo>
        <DisplayName>Austin, Joseph</DisplayName>
        <AccountId>14</AccountId>
        <AccountType/>
      </UserInfo>
      <UserInfo>
        <DisplayName>SharingLinks.15ef5b49-52ad-4c98-a8f2-25c90bebcf86.Flexible.d77b87e2-21ff-4d67-88c7-a9b8041a5509</DisplayName>
        <AccountId>36</AccountId>
        <AccountType/>
      </UserInfo>
      <UserInfo>
        <DisplayName>SharingLinks.47941891-43c2-4c6b-a104-8935ddd6aa00.OrganizationEdit.a348df27-1250-4145-ab62-10fe41e51624</DisplayName>
        <AccountId>22</AccountId>
        <AccountType/>
      </UserInfo>
      <UserInfo>
        <DisplayName>SharingLinks.b160b0fe-363b-4ba4-8af2-7569352d6a76.Flexible.553b0980-5569-4a67-80da-7965fc26ced2</DisplayName>
        <AccountId>33</AccountId>
        <AccountType/>
      </UserInfo>
      <UserInfo>
        <DisplayName>Bohling, Leroy N</DisplayName>
        <AccountId>100</AccountId>
        <AccountType/>
      </UserInfo>
      <UserInfo>
        <DisplayName>Sweeney, Tara M</DisplayName>
        <AccountId>97</AccountId>
        <AccountType/>
      </UserInfo>
      <UserInfo>
        <DisplayName>Fry, Ashley D</DisplayName>
        <AccountId>328</AccountId>
        <AccountType/>
      </UserInfo>
      <UserInfo>
        <DisplayName>Barr, Jingru</DisplayName>
        <AccountId>327</AccountId>
        <AccountType/>
      </UserInfo>
      <UserInfo>
        <DisplayName>Gibbs, Richard C</DisplayName>
        <AccountId>330</AccountId>
        <AccountType/>
      </UserInfo>
      <UserInfo>
        <DisplayName>SharingLinks.ee2a3e2a-be26-4660-9165-1afd8d4303e7.Flexible.804296e2-aab9-4835-abbb-c6e3f125064b</DisplayName>
        <AccountId>39</AccountId>
        <AccountType/>
      </UserInfo>
      <UserInfo>
        <DisplayName>Addington, Charles</DisplayName>
        <AccountId>41</AccountId>
        <AccountType/>
      </UserInfo>
      <UserInfo>
        <DisplayName>SharingLinks.9ce5d8c5-7234-433c-b5cb-c5777f56b606.Flexible.1a0cf373-18a0-4963-8d85-0f081588f79b</DisplayName>
        <AccountId>38</AccountId>
        <AccountType/>
      </UserInfo>
      <UserInfo>
        <DisplayName>Tafua, Colette</DisplayName>
        <AccountId>340</AccountId>
        <AccountType/>
      </UserInfo>
      <UserInfo>
        <DisplayName>SharingLinks.bafd24fe-175f-4e2d-88ba-6f91fa5e5751.OrganizationEdit.e58ab771-eb02-4521-a5e0-e23b1674aa32</DisplayName>
        <AccountId>40</AccountId>
        <AccountType/>
      </UserInfo>
      <UserInfo>
        <DisplayName>SharingLinks.77dc9ca1-aca6-4536-ad13-ef694176afa3.OrganizationEdit.0fb4e1f6-ec50-400d-bc43-4eea54b26160</DisplayName>
        <AccountId>42</AccountId>
        <AccountType/>
      </UserInfo>
      <UserInfo>
        <DisplayName>Shepard, Eric N</DisplayName>
        <AccountId>458</AccountId>
        <AccountType/>
      </UserInfo>
      <UserInfo>
        <DisplayName>SharingLinks.e0038f03-4de0-45d4-9213-2d696b3e7a10.Flexible.bcbf50cf-9f91-4f3a-a1e1-d2e47138d6e9</DisplayName>
        <AccountId>90</AccountId>
        <AccountType/>
      </UserInfo>
      <UserInfo>
        <DisplayName>Amos, Tiffany</DisplayName>
        <AccountId>367</AccountId>
        <AccountType/>
      </UserInfo>
      <UserInfo>
        <DisplayName>SharingLinks.ea11fcff-7ef4-49e1-ab60-96483f8b3adf.Flexible.e454b8c9-e79d-440a-b0c3-11605d1737ec</DisplayName>
        <AccountId>543</AccountId>
        <AccountType/>
      </UserInfo>
      <UserInfo>
        <DisplayName>SharingLinks.c745973f-b1ec-4ae5-89aa-5b28eab49ec6.Flexible.32669f2a-0d18-4654-85be-1c699ccae08e</DisplayName>
        <AccountId>319</AccountId>
        <AccountType/>
      </UserInfo>
      <UserInfo>
        <DisplayName>Mahooty, David N</DisplayName>
        <AccountId>1020</AccountId>
        <AccountType/>
      </UserInfo>
      <UserInfo>
        <DisplayName>Snider, Vanessa P</DisplayName>
        <AccountId>12</AccountId>
        <AccountType/>
      </UserInfo>
    </SharedWithUsers>
    <_ip_UnifiedCompliancePolicyUIAction xmlns="http://schemas.microsoft.com/sharepoint/v3" xsi:nil="true"/>
    <lcf76f155ced4ddcb4097134ff3c332f xmlns="f1719a4e-b5b9-4c32-8e90-eba2871f0a28">
      <Terms xmlns="http://schemas.microsoft.com/office/infopath/2007/PartnerControls"/>
    </lcf76f155ced4ddcb4097134ff3c332f>
    <_ip_UnifiedCompliancePolicyProperties xmlns="http://schemas.microsoft.com/sharepoint/v3" xsi:nil="true"/>
    <TaxCatchAll xmlns="31062a0d-ede8-4112-b4bb-00a9c1bc8e1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4E9C64CB6B147B71CF58466C5AAD3" ma:contentTypeVersion="16" ma:contentTypeDescription="Create a new document." ma:contentTypeScope="" ma:versionID="cc0ab2c29eb9a0b3824042f58ea920fd">
  <xsd:schema xmlns:xsd="http://www.w3.org/2001/XMLSchema" xmlns:xs="http://www.w3.org/2001/XMLSchema" xmlns:p="http://schemas.microsoft.com/office/2006/metadata/properties" xmlns:ns1="http://schemas.microsoft.com/sharepoint/v3" xmlns:ns2="f1719a4e-b5b9-4c32-8e90-eba2871f0a28" xmlns:ns3="9cfaae7c-72d7-4574-bee5-da0a2b533dde" xmlns:ns4="31062a0d-ede8-4112-b4bb-00a9c1bc8e16" targetNamespace="http://schemas.microsoft.com/office/2006/metadata/properties" ma:root="true" ma:fieldsID="6445a5bb7d0851f4adaf4313651570fc" ns1:_="" ns2:_="" ns3:_="" ns4:_="">
    <xsd:import namespace="http://schemas.microsoft.com/sharepoint/v3"/>
    <xsd:import namespace="f1719a4e-b5b9-4c32-8e90-eba2871f0a28"/>
    <xsd:import namespace="9cfaae7c-72d7-4574-bee5-da0a2b533dde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19a4e-b5b9-4c32-8e90-eba2871f0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aae7c-72d7-4574-bee5-da0a2b533dd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154e7f8-26a2-4d62-b527-2186e462a30c}" ma:internalName="TaxCatchAll" ma:showField="CatchAllData" ma:web="9cfaae7c-72d7-4574-bee5-da0a2b533d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D6C5A6-715A-4001-ACE8-5065418001D9}">
  <ds:schemaRefs>
    <ds:schemaRef ds:uri="http://purl.org/dc/elements/1.1/"/>
    <ds:schemaRef ds:uri="http://schemas.microsoft.com/office/2006/metadata/properties"/>
    <ds:schemaRef ds:uri="b7748720-8372-42fb-bf9d-32dd0c8fba4b"/>
    <ds:schemaRef ds:uri="c9e0fc34-1c49-4a40-b969-553535f0370f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9cfaae7c-72d7-4574-bee5-da0a2b533dde"/>
    <ds:schemaRef ds:uri="http://schemas.microsoft.com/sharepoint/v3"/>
    <ds:schemaRef ds:uri="f1719a4e-b5b9-4c32-8e90-eba2871f0a28"/>
    <ds:schemaRef ds:uri="31062a0d-ede8-4112-b4bb-00a9c1bc8e16"/>
  </ds:schemaRefs>
</ds:datastoreItem>
</file>

<file path=customXml/itemProps2.xml><?xml version="1.0" encoding="utf-8"?>
<ds:datastoreItem xmlns:ds="http://schemas.openxmlformats.org/officeDocument/2006/customXml" ds:itemID="{42CA63CE-0B1C-48DB-80F5-BC940C78EC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A856C9-74E3-4E4A-8B2E-39C07B78A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1719a4e-b5b9-4c32-8e90-eba2871f0a28"/>
    <ds:schemaRef ds:uri="9cfaae7c-72d7-4574-bee5-da0a2b533dde"/>
    <ds:schemaRef ds:uri="31062a0d-ede8-4112-b4bb-00a9c1bc8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644</Words>
  <Application>Microsoft Office PowerPoint</Application>
  <PresentationFormat>Widescreen</PresentationFormat>
  <Paragraphs>217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Rescue Plan Tribal Consultation</dc:title>
  <dc:subject>American Rescue Plan Tribal Consultation</dc:subject>
  <dc:creator>Indian Affairs - Office of the Deputy Assistant Secretary for Management</dc:creator>
  <cp:keywords>"American Rescue Plan;Tribal Consultation;Indian Affairs - Office of the Deputy Assistant Secretary for Management"</cp:keywords>
  <cp:lastModifiedBy>Omps, Sharon P</cp:lastModifiedBy>
  <cp:revision>50</cp:revision>
  <cp:lastPrinted>2023-05-12T14:32:36Z</cp:lastPrinted>
  <dcterms:created xsi:type="dcterms:W3CDTF">2021-03-25T13:23:26Z</dcterms:created>
  <dcterms:modified xsi:type="dcterms:W3CDTF">2023-12-12T14:24:36Z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2021-03-25T00:00:00Z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2021-03-25T00:00:00Z</vt:filetime>
  </property>
  <property fmtid="{D5CDD505-2E9C-101B-9397-08002B2CF9AE}" pid="5" name="ContentTypeId">
    <vt:lpwstr>0x0101000E84E9C64CB6B147B71CF58466C5AAD3</vt:lpwstr>
  </property>
  <property fmtid="{D5CDD505-2E9C-101B-9397-08002B2CF9AE}" pid="6" name="MediaServiceImageTags">
    <vt:lpwstr/>
  </property>
</Properties>
</file>