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07" r:id="rId5"/>
    <p:sldMasterId id="2147483720" r:id="rId6"/>
  </p:sldMasterIdLst>
  <p:notesMasterIdLst>
    <p:notesMasterId r:id="rId23"/>
  </p:notesMasterIdLst>
  <p:handoutMasterIdLst>
    <p:handoutMasterId r:id="rId24"/>
  </p:handoutMasterIdLst>
  <p:sldIdLst>
    <p:sldId id="340" r:id="rId7"/>
    <p:sldId id="339" r:id="rId8"/>
    <p:sldId id="332" r:id="rId9"/>
    <p:sldId id="4572" r:id="rId10"/>
    <p:sldId id="4574" r:id="rId11"/>
    <p:sldId id="330" r:id="rId12"/>
    <p:sldId id="4573" r:id="rId13"/>
    <p:sldId id="346" r:id="rId14"/>
    <p:sldId id="345" r:id="rId15"/>
    <p:sldId id="334" r:id="rId16"/>
    <p:sldId id="335" r:id="rId17"/>
    <p:sldId id="338" r:id="rId18"/>
    <p:sldId id="336" r:id="rId19"/>
    <p:sldId id="337" r:id="rId20"/>
    <p:sldId id="331" r:id="rId21"/>
    <p:sldId id="280" r:id="rId22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8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DD"/>
    <a:srgbClr val="FFCC66"/>
    <a:srgbClr val="FFE3A3"/>
    <a:srgbClr val="DED8A4"/>
    <a:srgbClr val="32A1A6"/>
    <a:srgbClr val="7A0000"/>
    <a:srgbClr val="AF6666"/>
    <a:srgbClr val="3D8C41"/>
    <a:srgbClr val="4D4D4D"/>
    <a:srgbClr val="006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2" autoAdjust="0"/>
    <p:restoredTop sz="79352" autoAdjust="0"/>
  </p:normalViewPr>
  <p:slideViewPr>
    <p:cSldViewPr snapToGrid="0" showGuides="1">
      <p:cViewPr varScale="1">
        <p:scale>
          <a:sx n="53" d="100"/>
          <a:sy n="53" d="100"/>
        </p:scale>
        <p:origin x="952" y="36"/>
      </p:cViewPr>
      <p:guideLst>
        <p:guide orient="horz" pos="2160"/>
        <p:guide pos="3840"/>
        <p:guide pos="801"/>
      </p:guideLst>
    </p:cSldViewPr>
  </p:slideViewPr>
  <p:outlineViewPr>
    <p:cViewPr>
      <p:scale>
        <a:sx n="33" d="100"/>
        <a:sy n="33" d="100"/>
      </p:scale>
      <p:origin x="0" y="-102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9" d="100"/>
          <a:sy n="129" d="100"/>
        </p:scale>
        <p:origin x="480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4C60F-CCEE-4849-8BF8-7C8A5DECBC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38EFE-B0EB-46B9-9988-C15EDAE53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4BDE61-105E-4C8A-9370-EE26862DA328}" type="datetimeFigureOut">
              <a:rPr lang="en-US" smtClean="0"/>
              <a:t>12/11/2023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72C1-2B46-4BF1-B2C5-D1B7FEC2F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EFF4B-2573-4BDA-A6F2-A5502C9138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3EE74F-E86B-4506-9DE4-E1532F489F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F9E564-F46A-4B13-9263-4DBEDE3F3E54}" type="datetimeFigureOut">
              <a:rPr lang="en-US" noProof="0" smtClean="0"/>
              <a:t>12/11/2023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F4110D-4E99-49C1-BF09-9D9E5818BB6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34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228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0348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08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760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731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276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73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56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26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4110D-4E99-49C1-BF09-9D9E5818B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0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Tribe can prove interest in the facility with a quitclaim or warranty deed, trust title, or lease/rental agreement.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825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725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533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79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Tribe can prove interest in the facility with a quitclaim or warranty deed, trust title, or lease/rental agreement.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99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Tribe can prove interest in the facility with a quitclaim or warranty deed, trust title, or lease/rental agreement.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4110D-4E99-49C1-BF09-9D9E5818BB6B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448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3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4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2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17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32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2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2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08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58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075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74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8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8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4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3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9309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1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30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544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6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519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0563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073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74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371600"/>
            <a:ext cx="44174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71601"/>
            <a:ext cx="6815667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1" y="2514601"/>
            <a:ext cx="4417484" cy="3611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981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71600"/>
            <a:ext cx="73152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84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9550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0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28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nument Valley Rock formation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241"/>
            <a:ext cx="12192000" cy="6967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2343150" y="404813"/>
            <a:ext cx="7086600" cy="6251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9D4896A-B348-4A66-B8A4-5E68BBCC4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3149" y="5319208"/>
            <a:ext cx="7086600" cy="1225027"/>
          </a:xfrm>
          <a:noFill/>
        </p:spPr>
        <p:txBody>
          <a:bodyPr tIns="90000" bIns="90000" anchor="ctr" anchorCtr="0">
            <a:noAutofit/>
          </a:bodyPr>
          <a:lstStyle>
            <a:lvl1pPr marL="0" indent="0" algn="ctr">
              <a:spcBef>
                <a:spcPts val="600"/>
              </a:spcBef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>
                <a:solidFill>
                  <a:schemeClr val="bg1"/>
                </a:solidFill>
              </a:defRPr>
            </a:lvl2pPr>
            <a:lvl3pPr marL="914400" indent="0" algn="ctr">
              <a:buNone/>
              <a:defRPr sz="2800">
                <a:solidFill>
                  <a:schemeClr val="bg1"/>
                </a:solidFill>
              </a:defRPr>
            </a:lvl3pPr>
            <a:lvl4pPr marL="1371600" indent="0" algn="ctr">
              <a:buNone/>
              <a:defRPr sz="2800">
                <a:solidFill>
                  <a:schemeClr val="bg1"/>
                </a:solidFill>
              </a:defRPr>
            </a:lvl4pPr>
            <a:lvl5pPr marL="1828800" indent="0" algn="ctr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Date/Year</a:t>
            </a:r>
          </a:p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216454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7AECF1-A54C-4E1B-8A2C-B1760F82C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330" y="574997"/>
            <a:ext cx="1393794" cy="1371600"/>
          </a:xfrm>
          <a:prstGeom prst="rect">
            <a:avLst/>
          </a:prstGeom>
        </p:spPr>
      </p:pic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21DC2A7-CD16-48F2-B64F-4D326B1E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309195" y="529277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1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142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ke view surrounded with greenery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856" y="0"/>
            <a:ext cx="7682144" cy="6858000"/>
          </a:xfrm>
          <a:prstGeom prst="rect">
            <a:avLst/>
          </a:prstGeom>
        </p:spPr>
      </p:pic>
      <p:sp>
        <p:nvSpPr>
          <p:cNvPr id="12" name="Прямоугольник 3">
            <a:extLst>
              <a:ext uri="{FF2B5EF4-FFF2-40B4-BE49-F238E27FC236}">
                <a16:creationId xmlns:a16="http://schemas.microsoft.com/office/drawing/2014/main" id="{033AE30D-02A5-431C-BDBD-B1FA00DDB7EB}"/>
              </a:ext>
            </a:extLst>
          </p:cNvPr>
          <p:cNvSpPr/>
          <p:nvPr userDrawn="1"/>
        </p:nvSpPr>
        <p:spPr>
          <a:xfrm>
            <a:off x="808503" y="2839694"/>
            <a:ext cx="5950885" cy="35360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839695"/>
            <a:ext cx="5879592" cy="2113385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CBDFFE-A853-4C67-8FC4-53F81449E8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158018"/>
            <a:ext cx="5879592" cy="899882"/>
          </a:xfrm>
          <a:noFill/>
        </p:spPr>
        <p:txBody>
          <a:bodyPr lIns="432000" tIns="144000" rIns="144000" bIns="144000" anchor="ctr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60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266000" y="4956850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4953080"/>
            <a:ext cx="426211" cy="208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EEB265A-BC46-4756-9F3E-F8629262468A}"/>
              </a:ext>
            </a:extLst>
          </p:cNvPr>
          <p:cNvSpPr txBox="1">
            <a:spLocks/>
          </p:cNvSpPr>
          <p:nvPr userDrawn="1"/>
        </p:nvSpPr>
        <p:spPr>
          <a:xfrm>
            <a:off x="-7953935" y="589799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518F2774-7345-454E-BC49-EE119347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17C16A3B-445A-4B6A-87ED-23C4AB68A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446380" y="242283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52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42271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5981" y="2188584"/>
            <a:ext cx="4412151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65981" y="3046805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28700"/>
            <a:ext cx="6103084" cy="48006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22" descr="Rectangle shape">
            <a:extLst>
              <a:ext uri="{FF2B5EF4-FFF2-40B4-BE49-F238E27FC236}">
                <a16:creationId xmlns:a16="http://schemas.microsoft.com/office/drawing/2014/main" id="{7BAA7414-D7E1-4BB4-98C3-E169FD560880}"/>
              </a:ext>
            </a:extLst>
          </p:cNvPr>
          <p:cNvSpPr/>
          <p:nvPr userDrawn="1"/>
        </p:nvSpPr>
        <p:spPr>
          <a:xfrm>
            <a:off x="6096000" y="1752363"/>
            <a:ext cx="326440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50429-2BA7-4B4D-B7D5-5E9A3F27C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100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7" y="1994862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7746" y="2891189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764" y="191827"/>
            <a:ext cx="5262327" cy="87049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1217982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967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 descr="Rectangle shape">
            <a:extLst>
              <a:ext uri="{FF2B5EF4-FFF2-40B4-BE49-F238E27FC236}">
                <a16:creationId xmlns:a16="http://schemas.microsoft.com/office/drawing/2014/main" id="{D2154103-FC4F-4381-B8F8-EBD2FE883B77}"/>
              </a:ext>
            </a:extLst>
          </p:cNvPr>
          <p:cNvSpPr/>
          <p:nvPr userDrawn="1"/>
        </p:nvSpPr>
        <p:spPr>
          <a:xfrm>
            <a:off x="0" y="1756275"/>
            <a:ext cx="852334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BF30168-0B34-44BC-AACE-89DE62358C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17" y="2746"/>
            <a:ext cx="4429125" cy="609282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275" y="210708"/>
            <a:ext cx="5252202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EB1C6EE-FA97-4634-A102-9B45058E9E2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20791" y="2595282"/>
            <a:ext cx="5310472" cy="348832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32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1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04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0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01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2049014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2620884"/>
            <a:ext cx="4955429" cy="8081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42" y="264160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2107734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84489" y="976103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284490" y="5321068"/>
            <a:ext cx="4955429" cy="548574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D20445D-98AF-47B2-9FBD-AF19976FE079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84490" y="4807915"/>
            <a:ext cx="4955429" cy="43059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B4ED62-0191-4136-BE3C-958CFAB7AC9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84489" y="3676284"/>
            <a:ext cx="4955429" cy="112842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15" name="Rectangle 13" descr="Rectangle shape">
            <a:extLst>
              <a:ext uri="{FF2B5EF4-FFF2-40B4-BE49-F238E27FC236}">
                <a16:creationId xmlns:a16="http://schemas.microsoft.com/office/drawing/2014/main" id="{7A6E2CC8-AD16-49DE-83C6-DA0AA5063E1D}"/>
              </a:ext>
            </a:extLst>
          </p:cNvPr>
          <p:cNvSpPr/>
          <p:nvPr userDrawn="1"/>
        </p:nvSpPr>
        <p:spPr>
          <a:xfrm>
            <a:off x="-35860" y="1700469"/>
            <a:ext cx="4246123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9B997BC-C8F3-45F5-AE1B-B6941C11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820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A7BA7-C33A-4105-8F53-B8940C0A3F83}"/>
              </a:ext>
            </a:extLst>
          </p:cNvPr>
          <p:cNvSpPr/>
          <p:nvPr userDrawn="1"/>
        </p:nvSpPr>
        <p:spPr>
          <a:xfrm>
            <a:off x="4408227" y="-9144"/>
            <a:ext cx="13533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FDDE8-E604-43B2-9010-7650176DFE1B}"/>
              </a:ext>
            </a:extLst>
          </p:cNvPr>
          <p:cNvSpPr/>
          <p:nvPr userDrawn="1"/>
        </p:nvSpPr>
        <p:spPr>
          <a:xfrm>
            <a:off x="6051420" y="0"/>
            <a:ext cx="2039112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0413" y="0"/>
            <a:ext cx="2971800" cy="3438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4571999"/>
            <a:ext cx="4422014" cy="150882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08227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60CEEAE-673F-4CB5-B22D-3567AE8002C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779480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4825933-91D2-4FC0-BB9B-5D124BF9D51B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5984239" y="4599296"/>
            <a:ext cx="5367974" cy="1019338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F95E71-8CFB-47D8-857E-5CF7D091CCF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639221" y="2494818"/>
            <a:ext cx="1353314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220BB32-08C4-4A57-831F-A25F6DD5F66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10474" y="1520399"/>
            <a:ext cx="1982060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94EBB8B-63BC-49D7-A4A6-810321F08ECE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9950851" y="2494818"/>
            <a:ext cx="1401361" cy="430592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8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C8524C-8473-476B-9727-B88579F5C6D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339466" y="1520399"/>
            <a:ext cx="2401321" cy="1019338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4408227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732363" y="3684893"/>
            <a:ext cx="1353314" cy="612000"/>
          </a:xfrm>
        </p:spPr>
        <p:txBody>
          <a:bodyPr lIns="0" tIns="0" rIns="0" bIns="0" anchor="b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3FB435-A0E9-4DB4-97CD-CD4676D2A6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966893" y="3684893"/>
            <a:ext cx="1401361" cy="612000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3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1" name="Rectangle 31" descr="Rectangle shape">
            <a:extLst>
              <a:ext uri="{FF2B5EF4-FFF2-40B4-BE49-F238E27FC236}">
                <a16:creationId xmlns:a16="http://schemas.microsoft.com/office/drawing/2014/main" id="{98B8BA77-4925-481F-93A8-D07826A9C50C}"/>
              </a:ext>
            </a:extLst>
          </p:cNvPr>
          <p:cNvSpPr/>
          <p:nvPr userDrawn="1"/>
        </p:nvSpPr>
        <p:spPr>
          <a:xfrm>
            <a:off x="0" y="4252116"/>
            <a:ext cx="27861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Slide Number Placeholder 4">
            <a:extLst>
              <a:ext uri="{FF2B5EF4-FFF2-40B4-BE49-F238E27FC236}">
                <a16:creationId xmlns:a16="http://schemas.microsoft.com/office/drawing/2014/main" id="{38E9285C-6AD6-4712-BC08-9B8385F3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91EA2B96-9E13-4014-8D81-C6082B6CA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721639"/>
            <a:ext cx="4405067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4490" y="1648384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85383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95403" y="1303786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0AFA18C9-04D0-44DF-808A-2C34FCE9E7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95403" y="4838737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88C383-1FFC-421F-B64D-C20A8FF1D9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5403" y="3660420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41C4D3D8-E6E7-4E66-B661-6F7F594B2B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95403" y="2482103"/>
            <a:ext cx="731520" cy="7315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284490" y="1026327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F24AAA0-C33F-4C49-B5BA-CCA4DF164082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84490" y="5186182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15EA430-9504-4CC7-90B9-8BAC49418BC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84490" y="4564125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452F643-0A90-42B8-A436-966F84D9136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84490" y="4006916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8A7C240-D1B7-4005-B9AF-81E3B026A242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84490" y="3384859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6F2B4F-B958-4180-9985-068471C0E34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84490" y="2827650"/>
            <a:ext cx="4955429" cy="386922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9A84110-1CE1-45A4-BFE9-E44A4D9F4FF5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284490" y="2205593"/>
            <a:ext cx="4955429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Rectangle 13" descr="Rectangle shape">
            <a:extLst>
              <a:ext uri="{FF2B5EF4-FFF2-40B4-BE49-F238E27FC236}">
                <a16:creationId xmlns:a16="http://schemas.microsoft.com/office/drawing/2014/main" id="{4553F3B7-CCC3-488E-B551-867E00CF0DB6}"/>
              </a:ext>
            </a:extLst>
          </p:cNvPr>
          <p:cNvSpPr/>
          <p:nvPr userDrawn="1"/>
        </p:nvSpPr>
        <p:spPr>
          <a:xfrm>
            <a:off x="0" y="3442217"/>
            <a:ext cx="309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8BAC526D-C21A-4AF6-81E3-B0368D1CF5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77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0" y="814742"/>
            <a:ext cx="4422014" cy="619448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5346" y="3015916"/>
            <a:ext cx="4371473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8AB304D-0212-48B1-9FA2-FFFBBA30066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486281" y="3015916"/>
            <a:ext cx="2716437" cy="4788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345" y="3585385"/>
            <a:ext cx="4371473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262C7EF8-2FB4-4ED0-A661-3328AF0A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9600" y="1979605"/>
            <a:ext cx="4412151" cy="100633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A0F49E4-92A1-4E95-B557-32CC712F2097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486281" y="3585385"/>
            <a:ext cx="4865932" cy="221444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D378A25-FE08-44AF-92FB-13B2B5EC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C3A9782-56F9-4C9D-B3B1-7C6F78D6D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01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EC15B-6ADB-43E7-8D3D-9CA1B60F918F}"/>
              </a:ext>
            </a:extLst>
          </p:cNvPr>
          <p:cNvCxnSpPr/>
          <p:nvPr userDrawn="1"/>
        </p:nvCxnSpPr>
        <p:spPr>
          <a:xfrm>
            <a:off x="-1" y="4642338"/>
            <a:ext cx="11731752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6D8E99-1988-42A8-9F1C-95B986DC31E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49981" y="4411980"/>
            <a:ext cx="4892040" cy="0"/>
          </a:xfrm>
          <a:prstGeom prst="straightConnector1">
            <a:avLst/>
          </a:prstGeom>
          <a:ln w="190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1" descr="Competitors logos quadrant">
            <a:extLst>
              <a:ext uri="{FF2B5EF4-FFF2-40B4-BE49-F238E27FC236}">
                <a16:creationId xmlns:a16="http://schemas.microsoft.com/office/drawing/2014/main" id="{9E7B5F5C-D6CB-40DA-9AEA-4945FD67068A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30305" y="29483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5E7FCEE1-8543-48D2-92BF-C15B856518F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72933" y="2218387"/>
            <a:ext cx="1655064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F1D6EC72-CD23-4FB2-B57B-639BD132182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21461" y="4889390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9ECFB104-72C8-4C8F-9892-D63C32BDB4C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EB1BE7C2-D7E1-44FC-9E2F-07D83234A2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96986" y="502628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CC78793E-2DD2-4C95-911F-5128AE36DF8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528930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242F0CC5-5779-42DA-8794-6726B62CC7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4089581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1687596-F4AA-47A2-B151-DE1D2D317A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4089581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70B300A8-8F26-4803-B75B-4109631B8A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716416" y="6208556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652D52EF-59ED-4ADC-B2F9-DFFB875F5A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16416" y="1876140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2126427F-C54E-4B7F-9641-938D9541923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013409" y="1981647"/>
            <a:ext cx="2331720" cy="539496"/>
          </a:xfr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380669B6-FEFD-4E90-A6B3-22207026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FCE0F45A-A145-42A9-A21C-06758D84C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89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ep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4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863" y="2904565"/>
            <a:ext cx="3528000" cy="39534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79896" y="3829204"/>
            <a:ext cx="273741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ADBF3A0-15C9-427F-8FD2-15ED840D4E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75701" y="4617038"/>
            <a:ext cx="2741612" cy="1463785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9" y="1827982"/>
            <a:ext cx="3432374" cy="8454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0C9FB-EE54-4D19-932C-4EF9C7CC93B4}"/>
              </a:ext>
            </a:extLst>
          </p:cNvPr>
          <p:cNvSpPr/>
          <p:nvPr userDrawn="1"/>
        </p:nvSpPr>
        <p:spPr>
          <a:xfrm>
            <a:off x="4368666" y="2146188"/>
            <a:ext cx="3510000" cy="39534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DA829CB-8433-4580-B34A-C48512DF477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813818" y="3070827"/>
            <a:ext cx="2718357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B17A0E8-5FE1-4EDB-9912-D15DE0F515CA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809623" y="3858661"/>
            <a:ext cx="2718358" cy="2077777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78EA48-44FB-466C-808A-654F878A2BE5}"/>
              </a:ext>
            </a:extLst>
          </p:cNvPr>
          <p:cNvSpPr/>
          <p:nvPr userDrawn="1"/>
        </p:nvSpPr>
        <p:spPr>
          <a:xfrm>
            <a:off x="7860213" y="-148291"/>
            <a:ext cx="3492000" cy="5259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58E05EE-476C-464F-97E9-AB4404E1031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301247" y="1040284"/>
            <a:ext cx="2728138" cy="478453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2B7032-E785-4A36-9ADB-097498F9D09B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292856" y="1828117"/>
            <a:ext cx="2731930" cy="3112371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79896" y="4348591"/>
            <a:ext cx="2741611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F3182A3-A2A8-4CAF-9CB8-8D2AFF31639B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813818" y="3590214"/>
            <a:ext cx="2718357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AE2A6B1-5D4C-4E87-A1F9-92B4CC63D18E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01247" y="1559671"/>
            <a:ext cx="2728138" cy="24627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27" name="Rectangle 30" descr="Rectangle shape">
            <a:extLst>
              <a:ext uri="{FF2B5EF4-FFF2-40B4-BE49-F238E27FC236}">
                <a16:creationId xmlns:a16="http://schemas.microsoft.com/office/drawing/2014/main" id="{3FD4F881-8EF1-46B0-A01F-F145F6EA85C6}"/>
              </a:ext>
            </a:extLst>
          </p:cNvPr>
          <p:cNvSpPr/>
          <p:nvPr userDrawn="1"/>
        </p:nvSpPr>
        <p:spPr>
          <a:xfrm>
            <a:off x="0" y="1483688"/>
            <a:ext cx="551837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489DEE7C-5762-41DE-A687-9FDAE277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52682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48146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7819" y="2345281"/>
            <a:ext cx="4399506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45711" y="2345281"/>
            <a:ext cx="5078469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8C1D2FC-82D4-4984-A285-D297EC46F0D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62013" y="2998120"/>
            <a:ext cx="4818062" cy="2687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Content Placeholder 12">
            <a:extLst>
              <a:ext uri="{FF2B5EF4-FFF2-40B4-BE49-F238E27FC236}">
                <a16:creationId xmlns:a16="http://schemas.microsoft.com/office/drawing/2014/main" id="{C7746309-5494-4FAF-8640-D18D81C82FC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230001" y="2998120"/>
            <a:ext cx="5122211" cy="26876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7" descr="Rectangle shape">
            <a:extLst>
              <a:ext uri="{FF2B5EF4-FFF2-40B4-BE49-F238E27FC236}">
                <a16:creationId xmlns:a16="http://schemas.microsoft.com/office/drawing/2014/main" id="{42F2CA37-EDD0-4C79-960F-D8E91A8352FB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371203C-2413-43DB-9246-30CDCB00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9395B597-B46A-40D2-9F06-DB950734B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9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74398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BE302E7-5C2F-4624-AD0C-D1495C751B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90E84C90-8C85-4EBD-A0A8-BE41617041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60C2D7C7-DBCB-4597-8620-C8C9C5A76AB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9124C08-3E86-444D-B5D0-F3F9BB16C98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56B47F-3E0D-42C1-966E-767F85C6CF80}"/>
              </a:ext>
            </a:extLst>
          </p:cNvPr>
          <p:cNvSpPr/>
          <p:nvPr userDrawn="1"/>
        </p:nvSpPr>
        <p:spPr>
          <a:xfrm>
            <a:off x="0" y="4039354"/>
            <a:ext cx="12192000" cy="54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CE94E73-2035-4848-A777-57D121957C5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4D2653B7-297D-4579-B765-779B78649A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8108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F0FDA4BB-A1AC-401D-BF49-12BA8C00A75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01C09CA-AD2D-489D-8280-D5D5CA6F8E0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1C95C8F-A3B1-4034-8C7E-60D92AD5A5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D64408A-F4D2-4911-A50C-294A6E12963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024487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714426FB-8D1F-48A3-87B1-6E44756261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13A947D-3189-4C34-A151-25B6735B5765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DFAD3D9-CF77-4D07-8D3C-6946F80F500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4307172"/>
            <a:ext cx="1803644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3A1A4549-1CA1-4925-A715-C3356C3B538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212360" y="4692262"/>
            <a:ext cx="1803644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12C4698-25FA-4C20-A9E3-847CD97AEC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4762162-855D-415D-AF6A-C44F05CE7883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589D11E9-B94E-4CFA-B405-7F22D3AF9794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4307172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95BF5016-E7B0-47AC-BFE0-E776F860AF3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400234" y="4692262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3228A294-7EF5-49C2-B215-AF1AC293EB3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923572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FF32ED7-F60E-49AC-91A1-3034E8EB0B3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590954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29BCBD-EC3D-4652-99F1-83BD8B568FF6}"/>
              </a:ext>
            </a:extLst>
          </p:cNvPr>
          <p:cNvSpPr/>
          <p:nvPr userDrawn="1"/>
        </p:nvSpPr>
        <p:spPr>
          <a:xfrm>
            <a:off x="89729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2ADE57E-F0D9-4D76-B243-DAC787E66091}"/>
              </a:ext>
            </a:extLst>
          </p:cNvPr>
          <p:cNvSpPr/>
          <p:nvPr userDrawn="1"/>
        </p:nvSpPr>
        <p:spPr>
          <a:xfrm>
            <a:off x="9636748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8F9527-D6F7-47B7-93E6-729FA654E51A}"/>
              </a:ext>
            </a:extLst>
          </p:cNvPr>
          <p:cNvSpPr/>
          <p:nvPr userDrawn="1"/>
        </p:nvSpPr>
        <p:spPr>
          <a:xfrm>
            <a:off x="3082161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3242D9B-895E-4D79-8BC2-6A934BD109F6}"/>
              </a:ext>
            </a:extLst>
          </p:cNvPr>
          <p:cNvSpPr/>
          <p:nvPr userDrawn="1"/>
        </p:nvSpPr>
        <p:spPr>
          <a:xfrm>
            <a:off x="5267024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B79B76-7626-4584-AE9A-4CDF7F0F6430}"/>
              </a:ext>
            </a:extLst>
          </p:cNvPr>
          <p:cNvSpPr/>
          <p:nvPr userDrawn="1"/>
        </p:nvSpPr>
        <p:spPr>
          <a:xfrm>
            <a:off x="7451887" y="3924107"/>
            <a:ext cx="256032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Rectangle 27" descr="Rectangle shape">
            <a:extLst>
              <a:ext uri="{FF2B5EF4-FFF2-40B4-BE49-F238E27FC236}">
                <a16:creationId xmlns:a16="http://schemas.microsoft.com/office/drawing/2014/main" id="{DE069B8B-CA4A-46A5-901F-F2C7F60C0C24}"/>
              </a:ext>
            </a:extLst>
          </p:cNvPr>
          <p:cNvSpPr/>
          <p:nvPr userDrawn="1"/>
        </p:nvSpPr>
        <p:spPr>
          <a:xfrm>
            <a:off x="-1" y="1525500"/>
            <a:ext cx="722887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Slide Number Placeholder 4">
            <a:extLst>
              <a:ext uri="{FF2B5EF4-FFF2-40B4-BE49-F238E27FC236}">
                <a16:creationId xmlns:a16="http://schemas.microsoft.com/office/drawing/2014/main" id="{43B12A36-CAED-4CC4-BD49-0C024D26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59" name="Picture 58" descr="Text&#10;&#10;Description automatically generated">
            <a:extLst>
              <a:ext uri="{FF2B5EF4-FFF2-40B4-BE49-F238E27FC236}">
                <a16:creationId xmlns:a16="http://schemas.microsoft.com/office/drawing/2014/main" id="{4CFCBB06-212C-4750-8121-26B4C0A4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8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89555"/>
            <a:ext cx="4405067" cy="1737210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904701"/>
            <a:ext cx="442201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71531890-A142-4CE0-8BD5-856FACD08EA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656217" y="404813"/>
            <a:ext cx="5673771" cy="56530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0" name="Rectangle 8" descr="Rectangle shape">
            <a:extLst>
              <a:ext uri="{FF2B5EF4-FFF2-40B4-BE49-F238E27FC236}">
                <a16:creationId xmlns:a16="http://schemas.microsoft.com/office/drawing/2014/main" id="{B429AA89-05C8-451C-B390-2E809555BA84}"/>
              </a:ext>
            </a:extLst>
          </p:cNvPr>
          <p:cNvSpPr/>
          <p:nvPr userDrawn="1"/>
        </p:nvSpPr>
        <p:spPr>
          <a:xfrm>
            <a:off x="0" y="3341010"/>
            <a:ext cx="372317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A45CA12D-AA13-4452-8AE5-1509672B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4939E30-1E37-47FB-A706-552D3C527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21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BCE1DF-09FE-457A-9D5E-E7A8E0F5E7AA}"/>
              </a:ext>
            </a:extLst>
          </p:cNvPr>
          <p:cNvSpPr/>
          <p:nvPr userDrawn="1"/>
        </p:nvSpPr>
        <p:spPr>
          <a:xfrm>
            <a:off x="3956795" y="301179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8111-4A36-4CF7-86F5-0AD3FDEEDDDF}"/>
              </a:ext>
            </a:extLst>
          </p:cNvPr>
          <p:cNvSpPr/>
          <p:nvPr userDrawn="1"/>
        </p:nvSpPr>
        <p:spPr>
          <a:xfrm>
            <a:off x="9066213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4E182D-C697-44DF-A090-F131D0302405}"/>
              </a:ext>
            </a:extLst>
          </p:cNvPr>
          <p:cNvSpPr/>
          <p:nvPr userDrawn="1"/>
        </p:nvSpPr>
        <p:spPr>
          <a:xfrm>
            <a:off x="6511504" y="3027646"/>
            <a:ext cx="2286000" cy="24534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4812501"/>
            <a:ext cx="2939721" cy="66861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2764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3FB6CB-7DC7-42AB-937B-FACFE1A28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213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E5AE5F8-F053-47AB-BCB2-70F2BF5C44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56795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D86E9819-052E-4932-AD4D-2E6844D404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11504" y="774398"/>
            <a:ext cx="2286000" cy="2286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9CD767-2C5C-4922-8EC2-4DFCB6ECFC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6537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1851AA2-C176-47A9-A949-3837A394CD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87139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156B3-E019-4A41-8242-F0D70D5025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7139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B3B3928-67D4-498A-9DED-4FF10BE1A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41246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464C0AB-BE10-429A-A453-247A538F5D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848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41848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CFBCF6D-5E27-4808-BA1C-6F72DDAAC6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5955" y="3429000"/>
            <a:ext cx="2026516" cy="588620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</a:t>
            </a:r>
            <a:br>
              <a:rPr lang="en-US" noProof="0"/>
            </a:br>
            <a:r>
              <a:rPr lang="en-US" noProof="0"/>
              <a:t>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755E469-9B43-406E-BB68-F691A4DF44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6557" y="4051032"/>
            <a:ext cx="2025312" cy="244923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96557" y="4347988"/>
            <a:ext cx="2025312" cy="841304"/>
          </a:xfrm>
        </p:spPr>
        <p:txBody>
          <a:bodyPr>
            <a:noAutofit/>
          </a:bodyPr>
          <a:lstStyle>
            <a:lvl1pPr marL="0" indent="0" algn="ctr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3" descr="Rectangle shape">
            <a:extLst>
              <a:ext uri="{FF2B5EF4-FFF2-40B4-BE49-F238E27FC236}">
                <a16:creationId xmlns:a16="http://schemas.microsoft.com/office/drawing/2014/main" id="{4FBD15D4-B1D1-4D03-9259-CE4D7AA955DF}"/>
              </a:ext>
            </a:extLst>
          </p:cNvPr>
          <p:cNvSpPr/>
          <p:nvPr userDrawn="1"/>
        </p:nvSpPr>
        <p:spPr>
          <a:xfrm>
            <a:off x="0" y="4461207"/>
            <a:ext cx="2092411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38BBD76C-E492-444B-A237-89DA5E44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6" name="Picture 35" descr="Text&#10;&#10;Description automatically generated">
            <a:extLst>
              <a:ext uri="{FF2B5EF4-FFF2-40B4-BE49-F238E27FC236}">
                <a16:creationId xmlns:a16="http://schemas.microsoft.com/office/drawing/2014/main" id="{D12F0144-8D7B-4418-B918-A10C334B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9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97157"/>
            <a:ext cx="5679831" cy="619448"/>
          </a:xfrm>
        </p:spPr>
        <p:txBody>
          <a:bodyPr lIns="0" tIns="0" rIns="0" bIns="0" anchor="b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59B93CA-5AD1-43A8-AF37-7DA25D3B400E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5212360" y="1865304"/>
            <a:ext cx="6103964" cy="815993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7EA497-80B1-41E2-8E50-4193B3DBB45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A39902-3138-4686-85B5-3FE813B7BD36}"/>
              </a:ext>
            </a:extLst>
          </p:cNvPr>
          <p:cNvSpPr/>
          <p:nvPr userDrawn="1"/>
        </p:nvSpPr>
        <p:spPr>
          <a:xfrm>
            <a:off x="1798320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7D767E78-191D-404C-98CB-C65C651DC6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6474358B-E609-4F26-8A11-64E0DC41AD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75335C46-548C-42F2-89FC-909F3B24282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6A588B-BA73-49FD-9E1E-1F1C51FD3850}"/>
              </a:ext>
            </a:extLst>
          </p:cNvPr>
          <p:cNvSpPr/>
          <p:nvPr userDrawn="1"/>
        </p:nvSpPr>
        <p:spPr>
          <a:xfrm>
            <a:off x="8937529" y="3126698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15790237-9A5F-4A9F-A5BB-E4FF0712C5E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0554067-4F62-4CE7-AF48-55BBD708AC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AA1B0DE9-602F-4ECB-AF1E-00D45491BC9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3126698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43DD23D-9D79-4667-BB9E-A3A54505AEDA}"/>
              </a:ext>
            </a:extLst>
          </p:cNvPr>
          <p:cNvSpPr/>
          <p:nvPr userDrawn="1"/>
        </p:nvSpPr>
        <p:spPr>
          <a:xfrm>
            <a:off x="5364036" y="3126698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FFDAE67E-CF93-4600-BFAE-AF6B317A9EB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3329723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8" name="Text Placeholder 17">
            <a:extLst>
              <a:ext uri="{FF2B5EF4-FFF2-40B4-BE49-F238E27FC236}">
                <a16:creationId xmlns:a16="http://schemas.microsoft.com/office/drawing/2014/main" id="{0F0E3D9A-B0CE-4BF9-A274-1FB704C416E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3658532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6B2F594-9AB1-4C33-86BE-4732609D6B0A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278466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7FB6684-D013-48BC-9926-29E0BCA889B1}"/>
              </a:ext>
            </a:extLst>
          </p:cNvPr>
          <p:cNvSpPr/>
          <p:nvPr userDrawn="1"/>
        </p:nvSpPr>
        <p:spPr>
          <a:xfrm>
            <a:off x="2238586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1" name="Text Placeholder 17">
            <a:extLst>
              <a:ext uri="{FF2B5EF4-FFF2-40B4-BE49-F238E27FC236}">
                <a16:creationId xmlns:a16="http://schemas.microsoft.com/office/drawing/2014/main" id="{EECC50BE-82E8-4ECC-B642-5C11A927A7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61519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4 Name</a:t>
            </a:r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4D96D406-D0F6-4E2D-BAE8-7B011D620FE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363098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5668E7D0-A78F-45EC-BEC4-CAB0E6F96F3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8417675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2DAEE6-8B1C-4222-949F-830F7C3A4E16}"/>
              </a:ext>
            </a:extLst>
          </p:cNvPr>
          <p:cNvSpPr/>
          <p:nvPr userDrawn="1"/>
        </p:nvSpPr>
        <p:spPr>
          <a:xfrm>
            <a:off x="9377795" y="4316113"/>
            <a:ext cx="2395728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3CE9A073-35B5-4F1C-85E3-4BB12A5F435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500728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6 Name</a:t>
            </a:r>
          </a:p>
        </p:txBody>
      </p:sp>
      <p:sp>
        <p:nvSpPr>
          <p:cNvPr id="76" name="Text Placeholder 17">
            <a:extLst>
              <a:ext uri="{FF2B5EF4-FFF2-40B4-BE49-F238E27FC236}">
                <a16:creationId xmlns:a16="http://schemas.microsoft.com/office/drawing/2014/main" id="{F7309B33-C344-4C68-8156-822D38F43FE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502307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D6B0782E-8C48-4FC4-B086-A5606E01F5DB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44182" y="4316113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A195F5-3125-484A-954D-EB0E743F6947}"/>
              </a:ext>
            </a:extLst>
          </p:cNvPr>
          <p:cNvSpPr/>
          <p:nvPr userDrawn="1"/>
        </p:nvSpPr>
        <p:spPr>
          <a:xfrm>
            <a:off x="5804302" y="4316113"/>
            <a:ext cx="2399617" cy="96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428D2D4B-ED0B-40E0-9ECD-C95A1903990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927235" y="4519138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5 Name</a:t>
            </a:r>
          </a:p>
        </p:txBody>
      </p:sp>
      <p:sp>
        <p:nvSpPr>
          <p:cNvPr id="80" name="Text Placeholder 17">
            <a:extLst>
              <a:ext uri="{FF2B5EF4-FFF2-40B4-BE49-F238E27FC236}">
                <a16:creationId xmlns:a16="http://schemas.microsoft.com/office/drawing/2014/main" id="{35125C72-EAD5-4723-BBD0-6B22FA07855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928814" y="4847947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33" name="Rectangle 63" descr="Rectangle shape">
            <a:extLst>
              <a:ext uri="{FF2B5EF4-FFF2-40B4-BE49-F238E27FC236}">
                <a16:creationId xmlns:a16="http://schemas.microsoft.com/office/drawing/2014/main" id="{ACFA1245-86BF-45AA-B492-5CE7275AFF80}"/>
              </a:ext>
            </a:extLst>
          </p:cNvPr>
          <p:cNvSpPr/>
          <p:nvPr userDrawn="1"/>
        </p:nvSpPr>
        <p:spPr>
          <a:xfrm>
            <a:off x="0" y="1516317"/>
            <a:ext cx="807679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223E479B-9679-47A3-B3F1-B23B4B3F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77952A6F-53F3-4FB2-B24B-52AEA9DAC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695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1BF711-AD1E-4C2A-92AA-123A8E0C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06660"/>
            <a:ext cx="6121400" cy="761540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2B5B824-F1E4-4ADF-B1C2-3DBA2FC6649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62258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5E37954-2587-4B97-88B7-FA4C7604AC87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62258" y="2739982"/>
            <a:ext cx="6097341" cy="761541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978BB3C-0EC9-4911-AF98-3B17C4CE8FA3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62258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061FDA-6F12-4C6E-8374-F8ED0FF2932A}"/>
              </a:ext>
            </a:extLst>
          </p:cNvPr>
          <p:cNvSpPr>
            <a:spLocks noGrp="1"/>
          </p:cNvSpPr>
          <p:nvPr>
            <p:ph type="chart" sz="quarter" idx="44"/>
          </p:nvPr>
        </p:nvSpPr>
        <p:spPr>
          <a:xfrm>
            <a:off x="6959600" y="765175"/>
            <a:ext cx="4370388" cy="510063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C89AD31-EDB3-409A-BB3D-9A2263EA5F9E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869583" y="4101739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CE7C29-B0CF-4459-9010-99944A9D372B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2869583" y="4463100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AA503CE-740E-471A-BE66-70EF1E5ED0DF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4874046" y="4106224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BC95E5-FC26-42BE-B500-AFB5F7AA358F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4874046" y="4467585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3D6BF30-B139-4A44-8D70-E8B58153D59D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62258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DC5F966-21F2-4236-8AE2-F83B8916800F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62258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9094085-3B39-4A4F-B421-083BD603E08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869583" y="5110152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87EE246-B30D-4246-BBE0-0BC8EBA9925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69583" y="5471513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2833A53-1031-4E59-BB69-C21555C45940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874046" y="5114637"/>
            <a:ext cx="1867879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898A319-33AA-48F0-9D9D-2196528CD257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874046" y="5475998"/>
            <a:ext cx="1870741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Rectangle 25" descr="Rectangle shape">
            <a:extLst>
              <a:ext uri="{FF2B5EF4-FFF2-40B4-BE49-F238E27FC236}">
                <a16:creationId xmlns:a16="http://schemas.microsoft.com/office/drawing/2014/main" id="{536DDC95-2245-400E-87D9-78ACE3EB0369}"/>
              </a:ext>
            </a:extLst>
          </p:cNvPr>
          <p:cNvSpPr/>
          <p:nvPr userDrawn="1"/>
        </p:nvSpPr>
        <p:spPr>
          <a:xfrm>
            <a:off x="1" y="2374094"/>
            <a:ext cx="3042204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A6D5876E-A784-4460-A158-FBF14D7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7AF6DFC-A301-4ABB-803D-06FA9EC18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9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04545"/>
            <a:ext cx="5267789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614" y="3148026"/>
            <a:ext cx="52762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834740" y="3880032"/>
            <a:ext cx="5536134" cy="2025307"/>
          </a:xfrm>
        </p:spPr>
        <p:txBody>
          <a:bodyPr lIns="0" tIns="0" rIns="0" bIns="0" anchor="t" anchorCtr="0">
            <a:normAutofit/>
          </a:bodyPr>
          <a:lstStyle>
            <a:lvl1pPr marL="285750" indent="-28575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267325" cy="58293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Rectangle 9" descr="Rectangle shape">
            <a:extLst>
              <a:ext uri="{FF2B5EF4-FFF2-40B4-BE49-F238E27FC236}">
                <a16:creationId xmlns:a16="http://schemas.microsoft.com/office/drawing/2014/main" id="{64F4FFEA-1C3D-4C3A-895A-590F2E29B849}"/>
              </a:ext>
            </a:extLst>
          </p:cNvPr>
          <p:cNvSpPr/>
          <p:nvPr userDrawn="1"/>
        </p:nvSpPr>
        <p:spPr>
          <a:xfrm>
            <a:off x="5267325" y="2815120"/>
            <a:ext cx="3232785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B71BD5-DED6-48B5-9655-FFD7E551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7DF04EE7-AA5C-4532-8193-2B0B4D4E1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0348B992-DA91-41CC-A9C7-B1E6405BB768}"/>
              </a:ext>
            </a:extLst>
          </p:cNvPr>
          <p:cNvSpPr/>
          <p:nvPr userDrawn="1"/>
        </p:nvSpPr>
        <p:spPr>
          <a:xfrm>
            <a:off x="0" y="1874132"/>
            <a:ext cx="922396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5" name="Picture 14" descr="Computer monito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64" y="871857"/>
            <a:ext cx="5076191" cy="51142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D975D9-06B9-4C78-AD70-6CDDD6598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8721" y="409924"/>
            <a:ext cx="4405067" cy="1325563"/>
          </a:xfrm>
        </p:spPr>
        <p:txBody>
          <a:bodyPr lIns="0" tIns="0" rIns="0" bIns="0"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8424E24-3E04-4F28-8CE4-6A207819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721" y="2249657"/>
            <a:ext cx="4412151" cy="539496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A4AD4A-8E8A-4E95-9E11-6FE9B001838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42679" y="2933538"/>
            <a:ext cx="4405066" cy="1159884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8E759F5-A035-4785-8820-32AD1B0FD0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4270" y="1243173"/>
            <a:ext cx="4387066" cy="242787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D38C849-E282-4D83-9B48-9F5C8782D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812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5240"/>
            <a:ext cx="12169141" cy="6904616"/>
          </a:xfrm>
          <a:prstGeom prst="rect">
            <a:avLst/>
          </a:prstGeom>
        </p:spPr>
      </p:pic>
      <p:sp>
        <p:nvSpPr>
          <p:cNvPr id="28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2"/>
            <a:ext cx="4005072" cy="53878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292963"/>
          </a:xfrm>
          <a:noFill/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20" name="Rectangle 18" descr="Rectangle shape">
            <a:extLst>
              <a:ext uri="{FF2B5EF4-FFF2-40B4-BE49-F238E27FC236}">
                <a16:creationId xmlns:a16="http://schemas.microsoft.com/office/drawing/2014/main" id="{456AD312-1A1E-4043-B08C-1410D3EDEC27}"/>
              </a:ext>
            </a:extLst>
          </p:cNvPr>
          <p:cNvSpPr/>
          <p:nvPr userDrawn="1"/>
        </p:nvSpPr>
        <p:spPr>
          <a:xfrm>
            <a:off x="-1" y="5262290"/>
            <a:ext cx="12191999" cy="777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ACAC3-4604-4C09-A60E-353A71E93E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8038" y="4541163"/>
            <a:ext cx="3038475" cy="59055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Presenter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08011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Email: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08011" y="5657711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name@bia.gov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DE37318-4A32-4233-997C-CE244B16F5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8536" y="537793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818617-24CC-4E07-ABE4-A23E89FC13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98536" y="5657711"/>
            <a:ext cx="3240000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www.indianaffairs.gov</a:t>
            </a:r>
          </a:p>
        </p:txBody>
      </p:sp>
      <p:sp>
        <p:nvSpPr>
          <p:cNvPr id="31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1" y="2066088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8D20ADC7-EE42-4D0E-B17A-883FE693D6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5492" y="5376723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Phone: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AD9FFFDD-8708-4CDD-974F-8A022BB26A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5492" y="5656500"/>
            <a:ext cx="3684587" cy="2805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123.456.7890</a:t>
            </a:r>
          </a:p>
        </p:txBody>
      </p:sp>
      <p:pic>
        <p:nvPicPr>
          <p:cNvPr id="24" name="Picture 2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6D79ECE-2FFA-419F-90D8-16CA68726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2599" y="578078"/>
            <a:ext cx="1393794" cy="1371600"/>
          </a:xfrm>
          <a:prstGeom prst="rect">
            <a:avLst/>
          </a:prstGeom>
        </p:spPr>
      </p:pic>
      <p:pic>
        <p:nvPicPr>
          <p:cNvPr id="22" name="Picture Placeholder 5">
            <a:extLst>
              <a:ext uri="{FF2B5EF4-FFF2-40B4-BE49-F238E27FC236}">
                <a16:creationId xmlns:a16="http://schemas.microsoft.com/office/drawing/2014/main" id="{4A8900B6-39E8-419E-B8D9-CC8C1E78B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76" b="-2919"/>
          <a:stretch/>
        </p:blipFill>
        <p:spPr>
          <a:xfrm>
            <a:off x="6137275" y="549385"/>
            <a:ext cx="1404195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55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B528C4-392E-41C2-861C-D3DC218489B8}"/>
              </a:ext>
            </a:extLst>
          </p:cNvPr>
          <p:cNvSpPr/>
          <p:nvPr userDrawn="1"/>
        </p:nvSpPr>
        <p:spPr>
          <a:xfrm>
            <a:off x="3919728" y="1"/>
            <a:ext cx="4352544" cy="2299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2299716"/>
          </a:xfrm>
          <a:noFill/>
        </p:spPr>
        <p:txBody>
          <a:bodyPr lIns="0" tIns="68400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9" name="Rectangle 8" descr="Rectangle shape">
            <a:extLst>
              <a:ext uri="{FF2B5EF4-FFF2-40B4-BE49-F238E27FC236}">
                <a16:creationId xmlns:a16="http://schemas.microsoft.com/office/drawing/2014/main" id="{7427677C-C3DE-49C7-84BE-71D9DB22D7F2}"/>
              </a:ext>
            </a:extLst>
          </p:cNvPr>
          <p:cNvSpPr/>
          <p:nvPr userDrawn="1"/>
        </p:nvSpPr>
        <p:spPr>
          <a:xfrm>
            <a:off x="4868562" y="1548553"/>
            <a:ext cx="732343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93AA487-954B-429E-A0AE-211D5B9A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A5F94FB-8A9E-40A8-A92F-C5B944AB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01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6085" y="707217"/>
            <a:ext cx="5679831" cy="606677"/>
          </a:xfrm>
        </p:spPr>
        <p:txBody>
          <a:bodyPr lIns="0" tIns="0" rIns="0" bIns="0" anchor="t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152EDA90-0CC6-4B73-9282-68EB15F1A49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8200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CB94CB14-CAFC-4576-85C2-5FE8C5FAC8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1253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1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2FAB85F-45F7-47E2-AB0A-6B37853139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22832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9D546B0D-E7A6-4E09-A1E7-4D5FFF42AB7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977409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BB7C7924-7CD4-4A42-9820-18C41FD7256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60462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3 Name</a:t>
            </a:r>
          </a:p>
        </p:txBody>
      </p:sp>
      <p:sp>
        <p:nvSpPr>
          <p:cNvPr id="60" name="Text Placeholder 17">
            <a:extLst>
              <a:ext uri="{FF2B5EF4-FFF2-40B4-BE49-F238E27FC236}">
                <a16:creationId xmlns:a16="http://schemas.microsoft.com/office/drawing/2014/main" id="{16EDFFF7-6CB3-47B7-B8FF-4AD51EBB5F1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62041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998C45EE-D467-409F-8315-0F7C3F55116A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03916" y="4808540"/>
            <a:ext cx="960120" cy="96012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A51F22CB-38F0-4351-97D5-2D8EAFB4F3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486969" y="4732171"/>
            <a:ext cx="2149559" cy="325986"/>
          </a:xfrm>
        </p:spPr>
        <p:txBody>
          <a:bodyPr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Person 2 Name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66E770-E9C2-42A0-B447-1B804F2A2F8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488548" y="5118130"/>
            <a:ext cx="2148282" cy="244923"/>
          </a:xfrm>
        </p:spPr>
        <p:txBody>
          <a:bodyPr tIns="0"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Team Member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1174E98C-B520-4B09-B2E4-AA73B46C63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65313"/>
            <a:ext cx="3529013" cy="2578100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29C8CAB-8459-47A3-A66A-8D12B810225F}"/>
              </a:ext>
            </a:extLst>
          </p:cNvPr>
          <p:cNvSpPr/>
          <p:nvPr userDrawn="1"/>
        </p:nvSpPr>
        <p:spPr>
          <a:xfrm>
            <a:off x="4368002" y="2414016"/>
            <a:ext cx="3529011" cy="2029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6F2EC285-6BFE-478F-A272-ED692974D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7688" y="2400300"/>
            <a:ext cx="3529012" cy="2043113"/>
          </a:xfrm>
        </p:spPr>
        <p:txBody>
          <a:bodyPr lIns="288000" tIns="288000" rIns="288000" bIns="288000"/>
          <a:lstStyle>
            <a:lvl1pPr marL="0" indent="0"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ru-RU" sz="1400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67992FA-0F54-4DA6-AACA-039E6E09DB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6700" y="2212277"/>
            <a:ext cx="3467102" cy="2231136"/>
          </a:xfrm>
          <a:solidFill>
            <a:schemeClr val="accent1">
              <a:alpha val="50000"/>
            </a:scheme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1400" i="0">
                <a:solidFill>
                  <a:schemeClr val="tx2"/>
                </a:solidFill>
              </a:defRPr>
            </a:lvl1pPr>
            <a:lvl2pPr marL="457200" indent="0">
              <a:buNone/>
              <a:defRPr sz="1400" i="1">
                <a:solidFill>
                  <a:schemeClr val="tx2"/>
                </a:solidFill>
              </a:defRPr>
            </a:lvl2pPr>
            <a:lvl3pPr marL="914400" indent="0">
              <a:buNone/>
              <a:defRPr sz="1400" i="1">
                <a:solidFill>
                  <a:schemeClr val="tx2"/>
                </a:solidFill>
              </a:defRPr>
            </a:lvl3pPr>
            <a:lvl4pPr marL="1371600" indent="0">
              <a:buNone/>
              <a:defRPr sz="1400" i="1">
                <a:solidFill>
                  <a:schemeClr val="tx2"/>
                </a:solidFill>
              </a:defRPr>
            </a:lvl4pPr>
            <a:lvl5pPr marL="1828800" indent="0">
              <a:buNone/>
              <a:defRPr sz="1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Rectangle 18" descr="Rectangle shape">
            <a:extLst>
              <a:ext uri="{FF2B5EF4-FFF2-40B4-BE49-F238E27FC236}">
                <a16:creationId xmlns:a16="http://schemas.microsoft.com/office/drawing/2014/main" id="{B791C558-0522-446C-B7FE-6CCCB2676E89}"/>
              </a:ext>
            </a:extLst>
          </p:cNvPr>
          <p:cNvSpPr/>
          <p:nvPr userDrawn="1"/>
        </p:nvSpPr>
        <p:spPr>
          <a:xfrm>
            <a:off x="4304523" y="1373103"/>
            <a:ext cx="7887478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2E95B3F-3785-421C-9C8F-844CC344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8ED2BEEC-B62F-492B-844E-05763CB55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4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636831"/>
            <a:ext cx="2939721" cy="18442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51976"/>
            <a:ext cx="2962574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177BAD76-5C75-4FA2-B792-300193BDC9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67325" y="1588458"/>
            <a:ext cx="6084888" cy="2118127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AE2A9BB2-4A2A-49A1-8337-C26A0EC27E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67325" y="3932556"/>
            <a:ext cx="6084888" cy="1548563"/>
          </a:xfrm>
        </p:spPr>
        <p:txBody>
          <a:bodyPr>
            <a:noAutofit/>
          </a:bodyPr>
          <a:lstStyle>
            <a:lvl1pPr marL="216000" indent="-216000" algn="l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2pPr>
            <a:lvl3pPr marL="9144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3pPr>
            <a:lvl4pPr marL="13716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4pPr>
            <a:lvl5pPr marL="1828800" indent="0" algn="ctr">
              <a:buNone/>
              <a:defRPr sz="20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9" descr="Rectangle shape">
            <a:extLst>
              <a:ext uri="{FF2B5EF4-FFF2-40B4-BE49-F238E27FC236}">
                <a16:creationId xmlns:a16="http://schemas.microsoft.com/office/drawing/2014/main" id="{BAFA4FEF-7A90-4960-976C-29791A7BE2C2}"/>
              </a:ext>
            </a:extLst>
          </p:cNvPr>
          <p:cNvSpPr/>
          <p:nvPr userDrawn="1"/>
        </p:nvSpPr>
        <p:spPr>
          <a:xfrm>
            <a:off x="0" y="3292402"/>
            <a:ext cx="370971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CF09776-4EAD-40DD-887F-D3CBE03E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64BB675-EBB6-419E-86A9-94F074288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8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ctangle shape">
            <a:extLst>
              <a:ext uri="{FF2B5EF4-FFF2-40B4-BE49-F238E27FC236}">
                <a16:creationId xmlns:a16="http://schemas.microsoft.com/office/drawing/2014/main" id="{9FF20888-4CCD-4546-BBEE-8012B7FF897A}"/>
              </a:ext>
            </a:extLst>
          </p:cNvPr>
          <p:cNvSpPr/>
          <p:nvPr userDrawn="1"/>
        </p:nvSpPr>
        <p:spPr>
          <a:xfrm>
            <a:off x="862258" y="2808480"/>
            <a:ext cx="11329742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Rectangle 1" descr="Phone Device">
            <a:extLst>
              <a:ext uri="{FF2B5EF4-FFF2-40B4-BE49-F238E27FC236}">
                <a16:creationId xmlns:a16="http://schemas.microsoft.com/office/drawing/2014/main" id="{04338E56-892A-4A7D-A723-312505412F26}"/>
              </a:ext>
            </a:extLst>
          </p:cNvPr>
          <p:cNvSpPr/>
          <p:nvPr userDrawn="1"/>
        </p:nvSpPr>
        <p:spPr>
          <a:xfrm>
            <a:off x="6757260" y="636516"/>
            <a:ext cx="3291840" cy="5522976"/>
          </a:xfrm>
          <a:prstGeom prst="rect">
            <a:avLst/>
          </a:prstGeom>
          <a:blipFill>
            <a:blip r:embed="rId2"/>
            <a:stretch>
              <a:fillRect l="-1125" r="-1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14111" y="1485605"/>
            <a:ext cx="2075688" cy="3639312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7E1279C-F2FC-49E0-AA8A-E99F00BB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853" y="6331693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04BCF987-4323-499B-A905-81D6AA3B0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650"/>
          <a:stretch/>
        </p:blipFill>
        <p:spPr>
          <a:xfrm>
            <a:off x="8855181" y="5986143"/>
            <a:ext cx="2274501" cy="6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04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ree growing in sandstone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0480"/>
            <a:ext cx="12184603" cy="68427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FAA74F-DE92-4414-B0C7-466184CBCC99}"/>
              </a:ext>
            </a:extLst>
          </p:cNvPr>
          <p:cNvSpPr/>
          <p:nvPr userDrawn="1"/>
        </p:nvSpPr>
        <p:spPr>
          <a:xfrm>
            <a:off x="4093463" y="404813"/>
            <a:ext cx="4005072" cy="171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EB3FF-7F57-482E-BA1B-44AD9E95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24308D-CE80-4FF7-81BB-AFBECF7EA2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3464" y="2117623"/>
            <a:ext cx="4005072" cy="2977551"/>
          </a:xfrm>
          <a:solidFill>
            <a:schemeClr val="tx1"/>
          </a:solidFill>
        </p:spPr>
        <p:txBody>
          <a:bodyPr tIns="72000" bIns="216000" anchor="b">
            <a:normAutofit/>
          </a:bodyPr>
          <a:lstStyle>
            <a:lvl1pPr algn="ctr">
              <a:lnSpc>
                <a:spcPct val="85000"/>
              </a:lnSpc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0A900D34-4B01-4389-9CFF-FFCB0CF7A3CC}"/>
              </a:ext>
            </a:extLst>
          </p:cNvPr>
          <p:cNvSpPr/>
          <p:nvPr userDrawn="1"/>
        </p:nvSpPr>
        <p:spPr>
          <a:xfrm>
            <a:off x="4922520" y="191645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865235-7FA6-4F58-B90E-4404EAE577DF}"/>
              </a:ext>
            </a:extLst>
          </p:cNvPr>
          <p:cNvSpPr/>
          <p:nvPr userDrawn="1"/>
        </p:nvSpPr>
        <p:spPr>
          <a:xfrm>
            <a:off x="4093463" y="5095174"/>
            <a:ext cx="4005072" cy="2240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5" descr="Rectangle shape">
            <a:extLst>
              <a:ext uri="{FF2B5EF4-FFF2-40B4-BE49-F238E27FC236}">
                <a16:creationId xmlns:a16="http://schemas.microsoft.com/office/drawing/2014/main" id="{72ED261F-FABA-4D73-8360-A897A6082FA6}"/>
              </a:ext>
            </a:extLst>
          </p:cNvPr>
          <p:cNvSpPr/>
          <p:nvPr userDrawn="1"/>
        </p:nvSpPr>
        <p:spPr>
          <a:xfrm>
            <a:off x="-1" y="5095175"/>
            <a:ext cx="726948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BBECC5-64BD-44F1-A950-4C2D9B61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462" y="5296342"/>
            <a:ext cx="4005073" cy="1561658"/>
          </a:xfrm>
          <a:solidFill>
            <a:schemeClr val="tx1"/>
          </a:solidFill>
        </p:spPr>
        <p:txBody>
          <a:bodyPr vert="horz" lIns="91440" tIns="90000" rIns="91440" bIns="90000" rtlCol="0" anchor="ctr" anchorCtr="0">
            <a:noAutofit/>
          </a:bodyPr>
          <a:lstStyle>
            <a:lvl1pPr marL="0" indent="0" algn="ctr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 algn="ctr">
              <a:spcBef>
                <a:spcPts val="600"/>
              </a:spcBef>
            </a:pPr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516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sert with a rural rao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503" y="0"/>
            <a:ext cx="8069580" cy="6858000"/>
          </a:xfrm>
          <a:prstGeom prst="rect">
            <a:avLst/>
          </a:prstGeom>
        </p:spPr>
      </p:pic>
      <p:sp>
        <p:nvSpPr>
          <p:cNvPr id="10" name="Rectangle 6" descr="Rectangle shape">
            <a:extLst>
              <a:ext uri="{FF2B5EF4-FFF2-40B4-BE49-F238E27FC236}">
                <a16:creationId xmlns:a16="http://schemas.microsoft.com/office/drawing/2014/main" id="{4C5077D8-7618-454B-9F54-DDC6AF1C8BE9}"/>
              </a:ext>
            </a:extLst>
          </p:cNvPr>
          <p:cNvSpPr/>
          <p:nvPr userDrawn="1"/>
        </p:nvSpPr>
        <p:spPr>
          <a:xfrm>
            <a:off x="839789" y="1631576"/>
            <a:ext cx="5919599" cy="4426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061FC-03E6-461D-AD5E-F586206AB6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3408507"/>
            <a:ext cx="5879592" cy="2136164"/>
          </a:xfrm>
          <a:noFill/>
        </p:spPr>
        <p:txBody>
          <a:bodyPr lIns="432000" tIns="1332000" rIns="288000" bIns="1188000">
            <a:normAutofit/>
          </a:bodyPr>
          <a:lstStyle>
            <a:lvl1pPr>
              <a:defRPr lang="ru-RU" sz="6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</a:t>
            </a:r>
          </a:p>
        </p:txBody>
      </p:sp>
      <p:sp>
        <p:nvSpPr>
          <p:cNvPr id="8" name="Rectangle 6" descr="Rectangle shape">
            <a:extLst>
              <a:ext uri="{FF2B5EF4-FFF2-40B4-BE49-F238E27FC236}">
                <a16:creationId xmlns:a16="http://schemas.microsoft.com/office/drawing/2014/main" id="{34F9E77E-D12E-44C4-BDFA-352E61E1D14C}"/>
              </a:ext>
            </a:extLst>
          </p:cNvPr>
          <p:cNvSpPr/>
          <p:nvPr userDrawn="1"/>
        </p:nvSpPr>
        <p:spPr>
          <a:xfrm>
            <a:off x="1153941" y="2895278"/>
            <a:ext cx="109260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DCA489B-C5F7-4E9C-B3E3-881B0B99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796" y="1935878"/>
            <a:ext cx="5879592" cy="892341"/>
          </a:xfrm>
          <a:noFill/>
        </p:spPr>
        <p:txBody>
          <a:bodyPr vert="horz" lIns="432000" tIns="144000" rIns="144000" bIns="144000" rtlCol="0" anchor="ctr" anchorCtr="0">
            <a:normAutofit/>
          </a:bodyPr>
          <a:lstStyle>
            <a:lvl1pPr marL="0" indent="0">
              <a:buNone/>
              <a:defRPr lang="en-US" sz="2800" i="0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85000"/>
              </a:lnSpc>
              <a:spcBef>
                <a:spcPts val="0"/>
              </a:spcBef>
            </a:pPr>
            <a:r>
              <a:rPr lang="en-US" noProof="0" dirty="0"/>
              <a:t>Edit Master text styles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539BE7C2-326C-4291-9FC2-6B20347C0641}"/>
              </a:ext>
            </a:extLst>
          </p:cNvPr>
          <p:cNvSpPr txBox="1">
            <a:spLocks/>
          </p:cNvSpPr>
          <p:nvPr userDrawn="1"/>
        </p:nvSpPr>
        <p:spPr>
          <a:xfrm>
            <a:off x="11405347" y="6392122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ru-RU"/>
            </a:defPPr>
            <a:lvl1pPr marL="0" algn="ctr" defTabSz="914400" rtl="0" eaLnBrk="1" latinLnBrk="0" hangingPunct="1">
              <a:defRPr sz="1000" b="1" i="0" kern="1200">
                <a:solidFill>
                  <a:srgbClr val="006F8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BB3731-526F-4638-85F8-715D717FFC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9C5C32A-5788-45B9-9EE4-6043A12F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9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D7E270-C747-45FB-A97F-14B73F53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B39A0C-6C9B-424E-B638-435C971B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326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289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50A0897-12BD-44B8-A42A-3A5C2AF4D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B3B52FC-6C01-4691-8A4C-515E4AD91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35405"/>
            <a:ext cx="5183188" cy="6290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A7E6861-785E-404A-A922-8C16D9A32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8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5A918AA-979F-4672-80CF-28680D60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35405"/>
            <a:ext cx="5157787" cy="629019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b="1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52D122-994D-483A-BEAE-EB42A0E0961E}"/>
              </a:ext>
            </a:extLst>
          </p:cNvPr>
          <p:cNvSpPr/>
          <p:nvPr userDrawn="1"/>
        </p:nvSpPr>
        <p:spPr>
          <a:xfrm>
            <a:off x="3919728" y="-1"/>
            <a:ext cx="4352400" cy="1819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299716"/>
            <a:ext cx="11352213" cy="3758184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9728" y="0"/>
            <a:ext cx="4352544" cy="1737360"/>
          </a:xfrm>
          <a:noFill/>
        </p:spPr>
        <p:txBody>
          <a:bodyPr lIns="0" tIns="180000" rIns="0" bIns="0" anchor="ctr" anchorCtr="0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5A6CA-852E-4D31-8861-0347B4869D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19728" y="1732572"/>
            <a:ext cx="4352400" cy="1404000"/>
          </a:xfrm>
          <a:solidFill>
            <a:schemeClr val="tx1"/>
          </a:solidFill>
        </p:spPr>
        <p:txBody>
          <a:bodyPr lIns="180000" tIns="360000" rIns="180000" bIns="0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</a:defRPr>
            </a:lvl1pPr>
            <a:lvl2pPr marL="457200" indent="0">
              <a:buNone/>
              <a:defRPr i="1">
                <a:solidFill>
                  <a:schemeClr val="bg1"/>
                </a:solidFill>
              </a:defRPr>
            </a:lvl2pPr>
            <a:lvl3pPr>
              <a:defRPr i="1">
                <a:solidFill>
                  <a:schemeClr val="bg1"/>
                </a:solidFill>
              </a:defRPr>
            </a:lvl3pPr>
            <a:lvl4pPr>
              <a:defRPr i="1">
                <a:solidFill>
                  <a:schemeClr val="bg1"/>
                </a:solidFill>
              </a:defRPr>
            </a:lvl4pPr>
            <a:lvl5pPr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Rectangle 23" descr="Rectangle shape">
            <a:extLst>
              <a:ext uri="{FF2B5EF4-FFF2-40B4-BE49-F238E27FC236}">
                <a16:creationId xmlns:a16="http://schemas.microsoft.com/office/drawing/2014/main" id="{A5229D97-30B4-42B0-8D6E-5BE4A017D8F7}"/>
              </a:ext>
            </a:extLst>
          </p:cNvPr>
          <p:cNvSpPr/>
          <p:nvPr userDrawn="1"/>
        </p:nvSpPr>
        <p:spPr>
          <a:xfrm>
            <a:off x="5089200" y="1528090"/>
            <a:ext cx="710280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A55E8D46-9554-46DB-813B-2A530C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4BC4D55-D0A8-43AC-8E91-9326F8E76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5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42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1593587"/>
            <a:ext cx="1028588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7EF2D-3C1A-424C-A354-A32F5C03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781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12BFB-BA84-40BC-BBA2-C29418931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1593" y="2297906"/>
            <a:ext cx="9168815" cy="22621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39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17" descr="Rectangle shape">
            <a:extLst>
              <a:ext uri="{FF2B5EF4-FFF2-40B4-BE49-F238E27FC236}">
                <a16:creationId xmlns:a16="http://schemas.microsoft.com/office/drawing/2014/main" id="{15D87A62-16A6-44B8-898B-65CFFD5782A1}"/>
              </a:ext>
            </a:extLst>
          </p:cNvPr>
          <p:cNvSpPr/>
          <p:nvPr userDrawn="1"/>
        </p:nvSpPr>
        <p:spPr>
          <a:xfrm>
            <a:off x="0" y="1347938"/>
            <a:ext cx="325374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056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B196433-397C-4024-BB40-8EDB0697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4" y="457201"/>
            <a:ext cx="6088063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2100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DC30695-97E1-4601-8C7B-961D69628644}"/>
              </a:ext>
            </a:extLst>
          </p:cNvPr>
          <p:cNvSpPr/>
          <p:nvPr userDrawn="1"/>
        </p:nvSpPr>
        <p:spPr>
          <a:xfrm>
            <a:off x="838200" y="2385066"/>
            <a:ext cx="3749040" cy="44729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1" descr="Rectangle shape">
            <a:extLst>
              <a:ext uri="{FF2B5EF4-FFF2-40B4-BE49-F238E27FC236}">
                <a16:creationId xmlns:a16="http://schemas.microsoft.com/office/drawing/2014/main" id="{5E384AC3-A3B2-41AF-859D-A91319695A80}"/>
              </a:ext>
            </a:extLst>
          </p:cNvPr>
          <p:cNvSpPr/>
          <p:nvPr userDrawn="1"/>
        </p:nvSpPr>
        <p:spPr>
          <a:xfrm>
            <a:off x="-1" y="2055503"/>
            <a:ext cx="493776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2F7F93-6771-4952-8C83-385E2DEE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3749040" cy="1469907"/>
          </a:xfrm>
        </p:spPr>
        <p:txBody>
          <a:bodyPr lIns="274320" tIns="182880" rIns="274320" bIns="0"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40FF75E-8631-494C-BBBF-7C46D873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630078"/>
            <a:ext cx="3749040" cy="3238910"/>
          </a:xfrm>
        </p:spPr>
        <p:txBody>
          <a:bodyPr lIns="274320" tIns="182880" rIns="27432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644D3B2-87EE-4E9C-BEEE-DBEAEB852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457201"/>
            <a:ext cx="608806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3766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07217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16512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465609" y="2023413"/>
            <a:ext cx="2752023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12629" y="3054194"/>
            <a:ext cx="1623978" cy="519503"/>
          </a:xfrm>
        </p:spPr>
        <p:txBody>
          <a:bodyPr lIns="0" tIns="0" rIns="9144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12823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75353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12823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873425" y="3054194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535245" y="2023413"/>
            <a:ext cx="1622417" cy="896112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19704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12823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3424" y="3677189"/>
            <a:ext cx="2331720" cy="539496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8" y="6308697"/>
            <a:ext cx="3607246" cy="4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1740127"/>
            <a:ext cx="7800832" cy="93960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6020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17258"/>
            <a:ext cx="7800832" cy="594132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0D239C0-D332-4295-B0D2-EE7E153AEF8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16020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9DB526-D20B-406D-B9C4-1B2FE49223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2258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6963D45-FFEE-47B2-BF3C-EF83D09DA71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4834375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C6A052-44FB-4766-A715-5F60A7AEF0AD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834375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6217025-86DB-4E40-9AE4-98C2F14CA8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80613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CDA6EA2-A642-4AE3-88FA-F776A7BE3CA8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452731" y="4552664"/>
            <a:ext cx="2926080" cy="113535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None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CF657BA-97D6-465F-8436-31FB0B884C8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452731" y="4002722"/>
            <a:ext cx="2926080" cy="46738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Category Title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BAA4180-32A5-4A82-BFBA-8673723FAAE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8969" y="2780485"/>
            <a:ext cx="1188720" cy="1188720"/>
          </a:xfrm>
          <a:solidFill>
            <a:schemeClr val="bg2">
              <a:alpha val="50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7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18" name="Rectangle 16" descr="Rectangle shape">
            <a:extLst>
              <a:ext uri="{FF2B5EF4-FFF2-40B4-BE49-F238E27FC236}">
                <a16:creationId xmlns:a16="http://schemas.microsoft.com/office/drawing/2014/main" id="{8F2E6E6B-AE50-42CD-844F-3408DB11EFCE}"/>
              </a:ext>
            </a:extLst>
          </p:cNvPr>
          <p:cNvSpPr/>
          <p:nvPr userDrawn="1"/>
        </p:nvSpPr>
        <p:spPr>
          <a:xfrm>
            <a:off x="0" y="1380173"/>
            <a:ext cx="5005520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FBB200CC-26DA-4647-BB26-A7132A1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5347" y="6392122"/>
            <a:ext cx="266700" cy="225969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2492509-05EA-430C-8A9A-14FEC883F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650"/>
          <a:stretch/>
        </p:blipFill>
        <p:spPr>
          <a:xfrm>
            <a:off x="329747" y="6169167"/>
            <a:ext cx="1835846" cy="5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61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9" r:id="rId30"/>
    <p:sldLayoutId id="2147483690" r:id="rId31"/>
    <p:sldLayoutId id="2147483691" r:id="rId32"/>
    <p:sldLayoutId id="2147483694" r:id="rId33"/>
    <p:sldLayoutId id="2147483692" r:id="rId34"/>
    <p:sldLayoutId id="2147483687" r:id="rId35"/>
    <p:sldLayoutId id="2147483693" r:id="rId36"/>
    <p:sldLayoutId id="214748368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318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F4FC-B961-4ED7-B1A8-9B074484F0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B685-B467-4E32-A61B-8BB8FC3C8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365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1" y="-38100"/>
            <a:ext cx="12192001" cy="1428750"/>
            <a:chOff x="-1" y="0"/>
            <a:chExt cx="9144001" cy="1485900"/>
          </a:xfrm>
        </p:grpSpPr>
        <p:sp>
          <p:nvSpPr>
            <p:cNvPr id="9" name="Title 1"/>
            <p:cNvSpPr txBox="1">
              <a:spLocks/>
            </p:cNvSpPr>
            <p:nvPr userDrawn="1"/>
          </p:nvSpPr>
          <p:spPr>
            <a:xfrm>
              <a:off x="457200" y="427038"/>
              <a:ext cx="8229600" cy="411162"/>
            </a:xfrm>
            <a:prstGeom prst="rect">
              <a:avLst/>
            </a:prstGeom>
          </p:spPr>
          <p:txBody>
            <a:bodyPr rtlCol="0">
              <a:normAutofit fontScale="5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4400" dirty="0">
                  <a:solidFill>
                    <a:srgbClr val="3E1F00"/>
                  </a:solidFill>
                </a:rPr>
                <a:t>Title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auto">
            <a:xfrm rot="5400000">
              <a:off x="3886198" y="-3886198"/>
              <a:ext cx="1371604" cy="9144000"/>
            </a:xfrm>
            <a:prstGeom prst="rect">
              <a:avLst/>
            </a:prstGeom>
            <a:gradFill flip="none" rotWithShape="1">
              <a:gsLst>
                <a:gs pos="29000">
                  <a:schemeClr val="accent6">
                    <a:lumMod val="75000"/>
                  </a:schemeClr>
                </a:gs>
                <a:gs pos="0">
                  <a:schemeClr val="tx1">
                    <a:lumMod val="75000"/>
                    <a:lumOff val="25000"/>
                  </a:schemeClr>
                </a:gs>
                <a:gs pos="16000">
                  <a:schemeClr val="accent6">
                    <a:lumMod val="50000"/>
                  </a:schemeClr>
                </a:gs>
                <a:gs pos="63000">
                  <a:schemeClr val="bg1"/>
                </a:gs>
                <a:gs pos="94000">
                  <a:schemeClr val="bg1">
                    <a:alpha val="60000"/>
                  </a:schemeClr>
                </a:gs>
                <a:gs pos="42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pic>
          <p:nvPicPr>
            <p:cNvPr id="11" name="Picture 12" descr="http://ts2.mm.bing.net/th?id=HN.608052551864549985&amp;pid=1.7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279400"/>
              <a:ext cx="609600" cy="635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homepages.se.edu/library/files/2012/08/indianBureau_of_indian_affairs_seal_n11288.gi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038" y="249238"/>
              <a:ext cx="688975" cy="685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 userDrawn="1"/>
          </p:nvSpPr>
          <p:spPr>
            <a:xfrm rot="10800000">
              <a:off x="0" y="1066800"/>
              <a:ext cx="9144000" cy="15081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114300"/>
            </a:xfrm>
            <a:prstGeom prst="rect">
              <a:avLst/>
            </a:prstGeom>
            <a:solidFill>
              <a:srgbClr val="F9E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7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163080"/>
              <a:ext cx="9144001" cy="2085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40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29453-E4C7-46CA-BEF5-0E2A92C8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noProof="0"/>
              <a:t>CLICK TO EDIT MASTER TITLE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DBBF-AAD4-4971-A7E7-A5D5720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9995-22AA-4982-8BC6-63933E69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95571"/>
            <a:ext cx="2743200" cy="2259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B33D2-B564-49D1-84C1-0C8A19C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36289"/>
            <a:ext cx="2741612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i="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94BD2-D6A7-476C-B277-0BD3FFAD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262758"/>
            <a:ext cx="266700" cy="2259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1" i="0">
                <a:solidFill>
                  <a:srgbClr val="006F83"/>
                </a:solidFill>
              </a:defRPr>
            </a:lvl1pPr>
          </a:lstStyle>
          <a:p>
            <a:fld id="{D9BB3731-526F-4638-85F8-715D717FFC1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4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151">
          <p15:clr>
            <a:srgbClr val="F26B43"/>
          </p15:clr>
        </p15:guide>
        <p15:guide id="3" pos="529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48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318">
          <p15:clr>
            <a:srgbClr val="F26B43"/>
          </p15:clr>
        </p15:guide>
        <p15:guide id="10" pos="4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SDEAA105L@BIA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ia.gov/as-ia/ofpsm/brpl/105lp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2118A-0EEB-4CF7-8847-97DD4550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3731-526F-4638-85F8-715D717FFC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agline">
            <a:extLst>
              <a:ext uri="{FF2B5EF4-FFF2-40B4-BE49-F238E27FC236}">
                <a16:creationId xmlns:a16="http://schemas.microsoft.com/office/drawing/2014/main" id="{207A4895-FD99-4E27-98FF-7558F17D6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0667" y="5326188"/>
            <a:ext cx="7010400" cy="1306841"/>
          </a:xfrm>
        </p:spPr>
        <p:txBody>
          <a:bodyPr/>
          <a:lstStyle/>
          <a:p>
            <a:r>
              <a:rPr lang="en-US" dirty="0">
                <a:solidFill>
                  <a:srgbClr val="EBEBDD"/>
                </a:solidFill>
              </a:rPr>
              <a:t>2023/2024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DF2CC42-ED6C-48CF-B6C9-D28B128F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971800"/>
            <a:ext cx="7046129" cy="128796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br>
              <a:rPr lang="en-US" sz="36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lang="en-US" sz="36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EB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  <a:t>ISDEAA 105(l) Facility Lease</a:t>
            </a:r>
            <a:b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b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</a:br>
            <a:r>
              <a:rPr lang="en-US" sz="2800" b="0" spc="-50" dirty="0">
                <a:solidFill>
                  <a:srgbClr val="EBEBDD"/>
                </a:solidFill>
                <a:latin typeface="+mn-lt"/>
                <a:cs typeface="Calibri Light"/>
              </a:rPr>
              <a:t>Overview</a:t>
            </a:r>
            <a:endParaRPr lang="en-US" sz="2800" b="0" dirty="0">
              <a:solidFill>
                <a:srgbClr val="EBEBDD"/>
              </a:solidFill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249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7" y="424055"/>
            <a:ext cx="7028328" cy="6418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Calibri"/>
              </a:rPr>
              <a:t>How to Start the Process</a:t>
            </a:r>
            <a:endParaRPr lang="en-US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54887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192822" y="1792491"/>
            <a:ext cx="106450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There is no standard application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Contact us at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ISDEAA105L@BIA.GOV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lease proposal should confirm the following: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    - The Tribe holds title to, a leasehold interest in, or a trust interest in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facility;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Tribe is using the facility to administer an approved ISDEAA PFSA ;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List the PFSAs administered in each facility;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 type of compensation the Tribe is seeking;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address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each facility; and </a:t>
            </a:r>
            <a:b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</a:b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      -  Identify the Tribe’s accounting system; fiscal or calendar year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599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    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E265BF2-13C2-48CA-B2FB-477F339CCF86}"/>
              </a:ext>
            </a:extLst>
          </p:cNvPr>
          <p:cNvSpPr/>
          <p:nvPr/>
        </p:nvSpPr>
        <p:spPr>
          <a:xfrm>
            <a:off x="853965" y="1792491"/>
            <a:ext cx="461665" cy="38890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07B71-C2A2-4802-ABB4-BE62BF6EB833}"/>
              </a:ext>
            </a:extLst>
          </p:cNvPr>
          <p:cNvSpPr txBox="1"/>
          <p:nvPr/>
        </p:nvSpPr>
        <p:spPr>
          <a:xfrm>
            <a:off x="216901" y="3026652"/>
            <a:ext cx="461665" cy="1199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58475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6703335" cy="66430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Calibri"/>
              </a:rPr>
              <a:t>Required Documents </a:t>
            </a:r>
            <a:endParaRPr lang="en-US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54887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064985" y="1830963"/>
            <a:ext cx="10855669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Proof of ownership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Certificate of occupancy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Recent photos of the facility’s interior and exterior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FMRA and or proof of actual cost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Floor plan showing all the PFSAs, and any non-PFSAs, common areas, shared space, and a description if there are other tenants in the facility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Financial certification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Tribal resolution</a:t>
            </a: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Tx/>
              <a:tabLst/>
              <a:defRPr/>
            </a:pPr>
            <a:endParaRPr lang="en-US" sz="2400" dirty="0">
              <a:solidFill>
                <a:schemeClr val="accent5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56A8B-C684-45F7-A843-D7596382B2E2}"/>
              </a:ext>
            </a:extLst>
          </p:cNvPr>
          <p:cNvSpPr txBox="1"/>
          <p:nvPr/>
        </p:nvSpPr>
        <p:spPr>
          <a:xfrm>
            <a:off x="98003" y="3008670"/>
            <a:ext cx="461665" cy="13460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E9D3F0F-9AE6-408A-D2BE-7335B4DB67D3}"/>
              </a:ext>
            </a:extLst>
          </p:cNvPr>
          <p:cNvSpPr/>
          <p:nvPr/>
        </p:nvSpPr>
        <p:spPr>
          <a:xfrm>
            <a:off x="636982" y="1711114"/>
            <a:ext cx="549367" cy="4194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7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B6D51-37D8-418A-B4C3-2FF54387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58373"/>
            <a:ext cx="5262327" cy="870492"/>
          </a:xfrm>
        </p:spPr>
        <p:txBody>
          <a:bodyPr/>
          <a:lstStyle/>
          <a:p>
            <a:r>
              <a:rPr lang="en-US" dirty="0">
                <a:latin typeface="+mn-lt"/>
              </a:rPr>
              <a:t>Floor Plan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31DB26-6700-4EED-8D4A-6FFD1365B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4" y="1481139"/>
            <a:ext cx="10503814" cy="46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6231621" cy="6418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cs typeface="Calibri"/>
              </a:rPr>
              <a:t>Lease Process Overview </a:t>
            </a:r>
            <a:endParaRPr lang="en-US" dirty="0"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92CF9F-689E-4C1C-8AA5-1BF721A59768}"/>
              </a:ext>
            </a:extLst>
          </p:cNvPr>
          <p:cNvSpPr txBox="1">
            <a:spLocks/>
          </p:cNvSpPr>
          <p:nvPr/>
        </p:nvSpPr>
        <p:spPr>
          <a:xfrm>
            <a:off x="511219" y="2185954"/>
            <a:ext cx="6453615" cy="43996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itchFamily="2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62235-8D5E-45B9-9B1B-D08B7CE923DD}"/>
              </a:ext>
            </a:extLst>
          </p:cNvPr>
          <p:cNvSpPr txBox="1"/>
          <p:nvPr/>
        </p:nvSpPr>
        <p:spPr>
          <a:xfrm>
            <a:off x="1799029" y="1538514"/>
            <a:ext cx="10244288" cy="50787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Determine eligibility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Determine the method of compensation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Tribe submits proposal to </a:t>
            </a:r>
            <a:r>
              <a:rPr lang="en-US" sz="2400" b="1" dirty="0">
                <a:latin typeface="Calibri" panose="020F0502020204030204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ISDEAA105L@BIA.GOV</a:t>
            </a:r>
            <a:endParaRPr lang="en-US" sz="2400" b="1" dirty="0">
              <a:latin typeface="Calibri" panose="020F0502020204030204"/>
              <a:cs typeface="Calibri"/>
            </a:endParaRPr>
          </a:p>
          <a:p>
            <a:pPr marL="0" lvl="1">
              <a:lnSpc>
                <a:spcPts val="3000"/>
              </a:lnSpc>
              <a:spcBef>
                <a:spcPts val="600"/>
              </a:spcBef>
              <a:defRPr/>
            </a:pPr>
            <a:endParaRPr lang="en-US" sz="2400" dirty="0">
              <a:solidFill>
                <a:schemeClr val="accent5"/>
              </a:solidFill>
              <a:latin typeface="Calibri" panose="020F0502020204030204"/>
              <a:cs typeface="Calibri"/>
            </a:endParaRP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IA verifies the PFSAs qualify based on the Tribe’s current funding agreement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Review the required documents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Follow on (Technical Assistance) meetings as needed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Tribe review the draft lease</a:t>
            </a:r>
          </a:p>
          <a:p>
            <a:pPr marL="0" lvl="1">
              <a:lnSpc>
                <a:spcPts val="3000"/>
              </a:lnSpc>
              <a:spcBef>
                <a:spcPts val="600"/>
              </a:spcBef>
              <a:defRPr/>
            </a:pPr>
            <a:endParaRPr lang="en-US" sz="2400" dirty="0">
              <a:solidFill>
                <a:schemeClr val="accent5"/>
              </a:solidFill>
              <a:latin typeface="Calibri" panose="020F0502020204030204"/>
              <a:cs typeface="Calibri"/>
            </a:endParaRP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Surnaming/Legal sufficiency review</a:t>
            </a:r>
          </a:p>
          <a:p>
            <a:pPr marL="342900" lvl="1" indent="-342900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5"/>
                </a:solidFill>
                <a:latin typeface="Calibri" panose="020F0502020204030204"/>
                <a:cs typeface="Calibri"/>
              </a:rPr>
              <a:t>Final lease execution and funding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E740929-69F0-4252-A160-3470F60B0839}"/>
              </a:ext>
            </a:extLst>
          </p:cNvPr>
          <p:cNvSpPr/>
          <p:nvPr/>
        </p:nvSpPr>
        <p:spPr>
          <a:xfrm>
            <a:off x="1534233" y="1642050"/>
            <a:ext cx="170083" cy="1287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784E172-3CDD-407C-8D73-18BD6F326F5A}"/>
              </a:ext>
            </a:extLst>
          </p:cNvPr>
          <p:cNvSpPr/>
          <p:nvPr/>
        </p:nvSpPr>
        <p:spPr>
          <a:xfrm>
            <a:off x="1432261" y="3505200"/>
            <a:ext cx="264796" cy="16087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E3EF975-A92A-488E-B7A8-78D8F6C86BFB}"/>
              </a:ext>
            </a:extLst>
          </p:cNvPr>
          <p:cNvSpPr/>
          <p:nvPr/>
        </p:nvSpPr>
        <p:spPr>
          <a:xfrm>
            <a:off x="1435696" y="5690092"/>
            <a:ext cx="264796" cy="8644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798A9-B0C1-42D2-9C07-8A572C737988}"/>
              </a:ext>
            </a:extLst>
          </p:cNvPr>
          <p:cNvSpPr txBox="1"/>
          <p:nvPr/>
        </p:nvSpPr>
        <p:spPr>
          <a:xfrm>
            <a:off x="820143" y="1609852"/>
            <a:ext cx="615553" cy="11299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Proposal Chapters 1-2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0C93CC-4101-4E4B-BE76-82B1929DF8F6}"/>
              </a:ext>
            </a:extLst>
          </p:cNvPr>
          <p:cNvSpPr txBox="1"/>
          <p:nvPr/>
        </p:nvSpPr>
        <p:spPr>
          <a:xfrm>
            <a:off x="858350" y="3387254"/>
            <a:ext cx="615553" cy="16087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Draft and Review Chapters 5-6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330B4-5F4E-442A-BD4D-629E66B4ACE0}"/>
              </a:ext>
            </a:extLst>
          </p:cNvPr>
          <p:cNvSpPr txBox="1"/>
          <p:nvPr/>
        </p:nvSpPr>
        <p:spPr>
          <a:xfrm>
            <a:off x="642906" y="5424568"/>
            <a:ext cx="830997" cy="11299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Approval and</a:t>
            </a:r>
          </a:p>
          <a:p>
            <a:r>
              <a:rPr lang="en-US" sz="1400" dirty="0"/>
              <a:t>Execution</a:t>
            </a:r>
          </a:p>
          <a:p>
            <a:r>
              <a:rPr lang="en-US" sz="1400" dirty="0"/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314399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8940893" cy="6418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Lease Terms and Renewals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8A916-18BB-458E-A43C-0F61FA1D8389}"/>
              </a:ext>
            </a:extLst>
          </p:cNvPr>
          <p:cNvSpPr txBox="1"/>
          <p:nvPr/>
        </p:nvSpPr>
        <p:spPr>
          <a:xfrm>
            <a:off x="1134337" y="1652858"/>
            <a:ext cx="99233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The initial lease term for either a calendar year or fiscal year will be prorated to the approved proposal letter’s date of receipt.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The awarding official will incorporate the 105(l) lease agreement into the ISDEAA agreement or 297 grant.</a:t>
            </a:r>
          </a:p>
          <a:p>
            <a:endParaRPr lang="en-US" sz="2800" dirty="0">
              <a:solidFill>
                <a:schemeClr val="accent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/>
                </a:solidFill>
              </a:rPr>
              <a:t>Lease Renewals: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Request 90 days before the expiration of the current lease.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Terms are for a full calendar year or fiscal year, per annual appropriation.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Terms may be renegotiated at renewal.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9260D1B-77BB-45C9-A180-64FAABC077A1}"/>
              </a:ext>
            </a:extLst>
          </p:cNvPr>
          <p:cNvSpPr/>
          <p:nvPr/>
        </p:nvSpPr>
        <p:spPr>
          <a:xfrm>
            <a:off x="788532" y="1652858"/>
            <a:ext cx="515258" cy="44012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7FA18-83F2-4694-8E70-490CA27208B7}"/>
              </a:ext>
            </a:extLst>
          </p:cNvPr>
          <p:cNvSpPr txBox="1"/>
          <p:nvPr/>
        </p:nvSpPr>
        <p:spPr>
          <a:xfrm>
            <a:off x="326867" y="2368128"/>
            <a:ext cx="461665" cy="22596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Chapters 6 - 7</a:t>
            </a:r>
          </a:p>
        </p:txBody>
      </p:sp>
    </p:spTree>
    <p:extLst>
      <p:ext uri="{BB962C8B-B14F-4D97-AF65-F5344CB8AC3E}">
        <p14:creationId xmlns:p14="http://schemas.microsoft.com/office/powerpoint/2010/main" val="254052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66652-F8B2-4183-92D2-0ECEF88C237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6839" y="1728439"/>
            <a:ext cx="11128917" cy="4337824"/>
          </a:xfrm>
        </p:spPr>
        <p:txBody>
          <a:bodyPr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Contact us at </a:t>
            </a:r>
            <a:r>
              <a:rPr lang="en-US" sz="2800" dirty="0">
                <a:solidFill>
                  <a:schemeClr val="tx1"/>
                </a:solidFill>
                <a:latin typeface="Calibri" panose="020F0502020204030204"/>
                <a:cs typeface="Calibri"/>
                <a:hlinkClick r:id="rId3"/>
              </a:rPr>
              <a:t>IS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/>
                <a:hlinkClick r:id="rId3"/>
              </a:rPr>
              <a:t>DEAA105L@BIA.GOV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Published Guidebook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https://www.bia.gov/as-ia/ofpsm/brpl/105lp</a:t>
            </a:r>
            <a:r>
              <a:rPr lang="en-US" sz="2800" b="1" dirty="0">
                <a:solidFill>
                  <a:srgbClr val="0065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noProof="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105(l) team will provide sample templates for required documents.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The 105(l) team will provide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assistance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as needed.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105(l) team will coordinate with IHS to ensure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no overlaps.</a:t>
            </a: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38CE0-3743-463A-A752-92A083CF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91827"/>
            <a:ext cx="7511687" cy="870492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The Path Forward</a:t>
            </a:r>
          </a:p>
        </p:txBody>
      </p:sp>
    </p:spTree>
    <p:extLst>
      <p:ext uri="{BB962C8B-B14F-4D97-AF65-F5344CB8AC3E}">
        <p14:creationId xmlns:p14="http://schemas.microsoft.com/office/powerpoint/2010/main" val="234728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9FEBCF-C81C-4F2F-9CC4-C66EF18B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464" y="2440050"/>
            <a:ext cx="4005072" cy="2019834"/>
          </a:xfrm>
        </p:spPr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600" dirty="0">
                <a:solidFill>
                  <a:srgbClr val="EBEBDD"/>
                </a:solidFill>
                <a:latin typeface="+mn-lt"/>
              </a:rPr>
              <a:t>Thank You!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81907-ED54-40A8-BFDF-6EA13291E8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5751" y="4459884"/>
            <a:ext cx="3480498" cy="59055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EBEBDD"/>
                </a:solidFill>
              </a:rPr>
              <a:t>www.indianaffairs.gov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26AD3-6886-4622-B75C-D59E2FA403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4205" y="1997241"/>
            <a:ext cx="10883590" cy="3669633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 is statutory and requires the Secretaries of the Department of the Interior and the Department of Health and Human Services, upon request of a tribe or tribal organization, to enter into a facility lease agreement for certain facilities used for the provision (PFSAs) assumed under ISDEAA.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I05(l) Tribal leases support facility costs for contracted and compacted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Programs, Functions, Services, or Activities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(PFSAs)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CD9143-C235-4472-A747-629EB1C2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191827"/>
            <a:ext cx="12058185" cy="87049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Indian Self Determination and Education Assistance Act (ISDEAA) </a:t>
            </a:r>
          </a:p>
        </p:txBody>
      </p:sp>
    </p:spTree>
    <p:extLst>
      <p:ext uri="{BB962C8B-B14F-4D97-AF65-F5344CB8AC3E}">
        <p14:creationId xmlns:p14="http://schemas.microsoft.com/office/powerpoint/2010/main" val="68709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30B26B-982B-4D0A-BA8E-87AD46EB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36" y="424055"/>
            <a:ext cx="8940893" cy="6418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What is a 105(l) Facility Lease?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88A916-18BB-458E-A43C-0F61FA1D8389}"/>
              </a:ext>
            </a:extLst>
          </p:cNvPr>
          <p:cNvSpPr txBox="1"/>
          <p:nvPr/>
        </p:nvSpPr>
        <p:spPr>
          <a:xfrm>
            <a:off x="1237048" y="2077843"/>
            <a:ext cx="9949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facility cost agreements that compensate the Tribes for facility operational expenses associated with using their facility to administer (ISDEAA) contracted/compacted services.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2800" dirty="0"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are not traditional leases.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7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20859-A92A-484B-B1AB-459644A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75" y="212168"/>
            <a:ext cx="11093510" cy="8704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Types of 105</a:t>
            </a:r>
            <a:r>
              <a:rPr lang="en-US" i="1" dirty="0">
                <a:latin typeface="+mn-lt"/>
              </a:rPr>
              <a:t>(l)</a:t>
            </a:r>
            <a:r>
              <a:rPr lang="en-US" dirty="0">
                <a:latin typeface="+mn-lt"/>
              </a:rPr>
              <a:t> Facilities Proposed for Tribal Leases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6FD97E0-AA03-EE6E-2C13-9279B1DA8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030101"/>
              </p:ext>
            </p:extLst>
          </p:nvPr>
        </p:nvGraphicFramePr>
        <p:xfrm>
          <a:off x="3709144" y="1360345"/>
          <a:ext cx="5706124" cy="518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247">
                  <a:extLst>
                    <a:ext uri="{9D8B030D-6E8A-4147-A177-3AD203B41FA5}">
                      <a16:colId xmlns:a16="http://schemas.microsoft.com/office/drawing/2014/main" val="2910611220"/>
                    </a:ext>
                  </a:extLst>
                </a:gridCol>
                <a:gridCol w="1636877">
                  <a:extLst>
                    <a:ext uri="{9D8B030D-6E8A-4147-A177-3AD203B41FA5}">
                      <a16:colId xmlns:a16="http://schemas.microsoft.com/office/drawing/2014/main" val="2725005284"/>
                    </a:ext>
                  </a:extLst>
                </a:gridCol>
              </a:tblGrid>
              <a:tr h="4244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FY 2023: 562 Renewals and Initial Lease Request by Type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0340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>
                        <a:solidFill>
                          <a:srgbClr val="66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344583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Administration              </a:t>
                      </a:r>
                      <a:endParaRPr lang="en-US" sz="2400" b="1" i="0" u="none" strike="noStrike">
                        <a:solidFill>
                          <a:srgbClr val="66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538910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Education (8 Schools)    </a:t>
                      </a:r>
                      <a:endParaRPr lang="en-US" sz="2400" b="1" i="0" u="none" strike="noStrike" dirty="0">
                        <a:solidFill>
                          <a:srgbClr val="66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015946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Public Safety </a:t>
                      </a:r>
                      <a:endParaRPr lang="en-US" sz="2400" b="1" i="0" u="none" strike="noStrike" dirty="0">
                        <a:solidFill>
                          <a:srgbClr val="6666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179561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Social Services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93901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Environmental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061268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Maintenance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293825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Storage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26357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Workforce/477  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997374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Mixed Use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948380"/>
                  </a:ext>
                </a:extLst>
              </a:tr>
              <a:tr h="4043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>
                          <a:solidFill>
                            <a:srgbClr val="666666"/>
                          </a:solidFill>
                          <a:effectLst/>
                          <a:latin typeface="Calibri"/>
                        </a:rPr>
                        <a:t>Other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06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6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20859-A92A-484B-B1AB-459644A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4" y="0"/>
            <a:ext cx="6036236" cy="8704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Growth in 105</a:t>
            </a:r>
            <a:r>
              <a:rPr lang="en-US" i="1" dirty="0">
                <a:latin typeface="+mn-lt"/>
              </a:rPr>
              <a:t>(l) </a:t>
            </a:r>
            <a:r>
              <a:rPr lang="en-US" dirty="0">
                <a:latin typeface="+mn-lt"/>
              </a:rPr>
              <a:t>Tribal Leases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11499A-761E-D355-8F91-9E1E603A0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4537" y="1582923"/>
            <a:ext cx="10876547" cy="49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64243-57A0-4134-AC7E-A1C1153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3" y="192505"/>
            <a:ext cx="11084153" cy="84221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Importance of Mandatory and Administrative Funding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19050-C84A-61BE-9106-129C62208E38}"/>
              </a:ext>
            </a:extLst>
          </p:cNvPr>
          <p:cNvSpPr txBox="1"/>
          <p:nvPr/>
        </p:nvSpPr>
        <p:spPr>
          <a:xfrm>
            <a:off x="495300" y="1453223"/>
            <a:ext cx="1120139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Mandatory Funding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 The 2024 Request continues IA’s proposal to reclassify the program to meet legal requirements to Tribes from discretionary to mandatory funding.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49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Contract Support Costs, 105(l) leases, and Construction, have grown from 12% of budget in 2013 to 24% of Budget in 2024 President’s Budget.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Funding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FY 2024 Request includes additional funding to allow the program to have enough staff to adequately process leases in a timely manner and have systems to manage the process efficiently and enhance communications with Tribes.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Payments for Tribal Leases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65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time of budget request, IA estimated at least $82.5M to fully fund costs for signed lease agreements under section 105(l) of ISDEAA. Based on the number of lease applications funded over the last two years, this is almost a 50% increase over 2022.</a:t>
            </a:r>
          </a:p>
        </p:txBody>
      </p:sp>
    </p:spTree>
    <p:extLst>
      <p:ext uri="{BB962C8B-B14F-4D97-AF65-F5344CB8AC3E}">
        <p14:creationId xmlns:p14="http://schemas.microsoft.com/office/powerpoint/2010/main" val="30745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64243-57A0-4134-AC7E-A1C1153B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3" y="191827"/>
            <a:ext cx="8870341" cy="8704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105(l) Technical Assistance Guidebook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021EF-5357-4966-8CEC-ED54F8CEC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300" r="22289"/>
          <a:stretch/>
        </p:blipFill>
        <p:spPr>
          <a:xfrm>
            <a:off x="3824868" y="1338145"/>
            <a:ext cx="7984273" cy="4790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60A18A-3D64-BC70-5833-9442C1509F6B}"/>
              </a:ext>
            </a:extLst>
          </p:cNvPr>
          <p:cNvSpPr txBox="1"/>
          <p:nvPr/>
        </p:nvSpPr>
        <p:spPr>
          <a:xfrm>
            <a:off x="236964" y="1918010"/>
            <a:ext cx="6140934" cy="3350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(ISDEAA) Section 105(l)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Eligibility Requirements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Types of Compensation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How to Start the Process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Required Documents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Lease Terms &amp; Renewals</a:t>
            </a:r>
          </a:p>
        </p:txBody>
      </p:sp>
    </p:spTree>
    <p:extLst>
      <p:ext uri="{BB962C8B-B14F-4D97-AF65-F5344CB8AC3E}">
        <p14:creationId xmlns:p14="http://schemas.microsoft.com/office/powerpoint/2010/main" val="71481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806711-72FD-463B-8281-C2DC24F1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130" y="1435442"/>
            <a:ext cx="2518336" cy="421167"/>
          </a:xfrm>
        </p:spPr>
        <p:txBody>
          <a:bodyPr>
            <a:normAutofit/>
          </a:bodyPr>
          <a:lstStyle/>
          <a:p>
            <a:r>
              <a:rPr lang="en-US" sz="2800" dirty="0"/>
              <a:t>Eligibility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20859-A92A-484B-B1AB-459644A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4" y="191827"/>
            <a:ext cx="6036236" cy="87049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The Tribe’s Considerations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CC3EE-A445-41BE-A4E1-781C39017916}"/>
              </a:ext>
            </a:extLst>
          </p:cNvPr>
          <p:cNvSpPr txBox="1"/>
          <p:nvPr/>
        </p:nvSpPr>
        <p:spPr>
          <a:xfrm>
            <a:off x="7321550" y="1286641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Types of Compensation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72F93-5D00-46FE-A8D6-229F2D813BD1}"/>
              </a:ext>
            </a:extLst>
          </p:cNvPr>
          <p:cNvSpPr txBox="1"/>
          <p:nvPr/>
        </p:nvSpPr>
        <p:spPr>
          <a:xfrm>
            <a:off x="7061499" y="2096428"/>
            <a:ext cx="44190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Fair Market Rental</a:t>
            </a:r>
          </a:p>
          <a:p>
            <a:pPr defTabSz="457200"/>
            <a:endParaRPr lang="en-US" sz="2400" dirty="0">
              <a:solidFill>
                <a:schemeClr val="accent5"/>
              </a:solidFill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Cost Elements listed in 25 CFR 	Section 900.70 (a) – (h) only</a:t>
            </a:r>
          </a:p>
          <a:p>
            <a:pPr defTabSz="457200"/>
            <a:endParaRPr lang="en-US" sz="2400" dirty="0">
              <a:solidFill>
                <a:schemeClr val="accent5"/>
              </a:solidFill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Combination of Fair Market 	Value and Cost Elements</a:t>
            </a:r>
          </a:p>
          <a:p>
            <a:pPr defTabSz="457200"/>
            <a:endParaRPr lang="en-US" sz="2400" b="1" dirty="0"/>
          </a:p>
          <a:p>
            <a:r>
              <a:rPr lang="en-US" sz="2000" i="1" dirty="0"/>
              <a:t>* Costs included in compensation must be reasonable and not duplicative.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46936F-60C3-4685-903B-104373E6174D}"/>
              </a:ext>
            </a:extLst>
          </p:cNvPr>
          <p:cNvSpPr/>
          <p:nvPr/>
        </p:nvSpPr>
        <p:spPr>
          <a:xfrm>
            <a:off x="11197837" y="1979140"/>
            <a:ext cx="439052" cy="28997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8E8A-1B2E-4944-97D1-75802628B6A4}"/>
              </a:ext>
            </a:extLst>
          </p:cNvPr>
          <p:cNvSpPr txBox="1"/>
          <p:nvPr/>
        </p:nvSpPr>
        <p:spPr>
          <a:xfrm>
            <a:off x="11621064" y="2583542"/>
            <a:ext cx="461665" cy="16909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Chapters 1 and 3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2FBAFDFB-C010-41C3-AE7A-2767F6B9783F}"/>
              </a:ext>
            </a:extLst>
          </p:cNvPr>
          <p:cNvSpPr/>
          <p:nvPr/>
        </p:nvSpPr>
        <p:spPr>
          <a:xfrm>
            <a:off x="532498" y="1973363"/>
            <a:ext cx="383724" cy="4524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D1261-9A92-425F-AFDC-6700F9D68D8F}"/>
              </a:ext>
            </a:extLst>
          </p:cNvPr>
          <p:cNvSpPr txBox="1"/>
          <p:nvPr/>
        </p:nvSpPr>
        <p:spPr>
          <a:xfrm>
            <a:off x="128286" y="2973031"/>
            <a:ext cx="461665" cy="17996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5E95B-7933-B3E0-1F81-A09C84E7CEBD}"/>
              </a:ext>
            </a:extLst>
          </p:cNvPr>
          <p:cNvSpPr txBox="1"/>
          <p:nvPr/>
        </p:nvSpPr>
        <p:spPr>
          <a:xfrm>
            <a:off x="916222" y="2096428"/>
            <a:ext cx="58147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Tribe must hold: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A title to the facility; 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A leasehold interest in the facility; 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A trust interest in the facility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/>
                </a:solidFill>
              </a:rPr>
              <a:t> The facility </a:t>
            </a:r>
            <a:r>
              <a:rPr lang="en-US" sz="2400" b="1" dirty="0">
                <a:solidFill>
                  <a:schemeClr val="accent5"/>
                </a:solidFill>
              </a:rPr>
              <a:t>must be occupied, </a:t>
            </a:r>
            <a:r>
              <a:rPr lang="en-US" sz="2400" dirty="0">
                <a:solidFill>
                  <a:schemeClr val="accent5"/>
                </a:solidFill>
              </a:rPr>
              <a:t>the space must be used for a qualified program function or activity</a:t>
            </a:r>
            <a:r>
              <a:rPr lang="en-US" sz="2400" b="1" dirty="0">
                <a:solidFill>
                  <a:schemeClr val="accent5"/>
                </a:solidFill>
              </a:rPr>
              <a:t>, </a:t>
            </a:r>
            <a:r>
              <a:rPr lang="en-US" sz="2400" dirty="0">
                <a:solidFill>
                  <a:schemeClr val="accent5"/>
                </a:solidFill>
              </a:rPr>
              <a:t>and the </a:t>
            </a:r>
            <a:r>
              <a:rPr lang="en-US" sz="2400" b="1" dirty="0">
                <a:solidFill>
                  <a:schemeClr val="accent5"/>
                </a:solidFill>
              </a:rPr>
              <a:t>PFSA must be </a:t>
            </a:r>
            <a:r>
              <a:rPr lang="en-US" sz="2400" dirty="0">
                <a:solidFill>
                  <a:schemeClr val="accent5"/>
                </a:solidFill>
              </a:rPr>
              <a:t>in an </a:t>
            </a:r>
            <a:r>
              <a:rPr lang="en-US" sz="2400" b="1" dirty="0">
                <a:solidFill>
                  <a:schemeClr val="accent5"/>
                </a:solidFill>
              </a:rPr>
              <a:t>approved</a:t>
            </a:r>
            <a:r>
              <a:rPr lang="en-US" sz="2400" dirty="0">
                <a:solidFill>
                  <a:schemeClr val="accent5"/>
                </a:solidFill>
              </a:rPr>
              <a:t> ISDEAA Self-Determination contract, Self-Governance compact, Public Law 100-297 grant, or 477 program.</a:t>
            </a:r>
          </a:p>
        </p:txBody>
      </p:sp>
    </p:spTree>
    <p:extLst>
      <p:ext uri="{BB962C8B-B14F-4D97-AF65-F5344CB8AC3E}">
        <p14:creationId xmlns:p14="http://schemas.microsoft.com/office/powerpoint/2010/main" val="215271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20859-A92A-484B-B1AB-459644AD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3" y="191827"/>
            <a:ext cx="10177676" cy="87049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Cost Elements listed in 25 CFR Section 900.70 (a) – (h) only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46936F-60C3-4685-903B-104373E6174D}"/>
              </a:ext>
            </a:extLst>
          </p:cNvPr>
          <p:cNvSpPr/>
          <p:nvPr/>
        </p:nvSpPr>
        <p:spPr>
          <a:xfrm>
            <a:off x="11159398" y="2787804"/>
            <a:ext cx="461665" cy="26366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A8E8A-1B2E-4944-97D1-75802628B6A4}"/>
              </a:ext>
            </a:extLst>
          </p:cNvPr>
          <p:cNvSpPr txBox="1"/>
          <p:nvPr/>
        </p:nvSpPr>
        <p:spPr>
          <a:xfrm>
            <a:off x="11621063" y="2475571"/>
            <a:ext cx="461665" cy="2352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Chapters 1 and 3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991D1D-282D-5FFB-54FA-D33105212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846" y="1512606"/>
            <a:ext cx="7695670" cy="870492"/>
          </a:xfrm>
        </p:spPr>
        <p:txBody>
          <a:bodyPr/>
          <a:lstStyle/>
          <a:p>
            <a:r>
              <a:rPr lang="en-US" sz="2000" dirty="0">
                <a:solidFill>
                  <a:schemeClr val="accent5"/>
                </a:solidFill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09762B-2391-198B-6A9A-401AB71A83E0}"/>
              </a:ext>
            </a:extLst>
          </p:cNvPr>
          <p:cNvSpPr txBox="1"/>
          <p:nvPr/>
        </p:nvSpPr>
        <p:spPr>
          <a:xfrm>
            <a:off x="256478" y="1512606"/>
            <a:ext cx="112306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the extent that no element is duplicative, the following elements may be included: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(a) </a:t>
            </a:r>
            <a:r>
              <a:rPr lang="en-US" sz="2400" dirty="0">
                <a:solidFill>
                  <a:schemeClr val="accent5"/>
                </a:solidFill>
              </a:rPr>
              <a:t>Rent (sublease)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(b) </a:t>
            </a:r>
            <a:r>
              <a:rPr lang="en-US" sz="2400" dirty="0">
                <a:solidFill>
                  <a:schemeClr val="accent5"/>
                </a:solidFill>
              </a:rPr>
              <a:t>Depreciation on the useful life of the facility based on acquisition costs not 	financed with Federal funds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(c) </a:t>
            </a:r>
            <a:r>
              <a:rPr lang="en-US" sz="2400" dirty="0">
                <a:solidFill>
                  <a:schemeClr val="accent5"/>
                </a:solidFill>
              </a:rPr>
              <a:t>Contributions to a reserve for replacement of facilities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(d) </a:t>
            </a:r>
            <a:r>
              <a:rPr lang="en-US" sz="2400" dirty="0">
                <a:solidFill>
                  <a:schemeClr val="accent5"/>
                </a:solidFill>
              </a:rPr>
              <a:t>Principal and interest paid or accrued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(e) </a:t>
            </a:r>
            <a:r>
              <a:rPr lang="en-US" sz="2400" dirty="0">
                <a:solidFill>
                  <a:schemeClr val="accent5"/>
                </a:solidFill>
              </a:rPr>
              <a:t>Operation and maintenance expenses, to the extent not otherwise included in 	rent or use allowances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(f) </a:t>
            </a:r>
            <a:r>
              <a:rPr lang="en-US" sz="2400" dirty="0">
                <a:solidFill>
                  <a:schemeClr val="accent5"/>
                </a:solidFill>
              </a:rPr>
              <a:t>Repairs to buildings and equipment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(g) </a:t>
            </a:r>
            <a:r>
              <a:rPr lang="en-US" sz="2400" dirty="0">
                <a:solidFill>
                  <a:schemeClr val="accent5"/>
                </a:solidFill>
              </a:rPr>
              <a:t>Alterations needed to meet contract requirements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	(h) </a:t>
            </a:r>
            <a:r>
              <a:rPr lang="en-US" sz="2400" dirty="0">
                <a:solidFill>
                  <a:schemeClr val="accent5"/>
                </a:solidFill>
              </a:rPr>
              <a:t>Other reasonable expenses</a:t>
            </a:r>
          </a:p>
        </p:txBody>
      </p:sp>
    </p:spTree>
    <p:extLst>
      <p:ext uri="{BB962C8B-B14F-4D97-AF65-F5344CB8AC3E}">
        <p14:creationId xmlns:p14="http://schemas.microsoft.com/office/powerpoint/2010/main" val="1394529861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nancial_PitchDeck_MO-v6">
  <a:themeElements>
    <a:clrScheme name="OPA-IA">
      <a:dk1>
        <a:srgbClr val="006599"/>
      </a:dk1>
      <a:lt1>
        <a:srgbClr val="FFFFFF"/>
      </a:lt1>
      <a:dk2>
        <a:srgbClr val="666666"/>
      </a:dk2>
      <a:lt2>
        <a:srgbClr val="FFFFFF"/>
      </a:lt2>
      <a:accent1>
        <a:srgbClr val="FFBE2E"/>
      </a:accent1>
      <a:accent2>
        <a:srgbClr val="666666"/>
      </a:accent2>
      <a:accent3>
        <a:srgbClr val="006599"/>
      </a:accent3>
      <a:accent4>
        <a:srgbClr val="F2F2F2"/>
      </a:accent4>
      <a:accent5>
        <a:srgbClr val="181818"/>
      </a:accent5>
      <a:accent6>
        <a:srgbClr val="D8D8D8"/>
      </a:accent6>
      <a:hlink>
        <a:srgbClr val="006599"/>
      </a:hlink>
      <a:folHlink>
        <a:srgbClr val="9B33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270744_Financial pitch deck_AAS_v4" id="{6B56449C-CC63-4FF3-BE4A-64780CE1EAAB}" vid="{648F9AC5-FF4B-45EC-957E-86958EA969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3515F0DD1B740B9CD2E14CC246E2B" ma:contentTypeVersion="10" ma:contentTypeDescription="Create a new document." ma:contentTypeScope="" ma:versionID="7733a65f3af459dce0bdc108297801cf">
  <xsd:schema xmlns:xsd="http://www.w3.org/2001/XMLSchema" xmlns:xs="http://www.w3.org/2001/XMLSchema" xmlns:p="http://schemas.microsoft.com/office/2006/metadata/properties" xmlns:ns2="2e2def3e-d469-4626-9a40-58a798e4d464" xmlns:ns3="afc037c3-f80d-404f-a003-8a842cc65735" targetNamespace="http://schemas.microsoft.com/office/2006/metadata/properties" ma:root="true" ma:fieldsID="08a9e7ed098fc9909d1bc89cd8b509a4" ns2:_="" ns3:_="">
    <xsd:import namespace="2e2def3e-d469-4626-9a40-58a798e4d464"/>
    <xsd:import namespace="afc037c3-f80d-404f-a003-8a842cc65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def3e-d469-4626-9a40-58a798e4d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c037c3-f80d-404f-a003-8a842cc65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c037c3-f80d-404f-a003-8a842cc65735">
      <UserInfo>
        <DisplayName>Appel, Elizabeth K</DisplayName>
        <AccountId>32</AccountId>
        <AccountType/>
      </UserInfo>
      <UserInfo>
        <DisplayName>Freeman, Sharee</DisplayName>
        <AccountId>20</AccountId>
        <AccountType/>
      </UserInfo>
      <UserInfo>
        <DisplayName>Wilson, Judith</DisplayName>
        <AccountId>12</AccountId>
        <AccountType/>
      </UserInfo>
      <UserInfo>
        <DisplayName>Wischnewski, Michael P</DisplayName>
        <AccountId>46</AccountId>
        <AccountType/>
      </UserInfo>
      <UserInfo>
        <DisplayName>Draper, Gabriel N</DisplayName>
        <AccountId>43</AccountId>
        <AccountType/>
      </UserInfo>
      <UserInfo>
        <DisplayName>Shade, Bryan C</DisplayName>
        <AccountId>16</AccountId>
        <AccountType/>
      </UserInfo>
      <UserInfo>
        <DisplayName>Bitsui, Marian K</DisplayName>
        <AccountId>91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87B06-D15E-4F2C-A061-66A03D123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def3e-d469-4626-9a40-58a798e4d464"/>
    <ds:schemaRef ds:uri="afc037c3-f80d-404f-a003-8a842cc65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F6F94C-93F8-43D6-B73E-B2623F426E77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afc037c3-f80d-404f-a003-8a842cc65735"/>
    <ds:schemaRef ds:uri="2e2def3e-d469-4626-9a40-58a798e4d46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3739797-27F4-4220-8F17-A405DEB061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1177</Words>
  <Application>Microsoft Office PowerPoint</Application>
  <PresentationFormat>Widescreen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Wingdings</vt:lpstr>
      <vt:lpstr>Financial_PitchDeck_MO-v6</vt:lpstr>
      <vt:lpstr>1_Office Theme</vt:lpstr>
      <vt:lpstr>1_Financial_PitchDeck_MO-v6</vt:lpstr>
      <vt:lpstr>    ISDEAA 105(l) Facility Lease  Overview</vt:lpstr>
      <vt:lpstr>Indian Self Determination and Education Assistance Act (ISDEAA) </vt:lpstr>
      <vt:lpstr>What is a 105(l) Facility Lease? </vt:lpstr>
      <vt:lpstr>Types of 105(l) Facilities Proposed for Tribal Leases</vt:lpstr>
      <vt:lpstr>Growth in 105(l) Tribal Leases</vt:lpstr>
      <vt:lpstr>Importance of Mandatory and Administrative Funding</vt:lpstr>
      <vt:lpstr>105(l) Technical Assistance Guidebook Overview</vt:lpstr>
      <vt:lpstr>The Tribe’s Considerations</vt:lpstr>
      <vt:lpstr>Cost Elements listed in 25 CFR Section 900.70 (a) – (h) only</vt:lpstr>
      <vt:lpstr>How to Start the Process</vt:lpstr>
      <vt:lpstr>Required Documents </vt:lpstr>
      <vt:lpstr>Floor Plan Example</vt:lpstr>
      <vt:lpstr>Lease Process Overview </vt:lpstr>
      <vt:lpstr>Lease Terms and Renewals</vt:lpstr>
      <vt:lpstr>The Path Forward</vt:lpstr>
      <vt:lpstr> Thank You!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Rescue Plan Consultation</dc:title>
  <dc:creator/>
  <cp:keywords>American Rescue Plan;Tribal Consultation</cp:keywords>
  <cp:lastModifiedBy/>
  <cp:revision>7</cp:revision>
  <dcterms:created xsi:type="dcterms:W3CDTF">2021-03-24T18:09:03Z</dcterms:created>
  <dcterms:modified xsi:type="dcterms:W3CDTF">2023-12-11T18:49:16Z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0x010100C4D3515F0DD1B740B9CD2E14CC246E2B</vt:lpwstr>
  </property>
</Properties>
</file>