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650" r:id="rId3"/>
    <p:sldId id="654" r:id="rId4"/>
    <p:sldId id="676" r:id="rId5"/>
    <p:sldId id="677" r:id="rId6"/>
    <p:sldId id="675" r:id="rId7"/>
    <p:sldId id="674" r:id="rId8"/>
    <p:sldId id="611" r:id="rId9"/>
    <p:sldId id="638" r:id="rId10"/>
    <p:sldId id="672" r:id="rId11"/>
    <p:sldId id="671" r:id="rId12"/>
    <p:sldId id="35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EEECE1"/>
    <a:srgbClr val="110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43" autoAdjust="0"/>
    <p:restoredTop sz="94673" autoAdjust="0"/>
  </p:normalViewPr>
  <p:slideViewPr>
    <p:cSldViewPr>
      <p:cViewPr varScale="1">
        <p:scale>
          <a:sx n="112" d="100"/>
          <a:sy n="112" d="100"/>
        </p:scale>
        <p:origin x="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89630" tIns="44815" rIns="89630" bIns="44815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89630" tIns="44815" rIns="89630" bIns="44815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853847B-CDB4-4D5D-837F-B8FC1C175566}" type="datetimeFigureOut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89630" tIns="44815" rIns="89630" bIns="44815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89630" tIns="44815" rIns="89630" bIns="448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F4C4E-FD9E-4921-B3CF-9E1752E721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0964" tIns="45483" rIns="90964" bIns="4548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0964" tIns="45483" rIns="90964" bIns="4548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A4A6240-BD63-46C9-9541-BBC0CF054268}" type="datetimeFigureOut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4" tIns="45483" rIns="90964" bIns="4548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232" y="4416426"/>
            <a:ext cx="5611554" cy="4183063"/>
          </a:xfrm>
          <a:prstGeom prst="rect">
            <a:avLst/>
          </a:prstGeom>
        </p:spPr>
        <p:txBody>
          <a:bodyPr vert="horz" lIns="90964" tIns="45483" rIns="90964" bIns="4548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0964" tIns="45483" rIns="90964" bIns="4548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0964" tIns="45483" rIns="90964" bIns="454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63B4D4-5057-4D43-95F5-C72F36B379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D46BE3-F6E8-4CE2-95E1-A8A6B14A4B8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DEBC1F-5628-46E3-857E-DCDAE191E4C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246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DEBC1F-5628-46E3-857E-DCDAE191E4C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58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DEBC1F-5628-46E3-857E-DCDAE191E4C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9304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945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29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69C11E-71F6-4FB9-BF24-CBA177E3A21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945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23A27-80C8-4111-B01C-F9E6BAA2206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AA676-E3FD-4248-A4E8-061D401F4974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59FB-209F-40BF-8890-A14CE18564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13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93D5-A923-4D90-853D-28C9414C0458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F172-3052-4F94-86E9-CF66047CFE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59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F0BE-1698-48E4-8787-C7059FB04B9D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0D62-2C61-44CC-8560-E33970B373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29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CB8A-F204-491A-9641-D8DD1EBBA050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86D0-D48B-4713-9F7A-2DDA26E338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56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20F1-015C-4087-9EF9-FE02029D2B3D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968E-C975-4176-99FF-DED58DA453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22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398A2-22FD-498F-B562-1031D0434926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436C-F543-40AE-947E-518B024E8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83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9916-4B94-4B33-A0F4-39BC820EA18E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76B37-8C30-46B7-A381-9893FD0023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5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0615B-D63C-400A-B4B5-89EA19BD767D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DD41-78FA-4063-9582-80023C39CA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179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4CB2-FAB1-49B8-A106-B701E8680D5C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16DA-89A9-49A3-9358-492369D26C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304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869E-DAE1-41E9-BEB8-864CD44DEDB9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AED8-90F3-450E-8A46-A694476E1D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172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C2E9-240F-4186-8951-0DE1D0891D76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C458-9226-4537-97C2-44F931DDCE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17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4076-5DEC-46B8-9DD8-762226075D52}" type="datetime1">
              <a:rPr lang="en-US"/>
              <a:pPr>
                <a:defRPr/>
              </a:pPr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BB7AB8-A09F-489B-AB9B-66E4A5699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SG-Finance@bia.gov" TargetMode="External"/><Relationship Id="rId2" Type="http://schemas.openxmlformats.org/officeDocument/2006/relationships/hyperlink" Target="mailto:Douglas.Dan@bia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SG-CSC@bia.go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3813"/>
            <a:ext cx="4191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982663"/>
            <a:ext cx="8839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Office of Self Governance Update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December 11, 2023</a:t>
            </a:r>
          </a:p>
        </p:txBody>
      </p:sp>
      <p:pic>
        <p:nvPicPr>
          <p:cNvPr id="4100" name="Picture 4" descr="https://services2.geolearning.com/courseware/show/14/14181/v1.zip/file/SCO_01_Self-Governance/media/build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6" t="3392" r="9744" b="4259"/>
          <a:stretch>
            <a:fillRect/>
          </a:stretch>
        </p:blipFill>
        <p:spPr bwMode="auto">
          <a:xfrm>
            <a:off x="977900" y="2146300"/>
            <a:ext cx="71374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9D83D2-D83F-4D2C-B993-706C836F577A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173162"/>
            <a:ext cx="8229600" cy="808038"/>
          </a:xfrm>
        </p:spPr>
        <p:txBody>
          <a:bodyPr/>
          <a:lstStyle/>
          <a:p>
            <a:r>
              <a:rPr lang="en-US" altLang="en-US" dirty="0"/>
              <a:t>Self Governance ATOs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361950" y="2057400"/>
            <a:ext cx="8420100" cy="425969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400" dirty="0"/>
              <a:t>SGDB Updates: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2400" dirty="0"/>
          </a:p>
          <a:p>
            <a:pPr>
              <a:spcBef>
                <a:spcPts val="0"/>
              </a:spcBef>
              <a:defRPr/>
            </a:pPr>
            <a:r>
              <a:rPr lang="en-US" altLang="en-US" sz="2400" b="1" dirty="0"/>
              <a:t>Auto-Signatures </a:t>
            </a:r>
            <a:r>
              <a:rPr lang="en-US" altLang="en-US" sz="2400" dirty="0"/>
              <a:t>on ATOs was implemented at the end of September 2023.  Signed reprints of ATOs are available for 2023, 2022, and various 2021 ATOs.</a:t>
            </a:r>
          </a:p>
          <a:p>
            <a:pPr>
              <a:spcBef>
                <a:spcPts val="0"/>
              </a:spcBef>
              <a:defRPr/>
            </a:pPr>
            <a:endParaRPr lang="en-US" altLang="en-US" sz="2400" dirty="0"/>
          </a:p>
          <a:p>
            <a:pPr>
              <a:spcBef>
                <a:spcPts val="0"/>
              </a:spcBef>
              <a:defRPr/>
            </a:pPr>
            <a:r>
              <a:rPr lang="en-US" altLang="en-US" sz="2400" dirty="0"/>
              <a:t>A </a:t>
            </a:r>
            <a:r>
              <a:rPr lang="en-US" altLang="en-US" sz="2400" b="1" dirty="0"/>
              <a:t>New Messages </a:t>
            </a:r>
            <a:r>
              <a:rPr lang="en-US" altLang="en-US" sz="2400" dirty="0"/>
              <a:t>tab on the Login page was implemented in November 2023.  New Messages notice will automatically display until a Tribal User views the pending message(s).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en-US" sz="24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400" dirty="0"/>
              <a:t>More to come…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9D2B3-4555-4DB1-BEEF-DE4B36210C84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39941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3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22694" y="949437"/>
            <a:ext cx="8229600" cy="808038"/>
          </a:xfrm>
        </p:spPr>
        <p:txBody>
          <a:bodyPr/>
          <a:lstStyle/>
          <a:p>
            <a:r>
              <a:rPr lang="en-US" altLang="en-US" dirty="0"/>
              <a:t>ATO Information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757476"/>
            <a:ext cx="8420100" cy="45596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If a Tribe/Consortium is awaiting an ATO, please contact: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Doug Dan by email </a:t>
            </a:r>
            <a:r>
              <a:rPr lang="en-US" altLang="en-US" dirty="0">
                <a:hlinkClick r:id="rId2"/>
              </a:rPr>
              <a:t>Douglas.Dan@bia.gov</a:t>
            </a:r>
            <a:r>
              <a:rPr lang="en-US" altLang="en-US" dirty="0"/>
              <a:t>; or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/>
              <a:t>Upon request, OSG Finance can provide FBMS and SGDB print screens which display data useful to support the drawdown of available amounts in ASAP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hlinkClick r:id="rId3"/>
              </a:rPr>
              <a:t>Lance.Fisher@bia.gov</a:t>
            </a:r>
            <a:r>
              <a:rPr lang="en-US" altLang="en-US" sz="2400" dirty="0"/>
              <a:t> can assist with Tribal/Consortium issues with ASAP or ID.me registration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9D2B3-4555-4DB1-BEEF-DE4B36210C84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39941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97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3295650" y="1590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 </a:t>
            </a:r>
            <a:endParaRPr lang="en-US" altLang="en-US" sz="18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61AFE1-4189-4313-9320-15C672559464}" type="slidenum">
              <a:rPr lang="en-US" altLang="en-US" sz="16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600" dirty="0"/>
          </a:p>
        </p:txBody>
      </p:sp>
      <p:sp>
        <p:nvSpPr>
          <p:cNvPr id="43013" name="TextBox 3"/>
          <p:cNvSpPr txBox="1">
            <a:spLocks noChangeArrowheads="1"/>
          </p:cNvSpPr>
          <p:nvPr/>
        </p:nvSpPr>
        <p:spPr bwMode="auto">
          <a:xfrm>
            <a:off x="914400" y="2484438"/>
            <a:ext cx="6705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800" dirty="0"/>
            </a:br>
            <a:r>
              <a:rPr lang="en-US" altLang="en-US" sz="7200" b="1" dirty="0"/>
              <a:t>The End </a:t>
            </a:r>
            <a:endParaRPr lang="en-US" alt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57F5-60F0-4775-89E7-8BACDEF6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1592"/>
            <a:ext cx="347929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Personnel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363D4-DD0A-43A1-AAF8-860F2E4B1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39" y="2573913"/>
            <a:ext cx="3114947" cy="29886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768"/>
              </a:spcBef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Rose Petoskey has transferred from her role at DOI and accepted a position at the White House as a Senior Advisor to the White House Office of Intergovernmental Affairs and Director of Tribal Affairs for the Biden-Harris Administration. </a:t>
            </a:r>
            <a:endParaRPr lang="en-US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6D6AD-A318-4C94-BFA6-A82C2580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78686D0-D48B-4713-9F7A-2DDA26E338AA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2" descr="https://services2.geolearning.com/courseware/show/14/14181/v1.zip/file/media/self_governance.png">
            <a:extLst>
              <a:ext uri="{FF2B5EF4-FFF2-40B4-BE49-F238E27FC236}">
                <a16:creationId xmlns:a16="http://schemas.microsoft.com/office/drawing/2014/main" id="{BD96F184-4EA7-4177-8838-90FB65E09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4111625" cy="95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2EF5816-7AC2-0358-8BFE-A05F3E6BD9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92346" y="1295400"/>
            <a:ext cx="4038600" cy="305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6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114800" cy="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2600" y="1493976"/>
            <a:ext cx="6057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/>
              <a:t>Office of Self Governance – Finance (2022)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3FCA5-D5F1-4446-9400-1E0B0B85D580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0" y="2993818"/>
            <a:ext cx="7467600" cy="297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To date in FY 2024, OSG has received and obligated approximately $811,437,430</a:t>
            </a:r>
            <a:r>
              <a:rPr lang="en-US" sz="3200" dirty="0"/>
              <a:t> </a:t>
            </a:r>
            <a:r>
              <a:rPr lang="en-US" altLang="en-US" sz="3200" dirty="0">
                <a:ea typeface="Calibri" pitchFamily="34" charset="0"/>
              </a:rPr>
              <a:t>in FY 2022 funding to Self Governance Tribes/Consortia</a:t>
            </a:r>
          </a:p>
        </p:txBody>
      </p:sp>
    </p:spTree>
    <p:extLst>
      <p:ext uri="{BB962C8B-B14F-4D97-AF65-F5344CB8AC3E}">
        <p14:creationId xmlns:p14="http://schemas.microsoft.com/office/powerpoint/2010/main" val="272336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19"/>
            <a:ext cx="4114800" cy="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428751" y="1449984"/>
            <a:ext cx="6057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Office of Self Governance – Finance (2023)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3FCA5-D5F1-4446-9400-1E0B0B85D580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1" y="2885401"/>
            <a:ext cx="7239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To date in FY 2024, OSG has received approximately $796,824,604</a:t>
            </a:r>
            <a:r>
              <a:rPr lang="en-US" sz="3200" dirty="0"/>
              <a:t> </a:t>
            </a:r>
            <a:r>
              <a:rPr lang="en-US" altLang="en-US" sz="3200" dirty="0">
                <a:ea typeface="Calibri" pitchFamily="34" charset="0"/>
              </a:rPr>
              <a:t>in FY 2023 funding for Self Governance Tribes/Consortia</a:t>
            </a:r>
          </a:p>
          <a:p>
            <a:pPr marL="192881" indent="-192881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Calibri" pitchFamily="34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052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19"/>
            <a:ext cx="4114800" cy="9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543050" y="1307293"/>
            <a:ext cx="6057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Office of Self Governance – Finance (2024)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3FCA5-D5F1-4446-9400-1E0B0B85D580}" type="slidenum">
              <a:rPr lang="en-US" altLang="en-US" sz="16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38201" y="2885401"/>
            <a:ext cx="7239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3200" dirty="0">
                <a:ea typeface="Calibri" pitchFamily="34" charset="0"/>
              </a:rPr>
              <a:t>To date in FY 2024, OSG has received approximately $343,953,414</a:t>
            </a:r>
            <a:r>
              <a:rPr lang="en-US" sz="3200" dirty="0"/>
              <a:t> </a:t>
            </a:r>
            <a:r>
              <a:rPr lang="en-US" altLang="en-US" sz="3200" dirty="0">
                <a:ea typeface="Calibri" pitchFamily="34" charset="0"/>
              </a:rPr>
              <a:t>in FY 2024 funding for Self Governance Tribes/Consortia</a:t>
            </a:r>
          </a:p>
          <a:p>
            <a:pPr marL="192881" indent="-192881">
              <a:buFont typeface="Arial" panose="020B0604020202020204" pitchFamily="34" charset="0"/>
              <a:buChar char="•"/>
              <a:defRPr/>
            </a:pPr>
            <a:endParaRPr lang="en-US" altLang="en-US" b="1" dirty="0">
              <a:ea typeface="Calibri" pitchFamily="34" charset="0"/>
            </a:endParaRP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01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5" y="0"/>
            <a:ext cx="4122295" cy="9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4851" indent="-90191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1653" indent="-72331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06314" indent="-72331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50975" indent="-72331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815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16532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2250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67967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53AB45-5928-98EA-21EC-3333AF4CC70E}"/>
              </a:ext>
            </a:extLst>
          </p:cNvPr>
          <p:cNvSpPr txBox="1"/>
          <p:nvPr/>
        </p:nvSpPr>
        <p:spPr>
          <a:xfrm>
            <a:off x="609600" y="954657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Contract Support Cost (CSC)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FY 2019 – 2023 Update</a:t>
            </a:r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D0278F-4DA7-2A29-11CD-02C224E8F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30319"/>
              </p:ext>
            </p:extLst>
          </p:nvPr>
        </p:nvGraphicFramePr>
        <p:xfrm>
          <a:off x="1790700" y="2317749"/>
          <a:ext cx="5562600" cy="4038601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1504073001"/>
                    </a:ext>
                  </a:extLst>
                </a:gridCol>
                <a:gridCol w="2473489">
                  <a:extLst>
                    <a:ext uri="{9D8B030D-6E8A-4147-A177-3AD203B41FA5}">
                      <a16:colId xmlns:a16="http://schemas.microsoft.com/office/drawing/2014/main" val="321205674"/>
                    </a:ext>
                  </a:extLst>
                </a:gridCol>
                <a:gridCol w="1679411">
                  <a:extLst>
                    <a:ext uri="{9D8B030D-6E8A-4147-A177-3AD203B41FA5}">
                      <a16:colId xmlns:a16="http://schemas.microsoft.com/office/drawing/2014/main" val="3082796821"/>
                    </a:ext>
                  </a:extLst>
                </a:gridCol>
              </a:tblGrid>
              <a:tr h="5654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 Distributed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Tribes Unresponsive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07105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$ 108,522,309.00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104391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$ 115,203,893.00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715340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– CARES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$ 27,866,064.00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039858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$ 111,266,852.00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456412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 – ARPA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$ 46,407,527.00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98795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$ 117,999,060.00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011697"/>
                  </a:ext>
                </a:extLst>
              </a:tr>
              <a:tr h="49617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$ 103,137,881.00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69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1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5" y="0"/>
            <a:ext cx="4122295" cy="9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63927" y="1069144"/>
            <a:ext cx="73656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Contract Support Cost (CSC)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FY 2024 Update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4851" indent="-90191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1653" indent="-72331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06314" indent="-72331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50975" indent="-72331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815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16532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2250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67967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600" dirty="0"/>
          </a:p>
        </p:txBody>
      </p:sp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721053" y="2530651"/>
            <a:ext cx="7651421" cy="37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4463" indent="-144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date, OSG has not received FY 2024 CSC funding for distribution.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Indian Affairs has requested Excepted Apportionment for CSC. The date that apportionment is expected to be available is pending.</a:t>
            </a:r>
          </a:p>
        </p:txBody>
      </p:sp>
    </p:spTree>
    <p:extLst>
      <p:ext uri="{BB962C8B-B14F-4D97-AF65-F5344CB8AC3E}">
        <p14:creationId xmlns:p14="http://schemas.microsoft.com/office/powerpoint/2010/main" val="183512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5" y="0"/>
            <a:ext cx="4122295" cy="95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63928" y="1330322"/>
            <a:ext cx="73656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/>
              <a:t>Contract Support Email Address </a:t>
            </a: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4851" indent="-90191">
              <a:spcBef>
                <a:spcPct val="20000"/>
              </a:spcBef>
              <a:buFont typeface="Arial" panose="020B0604020202020204" pitchFamily="34" charset="0"/>
              <a:buChar char="–"/>
              <a:defRPr sz="1575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361653" indent="-72331">
              <a:spcBef>
                <a:spcPct val="20000"/>
              </a:spcBef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506314" indent="-72331">
              <a:spcBef>
                <a:spcPct val="20000"/>
              </a:spcBef>
              <a:buFont typeface="Arial" panose="020B0604020202020204" pitchFamily="34" charset="0"/>
              <a:buChar char="–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650975" indent="-72331">
              <a:spcBef>
                <a:spcPct val="20000"/>
              </a:spcBef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815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16532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22500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679675" indent="-7233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125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6CC000B8-E784-4508-8AAB-651659C3D759}" type="slidenum">
              <a:rPr lang="en-US" altLang="en-US" sz="160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600" dirty="0"/>
          </a:p>
        </p:txBody>
      </p:sp>
      <p:sp>
        <p:nvSpPr>
          <p:cNvPr id="27653" name="TextBox 3"/>
          <p:cNvSpPr txBox="1">
            <a:spLocks noChangeArrowheads="1"/>
          </p:cNvSpPr>
          <p:nvPr/>
        </p:nvSpPr>
        <p:spPr bwMode="auto">
          <a:xfrm>
            <a:off x="721053" y="2530651"/>
            <a:ext cx="7651421" cy="37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44463" indent="-144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hlinkClick r:id="rId4"/>
              </a:rPr>
              <a:t>OSG-CSC@bia.gov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Self Governance Tribes/Consortia are requested to please email all correspondence and documentation regarding Self Governance CSC to this email address, including CSC Data.</a:t>
            </a:r>
          </a:p>
        </p:txBody>
      </p:sp>
    </p:spTree>
    <p:extLst>
      <p:ext uri="{BB962C8B-B14F-4D97-AF65-F5344CB8AC3E}">
        <p14:creationId xmlns:p14="http://schemas.microsoft.com/office/powerpoint/2010/main" val="289942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729216"/>
            <a:ext cx="8229600" cy="808038"/>
          </a:xfrm>
        </p:spPr>
        <p:txBody>
          <a:bodyPr/>
          <a:lstStyle/>
          <a:p>
            <a:r>
              <a:rPr lang="en-US" altLang="en-US" sz="3200" dirty="0"/>
              <a:t>Self Governance Negotiations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447800"/>
            <a:ext cx="8420100" cy="5181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000" dirty="0"/>
              <a:t>OSG’s negotiators continue to prioritize completion of PROGESS Act Negotiated Rulemaking.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000" dirty="0"/>
              <a:t>OSG’s historical cyclical processes for negotiating Funding Agreements is disrupted, due in large to:</a:t>
            </a:r>
          </a:p>
          <a:p>
            <a:pPr marL="857250" lvl="1" indent="-457200">
              <a:lnSpc>
                <a:spcPct val="150000"/>
              </a:lnSpc>
              <a:buAutoNum type="arabicPeriod"/>
              <a:defRPr/>
            </a:pPr>
            <a:r>
              <a:rPr lang="en-US" altLang="en-US" sz="1600" dirty="0"/>
              <a:t>25 U.S.C. § 5363(p) – authorizing Tribes/Consortia to retain an existing Funding Agreement without disrupting the award of funds (funds are still being paid to Tribes/Consortia)</a:t>
            </a:r>
          </a:p>
          <a:p>
            <a:pPr marL="857250" lvl="1" indent="-457200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lang="en-US" altLang="en-US" sz="1600" dirty="0"/>
              <a:t>Many Tribes/Consortia electing to allow PROGRESS Act Rulemaking to complete before negotiating a successor Funding Agreement</a:t>
            </a:r>
          </a:p>
          <a:p>
            <a:pPr marL="857250" lvl="1" indent="-457200">
              <a:lnSpc>
                <a:spcPct val="150000"/>
              </a:lnSpc>
              <a:buAutoNum type="arabicPeriod"/>
              <a:defRPr/>
            </a:pPr>
            <a:r>
              <a:rPr lang="en-US" altLang="en-US" sz="1600" dirty="0"/>
              <a:t>Tribes/Consortia moving forward with negotiations at various times of the year</a:t>
            </a:r>
            <a:endParaRPr lang="en-US" altLang="en-US" sz="2400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B9D2B3-4555-4DB1-BEEF-DE4B36210C84}" type="slidenum">
              <a:rPr lang="en-US" altLang="en-US" sz="16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600" dirty="0">
              <a:solidFill>
                <a:srgbClr val="898989"/>
              </a:solidFill>
            </a:endParaRPr>
          </a:p>
        </p:txBody>
      </p:sp>
      <p:pic>
        <p:nvPicPr>
          <p:cNvPr id="39941" name="Picture 2" descr="https://services2.geolearning.com/courseware/show/14/14181/v1.zip/file/media/self_governa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6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50659</TotalTime>
  <Words>552</Words>
  <Application>Microsoft Office PowerPoint</Application>
  <PresentationFormat>On-screen Show (4:3)</PresentationFormat>
  <Paragraphs>86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inherit</vt:lpstr>
      <vt:lpstr>Wingdings</vt:lpstr>
      <vt:lpstr>Office Theme</vt:lpstr>
      <vt:lpstr>PowerPoint Presentation</vt:lpstr>
      <vt:lpstr>Personnel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Governance Negotiations</vt:lpstr>
      <vt:lpstr>Self Governance ATOs</vt:lpstr>
      <vt:lpstr>ATO Information</vt:lpstr>
      <vt:lpstr>PowerPoint Presentation</vt:lpstr>
    </vt:vector>
  </TitlesOfParts>
  <Company>Bureau of Indian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Theodore Zachary Scribner</dc:creator>
  <cp:lastModifiedBy>Whittaker, Tyvin J</cp:lastModifiedBy>
  <cp:revision>975</cp:revision>
  <cp:lastPrinted>2023-03-06T23:27:34Z</cp:lastPrinted>
  <dcterms:created xsi:type="dcterms:W3CDTF">2014-01-23T17:26:37Z</dcterms:created>
  <dcterms:modified xsi:type="dcterms:W3CDTF">2023-12-08T18:31:38Z</dcterms:modified>
</cp:coreProperties>
</file>