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628" r:id="rId5"/>
    <p:sldId id="629" r:id="rId6"/>
    <p:sldId id="630" r:id="rId7"/>
    <p:sldId id="62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di Ferguson" initials="CF" lastIdx="2" clrIdx="0">
    <p:extLst>
      <p:ext uri="{19B8F6BF-5375-455C-9EA6-DF929625EA0E}">
        <p15:presenceInfo xmlns:p15="http://schemas.microsoft.com/office/powerpoint/2012/main" userId="S::cyndif@senseinc.com::5b37c107-19e8-4ac1-b876-f5341f036a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3238" autoAdjust="0"/>
  </p:normalViewPr>
  <p:slideViewPr>
    <p:cSldViewPr>
      <p:cViewPr varScale="1">
        <p:scale>
          <a:sx n="76" d="100"/>
          <a:sy n="76" d="100"/>
        </p:scale>
        <p:origin x="655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3T21:20:01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0 384,'14'0'128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3E2-2309-4A98-8F2B-DB1E1CD06019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217-AE8B-40ED-A722-F9382EB885A4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268-5C29-4881-A638-9AB1E99FCFD4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A39D-5BCC-4B2E-BF3D-828CB4310BDD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2CAA-C8D0-4C68-96C5-B3833103C3FE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55F8-4D54-4D57-9492-A5FD3F82B671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8DC9-AB0C-4DAF-A800-EC04147D88B2}" type="datetime1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8CD-FC4F-4A27-87AC-FCEF6D6100D0}" type="datetime1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5A1F-1BB4-4180-8515-BF3FC871F22A}" type="datetime1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4FE-D758-4B3E-81D3-2A01E108A3C5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8101-AD2B-49DD-8E6C-EB4DEBED5298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F519-7732-463B-95B4-1CA13DC39C0A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Milhollin@hobbsstraus.com" TargetMode="External"/><Relationship Id="rId2" Type="http://schemas.openxmlformats.org/officeDocument/2006/relationships/hyperlink" Target="mailto:cyndif@senseinc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tribalselfgov.org/health-reform/" TargetMode="External"/><Relationship Id="rId4" Type="http://schemas.openxmlformats.org/officeDocument/2006/relationships/hyperlink" Target="mailto:betsygb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45" y="386930"/>
            <a:ext cx="7942275" cy="14298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/>
              <a:t>Tribal Self-Governance Advisory Committee</a:t>
            </a:r>
            <a:br>
              <a:rPr lang="en-US" sz="2000" b="1"/>
            </a:br>
            <a:r>
              <a:rPr lang="en-US" sz="2000" b="1"/>
              <a:t>Affordable Care Act (ACA)/Indian Health Care Improvement Act (IHCIA) Project</a:t>
            </a:r>
            <a:br>
              <a:rPr lang="en-US" sz="2000" b="1"/>
            </a:br>
            <a:r>
              <a:rPr lang="en-US" sz="2000" b="1" u="sng"/>
              <a:t>December 2023</a:t>
            </a:r>
            <a:br>
              <a:rPr lang="en-US" sz="2000" b="1"/>
            </a:br>
            <a:br>
              <a:rPr lang="en-US" sz="1700" b="1" u="sng"/>
            </a:br>
            <a:r>
              <a:rPr lang="en-US" sz="2000" b="1">
                <a:solidFill>
                  <a:srgbClr val="FF0000"/>
                </a:solidFill>
              </a:rPr>
              <a:t>Recent Project Activities</a:t>
            </a:r>
            <a:endParaRPr lang="en-US" sz="1700" b="1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 w="25400" cap="flat" algn="ctr">
            <a:noFill/>
            <a:prstDash val="solid"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595245" y="2362200"/>
            <a:ext cx="5661468" cy="3876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u="sng"/>
              <a:t>Medicaid Unwinding </a:t>
            </a:r>
            <a:r>
              <a:rPr lang="en-US" b="1"/>
              <a:t>- </a:t>
            </a:r>
            <a:r>
              <a:rPr lang="en-US"/>
              <a:t>Completed Executive Summary and Report based on Tribal input received in a recent survey.</a:t>
            </a:r>
            <a:endParaRPr lang="en-US" b="1"/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/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u="sng"/>
              <a:t>ACA/IHCIA Success Stories </a:t>
            </a:r>
            <a:r>
              <a:rPr lang="en-US" b="1"/>
              <a:t>– </a:t>
            </a:r>
            <a:r>
              <a:rPr lang="en-US"/>
              <a:t>Interviews being conducted to highlight some Tribal best practices and outcomes as a result of authorities under the ACA/IHCIA.</a:t>
            </a:r>
            <a:endParaRPr lang="en-US" b="1"/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/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u="sng"/>
              <a:t>Webinars</a:t>
            </a:r>
            <a:r>
              <a:rPr lang="en-US" u="sng"/>
              <a:t> </a:t>
            </a:r>
            <a:r>
              <a:rPr lang="en-US"/>
              <a:t>being planned to address on Increasing Third Party Revenues and Tribal Sponsorship.</a:t>
            </a:r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28575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/>
              <a:t>Participating in TTAG/CMS Small Workgroups on </a:t>
            </a:r>
            <a:r>
              <a:rPr lang="en-US" b="1" u="sng"/>
              <a:t>Medicare/Medicaid Administrative Priorities.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/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DC255D-A371-BA96-ABBF-64CE6460D6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214" r="2" b="2"/>
          <a:stretch>
            <a:fillRect/>
          </a:stretch>
        </p:blipFill>
        <p:spPr>
          <a:xfrm>
            <a:off x="7010400" y="5308747"/>
            <a:ext cx="1285956" cy="109309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1AFDF4E-827F-427A-878E-6542E865605E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36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b="1"/>
              <a:t>TSGAC Input on WorkPlan for FY2024 - Priorities</a:t>
            </a:r>
            <a:endParaRPr lang="en-US" sz="4700" b="1" kern="1200">
              <a:latin typeface="+mj-lt"/>
              <a:ea typeface="+mj-ea"/>
              <a:cs typeface="+mj-cs"/>
            </a:endParaRP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dup0" fmla="*/ 0 w 8229600"/>
              <a:gd name="connsiteY0dup0" fmla="*/ 0 h 18288"/>
              <a:gd name="connsiteX1dup0" fmla="*/ 521208 w 8229600"/>
              <a:gd name="connsiteY1dup0" fmla="*/ 0 h 18288"/>
              <a:gd name="connsiteX2dup0" fmla="*/ 960120 w 8229600"/>
              <a:gd name="connsiteY2dup0" fmla="*/ 0 h 18288"/>
              <a:gd name="connsiteX3dup0" fmla="*/ 1481328 w 8229600"/>
              <a:gd name="connsiteY3dup0" fmla="*/ 0 h 18288"/>
              <a:gd name="connsiteX4dup0" fmla="*/ 2167128 w 8229600"/>
              <a:gd name="connsiteY4dup0" fmla="*/ 0 h 18288"/>
              <a:gd name="connsiteX5dup0" fmla="*/ 2935224 w 8229600"/>
              <a:gd name="connsiteY5dup0" fmla="*/ 0 h 18288"/>
              <a:gd name="connsiteX6dup0" fmla="*/ 3785616 w 8229600"/>
              <a:gd name="connsiteY6dup0" fmla="*/ 0 h 18288"/>
              <a:gd name="connsiteX7dup0" fmla="*/ 4636008 w 8229600"/>
              <a:gd name="connsiteY7dup0" fmla="*/ 0 h 18288"/>
              <a:gd name="connsiteX8dup0" fmla="*/ 5239512 w 8229600"/>
              <a:gd name="connsiteY8dup0" fmla="*/ 0 h 18288"/>
              <a:gd name="connsiteX9dup0" fmla="*/ 6007608 w 8229600"/>
              <a:gd name="connsiteY9dup0" fmla="*/ 0 h 18288"/>
              <a:gd name="connsiteX10dup0" fmla="*/ 6693408 w 8229600"/>
              <a:gd name="connsiteY10dup0" fmla="*/ 0 h 18288"/>
              <a:gd name="connsiteX11dup0" fmla="*/ 7296912 w 8229600"/>
              <a:gd name="connsiteY11dup0" fmla="*/ 0 h 18288"/>
              <a:gd name="connsiteX12dup0" fmla="*/ 8229600 w 8229600"/>
              <a:gd name="connsiteY12dup0" fmla="*/ 0 h 18288"/>
              <a:gd name="connsiteX13dup0" fmla="*/ 8229600 w 8229600"/>
              <a:gd name="connsiteY13dup0" fmla="*/ 18288 h 18288"/>
              <a:gd name="connsiteX14dup0" fmla="*/ 7626096 w 8229600"/>
              <a:gd name="connsiteY14dup0" fmla="*/ 18288 h 18288"/>
              <a:gd name="connsiteX15dup0" fmla="*/ 7022592 w 8229600"/>
              <a:gd name="connsiteY15dup0" fmla="*/ 18288 h 18288"/>
              <a:gd name="connsiteX16dup0" fmla="*/ 6172200 w 8229600"/>
              <a:gd name="connsiteY16dup0" fmla="*/ 18288 h 18288"/>
              <a:gd name="connsiteX17dup0" fmla="*/ 5650992 w 8229600"/>
              <a:gd name="connsiteY17dup0" fmla="*/ 18288 h 18288"/>
              <a:gd name="connsiteX18dup0" fmla="*/ 4882896 w 8229600"/>
              <a:gd name="connsiteY18dup0" fmla="*/ 18288 h 18288"/>
              <a:gd name="connsiteX19dup0" fmla="*/ 4443984 w 8229600"/>
              <a:gd name="connsiteY19dup0" fmla="*/ 18288 h 18288"/>
              <a:gd name="connsiteX20dup0" fmla="*/ 3758184 w 8229600"/>
              <a:gd name="connsiteY20dup0" fmla="*/ 18288 h 18288"/>
              <a:gd name="connsiteX21dup0" fmla="*/ 3236976 w 8229600"/>
              <a:gd name="connsiteY21dup0" fmla="*/ 18288 h 18288"/>
              <a:gd name="connsiteX22dup0" fmla="*/ 2386584 w 8229600"/>
              <a:gd name="connsiteY22dup0" fmla="*/ 18288 h 18288"/>
              <a:gd name="connsiteX23dup0" fmla="*/ 1947672 w 8229600"/>
              <a:gd name="connsiteY23dup0" fmla="*/ 18288 h 18288"/>
              <a:gd name="connsiteX24dup0" fmla="*/ 1261872 w 8229600"/>
              <a:gd name="connsiteY24dup0" fmla="*/ 18288 h 18288"/>
              <a:gd name="connsiteX25dup0" fmla="*/ 822960 w 8229600"/>
              <a:gd name="connsiteY25dup0" fmla="*/ 18288 h 18288"/>
              <a:gd name="connsiteX26dup0" fmla="*/ 0 w 8229600"/>
              <a:gd name="connsiteY26dup0" fmla="*/ 18288 h 18288"/>
              <a:gd name="connsiteX27dup0" fmla="*/ 0 w 8229600"/>
              <a:gd name="connsiteY27dup0" fmla="*/ 0 h 18288"/>
            </a:gdLst>
            <a:ahLst/>
            <a:cxnLst>
              <a:cxn ang="0">
                <a:pos x="connsiteX0dup0" y="connsiteY0dup0"/>
              </a:cxn>
              <a:cxn ang="0">
                <a:pos x="connsiteX1dup0" y="connsiteY1dup0"/>
              </a:cxn>
              <a:cxn ang="0">
                <a:pos x="connsiteX2dup0" y="connsiteY2dup0"/>
              </a:cxn>
              <a:cxn ang="0">
                <a:pos x="connsiteX3dup0" y="connsiteY3dup0"/>
              </a:cxn>
              <a:cxn ang="0">
                <a:pos x="connsiteX4dup0" y="connsiteY4dup0"/>
              </a:cxn>
              <a:cxn ang="0">
                <a:pos x="connsiteX5dup0" y="connsiteY5dup0"/>
              </a:cxn>
              <a:cxn ang="0">
                <a:pos x="connsiteX6dup0" y="connsiteY6dup0"/>
              </a:cxn>
              <a:cxn ang="0">
                <a:pos x="connsiteX7dup0" y="connsiteY7dup0"/>
              </a:cxn>
              <a:cxn ang="0">
                <a:pos x="connsiteX8dup0" y="connsiteY8dup0"/>
              </a:cxn>
              <a:cxn ang="0">
                <a:pos x="connsiteX9dup0" y="connsiteY9dup0"/>
              </a:cxn>
              <a:cxn ang="0">
                <a:pos x="connsiteX10dup0" y="connsiteY10dup0"/>
              </a:cxn>
              <a:cxn ang="0">
                <a:pos x="connsiteX11dup0" y="connsiteY11dup0"/>
              </a:cxn>
              <a:cxn ang="0">
                <a:pos x="connsiteX12dup0" y="connsiteY12dup0"/>
              </a:cxn>
              <a:cxn ang="0">
                <a:pos x="connsiteX13dup0" y="connsiteY13dup0"/>
              </a:cxn>
              <a:cxn ang="0">
                <a:pos x="connsiteX14dup0" y="connsiteY14dup0"/>
              </a:cxn>
              <a:cxn ang="0">
                <a:pos x="connsiteX15dup0" y="connsiteY15dup0"/>
              </a:cxn>
              <a:cxn ang="0">
                <a:pos x="connsiteX16dup0" y="connsiteY16dup0"/>
              </a:cxn>
              <a:cxn ang="0">
                <a:pos x="connsiteX17dup0" y="connsiteY17dup0"/>
              </a:cxn>
              <a:cxn ang="0">
                <a:pos x="connsiteX18dup0" y="connsiteY18dup0"/>
              </a:cxn>
              <a:cxn ang="0">
                <a:pos x="connsiteX19dup0" y="connsiteY19dup0"/>
              </a:cxn>
              <a:cxn ang="0">
                <a:pos x="connsiteX20dup0" y="connsiteY20dup0"/>
              </a:cxn>
              <a:cxn ang="0">
                <a:pos x="connsiteX21dup0" y="connsiteY21dup0"/>
              </a:cxn>
              <a:cxn ang="0">
                <a:pos x="connsiteX22dup0" y="connsiteY22dup0"/>
              </a:cxn>
              <a:cxn ang="0">
                <a:pos x="connsiteX23dup0" y="connsiteY23dup0"/>
              </a:cxn>
              <a:cxn ang="0">
                <a:pos x="connsiteX24dup0" y="connsiteY24dup0"/>
              </a:cxn>
              <a:cxn ang="0">
                <a:pos x="connsiteX25dup0" y="connsiteY25dup0"/>
              </a:cxn>
              <a:cxn ang="0">
                <a:pos x="connsiteX26dup0" y="connsiteY26dup0"/>
              </a:cxn>
              <a:cxn ang="0">
                <a:pos x="connsiteX27dup0" y="connsiteY27dup0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 algn="ctr">
            <a:solidFill>
              <a:schemeClr val="accent2">
                <a:alpha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70AB7F-DB5B-ADD9-CDBB-72DAD237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8" y="1976828"/>
            <a:ext cx="8181231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900" dirty="0"/>
              <a:t>TSGAC has received a commitment from IHS to continue providing support for the ACA/IHCIA Project for FY2024.  Project activities and deliverables include Webinars/Trainings, Policy Analysis and Technical Assistance on the ACA/IHCIA for Self-Governance Tribes. As the TSGAC moves forward with planning for the current Project Year, we want to hear your recommended priorities and topics:</a:t>
            </a:r>
          </a:p>
          <a:p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of these topics are of high priority to the TSGAC: </a:t>
            </a:r>
            <a:endParaRPr lang="en-US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Tribal Sponsorship and buying insurance for members</a:t>
            </a: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Telehealth Beyond the Public Health Emergency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of Top ACA/IHCIA Policy Priorities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Reimbursement Agreements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Pharmacy Reimbursements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ct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of State Medicaid Waivers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other ACA/IHCA issues/topics would you like more information? </a:t>
            </a:r>
          </a:p>
          <a:p>
            <a:endParaRPr lang="en-US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900" dirty="0"/>
          </a:p>
          <a:p>
            <a:endParaRPr lang="en-US" sz="1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858692" y="2405894"/>
            <a:ext cx="3986392" cy="39944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340CBC-F8EF-C2E6-8126-00DC88C8487E}"/>
                  </a:ext>
                </a:extLst>
              </p14:cNvPr>
              <p14:cNvContentPartPr/>
              <p14:nvPr/>
            </p14:nvContentPartPr>
            <p14:xfrm>
              <a:off x="4320000" y="2212560"/>
              <a:ext cx="540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340CBC-F8EF-C2E6-8126-00DC88C848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11000" y="2203560"/>
                <a:ext cx="230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83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CC0D0-D17A-A476-6A6A-FEA94D69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9509"/>
            <a:ext cx="8056347" cy="1186892"/>
          </a:xfrm>
        </p:spPr>
        <p:txBody>
          <a:bodyPr anchor="b">
            <a:normAutofit fontScale="90000"/>
          </a:bodyPr>
          <a:lstStyle/>
          <a:p>
            <a:r>
              <a:rPr lang="en-US" sz="3600" b="1"/>
              <a:t>TSGAC Input on WorkPlan for FY2024 – Priorities (continued)</a:t>
            </a:r>
            <a:endParaRPr lang="en-US" sz="350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CEACB31-0565-CA05-4D57-3544D34E78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181600"/>
            <a:ext cx="1143000" cy="1140558"/>
          </a:xfrm>
          <a:prstGeom prst="rect">
            <a:avLst/>
          </a:prstGeom>
        </p:spPr>
      </p:pic>
      <p:sp>
        <p:nvSpPr>
          <p:cNvPr id="21" name="Content Placeholder 10">
            <a:extLst>
              <a:ext uri="{FF2B5EF4-FFF2-40B4-BE49-F238E27FC236}">
                <a16:creationId xmlns:a16="http://schemas.microsoft.com/office/drawing/2014/main" id="{9B1EEFBE-9FA9-BC17-690B-3ECA12B98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8800"/>
            <a:ext cx="7218148" cy="3774558"/>
          </a:xfrm>
        </p:spPr>
        <p:txBody>
          <a:bodyPr anchor="t">
            <a:normAutofit fontScale="85000" lnSpcReduction="10000"/>
          </a:bodyPr>
          <a:lstStyle/>
          <a:p>
            <a:pPr marR="0" lv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 recorded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Webinars, Trainings</a:t>
            </a: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related PowerPoints and materials are posted on the Self-Governance Communication and Education (SGCE) Website.  </a:t>
            </a:r>
            <a:r>
              <a:rPr lang="en-US" sz="18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Have you or staff accessed this information on the Website?</a:t>
            </a:r>
          </a:p>
          <a:p>
            <a:pPr marL="114300" marR="0" inden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R="0" lv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TSGAC regularly shares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Briefing documents</a:t>
            </a: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 ACA/IHCIA current issues of concern.  These TSGAC briefs are broadcast to Self-Governance Tribes and posted on the SGCE Website. </a:t>
            </a:r>
            <a:r>
              <a:rPr lang="en-US" sz="18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Have you or staff accessed this information? </a:t>
            </a:r>
          </a:p>
          <a:p>
            <a:pPr marL="114300" marR="0" inden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R="0" lv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Please provide any recommendations on how we can improve </a:t>
            </a: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(a) the relevance of the information and/or (b) access to information on ACA/IHCIA issues of interest on the SGCE Website? </a:t>
            </a:r>
          </a:p>
          <a:p>
            <a:pPr marR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8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Please let us know your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General Thoughts and Recommendations</a:t>
            </a:r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 how the ACA/IHCIA Outreach and Education Project can be of better service to you. </a:t>
            </a:r>
          </a:p>
          <a:p>
            <a:endParaRPr lang="en-US" sz="17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0A44A-521C-7297-A4F6-C07CFD7C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rgbClr val="FFFFFF"/>
                </a:solidFill>
              </a:rPr>
              <a:t>3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8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35BC0-0FFB-4B5F-9086-D4C9D40F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ACA/IHCIA Project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7A04-37E0-41BE-BC9E-6396CF68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6"/>
            <a:ext cx="7293023" cy="3930203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u="sng">
                <a:solidFill>
                  <a:srgbClr val="FF0000"/>
                </a:solidFill>
              </a:rPr>
              <a:t>Questions and Input – Please contact Project Team</a:t>
            </a:r>
            <a:r>
              <a:rPr lang="en-US" sz="200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Cyndi Ferguson, SENSE Incorporated, Project Lead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 </a:t>
            </a:r>
            <a:r>
              <a:rPr lang="en-US" sz="2000">
                <a:hlinkClick r:id="rId2"/>
              </a:rPr>
              <a:t>cyndif@senseinc.com</a:t>
            </a: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Elliott Milhollin, Partner, HSDW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fi-FI" sz="2000">
                <a:hlinkClick r:id="rId3"/>
              </a:rPr>
              <a:t>EMilhollin@hobbsstraus.com</a:t>
            </a:r>
            <a:endParaRPr lang="fi-FI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Betsy Barron, Project Intern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en-US" sz="2000">
                <a:hlinkClick r:id="rId4"/>
              </a:rPr>
              <a:t>betsygb1@gmail.com</a:t>
            </a: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u="sng"/>
              <a:t>All updates are posted on the SGCE Website at</a:t>
            </a:r>
            <a:r>
              <a:rPr lang="en-US" sz="2000" b="1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>
                <a:hlinkClick r:id="rId5"/>
              </a:rPr>
              <a:t>ACA/IHCIA Issues - Tribal Self-Governance (tribalselfgov.org)</a:t>
            </a:r>
            <a:endParaRPr lang="en-US"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B085A-6FCE-4A69-9AEB-7FACF04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EECCA-3C67-4384-8E67-2B81C22BB36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467600" y="5791200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C932094A5144DB145865EE6087558" ma:contentTypeVersion="5" ma:contentTypeDescription="Create a new document." ma:contentTypeScope="" ma:versionID="6ff2704113b700e4d8e05e746c36ed0a">
  <xsd:schema xmlns:xsd="http://www.w3.org/2001/XMLSchema" xmlns:xs="http://www.w3.org/2001/XMLSchema" xmlns:p="http://schemas.microsoft.com/office/2006/metadata/properties" xmlns:ns3="6047b023-6c37-4c35-9187-2e5e0478085e" xmlns:ns4="c4dfb806-4b52-444b-aa9a-cfe91be2def7" targetNamespace="http://schemas.microsoft.com/office/2006/metadata/properties" ma:root="true" ma:fieldsID="14a5d4951f3d8dac5394f7f9f38dead4" ns3:_="" ns4:_="">
    <xsd:import namespace="6047b023-6c37-4c35-9187-2e5e0478085e"/>
    <xsd:import namespace="c4dfb806-4b52-444b-aa9a-cfe91be2de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7b023-6c37-4c35-9187-2e5e04780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fb806-4b52-444b-aa9a-cfe91be2de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5910F-FC36-48CC-9A6E-568866F578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F38C9A-7110-4AAA-B2A3-68555AD024AC}">
  <ds:schemaRefs>
    <ds:schemaRef ds:uri="6047b023-6c37-4c35-9187-2e5e0478085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4dfb806-4b52-444b-aa9a-cfe91be2def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DA09CC-1C4D-4C57-AFE3-C32B5841EF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47b023-6c37-4c35-9187-2e5e0478085e"/>
    <ds:schemaRef ds:uri="c4dfb806-4b52-444b-aa9a-cfe91be2de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463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Tribal Self-Governance Advisory Committee Affordable Care Act (ACA)/Indian Health Care Improvement Act (IHCIA) Project December 2023  Recent Project Activities</vt:lpstr>
      <vt:lpstr>TSGAC Input on WorkPlan for FY2024 - Priorities</vt:lpstr>
      <vt:lpstr>TSGAC Input on WorkPlan for FY2024 – Priorities (continued)</vt:lpstr>
      <vt:lpstr>ACA/IHCIA Project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Self-Governance Advisory Committee Affordable Care Act (ACA)/Indian Health Care Improvement Act (IHCIA) Project December 2023  Recent Project Activities</dc:title>
  <dc:creator/>
  <cp:lastModifiedBy>Cyndi Ferguson</cp:lastModifiedBy>
  <cp:revision>2</cp:revision>
  <cp:lastPrinted>1900-01-01T00:00:00Z</cp:lastPrinted>
  <dcterms:created xsi:type="dcterms:W3CDTF">1900-01-01T00:00:00Z</dcterms:created>
  <dcterms:modified xsi:type="dcterms:W3CDTF">2023-12-13T21:22:16Z</dcterms:modified>
</cp:coreProperties>
</file>