
<file path=[Content_Types].xml><?xml version="1.0" encoding="utf-8"?>
<Types xmlns="http://schemas.openxmlformats.org/package/2006/content-types">
  <Default Extension="emf" ContentType="image/x-emf"/>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9"/>
  </p:notesMasterIdLst>
  <p:handoutMasterIdLst>
    <p:handoutMasterId r:id="rId20"/>
  </p:handoutMasterIdLst>
  <p:sldIdLst>
    <p:sldId id="257" r:id="rId2"/>
    <p:sldId id="286" r:id="rId3"/>
    <p:sldId id="292" r:id="rId4"/>
    <p:sldId id="298" r:id="rId5"/>
    <p:sldId id="313" r:id="rId6"/>
    <p:sldId id="291" r:id="rId7"/>
    <p:sldId id="293" r:id="rId8"/>
    <p:sldId id="307" r:id="rId9"/>
    <p:sldId id="294" r:id="rId10"/>
    <p:sldId id="311" r:id="rId11"/>
    <p:sldId id="302" r:id="rId12"/>
    <p:sldId id="312" r:id="rId13"/>
    <p:sldId id="303" r:id="rId14"/>
    <p:sldId id="289" r:id="rId15"/>
    <p:sldId id="300" r:id="rId16"/>
    <p:sldId id="308" r:id="rId17"/>
    <p:sldId id="284"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hrhardt, Brit L (IHS/HQ)" initials="EBL(" lastIdx="2" clrIdx="0">
    <p:extLst>
      <p:ext uri="{19B8F6BF-5375-455C-9EA6-DF929625EA0E}">
        <p15:presenceInfo xmlns:p15="http://schemas.microsoft.com/office/powerpoint/2012/main" userId="S-1-5-21-1547161642-606747145-682003330-4598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D77"/>
    <a:srgbClr val="FFFFFF"/>
    <a:srgbClr val="E48312"/>
    <a:srgbClr val="F5D9CC"/>
    <a:srgbClr val="FA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0" autoAdjust="0"/>
    <p:restoredTop sz="86370" autoAdjust="0"/>
  </p:normalViewPr>
  <p:slideViewPr>
    <p:cSldViewPr snapToGrid="0">
      <p:cViewPr varScale="1">
        <p:scale>
          <a:sx n="88" d="100"/>
          <a:sy n="88" d="100"/>
        </p:scale>
        <p:origin x="360"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6E519B-61BF-41A9-AFFA-BAD42AA6A28B}" type="datetimeFigureOut">
              <a:rPr lang="en-US" smtClean="0"/>
              <a:t>4/10/2024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37B275C-5D9F-44B3-A894-FBB61692FE98}" type="slidenum">
              <a:rPr lang="en-US" smtClean="0"/>
              <a:t>‹#›</a:t>
            </a:fld>
            <a:endParaRPr lang="en-US" dirty="0"/>
          </a:p>
        </p:txBody>
      </p:sp>
    </p:spTree>
    <p:extLst>
      <p:ext uri="{BB962C8B-B14F-4D97-AF65-F5344CB8AC3E}">
        <p14:creationId xmlns:p14="http://schemas.microsoft.com/office/powerpoint/2010/main" val="542870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8FA526-01BB-418E-87B3-BB204CED0494}" type="datetimeFigureOut">
              <a:rPr lang="en-US" smtClean="0"/>
              <a:t>4/10/2024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F8E536-381C-49DA-B51B-F692AA943430}" type="slidenum">
              <a:rPr lang="en-US" smtClean="0"/>
              <a:t>‹#›</a:t>
            </a:fld>
            <a:endParaRPr lang="en-US" dirty="0"/>
          </a:p>
        </p:txBody>
      </p:sp>
    </p:spTree>
    <p:extLst>
      <p:ext uri="{BB962C8B-B14F-4D97-AF65-F5344CB8AC3E}">
        <p14:creationId xmlns:p14="http://schemas.microsoft.com/office/powerpoint/2010/main" val="240217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234C40A3-C388-4F58-B771-A78873EB76C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1478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8E536-381C-49DA-B51B-F692AA943430}" type="slidenum">
              <a:rPr lang="en-US" smtClean="0"/>
              <a:t>17</a:t>
            </a:fld>
            <a:endParaRPr lang="en-US" dirty="0"/>
          </a:p>
        </p:txBody>
      </p:sp>
    </p:spTree>
    <p:extLst>
      <p:ext uri="{BB962C8B-B14F-4D97-AF65-F5344CB8AC3E}">
        <p14:creationId xmlns:p14="http://schemas.microsoft.com/office/powerpoint/2010/main" val="110486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1D29C0-AE6D-4E02-9CD8-049544EE3C2F}" type="datetime1">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23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7BB96C-A6A9-4F12-A778-07A91059553E}" type="datetime1">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22267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68C8D6-7423-4F71-9348-7AA0B1B9E177}" type="datetime1">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1654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77FC0-B7A1-430F-AD49-528ADA738D84}" type="datetime1">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34125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B0417-A2B4-47D9-8D73-3867C9524B79}" type="datetime1">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39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8DA967-8BCA-4D0A-BD46-BC64A3D6E2A0}" type="datetime1">
              <a:rPr lang="en-US" smtClean="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334467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3F5A8D-FA53-49CC-9B33-E7CEADBA5681}" type="datetime1">
              <a:rPr lang="en-US" smtClean="0"/>
              <a:t>4/10/2024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30026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D920C6-9B3C-4481-A5DA-86B673AAB21A}" type="datetime1">
              <a:rPr lang="en-US" smtClean="0"/>
              <a:t>4/10/2024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125201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4849F1-438A-4621-AE50-92722F671549}" type="datetime1">
              <a:rPr lang="en-US" smtClean="0"/>
              <a:t>4/10/2024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85169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67818D7-90F6-419A-8306-657D2ECDA14D}" type="datetime1">
              <a:rPr lang="en-US" smtClean="0"/>
              <a:t>4/10/2024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B582AC-5695-48DB-B28C-201892CC33C9}" type="slidenum">
              <a:rPr lang="en-US" smtClean="0"/>
              <a:t>‹#›</a:t>
            </a:fld>
            <a:endParaRPr lang="en-US" dirty="0"/>
          </a:p>
        </p:txBody>
      </p:sp>
    </p:spTree>
    <p:extLst>
      <p:ext uri="{BB962C8B-B14F-4D97-AF65-F5344CB8AC3E}">
        <p14:creationId xmlns:p14="http://schemas.microsoft.com/office/powerpoint/2010/main" val="379286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774E82-F24A-4D10-9AE3-8BE75ECAEEF4}" type="datetime1">
              <a:rPr lang="en-US" smtClean="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85093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B65DD0-1986-4CD0-91AD-B21022B2D991}" type="datetime1">
              <a:rPr lang="en-US" smtClean="0"/>
              <a:t>4/10/2024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FB582AC-5695-48DB-B28C-201892CC33C9}"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13" cstate="print">
            <a:extLst>
              <a:ext uri="{28A0092B-C50C-407E-A947-70E740481C1C}">
                <a14:useLocalDpi xmlns:a14="http://schemas.microsoft.com/office/drawing/2010/main" val="0"/>
              </a:ext>
            </a:extLst>
          </a:blip>
          <a:stretch>
            <a:fillRect/>
          </a:stretch>
        </p:blipFill>
        <p:spPr>
          <a:xfrm>
            <a:off x="8704523" y="4682882"/>
            <a:ext cx="1293903" cy="1167733"/>
          </a:xfrm>
          <a:prstGeom prst="rect">
            <a:avLst/>
          </a:prstGeom>
        </p:spPr>
      </p:pic>
      <p:pic>
        <p:nvPicPr>
          <p:cNvPr id="14" name="Picture 13"/>
          <p:cNvPicPr/>
          <p:nvPr userDrawn="1"/>
        </p:nvPicPr>
        <p:blipFill>
          <a:blip r:embed="rId14" cstate="print">
            <a:extLst>
              <a:ext uri="{28A0092B-C50C-407E-A947-70E740481C1C}">
                <a14:useLocalDpi xmlns:a14="http://schemas.microsoft.com/office/drawing/2010/main" val="0"/>
              </a:ext>
            </a:extLst>
          </a:blip>
          <a:stretch>
            <a:fillRect/>
          </a:stretch>
        </p:blipFill>
        <p:spPr>
          <a:xfrm>
            <a:off x="9981523" y="4682882"/>
            <a:ext cx="1149894" cy="1155985"/>
          </a:xfrm>
          <a:prstGeom prst="rect">
            <a:avLst/>
          </a:prstGeom>
        </p:spPr>
      </p:pic>
    </p:spTree>
    <p:extLst>
      <p:ext uri="{BB962C8B-B14F-4D97-AF65-F5344CB8AC3E}">
        <p14:creationId xmlns:p14="http://schemas.microsoft.com/office/powerpoint/2010/main" val="35775147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hyperlink" Target="https://ibc.doi.gov/ICS/indirect-cost" TargetMode="External"/><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hyperlink" Target="mailto:cora.coleman@psc.hhs.gov" TargetMode="External"/><Relationship Id="rId5" Type="http://schemas.openxmlformats.org/officeDocument/2006/relationships/hyperlink" Target="mailto:lucy.siow@psc.hhs.gov" TargetMode="External"/><Relationship Id="rId4" Type="http://schemas.openxmlformats.org/officeDocument/2006/relationships/hyperlink" Target="mailto:CAS-SF@psc.hhs.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Johanna.SanchezZoeller@ihs.gov" TargetMode="External"/><Relationship Id="rId2" Type="http://schemas.openxmlformats.org/officeDocument/2006/relationships/hyperlink" Target="mailto:Johnnita.Tsabetsaye@ihs.gov"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hs.gov/IHM/pc/part-6/p6c3/" TargetMode="External"/><Relationship Id="rId2" Type="http://schemas.openxmlformats.org/officeDocument/2006/relationships/hyperlink" Target="https://www.ihs.gov/IHM/pc/part-6/p6c3/"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cfr.gov/current/title-2/subtitle-A/chapter-II/part-20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ihs.gov/ihm/pc/part-6/p6c3-ex-g/" TargetMode="External"/><Relationship Id="rId3" Type="http://schemas.openxmlformats.org/officeDocument/2006/relationships/hyperlink" Target="https://www.ihs.gov/ihm/pc/part-6/p6c3-ex-b/" TargetMode="External"/><Relationship Id="rId7" Type="http://schemas.openxmlformats.org/officeDocument/2006/relationships/hyperlink" Target="https://www.ihs.gov/sites/ihm/themes/responsive2017/display_objects/documents/pc/ihm_pc_p6c3_ex_f.pdf" TargetMode="External"/><Relationship Id="rId2" Type="http://schemas.openxmlformats.org/officeDocument/2006/relationships/hyperlink" Target="https://www.ihs.gov/ihm/pc/part-6/p6c3-ex-a/" TargetMode="External"/><Relationship Id="rId1" Type="http://schemas.openxmlformats.org/officeDocument/2006/relationships/slideLayout" Target="../slideLayouts/slideLayout2.xml"/><Relationship Id="rId6" Type="http://schemas.openxmlformats.org/officeDocument/2006/relationships/hyperlink" Target="https://www.ihs.gov/ihm/pc/part-6/p6c3-ex-e/" TargetMode="External"/><Relationship Id="rId5" Type="http://schemas.openxmlformats.org/officeDocument/2006/relationships/hyperlink" Target="https://www.ihs.gov/ihm/pc/part-6/p6c3-ex-d/" TargetMode="External"/><Relationship Id="rId4" Type="http://schemas.openxmlformats.org/officeDocument/2006/relationships/hyperlink" Target="https://www.ihs.gov/ihm/pc/part-6/p6c3-ex-c/" TargetMode="Externa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ihs.gov/sites/ihm/themes/responsive2017/display_objects/documents/pc/ihm_pc_p6c3_ex_f.pdf" TargetMode="External"/><Relationship Id="rId1" Type="http://schemas.openxmlformats.org/officeDocument/2006/relationships/slideLayout" Target="../slideLayouts/slideLayout8.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807720"/>
            <a:ext cx="10058400" cy="3566160"/>
          </a:xfrm>
        </p:spPr>
        <p:txBody>
          <a:bodyPr>
            <a:normAutofit/>
          </a:bodyPr>
          <a:lstStyle/>
          <a:p>
            <a:pPr algn="ctr"/>
            <a:r>
              <a:rPr lang="en-US" dirty="0">
                <a:solidFill>
                  <a:srgbClr val="1D4D77"/>
                </a:solidFill>
              </a:rPr>
              <a:t>Contract Support Cost 101</a:t>
            </a:r>
            <a:br>
              <a:rPr lang="en-US" dirty="0">
                <a:solidFill>
                  <a:srgbClr val="1D4D77"/>
                </a:solidFill>
              </a:rPr>
            </a:br>
            <a:r>
              <a:rPr lang="en-US" b="1" dirty="0">
                <a:solidFill>
                  <a:schemeClr val="tx1"/>
                </a:solidFill>
                <a:latin typeface="Bahnschrift SemiBold Condensed" panose="020B0502040204020203" pitchFamily="34" charset="0"/>
              </a:rPr>
              <a:t>Indian Health Service</a:t>
            </a:r>
            <a:endParaRPr lang="en-US" dirty="0">
              <a:solidFill>
                <a:srgbClr val="1D4D77"/>
              </a:solidFill>
            </a:endParaRPr>
          </a:p>
        </p:txBody>
      </p:sp>
      <p:sp>
        <p:nvSpPr>
          <p:cNvPr id="3" name="Subtitle 2"/>
          <p:cNvSpPr>
            <a:spLocks noGrp="1"/>
          </p:cNvSpPr>
          <p:nvPr>
            <p:ph type="subTitle" idx="1"/>
          </p:nvPr>
        </p:nvSpPr>
        <p:spPr>
          <a:xfrm>
            <a:off x="1100051" y="4455620"/>
            <a:ext cx="10058400" cy="1740801"/>
          </a:xfrm>
        </p:spPr>
        <p:txBody>
          <a:bodyPr>
            <a:normAutofit/>
          </a:bodyPr>
          <a:lstStyle/>
          <a:p>
            <a:endParaRPr lang="en-US" sz="1600" dirty="0"/>
          </a:p>
          <a:p>
            <a:r>
              <a:rPr lang="en-US" sz="1600" dirty="0"/>
              <a:t>Johnnita Tsabetsaye, CSC Director</a:t>
            </a:r>
          </a:p>
          <a:p>
            <a:r>
              <a:rPr lang="en-US" sz="1600" dirty="0"/>
              <a:t>April 15, 2024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2097" y="4455620"/>
            <a:ext cx="1842403" cy="17642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Tree>
    <p:extLst>
      <p:ext uri="{BB962C8B-B14F-4D97-AF65-F5344CB8AC3E}">
        <p14:creationId xmlns:p14="http://schemas.microsoft.com/office/powerpoint/2010/main" val="3322513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432262"/>
            <a:ext cx="9368444" cy="1255225"/>
          </a:xfrm>
        </p:spPr>
        <p:txBody>
          <a:bodyPr>
            <a:normAutofit fontScale="90000"/>
          </a:bodyPr>
          <a:lstStyle/>
          <a:p>
            <a:pPr algn="ctr"/>
            <a:r>
              <a:rPr lang="en-US" dirty="0" smtClean="0"/>
              <a:t>Indirect </a:t>
            </a:r>
            <a:r>
              <a:rPr lang="en-US" dirty="0"/>
              <a:t>Cost Rates</a:t>
            </a:r>
            <a:br>
              <a:rPr lang="en-US" dirty="0"/>
            </a:br>
            <a:r>
              <a:rPr lang="en-US" dirty="0"/>
              <a:t>Cognizant Agency</a:t>
            </a:r>
          </a:p>
        </p:txBody>
      </p:sp>
      <p:pic>
        <p:nvPicPr>
          <p:cNvPr id="10" name="Picture 9"/>
          <p:cNvPicPr>
            <a:picLocks noChangeAspect="1"/>
          </p:cNvPicPr>
          <p:nvPr/>
        </p:nvPicPr>
        <p:blipFill>
          <a:blip r:embed="rId2"/>
          <a:stretch>
            <a:fillRect/>
          </a:stretch>
        </p:blipFill>
        <p:spPr>
          <a:xfrm>
            <a:off x="1203960" y="1816771"/>
            <a:ext cx="4724400" cy="714375"/>
          </a:xfrm>
          <a:prstGeom prst="rect">
            <a:avLst/>
          </a:prstGeom>
        </p:spPr>
      </p:pic>
      <p:sp>
        <p:nvSpPr>
          <p:cNvPr id="6" name="Text Placeholder 5"/>
          <p:cNvSpPr>
            <a:spLocks noGrp="1"/>
          </p:cNvSpPr>
          <p:nvPr>
            <p:ph type="body" idx="1"/>
          </p:nvPr>
        </p:nvSpPr>
        <p:spPr/>
        <p:txBody>
          <a:bodyPr>
            <a:normAutofit/>
          </a:bodyPr>
          <a:lstStyle/>
          <a:p>
            <a:r>
              <a:rPr lang="en-US" sz="800" dirty="0"/>
              <a:t>DOI</a:t>
            </a:r>
          </a:p>
        </p:txBody>
      </p:sp>
      <p:pic>
        <p:nvPicPr>
          <p:cNvPr id="12" name="Content Placeholder 11"/>
          <p:cNvPicPr>
            <a:picLocks noGrp="1" noChangeAspect="1"/>
          </p:cNvPicPr>
          <p:nvPr>
            <p:ph sz="half" idx="2"/>
          </p:nvPr>
        </p:nvPicPr>
        <p:blipFill>
          <a:blip r:embed="rId3"/>
          <a:stretch>
            <a:fillRect/>
          </a:stretch>
        </p:blipFill>
        <p:spPr>
          <a:xfrm>
            <a:off x="1047145" y="2751513"/>
            <a:ext cx="4938712" cy="2427051"/>
          </a:xfrm>
          <a:prstGeom prst="rect">
            <a:avLst/>
          </a:prstGeom>
        </p:spPr>
      </p:pic>
      <p:sp>
        <p:nvSpPr>
          <p:cNvPr id="9" name="Content Placeholder 8"/>
          <p:cNvSpPr>
            <a:spLocks noGrp="1"/>
          </p:cNvSpPr>
          <p:nvPr>
            <p:ph sz="quarter" idx="4"/>
          </p:nvPr>
        </p:nvSpPr>
        <p:spPr>
          <a:xfrm>
            <a:off x="6217920" y="2582334"/>
            <a:ext cx="4937760" cy="3161761"/>
          </a:xfrm>
        </p:spPr>
        <p:txBody>
          <a:bodyPr>
            <a:normAutofit fontScale="32500" lnSpcReduction="20000"/>
          </a:bodyPr>
          <a:lstStyle/>
          <a:p>
            <a:r>
              <a:rPr lang="en-US" b="1" dirty="0"/>
              <a:t>Indirect Cost Negotiations Contact Us</a:t>
            </a:r>
          </a:p>
          <a:p>
            <a:r>
              <a:rPr lang="en-US" b="1" dirty="0"/>
              <a:t>Western Field Office</a:t>
            </a:r>
          </a:p>
          <a:p>
            <a:r>
              <a:rPr lang="en-US" dirty="0"/>
              <a:t>San Francisco, CA</a:t>
            </a:r>
            <a:br>
              <a:rPr lang="en-US" dirty="0"/>
            </a:br>
            <a:r>
              <a:rPr lang="en-US" dirty="0">
                <a:hlinkClick r:id="rId4"/>
              </a:rPr>
              <a:t>CAS-SF@psc.hhs.gov</a:t>
            </a:r>
            <a:r>
              <a:rPr lang="en-US" dirty="0"/>
              <a:t/>
            </a:r>
            <a:br>
              <a:rPr lang="en-US" dirty="0"/>
            </a:br>
            <a:r>
              <a:rPr lang="en-US" dirty="0"/>
              <a:t>(415) 437-7820</a:t>
            </a:r>
          </a:p>
          <a:p>
            <a:r>
              <a:rPr lang="en-US" b="1" dirty="0"/>
              <a:t>Colleges and Universities, Hospitals and Nonprofit Organizations</a:t>
            </a:r>
          </a:p>
          <a:p>
            <a:r>
              <a:rPr lang="en-US" dirty="0"/>
              <a:t>U.S. States and Territories:  Alaska, Arizona, California, Colorado, Hawaii, Idaho, Montana, Nevada, North Dakota, Oregon, South Dakota, Utah, Washington, Wyoming, American Samoa, Guam, and Northern Mariana Islands</a:t>
            </a:r>
          </a:p>
          <a:p>
            <a:r>
              <a:rPr lang="en-US" dirty="0"/>
              <a:t>Lucy Siow</a:t>
            </a:r>
            <a:br>
              <a:rPr lang="en-US" dirty="0"/>
            </a:br>
            <a:r>
              <a:rPr lang="en-US" dirty="0"/>
              <a:t>Branch Chief</a:t>
            </a:r>
            <a:br>
              <a:rPr lang="en-US" dirty="0"/>
            </a:br>
            <a:r>
              <a:rPr lang="en-US" dirty="0">
                <a:hlinkClick r:id="rId5"/>
              </a:rPr>
              <a:t>lucy.siow@psc.hhs.gov</a:t>
            </a:r>
            <a:r>
              <a:rPr lang="en-US" dirty="0"/>
              <a:t/>
            </a:r>
            <a:br>
              <a:rPr lang="en-US" dirty="0"/>
            </a:br>
            <a:r>
              <a:rPr lang="en-US" dirty="0"/>
              <a:t>(301) 492-4891</a:t>
            </a:r>
          </a:p>
          <a:p>
            <a:r>
              <a:rPr lang="en-US" b="1" dirty="0"/>
              <a:t>State, Local and Tribal Governments</a:t>
            </a:r>
          </a:p>
          <a:p>
            <a:r>
              <a:rPr lang="en-US" dirty="0"/>
              <a:t>U.S. States and Territories:  Alabama, Alaska, Arizona, California, Colorado, Georgia, Hawaii, Iowa, Kentucky, Maryland, Mississippi, Nebraska, New Mexico, North Carolina, North Dakota, Oregon, South Carolina, South Dakota, Utah, Washington, American Samoa, District of Columbia, Guam, and Northern Mariana Islands</a:t>
            </a:r>
          </a:p>
          <a:p>
            <a:r>
              <a:rPr lang="en-US" dirty="0"/>
              <a:t>Cora Coleman</a:t>
            </a:r>
            <a:br>
              <a:rPr lang="en-US" dirty="0"/>
            </a:br>
            <a:r>
              <a:rPr lang="en-US" dirty="0"/>
              <a:t>Branch Chief</a:t>
            </a:r>
            <a:br>
              <a:rPr lang="en-US" dirty="0"/>
            </a:br>
            <a:r>
              <a:rPr lang="en-US" dirty="0">
                <a:hlinkClick r:id="rId6"/>
              </a:rPr>
              <a:t>cora.coleman@psc.hhs.gov</a:t>
            </a:r>
            <a:r>
              <a:rPr lang="en-US" dirty="0"/>
              <a:t/>
            </a:r>
            <a:br>
              <a:rPr lang="en-US" dirty="0"/>
            </a:br>
            <a:r>
              <a:rPr lang="en-US" dirty="0"/>
              <a:t>(415) 437-7821</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10</a:t>
            </a:fld>
            <a:endParaRPr lang="en-US" dirty="0"/>
          </a:p>
        </p:txBody>
      </p:sp>
      <p:sp>
        <p:nvSpPr>
          <p:cNvPr id="15" name="Rectangle 14"/>
          <p:cNvSpPr/>
          <p:nvPr/>
        </p:nvSpPr>
        <p:spPr>
          <a:xfrm>
            <a:off x="379614" y="5347743"/>
            <a:ext cx="5655426" cy="646331"/>
          </a:xfrm>
          <a:prstGeom prst="rect">
            <a:avLst/>
          </a:prstGeom>
        </p:spPr>
        <p:txBody>
          <a:bodyPr wrap="square">
            <a:spAutoFit/>
          </a:bodyPr>
          <a:lstStyle/>
          <a:p>
            <a:r>
              <a:rPr lang="en-US" dirty="0">
                <a:hlinkClick r:id="rId7"/>
              </a:rPr>
              <a:t>Indirect Cost Rate Negotiation Services | IBC Customer Central (doi.gov)</a:t>
            </a:r>
            <a:endParaRPr lang="en-US" dirty="0"/>
          </a:p>
        </p:txBody>
      </p:sp>
      <p:pic>
        <p:nvPicPr>
          <p:cNvPr id="17" name="Picture 16"/>
          <p:cNvPicPr>
            <a:picLocks noChangeAspect="1"/>
          </p:cNvPicPr>
          <p:nvPr/>
        </p:nvPicPr>
        <p:blipFill>
          <a:blip r:embed="rId8"/>
          <a:stretch>
            <a:fillRect/>
          </a:stretch>
        </p:blipFill>
        <p:spPr>
          <a:xfrm>
            <a:off x="6384175" y="1820865"/>
            <a:ext cx="4430683" cy="822960"/>
          </a:xfrm>
          <a:prstGeom prst="rect">
            <a:avLst/>
          </a:prstGeom>
        </p:spPr>
      </p:pic>
      <p:sp>
        <p:nvSpPr>
          <p:cNvPr id="16" name="AutoShape 2" descr="HHS.gov"/>
          <p:cNvSpPr>
            <a:spLocks noGrp="1" noChangeAspect="1" noChangeArrowheads="1"/>
          </p:cNvSpPr>
          <p:nvPr>
            <p:ph type="body" sz="quarter" idx="3"/>
          </p:nvPr>
        </p:nvSpPr>
        <p:spPr bwMode="auto">
          <a:xfrm>
            <a:off x="6217920" y="1846052"/>
            <a:ext cx="4937760" cy="6069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800" dirty="0"/>
              <a:t>HHS</a:t>
            </a:r>
          </a:p>
        </p:txBody>
      </p:sp>
    </p:spTree>
    <p:extLst>
      <p:ext uri="{BB962C8B-B14F-4D97-AF65-F5344CB8AC3E}">
        <p14:creationId xmlns:p14="http://schemas.microsoft.com/office/powerpoint/2010/main" val="2031626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91425"/>
          </a:xfrm>
        </p:spPr>
        <p:txBody>
          <a:bodyPr/>
          <a:lstStyle/>
          <a:p>
            <a:r>
              <a:rPr lang="en-US" sz="3200" dirty="0"/>
              <a:t>Indirect Cost Negotiation </a:t>
            </a:r>
            <a:r>
              <a:rPr lang="en-US" sz="3200" dirty="0" smtClean="0"/>
              <a:t>Agreement – DOI IBC</a:t>
            </a:r>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11</a:t>
            </a:fld>
            <a:endParaRPr lang="en-US" dirty="0"/>
          </a:p>
        </p:txBody>
      </p:sp>
      <p:pic>
        <p:nvPicPr>
          <p:cNvPr id="3" name="Picture 2"/>
          <p:cNvPicPr>
            <a:picLocks noChangeAspect="1"/>
          </p:cNvPicPr>
          <p:nvPr/>
        </p:nvPicPr>
        <p:blipFill>
          <a:blip r:embed="rId2"/>
          <a:stretch>
            <a:fillRect/>
          </a:stretch>
        </p:blipFill>
        <p:spPr>
          <a:xfrm>
            <a:off x="912899" y="1671793"/>
            <a:ext cx="3434617" cy="4330604"/>
          </a:xfrm>
          <a:prstGeom prst="rect">
            <a:avLst/>
          </a:prstGeom>
        </p:spPr>
      </p:pic>
      <p:pic>
        <p:nvPicPr>
          <p:cNvPr id="13" name="Picture 12"/>
          <p:cNvPicPr>
            <a:picLocks noChangeAspect="1"/>
          </p:cNvPicPr>
          <p:nvPr/>
        </p:nvPicPr>
        <p:blipFill>
          <a:blip r:embed="rId3"/>
          <a:stretch>
            <a:fillRect/>
          </a:stretch>
        </p:blipFill>
        <p:spPr>
          <a:xfrm>
            <a:off x="4347516" y="1634793"/>
            <a:ext cx="3620736" cy="4404603"/>
          </a:xfrm>
          <a:prstGeom prst="rect">
            <a:avLst/>
          </a:prstGeom>
        </p:spPr>
      </p:pic>
      <p:pic>
        <p:nvPicPr>
          <p:cNvPr id="14" name="Picture 13"/>
          <p:cNvPicPr>
            <a:picLocks noChangeAspect="1"/>
          </p:cNvPicPr>
          <p:nvPr/>
        </p:nvPicPr>
        <p:blipFill>
          <a:blip r:embed="rId4"/>
          <a:stretch>
            <a:fillRect/>
          </a:stretch>
        </p:blipFill>
        <p:spPr>
          <a:xfrm>
            <a:off x="7968252" y="1693168"/>
            <a:ext cx="3531814" cy="214392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68567"/>
            <a:ext cx="12207240" cy="556343"/>
          </a:xfrm>
          <a:prstGeom prst="rect">
            <a:avLst/>
          </a:prstGeom>
        </p:spPr>
      </p:pic>
    </p:spTree>
    <p:extLst>
      <p:ext uri="{BB962C8B-B14F-4D97-AF65-F5344CB8AC3E}">
        <p14:creationId xmlns:p14="http://schemas.microsoft.com/office/powerpoint/2010/main" val="293990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B582AC-5695-48DB-B28C-201892CC33C9}" type="slidenum">
              <a:rPr lang="en-US" smtClean="0"/>
              <a:t>12</a:t>
            </a:fld>
            <a:endParaRPr lang="en-US" dirty="0"/>
          </a:p>
        </p:txBody>
      </p:sp>
      <p:sp>
        <p:nvSpPr>
          <p:cNvPr id="2" name="Title 1"/>
          <p:cNvSpPr>
            <a:spLocks noGrp="1"/>
          </p:cNvSpPr>
          <p:nvPr>
            <p:ph type="title" idx="4294967295"/>
          </p:nvPr>
        </p:nvSpPr>
        <p:spPr>
          <a:xfrm>
            <a:off x="2133600" y="287338"/>
            <a:ext cx="10058400" cy="790575"/>
          </a:xfrm>
        </p:spPr>
        <p:txBody>
          <a:bodyPr/>
          <a:lstStyle/>
          <a:p>
            <a:r>
              <a:rPr lang="en-US" sz="3200" dirty="0"/>
              <a:t>Indirect Cost Negotiation </a:t>
            </a:r>
            <a:r>
              <a:rPr lang="en-US" sz="3200" dirty="0" smtClean="0"/>
              <a:t>Agreement – HHS CAS</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8567"/>
            <a:ext cx="12207240" cy="556343"/>
          </a:xfrm>
          <a:prstGeom prst="rect">
            <a:avLst/>
          </a:prstGeom>
        </p:spPr>
      </p:pic>
      <p:pic>
        <p:nvPicPr>
          <p:cNvPr id="6" name="Picture 5">
            <a:extLst>
              <a:ext uri="{FF2B5EF4-FFF2-40B4-BE49-F238E27FC236}">
                <a16:creationId xmlns:a16="http://schemas.microsoft.com/office/drawing/2014/main" id="{BDB33FAA-E8A2-4C6F-97F4-DF14015AA7ED}"/>
              </a:ext>
            </a:extLst>
          </p:cNvPr>
          <p:cNvPicPr>
            <a:picLocks noChangeAspect="1"/>
          </p:cNvPicPr>
          <p:nvPr/>
        </p:nvPicPr>
        <p:blipFill>
          <a:blip r:embed="rId3"/>
          <a:stretch>
            <a:fillRect/>
          </a:stretch>
        </p:blipFill>
        <p:spPr>
          <a:xfrm>
            <a:off x="290971" y="1043809"/>
            <a:ext cx="3685257" cy="4404603"/>
          </a:xfrm>
          <a:prstGeom prst="rect">
            <a:avLst/>
          </a:prstGeom>
        </p:spPr>
      </p:pic>
      <p:pic>
        <p:nvPicPr>
          <p:cNvPr id="9" name="Picture 8">
            <a:extLst>
              <a:ext uri="{FF2B5EF4-FFF2-40B4-BE49-F238E27FC236}">
                <a16:creationId xmlns:a16="http://schemas.microsoft.com/office/drawing/2014/main" id="{E5829CA7-EC91-4DCF-8C87-6FF4B35E3750}"/>
              </a:ext>
            </a:extLst>
          </p:cNvPr>
          <p:cNvPicPr>
            <a:picLocks noChangeAspect="1"/>
          </p:cNvPicPr>
          <p:nvPr/>
        </p:nvPicPr>
        <p:blipFill>
          <a:blip r:embed="rId4"/>
          <a:stretch>
            <a:fillRect/>
          </a:stretch>
        </p:blipFill>
        <p:spPr>
          <a:xfrm>
            <a:off x="3740737" y="1165792"/>
            <a:ext cx="4156854" cy="4404603"/>
          </a:xfrm>
          <a:prstGeom prst="rect">
            <a:avLst/>
          </a:prstGeom>
        </p:spPr>
      </p:pic>
      <p:pic>
        <p:nvPicPr>
          <p:cNvPr id="11" name="Picture 10">
            <a:extLst>
              <a:ext uri="{FF2B5EF4-FFF2-40B4-BE49-F238E27FC236}">
                <a16:creationId xmlns:a16="http://schemas.microsoft.com/office/drawing/2014/main" id="{EABCF0ED-1609-41D5-B010-E12677A93E9D}"/>
              </a:ext>
            </a:extLst>
          </p:cNvPr>
          <p:cNvPicPr>
            <a:picLocks noChangeAspect="1"/>
          </p:cNvPicPr>
          <p:nvPr/>
        </p:nvPicPr>
        <p:blipFill>
          <a:blip r:embed="rId5"/>
          <a:stretch>
            <a:fillRect/>
          </a:stretch>
        </p:blipFill>
        <p:spPr>
          <a:xfrm>
            <a:off x="7897591" y="1009591"/>
            <a:ext cx="3875924" cy="4560804"/>
          </a:xfrm>
          <a:prstGeom prst="rect">
            <a:avLst/>
          </a:prstGeom>
        </p:spPr>
      </p:pic>
    </p:spTree>
    <p:extLst>
      <p:ext uri="{BB962C8B-B14F-4D97-AF65-F5344CB8AC3E}">
        <p14:creationId xmlns:p14="http://schemas.microsoft.com/office/powerpoint/2010/main" val="2055529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INDIRECT COST RATES</a:t>
            </a:r>
          </a:p>
        </p:txBody>
      </p:sp>
      <p:sp>
        <p:nvSpPr>
          <p:cNvPr id="8" name="Content Placeholder 7"/>
          <p:cNvSpPr>
            <a:spLocks noGrp="1"/>
          </p:cNvSpPr>
          <p:nvPr>
            <p:ph idx="1"/>
          </p:nvPr>
        </p:nvSpPr>
        <p:spPr/>
        <p:txBody>
          <a:bodyPr/>
          <a:lstStyle/>
          <a:p>
            <a:r>
              <a:rPr lang="en-US" dirty="0"/>
              <a:t>Special Considerations for States, Local Governments and Indian Tribes</a:t>
            </a:r>
          </a:p>
          <a:p>
            <a:r>
              <a:rPr lang="en-US" b="1" dirty="0"/>
              <a:t>2 CFR Part 200 Uniform Administrative Requirements, Cost Principles, and Audit</a:t>
            </a:r>
          </a:p>
          <a:p>
            <a:r>
              <a:rPr lang="en-US" b="1" dirty="0"/>
              <a:t>§ 200.416 </a:t>
            </a:r>
            <a:r>
              <a:rPr lang="en-US" dirty="0"/>
              <a:t>Cost allocation plans and indirect cost proposals.</a:t>
            </a:r>
          </a:p>
        </p:txBody>
      </p:sp>
      <p:sp>
        <p:nvSpPr>
          <p:cNvPr id="5" name="Slide Number Placeholder 4"/>
          <p:cNvSpPr>
            <a:spLocks noGrp="1"/>
          </p:cNvSpPr>
          <p:nvPr>
            <p:ph type="sldNum" sz="quarter" idx="12"/>
          </p:nvPr>
        </p:nvSpPr>
        <p:spPr/>
        <p:txBody>
          <a:bodyPr/>
          <a:lstStyle/>
          <a:p>
            <a:fld id="{CFB582AC-5695-48DB-B28C-201892CC33C9}" type="slidenum">
              <a:rPr lang="en-US" smtClean="0"/>
              <a:t>13</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8567"/>
            <a:ext cx="12207240" cy="556343"/>
          </a:xfrm>
          <a:prstGeom prst="rect">
            <a:avLst/>
          </a:prstGeom>
        </p:spPr>
      </p:pic>
    </p:spTree>
    <p:extLst>
      <p:ext uri="{BB962C8B-B14F-4D97-AF65-F5344CB8AC3E}">
        <p14:creationId xmlns:p14="http://schemas.microsoft.com/office/powerpoint/2010/main" val="139055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929800"/>
          </a:xfrm>
        </p:spPr>
        <p:txBody>
          <a:bodyPr>
            <a:normAutofit fontScale="90000"/>
          </a:body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5300" dirty="0"/>
              <a:t>IDC RATE TYPE</a:t>
            </a:r>
          </a:p>
        </p:txBody>
      </p:sp>
      <p:sp>
        <p:nvSpPr>
          <p:cNvPr id="3" name="Content Placeholder 2"/>
          <p:cNvSpPr>
            <a:spLocks noGrp="1"/>
          </p:cNvSpPr>
          <p:nvPr>
            <p:ph idx="1"/>
          </p:nvPr>
        </p:nvSpPr>
        <p:spPr>
          <a:xfrm>
            <a:off x="455183" y="1325461"/>
            <a:ext cx="11095538" cy="3741489"/>
          </a:xfrm>
        </p:spPr>
        <p:txBody>
          <a:bodyPr>
            <a:normAutofit lnSpcReduction="10000"/>
          </a:bodyPr>
          <a:lstStyle/>
          <a:p>
            <a:endParaRPr lang="en-US" sz="1600" dirty="0"/>
          </a:p>
          <a:p>
            <a:r>
              <a:rPr lang="en-US" sz="1600" dirty="0"/>
              <a:t>Rate Type:</a:t>
            </a:r>
          </a:p>
          <a:p>
            <a:pPr marL="342900" indent="-342900">
              <a:buFont typeface="+mj-lt"/>
              <a:buAutoNum type="arabicPeriod"/>
            </a:pPr>
            <a:r>
              <a:rPr lang="en-US" sz="1600" dirty="0"/>
              <a:t>Fixed Carryforward Rate: The fixed carryforward rate is based on an estimate of the costs that will be incurred during the period for which the rate applies. When the actual costs for such period have been determined, an adjustment will be made to the rate for a future period, if necessary, to compensate for the difference between the costs used to establish the fixed rate and the actual costs.</a:t>
            </a:r>
          </a:p>
          <a:p>
            <a:pPr marL="342900" indent="-342900">
              <a:buFont typeface="+mj-lt"/>
              <a:buAutoNum type="arabicPeriod"/>
            </a:pPr>
            <a:r>
              <a:rPr lang="en-US" sz="1600" dirty="0"/>
              <a:t>Provisional/Final Rate: Within six (6) months after year end, a final indirect cost rate proposal must be submitted based on actual costs. Billings and charges to contracts and grants must be adjusted if the final rate varies from the provisional rate. If the final rate is greater than the provisional rate and there are no funds available to cover the additional indirect costs, the organization may not recover all indirect costs. Conversely, if the final rate is less than the provisional rate, the organization will be required to pay back the difference to the funding agency.</a:t>
            </a:r>
          </a:p>
          <a:p>
            <a:pPr marL="342900" indent="-342900">
              <a:lnSpc>
                <a:spcPct val="100000"/>
              </a:lnSpc>
              <a:buFont typeface="+mj-lt"/>
              <a:buAutoNum type="arabicPeriod"/>
            </a:pPr>
            <a:r>
              <a:rPr lang="en-US" sz="1600" dirty="0"/>
              <a:t>Predetermined Rate: A predetermined rate is an indirect cost rate applicable to a specified current or future period, usually the organization's fiscal year. The rate is based on an estimate of the costs to be incurred during the period.  A predetermined rate is not subject to adjustment.</a:t>
            </a:r>
          </a:p>
        </p:txBody>
      </p:sp>
      <p:sp>
        <p:nvSpPr>
          <p:cNvPr id="4" name="Slide Number Placeholder 3"/>
          <p:cNvSpPr>
            <a:spLocks noGrp="1"/>
          </p:cNvSpPr>
          <p:nvPr>
            <p:ph type="sldNum" sz="quarter" idx="12"/>
          </p:nvPr>
        </p:nvSpPr>
        <p:spPr/>
        <p:txBody>
          <a:bodyPr/>
          <a:lstStyle/>
          <a:p>
            <a:fld id="{CFB582AC-5695-48DB-B28C-201892CC33C9}" type="slidenum">
              <a:rPr lang="en-US" smtClean="0"/>
              <a:t>14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8567"/>
            <a:ext cx="12207240" cy="556343"/>
          </a:xfrm>
          <a:prstGeom prst="rect">
            <a:avLst/>
          </a:prstGeom>
        </p:spPr>
      </p:pic>
    </p:spTree>
    <p:extLst>
      <p:ext uri="{BB962C8B-B14F-4D97-AF65-F5344CB8AC3E}">
        <p14:creationId xmlns:p14="http://schemas.microsoft.com/office/powerpoint/2010/main" val="65794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Cost Negotiation Agreement</a:t>
            </a:r>
            <a:br>
              <a:rPr lang="en-US" dirty="0"/>
            </a:br>
            <a:r>
              <a:rPr lang="en-US" dirty="0"/>
              <a:t>Effective Period for Fixed Carryforward</a:t>
            </a:r>
          </a:p>
        </p:txBody>
      </p:sp>
      <p:sp>
        <p:nvSpPr>
          <p:cNvPr id="3" name="Content Placeholder 2"/>
          <p:cNvSpPr>
            <a:spLocks noGrp="1"/>
          </p:cNvSpPr>
          <p:nvPr>
            <p:ph sz="half" idx="1"/>
          </p:nvPr>
        </p:nvSpPr>
        <p:spPr/>
        <p:txBody>
          <a:bodyPr>
            <a:normAutofit fontScale="85000" lnSpcReduction="20000"/>
          </a:bodyPr>
          <a:lstStyle/>
          <a:p>
            <a:pPr marL="201168" lvl="1" indent="0">
              <a:buNone/>
            </a:pPr>
            <a:r>
              <a:rPr lang="en-US" u="sng" dirty="0"/>
              <a:t>IHS CSC Policy  - IHM 6.3 E (1)</a:t>
            </a:r>
          </a:p>
          <a:p>
            <a:pPr marL="201168" lvl="1" indent="0">
              <a:buNone/>
            </a:pPr>
            <a:endParaRPr lang="en-US" u="sng" dirty="0"/>
          </a:p>
          <a:p>
            <a:pPr lvl="1"/>
            <a:r>
              <a:rPr lang="en-US" u="sng" dirty="0"/>
              <a:t>Use of Negotiated IDC Rates</a:t>
            </a:r>
            <a:r>
              <a:rPr lang="en-US" dirty="0"/>
              <a:t>.  The amount of IDC expected to be incurred by awardees using rates negotiated with the cognizant Federal agency will be estimated annually by applying the most recent negotiated IDC rate(s) to the appropriate direct cost base amount, as discussed below in this paragraph and subject to paragraphs 6-3.2E(3)-(4). The amount determined as the awardee’s CSC requirement will be consistent with the individual awardee’s IDC rate agreement and reflect any exclusions required by the IDC rate agreement. </a:t>
            </a:r>
          </a:p>
          <a:p>
            <a:pPr lvl="1"/>
            <a:r>
              <a:rPr lang="en-US" dirty="0"/>
              <a:t>If an awardee’s IDC rate is applicable to a FY that is more than three years old, IHS will not provide IDC associated with the application of that IDC rate. In these cases, the Area will negotiate "indirect-type costs" with the awardee (see paragraph 6-3.2E(2) that follows). The rate applicable to the current FY is considered current, and the rate applicable to the previous FY shall be considered one year old. Thus, for example, in FY2016 a rate agreement for FY2013 is the oldest rate that will be used in these calculations. </a:t>
            </a:r>
            <a:endParaRPr lang="en-US" dirty="0">
              <a:effectLst/>
            </a:endParaRPr>
          </a:p>
        </p:txBody>
      </p:sp>
      <p:sp>
        <p:nvSpPr>
          <p:cNvPr id="4" name="Content Placeholder 3"/>
          <p:cNvSpPr>
            <a:spLocks noGrp="1"/>
          </p:cNvSpPr>
          <p:nvPr>
            <p:ph sz="half" idx="2"/>
          </p:nvPr>
        </p:nvSpPr>
        <p:spPr>
          <a:xfrm>
            <a:off x="6274723" y="1845734"/>
            <a:ext cx="4937760" cy="4023360"/>
          </a:xfrm>
        </p:spPr>
        <p:txBody>
          <a:bodyPr>
            <a:normAutofit fontScale="85000" lnSpcReduction="20000"/>
          </a:bodyPr>
          <a:lstStyle/>
          <a:p>
            <a:r>
              <a:rPr lang="en-US" dirty="0"/>
              <a:t>For 2024</a:t>
            </a:r>
          </a:p>
          <a:p>
            <a:r>
              <a:rPr lang="en-US" dirty="0"/>
              <a:t>2024 – considered current</a:t>
            </a:r>
          </a:p>
          <a:p>
            <a:r>
              <a:rPr lang="en-US" dirty="0"/>
              <a:t>2023 – 1 year old</a:t>
            </a:r>
          </a:p>
          <a:p>
            <a:r>
              <a:rPr lang="en-US" dirty="0"/>
              <a:t>2022 – 2 years old</a:t>
            </a:r>
          </a:p>
          <a:p>
            <a:r>
              <a:rPr lang="en-US" dirty="0"/>
              <a:t>2021 – 3 years old, the oldest rate that will be used  </a:t>
            </a:r>
          </a:p>
          <a:p>
            <a:r>
              <a:rPr lang="en-US" strike="sngStrike" dirty="0">
                <a:solidFill>
                  <a:srgbClr val="FF0000"/>
                </a:solidFill>
              </a:rPr>
              <a:t>2020 – too old/expired</a:t>
            </a:r>
          </a:p>
        </p:txBody>
      </p:sp>
      <p:sp>
        <p:nvSpPr>
          <p:cNvPr id="5" name="Slide Number Placeholder 4"/>
          <p:cNvSpPr>
            <a:spLocks noGrp="1"/>
          </p:cNvSpPr>
          <p:nvPr>
            <p:ph type="sldNum" sz="quarter" idx="12"/>
          </p:nvPr>
        </p:nvSpPr>
        <p:spPr/>
        <p:txBody>
          <a:bodyPr/>
          <a:lstStyle/>
          <a:p>
            <a:fld id="{CFB582AC-5695-48DB-B28C-201892CC33C9}" type="slidenum">
              <a:rPr lang="en-US" smtClean="0"/>
              <a:t>15</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4270"/>
            <a:ext cx="12207240" cy="556343"/>
          </a:xfrm>
          <a:prstGeom prst="rect">
            <a:avLst/>
          </a:prstGeom>
        </p:spPr>
      </p:pic>
    </p:spTree>
    <p:extLst>
      <p:ext uri="{BB962C8B-B14F-4D97-AF65-F5344CB8AC3E}">
        <p14:creationId xmlns:p14="http://schemas.microsoft.com/office/powerpoint/2010/main" val="1099961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 &amp; A</a:t>
            </a:r>
          </a:p>
        </p:txBody>
      </p:sp>
      <p:sp>
        <p:nvSpPr>
          <p:cNvPr id="3" name="Content Placeholder 2"/>
          <p:cNvSpPr>
            <a:spLocks noGrp="1"/>
          </p:cNvSpPr>
          <p:nvPr>
            <p:ph idx="1"/>
          </p:nvPr>
        </p:nvSpPr>
        <p:spPr/>
        <p:txBody>
          <a:bodyPr/>
          <a:lstStyle/>
          <a:p>
            <a:endParaRPr lang="en-US" dirty="0"/>
          </a:p>
          <a:p>
            <a:r>
              <a:rPr lang="en-US" dirty="0"/>
              <a:t>You may also send questions:</a:t>
            </a:r>
          </a:p>
          <a:p>
            <a:r>
              <a:rPr lang="en-US" dirty="0"/>
              <a:t>Johnnita Tsabetsaye - </a:t>
            </a:r>
            <a:r>
              <a:rPr lang="en-US" dirty="0">
                <a:hlinkClick r:id="rId2"/>
              </a:rPr>
              <a:t>Johnnita.Tsabetsaye@ihs.gov</a:t>
            </a:r>
            <a:endParaRPr lang="en-US" dirty="0"/>
          </a:p>
          <a:p>
            <a:r>
              <a:rPr lang="en-US" dirty="0"/>
              <a:t>Johanna Sanchez Zoeller - </a:t>
            </a:r>
            <a:r>
              <a:rPr lang="en-US" dirty="0">
                <a:hlinkClick r:id="rId3"/>
              </a:rPr>
              <a:t>Johanna.SanchezZoeller@ihs.gov</a:t>
            </a:r>
            <a:endParaRPr lang="en-US" dirty="0"/>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16</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14270"/>
            <a:ext cx="12207240" cy="556343"/>
          </a:xfrm>
          <a:prstGeom prst="rect">
            <a:avLst/>
          </a:prstGeom>
        </p:spPr>
      </p:pic>
    </p:spTree>
    <p:extLst>
      <p:ext uri="{BB962C8B-B14F-4D97-AF65-F5344CB8AC3E}">
        <p14:creationId xmlns:p14="http://schemas.microsoft.com/office/powerpoint/2010/main" val="231351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1432005"/>
            <a:ext cx="3721908" cy="3701970"/>
          </a:xfrm>
          <a:prstGeom prst="rect">
            <a:avLst/>
          </a:prstGeom>
        </p:spPr>
      </p:pic>
      <p:sp>
        <p:nvSpPr>
          <p:cNvPr id="3" name="Slide Number Placeholder 2"/>
          <p:cNvSpPr>
            <a:spLocks noGrp="1"/>
          </p:cNvSpPr>
          <p:nvPr>
            <p:ph type="sldNum" sz="quarter" idx="12"/>
          </p:nvPr>
        </p:nvSpPr>
        <p:spPr/>
        <p:txBody>
          <a:bodyPr/>
          <a:lstStyle/>
          <a:p>
            <a:fld id="{CFB582AC-5695-48DB-B28C-201892CC33C9}" type="slidenum">
              <a:rPr lang="en-US" smtClean="0"/>
              <a:t>17</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300376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Support Costs (CSC)</a:t>
            </a:r>
          </a:p>
        </p:txBody>
      </p:sp>
      <p:sp>
        <p:nvSpPr>
          <p:cNvPr id="3" name="Content Placeholder 2"/>
          <p:cNvSpPr>
            <a:spLocks noGrp="1"/>
          </p:cNvSpPr>
          <p:nvPr>
            <p:ph idx="1"/>
          </p:nvPr>
        </p:nvSpPr>
        <p:spPr/>
        <p:txBody>
          <a:bodyPr>
            <a:normAutofit/>
          </a:bodyPr>
          <a:lstStyle/>
          <a:p>
            <a:pPr marL="514350" indent="-514350">
              <a:buFont typeface="+mj-lt"/>
              <a:buAutoNum type="romanUcPeriod"/>
            </a:pPr>
            <a:r>
              <a:rPr lang="en-US" dirty="0"/>
              <a:t>Indian Health Service CSC Policy Overview  IHM 6-3</a:t>
            </a:r>
          </a:p>
          <a:p>
            <a:pPr marL="514350" indent="-514350">
              <a:buFont typeface="+mj-lt"/>
              <a:buAutoNum type="romanUcPeriod"/>
            </a:pPr>
            <a:r>
              <a:rPr lang="en-US" dirty="0"/>
              <a:t>CSC  Negotiation Template</a:t>
            </a:r>
          </a:p>
          <a:p>
            <a:pPr marL="514350" indent="-514350">
              <a:buFont typeface="+mj-lt"/>
              <a:buAutoNum type="romanUcPeriod"/>
            </a:pPr>
            <a:r>
              <a:rPr lang="en-US" dirty="0"/>
              <a:t>Indirect Cost Rates </a:t>
            </a:r>
          </a:p>
          <a:p>
            <a:pPr marL="0" indent="0">
              <a:buNone/>
            </a:pPr>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322848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CSC</a:t>
            </a:r>
            <a:br>
              <a:rPr lang="en-US" dirty="0">
                <a:solidFill>
                  <a:schemeClr val="accent1">
                    <a:lumMod val="75000"/>
                  </a:schemeClr>
                </a:solidFill>
              </a:rPr>
            </a:br>
            <a:r>
              <a:rPr lang="en-US" dirty="0">
                <a:solidFill>
                  <a:schemeClr val="accent1">
                    <a:lumMod val="75000"/>
                  </a:schemeClr>
                </a:solidFill>
              </a:rPr>
              <a:t>Indian Health Manual Part 6, Chapter 3</a:t>
            </a:r>
            <a:endParaRPr lang="en-US" dirty="0"/>
          </a:p>
        </p:txBody>
      </p:sp>
      <p:sp>
        <p:nvSpPr>
          <p:cNvPr id="3" name="Content Placeholder 2"/>
          <p:cNvSpPr>
            <a:spLocks noGrp="1"/>
          </p:cNvSpPr>
          <p:nvPr>
            <p:ph idx="1"/>
          </p:nvPr>
        </p:nvSpPr>
        <p:spPr/>
        <p:txBody>
          <a:bodyPr>
            <a:normAutofit lnSpcReduction="10000"/>
          </a:bodyPr>
          <a:lstStyle/>
          <a:p>
            <a:r>
              <a:rPr lang="en-US" b="1" dirty="0"/>
              <a:t>IHS POLICY</a:t>
            </a:r>
            <a:endParaRPr lang="en-US" u="sng" dirty="0"/>
          </a:p>
          <a:p>
            <a:r>
              <a:rPr lang="en-US" u="sng" dirty="0"/>
              <a:t>Purpose.</a:t>
            </a:r>
            <a:r>
              <a:rPr lang="en-US" dirty="0"/>
              <a:t>  This chapter of the </a:t>
            </a:r>
            <a:r>
              <a:rPr lang="en-US" i="1" dirty="0"/>
              <a:t>Indian Health Manual</a:t>
            </a:r>
            <a:r>
              <a:rPr lang="en-US" dirty="0"/>
              <a:t> provides guidance to both Tribal and Agency personnel in the preparation, negotiation, determination, payment, and reconciliation of contract support costs (CSC) funding in support of new, expanded, and/or ongoing Indian Self-Determination and Education Assistance Act (ISDEAA), as amended, codified at 25 </a:t>
            </a:r>
            <a:r>
              <a:rPr lang="en-US" i="1" dirty="0"/>
              <a:t>United States Code</a:t>
            </a:r>
            <a:r>
              <a:rPr lang="en-US" dirty="0"/>
              <a:t> (U.S.C.) Section (§) 5301 et seq., contracts and compacts. </a:t>
            </a:r>
          </a:p>
          <a:p>
            <a:endParaRPr lang="en-US" dirty="0"/>
          </a:p>
          <a:p>
            <a:endParaRPr lang="en-US" dirty="0"/>
          </a:p>
          <a:p>
            <a:endParaRPr lang="en-US" dirty="0"/>
          </a:p>
          <a:p>
            <a:r>
              <a:rPr lang="en-US" b="1" dirty="0">
                <a:hlinkClick r:id="rId2"/>
              </a:rPr>
              <a:t>Chapter 3 - Contract Support Costs | Part 6</a:t>
            </a:r>
            <a:endParaRPr lang="en-US" dirty="0"/>
          </a:p>
          <a:p>
            <a:r>
              <a:rPr lang="en-US" dirty="0">
                <a:hlinkClick r:id="rId3"/>
              </a:rPr>
              <a:t>www.ihs.gov/IHM/pc/part-6/p6c3/</a:t>
            </a:r>
            <a:r>
              <a:rPr lang="en-US" dirty="0"/>
              <a:t> </a:t>
            </a: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3</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16362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CSC –</a:t>
            </a:r>
            <a:r>
              <a:rPr lang="en-US" dirty="0">
                <a:solidFill>
                  <a:schemeClr val="accent1">
                    <a:lumMod val="75000"/>
                  </a:schemeClr>
                </a:solidFill>
              </a:rPr>
              <a:t> </a:t>
            </a:r>
            <a:r>
              <a:rPr lang="en-US" b="1" dirty="0">
                <a:solidFill>
                  <a:schemeClr val="accent1">
                    <a:lumMod val="75000"/>
                  </a:schemeClr>
                </a:solidFill>
              </a:rPr>
              <a:t>ISDEAA FUNDING</a:t>
            </a:r>
            <a:endParaRPr lang="en-US" dirty="0"/>
          </a:p>
        </p:txBody>
      </p:sp>
      <p:sp>
        <p:nvSpPr>
          <p:cNvPr id="7" name="Content Placeholder 6"/>
          <p:cNvSpPr>
            <a:spLocks noGrp="1"/>
          </p:cNvSpPr>
          <p:nvPr>
            <p:ph idx="1"/>
          </p:nvPr>
        </p:nvSpPr>
        <p:spPr/>
        <p:txBody>
          <a:bodyPr>
            <a:normAutofit/>
          </a:bodyPr>
          <a:lstStyle/>
          <a:p>
            <a:endParaRPr lang="en-US" sz="2800" dirty="0"/>
          </a:p>
          <a:p>
            <a:pPr marL="0" indent="0">
              <a:buNone/>
            </a:pPr>
            <a:r>
              <a:rPr lang="en-US" sz="2800" dirty="0"/>
              <a:t>CSC is ISDEAA-specific and is defined across several statutory </a:t>
            </a:r>
            <a:r>
              <a:rPr lang="en-US" sz="2800" dirty="0" smtClean="0"/>
              <a:t>provisions</a:t>
            </a:r>
          </a:p>
          <a:p>
            <a:pPr>
              <a:buFont typeface="Wingdings" panose="05000000000000000000" pitchFamily="2" charset="2"/>
              <a:buChar char="§"/>
            </a:pPr>
            <a:r>
              <a:rPr lang="en-US" sz="2800" dirty="0"/>
              <a:t>25 U.S.C. §§ 5325(a)(2)-(3)</a:t>
            </a:r>
          </a:p>
          <a:p>
            <a:pPr>
              <a:buFont typeface="Wingdings" panose="05000000000000000000" pitchFamily="2" charset="2"/>
              <a:buChar char="§"/>
            </a:pPr>
            <a:r>
              <a:rPr lang="en-US" sz="2800" dirty="0"/>
              <a:t>25 U.S.C. §§ 5325(a)(5)-(6)</a:t>
            </a:r>
          </a:p>
          <a:p>
            <a:pPr>
              <a:buFont typeface="Wingdings" panose="05000000000000000000" pitchFamily="2" charset="2"/>
              <a:buChar char="§"/>
            </a:pPr>
            <a:r>
              <a:rPr lang="en-US" sz="2800" dirty="0"/>
              <a:t>25 U.S.C. § 5326</a:t>
            </a:r>
          </a:p>
          <a:p>
            <a:pPr marL="0" indent="0">
              <a:buNone/>
            </a:pPr>
            <a:endParaRPr lang="en-US" sz="2800" dirty="0"/>
          </a:p>
        </p:txBody>
      </p:sp>
      <p:sp>
        <p:nvSpPr>
          <p:cNvPr id="5" name="Slide Number Placeholder 4"/>
          <p:cNvSpPr>
            <a:spLocks noGrp="1"/>
          </p:cNvSpPr>
          <p:nvPr>
            <p:ph type="sldNum" sz="quarter" idx="12"/>
          </p:nvPr>
        </p:nvSpPr>
        <p:spPr/>
        <p:txBody>
          <a:bodyPr/>
          <a:lstStyle/>
          <a:p>
            <a:fld id="{CFB582AC-5695-48DB-B28C-201892CC33C9}" type="slidenum">
              <a:rPr lang="en-US" smtClean="0"/>
              <a:t>4</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8567"/>
            <a:ext cx="12207240" cy="556343"/>
          </a:xfrm>
          <a:prstGeom prst="rect">
            <a:avLst/>
          </a:prstGeom>
        </p:spPr>
      </p:pic>
    </p:spTree>
    <p:extLst>
      <p:ext uri="{BB962C8B-B14F-4D97-AF65-F5344CB8AC3E}">
        <p14:creationId xmlns:p14="http://schemas.microsoft.com/office/powerpoint/2010/main" val="193494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CSC – Legal Definitions</a:t>
            </a:r>
          </a:p>
        </p:txBody>
      </p:sp>
      <p:sp>
        <p:nvSpPr>
          <p:cNvPr id="4" name="Slide Number Placeholder 3"/>
          <p:cNvSpPr>
            <a:spLocks noGrp="1"/>
          </p:cNvSpPr>
          <p:nvPr>
            <p:ph type="sldNum" sz="quarter" idx="12"/>
          </p:nvPr>
        </p:nvSpPr>
        <p:spPr/>
        <p:txBody>
          <a:bodyPr/>
          <a:lstStyle/>
          <a:p>
            <a:fld id="{CFB582AC-5695-48DB-B28C-201892CC33C9}" type="slidenum">
              <a:rPr lang="en-US" smtClean="0"/>
              <a:t>5</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84789341"/>
              </p:ext>
            </p:extLst>
          </p:nvPr>
        </p:nvGraphicFramePr>
        <p:xfrm>
          <a:off x="714103" y="1811383"/>
          <a:ext cx="10859588" cy="4455734"/>
        </p:xfrm>
        <a:graphic>
          <a:graphicData uri="http://schemas.openxmlformats.org/drawingml/2006/table">
            <a:tbl>
              <a:tblPr firstRow="1" bandRow="1">
                <a:tableStyleId>{69012ECD-51FC-41F1-AA8D-1B2483CD663E}</a:tableStyleId>
              </a:tblPr>
              <a:tblGrid>
                <a:gridCol w="2714897">
                  <a:extLst>
                    <a:ext uri="{9D8B030D-6E8A-4147-A177-3AD203B41FA5}">
                      <a16:colId xmlns:a16="http://schemas.microsoft.com/office/drawing/2014/main" val="95731377"/>
                    </a:ext>
                  </a:extLst>
                </a:gridCol>
                <a:gridCol w="2714897">
                  <a:extLst>
                    <a:ext uri="{9D8B030D-6E8A-4147-A177-3AD203B41FA5}">
                      <a16:colId xmlns:a16="http://schemas.microsoft.com/office/drawing/2014/main" val="2164437107"/>
                    </a:ext>
                  </a:extLst>
                </a:gridCol>
                <a:gridCol w="2714897">
                  <a:extLst>
                    <a:ext uri="{9D8B030D-6E8A-4147-A177-3AD203B41FA5}">
                      <a16:colId xmlns:a16="http://schemas.microsoft.com/office/drawing/2014/main" val="192015445"/>
                    </a:ext>
                  </a:extLst>
                </a:gridCol>
                <a:gridCol w="2714897">
                  <a:extLst>
                    <a:ext uri="{9D8B030D-6E8A-4147-A177-3AD203B41FA5}">
                      <a16:colId xmlns:a16="http://schemas.microsoft.com/office/drawing/2014/main" val="3912227485"/>
                    </a:ext>
                  </a:extLst>
                </a:gridCol>
              </a:tblGrid>
              <a:tr h="646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25 U.S.C. § 5325(a)(2)</a:t>
                      </a:r>
                    </a:p>
                    <a:p>
                      <a:endParaRPr lang="en-US" dirty="0"/>
                    </a:p>
                  </a:txBody>
                  <a:tcPr/>
                </a:tc>
                <a:tc>
                  <a:txBody>
                    <a:bodyPr/>
                    <a:lstStyle/>
                    <a:p>
                      <a:pPr algn="ctr"/>
                      <a:r>
                        <a:rPr lang="en-US" sz="1800" dirty="0" smtClean="0"/>
                        <a:t>25</a:t>
                      </a:r>
                      <a:r>
                        <a:rPr lang="en-US" sz="1800" baseline="0" dirty="0" smtClean="0"/>
                        <a:t> U.S.C. § 5325(a)(3)(A)</a:t>
                      </a:r>
                      <a:endParaRPr lang="en-US" sz="18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25 U.S.C. § 5325(a)(5)</a:t>
                      </a:r>
                    </a:p>
                    <a:p>
                      <a:endParaRPr lang="en-US" dirty="0">
                        <a:solidFill>
                          <a:schemeClr val="bg1"/>
                        </a:solidFill>
                      </a:endParaRPr>
                    </a:p>
                  </a:txBody>
                  <a:tcPr/>
                </a:tc>
                <a:tc>
                  <a:txBody>
                    <a:bodyPr/>
                    <a:lstStyle/>
                    <a:p>
                      <a:r>
                        <a:rPr lang="en-US" sz="1800" dirty="0" smtClean="0"/>
                        <a:t>25 U.S.C. § 5325(a)(6)</a:t>
                      </a:r>
                      <a:endParaRPr lang="en-US" dirty="0">
                        <a:solidFill>
                          <a:schemeClr val="bg1"/>
                        </a:solidFill>
                      </a:endParaRPr>
                    </a:p>
                  </a:txBody>
                  <a:tcPr/>
                </a:tc>
                <a:extLst>
                  <a:ext uri="{0D108BD9-81ED-4DB2-BD59-A6C34878D82A}">
                    <a16:rowId xmlns:a16="http://schemas.microsoft.com/office/drawing/2014/main" val="3700907498"/>
                  </a:ext>
                </a:extLst>
              </a:tr>
              <a:tr h="3809337">
                <a:tc>
                  <a:txBody>
                    <a:bodyPr/>
                    <a:lstStyle/>
                    <a:p>
                      <a:r>
                        <a:rPr lang="en-US" sz="1100" dirty="0" smtClean="0"/>
                        <a:t>“[A]n amount for the reasonable costs for activities which must be carried on by a tribal organization as a contractor to ensure compliance with the terms of the contract and prudent management, but which—</a:t>
                      </a:r>
                    </a:p>
                    <a:p>
                      <a:r>
                        <a:rPr lang="en-US" sz="1100" dirty="0" smtClean="0"/>
                        <a:t>(A) normally are not carried on by the respective Secretary in his direct operation of the program; or</a:t>
                      </a:r>
                    </a:p>
                    <a:p>
                      <a:r>
                        <a:rPr lang="en-US" sz="1100" dirty="0" smtClean="0"/>
                        <a:t>(B) are provided by the Secretary in support of the contracted program from resources other than those under contract.”</a:t>
                      </a:r>
                    </a:p>
                    <a:p>
                      <a:endParaRPr lang="en-US" sz="1100" dirty="0"/>
                    </a:p>
                  </a:txBody>
                  <a:tcPr/>
                </a:tc>
                <a:tc>
                  <a:txBody>
                    <a:bodyPr/>
                    <a:lstStyle/>
                    <a:p>
                      <a:r>
                        <a:rPr lang="en-US" sz="1100" dirty="0" smtClean="0"/>
                        <a:t>The contract support costs that are eligible costs for the purposes of receiving funding under this chapter shall include the costs of reimbursing each tribal contractor for reasonable and allowable costs of—</a:t>
                      </a:r>
                    </a:p>
                    <a:p>
                      <a:endParaRPr lang="en-US" sz="1100" dirty="0" smtClean="0"/>
                    </a:p>
                    <a:p>
                      <a:r>
                        <a:rPr lang="en-US" sz="1100" dirty="0" smtClean="0"/>
                        <a:t>(i) direct program expenses for the operation of the Federal program that is the subject of the contract, and </a:t>
                      </a:r>
                    </a:p>
                    <a:p>
                      <a:endParaRPr lang="en-US" sz="1100" dirty="0" smtClean="0"/>
                    </a:p>
                    <a:p>
                      <a:r>
                        <a:rPr lang="en-US" sz="1100" dirty="0" smtClean="0"/>
                        <a:t>(ii) any additional administrative or other expense incurred by the governing body of the Indian Tribe or Tribal organization and any overhead expense incurred by the tribal contractor in connection with the operation of the Federal program, function, service, or activity pursuant to the contract, except that such funding shall not duplicate any funding provided under subsection (a)(1) of this section. </a:t>
                      </a:r>
                    </a:p>
                    <a:p>
                      <a:endParaRPr lang="en-US" sz="1100" dirty="0"/>
                    </a:p>
                  </a:txBody>
                  <a:tcPr/>
                </a:tc>
                <a:tc>
                  <a:txBody>
                    <a:bodyPr/>
                    <a:lstStyle/>
                    <a:p>
                      <a:r>
                        <a:rPr lang="en-US" sz="1100" dirty="0" smtClean="0"/>
                        <a:t>Subject to paragraph (6), during the initial year that a self-determination contract is in effect, the amount required to be paid under paragraph (2) shall include startup costs consisting of the reasonable costs that have been incurred or will be incurred on a one-time basis pursuant to the contract necessary—</a:t>
                      </a:r>
                    </a:p>
                    <a:p>
                      <a:endParaRPr lang="en-US" sz="1100" dirty="0" smtClean="0"/>
                    </a:p>
                    <a:p>
                      <a:r>
                        <a:rPr lang="en-US" sz="1100" dirty="0" smtClean="0"/>
                        <a:t>(A)to plan, prepare for, and assume operation of the program, function, service, or activity that is the subject of the contract; and</a:t>
                      </a:r>
                    </a:p>
                    <a:p>
                      <a:endParaRPr lang="en-US" sz="1100" dirty="0" smtClean="0"/>
                    </a:p>
                    <a:p>
                      <a:r>
                        <a:rPr lang="en-US" sz="1100" dirty="0" smtClean="0"/>
                        <a:t>(B)to ensure compliance with the terms of the contract and prudent management.</a:t>
                      </a:r>
                      <a:endParaRPr lang="en-US" sz="1100" dirty="0"/>
                    </a:p>
                  </a:txBody>
                  <a:tcPr/>
                </a:tc>
                <a:tc>
                  <a:txBody>
                    <a:bodyPr/>
                    <a:lstStyle/>
                    <a:p>
                      <a:r>
                        <a:rPr lang="en-US" sz="1100" dirty="0" smtClean="0"/>
                        <a:t>Costs incurred before the initial year that a self-determination contract is in effect may not be included in the amount required to be paid under paragraph (2) if the Secretary does not receive a written notification of the nature and extent of the costs prior to the date on which such costs are incurred.</a:t>
                      </a:r>
                      <a:endParaRPr lang="en-US" sz="1100" dirty="0"/>
                    </a:p>
                  </a:txBody>
                  <a:tcPr/>
                </a:tc>
                <a:extLst>
                  <a:ext uri="{0D108BD9-81ED-4DB2-BD59-A6C34878D82A}">
                    <a16:rowId xmlns:a16="http://schemas.microsoft.com/office/drawing/2014/main" val="4183860984"/>
                  </a:ext>
                </a:extLst>
              </a:tr>
            </a:tbl>
          </a:graphicData>
        </a:graphic>
      </p:graphicFrame>
    </p:spTree>
    <p:extLst>
      <p:ext uri="{BB962C8B-B14F-4D97-AF65-F5344CB8AC3E}">
        <p14:creationId xmlns:p14="http://schemas.microsoft.com/office/powerpoint/2010/main" val="218202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CSC</a:t>
            </a:r>
            <a:br>
              <a:rPr lang="en-US" b="1" dirty="0"/>
            </a:br>
            <a:r>
              <a:rPr lang="en-US" b="1" dirty="0"/>
              <a:t>CALCULATING CSC FUNDING</a:t>
            </a:r>
            <a:endParaRPr lang="en-US" dirty="0"/>
          </a:p>
        </p:txBody>
      </p:sp>
      <p:sp>
        <p:nvSpPr>
          <p:cNvPr id="3" name="Content Placeholder 2"/>
          <p:cNvSpPr>
            <a:spLocks noGrp="1"/>
          </p:cNvSpPr>
          <p:nvPr>
            <p:ph sz="half" idx="1"/>
          </p:nvPr>
        </p:nvSpPr>
        <p:spPr>
          <a:xfrm>
            <a:off x="1097278" y="1845734"/>
            <a:ext cx="6858002" cy="4023360"/>
          </a:xfrm>
        </p:spPr>
        <p:txBody>
          <a:bodyPr/>
          <a:lstStyle/>
          <a:p>
            <a:pPr marL="285750" indent="-285750" algn="just">
              <a:buFont typeface="Arial" panose="020B0604020202020204" pitchFamily="34" charset="0"/>
              <a:buChar char="•"/>
            </a:pPr>
            <a:endParaRPr lang="en-US" dirty="0"/>
          </a:p>
          <a:p>
            <a:pPr marL="285750" indent="-285750">
              <a:lnSpc>
                <a:spcPct val="100000"/>
              </a:lnSpc>
              <a:buFont typeface="Arial" panose="020B0604020202020204" pitchFamily="34" charset="0"/>
              <a:buChar char="•"/>
            </a:pPr>
            <a:r>
              <a:rPr lang="en-US" dirty="0"/>
              <a:t>The ISDEAA does not provide any formula or</a:t>
            </a:r>
            <a:br>
              <a:rPr lang="en-US" dirty="0"/>
            </a:br>
            <a:r>
              <a:rPr lang="en-US" dirty="0"/>
              <a:t>methodology for calculating CSC funding, however, IHS</a:t>
            </a:r>
            <a:br>
              <a:rPr lang="en-US" dirty="0"/>
            </a:br>
            <a:r>
              <a:rPr lang="en-US" dirty="0"/>
              <a:t>has had a CSC Policy for many years in order to provide additional guidance on this issue.  </a:t>
            </a:r>
          </a:p>
          <a:p>
            <a:pPr algn="just">
              <a:lnSpc>
                <a:spcPct val="100000"/>
              </a:lnSpc>
            </a:pPr>
            <a:endParaRPr lang="en-US" dirty="0"/>
          </a:p>
          <a:p>
            <a:pPr marL="285750" indent="-285750" algn="just">
              <a:lnSpc>
                <a:spcPct val="100000"/>
              </a:lnSpc>
              <a:buFont typeface="Arial" panose="020B0604020202020204" pitchFamily="34" charset="0"/>
              <a:buChar char="•"/>
            </a:pPr>
            <a:r>
              <a:rPr lang="en-US" dirty="0"/>
              <a:t>The CSC Policy is based on the principles in the statute.</a:t>
            </a:r>
          </a:p>
        </p:txBody>
      </p:sp>
      <p:sp>
        <p:nvSpPr>
          <p:cNvPr id="4" name="Slide Number Placeholder 3"/>
          <p:cNvSpPr>
            <a:spLocks noGrp="1"/>
          </p:cNvSpPr>
          <p:nvPr>
            <p:ph type="sldNum" sz="quarter" idx="12"/>
          </p:nvPr>
        </p:nvSpPr>
        <p:spPr/>
        <p:txBody>
          <a:bodyPr/>
          <a:lstStyle/>
          <a:p>
            <a:fld id="{CFB582AC-5695-48DB-B28C-201892CC33C9}" type="slidenum">
              <a:rPr lang="en-US" smtClean="0"/>
              <a:t>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01657"/>
            <a:ext cx="12207240" cy="556343"/>
          </a:xfrm>
          <a:prstGeom prst="rect">
            <a:avLst/>
          </a:prstGeom>
        </p:spPr>
      </p:pic>
      <p:pic>
        <p:nvPicPr>
          <p:cNvPr id="7" name="Content Placeholder 6" descr="Picture of person using a calculato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178338" y="2098803"/>
            <a:ext cx="3444240" cy="2371597"/>
          </a:xfrm>
          <a:prstGeom prst="rect">
            <a:avLst/>
          </a:prstGeom>
        </p:spPr>
      </p:pic>
    </p:spTree>
    <p:extLst>
      <p:ext uri="{BB962C8B-B14F-4D97-AF65-F5344CB8AC3E}">
        <p14:creationId xmlns:p14="http://schemas.microsoft.com/office/powerpoint/2010/main" val="3298587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CSC – Cost Principles</a:t>
            </a:r>
            <a:endParaRPr lang="en-US" dirty="0"/>
          </a:p>
        </p:txBody>
      </p:sp>
      <p:sp>
        <p:nvSpPr>
          <p:cNvPr id="3" name="Content Placeholder 2"/>
          <p:cNvSpPr>
            <a:spLocks noGrp="1"/>
          </p:cNvSpPr>
          <p:nvPr>
            <p:ph idx="1"/>
          </p:nvPr>
        </p:nvSpPr>
        <p:spPr/>
        <p:txBody>
          <a:bodyPr>
            <a:normAutofit lnSpcReduction="10000"/>
          </a:bodyPr>
          <a:lstStyle/>
          <a:p>
            <a:r>
              <a:rPr lang="en-US" b="1" dirty="0"/>
              <a:t>OMB Cost Principles</a:t>
            </a:r>
            <a:endParaRPr lang="en-US" dirty="0"/>
          </a:p>
          <a:p>
            <a:r>
              <a:rPr lang="en-US" dirty="0"/>
              <a:t>Code of Federal Regulations</a:t>
            </a:r>
          </a:p>
          <a:p>
            <a:r>
              <a:rPr lang="en-US" dirty="0">
                <a:solidFill>
                  <a:srgbClr val="0070C0"/>
                </a:solidFill>
                <a:hlinkClick r:id="rId2"/>
              </a:rPr>
              <a:t>2 CFR Part 200 -- Uniform Administrative Requirements, Cost Principles, and Audit Requirements for Federal Awards</a:t>
            </a:r>
            <a:endParaRPr lang="en-US" dirty="0">
              <a:solidFill>
                <a:srgbClr val="0070C0"/>
              </a:solidFill>
            </a:endParaRPr>
          </a:p>
          <a:p>
            <a:r>
              <a:rPr lang="en-US" dirty="0" smtClean="0"/>
              <a:t>“§</a:t>
            </a:r>
            <a:r>
              <a:rPr lang="en-US" dirty="0"/>
              <a:t> 200.400 Policy guide. The application of these cost principles is based on the fundamental premises that:(a) The non-Federal entity is responsible for the efficient and effective administration of the Federal award through the application of sound management practices…”</a:t>
            </a:r>
          </a:p>
          <a:p>
            <a:r>
              <a:rPr lang="en-US" b="1" dirty="0" smtClean="0"/>
              <a:t>HHS Cost Principles</a:t>
            </a:r>
            <a:endParaRPr lang="en-US" b="1" dirty="0" smtClean="0"/>
          </a:p>
          <a:p>
            <a:r>
              <a:rPr lang="en-US" u="sng" dirty="0" smtClean="0">
                <a:solidFill>
                  <a:srgbClr val="0070C0"/>
                </a:solidFill>
              </a:rPr>
              <a:t>PART </a:t>
            </a:r>
            <a:r>
              <a:rPr lang="en-US" u="sng" dirty="0">
                <a:solidFill>
                  <a:srgbClr val="0070C0"/>
                </a:solidFill>
              </a:rPr>
              <a:t>75—UNIFORM ADMINISTRATIVE REQUIREMENTS, COST PRINCIPLES, AND AUDIT REQUIREMENTS FOR HHS </a:t>
            </a:r>
            <a:r>
              <a:rPr lang="en-US" u="sng" dirty="0" smtClean="0">
                <a:solidFill>
                  <a:srgbClr val="0070C0"/>
                </a:solidFill>
              </a:rPr>
              <a:t>AWARDS</a:t>
            </a:r>
          </a:p>
          <a:p>
            <a:r>
              <a:rPr lang="en-US" i="1" dirty="0"/>
              <a:t>Cost principles.</a:t>
            </a:r>
            <a:r>
              <a:rPr lang="en-US" dirty="0"/>
              <a:t> Subpart </a:t>
            </a:r>
            <a:r>
              <a:rPr lang="en-US" dirty="0" smtClean="0"/>
              <a:t>E</a:t>
            </a:r>
            <a:endParaRPr lang="en-US" u="sng" dirty="0" smtClean="0">
              <a:solidFill>
                <a:srgbClr val="0070C0"/>
              </a:solidFill>
            </a:endParaRP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7</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14270"/>
            <a:ext cx="12207240" cy="556343"/>
          </a:xfrm>
          <a:prstGeom prst="rect">
            <a:avLst/>
          </a:prstGeom>
        </p:spPr>
      </p:pic>
    </p:spTree>
    <p:extLst>
      <p:ext uri="{BB962C8B-B14F-4D97-AF65-F5344CB8AC3E}">
        <p14:creationId xmlns:p14="http://schemas.microsoft.com/office/powerpoint/2010/main" val="120129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44169009"/>
              </p:ext>
            </p:extLst>
          </p:nvPr>
        </p:nvGraphicFramePr>
        <p:xfrm>
          <a:off x="1548579" y="1846264"/>
          <a:ext cx="9155167" cy="4022723"/>
        </p:xfrm>
        <a:graphic>
          <a:graphicData uri="http://schemas.openxmlformats.org/drawingml/2006/table">
            <a:tbl>
              <a:tblPr/>
              <a:tblGrid>
                <a:gridCol w="1832184">
                  <a:extLst>
                    <a:ext uri="{9D8B030D-6E8A-4147-A177-3AD203B41FA5}">
                      <a16:colId xmlns:a16="http://schemas.microsoft.com/office/drawing/2014/main" val="2882567332"/>
                    </a:ext>
                  </a:extLst>
                </a:gridCol>
                <a:gridCol w="7322983">
                  <a:extLst>
                    <a:ext uri="{9D8B030D-6E8A-4147-A177-3AD203B41FA5}">
                      <a16:colId xmlns:a16="http://schemas.microsoft.com/office/drawing/2014/main" val="2228465705"/>
                    </a:ext>
                  </a:extLst>
                </a:gridCol>
              </a:tblGrid>
              <a:tr h="284365">
                <a:tc>
                  <a:txBody>
                    <a:bodyPr/>
                    <a:lstStyle/>
                    <a:p>
                      <a:pPr algn="l"/>
                      <a:r>
                        <a:rPr lang="en-US" sz="1600" b="1" dirty="0">
                          <a:effectLst/>
                        </a:rPr>
                        <a:t>Manual Exhibits</a:t>
                      </a:r>
                      <a:endParaRPr lang="en-US" sz="1600" b="0" dirty="0">
                        <a:effectLst/>
                      </a:endParaRPr>
                    </a:p>
                  </a:txBody>
                  <a:tcPr marL="17339" marR="17339" marT="17339" marB="17339" anchor="ctr">
                    <a:lnL>
                      <a:noFill/>
                    </a:lnL>
                    <a:lnR>
                      <a:noFill/>
                    </a:lnR>
                    <a:lnT>
                      <a:noFill/>
                    </a:lnT>
                    <a:lnB>
                      <a:noFill/>
                    </a:lnB>
                    <a:solidFill>
                      <a:srgbClr val="FFFFFF"/>
                    </a:solidFill>
                  </a:tcPr>
                </a:tc>
                <a:tc>
                  <a:txBody>
                    <a:bodyPr/>
                    <a:lstStyle/>
                    <a:p>
                      <a:pPr algn="l"/>
                      <a:r>
                        <a:rPr lang="en-US" sz="1600" b="1" dirty="0">
                          <a:effectLst/>
                        </a:rPr>
                        <a:t>Description</a:t>
                      </a:r>
                      <a:endParaRPr lang="en-US" sz="1600" b="0" dirty="0">
                        <a:effectLst/>
                      </a:endParaRPr>
                    </a:p>
                  </a:txBody>
                  <a:tcPr marL="17339" marR="17339" marT="17339" marB="17339" anchor="ctr">
                    <a:lnL>
                      <a:noFill/>
                    </a:lnL>
                    <a:lnR>
                      <a:noFill/>
                    </a:lnR>
                    <a:lnT>
                      <a:noFill/>
                    </a:lnT>
                    <a:lnB>
                      <a:noFill/>
                    </a:lnB>
                    <a:solidFill>
                      <a:srgbClr val="FFFFFF"/>
                    </a:solidFill>
                  </a:tcPr>
                </a:tc>
                <a:extLst>
                  <a:ext uri="{0D108BD9-81ED-4DB2-BD59-A6C34878D82A}">
                    <a16:rowId xmlns:a16="http://schemas.microsoft.com/office/drawing/2014/main" val="3000328979"/>
                  </a:ext>
                </a:extLst>
              </a:tr>
              <a:tr h="783738">
                <a:tc>
                  <a:txBody>
                    <a:bodyPr/>
                    <a:lstStyle/>
                    <a:p>
                      <a:pPr algn="l"/>
                      <a:endParaRPr lang="en-US" sz="1600" b="0" dirty="0">
                        <a:solidFill>
                          <a:schemeClr val="accent2">
                            <a:lumMod val="60000"/>
                            <a:lumOff val="40000"/>
                          </a:schemeClr>
                        </a:solidFill>
                        <a:effectLst/>
                        <a:hlinkClick r:id="rId2">
                          <a:extLst>
                            <a:ext uri="{A12FA001-AC4F-418D-AE19-62706E023703}">
                              <ahyp:hlinkClr xmlns="" xmlns:ahyp="http://schemas.microsoft.com/office/drawing/2018/hyperlinkcolor" val="tx"/>
                            </a:ext>
                          </a:extLst>
                        </a:hlinkClick>
                      </a:endParaRPr>
                    </a:p>
                    <a:p>
                      <a:pPr algn="l"/>
                      <a:r>
                        <a:rPr lang="en-US" sz="1600" b="0" dirty="0">
                          <a:solidFill>
                            <a:schemeClr val="accent2">
                              <a:lumMod val="60000"/>
                              <a:lumOff val="40000"/>
                            </a:schemeClr>
                          </a:solidFill>
                          <a:effectLst/>
                          <a:hlinkClick r:id="rId2">
                            <a:extLst>
                              <a:ext uri="{A12FA001-AC4F-418D-AE19-62706E023703}">
                                <ahyp:hlinkClr xmlns="" xmlns:ahyp="http://schemas.microsoft.com/office/drawing/2018/hyperlinkcolor" val="tx"/>
                              </a:ext>
                            </a:extLst>
                          </a:hlinkClick>
                        </a:rPr>
                        <a:t>Manual Exhibit 6-3-A</a:t>
                      </a:r>
                      <a:endParaRPr lang="en-US" sz="1600" b="0" dirty="0">
                        <a:solidFill>
                          <a:schemeClr val="accent2">
                            <a:lumMod val="60000"/>
                            <a:lumOff val="40000"/>
                          </a:schemeClr>
                        </a:solidFill>
                        <a:effectLst/>
                      </a:endParaRPr>
                    </a:p>
                  </a:txBody>
                  <a:tcPr marL="17339" marR="17339" marT="17339" marB="17339">
                    <a:lnL>
                      <a:noFill/>
                    </a:lnL>
                    <a:lnR>
                      <a:noFill/>
                    </a:lnR>
                    <a:lnT>
                      <a:noFill/>
                    </a:lnT>
                    <a:lnB>
                      <a:noFill/>
                    </a:lnB>
                    <a:solidFill>
                      <a:srgbClr val="FFFFFF"/>
                    </a:solidFill>
                  </a:tcPr>
                </a:tc>
                <a:tc>
                  <a:txBody>
                    <a:bodyPr/>
                    <a:lstStyle/>
                    <a:p>
                      <a:r>
                        <a:rPr lang="en-US" sz="1600" dirty="0">
                          <a:effectLst/>
                        </a:rPr>
                        <a:t>Title 25, Chapter 14, Miscellaneous, Subchapter II, Indian Self-Determination and Education Assistance, Part A "Indian Self-Determination," Section 5325 and Section 5326</a:t>
                      </a:r>
                    </a:p>
                  </a:txBody>
                  <a:tcPr marL="17339" marR="17339" marT="17339" marB="17339" anchor="ctr">
                    <a:lnL>
                      <a:noFill/>
                    </a:lnL>
                    <a:lnR>
                      <a:noFill/>
                    </a:lnR>
                    <a:lnT>
                      <a:noFill/>
                    </a:lnT>
                    <a:lnB>
                      <a:noFill/>
                    </a:lnB>
                    <a:solidFill>
                      <a:srgbClr val="FFFFFF"/>
                    </a:solidFill>
                  </a:tcPr>
                </a:tc>
                <a:extLst>
                  <a:ext uri="{0D108BD9-81ED-4DB2-BD59-A6C34878D82A}">
                    <a16:rowId xmlns:a16="http://schemas.microsoft.com/office/drawing/2014/main" val="2861731023"/>
                  </a:ext>
                </a:extLst>
              </a:tr>
              <a:tr h="534051">
                <a:tc>
                  <a:txBody>
                    <a:bodyPr/>
                    <a:lstStyle/>
                    <a:p>
                      <a:pPr algn="l"/>
                      <a:r>
                        <a:rPr lang="en-US" sz="1600" b="0" dirty="0">
                          <a:effectLst/>
                          <a:hlinkClick r:id="rId3"/>
                        </a:rPr>
                        <a:t>Manual Exhibit 6-3-B</a:t>
                      </a:r>
                      <a:endParaRPr lang="en-US" sz="1600" b="0" dirty="0">
                        <a:effectLst/>
                      </a:endParaRPr>
                    </a:p>
                  </a:txBody>
                  <a:tcPr marL="17339" marR="17339" marT="17339" marB="17339">
                    <a:lnL>
                      <a:noFill/>
                    </a:lnL>
                    <a:lnR>
                      <a:noFill/>
                    </a:lnR>
                    <a:lnT>
                      <a:noFill/>
                    </a:lnT>
                    <a:lnB>
                      <a:noFill/>
                    </a:lnB>
                    <a:solidFill>
                      <a:srgbClr val="FFFFFF"/>
                    </a:solidFill>
                  </a:tcPr>
                </a:tc>
                <a:tc>
                  <a:txBody>
                    <a:bodyPr/>
                    <a:lstStyle/>
                    <a:p>
                      <a:r>
                        <a:rPr lang="en-US" sz="1600" dirty="0">
                          <a:effectLst/>
                        </a:rPr>
                        <a:t>Calculating IDC Associated with Tribal Shares and the Contract Support Costs Amount Based on a Detailed Analysis</a:t>
                      </a:r>
                    </a:p>
                  </a:txBody>
                  <a:tcPr marL="17339" marR="17339" marT="17339" marB="17339" anchor="ctr">
                    <a:lnL>
                      <a:noFill/>
                    </a:lnL>
                    <a:lnR>
                      <a:noFill/>
                    </a:lnR>
                    <a:lnT>
                      <a:noFill/>
                    </a:lnT>
                    <a:lnB>
                      <a:noFill/>
                    </a:lnB>
                    <a:solidFill>
                      <a:srgbClr val="FFFFFF"/>
                    </a:solidFill>
                  </a:tcPr>
                </a:tc>
                <a:extLst>
                  <a:ext uri="{0D108BD9-81ED-4DB2-BD59-A6C34878D82A}">
                    <a16:rowId xmlns:a16="http://schemas.microsoft.com/office/drawing/2014/main" val="2850932742"/>
                  </a:ext>
                </a:extLst>
              </a:tr>
              <a:tr h="534051">
                <a:tc>
                  <a:txBody>
                    <a:bodyPr/>
                    <a:lstStyle/>
                    <a:p>
                      <a:pPr algn="l"/>
                      <a:r>
                        <a:rPr lang="en-US" sz="1600" b="0" dirty="0">
                          <a:effectLst/>
                          <a:hlinkClick r:id="rId4"/>
                        </a:rPr>
                        <a:t>Manual Exhibit 6-3-C</a:t>
                      </a:r>
                      <a:endParaRPr lang="en-US" sz="1600" b="0" dirty="0">
                        <a:effectLst/>
                      </a:endParaRPr>
                    </a:p>
                  </a:txBody>
                  <a:tcPr marL="17339" marR="17339" marT="17339" marB="17339">
                    <a:lnL>
                      <a:noFill/>
                    </a:lnL>
                    <a:lnR>
                      <a:noFill/>
                    </a:lnR>
                    <a:lnT>
                      <a:noFill/>
                    </a:lnT>
                    <a:lnB>
                      <a:noFill/>
                    </a:lnB>
                    <a:solidFill>
                      <a:srgbClr val="FFFFFF"/>
                    </a:solidFill>
                  </a:tcPr>
                </a:tc>
                <a:tc>
                  <a:txBody>
                    <a:bodyPr/>
                    <a:lstStyle/>
                    <a:p>
                      <a:r>
                        <a:rPr lang="en-US" sz="1600" dirty="0">
                          <a:effectLst/>
                        </a:rPr>
                        <a:t>Calculating IDC Associated with Tribal Shares and the Contract Support Costs Amount Using the 80/20 Method</a:t>
                      </a:r>
                    </a:p>
                  </a:txBody>
                  <a:tcPr marL="17339" marR="17339" marT="17339" marB="17339" anchor="ctr">
                    <a:lnL>
                      <a:noFill/>
                    </a:lnL>
                    <a:lnR>
                      <a:noFill/>
                    </a:lnR>
                    <a:lnT>
                      <a:noFill/>
                    </a:lnT>
                    <a:lnB>
                      <a:noFill/>
                    </a:lnB>
                    <a:solidFill>
                      <a:srgbClr val="FFFFFF"/>
                    </a:solidFill>
                  </a:tcPr>
                </a:tc>
                <a:extLst>
                  <a:ext uri="{0D108BD9-81ED-4DB2-BD59-A6C34878D82A}">
                    <a16:rowId xmlns:a16="http://schemas.microsoft.com/office/drawing/2014/main" val="3346060839"/>
                  </a:ext>
                </a:extLst>
              </a:tr>
              <a:tr h="534051">
                <a:tc>
                  <a:txBody>
                    <a:bodyPr/>
                    <a:lstStyle/>
                    <a:p>
                      <a:pPr algn="l"/>
                      <a:r>
                        <a:rPr lang="en-US" sz="1600" b="0" dirty="0">
                          <a:effectLst/>
                          <a:hlinkClick r:id="rId5"/>
                        </a:rPr>
                        <a:t>Manual Exhibit 6-3-D</a:t>
                      </a:r>
                      <a:endParaRPr lang="en-US" sz="1600" b="0" dirty="0">
                        <a:effectLst/>
                      </a:endParaRPr>
                    </a:p>
                  </a:txBody>
                  <a:tcPr marL="17339" marR="17339" marT="17339" marB="17339">
                    <a:lnL>
                      <a:noFill/>
                    </a:lnL>
                    <a:lnR>
                      <a:noFill/>
                    </a:lnR>
                    <a:lnT>
                      <a:noFill/>
                    </a:lnT>
                    <a:lnB>
                      <a:noFill/>
                    </a:lnB>
                    <a:solidFill>
                      <a:srgbClr val="FFFFFF"/>
                    </a:solidFill>
                  </a:tcPr>
                </a:tc>
                <a:tc>
                  <a:txBody>
                    <a:bodyPr/>
                    <a:lstStyle/>
                    <a:p>
                      <a:r>
                        <a:rPr lang="en-US" sz="1600" dirty="0">
                          <a:effectLst/>
                        </a:rPr>
                        <a:t>Calculating IDC Associated with Recurring Service Unit Shares and the Contract Support Costs Amount Based on a Detailed Analysis</a:t>
                      </a:r>
                    </a:p>
                  </a:txBody>
                  <a:tcPr marL="17339" marR="17339" marT="17339" marB="17339" anchor="ctr">
                    <a:lnL>
                      <a:noFill/>
                    </a:lnL>
                    <a:lnR>
                      <a:noFill/>
                    </a:lnR>
                    <a:lnT>
                      <a:noFill/>
                    </a:lnT>
                    <a:lnB>
                      <a:noFill/>
                    </a:lnB>
                    <a:solidFill>
                      <a:srgbClr val="FFFFFF"/>
                    </a:solidFill>
                  </a:tcPr>
                </a:tc>
                <a:extLst>
                  <a:ext uri="{0D108BD9-81ED-4DB2-BD59-A6C34878D82A}">
                    <a16:rowId xmlns:a16="http://schemas.microsoft.com/office/drawing/2014/main" val="120758241"/>
                  </a:ext>
                </a:extLst>
              </a:tr>
              <a:tr h="534051">
                <a:tc>
                  <a:txBody>
                    <a:bodyPr/>
                    <a:lstStyle/>
                    <a:p>
                      <a:pPr algn="l"/>
                      <a:r>
                        <a:rPr lang="en-US" sz="1600" b="0" dirty="0">
                          <a:effectLst/>
                          <a:hlinkClick r:id="rId6"/>
                        </a:rPr>
                        <a:t>Manual Exhibit 6-3-E</a:t>
                      </a:r>
                      <a:endParaRPr lang="en-US" sz="1600" b="0" dirty="0">
                        <a:effectLst/>
                      </a:endParaRPr>
                    </a:p>
                  </a:txBody>
                  <a:tcPr marL="17339" marR="17339" marT="17339" marB="17339">
                    <a:lnL>
                      <a:noFill/>
                    </a:lnL>
                    <a:lnR>
                      <a:noFill/>
                    </a:lnR>
                    <a:lnT>
                      <a:noFill/>
                    </a:lnT>
                    <a:lnB>
                      <a:noFill/>
                    </a:lnB>
                    <a:solidFill>
                      <a:srgbClr val="FFFFFF"/>
                    </a:solidFill>
                  </a:tcPr>
                </a:tc>
                <a:tc>
                  <a:txBody>
                    <a:bodyPr/>
                    <a:lstStyle/>
                    <a:p>
                      <a:r>
                        <a:rPr lang="en-US" sz="1600" dirty="0">
                          <a:effectLst/>
                        </a:rPr>
                        <a:t>Calculating IDC Associated with Recurring Service Unit Shares and the Contract Support Costs Amount Based on the 97/3 Method</a:t>
                      </a:r>
                    </a:p>
                  </a:txBody>
                  <a:tcPr marL="17339" marR="17339" marT="17339" marB="17339" anchor="ctr">
                    <a:lnL>
                      <a:noFill/>
                    </a:lnL>
                    <a:lnR>
                      <a:noFill/>
                    </a:lnR>
                    <a:lnT>
                      <a:noFill/>
                    </a:lnT>
                    <a:lnB>
                      <a:noFill/>
                    </a:lnB>
                    <a:solidFill>
                      <a:srgbClr val="FFFFFF"/>
                    </a:solidFill>
                  </a:tcPr>
                </a:tc>
                <a:extLst>
                  <a:ext uri="{0D108BD9-81ED-4DB2-BD59-A6C34878D82A}">
                    <a16:rowId xmlns:a16="http://schemas.microsoft.com/office/drawing/2014/main" val="1884057763"/>
                  </a:ext>
                </a:extLst>
              </a:tr>
              <a:tr h="284365">
                <a:tc>
                  <a:txBody>
                    <a:bodyPr/>
                    <a:lstStyle/>
                    <a:p>
                      <a:pPr algn="l"/>
                      <a:r>
                        <a:rPr lang="en-US" sz="1600" b="0" dirty="0">
                          <a:effectLst/>
                          <a:hlinkClick r:id="rId7"/>
                        </a:rPr>
                        <a:t>Manual Exhibit 6-3-F</a:t>
                      </a:r>
                      <a:endParaRPr lang="en-US" sz="1600" b="0" dirty="0">
                        <a:effectLst/>
                      </a:endParaRPr>
                    </a:p>
                  </a:txBody>
                  <a:tcPr marL="17339" marR="17339" marT="17339" marB="17339">
                    <a:lnL>
                      <a:noFill/>
                    </a:lnL>
                    <a:lnR>
                      <a:noFill/>
                    </a:lnR>
                    <a:lnT>
                      <a:noFill/>
                    </a:lnT>
                    <a:lnB>
                      <a:noFill/>
                    </a:lnB>
                    <a:solidFill>
                      <a:srgbClr val="FFFFFF"/>
                    </a:solidFill>
                  </a:tcPr>
                </a:tc>
                <a:tc>
                  <a:txBody>
                    <a:bodyPr/>
                    <a:lstStyle/>
                    <a:p>
                      <a:r>
                        <a:rPr lang="en-US" sz="1600" dirty="0">
                          <a:effectLst/>
                        </a:rPr>
                        <a:t>Contract Support Costs Negotiation Template</a:t>
                      </a:r>
                    </a:p>
                  </a:txBody>
                  <a:tcPr marL="17339" marR="17339" marT="17339" marB="17339" anchor="ctr">
                    <a:lnL>
                      <a:noFill/>
                    </a:lnL>
                    <a:lnR>
                      <a:noFill/>
                    </a:lnR>
                    <a:lnT>
                      <a:noFill/>
                    </a:lnT>
                    <a:lnB>
                      <a:noFill/>
                    </a:lnB>
                    <a:solidFill>
                      <a:srgbClr val="FFFFFF"/>
                    </a:solidFill>
                  </a:tcPr>
                </a:tc>
                <a:extLst>
                  <a:ext uri="{0D108BD9-81ED-4DB2-BD59-A6C34878D82A}">
                    <a16:rowId xmlns:a16="http://schemas.microsoft.com/office/drawing/2014/main" val="3144804930"/>
                  </a:ext>
                </a:extLst>
              </a:tr>
              <a:tr h="534051">
                <a:tc>
                  <a:txBody>
                    <a:bodyPr/>
                    <a:lstStyle/>
                    <a:p>
                      <a:pPr algn="l"/>
                      <a:r>
                        <a:rPr lang="en-US" sz="1600" b="0" dirty="0">
                          <a:effectLst/>
                          <a:hlinkClick r:id="rId8"/>
                        </a:rPr>
                        <a:t>Manual Exhibit 6-3-G</a:t>
                      </a:r>
                      <a:endParaRPr lang="en-US" sz="1600" b="0" dirty="0">
                        <a:effectLst/>
                      </a:endParaRPr>
                    </a:p>
                  </a:txBody>
                  <a:tcPr marL="17339" marR="17339" marT="17339" marB="17339">
                    <a:lnL>
                      <a:noFill/>
                    </a:lnL>
                    <a:lnR>
                      <a:noFill/>
                    </a:lnR>
                    <a:lnT>
                      <a:noFill/>
                    </a:lnT>
                    <a:lnB>
                      <a:noFill/>
                    </a:lnB>
                    <a:solidFill>
                      <a:srgbClr val="FFFFFF"/>
                    </a:solidFill>
                  </a:tcPr>
                </a:tc>
                <a:tc>
                  <a:txBody>
                    <a:bodyPr/>
                    <a:lstStyle/>
                    <a:p>
                      <a:r>
                        <a:rPr lang="en-US" sz="1600" dirty="0">
                          <a:effectLst/>
                        </a:rPr>
                        <a:t>Standards for Review and Approval of Contract Support Costs in the Indian Health Service</a:t>
                      </a:r>
                    </a:p>
                  </a:txBody>
                  <a:tcPr marL="17339" marR="17339" marT="17339" marB="17339" anchor="ctr">
                    <a:lnL>
                      <a:noFill/>
                    </a:lnL>
                    <a:lnR>
                      <a:noFill/>
                    </a:lnR>
                    <a:lnT>
                      <a:noFill/>
                    </a:lnT>
                    <a:lnB>
                      <a:noFill/>
                    </a:lnB>
                    <a:solidFill>
                      <a:srgbClr val="FFFFFF"/>
                    </a:solidFill>
                  </a:tcPr>
                </a:tc>
                <a:extLst>
                  <a:ext uri="{0D108BD9-81ED-4DB2-BD59-A6C34878D82A}">
                    <a16:rowId xmlns:a16="http://schemas.microsoft.com/office/drawing/2014/main" val="3765926267"/>
                  </a:ext>
                </a:extLst>
              </a:tr>
            </a:tbl>
          </a:graphicData>
        </a:graphic>
      </p:graphicFrame>
      <p:sp>
        <p:nvSpPr>
          <p:cNvPr id="4" name="Slide Number Placeholder 3"/>
          <p:cNvSpPr>
            <a:spLocks noGrp="1"/>
          </p:cNvSpPr>
          <p:nvPr>
            <p:ph type="sldNum" sz="quarter" idx="12"/>
          </p:nvPr>
        </p:nvSpPr>
        <p:spPr/>
        <p:txBody>
          <a:bodyPr/>
          <a:lstStyle/>
          <a:p>
            <a:fld id="{CFB582AC-5695-48DB-B28C-201892CC33C9}" type="slidenum">
              <a:rPr lang="en-US" smtClean="0"/>
              <a:t>8</a:t>
            </a:fld>
            <a:endParaRPr lang="en-US" dirty="0"/>
          </a:p>
        </p:txBody>
      </p:sp>
      <p:sp>
        <p:nvSpPr>
          <p:cNvPr id="6" name="Rectangle 1"/>
          <p:cNvSpPr>
            <a:spLocks noGrp="1" noChangeArrowheads="1"/>
          </p:cNvSpPr>
          <p:nvPr>
            <p:ph type="title"/>
          </p:nvPr>
        </p:nvSpPr>
        <p:spPr bwMode="auto">
          <a:xfrm>
            <a:off x="1097279" y="404123"/>
            <a:ext cx="9550881" cy="12157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2F52"/>
                </a:solidFill>
                <a:effectLst/>
                <a:latin typeface="Arial" panose="020B0604020202020204" pitchFamily="34" charset="0"/>
                <a:cs typeface="Arial" panose="020B0604020202020204" pitchFamily="34" charset="0"/>
              </a:rPr>
              <a:t/>
            </a:r>
            <a:br>
              <a:rPr kumimoji="0" lang="en-US" altLang="en-US" sz="1900" b="0" i="0" u="none" strike="noStrike" cap="none" normalizeH="0" baseline="0" dirty="0">
                <a:ln>
                  <a:noFill/>
                </a:ln>
                <a:solidFill>
                  <a:srgbClr val="002F52"/>
                </a:solidFill>
                <a:effectLst/>
                <a:latin typeface="Arial" panose="020B0604020202020204" pitchFamily="34" charset="0"/>
                <a:cs typeface="Arial" panose="020B0604020202020204" pitchFamily="34" charset="0"/>
              </a:rPr>
            </a:br>
            <a:r>
              <a:rPr kumimoji="0" lang="en-US" altLang="en-US" sz="3600" b="0" i="0" u="none" strike="noStrike" cap="none" normalizeH="0" baseline="0" dirty="0">
                <a:ln>
                  <a:noFill/>
                </a:ln>
                <a:solidFill>
                  <a:srgbClr val="002F52"/>
                </a:solidFill>
                <a:effectLst/>
                <a:latin typeface="Arial" panose="020B0604020202020204" pitchFamily="34" charset="0"/>
                <a:cs typeface="Arial" panose="020B0604020202020204" pitchFamily="34" charset="0"/>
              </a:rPr>
              <a:t>IHM Part 6 Chapter 3 - Contract Support Costs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6314270"/>
            <a:ext cx="12207240" cy="556343"/>
          </a:xfrm>
          <a:prstGeom prst="rect">
            <a:avLst/>
          </a:prstGeom>
        </p:spPr>
      </p:pic>
    </p:spTree>
    <p:extLst>
      <p:ext uri="{BB962C8B-B14F-4D97-AF65-F5344CB8AC3E}">
        <p14:creationId xmlns:p14="http://schemas.microsoft.com/office/powerpoint/2010/main" val="419367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94359"/>
            <a:ext cx="3200400" cy="990601"/>
          </a:xfrm>
        </p:spPr>
        <p:txBody>
          <a:bodyPr>
            <a:normAutofit fontScale="90000"/>
          </a:bodyPr>
          <a:lstStyle/>
          <a:p>
            <a:r>
              <a:rPr lang="en-US" dirty="0"/>
              <a:t>CSC Negotiation Template</a:t>
            </a:r>
          </a:p>
        </p:txBody>
      </p:sp>
      <p:sp>
        <p:nvSpPr>
          <p:cNvPr id="8" name="Text Placeholder 7"/>
          <p:cNvSpPr>
            <a:spLocks noGrp="1"/>
          </p:cNvSpPr>
          <p:nvPr>
            <p:ph type="body" sz="half" idx="2"/>
          </p:nvPr>
        </p:nvSpPr>
        <p:spPr>
          <a:xfrm>
            <a:off x="457200" y="1584960"/>
            <a:ext cx="3200400" cy="4720244"/>
          </a:xfrm>
        </p:spPr>
        <p:txBody>
          <a:bodyPr>
            <a:noAutofit/>
          </a:bodyPr>
          <a:lstStyle/>
          <a:p>
            <a:r>
              <a:rPr lang="en-US" sz="2000" dirty="0"/>
              <a:t>This Template is a tool used by the Indian Health Service (IHS) for calculating and negotiating CSC. Neither this Template nor any other negotiation documents creates a contractual obligation on behalf of either IHS or a T/TO. The CSC amount that the parties agree is required under any Indian Self-Determination and Education Assistance Act (ISDEAA) agreement will be identified in the agreement itself - </a:t>
            </a:r>
            <a:r>
              <a:rPr lang="en-US" sz="2000" dirty="0">
                <a:hlinkClick r:id="rId2"/>
              </a:rPr>
              <a:t>Manual Exhibit 6-3-F</a:t>
            </a:r>
            <a:endParaRPr lang="en-US" sz="2000" dirty="0"/>
          </a:p>
          <a:p>
            <a:endParaRPr lang="en-US" sz="2000" dirty="0"/>
          </a:p>
        </p:txBody>
      </p:sp>
      <p:sp>
        <p:nvSpPr>
          <p:cNvPr id="4" name="Slide Number Placeholder 3"/>
          <p:cNvSpPr>
            <a:spLocks noGrp="1"/>
          </p:cNvSpPr>
          <p:nvPr>
            <p:ph type="sldNum" sz="quarter" idx="12"/>
          </p:nvPr>
        </p:nvSpPr>
        <p:spPr/>
        <p:txBody>
          <a:bodyPr/>
          <a:lstStyle/>
          <a:p>
            <a:fld id="{CFB582AC-5695-48DB-B28C-201892CC33C9}" type="slidenum">
              <a:rPr lang="en-US" smtClean="0"/>
              <a:t>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9979"/>
            <a:ext cx="12207240" cy="434931"/>
          </a:xfrm>
          <a:prstGeom prst="rect">
            <a:avLst/>
          </a:prstGeom>
        </p:spPr>
      </p:pic>
      <p:pic>
        <p:nvPicPr>
          <p:cNvPr id="9" name="Content Placeholder 5"/>
          <p:cNvPicPr>
            <a:picLocks noGrp="1" noChangeAspect="1"/>
          </p:cNvPicPr>
          <p:nvPr>
            <p:ph idx="1"/>
          </p:nvPr>
        </p:nvPicPr>
        <p:blipFill>
          <a:blip r:embed="rId4"/>
          <a:stretch>
            <a:fillRect/>
          </a:stretch>
        </p:blipFill>
        <p:spPr>
          <a:xfrm>
            <a:off x="5069840" y="406400"/>
            <a:ext cx="5201920" cy="5816193"/>
          </a:xfrm>
          <a:prstGeom prst="rect">
            <a:avLst/>
          </a:prstGeom>
        </p:spPr>
      </p:pic>
    </p:spTree>
    <p:extLst>
      <p:ext uri="{BB962C8B-B14F-4D97-AF65-F5344CB8AC3E}">
        <p14:creationId xmlns:p14="http://schemas.microsoft.com/office/powerpoint/2010/main" val="3535043081"/>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0F4C76"/>
      </a:accent1>
      <a:accent2>
        <a:srgbClr val="0F4C76"/>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DEF66683F1904A9D18C86F600002D8" ma:contentTypeVersion="18" ma:contentTypeDescription="Create a new document." ma:contentTypeScope="" ma:versionID="bbdac320460c27aa7a24f68483c77f33">
  <xsd:schema xmlns:xsd="http://www.w3.org/2001/XMLSchema" xmlns:xs="http://www.w3.org/2001/XMLSchema" xmlns:p="http://schemas.microsoft.com/office/2006/metadata/properties" xmlns:ns2="c3e7fb3a-f61c-4241-9fbd-03f77e035e59" xmlns:ns3="b37bbeab-e64e-43e9-894e-e09b3b82ea91" targetNamespace="http://schemas.microsoft.com/office/2006/metadata/properties" ma:root="true" ma:fieldsID="325511f9f3ba21235ae59dbe486452a2" ns2:_="" ns3:_="">
    <xsd:import namespace="c3e7fb3a-f61c-4241-9fbd-03f77e035e59"/>
    <xsd:import namespace="b37bbeab-e64e-43e9-894e-e09b3b82ea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7fb3a-f61c-4241-9fbd-03f77e035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666a43-d96d-4f4b-b12f-397f8ab1e3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7bbeab-e64e-43e9-894e-e09b3b82ea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2c23464-064b-4240-ab2a-a8d730b63fa3}" ma:internalName="TaxCatchAll" ma:showField="CatchAllData" ma:web="b37bbeab-e64e-43e9-894e-e09b3b82ea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7bbeab-e64e-43e9-894e-e09b3b82ea91" xsi:nil="true"/>
    <lcf76f155ced4ddcb4097134ff3c332f xmlns="c3e7fb3a-f61c-4241-9fbd-03f77e035e5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C065ED-96AE-4A31-95B3-4DFD0D506A05}"/>
</file>

<file path=customXml/itemProps2.xml><?xml version="1.0" encoding="utf-8"?>
<ds:datastoreItem xmlns:ds="http://schemas.openxmlformats.org/officeDocument/2006/customXml" ds:itemID="{F308DF1D-59D3-405D-9441-F3EFC7CB6697}"/>
</file>

<file path=customXml/itemProps3.xml><?xml version="1.0" encoding="utf-8"?>
<ds:datastoreItem xmlns:ds="http://schemas.openxmlformats.org/officeDocument/2006/customXml" ds:itemID="{EFFCB85E-359B-4DD4-9976-5492A2A1C4D3}"/>
</file>

<file path=docProps/app.xml><?xml version="1.0" encoding="utf-8"?>
<Properties xmlns="http://schemas.openxmlformats.org/officeDocument/2006/extended-properties" xmlns:vt="http://schemas.openxmlformats.org/officeDocument/2006/docPropsVTypes">
  <Template>Retrospect</Template>
  <TotalTime>9961</TotalTime>
  <Words>1737</Words>
  <Application>Microsoft Office PowerPoint</Application>
  <PresentationFormat>Widescreen</PresentationFormat>
  <Paragraphs>136</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Bahnschrift SemiBold Condensed</vt:lpstr>
      <vt:lpstr>Calibri</vt:lpstr>
      <vt:lpstr>Calibri Light</vt:lpstr>
      <vt:lpstr>Wingdings</vt:lpstr>
      <vt:lpstr>Retrospect</vt:lpstr>
      <vt:lpstr>Contract Support Cost 101 Indian Health Service</vt:lpstr>
      <vt:lpstr>Contract Support Costs (CSC)</vt:lpstr>
      <vt:lpstr>CSC Indian Health Manual Part 6, Chapter 3</vt:lpstr>
      <vt:lpstr>CSC – ISDEAA FUNDING</vt:lpstr>
      <vt:lpstr>CSC – Legal Definitions</vt:lpstr>
      <vt:lpstr>CSC CALCULATING CSC FUNDING</vt:lpstr>
      <vt:lpstr>CSC – Cost Principles</vt:lpstr>
      <vt:lpstr> IHM Part 6 Chapter 3 - Contract Support Costs </vt:lpstr>
      <vt:lpstr>CSC Negotiation Template</vt:lpstr>
      <vt:lpstr>Indirect Cost Rates Cognizant Agency</vt:lpstr>
      <vt:lpstr>Indirect Cost Negotiation Agreement – DOI IBC</vt:lpstr>
      <vt:lpstr>Indirect Cost Negotiation Agreement – HHS CAS</vt:lpstr>
      <vt:lpstr>INDIRECT COST RATES</vt:lpstr>
      <vt:lpstr>          IDC RATE TYPE</vt:lpstr>
      <vt:lpstr>Indirect Cost Negotiation Agreement Effective Period for Fixed Carryforward</vt:lpstr>
      <vt:lpstr>Q &amp; A</vt:lpstr>
      <vt:lpstr>PowerPoint Presentation</vt:lpstr>
    </vt:vector>
  </TitlesOfParts>
  <Company>Indian Health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Health Service Briefing</dc:title>
  <dc:creator>Johnnita.Tsabetsaye@ihs.gov</dc:creator>
  <cp:lastModifiedBy>Tsabetsaye, Johnnita (IHS/HQ)</cp:lastModifiedBy>
  <cp:revision>207</cp:revision>
  <cp:lastPrinted>2016-03-30T21:52:09Z</cp:lastPrinted>
  <dcterms:created xsi:type="dcterms:W3CDTF">2016-03-11T19:03:08Z</dcterms:created>
  <dcterms:modified xsi:type="dcterms:W3CDTF">2024-04-11T17:28:03Z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0x01010069DEF66683F1904A9D18C86F600002D8</vt:lpwstr>
  </property>
</Properties>
</file>