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diagrams/data1.xml" ContentType="application/vnd.openxmlformats-officedocument.drawingml.diagramData+xml"/>
  <Override PartName="/ppt/diagrams/data2.xml" ContentType="application/vnd.openxmlformats-officedocument.drawingml.diagramData+xml"/>
  <Override PartName="/ppt/drawings/drawing1.xml" ContentType="application/vnd.openxmlformats-officedocument.drawingml.chartshapes+xml"/>
  <Override PartName="/ppt/presentation.xml" ContentType="application/vnd.openxmlformats-officedocument.presentationml.presentation.main+xml"/>
  <Override PartName="/ppt/slides/slide6.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5.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s/slide17.xml" ContentType="application/vnd.openxmlformats-officedocument.presentationml.slide+xml"/>
  <Override PartName="/ppt/slides/slide16.xml" ContentType="application/vnd.openxmlformats-officedocument.presentationml.slide+xml"/>
  <Override PartName="/ppt/slides/slide15.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xml" ContentType="application/vnd.openxmlformats-officedocument.presentationml.slide+xml"/>
  <Override PartName="/ppt/slides/slide7.xml" ContentType="application/vnd.openxmlformats-officedocument.presentationml.slide+xml"/>
  <Override PartName="/ppt/notesSlides/notesSlide1.xml" ContentType="application/vnd.openxmlformats-officedocument.presentationml.notesSlide+xml"/>
  <Override PartName="/ppt/notesSlides/notesSlide11.xml" ContentType="application/vnd.openxmlformats-officedocument.presentationml.notesSlide+xml"/>
  <Override PartName="/ppt/notesSlides/notesSlide10.xml" ContentType="application/vnd.openxmlformats-officedocument.presentationml.notesSlide+xml"/>
  <Override PartName="/ppt/notesSlides/notesSlide9.xml" ContentType="application/vnd.openxmlformats-officedocument.presentationml.notesSlide+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notesSlides/notesSlide8.xml" ContentType="application/vnd.openxmlformats-officedocument.presentationml.notesSlide+xml"/>
  <Override PartName="/ppt/notesSlides/notesSlide7.xml" ContentType="application/vnd.openxmlformats-officedocument.presentationml.notesSlide+xml"/>
  <Override PartName="/ppt/notesSlides/notesSlide6.xml" ContentType="application/vnd.openxmlformats-officedocument.presentationml.notesSlide+xml"/>
  <Override PartName="/ppt/notesSlides/notesSlide3.xml" ContentType="application/vnd.openxmlformats-officedocument.presentationml.notesSlide+xml"/>
  <Override PartName="/ppt/notesSlides/notesSlide2.xml" ContentType="application/vnd.openxmlformats-officedocument.presentationml.notesSlide+xml"/>
  <Override PartName="/ppt/notesSlides/notesSlide5.xml" ContentType="application/vnd.openxmlformats-officedocument.presentationml.notesSlide+xml"/>
  <Override PartName="/ppt/notesSlides/notesSlide4.xml" ContentType="application/vnd.openxmlformats-officedocument.presentationml.notesSlide+xml"/>
  <Override PartName="/ppt/theme/theme1.xml" ContentType="application/vnd.openxmlformats-officedocument.theme+xml"/>
  <Override PartName="/ppt/notesMasters/notesMaster1.xml" ContentType="application/vnd.openxmlformats-officedocument.presentationml.notesMaster+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theme/theme3.xml" ContentType="application/vnd.openxmlformats-officedocument.theme+xml"/>
  <Override PartName="/ppt/theme/theme2.xml" ContentType="application/vnd.openxmlformats-officedocument.theme+xml"/>
  <Override PartName="/ppt/charts/chart1.xml" ContentType="application/vnd.openxmlformats-officedocument.drawingml.chart+xml"/>
  <Override PartName="/ppt/charts/style1.xml" ContentType="application/vnd.ms-office.chartstyle+xml"/>
  <Override PartName="/ppt/handoutMasters/handoutMaster1.xml" ContentType="application/vnd.openxmlformats-officedocument.presentationml.handoutMaster+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charts/colors1.xml" ContentType="application/vnd.ms-office.chartcolorstyle+xml"/>
  <Override PartName="/ppt/diagrams/layout2.xml" ContentType="application/vnd.openxmlformats-officedocument.drawingml.diagramLayout+xml"/>
  <Override PartName="/ppt/commentAuthors.xml" ContentType="application/vnd.openxmlformats-officedocument.presentationml.commentAuthors+xml"/>
  <Override PartName="/ppt/presProps.xml" ContentType="application/vnd.openxmlformats-officedocument.presentationml.presProps+xml"/>
  <Override PartName="/ppt/tableStyles.xml" ContentType="application/vnd.openxmlformats-officedocument.presentationml.tableStyles+xml"/>
  <Override PartName="/ppt/viewProps.xml" ContentType="application/vnd.openxmlformats-officedocument.presentationml.viewProps+xml"/>
  <Override PartName="/docProps/core.xml" ContentType="application/vnd.openxmlformats-package.core-properties+xml"/>
  <Override PartName="/docProps/app.xml" ContentType="application/vnd.openxmlformats-officedocument.extended-properties+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720" r:id="rId1"/>
  </p:sldMasterIdLst>
  <p:notesMasterIdLst>
    <p:notesMasterId r:id="rId22"/>
  </p:notesMasterIdLst>
  <p:handoutMasterIdLst>
    <p:handoutMasterId r:id="rId23"/>
  </p:handoutMasterIdLst>
  <p:sldIdLst>
    <p:sldId id="310" r:id="rId2"/>
    <p:sldId id="305" r:id="rId3"/>
    <p:sldId id="331" r:id="rId4"/>
    <p:sldId id="316" r:id="rId5"/>
    <p:sldId id="313" r:id="rId6"/>
    <p:sldId id="355" r:id="rId7"/>
    <p:sldId id="356" r:id="rId8"/>
    <p:sldId id="350" r:id="rId9"/>
    <p:sldId id="353" r:id="rId10"/>
    <p:sldId id="315" r:id="rId11"/>
    <p:sldId id="370" r:id="rId12"/>
    <p:sldId id="371" r:id="rId13"/>
    <p:sldId id="363" r:id="rId14"/>
    <p:sldId id="364" r:id="rId15"/>
    <p:sldId id="365" r:id="rId16"/>
    <p:sldId id="367" r:id="rId17"/>
    <p:sldId id="368" r:id="rId18"/>
    <p:sldId id="369" r:id="rId19"/>
    <p:sldId id="326" r:id="rId20"/>
    <p:sldId id="284" r:id="rId21"/>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Ehrhardt, Brit L (IHS/HQ)" initials="EBL(" lastIdx="2" clrIdx="0">
    <p:extLst>
      <p:ext uri="{19B8F6BF-5375-455C-9EA6-DF929625EA0E}">
        <p15:presenceInfo xmlns:p15="http://schemas.microsoft.com/office/powerpoint/2012/main" userId="S-1-5-21-1547161642-606747145-682003330-459813"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FF"/>
    <a:srgbClr val="1D4D77"/>
    <a:srgbClr val="E48312"/>
    <a:srgbClr val="F5D9CC"/>
    <a:srgbClr val="FAEDE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9091" autoAdjust="0"/>
    <p:restoredTop sz="79081" autoAdjust="0"/>
  </p:normalViewPr>
  <p:slideViewPr>
    <p:cSldViewPr snapToGrid="0">
      <p:cViewPr varScale="1">
        <p:scale>
          <a:sx n="68" d="100"/>
          <a:sy n="68" d="100"/>
        </p:scale>
        <p:origin x="1536" y="67"/>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customXml" Target="../customXml/item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commentAuthors" Target="commen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handoutMaster" Target="handoutMasters/handoutMaster1.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customXml" Target="../customXml/item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 Id="rId27" Type="http://schemas.openxmlformats.org/officeDocument/2006/relationships/theme" Target="theme/theme1.xml"/><Relationship Id="rId30" Type="http://schemas.openxmlformats.org/officeDocument/2006/relationships/customXml" Target="../customXml/item2.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chartUserShapes" Target="../drawings/drawing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4.6472480587284974E-2"/>
          <c:y val="3.4727703235990531E-2"/>
          <c:w val="0.86952799899829358"/>
          <c:h val="0.81981567221224416"/>
        </c:manualLayout>
      </c:layout>
      <c:barChart>
        <c:barDir val="col"/>
        <c:grouping val="clustered"/>
        <c:varyColors val="0"/>
        <c:ser>
          <c:idx val="1"/>
          <c:order val="1"/>
          <c:tx>
            <c:v>Funding Agreements</c:v>
          </c:tx>
          <c:spPr>
            <a:solidFill>
              <a:schemeClr val="accent2"/>
            </a:solidFill>
            <a:ln>
              <a:noFill/>
            </a:ln>
            <a:effectLst/>
          </c:spPr>
          <c:invertIfNegative val="0"/>
          <c:cat>
            <c:numRef>
              <c:f>Sheet2!$A$5:$A$11</c:f>
              <c:numCache>
                <c:formatCode>General</c:formatCode>
                <c:ptCount val="7"/>
                <c:pt idx="0">
                  <c:v>2017</c:v>
                </c:pt>
                <c:pt idx="1">
                  <c:v>2018</c:v>
                </c:pt>
                <c:pt idx="2">
                  <c:v>2019</c:v>
                </c:pt>
                <c:pt idx="3">
                  <c:v>2020</c:v>
                </c:pt>
                <c:pt idx="4">
                  <c:v>2021</c:v>
                </c:pt>
                <c:pt idx="5">
                  <c:v>2022</c:v>
                </c:pt>
                <c:pt idx="6">
                  <c:v>2023</c:v>
                </c:pt>
              </c:numCache>
            </c:numRef>
          </c:cat>
          <c:val>
            <c:numRef>
              <c:f>Sheet2!$C$5:$C$11</c:f>
              <c:numCache>
                <c:formatCode>General</c:formatCode>
                <c:ptCount val="7"/>
                <c:pt idx="0">
                  <c:v>120</c:v>
                </c:pt>
                <c:pt idx="1">
                  <c:v>127</c:v>
                </c:pt>
                <c:pt idx="2">
                  <c:v>130</c:v>
                </c:pt>
                <c:pt idx="3">
                  <c:v>131</c:v>
                </c:pt>
                <c:pt idx="4">
                  <c:v>131</c:v>
                </c:pt>
                <c:pt idx="5">
                  <c:v>135</c:v>
                </c:pt>
                <c:pt idx="6">
                  <c:v>139</c:v>
                </c:pt>
              </c:numCache>
            </c:numRef>
          </c:val>
          <c:extLst>
            <c:ext xmlns:c16="http://schemas.microsoft.com/office/drawing/2014/chart" uri="{C3380CC4-5D6E-409C-BE32-E72D297353CC}">
              <c16:uniqueId val="{00000000-7FBA-4D2F-9BC1-8A62E872DA2A}"/>
            </c:ext>
          </c:extLst>
        </c:ser>
        <c:dLbls>
          <c:showLegendKey val="0"/>
          <c:showVal val="0"/>
          <c:showCatName val="0"/>
          <c:showSerName val="0"/>
          <c:showPercent val="0"/>
          <c:showBubbleSize val="0"/>
        </c:dLbls>
        <c:gapWidth val="150"/>
        <c:axId val="812220831"/>
        <c:axId val="812211263"/>
        <c:extLst>
          <c:ext xmlns:c15="http://schemas.microsoft.com/office/drawing/2012/chart" uri="{02D57815-91ED-43cb-92C2-25804820EDAC}">
            <c15:filteredBarSeries>
              <c15:ser>
                <c:idx val="0"/>
                <c:order val="0"/>
                <c:tx>
                  <c:v>Funding Agreement</c:v>
                </c:tx>
                <c:spPr>
                  <a:solidFill>
                    <a:schemeClr val="accent1"/>
                  </a:solidFill>
                  <a:ln>
                    <a:noFill/>
                  </a:ln>
                  <a:effectLst/>
                </c:spPr>
                <c:invertIfNegative val="0"/>
                <c:cat>
                  <c:numRef>
                    <c:extLst>
                      <c:ext uri="{02D57815-91ED-43cb-92C2-25804820EDAC}">
                        <c15:formulaRef>
                          <c15:sqref>Sheet2!$A$5:$A$11</c15:sqref>
                        </c15:formulaRef>
                      </c:ext>
                    </c:extLst>
                    <c:numCache>
                      <c:formatCode>General</c:formatCode>
                      <c:ptCount val="7"/>
                      <c:pt idx="0">
                        <c:v>2017</c:v>
                      </c:pt>
                      <c:pt idx="1">
                        <c:v>2018</c:v>
                      </c:pt>
                      <c:pt idx="2">
                        <c:v>2019</c:v>
                      </c:pt>
                      <c:pt idx="3">
                        <c:v>2020</c:v>
                      </c:pt>
                      <c:pt idx="4">
                        <c:v>2021</c:v>
                      </c:pt>
                      <c:pt idx="5">
                        <c:v>2022</c:v>
                      </c:pt>
                      <c:pt idx="6">
                        <c:v>2023</c:v>
                      </c:pt>
                    </c:numCache>
                  </c:numRef>
                </c:cat>
                <c:val>
                  <c:numRef>
                    <c:extLst>
                      <c:ext uri="{02D57815-91ED-43cb-92C2-25804820EDAC}">
                        <c15:formulaRef>
                          <c15:sqref>Sheet2!$B$5:$B$11</c15:sqref>
                        </c15:formulaRef>
                      </c:ext>
                    </c:extLst>
                    <c:numCache>
                      <c:formatCode>General</c:formatCode>
                      <c:ptCount val="7"/>
                      <c:pt idx="0">
                        <c:v>94</c:v>
                      </c:pt>
                      <c:pt idx="1">
                        <c:v>101</c:v>
                      </c:pt>
                      <c:pt idx="2">
                        <c:v>104</c:v>
                      </c:pt>
                      <c:pt idx="3">
                        <c:v>105</c:v>
                      </c:pt>
                      <c:pt idx="4">
                        <c:v>105</c:v>
                      </c:pt>
                      <c:pt idx="5">
                        <c:v>109</c:v>
                      </c:pt>
                      <c:pt idx="6">
                        <c:v>112</c:v>
                      </c:pt>
                    </c:numCache>
                  </c:numRef>
                </c:val>
                <c:extLst>
                  <c:ext xmlns:c16="http://schemas.microsoft.com/office/drawing/2014/chart" uri="{C3380CC4-5D6E-409C-BE32-E72D297353CC}">
                    <c16:uniqueId val="{00000002-7FBA-4D2F-9BC1-8A62E872DA2A}"/>
                  </c:ext>
                </c:extLst>
              </c15:ser>
            </c15:filteredBarSeries>
          </c:ext>
        </c:extLst>
      </c:barChart>
      <c:lineChart>
        <c:grouping val="standard"/>
        <c:varyColors val="0"/>
        <c:ser>
          <c:idx val="2"/>
          <c:order val="2"/>
          <c:tx>
            <c:v>Funding Levels ($ in millions)</c:v>
          </c:tx>
          <c:spPr>
            <a:ln w="28575" cap="rnd">
              <a:solidFill>
                <a:schemeClr val="accent3"/>
              </a:solidFill>
              <a:round/>
            </a:ln>
            <a:effectLst/>
          </c:spPr>
          <c:marker>
            <c:symbol val="none"/>
          </c:marker>
          <c:cat>
            <c:numRef>
              <c:f>Sheet2!$A$5:$A$11</c:f>
              <c:numCache>
                <c:formatCode>General</c:formatCode>
                <c:ptCount val="7"/>
                <c:pt idx="0">
                  <c:v>2017</c:v>
                </c:pt>
                <c:pt idx="1">
                  <c:v>2018</c:v>
                </c:pt>
                <c:pt idx="2">
                  <c:v>2019</c:v>
                </c:pt>
                <c:pt idx="3">
                  <c:v>2020</c:v>
                </c:pt>
                <c:pt idx="4">
                  <c:v>2021</c:v>
                </c:pt>
                <c:pt idx="5">
                  <c:v>2022</c:v>
                </c:pt>
                <c:pt idx="6">
                  <c:v>2023</c:v>
                </c:pt>
              </c:numCache>
            </c:numRef>
          </c:cat>
          <c:val>
            <c:numRef>
              <c:f>Sheet2!$D$5:$D$11</c:f>
              <c:numCache>
                <c:formatCode>"$"#,##0.0_);\("$"#,##0.0\)</c:formatCode>
                <c:ptCount val="7"/>
                <c:pt idx="0">
                  <c:v>2010.6</c:v>
                </c:pt>
                <c:pt idx="1">
                  <c:v>2269</c:v>
                </c:pt>
                <c:pt idx="2">
                  <c:v>2356</c:v>
                </c:pt>
                <c:pt idx="3">
                  <c:v>2595.6999999999998</c:v>
                </c:pt>
                <c:pt idx="4">
                  <c:v>2606.9</c:v>
                </c:pt>
                <c:pt idx="5">
                  <c:v>2741.2</c:v>
                </c:pt>
                <c:pt idx="6">
                  <c:v>2875.6</c:v>
                </c:pt>
              </c:numCache>
            </c:numRef>
          </c:val>
          <c:smooth val="0"/>
          <c:extLst>
            <c:ext xmlns:c16="http://schemas.microsoft.com/office/drawing/2014/chart" uri="{C3380CC4-5D6E-409C-BE32-E72D297353CC}">
              <c16:uniqueId val="{00000001-7FBA-4D2F-9BC1-8A62E872DA2A}"/>
            </c:ext>
          </c:extLst>
        </c:ser>
        <c:dLbls>
          <c:showLegendKey val="0"/>
          <c:showVal val="0"/>
          <c:showCatName val="0"/>
          <c:showSerName val="0"/>
          <c:showPercent val="0"/>
          <c:showBubbleSize val="0"/>
        </c:dLbls>
        <c:marker val="1"/>
        <c:smooth val="0"/>
        <c:axId val="812231647"/>
        <c:axId val="812228319"/>
      </c:lineChart>
      <c:catAx>
        <c:axId val="812220831"/>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12211263"/>
        <c:crosses val="autoZero"/>
        <c:auto val="1"/>
        <c:lblAlgn val="ctr"/>
        <c:lblOffset val="100"/>
        <c:noMultiLvlLbl val="0"/>
      </c:catAx>
      <c:valAx>
        <c:axId val="812211263"/>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12220831"/>
        <c:crosses val="autoZero"/>
        <c:crossBetween val="between"/>
      </c:valAx>
      <c:valAx>
        <c:axId val="812228319"/>
        <c:scaling>
          <c:orientation val="minMax"/>
        </c:scaling>
        <c:delete val="0"/>
        <c:axPos val="r"/>
        <c:numFmt formatCode="&quot;$&quot;#,##0.0_);\(&quot;$&quot;#,##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12231647"/>
        <c:crosses val="max"/>
        <c:crossBetween val="between"/>
      </c:valAx>
      <c:catAx>
        <c:axId val="812231647"/>
        <c:scaling>
          <c:orientation val="minMax"/>
        </c:scaling>
        <c:delete val="1"/>
        <c:axPos val="b"/>
        <c:numFmt formatCode="General" sourceLinked="1"/>
        <c:majorTickMark val="none"/>
        <c:minorTickMark val="none"/>
        <c:tickLblPos val="nextTo"/>
        <c:crossAx val="812228319"/>
        <c:crosses val="autoZero"/>
        <c:auto val="1"/>
        <c:lblAlgn val="ctr"/>
        <c:lblOffset val="100"/>
        <c:noMultiLvlLbl val="0"/>
      </c:cat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32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2_4">
  <dgm:title val=""/>
  <dgm:desc val=""/>
  <dgm:catLst>
    <dgm:cat type="accent2" pri="11400"/>
  </dgm:catLst>
  <dgm:styleLbl name="node0">
    <dgm:fillClrLst meth="cycle">
      <a:schemeClr val="accent2">
        <a:shade val="60000"/>
      </a:schemeClr>
    </dgm:fillClrLst>
    <dgm:linClrLst meth="repeat">
      <a:schemeClr val="lt1"/>
    </dgm:linClrLst>
    <dgm:effectClrLst/>
    <dgm:txLinClrLst/>
    <dgm:txFillClrLst/>
    <dgm:txEffectClrLst/>
  </dgm:styleLbl>
  <dgm:styleLbl name="node1">
    <dgm:fillClrLst meth="cycle">
      <a:schemeClr val="accent2">
        <a:shade val="50000"/>
      </a:schemeClr>
      <a:schemeClr val="accent2">
        <a:tint val="45000"/>
      </a:schemeClr>
    </dgm:fillClrLst>
    <dgm:linClrLst meth="repeat">
      <a:schemeClr val="lt1"/>
    </dgm:linClrLst>
    <dgm:effectClrLst/>
    <dgm:txLinClrLst/>
    <dgm:txFillClrLst/>
    <dgm:txEffectClrLst/>
  </dgm:styleLbl>
  <dgm:styleLbl name="alignNode1">
    <dgm:fillClrLst meth="cycle">
      <a:schemeClr val="accent2">
        <a:shade val="50000"/>
      </a:schemeClr>
      <a:schemeClr val="accent2">
        <a:tint val="45000"/>
      </a:schemeClr>
    </dgm:fillClrLst>
    <dgm:linClrLst meth="cycle">
      <a:schemeClr val="accent2">
        <a:shade val="50000"/>
      </a:schemeClr>
      <a:schemeClr val="accent2">
        <a:tint val="45000"/>
      </a:schemeClr>
    </dgm:linClrLst>
    <dgm:effectClrLst/>
    <dgm:txLinClrLst/>
    <dgm:txFillClrLst/>
    <dgm:txEffectClrLst/>
  </dgm:styleLbl>
  <dgm:styleLbl name="lnNode1">
    <dgm:fillClrLst meth="cycle">
      <a:schemeClr val="accent2">
        <a:shade val="50000"/>
      </a:schemeClr>
      <a:schemeClr val="accent2">
        <a:tint val="45000"/>
      </a:schemeClr>
    </dgm:fillClrLst>
    <dgm:linClrLst meth="repeat">
      <a:schemeClr val="lt1"/>
    </dgm:linClrLst>
    <dgm:effectClrLst/>
    <dgm:txLinClrLst/>
    <dgm:txFillClrLst/>
    <dgm:txEffectClrLst/>
  </dgm:styleLbl>
  <dgm:styleLbl name="vennNode1">
    <dgm:fillClrLst meth="cycle">
      <a:schemeClr val="accent2">
        <a:shade val="80000"/>
        <a:alpha val="50000"/>
      </a:schemeClr>
      <a:schemeClr val="accent2">
        <a:tint val="45000"/>
        <a:alpha val="50000"/>
      </a:schemeClr>
    </dgm:fillClrLst>
    <dgm:linClrLst meth="repeat">
      <a:schemeClr val="lt1"/>
    </dgm:linClrLst>
    <dgm:effectClrLst/>
    <dgm:txLinClrLst/>
    <dgm:txFillClrLst/>
    <dgm:txEffectClrLst/>
  </dgm:styleLbl>
  <dgm:styleLbl name="node2">
    <dgm:fillClrLst>
      <a:schemeClr val="accent2">
        <a:shade val="80000"/>
      </a:schemeClr>
    </dgm:fillClrLst>
    <dgm:linClrLst meth="repeat">
      <a:schemeClr val="lt1"/>
    </dgm:linClrLst>
    <dgm:effectClrLst/>
    <dgm:txLinClrLst/>
    <dgm:txFillClrLst/>
    <dgm:txEffectClrLst/>
  </dgm:styleLbl>
  <dgm:styleLbl name="node3">
    <dgm:fillClrLst>
      <a:schemeClr val="accent2">
        <a:tint val="99000"/>
      </a:schemeClr>
    </dgm:fillClrLst>
    <dgm:linClrLst meth="repeat">
      <a:schemeClr val="lt1"/>
    </dgm:linClrLst>
    <dgm:effectClrLst/>
    <dgm:txLinClrLst/>
    <dgm:txFillClrLst/>
    <dgm:txEffectClrLst/>
  </dgm:styleLbl>
  <dgm:styleLbl name="node4">
    <dgm:fillClrLst>
      <a:schemeClr val="accent2">
        <a:tint val="70000"/>
      </a:schemeClr>
    </dgm:fillClrLst>
    <dgm:linClrLst meth="repeat">
      <a:schemeClr val="lt1"/>
    </dgm:linClrLst>
    <dgm:effectClrLst/>
    <dgm:txLinClrLst/>
    <dgm:txFillClrLst/>
    <dgm:txEffectClrLst/>
  </dgm:styleLbl>
  <dgm:styleLbl name="fg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fg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bg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sibTrans1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meth="repeat">
      <a:schemeClr val="tx1"/>
    </dgm:txFillClrLst>
    <dgm:txEffectClrLst/>
  </dgm:styleLbl>
  <dgm:styleLbl name="callout">
    <dgm:fillClrLst meth="repeat">
      <a:schemeClr val="accent2"/>
    </dgm:fillClrLst>
    <dgm:linClrLst meth="repeat">
      <a:schemeClr val="accent2"/>
    </dgm:linClrLst>
    <dgm:effectClrLst/>
    <dgm:txLinClrLst/>
    <dgm:txFillClrLst meth="repeat">
      <a:schemeClr val="tx1"/>
    </dgm:txFillClrLst>
    <dgm:txEffectClrLst/>
  </dgm:styleLbl>
  <dgm:styleLbl name="asst0">
    <dgm:fillClrLst meth="repeat">
      <a:schemeClr val="accent2">
        <a:shade val="80000"/>
      </a:schemeClr>
    </dgm:fillClrLst>
    <dgm:linClrLst meth="repeat">
      <a:schemeClr val="lt1"/>
    </dgm:linClrLst>
    <dgm:effectClrLst/>
    <dgm:txLinClrLst/>
    <dgm:txFillClrLst/>
    <dgm:txEffectClrLst/>
  </dgm:styleLbl>
  <dgm:styleLbl name="asst1">
    <dgm:fillClrLst meth="repeat">
      <a:schemeClr val="accent2">
        <a:shade val="80000"/>
      </a:schemeClr>
    </dgm:fillClrLst>
    <dgm:linClrLst meth="repeat">
      <a:schemeClr val="lt1"/>
    </dgm:linClrLst>
    <dgm:effectClrLst/>
    <dgm:txLinClrLst/>
    <dgm:txFillClrLst/>
    <dgm:txEffectClrLst/>
  </dgm:styleLbl>
  <dgm:styleLbl name="asst2">
    <dgm:fillClrLst>
      <a:schemeClr val="accent2">
        <a:tint val="90000"/>
      </a:schemeClr>
    </dgm:fillClrLst>
    <dgm:linClrLst meth="repeat">
      <a:schemeClr val="lt1"/>
    </dgm:linClrLst>
    <dgm:effectClrLst/>
    <dgm:txLinClrLst/>
    <dgm:txFillClrLst/>
    <dgm:txEffectClrLst/>
  </dgm:styleLbl>
  <dgm:styleLbl name="asst3">
    <dgm:fillClrLst>
      <a:schemeClr val="accent2">
        <a:tint val="70000"/>
      </a:schemeClr>
    </dgm:fillClrLst>
    <dgm:linClrLst meth="repeat">
      <a:schemeClr val="lt1"/>
    </dgm:linClrLst>
    <dgm:effectClrLst/>
    <dgm:txLinClrLst/>
    <dgm:txFillClrLst/>
    <dgm:txEffectClrLst/>
  </dgm:styleLbl>
  <dgm:styleLbl name="asst4">
    <dgm:fillClrLst>
      <a:schemeClr val="accent2">
        <a:tint val="50000"/>
      </a:schemeClr>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shade val="80000"/>
      </a:schemeClr>
    </dgm:linClrLst>
    <dgm:effectClrLst/>
    <dgm:txLinClrLst/>
    <dgm:txFillClrLst/>
    <dgm:txEffectClrLst/>
  </dgm:styleLbl>
  <dgm:styleLbl name="parChTrans2D2">
    <dgm:fillClrLst meth="repeat">
      <a:schemeClr val="accent2">
        <a:tint val="90000"/>
      </a:schemeClr>
    </dgm:fillClrLst>
    <dgm:linClrLst meth="repeat">
      <a:schemeClr val="accent2">
        <a:tint val="90000"/>
      </a:schemeClr>
    </dgm:linClrLst>
    <dgm:effectClrLst/>
    <dgm:txLinClrLst/>
    <dgm:txFillClrLst/>
    <dgm:txEffectClrLst/>
  </dgm:styleLbl>
  <dgm:styleLbl name="parChTrans2D3">
    <dgm:fillClrLst meth="repeat">
      <a:schemeClr val="accent2">
        <a:tint val="70000"/>
      </a:schemeClr>
    </dgm:fillClrLst>
    <dgm:linClrLst meth="repeat">
      <a:schemeClr val="accent2">
        <a:tint val="70000"/>
      </a:schemeClr>
    </dgm:linClrLst>
    <dgm:effectClrLst/>
    <dgm:txLinClrLst/>
    <dgm:txFillClrLst/>
    <dgm:txEffectClrLst/>
  </dgm:styleLbl>
  <dgm:styleLbl name="parChTrans2D4">
    <dgm:fillClrLst meth="repeat">
      <a:schemeClr val="accent2">
        <a:tint val="50000"/>
      </a:schemeClr>
    </dgm:fillClrLst>
    <dgm:linClrLst meth="repeat">
      <a:schemeClr val="accent2">
        <a:tint val="50000"/>
      </a:schemeClr>
    </dgm:linClrLst>
    <dgm:effectClrLst/>
    <dgm:txLinClrLst/>
    <dgm:txFillClrLst meth="repeat">
      <a:schemeClr val="dk1"/>
    </dgm:txFillClrLst>
    <dgm:txEffectClrLst/>
  </dgm:styleLbl>
  <dgm:styleLbl name="parChTrans1D1">
    <dgm:fillClrLst meth="repeat">
      <a:schemeClr val="accent2">
        <a:shade val="80000"/>
      </a:schemeClr>
    </dgm:fillClrLst>
    <dgm:linClrLst meth="repeat">
      <a:schemeClr val="accent2">
        <a:shade val="80000"/>
      </a:schemeClr>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2">
        <a:tint val="90000"/>
      </a:schemeClr>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2">
        <a:tint val="70000"/>
      </a:schemeClr>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2">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55000"/>
      </a:schemeClr>
    </dgm:fillClrLst>
    <dgm:linClrLst meth="repeat">
      <a:schemeClr val="accent2">
        <a:alpha val="90000"/>
        <a:tint val="55000"/>
      </a:schemeClr>
    </dgm:linClrLst>
    <dgm:effectClrLst/>
    <dgm:txLinClrLst/>
    <dgm:txFillClrLst meth="repeat">
      <a:schemeClr val="dk1"/>
    </dgm:txFillClrLst>
    <dgm:txEffectClrLst/>
  </dgm:styleLbl>
  <dgm:styleLbl name="alignAccFollowNode1">
    <dgm:fillClrLst meth="repeat">
      <a:schemeClr val="accent2">
        <a:alpha val="90000"/>
        <a:tint val="55000"/>
      </a:schemeClr>
    </dgm:fillClrLst>
    <dgm:linClrLst meth="repeat">
      <a:schemeClr val="accent2">
        <a:alpha val="90000"/>
        <a:tint val="55000"/>
      </a:schemeClr>
    </dgm:linClrLst>
    <dgm:effectClrLst/>
    <dgm:txLinClrLst/>
    <dgm:txFillClrLst meth="repeat">
      <a:schemeClr val="dk1"/>
    </dgm:txFillClrLst>
    <dgm:txEffectClrLst/>
  </dgm:styleLbl>
  <dgm:styleLbl name="bgAccFollowNode1">
    <dgm:fillClrLst meth="repeat">
      <a:schemeClr val="accent2">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a:tint val="50000"/>
      </a:schemeClr>
    </dgm:linClrLst>
    <dgm:effectClrLst/>
    <dgm:txLinClrLst/>
    <dgm:txFillClrLst meth="repeat">
      <a:schemeClr val="dk1"/>
    </dgm:txFillClrLst>
    <dgm:txEffectClrLst/>
  </dgm:styleLbl>
  <dgm:styleLbl name="bgShp">
    <dgm:fillClrLst meth="repeat">
      <a:schemeClr val="accent2">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55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5851CCF-7B40-4445-9BB3-ACEE4BD6460A}" type="doc">
      <dgm:prSet loTypeId="urn:microsoft.com/office/officeart/2005/8/layout/default" loCatId="list" qsTypeId="urn:microsoft.com/office/officeart/2005/8/quickstyle/simple1" qsCatId="simple" csTypeId="urn:microsoft.com/office/officeart/2005/8/colors/colorful2" csCatId="colorful" phldr="1"/>
      <dgm:spPr/>
      <dgm:t>
        <a:bodyPr/>
        <a:lstStyle/>
        <a:p>
          <a:endParaRPr lang="en-US"/>
        </a:p>
      </dgm:t>
    </dgm:pt>
    <dgm:pt modelId="{13D32C4C-917D-4B01-B15E-645BDA7235DB}">
      <dgm:prSet phldrT="[Text]" custT="1"/>
      <dgm:spPr/>
      <dgm:t>
        <a:bodyPr/>
        <a:lstStyle/>
        <a:p>
          <a:r>
            <a:rPr lang="en-US" sz="3600" b="0" u="none" dirty="0"/>
            <a:t>112 </a:t>
          </a:r>
          <a:br>
            <a:rPr lang="en-US" sz="3600" b="0" u="none" dirty="0"/>
          </a:br>
          <a:r>
            <a:rPr lang="en-US" sz="3600" b="0" u="none" dirty="0"/>
            <a:t>Compacts</a:t>
          </a:r>
        </a:p>
      </dgm:t>
    </dgm:pt>
    <dgm:pt modelId="{9E3ED20D-0923-457C-B865-B1E533331D74}" type="parTrans" cxnId="{4FF64ED2-CC2F-4D70-9A10-E0FA51C6318E}">
      <dgm:prSet/>
      <dgm:spPr/>
      <dgm:t>
        <a:bodyPr/>
        <a:lstStyle/>
        <a:p>
          <a:endParaRPr lang="en-US"/>
        </a:p>
      </dgm:t>
    </dgm:pt>
    <dgm:pt modelId="{1C6E9573-0FE8-4E57-992D-B7E49E44EAD0}" type="sibTrans" cxnId="{4FF64ED2-CC2F-4D70-9A10-E0FA51C6318E}">
      <dgm:prSet/>
      <dgm:spPr/>
      <dgm:t>
        <a:bodyPr/>
        <a:lstStyle/>
        <a:p>
          <a:endParaRPr lang="en-US"/>
        </a:p>
      </dgm:t>
    </dgm:pt>
    <dgm:pt modelId="{15C4B9BD-770B-45FD-B101-975B80C44773}">
      <dgm:prSet phldrT="[Text]" custT="1"/>
      <dgm:spPr/>
      <dgm:t>
        <a:bodyPr/>
        <a:lstStyle/>
        <a:p>
          <a:r>
            <a:rPr lang="en-US" sz="3600" b="0" u="none" kern="1200" dirty="0">
              <a:solidFill>
                <a:prstClr val="white"/>
              </a:solidFill>
              <a:latin typeface="Calibri" panose="020F0502020204030204"/>
              <a:ea typeface="+mn-ea"/>
              <a:cs typeface="+mn-cs"/>
            </a:rPr>
            <a:t>139 Total</a:t>
          </a:r>
          <a:br>
            <a:rPr lang="en-US" sz="3600" b="0" u="none" kern="1200" dirty="0">
              <a:solidFill>
                <a:prstClr val="white"/>
              </a:solidFill>
              <a:latin typeface="Calibri" panose="020F0502020204030204"/>
              <a:ea typeface="+mn-ea"/>
              <a:cs typeface="+mn-cs"/>
            </a:rPr>
          </a:br>
          <a:r>
            <a:rPr lang="en-US" sz="2800" b="0" u="none" kern="1200" dirty="0">
              <a:solidFill>
                <a:prstClr val="white"/>
              </a:solidFill>
              <a:latin typeface="Calibri" panose="020F0502020204030204"/>
              <a:ea typeface="+mn-ea"/>
              <a:cs typeface="+mn-cs"/>
            </a:rPr>
            <a:t>87 Fiscal Year </a:t>
          </a:r>
          <a:br>
            <a:rPr lang="en-US" sz="3400" b="1" u="none" kern="1200" dirty="0">
              <a:solidFill>
                <a:srgbClr val="FFFF00"/>
              </a:solidFill>
            </a:rPr>
          </a:br>
          <a:r>
            <a:rPr lang="en-US" sz="2800" b="0" u="none" kern="1200" dirty="0">
              <a:solidFill>
                <a:prstClr val="white"/>
              </a:solidFill>
              <a:latin typeface="Calibri" panose="020F0502020204030204"/>
              <a:ea typeface="+mn-ea"/>
              <a:cs typeface="+mn-cs"/>
            </a:rPr>
            <a:t>52 Calendar Year</a:t>
          </a:r>
          <a:br>
            <a:rPr lang="en-US" sz="2800" b="0" u="none" kern="1200" dirty="0">
              <a:solidFill>
                <a:prstClr val="white"/>
              </a:solidFill>
              <a:latin typeface="Calibri" panose="020F0502020204030204"/>
              <a:ea typeface="+mn-ea"/>
              <a:cs typeface="+mn-cs"/>
            </a:rPr>
          </a:br>
          <a:r>
            <a:rPr lang="en-US" sz="2800" b="0" u="none" kern="1200" dirty="0"/>
            <a:t>Funding Agreements</a:t>
          </a:r>
        </a:p>
      </dgm:t>
    </dgm:pt>
    <dgm:pt modelId="{A2413811-1E1D-4B44-9BD4-C9D38D4D181C}" type="parTrans" cxnId="{CF6BAA37-7CDE-440C-8CE4-83BFEFA406CC}">
      <dgm:prSet/>
      <dgm:spPr/>
      <dgm:t>
        <a:bodyPr/>
        <a:lstStyle/>
        <a:p>
          <a:endParaRPr lang="en-US"/>
        </a:p>
      </dgm:t>
    </dgm:pt>
    <dgm:pt modelId="{D3C6B83D-9CE5-4DE8-8540-AB5B74ABDFD4}" type="sibTrans" cxnId="{CF6BAA37-7CDE-440C-8CE4-83BFEFA406CC}">
      <dgm:prSet/>
      <dgm:spPr/>
      <dgm:t>
        <a:bodyPr/>
        <a:lstStyle/>
        <a:p>
          <a:endParaRPr lang="en-US"/>
        </a:p>
      </dgm:t>
    </dgm:pt>
    <dgm:pt modelId="{92527302-CCBE-4922-966B-07549C37A910}">
      <dgm:prSet phldrT="[Text]" custT="1"/>
      <dgm:spPr/>
      <dgm:t>
        <a:bodyPr/>
        <a:lstStyle/>
        <a:p>
          <a:r>
            <a:rPr lang="en-US" sz="3600" b="0" u="none" dirty="0"/>
            <a:t>+ $2.8 Billion Funds </a:t>
          </a:r>
          <a:br>
            <a:rPr lang="en-US" sz="3600" b="0" u="none" dirty="0"/>
          </a:br>
          <a:endParaRPr lang="en-US" sz="3600" b="1" u="sng" dirty="0"/>
        </a:p>
      </dgm:t>
    </dgm:pt>
    <dgm:pt modelId="{3D58B08F-E87B-4FA2-A942-35AB175FCF2E}" type="parTrans" cxnId="{D8FD9FD8-4676-4FA4-AE1E-CDA1481BFAB7}">
      <dgm:prSet/>
      <dgm:spPr/>
      <dgm:t>
        <a:bodyPr/>
        <a:lstStyle/>
        <a:p>
          <a:endParaRPr lang="en-US"/>
        </a:p>
      </dgm:t>
    </dgm:pt>
    <dgm:pt modelId="{E0F73C38-4F46-48A6-BA0D-C2850FB9E749}" type="sibTrans" cxnId="{D8FD9FD8-4676-4FA4-AE1E-CDA1481BFAB7}">
      <dgm:prSet/>
      <dgm:spPr/>
      <dgm:t>
        <a:bodyPr/>
        <a:lstStyle/>
        <a:p>
          <a:endParaRPr lang="en-US"/>
        </a:p>
      </dgm:t>
    </dgm:pt>
    <dgm:pt modelId="{C29B290B-5D15-45BB-BFF3-80FB015C8648}">
      <dgm:prSet phldrT="[Text]" custT="1"/>
      <dgm:spPr/>
      <dgm:t>
        <a:bodyPr/>
        <a:lstStyle/>
        <a:p>
          <a:r>
            <a:rPr lang="en-US" sz="3600" b="0" u="none" dirty="0"/>
            <a:t>Over 380 Federally Recognized Tribes</a:t>
          </a:r>
        </a:p>
      </dgm:t>
    </dgm:pt>
    <dgm:pt modelId="{D49E8D62-3D5A-470A-8CA8-D49A4E9B2214}" type="parTrans" cxnId="{A3ED9AEA-69F5-40F9-9362-B7CB95346C3C}">
      <dgm:prSet/>
      <dgm:spPr/>
      <dgm:t>
        <a:bodyPr/>
        <a:lstStyle/>
        <a:p>
          <a:endParaRPr lang="en-US"/>
        </a:p>
      </dgm:t>
    </dgm:pt>
    <dgm:pt modelId="{3BFA93D3-7806-4372-A883-DA0F853C7590}" type="sibTrans" cxnId="{A3ED9AEA-69F5-40F9-9362-B7CB95346C3C}">
      <dgm:prSet/>
      <dgm:spPr/>
      <dgm:t>
        <a:bodyPr/>
        <a:lstStyle/>
        <a:p>
          <a:endParaRPr lang="en-US"/>
        </a:p>
      </dgm:t>
    </dgm:pt>
    <dgm:pt modelId="{38C1A596-7E74-43A6-967A-F690431EC824}" type="pres">
      <dgm:prSet presAssocID="{D5851CCF-7B40-4445-9BB3-ACEE4BD6460A}" presName="diagram" presStyleCnt="0">
        <dgm:presLayoutVars>
          <dgm:dir/>
          <dgm:resizeHandles val="exact"/>
        </dgm:presLayoutVars>
      </dgm:prSet>
      <dgm:spPr/>
    </dgm:pt>
    <dgm:pt modelId="{67608199-106B-4300-9922-FF842D6F0E89}" type="pres">
      <dgm:prSet presAssocID="{13D32C4C-917D-4B01-B15E-645BDA7235DB}" presName="node" presStyleLbl="node1" presStyleIdx="0" presStyleCnt="4" custScaleX="97871" custLinFactNeighborX="-5052" custLinFactNeighborY="765">
        <dgm:presLayoutVars>
          <dgm:bulletEnabled val="1"/>
        </dgm:presLayoutVars>
      </dgm:prSet>
      <dgm:spPr/>
    </dgm:pt>
    <dgm:pt modelId="{0D67F1ED-DF6A-450B-A3CA-768FC3B7149E}" type="pres">
      <dgm:prSet presAssocID="{1C6E9573-0FE8-4E57-992D-B7E49E44EAD0}" presName="sibTrans" presStyleCnt="0"/>
      <dgm:spPr/>
    </dgm:pt>
    <dgm:pt modelId="{5ECF9790-AC7A-4555-9920-D1E1DA4DBF6D}" type="pres">
      <dgm:prSet presAssocID="{15C4B9BD-770B-45FD-B101-975B80C44773}" presName="node" presStyleLbl="node1" presStyleIdx="1" presStyleCnt="4" custScaleX="112740">
        <dgm:presLayoutVars>
          <dgm:bulletEnabled val="1"/>
        </dgm:presLayoutVars>
      </dgm:prSet>
      <dgm:spPr/>
    </dgm:pt>
    <dgm:pt modelId="{D7245B92-B5E6-47CE-B44E-230D10971725}" type="pres">
      <dgm:prSet presAssocID="{D3C6B83D-9CE5-4DE8-8540-AB5B74ABDFD4}" presName="sibTrans" presStyleCnt="0"/>
      <dgm:spPr/>
    </dgm:pt>
    <dgm:pt modelId="{0C8A930C-C426-40C7-9A7B-1F4CAA410368}" type="pres">
      <dgm:prSet presAssocID="{92527302-CCBE-4922-966B-07549C37A910}" presName="node" presStyleLbl="node1" presStyleIdx="2" presStyleCnt="4" custLinFactNeighborX="-2756" custLinFactNeighborY="-2297">
        <dgm:presLayoutVars>
          <dgm:bulletEnabled val="1"/>
        </dgm:presLayoutVars>
      </dgm:prSet>
      <dgm:spPr/>
    </dgm:pt>
    <dgm:pt modelId="{C99FF055-DF04-4B78-A529-01A278FCE453}" type="pres">
      <dgm:prSet presAssocID="{E0F73C38-4F46-48A6-BA0D-C2850FB9E749}" presName="sibTrans" presStyleCnt="0"/>
      <dgm:spPr/>
    </dgm:pt>
    <dgm:pt modelId="{156B6744-0BED-49CB-8A9E-D76DE0D98EED}" type="pres">
      <dgm:prSet presAssocID="{C29B290B-5D15-45BB-BFF3-80FB015C8648}" presName="node" presStyleLbl="node1" presStyleIdx="3" presStyleCnt="4" custScaleX="115706" custLinFactNeighborY="-3062">
        <dgm:presLayoutVars>
          <dgm:bulletEnabled val="1"/>
        </dgm:presLayoutVars>
      </dgm:prSet>
      <dgm:spPr/>
    </dgm:pt>
  </dgm:ptLst>
  <dgm:cxnLst>
    <dgm:cxn modelId="{549D8B19-7D29-4654-A52B-2CAF24F5B082}" type="presOf" srcId="{15C4B9BD-770B-45FD-B101-975B80C44773}" destId="{5ECF9790-AC7A-4555-9920-D1E1DA4DBF6D}" srcOrd="0" destOrd="0" presId="urn:microsoft.com/office/officeart/2005/8/layout/default"/>
    <dgm:cxn modelId="{1A67C819-282E-4515-8226-5ADF175E5B8B}" type="presOf" srcId="{13D32C4C-917D-4B01-B15E-645BDA7235DB}" destId="{67608199-106B-4300-9922-FF842D6F0E89}" srcOrd="0" destOrd="0" presId="urn:microsoft.com/office/officeart/2005/8/layout/default"/>
    <dgm:cxn modelId="{CF6BAA37-7CDE-440C-8CE4-83BFEFA406CC}" srcId="{D5851CCF-7B40-4445-9BB3-ACEE4BD6460A}" destId="{15C4B9BD-770B-45FD-B101-975B80C44773}" srcOrd="1" destOrd="0" parTransId="{A2413811-1E1D-4B44-9BD4-C9D38D4D181C}" sibTransId="{D3C6B83D-9CE5-4DE8-8540-AB5B74ABDFD4}"/>
    <dgm:cxn modelId="{019C9C64-F712-4D2A-BF43-6211E690DAC1}" type="presOf" srcId="{C29B290B-5D15-45BB-BFF3-80FB015C8648}" destId="{156B6744-0BED-49CB-8A9E-D76DE0D98EED}" srcOrd="0" destOrd="0" presId="urn:microsoft.com/office/officeart/2005/8/layout/default"/>
    <dgm:cxn modelId="{B00EE88B-D53B-4B6C-BD8C-0AE15EDC1EC0}" type="presOf" srcId="{D5851CCF-7B40-4445-9BB3-ACEE4BD6460A}" destId="{38C1A596-7E74-43A6-967A-F690431EC824}" srcOrd="0" destOrd="0" presId="urn:microsoft.com/office/officeart/2005/8/layout/default"/>
    <dgm:cxn modelId="{1D0BA3AB-65FE-4488-875F-791A70615E6C}" type="presOf" srcId="{92527302-CCBE-4922-966B-07549C37A910}" destId="{0C8A930C-C426-40C7-9A7B-1F4CAA410368}" srcOrd="0" destOrd="0" presId="urn:microsoft.com/office/officeart/2005/8/layout/default"/>
    <dgm:cxn modelId="{4FF64ED2-CC2F-4D70-9A10-E0FA51C6318E}" srcId="{D5851CCF-7B40-4445-9BB3-ACEE4BD6460A}" destId="{13D32C4C-917D-4B01-B15E-645BDA7235DB}" srcOrd="0" destOrd="0" parTransId="{9E3ED20D-0923-457C-B865-B1E533331D74}" sibTransId="{1C6E9573-0FE8-4E57-992D-B7E49E44EAD0}"/>
    <dgm:cxn modelId="{D8FD9FD8-4676-4FA4-AE1E-CDA1481BFAB7}" srcId="{D5851CCF-7B40-4445-9BB3-ACEE4BD6460A}" destId="{92527302-CCBE-4922-966B-07549C37A910}" srcOrd="2" destOrd="0" parTransId="{3D58B08F-E87B-4FA2-A942-35AB175FCF2E}" sibTransId="{E0F73C38-4F46-48A6-BA0D-C2850FB9E749}"/>
    <dgm:cxn modelId="{A3ED9AEA-69F5-40F9-9362-B7CB95346C3C}" srcId="{D5851CCF-7B40-4445-9BB3-ACEE4BD6460A}" destId="{C29B290B-5D15-45BB-BFF3-80FB015C8648}" srcOrd="3" destOrd="0" parTransId="{D49E8D62-3D5A-470A-8CA8-D49A4E9B2214}" sibTransId="{3BFA93D3-7806-4372-A883-DA0F853C7590}"/>
    <dgm:cxn modelId="{9928EE1E-A88B-47FA-A871-3826E14DDA8A}" type="presParOf" srcId="{38C1A596-7E74-43A6-967A-F690431EC824}" destId="{67608199-106B-4300-9922-FF842D6F0E89}" srcOrd="0" destOrd="0" presId="urn:microsoft.com/office/officeart/2005/8/layout/default"/>
    <dgm:cxn modelId="{3E59FF1D-5ADE-4CA9-8D7D-F01A90F30CDF}" type="presParOf" srcId="{38C1A596-7E74-43A6-967A-F690431EC824}" destId="{0D67F1ED-DF6A-450B-A3CA-768FC3B7149E}" srcOrd="1" destOrd="0" presId="urn:microsoft.com/office/officeart/2005/8/layout/default"/>
    <dgm:cxn modelId="{423673D8-EF93-4A41-A50D-05D863C1DD5A}" type="presParOf" srcId="{38C1A596-7E74-43A6-967A-F690431EC824}" destId="{5ECF9790-AC7A-4555-9920-D1E1DA4DBF6D}" srcOrd="2" destOrd="0" presId="urn:microsoft.com/office/officeart/2005/8/layout/default"/>
    <dgm:cxn modelId="{1803EA90-9790-45FA-9410-FBC53C00CEF0}" type="presParOf" srcId="{38C1A596-7E74-43A6-967A-F690431EC824}" destId="{D7245B92-B5E6-47CE-B44E-230D10971725}" srcOrd="3" destOrd="0" presId="urn:microsoft.com/office/officeart/2005/8/layout/default"/>
    <dgm:cxn modelId="{71BCAEE1-B23B-491A-B0A4-DAEE89A5685E}" type="presParOf" srcId="{38C1A596-7E74-43A6-967A-F690431EC824}" destId="{0C8A930C-C426-40C7-9A7B-1F4CAA410368}" srcOrd="4" destOrd="0" presId="urn:microsoft.com/office/officeart/2005/8/layout/default"/>
    <dgm:cxn modelId="{054B8186-7B06-4A0B-A249-1582BA633807}" type="presParOf" srcId="{38C1A596-7E74-43A6-967A-F690431EC824}" destId="{C99FF055-DF04-4B78-A529-01A278FCE453}" srcOrd="5" destOrd="0" presId="urn:microsoft.com/office/officeart/2005/8/layout/default"/>
    <dgm:cxn modelId="{644A6B44-6894-4417-8D5E-26F9FE96E65E}" type="presParOf" srcId="{38C1A596-7E74-43A6-967A-F690431EC824}" destId="{156B6744-0BED-49CB-8A9E-D76DE0D98EED}" srcOrd="6" destOrd="0" presId="urn:microsoft.com/office/officeart/2005/8/layout/defaul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07BC9E81-77B5-4753-8761-1F1A46175E99}" type="doc">
      <dgm:prSet loTypeId="urn:microsoft.com/office/officeart/2005/8/layout/pyramid2" loCatId="pyramid" qsTypeId="urn:microsoft.com/office/officeart/2005/8/quickstyle/simple1" qsCatId="simple" csTypeId="urn:microsoft.com/office/officeart/2005/8/colors/accent2_4" csCatId="accent2" phldr="1"/>
      <dgm:spPr/>
    </dgm:pt>
    <dgm:pt modelId="{21944812-3DD2-46C3-873F-97D7012E80C8}">
      <dgm:prSet phldrT="[Text]" custT="1"/>
      <dgm:spPr>
        <a:ln>
          <a:solidFill>
            <a:schemeClr val="accent6">
              <a:lumMod val="75000"/>
            </a:schemeClr>
          </a:solidFill>
        </a:ln>
      </dgm:spPr>
      <dgm:t>
        <a:bodyPr/>
        <a:lstStyle/>
        <a:p>
          <a:r>
            <a:rPr lang="en-US" sz="1800" b="1" dirty="0">
              <a:latin typeface="Arial Rounded MT Bold" pitchFamily="34" charset="0"/>
            </a:rPr>
            <a:t>IHS-wide (HQ) Shares</a:t>
          </a:r>
        </a:p>
        <a:p>
          <a:r>
            <a:rPr lang="en-US" sz="1600" dirty="0">
              <a:latin typeface="+mn-lt"/>
            </a:rPr>
            <a:t>Portion benefiting each Tribe</a:t>
          </a:r>
        </a:p>
      </dgm:t>
    </dgm:pt>
    <dgm:pt modelId="{C0E59FB0-863D-4C40-9C84-07B9087928CF}" type="parTrans" cxnId="{2DA50609-8D45-4191-8D61-B949671D631A}">
      <dgm:prSet/>
      <dgm:spPr/>
      <dgm:t>
        <a:bodyPr/>
        <a:lstStyle/>
        <a:p>
          <a:endParaRPr lang="en-US">
            <a:latin typeface="Arial Rounded MT Bold" pitchFamily="34" charset="0"/>
          </a:endParaRPr>
        </a:p>
      </dgm:t>
    </dgm:pt>
    <dgm:pt modelId="{A7BA7ADD-6537-4785-B5D1-2221891639F1}" type="sibTrans" cxnId="{2DA50609-8D45-4191-8D61-B949671D631A}">
      <dgm:prSet/>
      <dgm:spPr/>
      <dgm:t>
        <a:bodyPr/>
        <a:lstStyle/>
        <a:p>
          <a:endParaRPr lang="en-US">
            <a:latin typeface="Arial Rounded MT Bold" pitchFamily="34" charset="0"/>
          </a:endParaRPr>
        </a:p>
      </dgm:t>
    </dgm:pt>
    <dgm:pt modelId="{3BBBA4C6-2AB8-4AE9-AA60-A4B1440EFECC}">
      <dgm:prSet phldrT="[Text]" custT="1"/>
      <dgm:spPr>
        <a:ln>
          <a:solidFill>
            <a:schemeClr val="accent6">
              <a:lumMod val="75000"/>
            </a:schemeClr>
          </a:solidFill>
        </a:ln>
      </dgm:spPr>
      <dgm:t>
        <a:bodyPr/>
        <a:lstStyle/>
        <a:p>
          <a:r>
            <a:rPr lang="en-US" sz="1800" b="1" dirty="0">
              <a:latin typeface="Arial Rounded MT Bold" pitchFamily="34" charset="0"/>
            </a:rPr>
            <a:t>Area  Level Shares</a:t>
          </a:r>
        </a:p>
        <a:p>
          <a:r>
            <a:rPr lang="en-US" sz="1600" dirty="0">
              <a:latin typeface="+mn-lt"/>
            </a:rPr>
            <a:t>Portion benefiting each Tribe</a:t>
          </a:r>
        </a:p>
      </dgm:t>
    </dgm:pt>
    <dgm:pt modelId="{7208D466-2092-4757-8CCD-623B1804EB0C}" type="parTrans" cxnId="{5FBD7A35-D616-4C50-9822-9AC20D03C995}">
      <dgm:prSet/>
      <dgm:spPr/>
      <dgm:t>
        <a:bodyPr/>
        <a:lstStyle/>
        <a:p>
          <a:endParaRPr lang="en-US">
            <a:latin typeface="Arial Rounded MT Bold" pitchFamily="34" charset="0"/>
          </a:endParaRPr>
        </a:p>
      </dgm:t>
    </dgm:pt>
    <dgm:pt modelId="{B5AE73F9-74DA-4754-97C6-DE245CE061B2}" type="sibTrans" cxnId="{5FBD7A35-D616-4C50-9822-9AC20D03C995}">
      <dgm:prSet/>
      <dgm:spPr/>
      <dgm:t>
        <a:bodyPr/>
        <a:lstStyle/>
        <a:p>
          <a:endParaRPr lang="en-US">
            <a:latin typeface="Arial Rounded MT Bold" pitchFamily="34" charset="0"/>
          </a:endParaRPr>
        </a:p>
      </dgm:t>
    </dgm:pt>
    <dgm:pt modelId="{613C8A30-F942-4C71-8958-CE95121F31D9}">
      <dgm:prSet phldrT="[Text]" custT="1"/>
      <dgm:spPr>
        <a:ln>
          <a:solidFill>
            <a:schemeClr val="accent6">
              <a:lumMod val="75000"/>
            </a:schemeClr>
          </a:solidFill>
        </a:ln>
      </dgm:spPr>
      <dgm:t>
        <a:bodyPr/>
        <a:lstStyle/>
        <a:p>
          <a:r>
            <a:rPr lang="en-US" sz="1800" b="1" dirty="0">
              <a:latin typeface="Arial Rounded MT Bold" pitchFamily="34" charset="0"/>
            </a:rPr>
            <a:t>Local Level Shares</a:t>
          </a:r>
        </a:p>
        <a:p>
          <a:r>
            <a:rPr lang="en-US" sz="1600" dirty="0">
              <a:latin typeface="+mn-lt"/>
            </a:rPr>
            <a:t>Portion benefiting each Tribe</a:t>
          </a:r>
        </a:p>
      </dgm:t>
    </dgm:pt>
    <dgm:pt modelId="{5D8D2F42-810B-4B14-989B-77DF8E3A14C0}" type="parTrans" cxnId="{578DAD89-E7A3-4D67-8713-53D353E33FFE}">
      <dgm:prSet/>
      <dgm:spPr/>
      <dgm:t>
        <a:bodyPr/>
        <a:lstStyle/>
        <a:p>
          <a:endParaRPr lang="en-US">
            <a:latin typeface="Arial Rounded MT Bold" pitchFamily="34" charset="0"/>
          </a:endParaRPr>
        </a:p>
      </dgm:t>
    </dgm:pt>
    <dgm:pt modelId="{DE084554-8986-4F63-851F-8CEE28CEE3D3}" type="sibTrans" cxnId="{578DAD89-E7A3-4D67-8713-53D353E33FFE}">
      <dgm:prSet/>
      <dgm:spPr/>
      <dgm:t>
        <a:bodyPr/>
        <a:lstStyle/>
        <a:p>
          <a:endParaRPr lang="en-US">
            <a:latin typeface="Arial Rounded MT Bold" pitchFamily="34" charset="0"/>
          </a:endParaRPr>
        </a:p>
      </dgm:t>
    </dgm:pt>
    <dgm:pt modelId="{B9FC6E04-7581-4BF5-9F6E-FC379E3E7359}" type="pres">
      <dgm:prSet presAssocID="{07BC9E81-77B5-4753-8761-1F1A46175E99}" presName="compositeShape" presStyleCnt="0">
        <dgm:presLayoutVars>
          <dgm:dir/>
          <dgm:resizeHandles/>
        </dgm:presLayoutVars>
      </dgm:prSet>
      <dgm:spPr/>
    </dgm:pt>
    <dgm:pt modelId="{11D77D82-0096-4242-8F21-70CFDBBBDC59}" type="pres">
      <dgm:prSet presAssocID="{07BC9E81-77B5-4753-8761-1F1A46175E99}" presName="pyramid" presStyleLbl="node1" presStyleIdx="0" presStyleCnt="1" custLinFactNeighborX="-13846" custLinFactNeighborY="-2008"/>
      <dgm:spPr>
        <a:gradFill flip="none" rotWithShape="1">
          <a:gsLst>
            <a:gs pos="100000">
              <a:schemeClr val="accent1">
                <a:tint val="44500"/>
                <a:satMod val="160000"/>
              </a:schemeClr>
            </a:gs>
            <a:gs pos="59000">
              <a:schemeClr val="accent1"/>
            </a:gs>
          </a:gsLst>
          <a:lin ang="5400000" scaled="0"/>
          <a:tileRect/>
        </a:gradFill>
      </dgm:spPr>
    </dgm:pt>
    <dgm:pt modelId="{34EEEC5C-532F-4772-AF85-75BC6834591B}" type="pres">
      <dgm:prSet presAssocID="{07BC9E81-77B5-4753-8761-1F1A46175E99}" presName="theList" presStyleCnt="0"/>
      <dgm:spPr/>
    </dgm:pt>
    <dgm:pt modelId="{AD74CB9C-84EA-4F73-81F1-5EE942D93D0B}" type="pres">
      <dgm:prSet presAssocID="{21944812-3DD2-46C3-873F-97D7012E80C8}" presName="aNode" presStyleLbl="fgAcc1" presStyleIdx="0" presStyleCnt="3" custLinFactNeighborX="-1952" custLinFactNeighborY="-79552">
        <dgm:presLayoutVars>
          <dgm:bulletEnabled val="1"/>
        </dgm:presLayoutVars>
      </dgm:prSet>
      <dgm:spPr/>
    </dgm:pt>
    <dgm:pt modelId="{DE5F0702-2640-44C5-A3F6-21C32128E6BA}" type="pres">
      <dgm:prSet presAssocID="{21944812-3DD2-46C3-873F-97D7012E80C8}" presName="aSpace" presStyleCnt="0"/>
      <dgm:spPr/>
    </dgm:pt>
    <dgm:pt modelId="{01276E89-016C-4BB6-8235-CEE83801D539}" type="pres">
      <dgm:prSet presAssocID="{3BBBA4C6-2AB8-4AE9-AA60-A4B1440EFECC}" presName="aNode" presStyleLbl="fgAcc1" presStyleIdx="1" presStyleCnt="3" custLinFactY="7327" custLinFactNeighborX="-1291" custLinFactNeighborY="100000">
        <dgm:presLayoutVars>
          <dgm:bulletEnabled val="1"/>
        </dgm:presLayoutVars>
      </dgm:prSet>
      <dgm:spPr/>
    </dgm:pt>
    <dgm:pt modelId="{2D5A7F4D-4445-49C5-9E54-52E86A1B5DEE}" type="pres">
      <dgm:prSet presAssocID="{3BBBA4C6-2AB8-4AE9-AA60-A4B1440EFECC}" presName="aSpace" presStyleCnt="0"/>
      <dgm:spPr/>
    </dgm:pt>
    <dgm:pt modelId="{5C7D9BF6-0D82-4072-9CF5-8C0420E1515F}" type="pres">
      <dgm:prSet presAssocID="{613C8A30-F942-4C71-8958-CE95121F31D9}" presName="aNode" presStyleLbl="fgAcc1" presStyleIdx="2" presStyleCnt="3" custLinFactY="37737" custLinFactNeighborX="-2322" custLinFactNeighborY="100000">
        <dgm:presLayoutVars>
          <dgm:bulletEnabled val="1"/>
        </dgm:presLayoutVars>
      </dgm:prSet>
      <dgm:spPr/>
    </dgm:pt>
    <dgm:pt modelId="{0E4A0223-2993-4989-A916-95AAFDA1377C}" type="pres">
      <dgm:prSet presAssocID="{613C8A30-F942-4C71-8958-CE95121F31D9}" presName="aSpace" presStyleCnt="0"/>
      <dgm:spPr/>
    </dgm:pt>
  </dgm:ptLst>
  <dgm:cxnLst>
    <dgm:cxn modelId="{2DA50609-8D45-4191-8D61-B949671D631A}" srcId="{07BC9E81-77B5-4753-8761-1F1A46175E99}" destId="{21944812-3DD2-46C3-873F-97D7012E80C8}" srcOrd="0" destOrd="0" parTransId="{C0E59FB0-863D-4C40-9C84-07B9087928CF}" sibTransId="{A7BA7ADD-6537-4785-B5D1-2221891639F1}"/>
    <dgm:cxn modelId="{ABB34716-661A-4CB6-BD35-4E51F797B0AD}" type="presOf" srcId="{21944812-3DD2-46C3-873F-97D7012E80C8}" destId="{AD74CB9C-84EA-4F73-81F1-5EE942D93D0B}" srcOrd="0" destOrd="0" presId="urn:microsoft.com/office/officeart/2005/8/layout/pyramid2"/>
    <dgm:cxn modelId="{5FBD7A35-D616-4C50-9822-9AC20D03C995}" srcId="{07BC9E81-77B5-4753-8761-1F1A46175E99}" destId="{3BBBA4C6-2AB8-4AE9-AA60-A4B1440EFECC}" srcOrd="1" destOrd="0" parTransId="{7208D466-2092-4757-8CCD-623B1804EB0C}" sibTransId="{B5AE73F9-74DA-4754-97C6-DE245CE061B2}"/>
    <dgm:cxn modelId="{708E193E-3656-4563-9A7B-5A5FD93EC044}" type="presOf" srcId="{07BC9E81-77B5-4753-8761-1F1A46175E99}" destId="{B9FC6E04-7581-4BF5-9F6E-FC379E3E7359}" srcOrd="0" destOrd="0" presId="urn:microsoft.com/office/officeart/2005/8/layout/pyramid2"/>
    <dgm:cxn modelId="{578DAD89-E7A3-4D67-8713-53D353E33FFE}" srcId="{07BC9E81-77B5-4753-8761-1F1A46175E99}" destId="{613C8A30-F942-4C71-8958-CE95121F31D9}" srcOrd="2" destOrd="0" parTransId="{5D8D2F42-810B-4B14-989B-77DF8E3A14C0}" sibTransId="{DE084554-8986-4F63-851F-8CEE28CEE3D3}"/>
    <dgm:cxn modelId="{535F46C8-FB92-47BD-8E57-C62855A48943}" type="presOf" srcId="{613C8A30-F942-4C71-8958-CE95121F31D9}" destId="{5C7D9BF6-0D82-4072-9CF5-8C0420E1515F}" srcOrd="0" destOrd="0" presId="urn:microsoft.com/office/officeart/2005/8/layout/pyramid2"/>
    <dgm:cxn modelId="{1A7801F0-C41F-4E49-A53B-CA2AD7A1E6FE}" type="presOf" srcId="{3BBBA4C6-2AB8-4AE9-AA60-A4B1440EFECC}" destId="{01276E89-016C-4BB6-8235-CEE83801D539}" srcOrd="0" destOrd="0" presId="urn:microsoft.com/office/officeart/2005/8/layout/pyramid2"/>
    <dgm:cxn modelId="{18271D9B-B6D0-46A3-BB9C-89E65D812BB2}" type="presParOf" srcId="{B9FC6E04-7581-4BF5-9F6E-FC379E3E7359}" destId="{11D77D82-0096-4242-8F21-70CFDBBBDC59}" srcOrd="0" destOrd="0" presId="urn:microsoft.com/office/officeart/2005/8/layout/pyramid2"/>
    <dgm:cxn modelId="{6610E5C7-34C7-4348-A742-D9E49C6D0C92}" type="presParOf" srcId="{B9FC6E04-7581-4BF5-9F6E-FC379E3E7359}" destId="{34EEEC5C-532F-4772-AF85-75BC6834591B}" srcOrd="1" destOrd="0" presId="urn:microsoft.com/office/officeart/2005/8/layout/pyramid2"/>
    <dgm:cxn modelId="{18F0A519-BA95-490A-8C3B-30696D5C44BF}" type="presParOf" srcId="{34EEEC5C-532F-4772-AF85-75BC6834591B}" destId="{AD74CB9C-84EA-4F73-81F1-5EE942D93D0B}" srcOrd="0" destOrd="0" presId="urn:microsoft.com/office/officeart/2005/8/layout/pyramid2"/>
    <dgm:cxn modelId="{615F07C4-59BE-4D5C-BAAF-418947D48CEF}" type="presParOf" srcId="{34EEEC5C-532F-4772-AF85-75BC6834591B}" destId="{DE5F0702-2640-44C5-A3F6-21C32128E6BA}" srcOrd="1" destOrd="0" presId="urn:microsoft.com/office/officeart/2005/8/layout/pyramid2"/>
    <dgm:cxn modelId="{D1A0A8E1-56DF-49D4-A7F2-C489E88039A6}" type="presParOf" srcId="{34EEEC5C-532F-4772-AF85-75BC6834591B}" destId="{01276E89-016C-4BB6-8235-CEE83801D539}" srcOrd="2" destOrd="0" presId="urn:microsoft.com/office/officeart/2005/8/layout/pyramid2"/>
    <dgm:cxn modelId="{6AAAF7E7-686F-49CA-974E-807D7BC28733}" type="presParOf" srcId="{34EEEC5C-532F-4772-AF85-75BC6834591B}" destId="{2D5A7F4D-4445-49C5-9E54-52E86A1B5DEE}" srcOrd="3" destOrd="0" presId="urn:microsoft.com/office/officeart/2005/8/layout/pyramid2"/>
    <dgm:cxn modelId="{36E4D55A-839C-4E3E-BF89-BC7285CF2492}" type="presParOf" srcId="{34EEEC5C-532F-4772-AF85-75BC6834591B}" destId="{5C7D9BF6-0D82-4072-9CF5-8C0420E1515F}" srcOrd="4" destOrd="0" presId="urn:microsoft.com/office/officeart/2005/8/layout/pyramid2"/>
    <dgm:cxn modelId="{154A7E9F-1C55-4CC7-9040-5AFA58247672}" type="presParOf" srcId="{34EEEC5C-532F-4772-AF85-75BC6834591B}" destId="{0E4A0223-2993-4989-A916-95AAFDA1377C}" srcOrd="5" destOrd="0" presId="urn:microsoft.com/office/officeart/2005/8/layout/pyramid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7608199-106B-4300-9922-FF842D6F0E89}">
      <dsp:nvSpPr>
        <dsp:cNvPr id="0" name=""/>
        <dsp:cNvSpPr/>
      </dsp:nvSpPr>
      <dsp:spPr>
        <a:xfrm>
          <a:off x="27344" y="16011"/>
          <a:ext cx="3041319" cy="1864486"/>
        </a:xfrm>
        <a:prstGeom prst="rect">
          <a:avLst/>
        </a:prstGeom>
        <a:solidFill>
          <a:schemeClr val="accent2">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n-US" sz="3600" b="0" u="none" kern="1200" dirty="0"/>
            <a:t>112 </a:t>
          </a:r>
          <a:br>
            <a:rPr lang="en-US" sz="3600" b="0" u="none" kern="1200" dirty="0"/>
          </a:br>
          <a:r>
            <a:rPr lang="en-US" sz="3600" b="0" u="none" kern="1200" dirty="0"/>
            <a:t>Compacts</a:t>
          </a:r>
        </a:p>
      </dsp:txBody>
      <dsp:txXfrm>
        <a:off x="27344" y="16011"/>
        <a:ext cx="3041319" cy="1864486"/>
      </dsp:txXfrm>
    </dsp:sp>
    <dsp:sp modelId="{5ECF9790-AC7A-4555-9920-D1E1DA4DBF6D}">
      <dsp:nvSpPr>
        <dsp:cNvPr id="0" name=""/>
        <dsp:cNvSpPr/>
      </dsp:nvSpPr>
      <dsp:spPr>
        <a:xfrm>
          <a:off x="3536401" y="1747"/>
          <a:ext cx="3503370" cy="1864486"/>
        </a:xfrm>
        <a:prstGeom prst="rect">
          <a:avLst/>
        </a:prstGeom>
        <a:solidFill>
          <a:schemeClr val="accent2">
            <a:hueOff val="-3712216"/>
            <a:satOff val="-14026"/>
            <a:lumOff val="4248"/>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n-US" sz="3600" b="0" u="none" kern="1200" dirty="0">
              <a:solidFill>
                <a:prstClr val="white"/>
              </a:solidFill>
              <a:latin typeface="Calibri" panose="020F0502020204030204"/>
              <a:ea typeface="+mn-ea"/>
              <a:cs typeface="+mn-cs"/>
            </a:rPr>
            <a:t>139 Total</a:t>
          </a:r>
          <a:br>
            <a:rPr lang="en-US" sz="3600" b="0" u="none" kern="1200" dirty="0">
              <a:solidFill>
                <a:prstClr val="white"/>
              </a:solidFill>
              <a:latin typeface="Calibri" panose="020F0502020204030204"/>
              <a:ea typeface="+mn-ea"/>
              <a:cs typeface="+mn-cs"/>
            </a:rPr>
          </a:br>
          <a:r>
            <a:rPr lang="en-US" sz="2800" b="0" u="none" kern="1200" dirty="0">
              <a:solidFill>
                <a:prstClr val="white"/>
              </a:solidFill>
              <a:latin typeface="Calibri" panose="020F0502020204030204"/>
              <a:ea typeface="+mn-ea"/>
              <a:cs typeface="+mn-cs"/>
            </a:rPr>
            <a:t>87 Fiscal Year </a:t>
          </a:r>
          <a:br>
            <a:rPr lang="en-US" sz="3400" b="1" u="none" kern="1200" dirty="0">
              <a:solidFill>
                <a:srgbClr val="FFFF00"/>
              </a:solidFill>
            </a:rPr>
          </a:br>
          <a:r>
            <a:rPr lang="en-US" sz="2800" b="0" u="none" kern="1200" dirty="0">
              <a:solidFill>
                <a:prstClr val="white"/>
              </a:solidFill>
              <a:latin typeface="Calibri" panose="020F0502020204030204"/>
              <a:ea typeface="+mn-ea"/>
              <a:cs typeface="+mn-cs"/>
            </a:rPr>
            <a:t>52 Calendar Year</a:t>
          </a:r>
          <a:br>
            <a:rPr lang="en-US" sz="2800" b="0" u="none" kern="1200" dirty="0">
              <a:solidFill>
                <a:prstClr val="white"/>
              </a:solidFill>
              <a:latin typeface="Calibri" panose="020F0502020204030204"/>
              <a:ea typeface="+mn-ea"/>
              <a:cs typeface="+mn-cs"/>
            </a:rPr>
          </a:br>
          <a:r>
            <a:rPr lang="en-US" sz="2800" b="0" u="none" kern="1200" dirty="0"/>
            <a:t>Funding Agreements</a:t>
          </a:r>
        </a:p>
      </dsp:txBody>
      <dsp:txXfrm>
        <a:off x="3536401" y="1747"/>
        <a:ext cx="3503370" cy="1864486"/>
      </dsp:txXfrm>
    </dsp:sp>
    <dsp:sp modelId="{0C8A930C-C426-40C7-9A7B-1F4CAA410368}">
      <dsp:nvSpPr>
        <dsp:cNvPr id="0" name=""/>
        <dsp:cNvSpPr/>
      </dsp:nvSpPr>
      <dsp:spPr>
        <a:xfrm>
          <a:off x="7264878" y="0"/>
          <a:ext cx="3107478" cy="1864486"/>
        </a:xfrm>
        <a:prstGeom prst="rect">
          <a:avLst/>
        </a:prstGeom>
        <a:solidFill>
          <a:schemeClr val="accent2">
            <a:hueOff val="-7424432"/>
            <a:satOff val="-28053"/>
            <a:lumOff val="8496"/>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n-US" sz="3600" b="0" u="none" kern="1200" dirty="0"/>
            <a:t>+ $2.8 Billion Funds </a:t>
          </a:r>
          <a:br>
            <a:rPr lang="en-US" sz="3600" b="0" u="none" kern="1200" dirty="0"/>
          </a:br>
          <a:endParaRPr lang="en-US" sz="3600" b="1" u="sng" kern="1200" dirty="0"/>
        </a:p>
      </dsp:txBody>
      <dsp:txXfrm>
        <a:off x="7264878" y="0"/>
        <a:ext cx="3107478" cy="1864486"/>
      </dsp:txXfrm>
    </dsp:sp>
    <dsp:sp modelId="{156B6744-0BED-49CB-8A9E-D76DE0D98EED}">
      <dsp:nvSpPr>
        <dsp:cNvPr id="0" name=""/>
        <dsp:cNvSpPr/>
      </dsp:nvSpPr>
      <dsp:spPr>
        <a:xfrm>
          <a:off x="3523397" y="2119891"/>
          <a:ext cx="3595538" cy="1864486"/>
        </a:xfrm>
        <a:prstGeom prst="rect">
          <a:avLst/>
        </a:prstGeom>
        <a:solidFill>
          <a:schemeClr val="accent2">
            <a:hueOff val="-11136649"/>
            <a:satOff val="-42079"/>
            <a:lumOff val="12744"/>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n-US" sz="3600" b="0" u="none" kern="1200" dirty="0"/>
            <a:t>Over 380 Federally Recognized Tribes</a:t>
          </a:r>
        </a:p>
      </dsp:txBody>
      <dsp:txXfrm>
        <a:off x="3523397" y="2119891"/>
        <a:ext cx="3595538" cy="1864486"/>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1D77D82-0096-4242-8F21-70CFDBBBDC59}">
      <dsp:nvSpPr>
        <dsp:cNvPr id="0" name=""/>
        <dsp:cNvSpPr/>
      </dsp:nvSpPr>
      <dsp:spPr>
        <a:xfrm>
          <a:off x="2212191" y="0"/>
          <a:ext cx="4268787" cy="4268787"/>
        </a:xfrm>
        <a:prstGeom prst="triangle">
          <a:avLst/>
        </a:prstGeom>
        <a:gradFill flip="none" rotWithShape="1">
          <a:gsLst>
            <a:gs pos="100000">
              <a:schemeClr val="accent1">
                <a:tint val="44500"/>
                <a:satMod val="160000"/>
              </a:schemeClr>
            </a:gs>
            <a:gs pos="59000">
              <a:schemeClr val="accent1"/>
            </a:gs>
          </a:gsLst>
          <a:lin ang="5400000" scaled="0"/>
          <a:tileRect/>
        </a:gra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D74CB9C-84EA-4F73-81F1-5EE942D93D0B}">
      <dsp:nvSpPr>
        <dsp:cNvPr id="0" name=""/>
        <dsp:cNvSpPr/>
      </dsp:nvSpPr>
      <dsp:spPr>
        <a:xfrm>
          <a:off x="4883478" y="328687"/>
          <a:ext cx="2774711" cy="1010501"/>
        </a:xfrm>
        <a:prstGeom prst="roundRect">
          <a:avLst/>
        </a:prstGeom>
        <a:solidFill>
          <a:schemeClr val="lt1">
            <a:alpha val="90000"/>
            <a:hueOff val="0"/>
            <a:satOff val="0"/>
            <a:lumOff val="0"/>
            <a:alphaOff val="0"/>
          </a:schemeClr>
        </a:solidFill>
        <a:ln w="15875" cap="flat" cmpd="sng" algn="ctr">
          <a:solidFill>
            <a:schemeClr val="accent6">
              <a:lumMod val="7500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n-US" sz="1800" b="1" kern="1200" dirty="0">
              <a:latin typeface="Arial Rounded MT Bold" pitchFamily="34" charset="0"/>
            </a:rPr>
            <a:t>IHS-wide (HQ) Shares</a:t>
          </a:r>
        </a:p>
        <a:p>
          <a:pPr marL="0" lvl="0" indent="0" algn="ctr" defTabSz="800100">
            <a:lnSpc>
              <a:spcPct val="90000"/>
            </a:lnSpc>
            <a:spcBef>
              <a:spcPct val="0"/>
            </a:spcBef>
            <a:spcAft>
              <a:spcPct val="35000"/>
            </a:spcAft>
            <a:buNone/>
          </a:pPr>
          <a:r>
            <a:rPr lang="en-US" sz="1600" kern="1200" dirty="0">
              <a:latin typeface="+mn-lt"/>
            </a:rPr>
            <a:t>Portion benefiting each Tribe</a:t>
          </a:r>
        </a:p>
      </dsp:txBody>
      <dsp:txXfrm>
        <a:off x="4932807" y="378016"/>
        <a:ext cx="2676053" cy="911843"/>
      </dsp:txXfrm>
    </dsp:sp>
    <dsp:sp modelId="{01276E89-016C-4BB6-8235-CEE83801D539}">
      <dsp:nvSpPr>
        <dsp:cNvPr id="0" name=""/>
        <dsp:cNvSpPr/>
      </dsp:nvSpPr>
      <dsp:spPr>
        <a:xfrm>
          <a:off x="4901819" y="1766338"/>
          <a:ext cx="2774711" cy="1010501"/>
        </a:xfrm>
        <a:prstGeom prst="roundRect">
          <a:avLst/>
        </a:prstGeom>
        <a:solidFill>
          <a:schemeClr val="lt1">
            <a:alpha val="90000"/>
            <a:hueOff val="0"/>
            <a:satOff val="0"/>
            <a:lumOff val="0"/>
            <a:alphaOff val="0"/>
          </a:schemeClr>
        </a:solidFill>
        <a:ln w="15875" cap="flat" cmpd="sng" algn="ctr">
          <a:solidFill>
            <a:schemeClr val="accent6">
              <a:lumMod val="7500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n-US" sz="1800" b="1" kern="1200" dirty="0">
              <a:latin typeface="Arial Rounded MT Bold" pitchFamily="34" charset="0"/>
            </a:rPr>
            <a:t>Area  Level Shares</a:t>
          </a:r>
        </a:p>
        <a:p>
          <a:pPr marL="0" lvl="0" indent="0" algn="ctr" defTabSz="800100">
            <a:lnSpc>
              <a:spcPct val="90000"/>
            </a:lnSpc>
            <a:spcBef>
              <a:spcPct val="0"/>
            </a:spcBef>
            <a:spcAft>
              <a:spcPct val="35000"/>
            </a:spcAft>
            <a:buNone/>
          </a:pPr>
          <a:r>
            <a:rPr lang="en-US" sz="1600" kern="1200" dirty="0">
              <a:latin typeface="+mn-lt"/>
            </a:rPr>
            <a:t>Portion benefiting each Tribe</a:t>
          </a:r>
        </a:p>
      </dsp:txBody>
      <dsp:txXfrm>
        <a:off x="4951148" y="1815667"/>
        <a:ext cx="2676053" cy="911843"/>
      </dsp:txXfrm>
    </dsp:sp>
    <dsp:sp modelId="{5C7D9BF6-0D82-4072-9CF5-8C0420E1515F}">
      <dsp:nvSpPr>
        <dsp:cNvPr id="0" name=""/>
        <dsp:cNvSpPr/>
      </dsp:nvSpPr>
      <dsp:spPr>
        <a:xfrm>
          <a:off x="4873212" y="3210446"/>
          <a:ext cx="2774711" cy="1010501"/>
        </a:xfrm>
        <a:prstGeom prst="roundRect">
          <a:avLst/>
        </a:prstGeom>
        <a:solidFill>
          <a:schemeClr val="lt1">
            <a:alpha val="90000"/>
            <a:hueOff val="0"/>
            <a:satOff val="0"/>
            <a:lumOff val="0"/>
            <a:alphaOff val="0"/>
          </a:schemeClr>
        </a:solidFill>
        <a:ln w="15875" cap="flat" cmpd="sng" algn="ctr">
          <a:solidFill>
            <a:schemeClr val="accent6">
              <a:lumMod val="7500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n-US" sz="1800" b="1" kern="1200" dirty="0">
              <a:latin typeface="Arial Rounded MT Bold" pitchFamily="34" charset="0"/>
            </a:rPr>
            <a:t>Local Level Shares</a:t>
          </a:r>
        </a:p>
        <a:p>
          <a:pPr marL="0" lvl="0" indent="0" algn="ctr" defTabSz="800100">
            <a:lnSpc>
              <a:spcPct val="90000"/>
            </a:lnSpc>
            <a:spcBef>
              <a:spcPct val="0"/>
            </a:spcBef>
            <a:spcAft>
              <a:spcPct val="35000"/>
            </a:spcAft>
            <a:buNone/>
          </a:pPr>
          <a:r>
            <a:rPr lang="en-US" sz="1600" kern="1200" dirty="0">
              <a:latin typeface="+mn-lt"/>
            </a:rPr>
            <a:t>Portion benefiting each Tribe</a:t>
          </a:r>
        </a:p>
      </dsp:txBody>
      <dsp:txXfrm>
        <a:off x="4922541" y="3259775"/>
        <a:ext cx="2676053" cy="911843"/>
      </dsp:txXfrm>
    </dsp:sp>
  </dsp:spTree>
</dsp:drawing>
</file>

<file path=ppt/diagrams/layout1.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pyramid2">
  <dgm:title val=""/>
  <dgm:desc val=""/>
  <dgm:catLst>
    <dgm:cat type="pyramid" pri="3000"/>
    <dgm:cat type="list" pri="21000"/>
    <dgm:cat type="convert" pri="17000"/>
  </dgm:catLst>
  <dgm:sampData useDef="1">
    <dgm:dataModel>
      <dgm:ptLst/>
      <dgm:bg/>
      <dgm:whole/>
    </dgm:dataModel>
  </dgm:sampData>
  <dgm:styleData useDef="1">
    <dgm:dataModel>
      <dgm:ptLst/>
      <dgm:bg/>
      <dgm:whole/>
    </dgm:dataModel>
  </dgm:styleData>
  <dgm:clrData useDef="1">
    <dgm:dataModel>
      <dgm:ptLst/>
      <dgm:bg/>
      <dgm:whole/>
    </dgm:dataModel>
  </dgm:clrData>
  <dgm:layoutNode name="compositeShape">
    <dgm:alg type="composite"/>
    <dgm:shape xmlns:r="http://schemas.openxmlformats.org/officeDocument/2006/relationships" r:blip="">
      <dgm:adjLst/>
    </dgm:shape>
    <dgm:presOf/>
    <dgm:varLst>
      <dgm:dir/>
      <dgm:resizeHandles/>
    </dgm:varLst>
    <dgm:choose name="Name0">
      <dgm:if name="Name1" func="var" arg="dir" op="equ" val="norm">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l" for="ch" forName="theList" refType="w" refFor="ch" refForName="pyramid" fact="0.5"/>
          <dgm:constr type="h" for="des" forName="aSpace" refType="h" fact="0.1"/>
        </dgm:constrLst>
      </dgm:if>
      <dgm:else name="Name2">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r" for="ch" forName="theList" refType="w" refFor="ch" refForName="pyramid" fact="0.5"/>
          <dgm:constr type="h" for="des" forName="aSpace" refType="h" fact="0.1"/>
        </dgm:constrLst>
      </dgm:else>
    </dgm:choose>
    <dgm:ruleLst/>
    <dgm:choose name="Name3">
      <dgm:if name="Name4" axis="ch" ptType="node" func="cnt" op="gte" val="1">
        <dgm:layoutNode name="pyramid" styleLbl="node1">
          <dgm:alg type="sp"/>
          <dgm:shape xmlns:r="http://schemas.openxmlformats.org/officeDocument/2006/relationships" type="triangle" r:blip="">
            <dgm:adjLst/>
          </dgm:shape>
          <dgm:presOf/>
          <dgm:constrLst/>
          <dgm:ruleLst/>
        </dgm:layoutNode>
        <dgm:layoutNode name="theList">
          <dgm:alg type="lin">
            <dgm:param type="linDir" val="fromT"/>
          </dgm:alg>
          <dgm:shape xmlns:r="http://schemas.openxmlformats.org/officeDocument/2006/relationships" r:blip="">
            <dgm:adjLst/>
          </dgm:shape>
          <dgm:presOf/>
          <dgm:constrLst>
            <dgm:constr type="w" for="ch" forName="aNode" refType="w"/>
            <dgm:constr type="h" for="ch" forName="aNode" refType="h"/>
            <dgm:constr type="primFontSz" for="ch" ptType="node" op="equ"/>
          </dgm:constrLst>
          <dgm:ruleLst/>
          <dgm:forEach name="aNodeForEach" axis="ch" ptType="node">
            <dgm:layoutNode name="aNode" styleLbl="fgAcc1">
              <dgm:varLst>
                <dgm:bulletEnabled val="1"/>
              </dgm:varLst>
              <dgm:alg type="tx"/>
              <dgm:shape xmlns:r="http://schemas.openxmlformats.org/officeDocument/2006/relationships" type="roundRect" r:blip="">
                <dgm:adjLst/>
              </dgm:shape>
              <dgm:presOf axis="desOrSelf" ptType="node"/>
              <dgm:constrLst>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aSpace">
              <dgm:alg type="sp"/>
              <dgm:shape xmlns:r="http://schemas.openxmlformats.org/officeDocument/2006/relationships" r:blip="">
                <dgm:adjLst/>
              </dgm:shape>
              <dgm:presOf/>
              <dgm:constrLst/>
              <dgm:ruleLst/>
            </dgm:layoutNode>
          </dgm:forEach>
        </dgm:layoutNode>
      </dgm:if>
      <dgm:else name="Name5"/>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drawing1.xml><?xml version="1.0" encoding="utf-8"?>
<c:userShapes xmlns:c="http://schemas.openxmlformats.org/drawingml/2006/chart">
  <cdr:relSizeAnchor xmlns:cdr="http://schemas.openxmlformats.org/drawingml/2006/chartDrawing">
    <cdr:from>
      <cdr:x>0.08227</cdr:x>
      <cdr:y>0.64391</cdr:y>
    </cdr:from>
    <cdr:to>
      <cdr:x>0.14229</cdr:x>
      <cdr:y>0.71003</cdr:y>
    </cdr:to>
    <cdr:sp macro="" textlink="">
      <cdr:nvSpPr>
        <cdr:cNvPr id="2" name="Rectangle: Top Corners Rounded 1">
          <a:extLst xmlns:a="http://schemas.openxmlformats.org/drawingml/2006/main">
            <a:ext uri="{FF2B5EF4-FFF2-40B4-BE49-F238E27FC236}">
              <a16:creationId xmlns:a16="http://schemas.microsoft.com/office/drawing/2014/main" id="{076A2E35-4F7A-4896-BB88-C3278559A0B1}"/>
            </a:ext>
          </a:extLst>
        </cdr:cNvPr>
        <cdr:cNvSpPr/>
      </cdr:nvSpPr>
      <cdr:spPr>
        <a:xfrm xmlns:a="http://schemas.openxmlformats.org/drawingml/2006/main">
          <a:off x="618949" y="2590270"/>
          <a:ext cx="451556" cy="265995"/>
        </a:xfrm>
        <a:prstGeom xmlns:a="http://schemas.openxmlformats.org/drawingml/2006/main" prst="round2SameRect">
          <a:avLst/>
        </a:prstGeom>
      </cdr:spPr>
      <cdr:style>
        <a:lnRef xmlns:a="http://schemas.openxmlformats.org/drawingml/2006/main" idx="2">
          <a:schemeClr val="accent4"/>
        </a:lnRef>
        <a:fillRef xmlns:a="http://schemas.openxmlformats.org/drawingml/2006/main" idx="1">
          <a:schemeClr val="lt1"/>
        </a:fillRef>
        <a:effectRef xmlns:a="http://schemas.openxmlformats.org/drawingml/2006/main" idx="0">
          <a:schemeClr val="accent4"/>
        </a:effectRef>
        <a:fontRef xmlns:a="http://schemas.openxmlformats.org/drawingml/2006/main" idx="minor">
          <a:schemeClr val="dk1"/>
        </a:fontRef>
      </cdr:style>
      <cdr:txBody>
        <a:bodyPr xmlns:a="http://schemas.openxmlformats.org/drawingml/2006/main" vertOverflow="clip"/>
        <a:lstStyle xmlns:a="http://schemas.openxmlformats.org/drawingml/2006/main"/>
        <a:p xmlns:a="http://schemas.openxmlformats.org/drawingml/2006/main">
          <a:r>
            <a:rPr lang="en-US" b="1" dirty="0"/>
            <a:t>120 </a:t>
          </a:r>
        </a:p>
      </cdr:txBody>
    </cdr:sp>
  </cdr:relSizeAnchor>
  <cdr:relSizeAnchor xmlns:cdr="http://schemas.openxmlformats.org/drawingml/2006/chartDrawing">
    <cdr:from>
      <cdr:x>0.82505</cdr:x>
      <cdr:y>0.20613</cdr:y>
    </cdr:from>
    <cdr:to>
      <cdr:x>0.88357</cdr:x>
      <cdr:y>0.26506</cdr:y>
    </cdr:to>
    <cdr:sp macro="" textlink="">
      <cdr:nvSpPr>
        <cdr:cNvPr id="3" name="Rectangle: Top Corners Rounded 2">
          <a:extLst xmlns:a="http://schemas.openxmlformats.org/drawingml/2006/main">
            <a:ext uri="{FF2B5EF4-FFF2-40B4-BE49-F238E27FC236}">
              <a16:creationId xmlns:a16="http://schemas.microsoft.com/office/drawing/2014/main" id="{736B090D-037E-48BD-8633-02B6B38D9D62}"/>
            </a:ext>
          </a:extLst>
        </cdr:cNvPr>
        <cdr:cNvSpPr/>
      </cdr:nvSpPr>
      <cdr:spPr>
        <a:xfrm xmlns:a="http://schemas.openxmlformats.org/drawingml/2006/main">
          <a:off x="6206949" y="829205"/>
          <a:ext cx="440267" cy="237066"/>
        </a:xfrm>
        <a:prstGeom xmlns:a="http://schemas.openxmlformats.org/drawingml/2006/main" prst="round2SameRect">
          <a:avLst/>
        </a:prstGeom>
      </cdr:spPr>
      <cdr:style>
        <a:lnRef xmlns:a="http://schemas.openxmlformats.org/drawingml/2006/main" idx="2">
          <a:schemeClr val="dk1"/>
        </a:lnRef>
        <a:fillRef xmlns:a="http://schemas.openxmlformats.org/drawingml/2006/main" idx="1">
          <a:schemeClr val="lt1"/>
        </a:fillRef>
        <a:effectRef xmlns:a="http://schemas.openxmlformats.org/drawingml/2006/main" idx="0">
          <a:schemeClr val="dk1"/>
        </a:effectRef>
        <a:fontRef xmlns:a="http://schemas.openxmlformats.org/drawingml/2006/main" idx="minor">
          <a:schemeClr val="dk1"/>
        </a:fontRef>
      </cdr:style>
      <cdr:txBody>
        <a:bodyPr xmlns:a="http://schemas.openxmlformats.org/drawingml/2006/main" vertOverflow="clip"/>
        <a:lstStyle xmlns:a="http://schemas.openxmlformats.org/drawingml/2006/main"/>
        <a:p xmlns:a="http://schemas.openxmlformats.org/drawingml/2006/main">
          <a:r>
            <a:rPr lang="en-US" dirty="0"/>
            <a:t>139</a:t>
          </a:r>
        </a:p>
        <a:p xmlns:a="http://schemas.openxmlformats.org/drawingml/2006/main">
          <a:endParaRPr lang="en-US" dirty="0"/>
        </a:p>
      </cdr:txBody>
    </cdr:sp>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6434"/>
          </a:xfrm>
          <a:prstGeom prst="rect">
            <a:avLst/>
          </a:prstGeom>
        </p:spPr>
        <p:txBody>
          <a:bodyPr vert="horz" lIns="93177" tIns="46589" rIns="93177" bIns="46589" rtlCol="0"/>
          <a:lstStyle>
            <a:lvl1pPr algn="r">
              <a:defRPr sz="1200"/>
            </a:lvl1pPr>
          </a:lstStyle>
          <a:p>
            <a:fld id="{946E519B-61BF-41A9-AFFA-BAD42AA6A28B}" type="datetimeFigureOut">
              <a:rPr lang="en-US" smtClean="0"/>
              <a:t>4/11/2024</a:t>
            </a:fld>
            <a:endParaRPr lang="en-US" dirty="0"/>
          </a:p>
        </p:txBody>
      </p:sp>
      <p:sp>
        <p:nvSpPr>
          <p:cNvPr id="4" name="Footer Placeholder 3"/>
          <p:cNvSpPr>
            <a:spLocks noGrp="1"/>
          </p:cNvSpPr>
          <p:nvPr>
            <p:ph type="ftr" sz="quarter" idx="2"/>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6433"/>
          </a:xfrm>
          <a:prstGeom prst="rect">
            <a:avLst/>
          </a:prstGeom>
        </p:spPr>
        <p:txBody>
          <a:bodyPr vert="horz" lIns="93177" tIns="46589" rIns="93177" bIns="46589" rtlCol="0" anchor="b"/>
          <a:lstStyle>
            <a:lvl1pPr algn="r">
              <a:defRPr sz="1200"/>
            </a:lvl1pPr>
          </a:lstStyle>
          <a:p>
            <a:fld id="{637B275C-5D9F-44B3-A894-FBB61692FE98}" type="slidenum">
              <a:rPr lang="en-US" smtClean="0"/>
              <a:t>‹#›</a:t>
            </a:fld>
            <a:endParaRPr lang="en-US" dirty="0"/>
          </a:p>
        </p:txBody>
      </p:sp>
    </p:spTree>
    <p:extLst>
      <p:ext uri="{BB962C8B-B14F-4D97-AF65-F5344CB8AC3E}">
        <p14:creationId xmlns:p14="http://schemas.microsoft.com/office/powerpoint/2010/main" val="5428702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298FA526-01BB-418E-87B3-BB204CED0494}" type="datetimeFigureOut">
              <a:rPr lang="en-US" smtClean="0"/>
              <a:t>4/11/2024</a:t>
            </a:fld>
            <a:endParaRPr lang="en-US" dirty="0"/>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70F8E536-381C-49DA-B51B-F692AA943430}" type="slidenum">
              <a:rPr lang="en-US" smtClean="0"/>
              <a:t>‹#›</a:t>
            </a:fld>
            <a:endParaRPr lang="en-US" dirty="0"/>
          </a:p>
        </p:txBody>
      </p:sp>
    </p:spTree>
    <p:extLst>
      <p:ext uri="{BB962C8B-B14F-4D97-AF65-F5344CB8AC3E}">
        <p14:creationId xmlns:p14="http://schemas.microsoft.com/office/powerpoint/2010/main" val="24021734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000"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34C40A3-C388-4F58-B771-A78873EB76C1}"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676470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17550" y="4733440"/>
            <a:ext cx="5608320" cy="4305051"/>
          </a:xfrm>
        </p:spPr>
        <p:txBody>
          <a:bodyPr/>
          <a:lstStyle/>
          <a:p>
            <a:pPr marL="0" indent="0">
              <a:buFont typeface="Arial" panose="020B0604020202020204" pitchFamily="34" charset="0"/>
              <a:buNone/>
            </a:pPr>
            <a:endParaRPr lang="en-US" dirty="0"/>
          </a:p>
        </p:txBody>
      </p:sp>
      <p:sp>
        <p:nvSpPr>
          <p:cNvPr id="4" name="Slide Number Placeholder 3"/>
          <p:cNvSpPr>
            <a:spLocks noGrp="1"/>
          </p:cNvSpPr>
          <p:nvPr>
            <p:ph type="sldNum" sz="quarter" idx="10"/>
          </p:nvPr>
        </p:nvSpPr>
        <p:spPr/>
        <p:txBody>
          <a:bodyPr/>
          <a:lstStyle/>
          <a:p>
            <a:fld id="{BE0D2784-3195-4080-9B24-1409FF6CF391}" type="slidenum">
              <a:rPr lang="en-US" smtClean="0"/>
              <a:t>2</a:t>
            </a:fld>
            <a:endParaRPr lang="en-US" dirty="0"/>
          </a:p>
        </p:txBody>
      </p:sp>
    </p:spTree>
    <p:extLst>
      <p:ext uri="{BB962C8B-B14F-4D97-AF65-F5344CB8AC3E}">
        <p14:creationId xmlns:p14="http://schemas.microsoft.com/office/powerpoint/2010/main" val="95563190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F8E536-381C-49DA-B51B-F692AA94343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328741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altLang="en-US" sz="1200" dirty="0"/>
              <a:t>1921: The Snyder Act is a general and broad statutory mandate authorizing IHS to "expend such moneys as Congress may from time to time appropriate, for the benefit, care, and assistance of Indians" and for the "relief of distress and conservation of health."  25 U.S.C. § 13</a:t>
            </a:r>
          </a:p>
          <a:p>
            <a:pPr marL="171450" marR="0" lvl="0" indent="-171450" algn="l" defTabSz="914400" rtl="0" eaLnBrk="1" fontAlgn="auto" latinLnBrk="0" hangingPunct="1">
              <a:lnSpc>
                <a:spcPct val="100000"/>
              </a:lnSpc>
              <a:spcBef>
                <a:spcPts val="0"/>
              </a:spcBef>
              <a:spcAft>
                <a:spcPts val="0"/>
              </a:spcAft>
              <a:buClrTx/>
              <a:buSzTx/>
              <a:buFontTx/>
              <a:buChar char="-"/>
              <a:tabLst/>
              <a:defRPr/>
            </a:pPr>
            <a:endParaRPr lang="en-US" altLang="en-US" sz="1200" dirty="0"/>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altLang="en-US" sz="1200" dirty="0"/>
              <a:t>1955:</a:t>
            </a:r>
            <a:r>
              <a:rPr lang="en-US" altLang="en-US" sz="1200" baseline="0" dirty="0"/>
              <a:t> </a:t>
            </a:r>
            <a:r>
              <a:rPr lang="en-US" altLang="en-US" sz="1200" dirty="0"/>
              <a:t>Transferred the responsibility for Indian health care from the Bureau of Indian Affairs (BIA) to HHS (formerly HEW) and ultimately to the IHS. 42 U.S.C. § 2001(a) </a:t>
            </a:r>
          </a:p>
          <a:p>
            <a:pPr marL="182880" indent="-182880" eaLnBrk="1" fontAlgn="auto" hangingPunct="1">
              <a:lnSpc>
                <a:spcPct val="90000"/>
              </a:lnSpc>
              <a:buFontTx/>
              <a:buChar char="-"/>
              <a:defRPr/>
            </a:pPr>
            <a:endParaRPr lang="en-US" dirty="0"/>
          </a:p>
          <a:p>
            <a:pPr marL="182880" indent="-182880" eaLnBrk="1" fontAlgn="auto" hangingPunct="1">
              <a:lnSpc>
                <a:spcPct val="90000"/>
              </a:lnSpc>
              <a:buFontTx/>
              <a:buChar char="-"/>
              <a:defRPr/>
            </a:pPr>
            <a:r>
              <a:rPr lang="en-US" dirty="0"/>
              <a:t>1959: Indian Sanitation Facilities Act: The passage of this Act was a milestone in Indian health legislation and lead to the creation of a Sanitation Facilities Construction (SFC) Program within the Indian Health Service (IHS). Public Law 86-121 authorizes the SFC Program to provide essential water supply and sewage and solid waste disposal facilities for American Indian and Alaska Native homes and communities.</a:t>
            </a:r>
          </a:p>
          <a:p>
            <a:pPr marL="182880" indent="-182880" eaLnBrk="1" fontAlgn="auto" hangingPunct="1">
              <a:lnSpc>
                <a:spcPct val="90000"/>
              </a:lnSpc>
              <a:buFontTx/>
              <a:buChar char="-"/>
              <a:defRPr/>
            </a:pPr>
            <a:endParaRPr lang="en-US" dirty="0"/>
          </a:p>
          <a:p>
            <a:pPr marL="182880" indent="-182880" eaLnBrk="1" fontAlgn="auto" hangingPunct="1">
              <a:lnSpc>
                <a:spcPct val="90000"/>
              </a:lnSpc>
              <a:buFontTx/>
              <a:buChar char="-"/>
              <a:defRPr/>
            </a:pPr>
            <a:r>
              <a:rPr lang="en-US" dirty="0"/>
              <a:t>1975: ISDEAA: Tribes were authorized to contract with the IHS and the Bureau of Indian Affairs (BIA) to operate programs or portions of programs. </a:t>
            </a:r>
          </a:p>
          <a:p>
            <a:pPr marL="640080" marR="0" lvl="1" indent="-182880" algn="l" defTabSz="914400" rtl="0" eaLnBrk="1" fontAlgn="auto" latinLnBrk="0" hangingPunct="1">
              <a:lnSpc>
                <a:spcPct val="90000"/>
              </a:lnSpc>
              <a:spcBef>
                <a:spcPts val="0"/>
              </a:spcBef>
              <a:spcAft>
                <a:spcPts val="0"/>
              </a:spcAft>
              <a:buClrTx/>
              <a:buSzTx/>
              <a:buFontTx/>
              <a:buChar char="-"/>
              <a:tabLst/>
              <a:defRPr/>
            </a:pPr>
            <a:r>
              <a:rPr lang="en-US" dirty="0"/>
              <a:t>The ISDEAA </a:t>
            </a:r>
            <a:r>
              <a:rPr lang="en-US" b="1" dirty="0"/>
              <a:t>reaffirmed congressional support of the nation-to-nation relationship between the United States and each Tribal nation</a:t>
            </a:r>
            <a:r>
              <a:rPr lang="en-US" dirty="0"/>
              <a:t>. It was enacted to ensure the meaningful participation by Indian people in the planning, conduct, and administration of Federal services provided to Tribes. </a:t>
            </a:r>
          </a:p>
          <a:p>
            <a:pPr marL="630536" lvl="1" indent="-173336">
              <a:spcBef>
                <a:spcPts val="1011"/>
              </a:spcBef>
              <a:buFont typeface="Arial" panose="020B0604020202020204" pitchFamily="34" charset="0"/>
              <a:buChar char="•"/>
            </a:pPr>
            <a:r>
              <a:rPr lang="en-US" dirty="0"/>
              <a:t>It provided Tribes with the option to exercise their sovereignty by either assuming administration and operation of programs, services, functions, or activities from the IHS </a:t>
            </a:r>
            <a:r>
              <a:rPr lang="en-US" u="sng" dirty="0"/>
              <a:t>OR</a:t>
            </a:r>
            <a:r>
              <a:rPr lang="en-US" dirty="0"/>
              <a:t> continuing to receive health care through the IHS direct-care health system. </a:t>
            </a:r>
          </a:p>
          <a:p>
            <a:pPr marL="0" indent="0">
              <a:spcBef>
                <a:spcPts val="1011"/>
              </a:spcBef>
              <a:buFont typeface="Arial" panose="020B0604020202020204" pitchFamily="34" charset="0"/>
              <a:buNone/>
            </a:pPr>
            <a:endParaRPr lang="en-US" dirty="0"/>
          </a:p>
          <a:p>
            <a:pPr marL="630536" lvl="1" indent="-173336">
              <a:spcBef>
                <a:spcPts val="1011"/>
              </a:spcBef>
              <a:buFont typeface="Arial" panose="020B0604020202020204" pitchFamily="34" charset="0"/>
              <a:buChar char="•"/>
            </a:pPr>
            <a:r>
              <a:rPr lang="en-US" dirty="0"/>
              <a:t>Later amendments to the ISDEAA strengthened the federal policies supporting tribal self-determination and self-governance. </a:t>
            </a:r>
          </a:p>
          <a:p>
            <a:pPr marL="0" indent="0" eaLnBrk="1" fontAlgn="auto" hangingPunct="1">
              <a:lnSpc>
                <a:spcPct val="90000"/>
              </a:lnSpc>
              <a:buFontTx/>
              <a:buNone/>
              <a:defRPr/>
            </a:pPr>
            <a:endParaRPr lang="en-US" dirty="0"/>
          </a:p>
          <a:p>
            <a:pPr marL="182880" indent="-182880" eaLnBrk="1" fontAlgn="auto" hangingPunct="1">
              <a:lnSpc>
                <a:spcPct val="90000"/>
              </a:lnSpc>
              <a:buFontTx/>
              <a:buChar char="-"/>
              <a:defRPr/>
            </a:pPr>
            <a:endParaRPr lang="en-US" dirty="0"/>
          </a:p>
          <a:p>
            <a:pPr marL="182880" indent="-182880" eaLnBrk="1" fontAlgn="auto" hangingPunct="1">
              <a:lnSpc>
                <a:spcPct val="90000"/>
              </a:lnSpc>
              <a:buFontTx/>
              <a:buChar char="-"/>
              <a:defRPr/>
            </a:pPr>
            <a:r>
              <a:rPr lang="en-US" dirty="0"/>
              <a:t>1976: IHCIA: </a:t>
            </a:r>
            <a:r>
              <a:rPr lang="en-US" altLang="en-US" sz="1200" dirty="0"/>
              <a:t>Sets forth the national policy for services to American Indians &amp; Alaska Natives.</a:t>
            </a:r>
            <a:r>
              <a:rPr lang="en-US" altLang="en-US" sz="1200" baseline="0" dirty="0"/>
              <a:t> </a:t>
            </a:r>
            <a:r>
              <a:rPr lang="en-US" altLang="en-US" sz="1200" dirty="0"/>
              <a:t>Establishes the federal goal for Indian health.</a:t>
            </a:r>
            <a:r>
              <a:rPr lang="en-US" altLang="en-US" sz="1200" baseline="0" dirty="0"/>
              <a:t> </a:t>
            </a:r>
            <a:r>
              <a:rPr lang="en-US" altLang="en-US" sz="1200" dirty="0"/>
              <a:t>Authorizes many specific programs and services provided by the Indian Health Service.</a:t>
            </a:r>
            <a:r>
              <a:rPr lang="en-US" altLang="en-US" sz="1200" baseline="0" dirty="0"/>
              <a:t> </a:t>
            </a:r>
            <a:r>
              <a:rPr lang="en-US" altLang="en-US" sz="1200" dirty="0"/>
              <a:t>Reauthorized </a:t>
            </a:r>
            <a:r>
              <a:rPr lang="en-US" altLang="en-US" sz="1200" dirty="0">
                <a:cs typeface="Arial" panose="020B0604020202020204" pitchFamily="34" charset="0"/>
              </a:rPr>
              <a:t>as part of the Affordable Care Act (Public Law 111-148</a:t>
            </a:r>
          </a:p>
          <a:p>
            <a:pPr marL="182880" indent="-182880" eaLnBrk="1" fontAlgn="auto" hangingPunct="1">
              <a:lnSpc>
                <a:spcPct val="90000"/>
              </a:lnSpc>
              <a:buFontTx/>
              <a:buChar char="-"/>
              <a:defRPr/>
            </a:pPr>
            <a:endParaRPr lang="en-US" altLang="en-US" sz="1200" dirty="0">
              <a:cs typeface="Arial" panose="020B0604020202020204" pitchFamily="34" charset="0"/>
            </a:endParaRPr>
          </a:p>
          <a:p>
            <a:pPr marL="182880" indent="-182880" eaLnBrk="1" fontAlgn="auto" hangingPunct="1">
              <a:lnSpc>
                <a:spcPct val="90000"/>
              </a:lnSpc>
              <a:buFontTx/>
              <a:buChar char="-"/>
              <a:defRPr/>
            </a:pPr>
            <a:r>
              <a:rPr lang="en-US" dirty="0"/>
              <a:t>1992: The IHS was authorized to negotiate Compacts with tribes through the Tribal Self-Governance Demonstration Project, which gave tribes more flexibility in operating programs. </a:t>
            </a:r>
          </a:p>
          <a:p>
            <a:pPr marL="182880" indent="-182880" eaLnBrk="1" fontAlgn="auto" hangingPunct="1">
              <a:lnSpc>
                <a:spcPct val="90000"/>
              </a:lnSpc>
              <a:buFontTx/>
              <a:buChar char="-"/>
              <a:defRPr/>
            </a:pPr>
            <a:endParaRPr lang="en-US" altLang="en-US" sz="1200" dirty="0">
              <a:cs typeface="Arial" panose="020B0604020202020204" pitchFamily="34" charset="0"/>
            </a:endParaRPr>
          </a:p>
          <a:p>
            <a:pPr marL="182880" indent="-182880" eaLnBrk="1" fontAlgn="auto" hangingPunct="1">
              <a:lnSpc>
                <a:spcPct val="90000"/>
              </a:lnSpc>
              <a:buFontTx/>
              <a:buChar char="-"/>
              <a:defRPr/>
            </a:pPr>
            <a:r>
              <a:rPr lang="en-US" altLang="en-US" sz="1200" dirty="0">
                <a:cs typeface="Arial" panose="020B0604020202020204" pitchFamily="34" charset="0"/>
              </a:rPr>
              <a:t>1994:  The Tribal Self-Governance Demonstration Project was extended to 18 years; 30 tribes per fiscal year were to participate.</a:t>
            </a:r>
          </a:p>
          <a:p>
            <a:pPr marL="182880" indent="-182880" eaLnBrk="1" fontAlgn="auto" hangingPunct="1">
              <a:lnSpc>
                <a:spcPct val="90000"/>
              </a:lnSpc>
              <a:buFontTx/>
              <a:buChar char="-"/>
              <a:defRPr/>
            </a:pPr>
            <a:endParaRPr lang="en-US" altLang="en-US" sz="1200" dirty="0">
              <a:cs typeface="Arial" panose="020B0604020202020204" pitchFamily="34" charset="0"/>
            </a:endParaRPr>
          </a:p>
          <a:p>
            <a:pPr marL="182880" indent="-182880" eaLnBrk="1" fontAlgn="auto" hangingPunct="1">
              <a:lnSpc>
                <a:spcPct val="90000"/>
              </a:lnSpc>
              <a:buFontTx/>
              <a:buChar char="-"/>
              <a:defRPr/>
            </a:pPr>
            <a:r>
              <a:rPr lang="en-US" altLang="en-US" sz="1200" dirty="0">
                <a:cs typeface="Arial" panose="020B0604020202020204" pitchFamily="34" charset="0"/>
              </a:rPr>
              <a:t>2000: </a:t>
            </a:r>
            <a:r>
              <a:rPr lang="en-US" dirty="0"/>
              <a:t>A permanent TSGP was created within the IHS. </a:t>
            </a:r>
          </a:p>
          <a:p>
            <a:pPr marL="182880" indent="-182880" eaLnBrk="1" fontAlgn="auto" hangingPunct="1">
              <a:lnSpc>
                <a:spcPct val="90000"/>
              </a:lnSpc>
              <a:buFontTx/>
              <a:buChar char="-"/>
              <a:defRPr/>
            </a:pPr>
            <a:endParaRPr lang="en-US" dirty="0"/>
          </a:p>
          <a:p>
            <a:pPr marL="182880" indent="-182880" eaLnBrk="1" fontAlgn="auto" hangingPunct="1">
              <a:lnSpc>
                <a:spcPct val="90000"/>
              </a:lnSpc>
              <a:buFontTx/>
              <a:buChar char="-"/>
              <a:defRPr/>
            </a:pPr>
            <a:r>
              <a:rPr lang="en-US" dirty="0"/>
              <a:t>2002: Tribal Self-Governance</a:t>
            </a:r>
            <a:r>
              <a:rPr lang="en-US" baseline="0" dirty="0"/>
              <a:t> Regulations were promulgated to implement Title V </a:t>
            </a:r>
          </a:p>
          <a:p>
            <a:pPr marL="182880" indent="-182880" eaLnBrk="1" fontAlgn="auto" hangingPunct="1">
              <a:lnSpc>
                <a:spcPct val="90000"/>
              </a:lnSpc>
              <a:buFontTx/>
              <a:buChar char="-"/>
              <a:defRPr/>
            </a:pPr>
            <a:endParaRPr lang="en-US" baseline="0" dirty="0"/>
          </a:p>
          <a:p>
            <a:pPr marL="182880" indent="-182880" eaLnBrk="1" fontAlgn="auto" hangingPunct="1">
              <a:lnSpc>
                <a:spcPct val="90000"/>
              </a:lnSpc>
              <a:buFontTx/>
              <a:buChar char="-"/>
              <a:defRPr/>
            </a:pPr>
            <a:r>
              <a:rPr lang="en-US" baseline="0" dirty="0"/>
              <a:t>2010: </a:t>
            </a:r>
            <a:r>
              <a:rPr lang="en-US" dirty="0"/>
              <a:t>IHCIA authorities were permanently reauthorized and expanded. </a:t>
            </a:r>
            <a:endParaRPr lang="en-US" baseline="0" dirty="0"/>
          </a:p>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4</a:t>
            </a:fld>
            <a:endParaRPr lang="en-US" dirty="0"/>
          </a:p>
        </p:txBody>
      </p:sp>
    </p:spTree>
    <p:extLst>
      <p:ext uri="{BB962C8B-B14F-4D97-AF65-F5344CB8AC3E}">
        <p14:creationId xmlns:p14="http://schemas.microsoft.com/office/powerpoint/2010/main" val="71961894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At first there was only the Secretarial amount. But Congress realized there was a problem – tribes had additional unique costs by virtue of being tribes and not the fed government that they were forced to incur for contract compliance (e.g., annual audit). This resulted in a diminishment of scope of the program caused by transfer.</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CSC</a:t>
            </a:r>
          </a:p>
          <a:p>
            <a:pPr marL="628650" marR="0" lvl="1"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1.) They cover costs tribes incur (also known as “actual costs”)</a:t>
            </a:r>
          </a:p>
          <a:p>
            <a:pPr marL="628650" marR="0" lvl="1"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2.) They are for “contract compliance” and “prudent management,” arguably not for carrying out the PFSAs themselves. </a:t>
            </a:r>
          </a:p>
          <a:p>
            <a:pPr marL="628650" marR="0" lvl="1"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3.) They must be reasonable (for example, some training may be allowed, but maybe not a training in Hawaii for their whole staff)</a:t>
            </a:r>
          </a:p>
          <a:p>
            <a:pPr marL="628650" marR="0" lvl="1"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4.) They only cover Necessary activities (must be carried on) (special audit requirements)</a:t>
            </a:r>
          </a:p>
          <a:p>
            <a:pPr marL="628650" marR="0" lvl="1"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5.) They are only for activities that were not normally carried on by the Secretary or provided elsewhere for IHS (example, OGC is funded through OS and our legal function is not available for shares).</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CSC, like the Secretarial amount, can be either direct or indirect in nature.  There are also startup and pre-award costs, which are unique only to situations when tribes are taking over new programs. However, they must always meet the definition in the statute – they are costs unique to tribes, or that weren’t transferred. They are not just solely the overhead or administration costs (since some of the overhead/admin costs were transferred).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CSC is not meant to supplement the Secretarial amount to help tribes run a bigger program, even though many tribes are running expanded programs with their third party money, etc. Only to make them whole vis a vis the federal program, funded with appropriations, being transferred.</a:t>
            </a:r>
          </a:p>
          <a:p>
            <a:pPr marL="171450" marR="0" lvl="0" indent="-171450" algn="l" defTabSz="914400" rtl="0" eaLnBrk="0" fontAlgn="base" latinLnBrk="0" hangingPunct="0">
              <a:lnSpc>
                <a:spcPct val="100000"/>
              </a:lnSpc>
              <a:spcBef>
                <a:spcPct val="30000"/>
              </a:spcBef>
              <a:spcAft>
                <a:spcPct val="0"/>
              </a:spcAft>
              <a:buClrTx/>
              <a:buSzTx/>
              <a:buFontTx/>
              <a:buChar char="-"/>
              <a:tabLst/>
              <a:defRPr/>
            </a:pPr>
            <a:r>
              <a:rPr kumimoji="0" lang="en-US" sz="1400" b="0" i="0" u="none" strike="noStrike" kern="1200" cap="none" spc="0" normalizeH="0" baseline="0" noProof="0" dirty="0">
                <a:ln>
                  <a:noFill/>
                </a:ln>
                <a:solidFill>
                  <a:prstClr val="black"/>
                </a:solidFill>
                <a:effectLst/>
                <a:uLnTx/>
                <a:uFillTx/>
                <a:latin typeface="+mn-lt"/>
                <a:ea typeface="+mn-ea"/>
                <a:cs typeface="+mn-cs"/>
              </a:rPr>
              <a:t>The ISDEAA explicitly prohibits CSC to be used for activities that are already covered by the Secretarial amount. Meant to account only for the additional costs the tribes are forced to incur that they didn’t already receive.  </a:t>
            </a:r>
          </a:p>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10</a:t>
            </a:fld>
            <a:endParaRPr lang="en-US" dirty="0"/>
          </a:p>
        </p:txBody>
      </p:sp>
    </p:spTree>
    <p:extLst>
      <p:ext uri="{BB962C8B-B14F-4D97-AF65-F5344CB8AC3E}">
        <p14:creationId xmlns:p14="http://schemas.microsoft.com/office/powerpoint/2010/main" val="80007556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11</a:t>
            </a:fld>
            <a:endParaRPr lang="en-US"/>
          </a:p>
        </p:txBody>
      </p:sp>
    </p:spTree>
    <p:extLst>
      <p:ext uri="{BB962C8B-B14F-4D97-AF65-F5344CB8AC3E}">
        <p14:creationId xmlns:p14="http://schemas.microsoft.com/office/powerpoint/2010/main" val="6868161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12</a:t>
            </a:fld>
            <a:endParaRPr lang="en-US"/>
          </a:p>
        </p:txBody>
      </p:sp>
    </p:spTree>
    <p:extLst>
      <p:ext uri="{BB962C8B-B14F-4D97-AF65-F5344CB8AC3E}">
        <p14:creationId xmlns:p14="http://schemas.microsoft.com/office/powerpoint/2010/main" val="13556704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15</a:t>
            </a:fld>
            <a:endParaRPr lang="en-US" dirty="0"/>
          </a:p>
        </p:txBody>
      </p:sp>
    </p:spTree>
    <p:extLst>
      <p:ext uri="{BB962C8B-B14F-4D97-AF65-F5344CB8AC3E}">
        <p14:creationId xmlns:p14="http://schemas.microsoft.com/office/powerpoint/2010/main" val="74272372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0F8E536-381C-49DA-B51B-F692AA943430}" type="slidenum">
              <a:rPr lang="en-US" smtClean="0"/>
              <a:t>17</a:t>
            </a:fld>
            <a:endParaRPr lang="en-US" dirty="0"/>
          </a:p>
        </p:txBody>
      </p:sp>
    </p:spTree>
    <p:extLst>
      <p:ext uri="{BB962C8B-B14F-4D97-AF65-F5344CB8AC3E}">
        <p14:creationId xmlns:p14="http://schemas.microsoft.com/office/powerpoint/2010/main" val="401222962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defTabSz="927659">
              <a:defRPr/>
            </a:pPr>
            <a:fld id="{70F8E536-381C-49DA-B51B-F692AA943430}" type="slidenum">
              <a:rPr lang="en-US" sz="1200">
                <a:solidFill>
                  <a:prstClr val="black"/>
                </a:solidFill>
                <a:latin typeface="Calibri" panose="020F0502020204030204"/>
              </a:rPr>
              <a:pPr defTabSz="927659">
                <a:defRPr/>
              </a:pPr>
              <a:t>19</a:t>
            </a:fld>
            <a:endParaRPr lang="en-US" sz="1200" dirty="0">
              <a:solidFill>
                <a:prstClr val="black"/>
              </a:solidFill>
              <a:latin typeface="Calibri" panose="020F0502020204030204"/>
            </a:endParaRPr>
          </a:p>
        </p:txBody>
      </p:sp>
    </p:spTree>
    <p:extLst>
      <p:ext uri="{BB962C8B-B14F-4D97-AF65-F5344CB8AC3E}">
        <p14:creationId xmlns:p14="http://schemas.microsoft.com/office/powerpoint/2010/main" val="4518332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20</a:t>
            </a:fld>
            <a:endParaRPr lang="en-US" dirty="0"/>
          </a:p>
        </p:txBody>
      </p:sp>
    </p:spTree>
    <p:extLst>
      <p:ext uri="{BB962C8B-B14F-4D97-AF65-F5344CB8AC3E}">
        <p14:creationId xmlns:p14="http://schemas.microsoft.com/office/powerpoint/2010/main" val="110486010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3B1D29C0-AE6D-4E02-9CD8-049544EE3C2F}" type="datetime1">
              <a:rPr lang="en-US" smtClean="0"/>
              <a:t>4/11/2024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9423110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CB77FC0-B7A1-430F-AD49-528ADA738D84}" type="datetime1">
              <a:rPr lang="en-US" smtClean="0"/>
              <a:t>4/11/2024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34125275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6C0B0417-A2B4-47D9-8D73-3867C9524B79}" type="datetime1">
              <a:rPr lang="en-US" smtClean="0"/>
              <a:t>4/11/2024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583967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A08DA967-8BCA-4D0A-BD46-BC64A3D6E2A0}" type="datetime1">
              <a:rPr lang="en-US" smtClean="0"/>
              <a:t>4/11/2024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33446752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863F5A8D-FA53-49CC-9B33-E7CEADBA5681}" type="datetime1">
              <a:rPr lang="en-US" smtClean="0"/>
              <a:t>4/11/2024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3002612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7D920C6-9B3C-4481-A5DA-86B673AAB21A}" type="datetime1">
              <a:rPr lang="en-US" smtClean="0"/>
              <a:t>4/11/2024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12520184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3B4849F1-438A-4621-AE50-92722F671549}" type="datetime1">
              <a:rPr lang="en-US" smtClean="0"/>
              <a:t>4/11/2024</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85169611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667818D7-90F6-419A-8306-657D2ECDA14D}" type="datetime1">
              <a:rPr lang="en-US" smtClean="0"/>
              <a:t>4/11/2024</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CFB582AC-5695-48DB-B28C-201892CC33C9}" type="slidenum">
              <a:rPr lang="en-US" smtClean="0"/>
              <a:t>‹#›</a:t>
            </a:fld>
            <a:endParaRPr lang="en-US" dirty="0"/>
          </a:p>
        </p:txBody>
      </p:sp>
    </p:spTree>
    <p:extLst>
      <p:ext uri="{BB962C8B-B14F-4D97-AF65-F5344CB8AC3E}">
        <p14:creationId xmlns:p14="http://schemas.microsoft.com/office/powerpoint/2010/main" val="37928631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B774E82-F24A-4D10-9AE3-8BE75ECAEEF4}" type="datetime1">
              <a:rPr lang="en-US" smtClean="0"/>
              <a:t>4/11/2024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8509371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37BB96C-A6A9-4F12-A778-07A91059553E}" type="datetime1">
              <a:rPr lang="en-US" smtClean="0"/>
              <a:t>4/11/2024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2226756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E68C8D6-7423-4F71-9348-7AA0B1B9E177}" type="datetime1">
              <a:rPr lang="en-US" smtClean="0"/>
              <a:t>4/11/2024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CFB582AC-5695-48DB-B28C-201892CC33C9}" type="slidenum">
              <a:rPr lang="en-US" smtClean="0"/>
              <a:t>‹#›</a:t>
            </a:fld>
            <a:endParaRPr lang="en-US" dirty="0"/>
          </a:p>
        </p:txBody>
      </p:sp>
    </p:spTree>
    <p:extLst>
      <p:ext uri="{BB962C8B-B14F-4D97-AF65-F5344CB8AC3E}">
        <p14:creationId xmlns:p14="http://schemas.microsoft.com/office/powerpoint/2010/main" val="21654607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2BB65DD0-1986-4CD0-91AD-B21022B2D991}" type="datetime1">
              <a:rPr lang="en-US" smtClean="0"/>
              <a:t>4/11/2024</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CFB582AC-5695-48DB-B28C-201892CC33C9}"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3" name="Picture 12"/>
          <p:cNvPicPr/>
          <p:nvPr userDrawn="1"/>
        </p:nvPicPr>
        <p:blipFill>
          <a:blip r:embed="rId1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14" name="Picture 13"/>
          <p:cNvPicPr/>
          <p:nvPr userDrawn="1"/>
        </p:nvPicPr>
        <p:blipFill>
          <a:blip r:embed="rId1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Tree>
    <p:extLst>
      <p:ext uri="{BB962C8B-B14F-4D97-AF65-F5344CB8AC3E}">
        <p14:creationId xmlns:p14="http://schemas.microsoft.com/office/powerpoint/2010/main" val="3577514746"/>
      </p:ext>
    </p:extLst>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6.png"/><Relationship Id="rId4" Type="http://schemas.openxmlformats.org/officeDocument/2006/relationships/image" Target="../media/image5.png"/></Relationships>
</file>

<file path=ppt/slides/_rels/slide2.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3.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0.xml"/><Relationship Id="rId1" Type="http://schemas.openxmlformats.org/officeDocument/2006/relationships/slideLayout" Target="../slideLayouts/slideLayout1.xml"/><Relationship Id="rId4" Type="http://schemas.openxmlformats.org/officeDocument/2006/relationships/hyperlink" Target="http://www.ihs.gov/selfgovernance" TargetMode="External"/></Relationships>
</file>

<file path=ppt/slides/_rels/slide2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image" Target="../media/image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97280" y="807720"/>
            <a:ext cx="10058400" cy="3566160"/>
          </a:xfrm>
        </p:spPr>
        <p:txBody>
          <a:bodyPr>
            <a:normAutofit/>
          </a:bodyPr>
          <a:lstStyle/>
          <a:p>
            <a:r>
              <a:rPr lang="en-US" b="1" dirty="0">
                <a:solidFill>
                  <a:schemeClr val="tx1"/>
                </a:solidFill>
                <a:latin typeface="Bahnschrift SemiBold Condensed" panose="020B0502040204020203" pitchFamily="34" charset="0"/>
              </a:rPr>
              <a:t>Indian Health Service: </a:t>
            </a:r>
            <a:br>
              <a:rPr lang="en-US" b="1" dirty="0">
                <a:solidFill>
                  <a:schemeClr val="tx1"/>
                </a:solidFill>
                <a:latin typeface="Bahnschrift SemiBold Condensed" panose="020B0502040204020203" pitchFamily="34" charset="0"/>
              </a:rPr>
            </a:br>
            <a:r>
              <a:rPr lang="en-US" b="1" dirty="0">
                <a:solidFill>
                  <a:schemeClr val="tx1"/>
                </a:solidFill>
                <a:latin typeface="Bahnschrift SemiBold Condensed" panose="020B0502040204020203" pitchFamily="34" charset="0"/>
              </a:rPr>
              <a:t>Self-Governance Basics</a:t>
            </a:r>
            <a:br>
              <a:rPr lang="en-US" dirty="0"/>
            </a:br>
            <a:endParaRPr lang="en-US" dirty="0">
              <a:solidFill>
                <a:srgbClr val="1D4D77"/>
              </a:solidFill>
            </a:endParaRPr>
          </a:p>
        </p:txBody>
      </p:sp>
      <p:sp>
        <p:nvSpPr>
          <p:cNvPr id="3" name="Subtitle 2"/>
          <p:cNvSpPr>
            <a:spLocks noGrp="1"/>
          </p:cNvSpPr>
          <p:nvPr>
            <p:ph type="subTitle" idx="1"/>
          </p:nvPr>
        </p:nvSpPr>
        <p:spPr>
          <a:xfrm>
            <a:off x="1100051" y="4455620"/>
            <a:ext cx="10058400" cy="1740801"/>
          </a:xfrm>
        </p:spPr>
        <p:txBody>
          <a:bodyPr>
            <a:normAutofit/>
          </a:bodyPr>
          <a:lstStyle/>
          <a:p>
            <a:r>
              <a:rPr lang="en-US" sz="2800" dirty="0"/>
              <a:t>April 15 2024</a:t>
            </a:r>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54478" y="4455620"/>
            <a:ext cx="1750176" cy="1740801"/>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352097" y="4455620"/>
            <a:ext cx="1842403" cy="1764296"/>
          </a:xfrm>
          <a:prstGeom prst="rect">
            <a:avLst/>
          </a:prstGeom>
        </p:spPr>
      </p:pic>
      <p:pic>
        <p:nvPicPr>
          <p:cNvPr id="6" name="Picture 5"/>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147251412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200" b="1" dirty="0">
                <a:solidFill>
                  <a:schemeClr val="tx1"/>
                </a:solidFill>
              </a:rPr>
              <a:t>IHS Tribal Self-Governance Program Snapshot</a:t>
            </a:r>
          </a:p>
        </p:txBody>
      </p:sp>
      <p:graphicFrame>
        <p:nvGraphicFramePr>
          <p:cNvPr id="4" name="Content Placeholder 3"/>
          <p:cNvGraphicFramePr>
            <a:graphicFrameLocks noGrp="1"/>
          </p:cNvGraphicFramePr>
          <p:nvPr>
            <p:ph sz="half" idx="4294967295"/>
            <p:extLst/>
          </p:nvPr>
        </p:nvGraphicFramePr>
        <p:xfrm>
          <a:off x="513347" y="1940488"/>
          <a:ext cx="10642333" cy="404321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7" name="TextBox 6"/>
          <p:cNvSpPr txBox="1"/>
          <p:nvPr/>
        </p:nvSpPr>
        <p:spPr>
          <a:xfrm>
            <a:off x="163286" y="6445668"/>
            <a:ext cx="10809514"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rPr>
              <a:t>Goal 2: Quality, Objective 2.2: Provide</a:t>
            </a:r>
            <a:r>
              <a:rPr kumimoji="0" lang="en-US" sz="1600" b="0" i="0" u="none" strike="noStrike" kern="1200" cap="none" spc="0" normalizeH="0" noProof="0" dirty="0">
                <a:ln>
                  <a:noFill/>
                </a:ln>
                <a:solidFill>
                  <a:prstClr val="white"/>
                </a:solidFill>
                <a:effectLst/>
                <a:uLnTx/>
                <a:uFillTx/>
                <a:latin typeface="Calibri" panose="020F0502020204030204"/>
                <a:ea typeface="+mn-ea"/>
                <a:cs typeface="+mn-cs"/>
              </a:rPr>
              <a:t> care to better meet the health care needs of AI/AN communities</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0362717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75253" y="286603"/>
            <a:ext cx="10624930" cy="1450757"/>
          </a:xfrm>
        </p:spPr>
        <p:txBody>
          <a:bodyPr>
            <a:normAutofit/>
          </a:bodyPr>
          <a:lstStyle/>
          <a:p>
            <a:r>
              <a:rPr lang="en-US" dirty="0"/>
              <a:t>Self-Governance Funding Agreements and Funding Levels: FY 2017-2023 </a:t>
            </a:r>
          </a:p>
        </p:txBody>
      </p:sp>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FB582AC-5695-48DB-B28C-201892CC33C9}" type="slidenum">
              <a:rPr kumimoji="0" lang="en-US" sz="1050" b="0" i="0" u="none" strike="noStrike" kern="1200" cap="none" spc="0" normalizeH="0" baseline="0" noProof="0" smtClean="0">
                <a:ln>
                  <a:noFill/>
                </a:ln>
                <a:solidFill>
                  <a:srgbClr val="FFFFFF"/>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050" b="0" i="0" u="none" strike="noStrike" kern="1200" cap="none" spc="0" normalizeH="0" baseline="0" noProof="0" dirty="0">
              <a:ln>
                <a:noFill/>
              </a:ln>
              <a:solidFill>
                <a:srgbClr val="FFFFFF"/>
              </a:solidFill>
              <a:effectLst/>
              <a:uLnTx/>
              <a:uFillTx/>
              <a:latin typeface="Calibri" panose="020F0502020204030204"/>
              <a:ea typeface="+mn-ea"/>
              <a:cs typeface="+mn-cs"/>
            </a:endParaRPr>
          </a:p>
        </p:txBody>
      </p:sp>
      <p:graphicFrame>
        <p:nvGraphicFramePr>
          <p:cNvPr id="6" name="Content Placeholder 5"/>
          <p:cNvGraphicFramePr>
            <a:graphicFrameLocks noGrp="1"/>
          </p:cNvGraphicFramePr>
          <p:nvPr>
            <p:ph idx="1"/>
            <p:extLst/>
          </p:nvPr>
        </p:nvGraphicFramePr>
        <p:xfrm>
          <a:off x="1096963" y="1846263"/>
          <a:ext cx="7523162" cy="4022725"/>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7380124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Legislation Timeline</a:t>
            </a:r>
          </a:p>
        </p:txBody>
      </p:sp>
      <p:sp>
        <p:nvSpPr>
          <p:cNvPr id="4" name="Slide Number Placeholder 3"/>
          <p:cNvSpPr>
            <a:spLocks noGrp="1"/>
          </p:cNvSpPr>
          <p:nvPr>
            <p:ph type="sldNum" sz="quarter" idx="12"/>
          </p:nvPr>
        </p:nvSpPr>
        <p:spPr/>
        <p:txBody>
          <a:bodyPr/>
          <a:lstStyle/>
          <a:p>
            <a:fld id="{CFB582AC-5695-48DB-B28C-201892CC33C9}" type="slidenum">
              <a:rPr lang="en-US" smtClean="0"/>
              <a:t>4</a:t>
            </a:fld>
            <a:endParaRPr lang="en-US" dirty="0"/>
          </a:p>
        </p:txBody>
      </p:sp>
      <p:pic>
        <p:nvPicPr>
          <p:cNvPr id="5" name="Content Placeholder 4"/>
          <p:cNvPicPr>
            <a:picLocks noGrp="1" noChangeAspect="1"/>
          </p:cNvPicPr>
          <p:nvPr>
            <p:ph idx="1"/>
          </p:nvPr>
        </p:nvPicPr>
        <p:blipFill>
          <a:blip r:embed="rId3"/>
          <a:stretch>
            <a:fillRect/>
          </a:stretch>
        </p:blipFill>
        <p:spPr>
          <a:xfrm>
            <a:off x="1096963" y="1873020"/>
            <a:ext cx="10058400" cy="3969211"/>
          </a:xfrm>
          <a:prstGeom prst="rect">
            <a:avLst/>
          </a:prstGeom>
        </p:spPr>
      </p:pic>
    </p:spTree>
    <p:extLst>
      <p:ext uri="{BB962C8B-B14F-4D97-AF65-F5344CB8AC3E}">
        <p14:creationId xmlns:p14="http://schemas.microsoft.com/office/powerpoint/2010/main" val="27202338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ISDEAA: Background</a:t>
            </a:r>
          </a:p>
        </p:txBody>
      </p:sp>
      <p:sp>
        <p:nvSpPr>
          <p:cNvPr id="3" name="Content Placeholder 2"/>
          <p:cNvSpPr>
            <a:spLocks noGrp="1"/>
          </p:cNvSpPr>
          <p:nvPr>
            <p:ph idx="1"/>
          </p:nvPr>
        </p:nvSpPr>
        <p:spPr/>
        <p:txBody>
          <a:bodyPr/>
          <a:lstStyle/>
          <a:p>
            <a:pPr>
              <a:buFont typeface="Wingdings" panose="05000000000000000000" pitchFamily="2" charset="2"/>
              <a:buChar char="Ø"/>
            </a:pPr>
            <a:r>
              <a:rPr lang="en-US" dirty="0"/>
              <a:t>Passed in 1975 to allow Tribal management of programs that previously had been managed on Tribes’ behalf by HHS and DOI.</a:t>
            </a:r>
          </a:p>
          <a:p>
            <a:pPr>
              <a:buFont typeface="Wingdings" panose="05000000000000000000" pitchFamily="2" charset="2"/>
              <a:buChar char="Ø"/>
            </a:pPr>
            <a:r>
              <a:rPr lang="en-US" dirty="0"/>
              <a:t>ISDEAA contracts are not Federal Acquisition Regulation (FAR) procurement contracts, nor are they grants. ISDEAA contracts are governed by the statute.</a:t>
            </a:r>
          </a:p>
          <a:p>
            <a:pPr>
              <a:buFont typeface="Wingdings" panose="05000000000000000000" pitchFamily="2" charset="2"/>
              <a:buChar char="Ø"/>
            </a:pPr>
            <a:r>
              <a:rPr lang="en-US" dirty="0"/>
              <a:t>The ISDEAA authorizes “Indian Tribes” and “Tribal organizations” to contract with IHS. 25 U.S.C. §§ 5304(e), 5304(l).</a:t>
            </a:r>
          </a:p>
          <a:p>
            <a:pPr>
              <a:buFont typeface="Wingdings" panose="05000000000000000000" pitchFamily="2" charset="2"/>
              <a:buChar char="Ø"/>
            </a:pPr>
            <a:r>
              <a:rPr lang="en-US" dirty="0"/>
              <a:t>Tribes evaluate and determine the extent they would like to exercise self-determination of their health care program.</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5</a:t>
            </a:fld>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6312290"/>
            <a:ext cx="12207240" cy="556343"/>
          </a:xfrm>
          <a:prstGeom prst="rect">
            <a:avLst/>
          </a:prstGeom>
        </p:spPr>
      </p:pic>
    </p:spTree>
    <p:extLst>
      <p:ext uri="{BB962C8B-B14F-4D97-AF65-F5344CB8AC3E}">
        <p14:creationId xmlns:p14="http://schemas.microsoft.com/office/powerpoint/2010/main" val="137864915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OPTIONS FOR TRIBES</a:t>
            </a:r>
          </a:p>
        </p:txBody>
      </p:sp>
      <p:pic>
        <p:nvPicPr>
          <p:cNvPr id="6" name="Content Placeholder 5"/>
          <p:cNvPicPr>
            <a:picLocks noGrp="1" noChangeAspect="1"/>
          </p:cNvPicPr>
          <p:nvPr>
            <p:ph idx="1"/>
          </p:nvPr>
        </p:nvPicPr>
        <p:blipFill>
          <a:blip r:embed="rId2"/>
          <a:stretch>
            <a:fillRect/>
          </a:stretch>
        </p:blipFill>
        <p:spPr>
          <a:xfrm>
            <a:off x="2652334" y="1737360"/>
            <a:ext cx="7609668" cy="4022725"/>
          </a:xfrm>
          <a:prstGeom prst="rect">
            <a:avLst/>
          </a:prstGeom>
        </p:spPr>
      </p:pic>
      <p:sp>
        <p:nvSpPr>
          <p:cNvPr id="4" name="Slide Number Placeholder 3"/>
          <p:cNvSpPr>
            <a:spLocks noGrp="1"/>
          </p:cNvSpPr>
          <p:nvPr>
            <p:ph type="sldNum" sz="quarter" idx="12"/>
          </p:nvPr>
        </p:nvSpPr>
        <p:spPr/>
        <p:txBody>
          <a:bodyPr/>
          <a:lstStyle/>
          <a:p>
            <a:fld id="{CFB582AC-5695-48DB-B28C-201892CC33C9}" type="slidenum">
              <a:rPr lang="en-US" smtClean="0"/>
              <a:t>6</a:t>
            </a:fld>
            <a:endParaRPr lang="en-US"/>
          </a:p>
        </p:txBody>
      </p:sp>
      <p:sp>
        <p:nvSpPr>
          <p:cNvPr id="7" name="Rectangle 6"/>
          <p:cNvSpPr/>
          <p:nvPr/>
        </p:nvSpPr>
        <p:spPr>
          <a:xfrm>
            <a:off x="588936" y="2690336"/>
            <a:ext cx="3564610" cy="2031325"/>
          </a:xfrm>
          <a:prstGeom prst="rect">
            <a:avLst/>
          </a:prstGeom>
        </p:spPr>
        <p:txBody>
          <a:bodyPr wrap="square">
            <a:spAutoFit/>
          </a:bodyPr>
          <a:lstStyle/>
          <a:p>
            <a:r>
              <a:rPr lang="en-US" dirty="0"/>
              <a:t>Use the authority of the </a:t>
            </a:r>
            <a:br>
              <a:rPr lang="en-US" dirty="0"/>
            </a:br>
            <a:r>
              <a:rPr lang="en-US" dirty="0"/>
              <a:t>Indian Self-Determination and Education Assistance Act (ISDEAA) and either contract or compact for programs, services, functions, or activities (PSFAs), or portion thereof  that IHS would otherwise provide </a:t>
            </a:r>
          </a:p>
        </p:txBody>
      </p:sp>
    </p:spTree>
    <p:extLst>
      <p:ext uri="{BB962C8B-B14F-4D97-AF65-F5344CB8AC3E}">
        <p14:creationId xmlns:p14="http://schemas.microsoft.com/office/powerpoint/2010/main" val="308791719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Benefits of Title V Compacting</a:t>
            </a:r>
          </a:p>
        </p:txBody>
      </p:sp>
      <p:sp>
        <p:nvSpPr>
          <p:cNvPr id="3" name="Content Placeholder 2"/>
          <p:cNvSpPr>
            <a:spLocks noGrp="1"/>
          </p:cNvSpPr>
          <p:nvPr>
            <p:ph idx="1"/>
          </p:nvPr>
        </p:nvSpPr>
        <p:spPr/>
        <p:txBody>
          <a:bodyPr/>
          <a:lstStyle/>
          <a:p>
            <a:pPr>
              <a:buFont typeface="Arial" panose="020B0604020202020204" pitchFamily="34" charset="0"/>
              <a:buChar char="•"/>
            </a:pPr>
            <a:r>
              <a:rPr lang="en-US" dirty="0"/>
              <a:t>Nation to Nation Relationship: Strong Federal-Tribal partnership have been critical to the continued success of Title V and the TSGP.</a:t>
            </a:r>
          </a:p>
          <a:p>
            <a:pPr>
              <a:buFont typeface="Arial" panose="020B0604020202020204" pitchFamily="34" charset="0"/>
              <a:buChar char="•"/>
            </a:pPr>
            <a:r>
              <a:rPr lang="en-US" dirty="0"/>
              <a:t>Addressing Tribal Communities Needs:  Participation in the Self-Governance/Title V compacting affords Tribes the most flexibility to set its own health care priorities and tailor heath care services to the needs of their communities when assuming IHS PSFAs.</a:t>
            </a:r>
          </a:p>
          <a:p>
            <a:pPr>
              <a:buFont typeface="Arial" panose="020B0604020202020204" pitchFamily="34" charset="0"/>
              <a:buChar char="•"/>
            </a:pPr>
            <a:r>
              <a:rPr lang="en-US" dirty="0"/>
              <a:t>Redesign and Funding Reallocation: A Tribe or Tribal Organization may redesign or consolidate PSFAs and reallocate or redirect funding without IHS approval in accordance with the ISDEAA.</a:t>
            </a:r>
          </a:p>
          <a:p>
            <a:pPr>
              <a:buFont typeface="Arial" panose="020B0604020202020204" pitchFamily="34" charset="0"/>
              <a:buChar char="•"/>
            </a:pPr>
            <a:r>
              <a:rPr lang="en-US" dirty="0"/>
              <a:t>General Oversight: Mandatory reporting is Annual signal agency and no routine monitoring is required. </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7</a:t>
            </a:fld>
            <a:endParaRPr lang="en-US"/>
          </a:p>
        </p:txBody>
      </p:sp>
    </p:spTree>
    <p:extLst>
      <p:ext uri="{BB962C8B-B14F-4D97-AF65-F5344CB8AC3E}">
        <p14:creationId xmlns:p14="http://schemas.microsoft.com/office/powerpoint/2010/main" val="10083386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idx="4294967295"/>
          </p:nvPr>
        </p:nvSpPr>
        <p:spPr>
          <a:xfrm>
            <a:off x="1347788" y="114193"/>
            <a:ext cx="10058400" cy="1062109"/>
          </a:xfrm>
        </p:spPr>
        <p:txBody>
          <a:bodyPr/>
          <a:lstStyle/>
          <a:p>
            <a:r>
              <a:rPr lang="en-US" b="1" dirty="0">
                <a:latin typeface="Arial" panose="020B0604020202020204" pitchFamily="34" charset="0"/>
                <a:cs typeface="Arial" panose="020B0604020202020204" pitchFamily="34" charset="0"/>
              </a:rPr>
              <a:t>ISDEAA Funding: Overview</a:t>
            </a:r>
            <a:endParaRPr lang="en-US" b="1" dirty="0"/>
          </a:p>
        </p:txBody>
      </p:sp>
      <p:sp>
        <p:nvSpPr>
          <p:cNvPr id="5" name="Slide Number Placeholder 4"/>
          <p:cNvSpPr>
            <a:spLocks noGrp="1"/>
          </p:cNvSpPr>
          <p:nvPr>
            <p:ph type="sldNum" sz="quarter" idx="4294967295"/>
          </p:nvPr>
        </p:nvSpPr>
        <p:spPr>
          <a:xfrm>
            <a:off x="7369175" y="6459538"/>
            <a:ext cx="4822825" cy="365125"/>
          </a:xfrm>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A489573-EFFD-4F9A-B74D-25CA2C901E05}" type="slidenum">
              <a:rPr kumimoji="0" lang="en-US" sz="1050" b="0" i="0" u="none" strike="noStrike" kern="1200" cap="none" spc="0" normalizeH="0" baseline="0" noProof="0" smtClean="0">
                <a:ln>
                  <a:noFill/>
                </a:ln>
                <a:solidFill>
                  <a:srgbClr val="FFFFFF"/>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050" b="0" i="0" u="none" strike="noStrike" kern="1200" cap="none" spc="0" normalizeH="0" baseline="0" noProof="0" dirty="0">
              <a:ln>
                <a:noFill/>
              </a:ln>
              <a:solidFill>
                <a:srgbClr val="FFFFFF"/>
              </a:solidFill>
              <a:effectLst/>
              <a:uLnTx/>
              <a:uFillTx/>
              <a:latin typeface="Calibri" panose="020F0502020204030204"/>
              <a:ea typeface="+mn-ea"/>
              <a:cs typeface="+mn-cs"/>
            </a:endParaRPr>
          </a:p>
        </p:txBody>
      </p:sp>
      <p:grpSp>
        <p:nvGrpSpPr>
          <p:cNvPr id="8" name="Group 7"/>
          <p:cNvGrpSpPr/>
          <p:nvPr/>
        </p:nvGrpSpPr>
        <p:grpSpPr>
          <a:xfrm>
            <a:off x="1688693" y="1176302"/>
            <a:ext cx="8425983" cy="4858781"/>
            <a:chOff x="260817" y="1709496"/>
            <a:chExt cx="8425983" cy="4578611"/>
          </a:xfrm>
        </p:grpSpPr>
        <p:grpSp>
          <p:nvGrpSpPr>
            <p:cNvPr id="9" name="Group 8"/>
            <p:cNvGrpSpPr/>
            <p:nvPr/>
          </p:nvGrpSpPr>
          <p:grpSpPr>
            <a:xfrm>
              <a:off x="3647434" y="2607735"/>
              <a:ext cx="1699515" cy="496315"/>
              <a:chOff x="4430274" y="3670082"/>
              <a:chExt cx="1299936" cy="463465"/>
            </a:xfrm>
            <a:solidFill>
              <a:srgbClr val="D6ECFE"/>
            </a:solidFill>
          </p:grpSpPr>
          <p:sp>
            <p:nvSpPr>
              <p:cNvPr id="23" name="Freeform 22"/>
              <p:cNvSpPr/>
              <p:nvPr/>
            </p:nvSpPr>
            <p:spPr bwMode="auto">
              <a:xfrm>
                <a:off x="4430274" y="3670082"/>
                <a:ext cx="1299936" cy="463465"/>
              </a:xfrm>
              <a:custGeom>
                <a:avLst/>
                <a:gdLst>
                  <a:gd name="connsiteX0" fmla="*/ 0 w 1258348"/>
                  <a:gd name="connsiteY0" fmla="*/ 0 h 587230"/>
                  <a:gd name="connsiteX1" fmla="*/ 0 w 1258348"/>
                  <a:gd name="connsiteY1" fmla="*/ 536896 h 587230"/>
                  <a:gd name="connsiteX2" fmla="*/ 318781 w 1258348"/>
                  <a:gd name="connsiteY2" fmla="*/ 436228 h 587230"/>
                  <a:gd name="connsiteX3" fmla="*/ 645952 w 1258348"/>
                  <a:gd name="connsiteY3" fmla="*/ 419450 h 587230"/>
                  <a:gd name="connsiteX4" fmla="*/ 989901 w 1258348"/>
                  <a:gd name="connsiteY4" fmla="*/ 469784 h 587230"/>
                  <a:gd name="connsiteX5" fmla="*/ 1258348 w 1258348"/>
                  <a:gd name="connsiteY5" fmla="*/ 587230 h 587230"/>
                  <a:gd name="connsiteX6" fmla="*/ 1258348 w 1258348"/>
                  <a:gd name="connsiteY6" fmla="*/ 33556 h 587230"/>
                  <a:gd name="connsiteX7" fmla="*/ 914400 w 1258348"/>
                  <a:gd name="connsiteY7" fmla="*/ 151002 h 587230"/>
                  <a:gd name="connsiteX8" fmla="*/ 637563 w 1258348"/>
                  <a:gd name="connsiteY8" fmla="*/ 151002 h 587230"/>
                  <a:gd name="connsiteX9" fmla="*/ 293614 w 1258348"/>
                  <a:gd name="connsiteY9" fmla="*/ 109057 h 587230"/>
                  <a:gd name="connsiteX10" fmla="*/ 0 w 1258348"/>
                  <a:gd name="connsiteY10" fmla="*/ 0 h 5872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58348" h="587230">
                    <a:moveTo>
                      <a:pt x="0" y="0"/>
                    </a:moveTo>
                    <a:lnTo>
                      <a:pt x="0" y="536896"/>
                    </a:lnTo>
                    <a:lnTo>
                      <a:pt x="318781" y="436228"/>
                    </a:lnTo>
                    <a:lnTo>
                      <a:pt x="645952" y="419450"/>
                    </a:lnTo>
                    <a:lnTo>
                      <a:pt x="989901" y="469784"/>
                    </a:lnTo>
                    <a:lnTo>
                      <a:pt x="1258348" y="587230"/>
                    </a:lnTo>
                    <a:lnTo>
                      <a:pt x="1258348" y="33556"/>
                    </a:lnTo>
                    <a:lnTo>
                      <a:pt x="914400" y="151002"/>
                    </a:lnTo>
                    <a:lnTo>
                      <a:pt x="637563" y="151002"/>
                    </a:lnTo>
                    <a:lnTo>
                      <a:pt x="293614" y="109057"/>
                    </a:lnTo>
                    <a:lnTo>
                      <a:pt x="0" y="0"/>
                    </a:lnTo>
                    <a:close/>
                  </a:path>
                </a:pathLst>
              </a:custGeom>
              <a:grpFill/>
              <a:ln>
                <a:headEnd type="none" w="med" len="med"/>
                <a:tailEnd type="none" w="med" len="med"/>
              </a:ln>
            </p:spPr>
            <p:style>
              <a:lnRef idx="0">
                <a:schemeClr val="accent3"/>
              </a:lnRef>
              <a:fillRef idx="3">
                <a:schemeClr val="accent3"/>
              </a:fillRef>
              <a:effectRef idx="3">
                <a:schemeClr val="accent3"/>
              </a:effectRef>
              <a:fontRef idx="minor">
                <a:schemeClr val="lt1"/>
              </a:fontRef>
            </p:style>
            <p:txBody>
              <a:bodyPr vert="horz" wrap="square" lIns="91440" tIns="45720" rIns="91440" bIns="45720" numCol="1" rtlCol="0" anchor="t" anchorCtr="0" compatLnSpc="1">
                <a:prstTxWarp prst="textNoShape">
                  <a:avLst/>
                </a:prstTxWarp>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000000"/>
                  </a:solidFill>
                  <a:effectLst/>
                  <a:uLnTx/>
                  <a:uFillTx/>
                  <a:latin typeface="Arial" charset="0"/>
                  <a:ea typeface="+mn-ea"/>
                  <a:cs typeface="+mn-cs"/>
                </a:endParaRPr>
              </a:p>
            </p:txBody>
          </p:sp>
          <p:sp>
            <p:nvSpPr>
              <p:cNvPr id="24" name="Rectangle 23"/>
              <p:cNvSpPr/>
              <p:nvPr/>
            </p:nvSpPr>
            <p:spPr>
              <a:xfrm>
                <a:off x="4503415" y="3744065"/>
                <a:ext cx="1206820" cy="307777"/>
              </a:xfrm>
              <a:prstGeom prst="rect">
                <a:avLst/>
              </a:prstGeom>
              <a:grp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0" cap="none" spc="0" normalizeH="0" baseline="0" noProof="0" dirty="0">
                    <a:ln>
                      <a:noFill/>
                    </a:ln>
                    <a:solidFill>
                      <a:srgbClr val="000000"/>
                    </a:solidFill>
                    <a:effectLst/>
                    <a:uLnTx/>
                    <a:uFillTx/>
                    <a:latin typeface="Franklin Gothic Medium Cond" pitchFamily="34" charset="0"/>
                    <a:ea typeface="+mn-ea"/>
                    <a:cs typeface="+mn-cs"/>
                  </a:rPr>
                  <a:t>Associated</a:t>
                </a:r>
                <a:r>
                  <a:rPr kumimoji="0" lang="en-US" sz="1400" b="0" i="0" u="none" strike="noStrike" kern="0" cap="none" spc="0" normalizeH="0" baseline="0" noProof="0" dirty="0">
                    <a:ln>
                      <a:noFill/>
                    </a:ln>
                    <a:solidFill>
                      <a:srgbClr val="CCDDEA">
                        <a:lumMod val="60000"/>
                        <a:lumOff val="40000"/>
                      </a:srgbClr>
                    </a:solidFill>
                    <a:effectLst/>
                    <a:uLnTx/>
                    <a:uFillTx/>
                    <a:latin typeface="Franklin Gothic Medium Cond" pitchFamily="34" charset="0"/>
                    <a:ea typeface="+mn-ea"/>
                    <a:cs typeface="+mn-cs"/>
                  </a:rPr>
                  <a:t> </a:t>
                </a:r>
              </a:p>
            </p:txBody>
          </p:sp>
        </p:grpSp>
        <p:grpSp>
          <p:nvGrpSpPr>
            <p:cNvPr id="10" name="Group 9"/>
            <p:cNvGrpSpPr/>
            <p:nvPr/>
          </p:nvGrpSpPr>
          <p:grpSpPr>
            <a:xfrm>
              <a:off x="3647434" y="4753604"/>
              <a:ext cx="1703443" cy="432956"/>
              <a:chOff x="4430274" y="3670082"/>
              <a:chExt cx="1258348" cy="463465"/>
            </a:xfrm>
            <a:solidFill>
              <a:srgbClr val="D6ECFE"/>
            </a:solidFill>
          </p:grpSpPr>
          <p:sp>
            <p:nvSpPr>
              <p:cNvPr id="21" name="Freeform 20"/>
              <p:cNvSpPr/>
              <p:nvPr/>
            </p:nvSpPr>
            <p:spPr bwMode="auto">
              <a:xfrm>
                <a:off x="4430274" y="3670082"/>
                <a:ext cx="1258348" cy="463465"/>
              </a:xfrm>
              <a:custGeom>
                <a:avLst/>
                <a:gdLst>
                  <a:gd name="connsiteX0" fmla="*/ 0 w 1258348"/>
                  <a:gd name="connsiteY0" fmla="*/ 0 h 587230"/>
                  <a:gd name="connsiteX1" fmla="*/ 0 w 1258348"/>
                  <a:gd name="connsiteY1" fmla="*/ 536896 h 587230"/>
                  <a:gd name="connsiteX2" fmla="*/ 318781 w 1258348"/>
                  <a:gd name="connsiteY2" fmla="*/ 436228 h 587230"/>
                  <a:gd name="connsiteX3" fmla="*/ 645952 w 1258348"/>
                  <a:gd name="connsiteY3" fmla="*/ 419450 h 587230"/>
                  <a:gd name="connsiteX4" fmla="*/ 989901 w 1258348"/>
                  <a:gd name="connsiteY4" fmla="*/ 469784 h 587230"/>
                  <a:gd name="connsiteX5" fmla="*/ 1258348 w 1258348"/>
                  <a:gd name="connsiteY5" fmla="*/ 587230 h 587230"/>
                  <a:gd name="connsiteX6" fmla="*/ 1258348 w 1258348"/>
                  <a:gd name="connsiteY6" fmla="*/ 33556 h 587230"/>
                  <a:gd name="connsiteX7" fmla="*/ 914400 w 1258348"/>
                  <a:gd name="connsiteY7" fmla="*/ 151002 h 587230"/>
                  <a:gd name="connsiteX8" fmla="*/ 637563 w 1258348"/>
                  <a:gd name="connsiteY8" fmla="*/ 151002 h 587230"/>
                  <a:gd name="connsiteX9" fmla="*/ 293614 w 1258348"/>
                  <a:gd name="connsiteY9" fmla="*/ 109057 h 587230"/>
                  <a:gd name="connsiteX10" fmla="*/ 0 w 1258348"/>
                  <a:gd name="connsiteY10" fmla="*/ 0 h 5872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58348" h="587230">
                    <a:moveTo>
                      <a:pt x="0" y="0"/>
                    </a:moveTo>
                    <a:lnTo>
                      <a:pt x="0" y="536896"/>
                    </a:lnTo>
                    <a:lnTo>
                      <a:pt x="318781" y="436228"/>
                    </a:lnTo>
                    <a:lnTo>
                      <a:pt x="645952" y="419450"/>
                    </a:lnTo>
                    <a:lnTo>
                      <a:pt x="989901" y="469784"/>
                    </a:lnTo>
                    <a:lnTo>
                      <a:pt x="1258348" y="587230"/>
                    </a:lnTo>
                    <a:lnTo>
                      <a:pt x="1258348" y="33556"/>
                    </a:lnTo>
                    <a:lnTo>
                      <a:pt x="914400" y="151002"/>
                    </a:lnTo>
                    <a:lnTo>
                      <a:pt x="637563" y="151002"/>
                    </a:lnTo>
                    <a:lnTo>
                      <a:pt x="293614" y="109057"/>
                    </a:lnTo>
                    <a:lnTo>
                      <a:pt x="0" y="0"/>
                    </a:lnTo>
                    <a:close/>
                  </a:path>
                </a:pathLst>
              </a:custGeom>
              <a:grpFill/>
              <a:ln>
                <a:headEnd type="none" w="med" len="med"/>
                <a:tailEnd type="none" w="med" len="med"/>
              </a:ln>
            </p:spPr>
            <p:style>
              <a:lnRef idx="0">
                <a:schemeClr val="accent3"/>
              </a:lnRef>
              <a:fillRef idx="3">
                <a:schemeClr val="accent3"/>
              </a:fillRef>
              <a:effectRef idx="3">
                <a:schemeClr val="accent3"/>
              </a:effectRef>
              <a:fontRef idx="minor">
                <a:schemeClr val="lt1"/>
              </a:fontRef>
            </p:style>
            <p:txBody>
              <a:bodyPr vert="horz" wrap="square" lIns="91440" tIns="45720" rIns="91440" bIns="45720" numCol="1" rtlCol="0" anchor="t" anchorCtr="0" compatLnSpc="1">
                <a:prstTxWarp prst="textNoShape">
                  <a:avLst/>
                </a:prstTxWarp>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000000"/>
                  </a:solidFill>
                  <a:effectLst/>
                  <a:uLnTx/>
                  <a:uFillTx/>
                  <a:latin typeface="Arial" charset="0"/>
                  <a:ea typeface="+mn-ea"/>
                  <a:cs typeface="+mn-cs"/>
                </a:endParaRPr>
              </a:p>
            </p:txBody>
          </p:sp>
          <p:sp>
            <p:nvSpPr>
              <p:cNvPr id="22" name="Rectangle 21"/>
              <p:cNvSpPr/>
              <p:nvPr/>
            </p:nvSpPr>
            <p:spPr>
              <a:xfrm>
                <a:off x="4551732" y="3727355"/>
                <a:ext cx="1047082" cy="307777"/>
              </a:xfrm>
              <a:prstGeom prst="rect">
                <a:avLst/>
              </a:prstGeom>
              <a:grp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0" cap="none" spc="0" normalizeH="0" baseline="0" noProof="0" dirty="0">
                    <a:ln>
                      <a:noFill/>
                    </a:ln>
                    <a:solidFill>
                      <a:srgbClr val="000000"/>
                    </a:solidFill>
                    <a:effectLst/>
                    <a:uLnTx/>
                    <a:uFillTx/>
                    <a:latin typeface="Franklin Gothic Medium Cond" pitchFamily="34" charset="0"/>
                    <a:ea typeface="+mn-ea"/>
                    <a:cs typeface="+mn-cs"/>
                  </a:rPr>
                  <a:t>Associated </a:t>
                </a:r>
              </a:p>
            </p:txBody>
          </p:sp>
        </p:grpSp>
        <p:sp>
          <p:nvSpPr>
            <p:cNvPr id="11" name="Rounded Rectangle 10"/>
            <p:cNvSpPr/>
            <p:nvPr/>
          </p:nvSpPr>
          <p:spPr>
            <a:xfrm>
              <a:off x="609600" y="2539099"/>
              <a:ext cx="3037834" cy="617369"/>
            </a:xfrm>
            <a:prstGeom prst="roundRect">
              <a:avLst>
                <a:gd name="adj" fmla="val 7620"/>
              </a:avLst>
            </a:prstGeom>
            <a:solidFill>
              <a:schemeClr val="tx2"/>
            </a:solidFill>
            <a:ln>
              <a:solidFill>
                <a:schemeClr val="tx2"/>
              </a:solidFill>
            </a:ln>
          </p:spPr>
          <p:style>
            <a:lnRef idx="0">
              <a:schemeClr val="accent4"/>
            </a:lnRef>
            <a:fillRef idx="3">
              <a:schemeClr val="accent4"/>
            </a:fillRef>
            <a:effectRef idx="3">
              <a:schemeClr val="accent4"/>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0" cap="none" spc="0" normalizeH="0" baseline="0" noProof="0" dirty="0">
                  <a:ln>
                    <a:noFill/>
                  </a:ln>
                  <a:solidFill>
                    <a:prstClr val="white"/>
                  </a:solidFill>
                  <a:effectLst/>
                  <a:uLnTx/>
                  <a:uFillTx/>
                  <a:latin typeface="Franklin Gothic Medium Cond" pitchFamily="34" charset="0"/>
                  <a:ea typeface="+mn-ea"/>
                  <a:cs typeface="+mn-cs"/>
                </a:rPr>
                <a:t>Programs, Services, Functions, and Activities (PSFAs)</a:t>
              </a:r>
              <a:endParaRPr kumimoji="0" lang="en-US" sz="1800" b="0" i="0" u="none" strike="noStrike" kern="0" cap="none" spc="0" normalizeH="0" baseline="0" noProof="0" dirty="0">
                <a:ln>
                  <a:noFill/>
                </a:ln>
                <a:solidFill>
                  <a:prstClr val="white"/>
                </a:solidFill>
                <a:effectLst/>
                <a:uLnTx/>
                <a:uFillTx/>
                <a:latin typeface="Franklin Gothic Medium Cond" pitchFamily="34" charset="0"/>
                <a:ea typeface="+mn-ea"/>
                <a:cs typeface="+mn-cs"/>
              </a:endParaRPr>
            </a:p>
          </p:txBody>
        </p:sp>
        <p:sp>
          <p:nvSpPr>
            <p:cNvPr id="12" name="Rounded Rectangle 11"/>
            <p:cNvSpPr/>
            <p:nvPr/>
          </p:nvSpPr>
          <p:spPr>
            <a:xfrm>
              <a:off x="5346950" y="2591893"/>
              <a:ext cx="3233600" cy="499111"/>
            </a:xfrm>
            <a:prstGeom prst="roundRect">
              <a:avLst>
                <a:gd name="adj" fmla="val 7620"/>
              </a:avLst>
            </a:prstGeom>
            <a:solidFill>
              <a:srgbClr val="9AFEAD"/>
            </a:solidFill>
            <a:ln/>
          </p:spPr>
          <p:style>
            <a:lnRef idx="0">
              <a:schemeClr val="accent6"/>
            </a:lnRef>
            <a:fillRef idx="3">
              <a:schemeClr val="accent6"/>
            </a:fillRef>
            <a:effectRef idx="3">
              <a:schemeClr val="accent6"/>
            </a:effectRef>
            <a:fontRef idx="minor">
              <a:schemeClr val="lt1"/>
            </a:fontRef>
          </p:style>
          <p:txBody>
            <a:bodyPr lIns="0" rIns="0" bIns="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0" cap="none" spc="0" normalizeH="0" baseline="0" noProof="0" dirty="0">
                  <a:ln>
                    <a:noFill/>
                  </a:ln>
                  <a:solidFill>
                    <a:srgbClr val="000000"/>
                  </a:solidFill>
                  <a:effectLst/>
                  <a:uLnTx/>
                  <a:uFillTx/>
                  <a:latin typeface="Franklin Gothic Medium Cond" pitchFamily="34" charset="0"/>
                  <a:ea typeface="+mn-ea"/>
                  <a:cs typeface="+mn-cs"/>
                </a:rPr>
                <a:t>Tribal Share</a:t>
              </a:r>
              <a:endParaRPr kumimoji="0" lang="en-US" sz="1800" b="0" i="0" u="none" strike="noStrike" kern="0" cap="none" spc="0" normalizeH="0" baseline="0" noProof="0" dirty="0">
                <a:ln>
                  <a:noFill/>
                </a:ln>
                <a:solidFill>
                  <a:srgbClr val="000000"/>
                </a:solidFill>
                <a:effectLst/>
                <a:uLnTx/>
                <a:uFillTx/>
                <a:latin typeface="Franklin Gothic Medium Cond" pitchFamily="34" charset="0"/>
                <a:ea typeface="+mn-ea"/>
                <a:cs typeface="+mn-cs"/>
              </a:endParaRPr>
            </a:p>
          </p:txBody>
        </p:sp>
        <p:sp>
          <p:nvSpPr>
            <p:cNvPr id="13" name="Rectangle 12"/>
            <p:cNvSpPr/>
            <p:nvPr/>
          </p:nvSpPr>
          <p:spPr>
            <a:xfrm>
              <a:off x="605672" y="3277930"/>
              <a:ext cx="3033906" cy="1169551"/>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means programs, services, functions, and activities (or portions thereof) that IHS carries out that an Indian Tribe may elect to carryout through a contract or compact</a:t>
              </a:r>
            </a:p>
          </p:txBody>
        </p:sp>
        <p:sp>
          <p:nvSpPr>
            <p:cNvPr id="14" name="Rectangle 13"/>
            <p:cNvSpPr/>
            <p:nvPr/>
          </p:nvSpPr>
          <p:spPr>
            <a:xfrm>
              <a:off x="5320834" y="3178239"/>
              <a:ext cx="3276747" cy="738664"/>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means the associated portion of funds used by IHS to carryout the PSFAs to be contracted</a:t>
              </a:r>
            </a:p>
          </p:txBody>
        </p:sp>
        <p:sp>
          <p:nvSpPr>
            <p:cNvPr id="15" name="Rounded Rectangle 14"/>
            <p:cNvSpPr/>
            <p:nvPr/>
          </p:nvSpPr>
          <p:spPr>
            <a:xfrm>
              <a:off x="609600" y="4738729"/>
              <a:ext cx="3037834" cy="443587"/>
            </a:xfrm>
            <a:prstGeom prst="roundRect">
              <a:avLst>
                <a:gd name="adj" fmla="val 7620"/>
              </a:avLst>
            </a:prstGeom>
            <a:solidFill>
              <a:schemeClr val="tx2"/>
            </a:solidFill>
            <a:ln/>
          </p:spPr>
          <p:style>
            <a:lnRef idx="0">
              <a:schemeClr val="accent4"/>
            </a:lnRef>
            <a:fillRef idx="3">
              <a:schemeClr val="accent4"/>
            </a:fillRef>
            <a:effectRef idx="3">
              <a:schemeClr val="accent4"/>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0" cap="none" spc="0" normalizeH="0" baseline="0" noProof="0" dirty="0">
                  <a:ln>
                    <a:noFill/>
                  </a:ln>
                  <a:solidFill>
                    <a:prstClr val="white"/>
                  </a:solidFill>
                  <a:effectLst/>
                  <a:uLnTx/>
                  <a:uFillTx/>
                  <a:latin typeface="Franklin Gothic Medium Cond" pitchFamily="34" charset="0"/>
                  <a:ea typeface="+mn-ea"/>
                  <a:cs typeface="+mn-cs"/>
                </a:rPr>
                <a:t>Inherent Federal Function</a:t>
              </a:r>
              <a:endParaRPr kumimoji="0" lang="en-US" sz="1800" b="0" i="0" u="none" strike="noStrike" kern="0" cap="none" spc="0" normalizeH="0" baseline="0" noProof="0" dirty="0">
                <a:ln>
                  <a:noFill/>
                </a:ln>
                <a:solidFill>
                  <a:prstClr val="white"/>
                </a:solidFill>
                <a:effectLst/>
                <a:uLnTx/>
                <a:uFillTx/>
                <a:latin typeface="Franklin Gothic Medium Cond" pitchFamily="34" charset="0"/>
                <a:ea typeface="+mn-ea"/>
                <a:cs typeface="+mn-cs"/>
              </a:endParaRPr>
            </a:p>
          </p:txBody>
        </p:sp>
        <p:sp>
          <p:nvSpPr>
            <p:cNvPr id="16" name="Rounded Rectangle 15"/>
            <p:cNvSpPr/>
            <p:nvPr/>
          </p:nvSpPr>
          <p:spPr>
            <a:xfrm>
              <a:off x="5346949" y="4746834"/>
              <a:ext cx="3191909" cy="467138"/>
            </a:xfrm>
            <a:prstGeom prst="roundRect">
              <a:avLst>
                <a:gd name="adj" fmla="val 7620"/>
              </a:avLst>
            </a:prstGeom>
            <a:solidFill>
              <a:srgbClr val="9AFEAD"/>
            </a:solidFill>
            <a:ln/>
          </p:spPr>
          <p:style>
            <a:lnRef idx="0">
              <a:schemeClr val="accent6"/>
            </a:lnRef>
            <a:fillRef idx="3">
              <a:schemeClr val="accent6"/>
            </a:fillRef>
            <a:effectRef idx="3">
              <a:schemeClr val="accent6"/>
            </a:effectRef>
            <a:fontRef idx="minor">
              <a:schemeClr val="lt1"/>
            </a:fontRef>
          </p:style>
          <p:txBody>
            <a:bodyPr lIns="0" rIns="0" bIns="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1" i="0" u="none" strike="noStrike" kern="0" cap="none" spc="0" normalizeH="0" baseline="0" noProof="0" dirty="0">
                  <a:ln>
                    <a:noFill/>
                  </a:ln>
                  <a:solidFill>
                    <a:srgbClr val="000000"/>
                  </a:solidFill>
                  <a:effectLst/>
                  <a:uLnTx/>
                  <a:uFillTx/>
                  <a:latin typeface="Franklin Gothic Medium Cond" pitchFamily="34" charset="0"/>
                  <a:ea typeface="+mn-ea"/>
                  <a:cs typeface="+mn-cs"/>
                </a:rPr>
                <a:t>Residual</a:t>
              </a:r>
              <a:endParaRPr kumimoji="0" lang="en-US" sz="1800" b="0" i="0" u="none" strike="noStrike" kern="0" cap="none" spc="0" normalizeH="0" baseline="0" noProof="0" dirty="0">
                <a:ln>
                  <a:noFill/>
                </a:ln>
                <a:solidFill>
                  <a:srgbClr val="000000"/>
                </a:solidFill>
                <a:effectLst/>
                <a:uLnTx/>
                <a:uFillTx/>
                <a:latin typeface="Franklin Gothic Medium Cond" pitchFamily="34" charset="0"/>
                <a:ea typeface="+mn-ea"/>
                <a:cs typeface="+mn-cs"/>
              </a:endParaRPr>
            </a:p>
          </p:txBody>
        </p:sp>
        <p:sp>
          <p:nvSpPr>
            <p:cNvPr id="17" name="Rectangle 16"/>
            <p:cNvSpPr/>
            <p:nvPr/>
          </p:nvSpPr>
          <p:spPr>
            <a:xfrm>
              <a:off x="605672" y="5334000"/>
              <a:ext cx="3037834" cy="95410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means those governmental functions which only IHS must perform which cannot legally be delegated to Tribes</a:t>
              </a:r>
            </a:p>
          </p:txBody>
        </p:sp>
        <p:sp>
          <p:nvSpPr>
            <p:cNvPr id="18" name="Rectangle 17"/>
            <p:cNvSpPr/>
            <p:nvPr/>
          </p:nvSpPr>
          <p:spPr>
            <a:xfrm>
              <a:off x="5410053" y="5334000"/>
              <a:ext cx="3276747" cy="954107"/>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means associated portion of funds used by IHS to carry out remaining inherent Federal functions when all other PSFAs are contracted</a:t>
              </a:r>
            </a:p>
          </p:txBody>
        </p:sp>
        <p:sp>
          <p:nvSpPr>
            <p:cNvPr id="19" name="TextBox 18"/>
            <p:cNvSpPr txBox="1"/>
            <p:nvPr/>
          </p:nvSpPr>
          <p:spPr>
            <a:xfrm>
              <a:off x="260817" y="1709496"/>
              <a:ext cx="4191000" cy="52322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0" i="1"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Activities IHS carries out</a:t>
              </a:r>
            </a:p>
          </p:txBody>
        </p:sp>
        <p:sp>
          <p:nvSpPr>
            <p:cNvPr id="20" name="TextBox 19"/>
            <p:cNvSpPr txBox="1"/>
            <p:nvPr/>
          </p:nvSpPr>
          <p:spPr>
            <a:xfrm>
              <a:off x="5490629" y="1720574"/>
              <a:ext cx="3089921" cy="52322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0" i="1" u="none" strike="noStrike" kern="1200" cap="none" spc="0" normalizeH="0" baseline="0" noProof="0" dirty="0">
                  <a:ln>
                    <a:noFill/>
                  </a:ln>
                  <a:solidFill>
                    <a:srgbClr val="000000"/>
                  </a:solidFill>
                  <a:effectLst/>
                  <a:uLnTx/>
                  <a:uFillTx/>
                  <a:latin typeface="Tahoma" panose="020B0604030504040204" pitchFamily="34" charset="0"/>
                  <a:ea typeface="Tahoma" panose="020B0604030504040204" pitchFamily="34" charset="0"/>
                  <a:cs typeface="Tahoma" panose="020B0604030504040204" pitchFamily="34" charset="0"/>
                </a:rPr>
                <a:t>Associated funds</a:t>
              </a:r>
            </a:p>
          </p:txBody>
        </p:sp>
      </p:grpSp>
    </p:spTree>
    <p:extLst>
      <p:ext uri="{BB962C8B-B14F-4D97-AF65-F5344CB8AC3E}">
        <p14:creationId xmlns:p14="http://schemas.microsoft.com/office/powerpoint/2010/main" val="16948868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b="1" dirty="0"/>
              <a:t>PSFAs &amp; Tribal Shares</a:t>
            </a:r>
          </a:p>
        </p:txBody>
      </p:sp>
      <p:sp>
        <p:nvSpPr>
          <p:cNvPr id="5" name="Slide Number Placeholder 4"/>
          <p:cNvSpPr>
            <a:spLocks noGrp="1"/>
          </p:cNvSpPr>
          <p:nvPr>
            <p:ph type="sldNum" sz="quarter" idx="11"/>
          </p:nvPr>
        </p:nvSpPr>
        <p:spPr/>
        <p:txBody>
          <a:bodyPr/>
          <a:lstStyle/>
          <a:p>
            <a:fld id="{BA489573-EFFD-4F9A-B74D-25CA2C901E05}" type="slidenum">
              <a:rPr lang="en-US" smtClean="0"/>
              <a:pPr/>
              <a:t>9</a:t>
            </a:fld>
            <a:endParaRPr lang="en-US" dirty="0"/>
          </a:p>
        </p:txBody>
      </p:sp>
      <p:graphicFrame>
        <p:nvGraphicFramePr>
          <p:cNvPr id="7" name="Content Placeholder 6"/>
          <p:cNvGraphicFramePr>
            <a:graphicFrameLocks noGrp="1"/>
          </p:cNvGraphicFramePr>
          <p:nvPr>
            <p:ph idx="1"/>
            <p:extLst/>
          </p:nvPr>
        </p:nvGraphicFramePr>
        <p:xfrm>
          <a:off x="844550" y="1611313"/>
          <a:ext cx="10515600" cy="426878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8" name="Rectangle 7"/>
          <p:cNvSpPr/>
          <p:nvPr/>
        </p:nvSpPr>
        <p:spPr>
          <a:xfrm>
            <a:off x="1400175" y="1865944"/>
            <a:ext cx="2590800" cy="2862322"/>
          </a:xfrm>
          <a:prstGeom prst="rect">
            <a:avLst/>
          </a:prstGeom>
        </p:spPr>
        <p:txBody>
          <a:bodyPr wrap="square">
            <a:spAutoFit/>
          </a:bodyPr>
          <a:lstStyle/>
          <a:p>
            <a:r>
              <a:rPr lang="en-US" sz="2000" dirty="0"/>
              <a:t>PSFAs and associated funds are available from all 3 levels of the IHS.  Location and dispersion does not affect amounts available for </a:t>
            </a:r>
            <a:br>
              <a:rPr lang="en-US" sz="2000" dirty="0"/>
            </a:br>
            <a:r>
              <a:rPr lang="en-US" sz="2000" dirty="0"/>
              <a:t>contract.</a:t>
            </a:r>
          </a:p>
        </p:txBody>
      </p:sp>
      <p:sp>
        <p:nvSpPr>
          <p:cNvPr id="10" name="Plus 9"/>
          <p:cNvSpPr/>
          <p:nvPr/>
        </p:nvSpPr>
        <p:spPr>
          <a:xfrm>
            <a:off x="6686550" y="2986088"/>
            <a:ext cx="700088" cy="428625"/>
          </a:xfrm>
          <a:prstGeom prst="mathPl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Plus 10"/>
          <p:cNvSpPr/>
          <p:nvPr/>
        </p:nvSpPr>
        <p:spPr>
          <a:xfrm>
            <a:off x="6625430" y="4433094"/>
            <a:ext cx="700088" cy="428625"/>
          </a:xfrm>
          <a:prstGeom prst="mathPl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97097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ISDEAA: Funding</a:t>
            </a:r>
          </a:p>
        </p:txBody>
      </p:sp>
      <p:sp>
        <p:nvSpPr>
          <p:cNvPr id="3" name="Content Placeholder 2"/>
          <p:cNvSpPr>
            <a:spLocks noGrp="1"/>
          </p:cNvSpPr>
          <p:nvPr>
            <p:ph idx="1"/>
          </p:nvPr>
        </p:nvSpPr>
        <p:spPr/>
        <p:txBody>
          <a:bodyPr>
            <a:normAutofit/>
          </a:bodyPr>
          <a:lstStyle/>
          <a:p>
            <a:pPr>
              <a:buFont typeface="Wingdings" panose="05000000000000000000" pitchFamily="2" charset="2"/>
              <a:buChar char="Ø"/>
            </a:pPr>
            <a:r>
              <a:rPr lang="en-US" sz="2400" dirty="0"/>
              <a:t>Secretarial Amount: </a:t>
            </a:r>
          </a:p>
          <a:p>
            <a:pPr lvl="1">
              <a:buFont typeface="Wingdings" panose="05000000000000000000" pitchFamily="2" charset="2"/>
              <a:buChar char="Ø"/>
            </a:pPr>
            <a:r>
              <a:rPr lang="en-US" sz="2400" dirty="0">
                <a:cs typeface="Times New Roman" panose="02020603050405020304" pitchFamily="18" charset="0"/>
              </a:rPr>
              <a:t>“Shall not be less than the . . . Secretary would have otherwise provided for the operation of the [PFSAs] . . . without regard to any organization level within [HHS], . . . including supportive administrative functions . . . .” 25 U.S.C. § 5325(a)(1).</a:t>
            </a:r>
          </a:p>
          <a:p>
            <a:pPr lvl="1">
              <a:buFont typeface="Wingdings" panose="05000000000000000000" pitchFamily="2" charset="2"/>
              <a:buChar char="Ø"/>
            </a:pPr>
            <a:r>
              <a:rPr lang="en-US" sz="2400" dirty="0">
                <a:cs typeface="Times New Roman" panose="02020603050405020304" pitchFamily="18" charset="0"/>
              </a:rPr>
              <a:t>Can only be reduced in subsequent years for limited reasons. 25 U.S.C. § 5325(b).</a:t>
            </a:r>
          </a:p>
          <a:p>
            <a:pPr>
              <a:buFont typeface="Wingdings" panose="05000000000000000000" pitchFamily="2" charset="2"/>
              <a:buChar char="Ø"/>
            </a:pPr>
            <a:r>
              <a:rPr lang="en-US" sz="2400" dirty="0"/>
              <a:t>Contract Support Costs: </a:t>
            </a:r>
            <a:r>
              <a:rPr lang="en-US" sz="2400" dirty="0">
                <a:cs typeface="Times New Roman" panose="02020603050405020304" pitchFamily="18" charset="0"/>
              </a:rPr>
              <a:t> 25 U.S.C. § 5325(a)(2).</a:t>
            </a:r>
          </a:p>
          <a:p>
            <a:pPr>
              <a:buFont typeface="Wingdings" panose="05000000000000000000" pitchFamily="2" charset="2"/>
              <a:buChar char="Ø"/>
            </a:pPr>
            <a:r>
              <a:rPr lang="en-US" sz="2400" dirty="0"/>
              <a:t>Lease Compensation: </a:t>
            </a:r>
            <a:r>
              <a:rPr lang="en-US" sz="2400" dirty="0">
                <a:cs typeface="Times New Roman" panose="02020603050405020304" pitchFamily="18" charset="0"/>
              </a:rPr>
              <a:t>25 U.S.C. § 5324(l).</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10</a:t>
            </a:fld>
            <a:endParaRPr lang="en-US" dirty="0"/>
          </a:p>
        </p:txBody>
      </p:sp>
    </p:spTree>
    <p:extLst>
      <p:ext uri="{BB962C8B-B14F-4D97-AF65-F5344CB8AC3E}">
        <p14:creationId xmlns:p14="http://schemas.microsoft.com/office/powerpoint/2010/main" val="102748878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fld id="{CFB582AC-5695-48DB-B28C-201892CC33C9}" type="slidenum">
              <a:rPr lang="en-US" smtClean="0"/>
              <a:t>11</a:t>
            </a:fld>
            <a:endParaRPr lang="en-US"/>
          </a:p>
        </p:txBody>
      </p:sp>
      <p:sp>
        <p:nvSpPr>
          <p:cNvPr id="5" name="Rectangle 4"/>
          <p:cNvSpPr/>
          <p:nvPr/>
        </p:nvSpPr>
        <p:spPr>
          <a:xfrm>
            <a:off x="1596325" y="1851457"/>
            <a:ext cx="9190495" cy="3139321"/>
          </a:xfrm>
          <a:prstGeom prst="rect">
            <a:avLst/>
          </a:prstGeom>
        </p:spPr>
        <p:txBody>
          <a:bodyPr wrap="square">
            <a:spAutoFit/>
          </a:bodyPr>
          <a:lstStyle/>
          <a:p>
            <a:r>
              <a:rPr lang="en-US" sz="6600" dirty="0"/>
              <a:t>Eligibility Requirements for IHS Tribal Self-Governance Program</a:t>
            </a:r>
          </a:p>
        </p:txBody>
      </p:sp>
    </p:spTree>
    <p:extLst>
      <p:ext uri="{BB962C8B-B14F-4D97-AF65-F5344CB8AC3E}">
        <p14:creationId xmlns:p14="http://schemas.microsoft.com/office/powerpoint/2010/main" val="91352131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Three (3) Eligibility Criteria</a:t>
            </a:r>
          </a:p>
        </p:txBody>
      </p:sp>
      <p:sp>
        <p:nvSpPr>
          <p:cNvPr id="3" name="Content Placeholder 2"/>
          <p:cNvSpPr>
            <a:spLocks noGrp="1"/>
          </p:cNvSpPr>
          <p:nvPr>
            <p:ph idx="1"/>
          </p:nvPr>
        </p:nvSpPr>
        <p:spPr/>
        <p:txBody>
          <a:bodyPr/>
          <a:lstStyle/>
          <a:p>
            <a:pPr marL="457200" indent="-457200">
              <a:buFont typeface="+mj-lt"/>
              <a:buAutoNum type="arabicPeriod"/>
            </a:pPr>
            <a:r>
              <a:rPr lang="en-US" sz="3200" dirty="0"/>
              <a:t>Successfully complete a planning phase;</a:t>
            </a:r>
          </a:p>
          <a:p>
            <a:pPr marL="457200" indent="-457200">
              <a:buFont typeface="+mj-lt"/>
              <a:buAutoNum type="arabicPeriod"/>
            </a:pPr>
            <a:r>
              <a:rPr lang="en-US" sz="3200" dirty="0"/>
              <a:t>Request participation in Self-Governance by Tribal resolution; and</a:t>
            </a:r>
          </a:p>
          <a:p>
            <a:pPr marL="457200" indent="-457200">
              <a:buFont typeface="+mj-lt"/>
              <a:buAutoNum type="arabicPeriod"/>
            </a:pPr>
            <a:r>
              <a:rPr lang="en-US" sz="3200" dirty="0"/>
              <a:t>Demonstrate three fiscal years of financial stability and financial management capability.</a:t>
            </a:r>
          </a:p>
          <a:p>
            <a:endParaRPr lang="en-US" dirty="0"/>
          </a:p>
        </p:txBody>
      </p:sp>
      <p:sp>
        <p:nvSpPr>
          <p:cNvPr id="4" name="Slide Number Placeholder 3"/>
          <p:cNvSpPr>
            <a:spLocks noGrp="1"/>
          </p:cNvSpPr>
          <p:nvPr>
            <p:ph type="sldNum" sz="quarter" idx="12"/>
          </p:nvPr>
        </p:nvSpPr>
        <p:spPr/>
        <p:txBody>
          <a:bodyPr/>
          <a:lstStyle/>
          <a:p>
            <a:fld id="{CFB582AC-5695-48DB-B28C-201892CC33C9}" type="slidenum">
              <a:rPr lang="en-US" smtClean="0"/>
              <a:t>12</a:t>
            </a:fld>
            <a:endParaRPr lang="en-US"/>
          </a:p>
        </p:txBody>
      </p:sp>
    </p:spTree>
    <p:extLst>
      <p:ext uri="{BB962C8B-B14F-4D97-AF65-F5344CB8AC3E}">
        <p14:creationId xmlns:p14="http://schemas.microsoft.com/office/powerpoint/2010/main" val="10435812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Request Participation in Self-Governance</a:t>
            </a:r>
          </a:p>
        </p:txBody>
      </p:sp>
      <p:sp>
        <p:nvSpPr>
          <p:cNvPr id="3" name="Slide Number Placeholder 2"/>
          <p:cNvSpPr>
            <a:spLocks noGrp="1"/>
          </p:cNvSpPr>
          <p:nvPr>
            <p:ph type="sldNum" sz="quarter" idx="12"/>
          </p:nvPr>
        </p:nvSpPr>
        <p:spPr/>
        <p:txBody>
          <a:bodyPr/>
          <a:lstStyle/>
          <a:p>
            <a:fld id="{CFB582AC-5695-48DB-B28C-201892CC33C9}" type="slidenum">
              <a:rPr lang="en-US" smtClean="0"/>
              <a:t>13</a:t>
            </a:fld>
            <a:endParaRPr lang="en-US"/>
          </a:p>
        </p:txBody>
      </p:sp>
      <p:sp>
        <p:nvSpPr>
          <p:cNvPr id="4" name="Rectangle 3"/>
          <p:cNvSpPr/>
          <p:nvPr/>
        </p:nvSpPr>
        <p:spPr>
          <a:xfrm>
            <a:off x="1097280" y="2413338"/>
            <a:ext cx="10262978" cy="1938992"/>
          </a:xfrm>
          <a:prstGeom prst="rect">
            <a:avLst/>
          </a:prstGeom>
        </p:spPr>
        <p:txBody>
          <a:bodyPr wrap="square">
            <a:spAutoFit/>
          </a:bodyPr>
          <a:lstStyle/>
          <a:p>
            <a:pPr marL="342900" indent="-342900">
              <a:buFont typeface="+mj-lt"/>
              <a:buAutoNum type="arabicPeriod"/>
            </a:pPr>
            <a:r>
              <a:rPr lang="en-US" sz="2400" dirty="0"/>
              <a:t>Each Tribe to be served must submit a Tribal resolution or other official action by the governing body of the Tribe requesting participation in the TSGP.</a:t>
            </a:r>
          </a:p>
          <a:p>
            <a:pPr marL="342900" indent="-342900">
              <a:buFont typeface="+mj-lt"/>
              <a:buAutoNum type="arabicPeriod"/>
            </a:pPr>
            <a:endParaRPr lang="en-US" sz="2400" dirty="0"/>
          </a:p>
          <a:p>
            <a:pPr marL="342900" indent="-342900">
              <a:buFont typeface="+mj-lt"/>
              <a:buAutoNum type="arabicPeriod"/>
            </a:pPr>
            <a:r>
              <a:rPr lang="en-US" sz="2400" dirty="0"/>
              <a:t>A Tribe may also choose to authorize another Indian Tribe, an inter-Tribal consortium, or a Tribal Organization to participate in the TSGP on its behalf.</a:t>
            </a:r>
          </a:p>
        </p:txBody>
      </p:sp>
    </p:spTree>
    <p:extLst>
      <p:ext uri="{BB962C8B-B14F-4D97-AF65-F5344CB8AC3E}">
        <p14:creationId xmlns:p14="http://schemas.microsoft.com/office/powerpoint/2010/main" val="18499799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Demonstrate Fiscal Stability and Financial Management Capacity</a:t>
            </a:r>
          </a:p>
        </p:txBody>
      </p:sp>
      <p:sp>
        <p:nvSpPr>
          <p:cNvPr id="3" name="Slide Number Placeholder 2"/>
          <p:cNvSpPr>
            <a:spLocks noGrp="1"/>
          </p:cNvSpPr>
          <p:nvPr>
            <p:ph type="sldNum" sz="quarter" idx="12"/>
          </p:nvPr>
        </p:nvSpPr>
        <p:spPr/>
        <p:txBody>
          <a:bodyPr/>
          <a:lstStyle/>
          <a:p>
            <a:fld id="{CFB582AC-5695-48DB-B28C-201892CC33C9}" type="slidenum">
              <a:rPr lang="en-US" smtClean="0"/>
              <a:t>14</a:t>
            </a:fld>
            <a:endParaRPr lang="en-US"/>
          </a:p>
        </p:txBody>
      </p:sp>
      <p:sp>
        <p:nvSpPr>
          <p:cNvPr id="4" name="Rectangle 3"/>
          <p:cNvSpPr/>
          <p:nvPr/>
        </p:nvSpPr>
        <p:spPr>
          <a:xfrm>
            <a:off x="1097280" y="2413338"/>
            <a:ext cx="10058400" cy="2308324"/>
          </a:xfrm>
          <a:prstGeom prst="rect">
            <a:avLst/>
          </a:prstGeom>
        </p:spPr>
        <p:txBody>
          <a:bodyPr wrap="square">
            <a:spAutoFit/>
          </a:bodyPr>
          <a:lstStyle/>
          <a:p>
            <a:r>
              <a:rPr lang="en-US" sz="2400" dirty="0"/>
              <a:t>During the 3 year prior to participation in the TSGP, the Tribe must show evidence that there have been </a:t>
            </a:r>
            <a:r>
              <a:rPr lang="en-US" sz="2400" dirty="0">
                <a:solidFill>
                  <a:srgbClr val="FF0000"/>
                </a:solidFill>
              </a:rPr>
              <a:t>no uncorrected significant and material audit exceptions</a:t>
            </a:r>
            <a:r>
              <a:rPr lang="en-US" sz="2400" dirty="0"/>
              <a:t> in the required annual audit of the Tribe's Self-Determination Contracts or Self-Governance Funding Agreements with any Federal agency shall be conclusive evidence of the required stability and capability. 25 USC 5383 (c)(2)</a:t>
            </a:r>
          </a:p>
        </p:txBody>
      </p:sp>
    </p:spTree>
    <p:extLst>
      <p:ext uri="{BB962C8B-B14F-4D97-AF65-F5344CB8AC3E}">
        <p14:creationId xmlns:p14="http://schemas.microsoft.com/office/powerpoint/2010/main" val="178653905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5400" dirty="0"/>
              <a:t>OTSG Review of Financial Eligibility </a:t>
            </a:r>
          </a:p>
        </p:txBody>
      </p:sp>
      <p:sp>
        <p:nvSpPr>
          <p:cNvPr id="3" name="Slide Number Placeholder 2"/>
          <p:cNvSpPr>
            <a:spLocks noGrp="1"/>
          </p:cNvSpPr>
          <p:nvPr>
            <p:ph type="sldNum" sz="quarter" idx="12"/>
          </p:nvPr>
        </p:nvSpPr>
        <p:spPr/>
        <p:txBody>
          <a:bodyPr/>
          <a:lstStyle/>
          <a:p>
            <a:fld id="{CFB582AC-5695-48DB-B28C-201892CC33C9}" type="slidenum">
              <a:rPr lang="en-US" smtClean="0"/>
              <a:t>15</a:t>
            </a:fld>
            <a:endParaRPr lang="en-US"/>
          </a:p>
        </p:txBody>
      </p:sp>
      <p:sp>
        <p:nvSpPr>
          <p:cNvPr id="4" name="Rectangle 3"/>
          <p:cNvSpPr/>
          <p:nvPr/>
        </p:nvSpPr>
        <p:spPr>
          <a:xfrm>
            <a:off x="945397" y="2413338"/>
            <a:ext cx="10267086" cy="1938992"/>
          </a:xfrm>
          <a:prstGeom prst="rect">
            <a:avLst/>
          </a:prstGeom>
        </p:spPr>
        <p:txBody>
          <a:bodyPr wrap="square">
            <a:spAutoFit/>
          </a:bodyPr>
          <a:lstStyle/>
          <a:p>
            <a:pPr marL="514350" indent="-514350">
              <a:buFont typeface="+mj-lt"/>
              <a:buAutoNum type="arabicPeriod"/>
            </a:pPr>
            <a:r>
              <a:rPr lang="en-US" sz="2400" dirty="0"/>
              <a:t>Tribal submits request to OTSG Director requesting a formal or informal review of audit.</a:t>
            </a:r>
          </a:p>
          <a:p>
            <a:pPr marL="514350" indent="-514350">
              <a:buFont typeface="+mj-lt"/>
              <a:buAutoNum type="arabicPeriod"/>
            </a:pPr>
            <a:r>
              <a:rPr lang="en-US" sz="2400" dirty="0"/>
              <a:t>OTSG Financial Analyst will review 3 prior years of Tribal audits from the Audit Clearinghouse for significant and material weakness</a:t>
            </a:r>
          </a:p>
          <a:p>
            <a:pPr marL="514350" indent="-514350">
              <a:buFont typeface="+mj-lt"/>
              <a:buAutoNum type="arabicPeriod"/>
            </a:pPr>
            <a:r>
              <a:rPr lang="en-US" sz="2400" dirty="0"/>
              <a:t>OTSG Financial Analyst will submit a Decision Memo to OTSG Director</a:t>
            </a:r>
          </a:p>
        </p:txBody>
      </p:sp>
    </p:spTree>
    <p:extLst>
      <p:ext uri="{BB962C8B-B14F-4D97-AF65-F5344CB8AC3E}">
        <p14:creationId xmlns:p14="http://schemas.microsoft.com/office/powerpoint/2010/main" val="15548157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97280" y="758952"/>
            <a:ext cx="10058400" cy="3566160"/>
          </a:xfrm>
        </p:spPr>
        <p:txBody>
          <a:bodyPr/>
          <a:lstStyle/>
          <a:p>
            <a:r>
              <a:rPr lang="en-US" dirty="0"/>
              <a:t>Planning and Negotiation Cooperative Agreements </a:t>
            </a:r>
          </a:p>
        </p:txBody>
      </p:sp>
    </p:spTree>
    <p:extLst>
      <p:ext uri="{BB962C8B-B14F-4D97-AF65-F5344CB8AC3E}">
        <p14:creationId xmlns:p14="http://schemas.microsoft.com/office/powerpoint/2010/main" val="226407689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5400" dirty="0"/>
              <a:t>Planning Cooperative Agreements </a:t>
            </a:r>
          </a:p>
        </p:txBody>
      </p:sp>
      <p:sp>
        <p:nvSpPr>
          <p:cNvPr id="3" name="Slide Number Placeholder 2"/>
          <p:cNvSpPr>
            <a:spLocks noGrp="1"/>
          </p:cNvSpPr>
          <p:nvPr>
            <p:ph type="sldNum" sz="quarter" idx="12"/>
          </p:nvPr>
        </p:nvSpPr>
        <p:spPr/>
        <p:txBody>
          <a:bodyPr/>
          <a:lstStyle/>
          <a:p>
            <a:fld id="{CFB582AC-5695-48DB-B28C-201892CC33C9}" type="slidenum">
              <a:rPr lang="en-US" smtClean="0"/>
              <a:t>17</a:t>
            </a:fld>
            <a:endParaRPr lang="en-US"/>
          </a:p>
        </p:txBody>
      </p:sp>
      <p:sp>
        <p:nvSpPr>
          <p:cNvPr id="4" name="Rectangle 3"/>
          <p:cNvSpPr/>
          <p:nvPr/>
        </p:nvSpPr>
        <p:spPr>
          <a:xfrm>
            <a:off x="1154083" y="1910883"/>
            <a:ext cx="10058400" cy="3046988"/>
          </a:xfrm>
          <a:prstGeom prst="rect">
            <a:avLst/>
          </a:prstGeom>
        </p:spPr>
        <p:txBody>
          <a:bodyPr wrap="square">
            <a:spAutoFit/>
          </a:bodyPr>
          <a:lstStyle/>
          <a:p>
            <a:pPr marL="342900" indent="-342900">
              <a:buFont typeface="+mj-lt"/>
              <a:buAutoNum type="arabicPeriod"/>
            </a:pPr>
            <a:r>
              <a:rPr lang="en-US" sz="2400" dirty="0"/>
              <a:t>Planning Cooperative Agreement’s purpose is to complete a planning phase to the satisfaction of the Tribe. See 25 U.S.C. 5383(d). Title V of the ISDEAA requires a Tribe or Tribal organization</a:t>
            </a:r>
          </a:p>
          <a:p>
            <a:pPr marL="342900" indent="-342900">
              <a:buFont typeface="+mj-lt"/>
              <a:buAutoNum type="arabicPeriod"/>
            </a:pPr>
            <a:r>
              <a:rPr lang="en-US" sz="2400" dirty="0"/>
              <a:t>The planning phase helps Tribes to make informed decisions about which PSFAs to assume and what organizational changes or modifications are necessary to successfully support those PSFAs. </a:t>
            </a:r>
          </a:p>
          <a:p>
            <a:pPr marL="342900" indent="-342900">
              <a:buFont typeface="+mj-lt"/>
              <a:buAutoNum type="arabicPeriod"/>
            </a:pPr>
            <a:r>
              <a:rPr lang="en-US" sz="2400" dirty="0"/>
              <a:t>Generally, four awards are available annually for planning cooperative agreements $180,000 each. </a:t>
            </a:r>
          </a:p>
        </p:txBody>
      </p:sp>
    </p:spTree>
    <p:extLst>
      <p:ext uri="{BB962C8B-B14F-4D97-AF65-F5344CB8AC3E}">
        <p14:creationId xmlns:p14="http://schemas.microsoft.com/office/powerpoint/2010/main" val="111509888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Negotiation Planning Cooperative Agreement</a:t>
            </a:r>
          </a:p>
        </p:txBody>
      </p:sp>
      <p:sp>
        <p:nvSpPr>
          <p:cNvPr id="3" name="Slide Number Placeholder 2"/>
          <p:cNvSpPr>
            <a:spLocks noGrp="1"/>
          </p:cNvSpPr>
          <p:nvPr>
            <p:ph type="sldNum" sz="quarter" idx="12"/>
          </p:nvPr>
        </p:nvSpPr>
        <p:spPr/>
        <p:txBody>
          <a:bodyPr/>
          <a:lstStyle/>
          <a:p>
            <a:fld id="{CFB582AC-5695-48DB-B28C-201892CC33C9}" type="slidenum">
              <a:rPr lang="en-US" smtClean="0"/>
              <a:t>18</a:t>
            </a:fld>
            <a:endParaRPr lang="en-US"/>
          </a:p>
        </p:txBody>
      </p:sp>
      <p:sp>
        <p:nvSpPr>
          <p:cNvPr id="4" name="Rectangle 3"/>
          <p:cNvSpPr/>
          <p:nvPr/>
        </p:nvSpPr>
        <p:spPr>
          <a:xfrm>
            <a:off x="790414" y="1865251"/>
            <a:ext cx="10422069" cy="2677656"/>
          </a:xfrm>
          <a:prstGeom prst="rect">
            <a:avLst/>
          </a:prstGeom>
        </p:spPr>
        <p:txBody>
          <a:bodyPr wrap="square">
            <a:spAutoFit/>
          </a:bodyPr>
          <a:lstStyle/>
          <a:p>
            <a:pPr marL="342900" indent="-342900">
              <a:buFont typeface="+mj-lt"/>
              <a:buAutoNum type="arabicPeriod"/>
            </a:pPr>
            <a:r>
              <a:rPr lang="en-US" sz="2800" dirty="0"/>
              <a:t>Negotiation Cooperative Agreements provide resources to Tribes to assist in defraying the cost of preparing to negotiate a Compact and Funding Agreement.</a:t>
            </a:r>
          </a:p>
          <a:p>
            <a:pPr marL="342900" indent="-342900">
              <a:buFont typeface="+mj-lt"/>
              <a:buAutoNum type="arabicPeriod"/>
            </a:pPr>
            <a:r>
              <a:rPr lang="en-US" sz="2800" dirty="0"/>
              <a:t>Generally, there are four Negotiation cooperative agreements provided annually in the amount of $84,000. Depending on appropriations and budgetary priorities of the IHS. </a:t>
            </a:r>
          </a:p>
        </p:txBody>
      </p:sp>
    </p:spTree>
    <p:extLst>
      <p:ext uri="{BB962C8B-B14F-4D97-AF65-F5344CB8AC3E}">
        <p14:creationId xmlns:p14="http://schemas.microsoft.com/office/powerpoint/2010/main" val="371873048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790623" y="1021692"/>
            <a:ext cx="2503577" cy="2490166"/>
          </a:xfrm>
          <a:prstGeom prst="rect">
            <a:avLst/>
          </a:prstGeom>
        </p:spPr>
      </p:pic>
      <p:sp>
        <p:nvSpPr>
          <p:cNvPr id="3" name="Title 2"/>
          <p:cNvSpPr>
            <a:spLocks noGrp="1"/>
          </p:cNvSpPr>
          <p:nvPr>
            <p:ph type="ctrTitle"/>
          </p:nvPr>
        </p:nvSpPr>
        <p:spPr/>
        <p:txBody>
          <a:bodyPr anchor="ctr"/>
          <a:lstStyle/>
          <a:p>
            <a:r>
              <a:rPr lang="en-US" b="1" dirty="0"/>
              <a:t>Questions     </a:t>
            </a:r>
            <a:br>
              <a:rPr lang="en-US" b="1" dirty="0"/>
            </a:br>
            <a:r>
              <a:rPr lang="en-US" b="1" dirty="0"/>
              <a:t>    &amp; Thank you</a:t>
            </a:r>
          </a:p>
        </p:txBody>
      </p:sp>
      <p:sp>
        <p:nvSpPr>
          <p:cNvPr id="8" name="Subtitle 7"/>
          <p:cNvSpPr>
            <a:spLocks noGrp="1"/>
          </p:cNvSpPr>
          <p:nvPr>
            <p:ph type="subTitle" idx="1"/>
          </p:nvPr>
        </p:nvSpPr>
        <p:spPr>
          <a:xfrm>
            <a:off x="1097280" y="4792721"/>
            <a:ext cx="10058400" cy="1143000"/>
          </a:xfrm>
        </p:spPr>
        <p:txBody>
          <a:bodyPr/>
          <a:lstStyle/>
          <a:p>
            <a:pPr algn="ctr"/>
            <a:r>
              <a:rPr lang="en-US" b="1" u="sng" dirty="0"/>
              <a:t>Contact us: </a:t>
            </a:r>
            <a:endParaRPr lang="en-US" b="1" dirty="0"/>
          </a:p>
          <a:p>
            <a:pPr algn="ctr"/>
            <a:r>
              <a:rPr lang="en-US" b="1" dirty="0"/>
              <a:t>301-443-7821 ∙ </a:t>
            </a:r>
            <a:r>
              <a:rPr lang="en-US" b="1" dirty="0">
                <a:hlinkClick r:id="rId4"/>
              </a:rPr>
              <a:t>www.ihs.gov/selfgovernance</a:t>
            </a:r>
            <a:r>
              <a:rPr lang="en-US" b="1" dirty="0"/>
              <a:t> </a:t>
            </a:r>
          </a:p>
          <a:p>
            <a:endParaRPr lang="en-US" dirty="0"/>
          </a:p>
        </p:txBody>
      </p:sp>
    </p:spTree>
    <p:extLst>
      <p:ext uri="{BB962C8B-B14F-4D97-AF65-F5344CB8AC3E}">
        <p14:creationId xmlns:p14="http://schemas.microsoft.com/office/powerpoint/2010/main" val="157416707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CFB582AC-5695-48DB-B28C-201892CC33C9}" type="slidenum">
              <a:rPr lang="en-US" smtClean="0"/>
              <a:t>20</a:t>
            </a:fld>
            <a:endParaRPr lang="en-US" dirty="0"/>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6301657"/>
            <a:ext cx="12207240" cy="556343"/>
          </a:xfrm>
          <a:prstGeom prst="rect">
            <a:avLst/>
          </a:prstGeom>
        </p:spPr>
      </p:pic>
    </p:spTree>
    <p:extLst>
      <p:ext uri="{BB962C8B-B14F-4D97-AF65-F5344CB8AC3E}">
        <p14:creationId xmlns:p14="http://schemas.microsoft.com/office/powerpoint/2010/main" val="3003764915"/>
      </p:ext>
    </p:extLst>
  </p:cSld>
  <p:clrMapOvr>
    <a:masterClrMapping/>
  </p:clrMapOvr>
</p:sld>
</file>

<file path=ppt/theme/theme1.xml><?xml version="1.0" encoding="utf-8"?>
<a:theme xmlns:a="http://schemas.openxmlformats.org/drawingml/2006/main" name="Retrospect">
  <a:themeElements>
    <a:clrScheme name="Custom 1">
      <a:dk1>
        <a:srgbClr val="000000"/>
      </a:dk1>
      <a:lt1>
        <a:sysClr val="window" lastClr="FFFFFF"/>
      </a:lt1>
      <a:dk2>
        <a:srgbClr val="637052"/>
      </a:dk2>
      <a:lt2>
        <a:srgbClr val="CCDDEA"/>
      </a:lt2>
      <a:accent1>
        <a:srgbClr val="0F4C76"/>
      </a:accent1>
      <a:accent2>
        <a:srgbClr val="0F4C76"/>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69DEF66683F1904A9D18C86F600002D8" ma:contentTypeVersion="18" ma:contentTypeDescription="Create a new document." ma:contentTypeScope="" ma:versionID="bbdac320460c27aa7a24f68483c77f33">
  <xsd:schema xmlns:xsd="http://www.w3.org/2001/XMLSchema" xmlns:xs="http://www.w3.org/2001/XMLSchema" xmlns:p="http://schemas.microsoft.com/office/2006/metadata/properties" xmlns:ns2="c3e7fb3a-f61c-4241-9fbd-03f77e035e59" xmlns:ns3="b37bbeab-e64e-43e9-894e-e09b3b82ea91" targetNamespace="http://schemas.microsoft.com/office/2006/metadata/properties" ma:root="true" ma:fieldsID="325511f9f3ba21235ae59dbe486452a2" ns2:_="" ns3:_="">
    <xsd:import namespace="c3e7fb3a-f61c-4241-9fbd-03f77e035e59"/>
    <xsd:import namespace="b37bbeab-e64e-43e9-894e-e09b3b82ea91"/>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GenerationTime" minOccurs="0"/>
                <xsd:element ref="ns2:MediaServiceEventHashCode" minOccurs="0"/>
                <xsd:element ref="ns2:MediaServiceOCR" minOccurs="0"/>
                <xsd:element ref="ns2:MediaServiceLocation"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3e7fb3a-f61c-4241-9fbd-03f77e035e5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Location" ma:index="14" nillable="true" ma:displayName="Location" ma:internalName="MediaServiceLocation"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lcf76f155ced4ddcb4097134ff3c332f" ma:index="21" nillable="true" ma:taxonomy="true" ma:internalName="lcf76f155ced4ddcb4097134ff3c332f" ma:taxonomyFieldName="MediaServiceImageTags" ma:displayName="Image Tags" ma:readOnly="false" ma:fieldId="{5cf76f15-5ced-4ddc-b409-7134ff3c332f}" ma:taxonomyMulti="true" ma:sspId="dd666a43-d96d-4f4b-b12f-397f8ab1e32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b37bbeab-e64e-43e9-894e-e09b3b82ea91"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2" nillable="true" ma:displayName="Taxonomy Catch All Column" ma:hidden="true" ma:list="{a2c23464-064b-4240-ab2a-a8d730b63fa3}" ma:internalName="TaxCatchAll" ma:showField="CatchAllData" ma:web="b37bbeab-e64e-43e9-894e-e09b3b82ea91">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TaxCatchAll xmlns="b37bbeab-e64e-43e9-894e-e09b3b82ea91" xsi:nil="true"/>
    <lcf76f155ced4ddcb4097134ff3c332f xmlns="c3e7fb3a-f61c-4241-9fbd-03f77e035e59">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59B6E8C7-98AE-4540-BF1A-8E7CDD8D6F7F}"/>
</file>

<file path=customXml/itemProps2.xml><?xml version="1.0" encoding="utf-8"?>
<ds:datastoreItem xmlns:ds="http://schemas.openxmlformats.org/officeDocument/2006/customXml" ds:itemID="{B128A390-E068-4D98-84B3-15BC5266B38A}"/>
</file>

<file path=customXml/itemProps3.xml><?xml version="1.0" encoding="utf-8"?>
<ds:datastoreItem xmlns:ds="http://schemas.openxmlformats.org/officeDocument/2006/customXml" ds:itemID="{2F64C4CA-ACE6-4FA1-9C20-6B29B7CC76F8}"/>
</file>

<file path=docProps/app.xml><?xml version="1.0" encoding="utf-8"?>
<Properties xmlns="http://schemas.openxmlformats.org/officeDocument/2006/extended-properties" xmlns:vt="http://schemas.openxmlformats.org/officeDocument/2006/docPropsVTypes">
  <Template>Retrospect</Template>
  <TotalTime>3373</TotalTime>
  <Words>1832</Words>
  <Application>Microsoft Office PowerPoint</Application>
  <PresentationFormat>Widescreen</PresentationFormat>
  <Paragraphs>138</Paragraphs>
  <Slides>20</Slides>
  <Notes>11</Notes>
  <HiddenSlides>0</HiddenSlides>
  <MMClips>0</MMClips>
  <ScaleCrop>false</ScaleCrop>
  <HeadingPairs>
    <vt:vector size="6" baseType="variant">
      <vt:variant>
        <vt:lpstr>Fonts Used</vt:lpstr>
      </vt:variant>
      <vt:variant>
        <vt:i4>9</vt:i4>
      </vt:variant>
      <vt:variant>
        <vt:lpstr>Theme</vt:lpstr>
      </vt:variant>
      <vt:variant>
        <vt:i4>1</vt:i4>
      </vt:variant>
      <vt:variant>
        <vt:lpstr>Slide Titles</vt:lpstr>
      </vt:variant>
      <vt:variant>
        <vt:i4>20</vt:i4>
      </vt:variant>
    </vt:vector>
  </HeadingPairs>
  <TitlesOfParts>
    <vt:vector size="30" baseType="lpstr">
      <vt:lpstr>Arial</vt:lpstr>
      <vt:lpstr>Arial Rounded MT Bold</vt:lpstr>
      <vt:lpstr>Bahnschrift SemiBold Condensed</vt:lpstr>
      <vt:lpstr>Calibri</vt:lpstr>
      <vt:lpstr>Calibri Light</vt:lpstr>
      <vt:lpstr>Franklin Gothic Medium Cond</vt:lpstr>
      <vt:lpstr>Tahoma</vt:lpstr>
      <vt:lpstr>Times New Roman</vt:lpstr>
      <vt:lpstr>Wingdings</vt:lpstr>
      <vt:lpstr>Retrospect</vt:lpstr>
      <vt:lpstr>Indian Health Service:  Self-Governance Basics </vt:lpstr>
      <vt:lpstr>IHS Tribal Self-Governance Program Snapshot</vt:lpstr>
      <vt:lpstr>Self-Governance Funding Agreements and Funding Levels: FY 2017-2023 </vt:lpstr>
      <vt:lpstr>Legislation Timeline</vt:lpstr>
      <vt:lpstr>ISDEAA: Background</vt:lpstr>
      <vt:lpstr>OPTIONS FOR TRIBES</vt:lpstr>
      <vt:lpstr>Benefits of Title V Compacting</vt:lpstr>
      <vt:lpstr>ISDEAA Funding: Overview</vt:lpstr>
      <vt:lpstr>PSFAs &amp; Tribal Shares</vt:lpstr>
      <vt:lpstr>ISDEAA: Funding</vt:lpstr>
      <vt:lpstr>PowerPoint Presentation</vt:lpstr>
      <vt:lpstr>Three (3) Eligibility Criteria</vt:lpstr>
      <vt:lpstr>Request Participation in Self-Governance</vt:lpstr>
      <vt:lpstr>Demonstrate Fiscal Stability and Financial Management Capacity</vt:lpstr>
      <vt:lpstr>OTSG Review of Financial Eligibility </vt:lpstr>
      <vt:lpstr>Planning and Negotiation Cooperative Agreements </vt:lpstr>
      <vt:lpstr>Planning Cooperative Agreements </vt:lpstr>
      <vt:lpstr>Negotiation Planning Cooperative Agreement</vt:lpstr>
      <vt:lpstr>Questions          &amp; Thank you</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Briefing</dc:title>
  <dc:creator>Johnson, Anna W. (IHS/HQ)</dc:creator>
  <cp:lastModifiedBy>Manydeeds, Christopher (IHS/HQ)</cp:lastModifiedBy>
  <cp:revision>249</cp:revision>
  <cp:lastPrinted>2016-03-30T21:52:09Z</cp:lastPrinted>
  <dcterms:created xsi:type="dcterms:W3CDTF">2016-03-11T19:03:08Z</dcterms:created>
  <dcterms:modified xsi:type="dcterms:W3CDTF">2024-04-11T18:43:54Z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0x01010069DEF66683F1904A9D18C86F600002D8</vt:lpwstr>
  </property>
</Properties>
</file>