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wdp" ContentType="image/vnd.ms-photo"/>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comments/modernComment_7FE4E203_21799DA8.xml" ContentType="application/vnd.ms-powerpoint.comments+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21.xml" ContentType="application/vnd.openxmlformats-officedocument.presentationml.notesSlide+xml"/>
  <Override PartName="/ppt/revisionInfo.xml" ContentType="application/vnd.ms-powerpoint.revisioninfo+xml"/>
  <Override PartName="/ppt/authors.xml" ContentType="application/vnd.ms-powerpoint.authors+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 Id="rId4" Type="http://schemas.openxmlformats.org/officeDocument/2006/relationships/custom-properties" Target="docProps/custom.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86" r:id="rId4"/>
  </p:sldMasterIdLst>
  <p:notesMasterIdLst>
    <p:notesMasterId r:id="rId28"/>
  </p:notesMasterIdLst>
  <p:sldIdLst>
    <p:sldId id="256" r:id="rId5"/>
    <p:sldId id="262" r:id="rId6"/>
    <p:sldId id="2145706498" r:id="rId7"/>
    <p:sldId id="2145706503" r:id="rId8"/>
    <p:sldId id="2145706504" r:id="rId9"/>
    <p:sldId id="2145706505" r:id="rId10"/>
    <p:sldId id="2145706499" r:id="rId11"/>
    <p:sldId id="2145706502" r:id="rId12"/>
    <p:sldId id="2145706500" r:id="rId13"/>
    <p:sldId id="2145706501" r:id="rId14"/>
    <p:sldId id="2145706429" r:id="rId15"/>
    <p:sldId id="2145706430" r:id="rId16"/>
    <p:sldId id="2145706497" r:id="rId17"/>
    <p:sldId id="2145706506" r:id="rId18"/>
    <p:sldId id="2145706431" r:id="rId19"/>
    <p:sldId id="2145706507" r:id="rId20"/>
    <p:sldId id="2145706415" r:id="rId21"/>
    <p:sldId id="2145706420" r:id="rId22"/>
    <p:sldId id="2145706384" r:id="rId23"/>
    <p:sldId id="2145706378" r:id="rId24"/>
    <p:sldId id="596" r:id="rId25"/>
    <p:sldId id="2145706421" r:id="rId26"/>
    <p:sldId id="260" r:id="rId27"/>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 uri="{2D200454-40CA-4A62-9FC3-DE9A4176ACB9}">
      <p15:notesGuideLst xmlns:p15="http://schemas.microsoft.com/office/powerpoint/2012/main"/>
    </p:ext>
  </p:extLst>
</p:presentation>
</file>

<file path=ppt/authors.xml><?xml version="1.0" encoding="utf-8"?>
<p188:authorLst xmlns:a="http://schemas.openxmlformats.org/drawingml/2006/main" xmlns:r="http://schemas.openxmlformats.org/officeDocument/2006/relationships" xmlns:p188="http://schemas.microsoft.com/office/powerpoint/2018/8/main">
  <p188:author id="{F1F32603-6D1C-237A-F436-8BA33A0CC65D}" name="Ned Johnson" initials="NJ" userId="S::NJohnson@nihb.org::cc4c083d-a407-45b4-97dc-8a82ef9e3654" providerId="AD"/>
  <p188:author id="{4251DA4F-4ED0-FB3A-7920-9FD8289B20DA}" name="Caitrin Shuy" initials="CS" userId="S::cshuy@nihb.org::1be21dcb-729c-480a-bc37-e94ff50cb068" providerId="AD"/>
  <p188:author id="{A908CE5D-B155-6DFE-C43C-3E746D6BF470}" name="Hannah Brennan" initials="HB" userId="S::hbrennan@nihb.org::54f86292-a299-4c92-8c9d-e926c9c9bf02" providerId="AD"/>
  <p188:author id="{CB231162-ACC3-5D42-4BA9-64D279E32F8A}" name="Kristen Bitsuie" initials="KB" userId="S::kbitsuie@nihb.org::f5ae5931-2e9e-4e0b-9f8f-aad585172973" providerId="AD"/>
  <p188:author id="{06709D7C-7B7D-0305-3F93-7D5D71D1B9AA}" name="Taylor Barrett" initials="TB" userId="S::TBarrett@nihb.org::78c8758d-2263-426a-8270-2b5994952cb5" providerId="AD"/>
  <p188:author id="{2F4AA19D-513E-BC11-FBFC-17C80A945CA2}" name="Garrett Lankford" initials="GL" userId="S::GLankford@nihb.org::f812f5e5-412b-447d-9c14-8a5b50277ed6" providerId="AD"/>
  <p188:author id="{76EC77A4-61F0-08A9-27E7-5642B422D2B9}" name="Rochelle Ruffer" initials="RR" userId="S::RRuffer@nihb.org::8fe43a8d-cb3b-40e2-bd49-23b1fb2a2b96" providerId="AD"/>
  <p188:author id="{C81818A8-45A7-E016-2430-C7B9C52515DA}" name="Carrie Field" initials="CF" userId="S::CField@nihb.org::fdb698d8-cd2b-4afa-b7c0-ee5b2ad7f4f9" providerId="AD"/>
  <p188:author id="{520FA2AD-6B35-17B2-9FDC-55FA552EE4EB}" name="Winn Davis" initials="WD" userId="S::WDavis@nihb.org::712ec820-c51c-4213-9994-93953190a88e" providerId="AD"/>
  <p188:author id="{B51441D2-3922-66D1-38F8-B1F3D40D89FD}" name="A.C. Locklear" initials="AL" userId="S::ALocklear@nihb.org::378731f6-6309-46ef-8333-ad027b7e83a8" providerId="AD"/>
  <p188:author id="{4269ACD3-D326-F3D9-DA6D-FCD40AF3BC9E}" name="Caitrin Shuy" initials="" userId="S::CShuy@nihb.org::1be21dcb-729c-480a-bc37-e94ff50cb068" providerId="AD"/>
  <p188:author id="{9EA01CF2-12D7-F94F-FDFB-1DE227B372AC}" name="Alanna Cronk" initials="AC" userId="S::ACronk@nihb.org::d2ed6a3f-af80-4d2d-b6ce-d4c520d70acb" providerId="AD"/>
</p188: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732124"/>
    <a:srgbClr val="B51925"/>
    <a:srgbClr val="FEC74C"/>
    <a:srgbClr val="E69138"/>
    <a:srgbClr val="6AA84F"/>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3D44BA63-1211-4C75-8586-FB1F123F7074}" v="21" dt="2024-04-15T15:45:10.745"/>
    <p1510:client id="{463982FD-2B28-4F11-9262-9F17AB6F24C5}" v="223" dt="2024-04-15T16:41:45.565"/>
  </p1510:revLst>
</p1510:revInfo>
</file>

<file path=ppt/tableStyles.xml><?xml version="1.0" encoding="utf-8"?>
<a:tblStyleLst xmlns:a="http://schemas.openxmlformats.org/drawingml/2006/main" def="{5C22544A-7EE6-4342-B048-85BDC9FD1C3A}">
  <a:tblStyle styleId="{638B1855-1B75-4FBE-930C-398BA8C253C6}" styleName="Themed Style 2 - Accent 6">
    <a:tblBg>
      <a:fillRef idx="3">
        <a:schemeClr val="accent6"/>
      </a:fillRef>
      <a:effectRef idx="3">
        <a:schemeClr val="accent6"/>
      </a:effectRef>
    </a:tblBg>
    <a:wholeTbl>
      <a:tcTxStyle>
        <a:fontRef idx="minor">
          <a:scrgbClr r="0" g="0" b="0"/>
        </a:fontRef>
        <a:schemeClr val="lt1"/>
      </a:tcTxStyle>
      <a:tcStyle>
        <a:tcBdr>
          <a:left>
            <a:lnRef idx="1">
              <a:schemeClr val="accent6">
                <a:tint val="50000"/>
              </a:schemeClr>
            </a:lnRef>
          </a:left>
          <a:right>
            <a:lnRef idx="1">
              <a:schemeClr val="accent6">
                <a:tint val="50000"/>
              </a:schemeClr>
            </a:lnRef>
          </a:right>
          <a:top>
            <a:lnRef idx="1">
              <a:schemeClr val="accent6">
                <a:tint val="50000"/>
              </a:schemeClr>
            </a:lnRef>
          </a:top>
          <a:bottom>
            <a:lnRef idx="1">
              <a:schemeClr val="accent6">
                <a:tint val="50000"/>
              </a:schemeClr>
            </a:lnRef>
          </a:bottom>
          <a:insideH>
            <a:ln>
              <a:noFill/>
            </a:ln>
          </a:insideH>
          <a:insideV>
            <a:ln>
              <a:noFill/>
            </a:ln>
          </a:insideV>
        </a:tcBdr>
        <a:fill>
          <a:noFill/>
        </a:fill>
      </a:tcStyle>
    </a:wholeTbl>
    <a:band1H>
      <a:tcStyle>
        <a:tcBdr/>
        <a:fill>
          <a:solidFill>
            <a:schemeClr val="lt1">
              <a:alpha val="20000"/>
            </a:schemeClr>
          </a:solidFill>
        </a:fill>
      </a:tcStyle>
    </a:band1H>
    <a:band1V>
      <a:tcStyle>
        <a:tcBdr/>
        <a:fill>
          <a:solidFill>
            <a:schemeClr val="lt1">
              <a:alpha val="20000"/>
            </a:schemeClr>
          </a:solidFill>
        </a:fill>
      </a:tcStyle>
    </a:band1V>
    <a:lastCol>
      <a:tcTxStyle b="on"/>
      <a:tcStyle>
        <a:tcBdr>
          <a:left>
            <a:lnRef idx="2">
              <a:schemeClr val="lt1"/>
            </a:lnRef>
          </a:left>
        </a:tcBdr>
      </a:tcStyle>
    </a:lastCol>
    <a:firstCol>
      <a:tcTxStyle b="on"/>
      <a:tcStyle>
        <a:tcBdr>
          <a:right>
            <a:lnRef idx="2">
              <a:schemeClr val="lt1"/>
            </a:lnRef>
          </a:right>
        </a:tcBdr>
      </a:tcStyle>
    </a:firstCol>
    <a:lastRow>
      <a:tcTxStyle b="on"/>
      <a:tcStyle>
        <a:tcBdr>
          <a:top>
            <a:lnRef idx="2">
              <a:schemeClr val="lt1"/>
            </a:lnRef>
          </a:top>
        </a:tcBdr>
        <a:fill>
          <a:noFill/>
        </a:fill>
      </a:tcStyle>
    </a:lastRow>
    <a:seCell>
      <a:tcStyle>
        <a:tcBdr>
          <a:left>
            <a:ln>
              <a:noFill/>
            </a:ln>
          </a:left>
          <a:top>
            <a:ln>
              <a:noFill/>
            </a:ln>
          </a:top>
        </a:tcBdr>
      </a:tcStyle>
    </a:seCell>
    <a:swCell>
      <a:tcStyle>
        <a:tcBdr>
          <a:right>
            <a:ln>
              <a:noFill/>
            </a:ln>
          </a:right>
          <a:top>
            <a:ln>
              <a:noFill/>
            </a:ln>
          </a:top>
        </a:tcBdr>
      </a:tcStyle>
    </a:swCell>
    <a:firstRow>
      <a:tcTxStyle b="on"/>
      <a:tcStyle>
        <a:tcBdr>
          <a:bottom>
            <a:lnRef idx="3">
              <a:schemeClr val="lt1"/>
            </a:lnRef>
          </a:bottom>
        </a:tcBdr>
        <a:fill>
          <a:noFill/>
        </a:fill>
      </a:tcStyle>
    </a:firstRow>
    <a:neCell>
      <a:tcStyle>
        <a:tcBdr>
          <a:bottom>
            <a:ln>
              <a:noFill/>
            </a:ln>
          </a:bottom>
        </a:tcBdr>
      </a:tcStyle>
    </a:neCell>
  </a:tblStyle>
  <a:tblStyle styleId="{5940675A-B579-460E-94D1-54222C63F5DA}" styleName="No Style, Table Grid">
    <a:wholeTbl>
      <a:tcTxStyle>
        <a:fontRef idx="minor">
          <a:scrgbClr r="0" g="0" b="0"/>
        </a:fontRef>
        <a:schemeClr val="tx1"/>
      </a:tcTxStyle>
      <a:tcStyle>
        <a:tcBdr>
          <a:left>
            <a:ln w="12700" cmpd="sng">
              <a:solidFill>
                <a:schemeClr val="tx1"/>
              </a:solidFill>
            </a:ln>
          </a:left>
          <a:right>
            <a:ln w="12700" cmpd="sng">
              <a:solidFill>
                <a:schemeClr val="tx1"/>
              </a:solidFill>
            </a:ln>
          </a:right>
          <a:top>
            <a:ln w="12700" cmpd="sng">
              <a:solidFill>
                <a:schemeClr val="tx1"/>
              </a:solidFill>
            </a:ln>
          </a:top>
          <a:bottom>
            <a:ln w="12700" cmpd="sng">
              <a:solidFill>
                <a:schemeClr val="tx1"/>
              </a:solidFill>
            </a:ln>
          </a:bottom>
          <a:insideH>
            <a:ln w="12700" cmpd="sng">
              <a:solidFill>
                <a:schemeClr val="tx1"/>
              </a:solidFill>
            </a:ln>
          </a:insideH>
          <a:insideV>
            <a:ln w="12700" cmpd="sng">
              <a:solidFill>
                <a:schemeClr val="tx1"/>
              </a:solidFill>
            </a:ln>
          </a:insideV>
        </a:tcBdr>
        <a:fill>
          <a:noFill/>
        </a:fill>
      </a:tcStyle>
    </a:wholeTbl>
  </a:tblStyle>
  <a:tblStyle styleId="{16D9F66E-5EB9-4882-86FB-DCBF35E3C3E4}" styleName="Medium Style 4 - Accent 6">
    <a:wholeTbl>
      <a:tcTxStyle>
        <a:fontRef idx="minor">
          <a:scrgbClr r="0" g="0" b="0"/>
        </a:fontRef>
        <a:schemeClr val="dk1"/>
      </a:tcTxStyle>
      <a:tcStyle>
        <a:tcBdr>
          <a:left>
            <a:ln w="12700" cmpd="sng">
              <a:solidFill>
                <a:schemeClr val="accent6"/>
              </a:solidFill>
            </a:ln>
          </a:left>
          <a:right>
            <a:ln w="12700" cmpd="sng">
              <a:solidFill>
                <a:schemeClr val="accent6"/>
              </a:solidFill>
            </a:ln>
          </a:right>
          <a:top>
            <a:ln w="12700" cmpd="sng">
              <a:solidFill>
                <a:schemeClr val="accent6"/>
              </a:solidFill>
            </a:ln>
          </a:top>
          <a:bottom>
            <a:ln w="12700" cmpd="sng">
              <a:solidFill>
                <a:schemeClr val="accent6"/>
              </a:solidFill>
            </a:ln>
          </a:bottom>
          <a:insideH>
            <a:ln w="12700" cmpd="sng">
              <a:solidFill>
                <a:schemeClr val="accent6"/>
              </a:solidFill>
            </a:ln>
          </a:insideH>
          <a:insideV>
            <a:ln w="12700" cmpd="sng">
              <a:solidFill>
                <a:schemeClr val="accent6"/>
              </a:solidFill>
            </a:ln>
          </a:insideV>
        </a:tcBdr>
        <a:fill>
          <a:solidFill>
            <a:schemeClr val="accent6">
              <a:tint val="20000"/>
            </a:schemeClr>
          </a:solidFill>
        </a:fill>
      </a:tcStyle>
    </a:wholeTbl>
    <a:band1H>
      <a:tcStyle>
        <a:tcBdr/>
        <a:fill>
          <a:solidFill>
            <a:schemeClr val="accent6">
              <a:tint val="40000"/>
            </a:schemeClr>
          </a:solidFill>
        </a:fill>
      </a:tcStyle>
    </a:band1H>
    <a:band1V>
      <a:tcStyle>
        <a:tcBdr/>
        <a:fill>
          <a:solidFill>
            <a:schemeClr val="accent6">
              <a:tint val="40000"/>
            </a:schemeClr>
          </a:solidFill>
        </a:fill>
      </a:tcStyle>
    </a:band1V>
    <a:lastCol>
      <a:tcTxStyle b="on"/>
      <a:tcStyle>
        <a:tcBdr/>
      </a:tcStyle>
    </a:lastCol>
    <a:firstCol>
      <a:tcTxStyle b="on"/>
      <a:tcStyle>
        <a:tcBdr/>
      </a:tcStyle>
    </a:firstCol>
    <a:lastRow>
      <a:tcTxStyle b="on"/>
      <a:tcStyle>
        <a:tcBdr>
          <a:top>
            <a:ln w="25400" cmpd="sng">
              <a:solidFill>
                <a:schemeClr val="accent6"/>
              </a:solidFill>
            </a:ln>
          </a:top>
        </a:tcBdr>
        <a:fill>
          <a:solidFill>
            <a:schemeClr val="accent6">
              <a:tint val="20000"/>
            </a:schemeClr>
          </a:solidFill>
        </a:fill>
      </a:tcStyle>
    </a:lastRow>
    <a:firstRow>
      <a:tcTxStyle b="on"/>
      <a:tcStyle>
        <a:tcBdr/>
        <a:fill>
          <a:solidFill>
            <a:schemeClr val="accent6">
              <a:tint val="20000"/>
            </a:schemeClr>
          </a:solidFill>
        </a:fill>
      </a:tcStyle>
    </a:firstRow>
  </a:tblStyle>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2D5ABB26-0587-4C30-8999-92F81FD0307C}" styleName="No Style, No Grid">
    <a:wholeTbl>
      <a:tcTxStyle>
        <a:fontRef idx="minor">
          <a:scrgbClr r="0" g="0" b="0"/>
        </a:fontRef>
        <a:schemeClr val="tx1"/>
      </a:tcTxStyle>
      <a:tcStyle>
        <a:tcBdr>
          <a:left>
            <a:ln>
              <a:noFill/>
            </a:ln>
          </a:left>
          <a:right>
            <a:ln>
              <a:noFill/>
            </a:ln>
          </a:right>
          <a:top>
            <a:ln>
              <a:noFill/>
            </a:ln>
          </a:top>
          <a:bottom>
            <a:ln>
              <a:noFill/>
            </a:ln>
          </a:bottom>
          <a:insideH>
            <a:ln>
              <a:noFill/>
            </a:ln>
          </a:insideH>
          <a:insideV>
            <a:ln>
              <a:noFill/>
            </a:ln>
          </a:insideV>
        </a:tcBdr>
        <a:fill>
          <a:noFill/>
        </a:fill>
      </a:tcStyle>
    </a:wholeTbl>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74672" autoAdjust="0"/>
  </p:normalViewPr>
  <p:slideViewPr>
    <p:cSldViewPr snapToGrid="0">
      <p:cViewPr varScale="1">
        <p:scale>
          <a:sx n="64" d="100"/>
          <a:sy n="64" d="100"/>
        </p:scale>
        <p:origin x="1397" y="58"/>
      </p:cViewPr>
      <p:guideLst/>
    </p:cSldViewPr>
  </p:slideViewPr>
  <p:notesTextViewPr>
    <p:cViewPr>
      <p:scale>
        <a:sx n="1" d="1"/>
        <a:sy n="1" d="1"/>
      </p:scale>
      <p:origin x="0" y="0"/>
    </p:cViewPr>
  </p:notesTextViewPr>
  <p:notesViewPr>
    <p:cSldViewPr snapToGrid="0">
      <p:cViewPr varScale="1">
        <p:scale>
          <a:sx n="66" d="100"/>
          <a:sy n="66" d="100"/>
        </p:scale>
        <p:origin x="0" y="0"/>
      </p:cViewPr>
      <p:guideLst/>
    </p:cSldViewPr>
  </p:notes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9.xml"/><Relationship Id="rId18" Type="http://schemas.openxmlformats.org/officeDocument/2006/relationships/slide" Target="slides/slide14.xml"/><Relationship Id="rId26" Type="http://schemas.openxmlformats.org/officeDocument/2006/relationships/slide" Target="slides/slide22.xml"/><Relationship Id="rId3" Type="http://schemas.openxmlformats.org/officeDocument/2006/relationships/customXml" Target="../customXml/item3.xml"/><Relationship Id="rId21" Type="http://schemas.openxmlformats.org/officeDocument/2006/relationships/slide" Target="slides/slide17.xml"/><Relationship Id="rId34" Type="http://schemas.microsoft.com/office/2018/10/relationships/authors" Target="authors.xml"/><Relationship Id="rId7" Type="http://schemas.openxmlformats.org/officeDocument/2006/relationships/slide" Target="slides/slide3.xml"/><Relationship Id="rId12" Type="http://schemas.openxmlformats.org/officeDocument/2006/relationships/slide" Target="slides/slide8.xml"/><Relationship Id="rId17" Type="http://schemas.openxmlformats.org/officeDocument/2006/relationships/slide" Target="slides/slide13.xml"/><Relationship Id="rId25" Type="http://schemas.openxmlformats.org/officeDocument/2006/relationships/slide" Target="slides/slide21.xml"/><Relationship Id="rId33" Type="http://schemas.microsoft.com/office/2015/10/relationships/revisionInfo" Target="revisionInfo.xml"/><Relationship Id="rId2" Type="http://schemas.openxmlformats.org/officeDocument/2006/relationships/customXml" Target="../customXml/item2.xml"/><Relationship Id="rId16" Type="http://schemas.openxmlformats.org/officeDocument/2006/relationships/slide" Target="slides/slide12.xml"/><Relationship Id="rId20" Type="http://schemas.openxmlformats.org/officeDocument/2006/relationships/slide" Target="slides/slide16.xml"/><Relationship Id="rId29" Type="http://schemas.openxmlformats.org/officeDocument/2006/relationships/presProps" Target="presProps.xml"/><Relationship Id="rId1" Type="http://schemas.openxmlformats.org/officeDocument/2006/relationships/customXml" Target="../customXml/item1.xml"/><Relationship Id="rId6" Type="http://schemas.openxmlformats.org/officeDocument/2006/relationships/slide" Target="slides/slide2.xml"/><Relationship Id="rId11" Type="http://schemas.openxmlformats.org/officeDocument/2006/relationships/slide" Target="slides/slide7.xml"/><Relationship Id="rId24" Type="http://schemas.openxmlformats.org/officeDocument/2006/relationships/slide" Target="slides/slide20.xml"/><Relationship Id="rId32" Type="http://schemas.openxmlformats.org/officeDocument/2006/relationships/tableStyles" Target="tableStyles.xml"/><Relationship Id="rId5" Type="http://schemas.openxmlformats.org/officeDocument/2006/relationships/slide" Target="slides/slide1.xml"/><Relationship Id="rId15" Type="http://schemas.openxmlformats.org/officeDocument/2006/relationships/slide" Target="slides/slide11.xml"/><Relationship Id="rId23" Type="http://schemas.openxmlformats.org/officeDocument/2006/relationships/slide" Target="slides/slide19.xml"/><Relationship Id="rId28" Type="http://schemas.openxmlformats.org/officeDocument/2006/relationships/notesMaster" Target="notesMasters/notesMaster1.xml"/><Relationship Id="rId10" Type="http://schemas.openxmlformats.org/officeDocument/2006/relationships/slide" Target="slides/slide6.xml"/><Relationship Id="rId19" Type="http://schemas.openxmlformats.org/officeDocument/2006/relationships/slide" Target="slides/slide15.xml"/><Relationship Id="rId31" Type="http://schemas.openxmlformats.org/officeDocument/2006/relationships/theme" Target="theme/theme1.xml"/><Relationship Id="rId4" Type="http://schemas.openxmlformats.org/officeDocument/2006/relationships/slideMaster" Target="slideMasters/slideMaster1.xml"/><Relationship Id="rId9" Type="http://schemas.openxmlformats.org/officeDocument/2006/relationships/slide" Target="slides/slide5.xml"/><Relationship Id="rId14" Type="http://schemas.openxmlformats.org/officeDocument/2006/relationships/slide" Target="slides/slide10.xml"/><Relationship Id="rId22" Type="http://schemas.openxmlformats.org/officeDocument/2006/relationships/slide" Target="slides/slide18.xml"/><Relationship Id="rId27" Type="http://schemas.openxmlformats.org/officeDocument/2006/relationships/slide" Target="slides/slide23.xml"/><Relationship Id="rId30" Type="http://schemas.openxmlformats.org/officeDocument/2006/relationships/viewProps" Target="viewProps.xml"/><Relationship Id="rId8" Type="http://schemas.openxmlformats.org/officeDocument/2006/relationships/slide" Target="slides/slide4.xml"/></Relationships>
</file>

<file path=ppt/comments/modernComment_7FE4E203_21799DA8.xml><?xml version="1.0" encoding="utf-8"?>
<p188:cmLst xmlns:a="http://schemas.openxmlformats.org/drawingml/2006/main" xmlns:r="http://schemas.openxmlformats.org/officeDocument/2006/relationships" xmlns:p188="http://schemas.microsoft.com/office/powerpoint/2018/8/main">
  <p188:cm id="{CAA5EBD4-B978-41D7-86B7-44D0358D389C}" authorId="{4269ACD3-D326-F3D9-DA6D-FCD40AF3BC9E}" status="resolved" created="2024-02-27T20:10:45.880">
    <ac:txMkLst xmlns:ac="http://schemas.microsoft.com/office/drawing/2013/main/command">
      <pc:docMk xmlns:pc="http://schemas.microsoft.com/office/powerpoint/2013/main/command"/>
      <pc:sldMk xmlns:pc="http://schemas.microsoft.com/office/powerpoint/2013/main/command" cId="561618344" sldId="2145706499"/>
      <ac:spMk id="2" creationId="{CB039344-D63F-0A56-14FB-D2AAFCB632F6}"/>
      <ac:txMk cp="0">
        <ac:context len="36" hash="2868777230"/>
      </ac:txMk>
    </ac:txMkLst>
    <p188:pos x="6243647" y="606469"/>
    <p188:replyLst>
      <p188:reply id="{57A24066-826B-45C2-843C-FB3129DFF0D2}" authorId="{4269ACD3-D326-F3D9-DA6D-FCD40AF3BC9E}" created="2024-02-27T20:12:25.357">
        <p188:txBody>
          <a:bodyPr/>
          <a:lstStyle/>
          <a:p>
            <a:r>
              <a:rPr lang="en-US"/>
              <a:t>Please updates slides 6-14 with our recent actions and issues.  Please also include an "on the horizon" like public witness day for the House Approps.  Or any other upcoming events we will do.  Update the pictures too! </a:t>
            </a:r>
          </a:p>
        </p188:txBody>
      </p188:reply>
    </p188:replyLst>
    <p188:txBody>
      <a:bodyPr/>
      <a:lstStyle/>
      <a:p>
        <a:r>
          <a:rPr lang="en-US"/>
          <a:t>[@Winn Davis] [@Taylor Barrett] </a:t>
        </a:r>
      </a:p>
    </p188:txBody>
  </p188:cm>
</p188:cmLst>
</file>

<file path=ppt/diagrams/_rels/data1.xml.rels><?xml version="1.0" encoding="UTF-8" standalone="yes"?>
<Relationships xmlns="http://schemas.openxmlformats.org/package/2006/relationships"><Relationship Id="rId8" Type="http://schemas.openxmlformats.org/officeDocument/2006/relationships/image" Target="../media/image29.jpeg"/><Relationship Id="rId3" Type="http://schemas.openxmlformats.org/officeDocument/2006/relationships/image" Target="../media/image24.jpeg"/><Relationship Id="rId7" Type="http://schemas.openxmlformats.org/officeDocument/2006/relationships/image" Target="../media/image28.jpeg"/><Relationship Id="rId2" Type="http://schemas.openxmlformats.org/officeDocument/2006/relationships/image" Target="../media/image23.jpeg"/><Relationship Id="rId1" Type="http://schemas.openxmlformats.org/officeDocument/2006/relationships/image" Target="../media/image22.jpeg"/><Relationship Id="rId6" Type="http://schemas.openxmlformats.org/officeDocument/2006/relationships/image" Target="../media/image27.jpeg"/><Relationship Id="rId5" Type="http://schemas.openxmlformats.org/officeDocument/2006/relationships/image" Target="../media/image26.png"/><Relationship Id="rId10" Type="http://schemas.openxmlformats.org/officeDocument/2006/relationships/image" Target="../media/image31.jpeg"/><Relationship Id="rId4" Type="http://schemas.openxmlformats.org/officeDocument/2006/relationships/image" Target="../media/image25.jpeg"/><Relationship Id="rId9" Type="http://schemas.openxmlformats.org/officeDocument/2006/relationships/image" Target="../media/image30.jpeg"/></Relationships>
</file>

<file path=ppt/diagrams/_rels/drawing1.xml.rels><?xml version="1.0" encoding="UTF-8" standalone="yes"?>
<Relationships xmlns="http://schemas.openxmlformats.org/package/2006/relationships"><Relationship Id="rId8" Type="http://schemas.openxmlformats.org/officeDocument/2006/relationships/image" Target="../media/image29.jpeg"/><Relationship Id="rId3" Type="http://schemas.openxmlformats.org/officeDocument/2006/relationships/image" Target="../media/image24.jpeg"/><Relationship Id="rId7" Type="http://schemas.openxmlformats.org/officeDocument/2006/relationships/image" Target="../media/image28.jpeg"/><Relationship Id="rId2" Type="http://schemas.openxmlformats.org/officeDocument/2006/relationships/image" Target="../media/image23.jpeg"/><Relationship Id="rId1" Type="http://schemas.openxmlformats.org/officeDocument/2006/relationships/image" Target="../media/image22.jpeg"/><Relationship Id="rId6" Type="http://schemas.openxmlformats.org/officeDocument/2006/relationships/image" Target="../media/image27.jpeg"/><Relationship Id="rId5" Type="http://schemas.openxmlformats.org/officeDocument/2006/relationships/image" Target="../media/image26.png"/><Relationship Id="rId10" Type="http://schemas.openxmlformats.org/officeDocument/2006/relationships/image" Target="../media/image31.jpeg"/><Relationship Id="rId4" Type="http://schemas.openxmlformats.org/officeDocument/2006/relationships/image" Target="../media/image25.jpeg"/><Relationship Id="rId9" Type="http://schemas.openxmlformats.org/officeDocument/2006/relationships/image" Target="../media/image30.jpeg"/></Relationships>
</file>

<file path=ppt/diagrams/colors1.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0FC143C1-446B-4E71-87EA-283B27D19946}" type="doc">
      <dgm:prSet loTypeId="urn:microsoft.com/office/officeart/2008/layout/BendingPictureCaptionList" loCatId="picture" qsTypeId="urn:microsoft.com/office/officeart/2005/8/quickstyle/simple1" qsCatId="simple" csTypeId="urn:microsoft.com/office/officeart/2005/8/colors/accent1_2" csCatId="accent1" phldr="1"/>
      <dgm:spPr/>
      <dgm:t>
        <a:bodyPr/>
        <a:lstStyle/>
        <a:p>
          <a:endParaRPr lang="en-US"/>
        </a:p>
      </dgm:t>
    </dgm:pt>
    <dgm:pt modelId="{4A7D4C32-AAEB-4845-96B4-1E86D1F0881C}">
      <dgm:prSet phldrT="[Text]"/>
      <dgm:spPr/>
      <dgm:t>
        <a:bodyPr/>
        <a:lstStyle/>
        <a:p>
          <a:r>
            <a:rPr lang="en-US" b="1">
              <a:latin typeface="Times New Roman"/>
              <a:cs typeface="Times New Roman"/>
            </a:rPr>
            <a:t>Caitrin </a:t>
          </a:r>
          <a:r>
            <a:rPr lang="en-US" b="1" err="1">
              <a:latin typeface="Times New Roman"/>
              <a:cs typeface="Times New Roman"/>
            </a:rPr>
            <a:t>Shuy</a:t>
          </a:r>
          <a:br>
            <a:rPr lang="en-US">
              <a:latin typeface="Times New Roman"/>
              <a:cs typeface="Times New Roman"/>
            </a:rPr>
          </a:br>
          <a:r>
            <a:rPr lang="en-US">
              <a:latin typeface="Times New Roman"/>
              <a:cs typeface="Times New Roman"/>
            </a:rPr>
            <a:t>Government Relations Director</a:t>
          </a:r>
        </a:p>
      </dgm:t>
    </dgm:pt>
    <dgm:pt modelId="{FEC40483-158E-4706-92F5-78B55645D982}" type="parTrans" cxnId="{D480468B-63F6-452E-B15C-32A5A43C478E}">
      <dgm:prSet/>
      <dgm:spPr/>
      <dgm:t>
        <a:bodyPr/>
        <a:lstStyle/>
        <a:p>
          <a:endParaRPr lang="en-US"/>
        </a:p>
      </dgm:t>
    </dgm:pt>
    <dgm:pt modelId="{863A541D-400C-4094-9736-634A062418FA}" type="sibTrans" cxnId="{D480468B-63F6-452E-B15C-32A5A43C478E}">
      <dgm:prSet/>
      <dgm:spPr/>
      <dgm:t>
        <a:bodyPr/>
        <a:lstStyle/>
        <a:p>
          <a:endParaRPr lang="en-US"/>
        </a:p>
      </dgm:t>
    </dgm:pt>
    <dgm:pt modelId="{687905D5-01CB-4960-B602-FB0646AA4DFE}">
      <dgm:prSet phldrT="[Text]"/>
      <dgm:spPr/>
      <dgm:t>
        <a:bodyPr/>
        <a:lstStyle/>
        <a:p>
          <a:r>
            <a:rPr lang="en-US" b="1">
              <a:latin typeface="Times New Roman"/>
              <a:cs typeface="Times New Roman"/>
            </a:rPr>
            <a:t>Hannah Brennan</a:t>
          </a:r>
          <a:br>
            <a:rPr lang="en-US">
              <a:latin typeface="Times New Roman"/>
              <a:cs typeface="Times New Roman"/>
            </a:rPr>
          </a:br>
          <a:r>
            <a:rPr lang="en-US">
              <a:latin typeface="Times New Roman"/>
              <a:cs typeface="Times New Roman"/>
            </a:rPr>
            <a:t>Senior Policy Analyst</a:t>
          </a:r>
        </a:p>
      </dgm:t>
    </dgm:pt>
    <dgm:pt modelId="{08A5E61A-F590-4260-8239-AFE828D87FEE}" type="parTrans" cxnId="{40BF1FF8-B183-414E-BF52-21867A9D90F8}">
      <dgm:prSet/>
      <dgm:spPr/>
      <dgm:t>
        <a:bodyPr/>
        <a:lstStyle/>
        <a:p>
          <a:endParaRPr lang="en-US"/>
        </a:p>
      </dgm:t>
    </dgm:pt>
    <dgm:pt modelId="{C0F38395-6517-4C4A-A90A-97749682A0F5}" type="sibTrans" cxnId="{40BF1FF8-B183-414E-BF52-21867A9D90F8}">
      <dgm:prSet/>
      <dgm:spPr/>
      <dgm:t>
        <a:bodyPr/>
        <a:lstStyle/>
        <a:p>
          <a:endParaRPr lang="en-US"/>
        </a:p>
      </dgm:t>
    </dgm:pt>
    <dgm:pt modelId="{D55F50BC-08F5-4FE4-918E-6DEF9D9E87BF}">
      <dgm:prSet phldrT="[Text]"/>
      <dgm:spPr/>
      <dgm:t>
        <a:bodyPr/>
        <a:lstStyle/>
        <a:p>
          <a:r>
            <a:rPr lang="en-US" b="1">
              <a:latin typeface="Times New Roman"/>
              <a:cs typeface="Times New Roman"/>
            </a:rPr>
            <a:t>A.C. Locklear </a:t>
          </a:r>
          <a:br>
            <a:rPr lang="en-US">
              <a:latin typeface="Times New Roman"/>
              <a:cs typeface="Times New Roman"/>
            </a:rPr>
          </a:br>
          <a:r>
            <a:rPr lang="en-US">
              <a:latin typeface="Times New Roman"/>
              <a:cs typeface="Times New Roman"/>
            </a:rPr>
            <a:t>Federal Relations Director</a:t>
          </a:r>
        </a:p>
      </dgm:t>
    </dgm:pt>
    <dgm:pt modelId="{9AB10E21-491D-43CF-AF73-5CE08EB85194}" type="parTrans" cxnId="{C744E6FD-B646-487E-A152-0DA239D72608}">
      <dgm:prSet/>
      <dgm:spPr/>
      <dgm:t>
        <a:bodyPr/>
        <a:lstStyle/>
        <a:p>
          <a:endParaRPr lang="en-US"/>
        </a:p>
      </dgm:t>
    </dgm:pt>
    <dgm:pt modelId="{501C4DAA-561D-4255-8E3F-D1757B01A78F}" type="sibTrans" cxnId="{C744E6FD-B646-487E-A152-0DA239D72608}">
      <dgm:prSet/>
      <dgm:spPr/>
      <dgm:t>
        <a:bodyPr/>
        <a:lstStyle/>
        <a:p>
          <a:endParaRPr lang="en-US"/>
        </a:p>
      </dgm:t>
    </dgm:pt>
    <dgm:pt modelId="{F386C418-EE28-45E9-8599-493517CFF9E7}">
      <dgm:prSet phldrT="[Text]"/>
      <dgm:spPr/>
      <dgm:t>
        <a:bodyPr/>
        <a:lstStyle/>
        <a:p>
          <a:pPr rtl="0"/>
          <a:r>
            <a:rPr lang="en-US" b="1">
              <a:latin typeface="Times New Roman"/>
              <a:cs typeface="Times New Roman"/>
            </a:rPr>
            <a:t>Carrie Field</a:t>
          </a:r>
          <a:br>
            <a:rPr lang="en-US">
              <a:latin typeface="Times New Roman"/>
              <a:cs typeface="Times New Roman"/>
            </a:rPr>
          </a:br>
          <a:r>
            <a:rPr lang="en-US">
              <a:latin typeface="Times New Roman"/>
              <a:cs typeface="Times New Roman"/>
            </a:rPr>
            <a:t>Senior Policy Analyst </a:t>
          </a:r>
        </a:p>
      </dgm:t>
    </dgm:pt>
    <dgm:pt modelId="{3DAEC0DB-6375-43C9-97F7-51CAA486CDAC}" type="parTrans" cxnId="{D53930AD-F241-4898-83F3-D19D1E2A7D40}">
      <dgm:prSet/>
      <dgm:spPr/>
      <dgm:t>
        <a:bodyPr/>
        <a:lstStyle/>
        <a:p>
          <a:endParaRPr lang="en-US"/>
        </a:p>
      </dgm:t>
    </dgm:pt>
    <dgm:pt modelId="{C44C121C-6B8D-4C3A-A719-54CE621159C2}" type="sibTrans" cxnId="{D53930AD-F241-4898-83F3-D19D1E2A7D40}">
      <dgm:prSet/>
      <dgm:spPr/>
      <dgm:t>
        <a:bodyPr/>
        <a:lstStyle/>
        <a:p>
          <a:endParaRPr lang="en-US"/>
        </a:p>
      </dgm:t>
    </dgm:pt>
    <dgm:pt modelId="{ECB0A6B8-12FB-4AE6-A420-900A74EAFB01}">
      <dgm:prSet phldrT="[Text]"/>
      <dgm:spPr/>
      <dgm:t>
        <a:bodyPr/>
        <a:lstStyle/>
        <a:p>
          <a:pPr rtl="0"/>
          <a:r>
            <a:rPr lang="en-US" b="1">
              <a:latin typeface="Times New Roman"/>
              <a:cs typeface="Times New Roman"/>
            </a:rPr>
            <a:t>Garrett Lankford </a:t>
          </a:r>
          <a:br>
            <a:rPr lang="en-US">
              <a:latin typeface="Times New Roman"/>
              <a:cs typeface="Times New Roman"/>
            </a:rPr>
          </a:br>
          <a:r>
            <a:rPr lang="en-US">
              <a:latin typeface="Times New Roman"/>
              <a:cs typeface="Times New Roman"/>
            </a:rPr>
            <a:t>Federal Relations Analyst </a:t>
          </a:r>
        </a:p>
      </dgm:t>
    </dgm:pt>
    <dgm:pt modelId="{E23DBE4C-4513-4FFF-BE99-D8F2344636D7}" type="parTrans" cxnId="{BF5A1520-B310-4049-85AE-4726A1347C6A}">
      <dgm:prSet/>
      <dgm:spPr/>
      <dgm:t>
        <a:bodyPr/>
        <a:lstStyle/>
        <a:p>
          <a:endParaRPr lang="en-US"/>
        </a:p>
      </dgm:t>
    </dgm:pt>
    <dgm:pt modelId="{ACF4C94C-6BD0-47A9-AA7F-3220A32891B5}" type="sibTrans" cxnId="{BF5A1520-B310-4049-85AE-4726A1347C6A}">
      <dgm:prSet/>
      <dgm:spPr/>
      <dgm:t>
        <a:bodyPr/>
        <a:lstStyle/>
        <a:p>
          <a:endParaRPr lang="en-US"/>
        </a:p>
      </dgm:t>
    </dgm:pt>
    <dgm:pt modelId="{8DD72F83-01EB-490F-BF0C-AC26714D200C}">
      <dgm:prSet phldrT="[Text]"/>
      <dgm:spPr/>
      <dgm:t>
        <a:bodyPr/>
        <a:lstStyle/>
        <a:p>
          <a:r>
            <a:rPr lang="en-US" b="1">
              <a:latin typeface="Times New Roman"/>
              <a:cs typeface="Times New Roman"/>
            </a:rPr>
            <a:t>Taylor Barrett</a:t>
          </a:r>
          <a:br>
            <a:rPr lang="en-US">
              <a:latin typeface="Times New Roman"/>
              <a:cs typeface="Times New Roman"/>
            </a:rPr>
          </a:br>
          <a:r>
            <a:rPr lang="en-US">
              <a:latin typeface="Times New Roman"/>
              <a:cs typeface="Times New Roman"/>
            </a:rPr>
            <a:t>Congressional Relations Coordinator</a:t>
          </a:r>
        </a:p>
      </dgm:t>
    </dgm:pt>
    <dgm:pt modelId="{297E0C3B-D552-4D3F-98F2-E3054D57F520}" type="parTrans" cxnId="{62340911-4221-4EC5-8B0C-E1E93DE4B7C8}">
      <dgm:prSet/>
      <dgm:spPr/>
      <dgm:t>
        <a:bodyPr/>
        <a:lstStyle/>
        <a:p>
          <a:endParaRPr lang="en-US"/>
        </a:p>
      </dgm:t>
    </dgm:pt>
    <dgm:pt modelId="{64B781FA-0AEE-4831-9A14-EE32D2E7A2CA}" type="sibTrans" cxnId="{62340911-4221-4EC5-8B0C-E1E93DE4B7C8}">
      <dgm:prSet/>
      <dgm:spPr/>
      <dgm:t>
        <a:bodyPr/>
        <a:lstStyle/>
        <a:p>
          <a:endParaRPr lang="en-US"/>
        </a:p>
      </dgm:t>
    </dgm:pt>
    <dgm:pt modelId="{AA5665D7-E7FE-4605-91DF-0C490EB4250E}">
      <dgm:prSet/>
      <dgm:spPr/>
      <dgm:t>
        <a:bodyPr/>
        <a:lstStyle/>
        <a:p>
          <a:r>
            <a:rPr lang="en-US" b="1" i="0">
              <a:latin typeface="Times New Roman"/>
              <a:cs typeface="Times New Roman"/>
            </a:rPr>
            <a:t>Kristen Bitsuie</a:t>
          </a:r>
          <a:br>
            <a:rPr lang="en-US">
              <a:latin typeface="Times New Roman"/>
              <a:cs typeface="Times New Roman"/>
            </a:rPr>
          </a:br>
          <a:r>
            <a:rPr lang="en-US" b="0" i="0">
              <a:latin typeface="Times New Roman"/>
              <a:cs typeface="Times New Roman"/>
            </a:rPr>
            <a:t>Tribal Health Care Outreach and Education Policy Coordinator</a:t>
          </a:r>
          <a:endParaRPr lang="en-US">
            <a:latin typeface="Times New Roman"/>
            <a:cs typeface="Times New Roman"/>
          </a:endParaRPr>
        </a:p>
      </dgm:t>
    </dgm:pt>
    <dgm:pt modelId="{7B79529C-7B01-44AD-9B96-26CB139E99D8}" type="parTrans" cxnId="{3D98E482-6BA9-4376-9A5E-001068B2EE47}">
      <dgm:prSet/>
      <dgm:spPr/>
      <dgm:t>
        <a:bodyPr/>
        <a:lstStyle/>
        <a:p>
          <a:endParaRPr lang="en-US"/>
        </a:p>
      </dgm:t>
    </dgm:pt>
    <dgm:pt modelId="{38836CF2-5D88-45B1-8202-02CC7E046286}" type="sibTrans" cxnId="{3D98E482-6BA9-4376-9A5E-001068B2EE47}">
      <dgm:prSet/>
      <dgm:spPr/>
      <dgm:t>
        <a:bodyPr/>
        <a:lstStyle/>
        <a:p>
          <a:endParaRPr lang="en-US"/>
        </a:p>
      </dgm:t>
    </dgm:pt>
    <dgm:pt modelId="{A9FCEF5E-8909-4883-8F15-DD5425932576}">
      <dgm:prSet/>
      <dgm:spPr/>
      <dgm:t>
        <a:bodyPr/>
        <a:lstStyle/>
        <a:p>
          <a:r>
            <a:rPr lang="en-US" b="1">
              <a:latin typeface="Times New Roman"/>
              <a:cs typeface="Times New Roman"/>
            </a:rPr>
            <a:t>Alanna Cronk</a:t>
          </a:r>
          <a:br>
            <a:rPr lang="en-US">
              <a:latin typeface="Times New Roman"/>
              <a:cs typeface="Times New Roman"/>
            </a:rPr>
          </a:br>
          <a:r>
            <a:rPr lang="en-US" b="0" i="0">
              <a:latin typeface="Times New Roman"/>
              <a:cs typeface="Times New Roman"/>
            </a:rPr>
            <a:t>Government Relations </a:t>
          </a:r>
          <a:r>
            <a:rPr lang="en-US">
              <a:latin typeface="Times New Roman"/>
              <a:cs typeface="Times New Roman"/>
            </a:rPr>
            <a:t>Coordinator</a:t>
          </a:r>
        </a:p>
      </dgm:t>
    </dgm:pt>
    <dgm:pt modelId="{02B8E7E5-6B0F-44DA-B6EF-7D7E50841174}" type="parTrans" cxnId="{5C4812EC-327F-4D90-8A3D-2F0558E82623}">
      <dgm:prSet/>
      <dgm:spPr/>
      <dgm:t>
        <a:bodyPr/>
        <a:lstStyle/>
        <a:p>
          <a:endParaRPr lang="en-US"/>
        </a:p>
      </dgm:t>
    </dgm:pt>
    <dgm:pt modelId="{66DC7261-F6A0-429F-9518-828B771CAE3D}" type="sibTrans" cxnId="{5C4812EC-327F-4D90-8A3D-2F0558E82623}">
      <dgm:prSet/>
      <dgm:spPr/>
      <dgm:t>
        <a:bodyPr/>
        <a:lstStyle/>
        <a:p>
          <a:endParaRPr lang="en-US"/>
        </a:p>
      </dgm:t>
    </dgm:pt>
    <dgm:pt modelId="{A863F56A-7E81-4443-8B00-6D07006F21B0}">
      <dgm:prSet/>
      <dgm:spPr/>
      <dgm:t>
        <a:bodyPr/>
        <a:lstStyle/>
        <a:p>
          <a:r>
            <a:rPr lang="en-US" b="1">
              <a:latin typeface="Times New Roman"/>
              <a:cs typeface="Times New Roman"/>
            </a:rPr>
            <a:t>Randy Gipson-Black</a:t>
          </a:r>
        </a:p>
        <a:p>
          <a:pPr rtl="0"/>
          <a:r>
            <a:rPr lang="en-US">
              <a:latin typeface="Times New Roman"/>
              <a:cs typeface="Times New Roman"/>
            </a:rPr>
            <a:t>Policy Analyst </a:t>
          </a:r>
        </a:p>
      </dgm:t>
    </dgm:pt>
    <dgm:pt modelId="{A61D0B69-A85D-462B-AE9D-1EB61B1FA577}" type="parTrans" cxnId="{0E92C07E-C186-456D-87AF-167DDFA2AD2B}">
      <dgm:prSet/>
      <dgm:spPr/>
      <dgm:t>
        <a:bodyPr/>
        <a:lstStyle/>
        <a:p>
          <a:endParaRPr lang="en-US"/>
        </a:p>
      </dgm:t>
    </dgm:pt>
    <dgm:pt modelId="{31857251-51E6-4848-A8BE-5CC13CB51DC9}" type="sibTrans" cxnId="{0E92C07E-C186-456D-87AF-167DDFA2AD2B}">
      <dgm:prSet/>
      <dgm:spPr/>
      <dgm:t>
        <a:bodyPr/>
        <a:lstStyle/>
        <a:p>
          <a:endParaRPr lang="en-US"/>
        </a:p>
      </dgm:t>
    </dgm:pt>
    <dgm:pt modelId="{14786362-F265-4103-A2F9-A91EA038BE10}">
      <dgm:prSet/>
      <dgm:spPr/>
      <dgm:t>
        <a:bodyPr/>
        <a:lstStyle/>
        <a:p>
          <a:r>
            <a:rPr lang="en-US" b="1">
              <a:latin typeface="Times New Roman"/>
              <a:cs typeface="Times New Roman"/>
            </a:rPr>
            <a:t>Winn Davis</a:t>
          </a:r>
        </a:p>
        <a:p>
          <a:r>
            <a:rPr lang="en-US">
              <a:latin typeface="Times New Roman"/>
              <a:cs typeface="Times New Roman"/>
            </a:rPr>
            <a:t>Congressional Relations Director</a:t>
          </a:r>
        </a:p>
      </dgm:t>
    </dgm:pt>
    <dgm:pt modelId="{74A160F7-9C79-4629-A7A8-1EC695D12E21}" type="parTrans" cxnId="{971B3DFA-8F9B-48BE-89EA-7C66025C29D7}">
      <dgm:prSet/>
      <dgm:spPr/>
      <dgm:t>
        <a:bodyPr/>
        <a:lstStyle/>
        <a:p>
          <a:endParaRPr lang="en-US"/>
        </a:p>
      </dgm:t>
    </dgm:pt>
    <dgm:pt modelId="{06670002-5991-47EC-B351-A57FC54D48A5}" type="sibTrans" cxnId="{971B3DFA-8F9B-48BE-89EA-7C66025C29D7}">
      <dgm:prSet/>
      <dgm:spPr/>
      <dgm:t>
        <a:bodyPr/>
        <a:lstStyle/>
        <a:p>
          <a:endParaRPr lang="en-US"/>
        </a:p>
      </dgm:t>
    </dgm:pt>
    <dgm:pt modelId="{D93EA930-3529-4243-AF29-C194E6C595EE}" type="pres">
      <dgm:prSet presAssocID="{0FC143C1-446B-4E71-87EA-283B27D19946}" presName="Name0" presStyleCnt="0">
        <dgm:presLayoutVars>
          <dgm:dir/>
          <dgm:resizeHandles val="exact"/>
        </dgm:presLayoutVars>
      </dgm:prSet>
      <dgm:spPr/>
    </dgm:pt>
    <dgm:pt modelId="{2EE2FDB3-5B88-44F7-8A4A-9A4D250DBDBB}" type="pres">
      <dgm:prSet presAssocID="{4A7D4C32-AAEB-4845-96B4-1E86D1F0881C}" presName="composite" presStyleCnt="0"/>
      <dgm:spPr/>
    </dgm:pt>
    <dgm:pt modelId="{E3A630CC-CD88-481A-A333-D17A355295F4}" type="pres">
      <dgm:prSet presAssocID="{4A7D4C32-AAEB-4845-96B4-1E86D1F0881C}" presName="rect1" presStyleLbl="bgImgPlace1" presStyleIdx="0" presStyleCnt="10" custLinFactNeighborX="4905" custLinFactNeighborY="-1320"/>
      <dgm:spPr>
        <a:blipFill>
          <a:blip xmlns:r="http://schemas.openxmlformats.org/officeDocument/2006/relationships" r:embed="rId1"/>
          <a:srcRect/>
          <a:stretch>
            <a:fillRect t="-33000" b="-33000"/>
          </a:stretch>
        </a:blipFill>
      </dgm:spPr>
    </dgm:pt>
    <dgm:pt modelId="{DCC949F9-960A-47F3-AFC0-D04B054BCA74}" type="pres">
      <dgm:prSet presAssocID="{4A7D4C32-AAEB-4845-96B4-1E86D1F0881C}" presName="wedgeRectCallout1" presStyleLbl="node1" presStyleIdx="0" presStyleCnt="10">
        <dgm:presLayoutVars>
          <dgm:bulletEnabled val="1"/>
        </dgm:presLayoutVars>
      </dgm:prSet>
      <dgm:spPr/>
    </dgm:pt>
    <dgm:pt modelId="{5E6899C9-A879-4189-8A0D-72147AE1C21B}" type="pres">
      <dgm:prSet presAssocID="{863A541D-400C-4094-9736-634A062418FA}" presName="sibTrans" presStyleCnt="0"/>
      <dgm:spPr/>
    </dgm:pt>
    <dgm:pt modelId="{CF5FC781-247A-4515-9EB6-14518968D8A8}" type="pres">
      <dgm:prSet presAssocID="{D55F50BC-08F5-4FE4-918E-6DEF9D9E87BF}" presName="composite" presStyleCnt="0"/>
      <dgm:spPr/>
    </dgm:pt>
    <dgm:pt modelId="{5AB29EE1-3D32-480C-B870-0A4EE2CB6E34}" type="pres">
      <dgm:prSet presAssocID="{D55F50BC-08F5-4FE4-918E-6DEF9D9E87BF}" presName="rect1" presStyleLbl="bgImgPlace1" presStyleIdx="1" presStyleCnt="10" custLinFactNeighborX="9156" custLinFactNeighborY="5150"/>
      <dgm:spPr>
        <a:blipFill dpi="0" rotWithShape="1">
          <a:blip xmlns:r="http://schemas.openxmlformats.org/officeDocument/2006/relationships" r:embed="rId2"/>
          <a:srcRect/>
          <a:stretch>
            <a:fillRect t="-12270" b="-53730"/>
          </a:stretch>
        </a:blipFill>
      </dgm:spPr>
    </dgm:pt>
    <dgm:pt modelId="{9D66179C-7577-4D23-B9EE-74DB84F3A4C3}" type="pres">
      <dgm:prSet presAssocID="{D55F50BC-08F5-4FE4-918E-6DEF9D9E87BF}" presName="wedgeRectCallout1" presStyleLbl="node1" presStyleIdx="1" presStyleCnt="10">
        <dgm:presLayoutVars>
          <dgm:bulletEnabled val="1"/>
        </dgm:presLayoutVars>
      </dgm:prSet>
      <dgm:spPr/>
    </dgm:pt>
    <dgm:pt modelId="{E0D2527C-3FEB-40D1-8B65-254B82845E63}" type="pres">
      <dgm:prSet presAssocID="{501C4DAA-561D-4255-8E3F-D1757B01A78F}" presName="sibTrans" presStyleCnt="0"/>
      <dgm:spPr/>
    </dgm:pt>
    <dgm:pt modelId="{84E701FA-89D0-4EEC-8BBF-72594D0EFBD7}" type="pres">
      <dgm:prSet presAssocID="{687905D5-01CB-4960-B602-FB0646AA4DFE}" presName="composite" presStyleCnt="0"/>
      <dgm:spPr/>
    </dgm:pt>
    <dgm:pt modelId="{4905B126-D125-4046-A1EC-989F0B97B9A5}" type="pres">
      <dgm:prSet presAssocID="{687905D5-01CB-4960-B602-FB0646AA4DFE}" presName="rect1" presStyleLbl="bgImgPlace1" presStyleIdx="2" presStyleCnt="10" custLinFactX="13125" custLinFactNeighborX="100000" custLinFactNeighborY="9322"/>
      <dgm:spPr>
        <a:blipFill dpi="0" rotWithShape="1">
          <a:blip xmlns:r="http://schemas.openxmlformats.org/officeDocument/2006/relationships" r:embed="rId3"/>
          <a:srcRect/>
          <a:stretch>
            <a:fillRect l="-921" t="-4209" r="921" b="-61791"/>
          </a:stretch>
        </a:blipFill>
      </dgm:spPr>
    </dgm:pt>
    <dgm:pt modelId="{0929A130-6C83-4479-B289-634C82169D92}" type="pres">
      <dgm:prSet presAssocID="{687905D5-01CB-4960-B602-FB0646AA4DFE}" presName="wedgeRectCallout1" presStyleLbl="node1" presStyleIdx="2" presStyleCnt="10" custLinFactX="22058" custLinFactNeighborX="100000" custLinFactNeighborY="14705">
        <dgm:presLayoutVars>
          <dgm:bulletEnabled val="1"/>
        </dgm:presLayoutVars>
      </dgm:prSet>
      <dgm:spPr/>
    </dgm:pt>
    <dgm:pt modelId="{13153367-B5A9-4945-A580-CFADABB28F24}" type="pres">
      <dgm:prSet presAssocID="{C0F38395-6517-4C4A-A90A-97749682A0F5}" presName="sibTrans" presStyleCnt="0"/>
      <dgm:spPr/>
    </dgm:pt>
    <dgm:pt modelId="{B0F98CBC-4491-4A77-A831-1E2738B2492A}" type="pres">
      <dgm:prSet presAssocID="{F386C418-EE28-45E9-8599-493517CFF9E7}" presName="composite" presStyleCnt="0"/>
      <dgm:spPr/>
    </dgm:pt>
    <dgm:pt modelId="{5FA86E67-F9A7-45B8-B824-A139878B7F03}" type="pres">
      <dgm:prSet presAssocID="{F386C418-EE28-45E9-8599-493517CFF9E7}" presName="rect1" presStyleLbl="bgImgPlace1" presStyleIdx="3" presStyleCnt="10" custLinFactX="6722" custLinFactNeighborX="100000" custLinFactNeighborY="-2353"/>
      <dgm:spPr>
        <a:blipFill>
          <a:blip xmlns:r="http://schemas.openxmlformats.org/officeDocument/2006/relationships" r:embed="rId4"/>
          <a:srcRect/>
          <a:stretch>
            <a:fillRect t="-13000" b="-13000"/>
          </a:stretch>
        </a:blipFill>
      </dgm:spPr>
    </dgm:pt>
    <dgm:pt modelId="{12231E16-F789-4DFE-84CE-5D897C9DF816}" type="pres">
      <dgm:prSet presAssocID="{F386C418-EE28-45E9-8599-493517CFF9E7}" presName="wedgeRectCallout1" presStyleLbl="node1" presStyleIdx="3" presStyleCnt="10" custLinFactX="18233" custLinFactNeighborX="100000" custLinFactNeighborY="10840">
        <dgm:presLayoutVars>
          <dgm:bulletEnabled val="1"/>
        </dgm:presLayoutVars>
      </dgm:prSet>
      <dgm:spPr/>
    </dgm:pt>
    <dgm:pt modelId="{3682A5C3-8DCC-4928-AC9D-768A8699E8A2}" type="pres">
      <dgm:prSet presAssocID="{C44C121C-6B8D-4C3A-A719-54CE621159C2}" presName="sibTrans" presStyleCnt="0"/>
      <dgm:spPr/>
    </dgm:pt>
    <dgm:pt modelId="{4F20E700-A2E3-4A5D-A719-89400602192D}" type="pres">
      <dgm:prSet presAssocID="{A863F56A-7E81-4443-8B00-6D07006F21B0}" presName="composite" presStyleCnt="0"/>
      <dgm:spPr/>
    </dgm:pt>
    <dgm:pt modelId="{EC246EA2-6CCB-4D67-BC2C-FEA1C03DF354}" type="pres">
      <dgm:prSet presAssocID="{A863F56A-7E81-4443-8B00-6D07006F21B0}" presName="rect1" presStyleLbl="bgImgPlace1" presStyleIdx="4" presStyleCnt="10" custLinFactX="-200000" custLinFactY="38933" custLinFactNeighborX="-235095" custLinFactNeighborY="100000"/>
      <dgm:spPr>
        <a:blipFill dpi="0" rotWithShape="1">
          <a:blip xmlns:r="http://schemas.openxmlformats.org/officeDocument/2006/relationships" r:embed="rId5"/>
          <a:srcRect/>
          <a:stretch>
            <a:fillRect l="2324" t="-22210" r="-2324" b="-65790"/>
          </a:stretch>
        </a:blipFill>
      </dgm:spPr>
    </dgm:pt>
    <dgm:pt modelId="{8B594DA3-0F86-4C13-B14F-C4084686B979}" type="pres">
      <dgm:prSet presAssocID="{A863F56A-7E81-4443-8B00-6D07006F21B0}" presName="wedgeRectCallout1" presStyleLbl="node1" presStyleIdx="4" presStyleCnt="10" custLinFactX="-200000" custLinFactY="178233" custLinFactNeighborX="-286624" custLinFactNeighborY="200000">
        <dgm:presLayoutVars>
          <dgm:bulletEnabled val="1"/>
        </dgm:presLayoutVars>
      </dgm:prSet>
      <dgm:spPr/>
    </dgm:pt>
    <dgm:pt modelId="{6B0509FC-F2CE-4CA0-923E-EAF9EECB3378}" type="pres">
      <dgm:prSet presAssocID="{31857251-51E6-4848-A8BE-5CC13CB51DC9}" presName="sibTrans" presStyleCnt="0"/>
      <dgm:spPr/>
    </dgm:pt>
    <dgm:pt modelId="{E1A869BD-53D4-4355-9E59-5F3F571EE0F2}" type="pres">
      <dgm:prSet presAssocID="{ECB0A6B8-12FB-4AE6-A420-900A74EAFB01}" presName="composite" presStyleCnt="0"/>
      <dgm:spPr/>
    </dgm:pt>
    <dgm:pt modelId="{8CCE2754-22B9-4F66-BD39-DF84581FED96}" type="pres">
      <dgm:prSet presAssocID="{ECB0A6B8-12FB-4AE6-A420-900A74EAFB01}" presName="rect1" presStyleLbl="bgImgPlace1" presStyleIdx="5" presStyleCnt="10" custLinFactX="4905" custLinFactNeighborX="100000" custLinFactNeighborY="3276"/>
      <dgm:spPr>
        <a:blipFill>
          <a:blip xmlns:r="http://schemas.openxmlformats.org/officeDocument/2006/relationships" r:embed="rId6">
            <a:extLst>
              <a:ext uri="{28A0092B-C50C-407E-A947-70E740481C1C}">
                <a14:useLocalDpi xmlns:a14="http://schemas.microsoft.com/office/drawing/2010/main" val="0"/>
              </a:ext>
            </a:extLst>
          </a:blip>
          <a:srcRect/>
          <a:stretch>
            <a:fillRect t="-13000" b="-13000"/>
          </a:stretch>
        </a:blipFill>
      </dgm:spPr>
    </dgm:pt>
    <dgm:pt modelId="{72774A00-66D3-4953-9CDF-80DB86079091}" type="pres">
      <dgm:prSet presAssocID="{ECB0A6B8-12FB-4AE6-A420-900A74EAFB01}" presName="wedgeRectCallout1" presStyleLbl="node1" presStyleIdx="5" presStyleCnt="10" custLinFactX="16428" custLinFactNeighborX="100000" custLinFactNeighborY="1292">
        <dgm:presLayoutVars>
          <dgm:bulletEnabled val="1"/>
        </dgm:presLayoutVars>
      </dgm:prSet>
      <dgm:spPr/>
    </dgm:pt>
    <dgm:pt modelId="{DA340294-2CA3-4D1C-9AF1-74470CA92AFA}" type="pres">
      <dgm:prSet presAssocID="{ACF4C94C-6BD0-47A9-AA7F-3220A32891B5}" presName="sibTrans" presStyleCnt="0"/>
      <dgm:spPr/>
    </dgm:pt>
    <dgm:pt modelId="{0AB93359-3259-439A-91C3-902025764DD3}" type="pres">
      <dgm:prSet presAssocID="{8DD72F83-01EB-490F-BF0C-AC26714D200C}" presName="composite" presStyleCnt="0"/>
      <dgm:spPr/>
    </dgm:pt>
    <dgm:pt modelId="{AF52A44C-0DBD-4C29-9CCB-D7FE9FAF94EE}" type="pres">
      <dgm:prSet presAssocID="{8DD72F83-01EB-490F-BF0C-AC26714D200C}" presName="rect1" presStyleLbl="bgImgPlace1" presStyleIdx="6" presStyleCnt="10" custLinFactX="2958" custLinFactNeighborX="100000" custLinFactNeighborY="661"/>
      <dgm:spPr>
        <a:blipFill dpi="0" rotWithShape="1">
          <a:blip xmlns:r="http://schemas.openxmlformats.org/officeDocument/2006/relationships" r:embed="rId7"/>
          <a:srcRect/>
          <a:stretch>
            <a:fillRect l="-921" t="-18722" r="921" b="-69278"/>
          </a:stretch>
        </a:blipFill>
      </dgm:spPr>
    </dgm:pt>
    <dgm:pt modelId="{55B1ABAE-7D60-4C73-BBF6-038B050037EA}" type="pres">
      <dgm:prSet presAssocID="{8DD72F83-01EB-490F-BF0C-AC26714D200C}" presName="wedgeRectCallout1" presStyleLbl="node1" presStyleIdx="6" presStyleCnt="10" custLinFactX="11751" custLinFactNeighborX="100000" custLinFactNeighborY="-269">
        <dgm:presLayoutVars>
          <dgm:bulletEnabled val="1"/>
        </dgm:presLayoutVars>
      </dgm:prSet>
      <dgm:spPr/>
    </dgm:pt>
    <dgm:pt modelId="{09A0E256-083D-4026-860D-796FE2732743}" type="pres">
      <dgm:prSet presAssocID="{64B781FA-0AEE-4831-9A14-EE32D2E7A2CA}" presName="sibTrans" presStyleCnt="0"/>
      <dgm:spPr/>
    </dgm:pt>
    <dgm:pt modelId="{F68FCE62-B23F-4F24-81C7-3BCEFE548137}" type="pres">
      <dgm:prSet presAssocID="{AA5665D7-E7FE-4605-91DF-0C490EB4250E}" presName="composite" presStyleCnt="0"/>
      <dgm:spPr/>
    </dgm:pt>
    <dgm:pt modelId="{B9D090C6-3387-41E4-B69A-63A8032104C3}" type="pres">
      <dgm:prSet presAssocID="{AA5665D7-E7FE-4605-91DF-0C490EB4250E}" presName="rect1" presStyleLbl="bgImgPlace1" presStyleIdx="7" presStyleCnt="10" custLinFactNeighborX="95808" custLinFactNeighborY="1681"/>
      <dgm:spPr>
        <a:blipFill rotWithShape="1">
          <a:blip xmlns:r="http://schemas.openxmlformats.org/officeDocument/2006/relationships" r:embed="rId8">
            <a:extLst>
              <a:ext uri="{28A0092B-C50C-407E-A947-70E740481C1C}">
                <a14:useLocalDpi xmlns:a14="http://schemas.microsoft.com/office/drawing/2010/main" val="0"/>
              </a:ext>
            </a:extLst>
          </a:blip>
          <a:srcRect/>
          <a:stretch>
            <a:fillRect t="-33000" b="-33000"/>
          </a:stretch>
        </a:blipFill>
      </dgm:spPr>
    </dgm:pt>
    <dgm:pt modelId="{9308216A-1C64-4266-9625-439037ED1083}" type="pres">
      <dgm:prSet presAssocID="{AA5665D7-E7FE-4605-91DF-0C490EB4250E}" presName="wedgeRectCallout1" presStyleLbl="node1" presStyleIdx="7" presStyleCnt="10" custLinFactX="8449" custLinFactNeighborX="100000" custLinFactNeighborY="-269">
        <dgm:presLayoutVars>
          <dgm:bulletEnabled val="1"/>
        </dgm:presLayoutVars>
      </dgm:prSet>
      <dgm:spPr/>
    </dgm:pt>
    <dgm:pt modelId="{A29340D3-760B-4F64-A3F2-9B3EE3D5F0E4}" type="pres">
      <dgm:prSet presAssocID="{38836CF2-5D88-45B1-8202-02CC7E046286}" presName="sibTrans" presStyleCnt="0"/>
      <dgm:spPr/>
    </dgm:pt>
    <dgm:pt modelId="{5EBD761C-558C-493E-A9A9-A3C5D3187192}" type="pres">
      <dgm:prSet presAssocID="{A9FCEF5E-8909-4883-8F15-DD5425932576}" presName="composite" presStyleCnt="0"/>
      <dgm:spPr/>
    </dgm:pt>
    <dgm:pt modelId="{B0C4FADD-72CF-4A97-906D-CD0034EA02A9}" type="pres">
      <dgm:prSet presAssocID="{A9FCEF5E-8909-4883-8F15-DD5425932576}" presName="rect1" presStyleLbl="bgImgPlace1" presStyleIdx="8" presStyleCnt="10" custLinFactNeighborX="94763" custLinFactNeighborY="-677"/>
      <dgm:spPr>
        <a:blipFill>
          <a:blip xmlns:r="http://schemas.openxmlformats.org/officeDocument/2006/relationships" r:embed="rId9">
            <a:extLst>
              <a:ext uri="{28A0092B-C50C-407E-A947-70E740481C1C}">
                <a14:useLocalDpi xmlns:a14="http://schemas.microsoft.com/office/drawing/2010/main" val="0"/>
              </a:ext>
            </a:extLst>
          </a:blip>
          <a:srcRect/>
          <a:stretch>
            <a:fillRect l="-10000" r="-10000"/>
          </a:stretch>
        </a:blipFill>
      </dgm:spPr>
    </dgm:pt>
    <dgm:pt modelId="{141826E6-B424-4852-8C4B-9858FDF91EDE}" type="pres">
      <dgm:prSet presAssocID="{A9FCEF5E-8909-4883-8F15-DD5425932576}" presName="wedgeRectCallout1" presStyleLbl="node1" presStyleIdx="8" presStyleCnt="10" custLinFactX="5545" custLinFactNeighborX="100000" custLinFactNeighborY="-269">
        <dgm:presLayoutVars>
          <dgm:bulletEnabled val="1"/>
        </dgm:presLayoutVars>
      </dgm:prSet>
      <dgm:spPr/>
    </dgm:pt>
    <dgm:pt modelId="{153A1F01-389C-4F09-9DD1-813D7FA7E273}" type="pres">
      <dgm:prSet presAssocID="{66DC7261-F6A0-429F-9518-828B771CAE3D}" presName="sibTrans" presStyleCnt="0"/>
      <dgm:spPr/>
    </dgm:pt>
    <dgm:pt modelId="{B9096A7B-8029-445B-9745-B155C5B93F4B}" type="pres">
      <dgm:prSet presAssocID="{14786362-F265-4103-A2F9-A91EA038BE10}" presName="composite" presStyleCnt="0"/>
      <dgm:spPr/>
    </dgm:pt>
    <dgm:pt modelId="{AEE3010C-C0BC-4176-8C80-808C147066EC}" type="pres">
      <dgm:prSet presAssocID="{14786362-F265-4103-A2F9-A91EA038BE10}" presName="rect1" presStyleLbl="bgImgPlace1" presStyleIdx="9" presStyleCnt="10" custLinFactX="-100000" custLinFactY="-29472" custLinFactNeighborX="-114409" custLinFactNeighborY="-100000"/>
      <dgm:spPr>
        <a:blipFill>
          <a:blip xmlns:r="http://schemas.openxmlformats.org/officeDocument/2006/relationships" r:embed="rId10"/>
          <a:srcRect/>
          <a:stretch>
            <a:fillRect t="-9000" b="-9000"/>
          </a:stretch>
        </a:blipFill>
      </dgm:spPr>
    </dgm:pt>
    <dgm:pt modelId="{FDA2A49B-EAC0-4539-BC71-C3AE2C719718}" type="pres">
      <dgm:prSet presAssocID="{14786362-F265-4103-A2F9-A91EA038BE10}" presName="wedgeRectCallout1" presStyleLbl="node1" presStyleIdx="9" presStyleCnt="10" custLinFactX="-100000" custLinFactY="-182018" custLinFactNeighborX="-145028" custLinFactNeighborY="-200000">
        <dgm:presLayoutVars>
          <dgm:bulletEnabled val="1"/>
        </dgm:presLayoutVars>
      </dgm:prSet>
      <dgm:spPr/>
    </dgm:pt>
  </dgm:ptLst>
  <dgm:cxnLst>
    <dgm:cxn modelId="{62340911-4221-4EC5-8B0C-E1E93DE4B7C8}" srcId="{0FC143C1-446B-4E71-87EA-283B27D19946}" destId="{8DD72F83-01EB-490F-BF0C-AC26714D200C}" srcOrd="6" destOrd="0" parTransId="{297E0C3B-D552-4D3F-98F2-E3054D57F520}" sibTransId="{64B781FA-0AEE-4831-9A14-EE32D2E7A2CA}"/>
    <dgm:cxn modelId="{BF5A1520-B310-4049-85AE-4726A1347C6A}" srcId="{0FC143C1-446B-4E71-87EA-283B27D19946}" destId="{ECB0A6B8-12FB-4AE6-A420-900A74EAFB01}" srcOrd="5" destOrd="0" parTransId="{E23DBE4C-4513-4FFF-BE99-D8F2344636D7}" sibTransId="{ACF4C94C-6BD0-47A9-AA7F-3220A32891B5}"/>
    <dgm:cxn modelId="{54C6C43C-97F3-46E1-9189-3693B16CF311}" type="presOf" srcId="{D55F50BC-08F5-4FE4-918E-6DEF9D9E87BF}" destId="{9D66179C-7577-4D23-B9EE-74DB84F3A4C3}" srcOrd="0" destOrd="0" presId="urn:microsoft.com/office/officeart/2008/layout/BendingPictureCaptionList"/>
    <dgm:cxn modelId="{A4F1063E-359C-46FB-92B5-BCC546B16B95}" type="presOf" srcId="{4A7D4C32-AAEB-4845-96B4-1E86D1F0881C}" destId="{DCC949F9-960A-47F3-AFC0-D04B054BCA74}" srcOrd="0" destOrd="0" presId="urn:microsoft.com/office/officeart/2008/layout/BendingPictureCaptionList"/>
    <dgm:cxn modelId="{153CCB46-81B6-4D7E-86F8-B3E71E473CA8}" type="presOf" srcId="{14786362-F265-4103-A2F9-A91EA038BE10}" destId="{FDA2A49B-EAC0-4539-BC71-C3AE2C719718}" srcOrd="0" destOrd="0" presId="urn:microsoft.com/office/officeart/2008/layout/BendingPictureCaptionList"/>
    <dgm:cxn modelId="{BD32DF54-C473-4D28-9879-C75419EF5BA2}" type="presOf" srcId="{0FC143C1-446B-4E71-87EA-283B27D19946}" destId="{D93EA930-3529-4243-AF29-C194E6C595EE}" srcOrd="0" destOrd="0" presId="urn:microsoft.com/office/officeart/2008/layout/BendingPictureCaptionList"/>
    <dgm:cxn modelId="{0E92C07E-C186-456D-87AF-167DDFA2AD2B}" srcId="{0FC143C1-446B-4E71-87EA-283B27D19946}" destId="{A863F56A-7E81-4443-8B00-6D07006F21B0}" srcOrd="4" destOrd="0" parTransId="{A61D0B69-A85D-462B-AE9D-1EB61B1FA577}" sibTransId="{31857251-51E6-4848-A8BE-5CC13CB51DC9}"/>
    <dgm:cxn modelId="{3D98E482-6BA9-4376-9A5E-001068B2EE47}" srcId="{0FC143C1-446B-4E71-87EA-283B27D19946}" destId="{AA5665D7-E7FE-4605-91DF-0C490EB4250E}" srcOrd="7" destOrd="0" parTransId="{7B79529C-7B01-44AD-9B96-26CB139E99D8}" sibTransId="{38836CF2-5D88-45B1-8202-02CC7E046286}"/>
    <dgm:cxn modelId="{D480468B-63F6-452E-B15C-32A5A43C478E}" srcId="{0FC143C1-446B-4E71-87EA-283B27D19946}" destId="{4A7D4C32-AAEB-4845-96B4-1E86D1F0881C}" srcOrd="0" destOrd="0" parTransId="{FEC40483-158E-4706-92F5-78B55645D982}" sibTransId="{863A541D-400C-4094-9736-634A062418FA}"/>
    <dgm:cxn modelId="{A8E99B93-BBBB-4C12-9884-9B6D300A4D89}" type="presOf" srcId="{A863F56A-7E81-4443-8B00-6D07006F21B0}" destId="{8B594DA3-0F86-4C13-B14F-C4084686B979}" srcOrd="0" destOrd="0" presId="urn:microsoft.com/office/officeart/2008/layout/BendingPictureCaptionList"/>
    <dgm:cxn modelId="{447A82AB-2CF6-4B76-81F7-67BA470A7FD0}" type="presOf" srcId="{A9FCEF5E-8909-4883-8F15-DD5425932576}" destId="{141826E6-B424-4852-8C4B-9858FDF91EDE}" srcOrd="0" destOrd="0" presId="urn:microsoft.com/office/officeart/2008/layout/BendingPictureCaptionList"/>
    <dgm:cxn modelId="{2519AFAC-A6D1-4811-A1FB-C39DCFF14C93}" type="presOf" srcId="{AA5665D7-E7FE-4605-91DF-0C490EB4250E}" destId="{9308216A-1C64-4266-9625-439037ED1083}" srcOrd="0" destOrd="0" presId="urn:microsoft.com/office/officeart/2008/layout/BendingPictureCaptionList"/>
    <dgm:cxn modelId="{D53930AD-F241-4898-83F3-D19D1E2A7D40}" srcId="{0FC143C1-446B-4E71-87EA-283B27D19946}" destId="{F386C418-EE28-45E9-8599-493517CFF9E7}" srcOrd="3" destOrd="0" parTransId="{3DAEC0DB-6375-43C9-97F7-51CAA486CDAC}" sibTransId="{C44C121C-6B8D-4C3A-A719-54CE621159C2}"/>
    <dgm:cxn modelId="{EE5B62CD-9A9D-4017-B69D-4746569BB8A1}" type="presOf" srcId="{ECB0A6B8-12FB-4AE6-A420-900A74EAFB01}" destId="{72774A00-66D3-4953-9CDF-80DB86079091}" srcOrd="0" destOrd="0" presId="urn:microsoft.com/office/officeart/2008/layout/BendingPictureCaptionList"/>
    <dgm:cxn modelId="{2C5AA6D4-B41D-42E6-B024-15F2C009919A}" type="presOf" srcId="{F386C418-EE28-45E9-8599-493517CFF9E7}" destId="{12231E16-F789-4DFE-84CE-5D897C9DF816}" srcOrd="0" destOrd="0" presId="urn:microsoft.com/office/officeart/2008/layout/BendingPictureCaptionList"/>
    <dgm:cxn modelId="{71330FD8-5048-46D7-B19B-41A1A70F9E5A}" type="presOf" srcId="{687905D5-01CB-4960-B602-FB0646AA4DFE}" destId="{0929A130-6C83-4479-B289-634C82169D92}" srcOrd="0" destOrd="0" presId="urn:microsoft.com/office/officeart/2008/layout/BendingPictureCaptionList"/>
    <dgm:cxn modelId="{5C4812EC-327F-4D90-8A3D-2F0558E82623}" srcId="{0FC143C1-446B-4E71-87EA-283B27D19946}" destId="{A9FCEF5E-8909-4883-8F15-DD5425932576}" srcOrd="8" destOrd="0" parTransId="{02B8E7E5-6B0F-44DA-B6EF-7D7E50841174}" sibTransId="{66DC7261-F6A0-429F-9518-828B771CAE3D}"/>
    <dgm:cxn modelId="{599CEBF4-FE36-47B5-BF36-6F22370C4888}" type="presOf" srcId="{8DD72F83-01EB-490F-BF0C-AC26714D200C}" destId="{55B1ABAE-7D60-4C73-BBF6-038B050037EA}" srcOrd="0" destOrd="0" presId="urn:microsoft.com/office/officeart/2008/layout/BendingPictureCaptionList"/>
    <dgm:cxn modelId="{40BF1FF8-B183-414E-BF52-21867A9D90F8}" srcId="{0FC143C1-446B-4E71-87EA-283B27D19946}" destId="{687905D5-01CB-4960-B602-FB0646AA4DFE}" srcOrd="2" destOrd="0" parTransId="{08A5E61A-F590-4260-8239-AFE828D87FEE}" sibTransId="{C0F38395-6517-4C4A-A90A-97749682A0F5}"/>
    <dgm:cxn modelId="{971B3DFA-8F9B-48BE-89EA-7C66025C29D7}" srcId="{0FC143C1-446B-4E71-87EA-283B27D19946}" destId="{14786362-F265-4103-A2F9-A91EA038BE10}" srcOrd="9" destOrd="0" parTransId="{74A160F7-9C79-4629-A7A8-1EC695D12E21}" sibTransId="{06670002-5991-47EC-B351-A57FC54D48A5}"/>
    <dgm:cxn modelId="{C744E6FD-B646-487E-A152-0DA239D72608}" srcId="{0FC143C1-446B-4E71-87EA-283B27D19946}" destId="{D55F50BC-08F5-4FE4-918E-6DEF9D9E87BF}" srcOrd="1" destOrd="0" parTransId="{9AB10E21-491D-43CF-AF73-5CE08EB85194}" sibTransId="{501C4DAA-561D-4255-8E3F-D1757B01A78F}"/>
    <dgm:cxn modelId="{352F2EFA-E863-4C6D-B842-3C01DE33A8C7}" type="presParOf" srcId="{D93EA930-3529-4243-AF29-C194E6C595EE}" destId="{2EE2FDB3-5B88-44F7-8A4A-9A4D250DBDBB}" srcOrd="0" destOrd="0" presId="urn:microsoft.com/office/officeart/2008/layout/BendingPictureCaptionList"/>
    <dgm:cxn modelId="{294BBCDB-ABC3-4C09-A0BE-B965FCDCB204}" type="presParOf" srcId="{2EE2FDB3-5B88-44F7-8A4A-9A4D250DBDBB}" destId="{E3A630CC-CD88-481A-A333-D17A355295F4}" srcOrd="0" destOrd="0" presId="urn:microsoft.com/office/officeart/2008/layout/BendingPictureCaptionList"/>
    <dgm:cxn modelId="{8FF440EF-6724-4088-83DC-FBE6099A9241}" type="presParOf" srcId="{2EE2FDB3-5B88-44F7-8A4A-9A4D250DBDBB}" destId="{DCC949F9-960A-47F3-AFC0-D04B054BCA74}" srcOrd="1" destOrd="0" presId="urn:microsoft.com/office/officeart/2008/layout/BendingPictureCaptionList"/>
    <dgm:cxn modelId="{AFE5957C-E7CB-48A9-976C-BC011E09AC0A}" type="presParOf" srcId="{D93EA930-3529-4243-AF29-C194E6C595EE}" destId="{5E6899C9-A879-4189-8A0D-72147AE1C21B}" srcOrd="1" destOrd="0" presId="urn:microsoft.com/office/officeart/2008/layout/BendingPictureCaptionList"/>
    <dgm:cxn modelId="{199F57A2-5116-4853-B6F3-47729242AD73}" type="presParOf" srcId="{D93EA930-3529-4243-AF29-C194E6C595EE}" destId="{CF5FC781-247A-4515-9EB6-14518968D8A8}" srcOrd="2" destOrd="0" presId="urn:microsoft.com/office/officeart/2008/layout/BendingPictureCaptionList"/>
    <dgm:cxn modelId="{D8A9E5B9-78D5-4159-BD7F-01FC03C19B57}" type="presParOf" srcId="{CF5FC781-247A-4515-9EB6-14518968D8A8}" destId="{5AB29EE1-3D32-480C-B870-0A4EE2CB6E34}" srcOrd="0" destOrd="0" presId="urn:microsoft.com/office/officeart/2008/layout/BendingPictureCaptionList"/>
    <dgm:cxn modelId="{D0E517C2-16A6-475E-B3DB-529623DBDCED}" type="presParOf" srcId="{CF5FC781-247A-4515-9EB6-14518968D8A8}" destId="{9D66179C-7577-4D23-B9EE-74DB84F3A4C3}" srcOrd="1" destOrd="0" presId="urn:microsoft.com/office/officeart/2008/layout/BendingPictureCaptionList"/>
    <dgm:cxn modelId="{24A6C3A9-85E4-49F6-BF5F-F8B6A8CC8847}" type="presParOf" srcId="{D93EA930-3529-4243-AF29-C194E6C595EE}" destId="{E0D2527C-3FEB-40D1-8B65-254B82845E63}" srcOrd="3" destOrd="0" presId="urn:microsoft.com/office/officeart/2008/layout/BendingPictureCaptionList"/>
    <dgm:cxn modelId="{46E4A739-29BE-4384-AF30-748D6565DEC4}" type="presParOf" srcId="{D93EA930-3529-4243-AF29-C194E6C595EE}" destId="{84E701FA-89D0-4EEC-8BBF-72594D0EFBD7}" srcOrd="4" destOrd="0" presId="urn:microsoft.com/office/officeart/2008/layout/BendingPictureCaptionList"/>
    <dgm:cxn modelId="{ED394B36-49DA-4D29-ACF2-9ED41F9FDF6B}" type="presParOf" srcId="{84E701FA-89D0-4EEC-8BBF-72594D0EFBD7}" destId="{4905B126-D125-4046-A1EC-989F0B97B9A5}" srcOrd="0" destOrd="0" presId="urn:microsoft.com/office/officeart/2008/layout/BendingPictureCaptionList"/>
    <dgm:cxn modelId="{2EC0D869-06A1-4D03-9B35-8A03FAD50088}" type="presParOf" srcId="{84E701FA-89D0-4EEC-8BBF-72594D0EFBD7}" destId="{0929A130-6C83-4479-B289-634C82169D92}" srcOrd="1" destOrd="0" presId="urn:microsoft.com/office/officeart/2008/layout/BendingPictureCaptionList"/>
    <dgm:cxn modelId="{23772406-2687-49CB-A053-106B7D951C5D}" type="presParOf" srcId="{D93EA930-3529-4243-AF29-C194E6C595EE}" destId="{13153367-B5A9-4945-A580-CFADABB28F24}" srcOrd="5" destOrd="0" presId="urn:microsoft.com/office/officeart/2008/layout/BendingPictureCaptionList"/>
    <dgm:cxn modelId="{3E0E1529-151D-44F6-84D6-AF9885257870}" type="presParOf" srcId="{D93EA930-3529-4243-AF29-C194E6C595EE}" destId="{B0F98CBC-4491-4A77-A831-1E2738B2492A}" srcOrd="6" destOrd="0" presId="urn:microsoft.com/office/officeart/2008/layout/BendingPictureCaptionList"/>
    <dgm:cxn modelId="{AB47D6C9-7077-498D-8BEE-9BB36680308E}" type="presParOf" srcId="{B0F98CBC-4491-4A77-A831-1E2738B2492A}" destId="{5FA86E67-F9A7-45B8-B824-A139878B7F03}" srcOrd="0" destOrd="0" presId="urn:microsoft.com/office/officeart/2008/layout/BendingPictureCaptionList"/>
    <dgm:cxn modelId="{DD28F80D-096B-4DB8-8E2D-5B6370B1429A}" type="presParOf" srcId="{B0F98CBC-4491-4A77-A831-1E2738B2492A}" destId="{12231E16-F789-4DFE-84CE-5D897C9DF816}" srcOrd="1" destOrd="0" presId="urn:microsoft.com/office/officeart/2008/layout/BendingPictureCaptionList"/>
    <dgm:cxn modelId="{A9FBE093-9571-426C-83B5-C61CCF512408}" type="presParOf" srcId="{D93EA930-3529-4243-AF29-C194E6C595EE}" destId="{3682A5C3-8DCC-4928-AC9D-768A8699E8A2}" srcOrd="7" destOrd="0" presId="urn:microsoft.com/office/officeart/2008/layout/BendingPictureCaptionList"/>
    <dgm:cxn modelId="{294E073A-2ADC-4ED6-A665-08EE1B31ECE8}" type="presParOf" srcId="{D93EA930-3529-4243-AF29-C194E6C595EE}" destId="{4F20E700-A2E3-4A5D-A719-89400602192D}" srcOrd="8" destOrd="0" presId="urn:microsoft.com/office/officeart/2008/layout/BendingPictureCaptionList"/>
    <dgm:cxn modelId="{9C99D61E-82FE-46E8-9C71-DF2D1992DD78}" type="presParOf" srcId="{4F20E700-A2E3-4A5D-A719-89400602192D}" destId="{EC246EA2-6CCB-4D67-BC2C-FEA1C03DF354}" srcOrd="0" destOrd="0" presId="urn:microsoft.com/office/officeart/2008/layout/BendingPictureCaptionList"/>
    <dgm:cxn modelId="{8206245F-BE4D-4C21-908A-45A23AC3837A}" type="presParOf" srcId="{4F20E700-A2E3-4A5D-A719-89400602192D}" destId="{8B594DA3-0F86-4C13-B14F-C4084686B979}" srcOrd="1" destOrd="0" presId="urn:microsoft.com/office/officeart/2008/layout/BendingPictureCaptionList"/>
    <dgm:cxn modelId="{B85EA257-F7B3-40A7-A1BB-26565ED76CC2}" type="presParOf" srcId="{D93EA930-3529-4243-AF29-C194E6C595EE}" destId="{6B0509FC-F2CE-4CA0-923E-EAF9EECB3378}" srcOrd="9" destOrd="0" presId="urn:microsoft.com/office/officeart/2008/layout/BendingPictureCaptionList"/>
    <dgm:cxn modelId="{CF3969AB-2226-403F-90E2-8F9F587C0C2C}" type="presParOf" srcId="{D93EA930-3529-4243-AF29-C194E6C595EE}" destId="{E1A869BD-53D4-4355-9E59-5F3F571EE0F2}" srcOrd="10" destOrd="0" presId="urn:microsoft.com/office/officeart/2008/layout/BendingPictureCaptionList"/>
    <dgm:cxn modelId="{F9FE1056-24D2-40E6-9021-FB7825EA6FCF}" type="presParOf" srcId="{E1A869BD-53D4-4355-9E59-5F3F571EE0F2}" destId="{8CCE2754-22B9-4F66-BD39-DF84581FED96}" srcOrd="0" destOrd="0" presId="urn:microsoft.com/office/officeart/2008/layout/BendingPictureCaptionList"/>
    <dgm:cxn modelId="{902756BD-BB4E-467F-8A14-56675183A52A}" type="presParOf" srcId="{E1A869BD-53D4-4355-9E59-5F3F571EE0F2}" destId="{72774A00-66D3-4953-9CDF-80DB86079091}" srcOrd="1" destOrd="0" presId="urn:microsoft.com/office/officeart/2008/layout/BendingPictureCaptionList"/>
    <dgm:cxn modelId="{DDB2C911-1134-4941-BC8E-366223AA9E5C}" type="presParOf" srcId="{D93EA930-3529-4243-AF29-C194E6C595EE}" destId="{DA340294-2CA3-4D1C-9AF1-74470CA92AFA}" srcOrd="11" destOrd="0" presId="urn:microsoft.com/office/officeart/2008/layout/BendingPictureCaptionList"/>
    <dgm:cxn modelId="{286B84D8-F91F-41D8-B846-62B323817FF6}" type="presParOf" srcId="{D93EA930-3529-4243-AF29-C194E6C595EE}" destId="{0AB93359-3259-439A-91C3-902025764DD3}" srcOrd="12" destOrd="0" presId="urn:microsoft.com/office/officeart/2008/layout/BendingPictureCaptionList"/>
    <dgm:cxn modelId="{2E91E3E5-6F23-41F8-AEB9-94D6F8E33488}" type="presParOf" srcId="{0AB93359-3259-439A-91C3-902025764DD3}" destId="{AF52A44C-0DBD-4C29-9CCB-D7FE9FAF94EE}" srcOrd="0" destOrd="0" presId="urn:microsoft.com/office/officeart/2008/layout/BendingPictureCaptionList"/>
    <dgm:cxn modelId="{0585868C-A54C-40CE-AAEC-C691D58439D9}" type="presParOf" srcId="{0AB93359-3259-439A-91C3-902025764DD3}" destId="{55B1ABAE-7D60-4C73-BBF6-038B050037EA}" srcOrd="1" destOrd="0" presId="urn:microsoft.com/office/officeart/2008/layout/BendingPictureCaptionList"/>
    <dgm:cxn modelId="{3B0C092B-4E07-4316-A24B-12F0CDD26092}" type="presParOf" srcId="{D93EA930-3529-4243-AF29-C194E6C595EE}" destId="{09A0E256-083D-4026-860D-796FE2732743}" srcOrd="13" destOrd="0" presId="urn:microsoft.com/office/officeart/2008/layout/BendingPictureCaptionList"/>
    <dgm:cxn modelId="{D66BF8AA-72AE-4E9A-BCDF-1A3C3598C271}" type="presParOf" srcId="{D93EA930-3529-4243-AF29-C194E6C595EE}" destId="{F68FCE62-B23F-4F24-81C7-3BCEFE548137}" srcOrd="14" destOrd="0" presId="urn:microsoft.com/office/officeart/2008/layout/BendingPictureCaptionList"/>
    <dgm:cxn modelId="{3A19E440-A4BF-4045-9B6B-51778EB46D7D}" type="presParOf" srcId="{F68FCE62-B23F-4F24-81C7-3BCEFE548137}" destId="{B9D090C6-3387-41E4-B69A-63A8032104C3}" srcOrd="0" destOrd="0" presId="urn:microsoft.com/office/officeart/2008/layout/BendingPictureCaptionList"/>
    <dgm:cxn modelId="{D12072B5-7E4E-4AD3-A670-0107079027C7}" type="presParOf" srcId="{F68FCE62-B23F-4F24-81C7-3BCEFE548137}" destId="{9308216A-1C64-4266-9625-439037ED1083}" srcOrd="1" destOrd="0" presId="urn:microsoft.com/office/officeart/2008/layout/BendingPictureCaptionList"/>
    <dgm:cxn modelId="{3B6D0042-62A4-4ACC-8617-99A08131C795}" type="presParOf" srcId="{D93EA930-3529-4243-AF29-C194E6C595EE}" destId="{A29340D3-760B-4F64-A3F2-9B3EE3D5F0E4}" srcOrd="15" destOrd="0" presId="urn:microsoft.com/office/officeart/2008/layout/BendingPictureCaptionList"/>
    <dgm:cxn modelId="{954F4D4F-5573-47B8-9074-9909E2335CD9}" type="presParOf" srcId="{D93EA930-3529-4243-AF29-C194E6C595EE}" destId="{5EBD761C-558C-493E-A9A9-A3C5D3187192}" srcOrd="16" destOrd="0" presId="urn:microsoft.com/office/officeart/2008/layout/BendingPictureCaptionList"/>
    <dgm:cxn modelId="{A0A37965-1F17-4C5E-B2C1-9590B592708E}" type="presParOf" srcId="{5EBD761C-558C-493E-A9A9-A3C5D3187192}" destId="{B0C4FADD-72CF-4A97-906D-CD0034EA02A9}" srcOrd="0" destOrd="0" presId="urn:microsoft.com/office/officeart/2008/layout/BendingPictureCaptionList"/>
    <dgm:cxn modelId="{D4C35D98-8E4A-4FB7-8BCD-BFA2445A4379}" type="presParOf" srcId="{5EBD761C-558C-493E-A9A9-A3C5D3187192}" destId="{141826E6-B424-4852-8C4B-9858FDF91EDE}" srcOrd="1" destOrd="0" presId="urn:microsoft.com/office/officeart/2008/layout/BendingPictureCaptionList"/>
    <dgm:cxn modelId="{96C7EB04-2462-4D6C-890A-7E92B5E4B25C}" type="presParOf" srcId="{D93EA930-3529-4243-AF29-C194E6C595EE}" destId="{153A1F01-389C-4F09-9DD1-813D7FA7E273}" srcOrd="17" destOrd="0" presId="urn:microsoft.com/office/officeart/2008/layout/BendingPictureCaptionList"/>
    <dgm:cxn modelId="{55113D3D-85F7-4046-B993-E8E654211F08}" type="presParOf" srcId="{D93EA930-3529-4243-AF29-C194E6C595EE}" destId="{B9096A7B-8029-445B-9745-B155C5B93F4B}" srcOrd="18" destOrd="0" presId="urn:microsoft.com/office/officeart/2008/layout/BendingPictureCaptionList"/>
    <dgm:cxn modelId="{D0369A71-9A5E-4494-BB31-284FA0686B6F}" type="presParOf" srcId="{B9096A7B-8029-445B-9745-B155C5B93F4B}" destId="{AEE3010C-C0BC-4176-8C80-808C147066EC}" srcOrd="0" destOrd="0" presId="urn:microsoft.com/office/officeart/2008/layout/BendingPictureCaptionList"/>
    <dgm:cxn modelId="{28534E69-40FC-4EAA-8A19-441DB68D87D6}" type="presParOf" srcId="{B9096A7B-8029-445B-9745-B155C5B93F4B}" destId="{FDA2A49B-EAC0-4539-BC71-C3AE2C719718}" srcOrd="1" destOrd="0" presId="urn:microsoft.com/office/officeart/2008/layout/BendingPictureCaptionList"/>
  </dgm:cxnLst>
  <dgm:bg>
    <a:noFill/>
  </dgm:bg>
  <dgm:whole/>
  <dgm:extLst>
    <a:ext uri="http://schemas.microsoft.com/office/drawing/2008/diagram">
      <dsp:dataModelExt xmlns:dsp="http://schemas.microsoft.com/office/drawing/2008/diagram" relId="rId7"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E3A630CC-CD88-481A-A333-D17A355295F4}">
      <dsp:nvSpPr>
        <dsp:cNvPr id="0" name=""/>
        <dsp:cNvSpPr/>
      </dsp:nvSpPr>
      <dsp:spPr>
        <a:xfrm>
          <a:off x="102685" y="558667"/>
          <a:ext cx="2017507" cy="1614005"/>
        </a:xfrm>
        <a:prstGeom prst="rect">
          <a:avLst/>
        </a:prstGeom>
        <a:blipFill>
          <a:blip xmlns:r="http://schemas.openxmlformats.org/officeDocument/2006/relationships" r:embed="rId1"/>
          <a:srcRect/>
          <a:stretch>
            <a:fillRect t="-33000" b="-33000"/>
          </a:stretch>
        </a:blipFill>
        <a:ln w="1079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DCC949F9-960A-47F3-AFC0-D04B054BCA74}">
      <dsp:nvSpPr>
        <dsp:cNvPr id="0" name=""/>
        <dsp:cNvSpPr/>
      </dsp:nvSpPr>
      <dsp:spPr>
        <a:xfrm>
          <a:off x="185301" y="2032578"/>
          <a:ext cx="1795581" cy="564902"/>
        </a:xfrm>
        <a:prstGeom prst="wedgeRectCallout">
          <a:avLst>
            <a:gd name="adj1" fmla="val 20250"/>
            <a:gd name="adj2" fmla="val -60700"/>
          </a:avLst>
        </a:prstGeom>
        <a:solidFill>
          <a:schemeClr val="accent1">
            <a:hueOff val="0"/>
            <a:satOff val="0"/>
            <a:lumOff val="0"/>
            <a:alphaOff val="0"/>
          </a:schemeClr>
        </a:solidFill>
        <a:ln w="1079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38100" tIns="38100" rIns="38100" bIns="38100" numCol="1" spcCol="1270" anchor="ctr" anchorCtr="0">
          <a:noAutofit/>
        </a:bodyPr>
        <a:lstStyle/>
        <a:p>
          <a:pPr marL="0" lvl="0" indent="0" algn="ctr" defTabSz="444500">
            <a:lnSpc>
              <a:spcPct val="90000"/>
            </a:lnSpc>
            <a:spcBef>
              <a:spcPct val="0"/>
            </a:spcBef>
            <a:spcAft>
              <a:spcPct val="35000"/>
            </a:spcAft>
            <a:buNone/>
          </a:pPr>
          <a:r>
            <a:rPr lang="en-US" sz="1000" b="1" kern="1200">
              <a:latin typeface="Times New Roman"/>
              <a:cs typeface="Times New Roman"/>
            </a:rPr>
            <a:t>Caitrin </a:t>
          </a:r>
          <a:r>
            <a:rPr lang="en-US" sz="1000" b="1" kern="1200" err="1">
              <a:latin typeface="Times New Roman"/>
              <a:cs typeface="Times New Roman"/>
            </a:rPr>
            <a:t>Shuy</a:t>
          </a:r>
          <a:br>
            <a:rPr lang="en-US" sz="1000" kern="1200">
              <a:latin typeface="Times New Roman"/>
              <a:cs typeface="Times New Roman"/>
            </a:rPr>
          </a:br>
          <a:r>
            <a:rPr lang="en-US" sz="1000" kern="1200">
              <a:latin typeface="Times New Roman"/>
              <a:cs typeface="Times New Roman"/>
            </a:rPr>
            <a:t>Government Relations Director</a:t>
          </a:r>
        </a:p>
      </dsp:txBody>
      <dsp:txXfrm>
        <a:off x="185301" y="2032578"/>
        <a:ext cx="1795581" cy="564902"/>
      </dsp:txXfrm>
    </dsp:sp>
    <dsp:sp modelId="{5AB29EE1-3D32-480C-B870-0A4EE2CB6E34}">
      <dsp:nvSpPr>
        <dsp:cNvPr id="0" name=""/>
        <dsp:cNvSpPr/>
      </dsp:nvSpPr>
      <dsp:spPr>
        <a:xfrm>
          <a:off x="2407707" y="663093"/>
          <a:ext cx="2017507" cy="1614005"/>
        </a:xfrm>
        <a:prstGeom prst="rect">
          <a:avLst/>
        </a:prstGeom>
        <a:blipFill dpi="0" rotWithShape="1">
          <a:blip xmlns:r="http://schemas.openxmlformats.org/officeDocument/2006/relationships" r:embed="rId2"/>
          <a:srcRect/>
          <a:stretch>
            <a:fillRect t="-12270" b="-53730"/>
          </a:stretch>
        </a:blipFill>
        <a:ln w="1079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9D66179C-7577-4D23-B9EE-74DB84F3A4C3}">
      <dsp:nvSpPr>
        <dsp:cNvPr id="0" name=""/>
        <dsp:cNvSpPr/>
      </dsp:nvSpPr>
      <dsp:spPr>
        <a:xfrm>
          <a:off x="2404560" y="2032578"/>
          <a:ext cx="1795581" cy="564902"/>
        </a:xfrm>
        <a:prstGeom prst="wedgeRectCallout">
          <a:avLst>
            <a:gd name="adj1" fmla="val 20250"/>
            <a:gd name="adj2" fmla="val -60700"/>
          </a:avLst>
        </a:prstGeom>
        <a:solidFill>
          <a:schemeClr val="accent1">
            <a:hueOff val="0"/>
            <a:satOff val="0"/>
            <a:lumOff val="0"/>
            <a:alphaOff val="0"/>
          </a:schemeClr>
        </a:solidFill>
        <a:ln w="1079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38100" tIns="38100" rIns="38100" bIns="38100" numCol="1" spcCol="1270" anchor="ctr" anchorCtr="0">
          <a:noAutofit/>
        </a:bodyPr>
        <a:lstStyle/>
        <a:p>
          <a:pPr marL="0" lvl="0" indent="0" algn="ctr" defTabSz="444500">
            <a:lnSpc>
              <a:spcPct val="90000"/>
            </a:lnSpc>
            <a:spcBef>
              <a:spcPct val="0"/>
            </a:spcBef>
            <a:spcAft>
              <a:spcPct val="35000"/>
            </a:spcAft>
            <a:buNone/>
          </a:pPr>
          <a:r>
            <a:rPr lang="en-US" sz="1000" b="1" kern="1200">
              <a:latin typeface="Times New Roman"/>
              <a:cs typeface="Times New Roman"/>
            </a:rPr>
            <a:t>A.C. Locklear </a:t>
          </a:r>
          <a:br>
            <a:rPr lang="en-US" sz="1000" kern="1200">
              <a:latin typeface="Times New Roman"/>
              <a:cs typeface="Times New Roman"/>
            </a:rPr>
          </a:br>
          <a:r>
            <a:rPr lang="en-US" sz="1000" kern="1200">
              <a:latin typeface="Times New Roman"/>
              <a:cs typeface="Times New Roman"/>
            </a:rPr>
            <a:t>Federal Relations Director</a:t>
          </a:r>
        </a:p>
      </dsp:txBody>
      <dsp:txXfrm>
        <a:off x="2404560" y="2032578"/>
        <a:ext cx="1795581" cy="564902"/>
      </dsp:txXfrm>
    </dsp:sp>
    <dsp:sp modelId="{4905B126-D125-4046-A1EC-989F0B97B9A5}">
      <dsp:nvSpPr>
        <dsp:cNvPr id="0" name=""/>
        <dsp:cNvSpPr/>
      </dsp:nvSpPr>
      <dsp:spPr>
        <a:xfrm>
          <a:off x="6724548" y="730430"/>
          <a:ext cx="2017507" cy="1614005"/>
        </a:xfrm>
        <a:prstGeom prst="rect">
          <a:avLst/>
        </a:prstGeom>
        <a:blipFill dpi="0" rotWithShape="1">
          <a:blip xmlns:r="http://schemas.openxmlformats.org/officeDocument/2006/relationships" r:embed="rId3"/>
          <a:srcRect/>
          <a:stretch>
            <a:fillRect l="-921" t="-4209" r="921" b="-61791"/>
          </a:stretch>
        </a:blipFill>
        <a:ln w="1079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0929A130-6C83-4479-B289-634C82169D92}">
      <dsp:nvSpPr>
        <dsp:cNvPr id="0" name=""/>
        <dsp:cNvSpPr/>
      </dsp:nvSpPr>
      <dsp:spPr>
        <a:xfrm>
          <a:off x="6815469" y="2115646"/>
          <a:ext cx="1795581" cy="564902"/>
        </a:xfrm>
        <a:prstGeom prst="wedgeRectCallout">
          <a:avLst>
            <a:gd name="adj1" fmla="val 20250"/>
            <a:gd name="adj2" fmla="val -60700"/>
          </a:avLst>
        </a:prstGeom>
        <a:solidFill>
          <a:schemeClr val="accent1">
            <a:hueOff val="0"/>
            <a:satOff val="0"/>
            <a:lumOff val="0"/>
            <a:alphaOff val="0"/>
          </a:schemeClr>
        </a:solidFill>
        <a:ln w="1079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38100" tIns="38100" rIns="38100" bIns="38100" numCol="1" spcCol="1270" anchor="ctr" anchorCtr="0">
          <a:noAutofit/>
        </a:bodyPr>
        <a:lstStyle/>
        <a:p>
          <a:pPr marL="0" lvl="0" indent="0" algn="ctr" defTabSz="444500">
            <a:lnSpc>
              <a:spcPct val="90000"/>
            </a:lnSpc>
            <a:spcBef>
              <a:spcPct val="0"/>
            </a:spcBef>
            <a:spcAft>
              <a:spcPct val="35000"/>
            </a:spcAft>
            <a:buNone/>
          </a:pPr>
          <a:r>
            <a:rPr lang="en-US" sz="1000" b="1" kern="1200">
              <a:latin typeface="Times New Roman"/>
              <a:cs typeface="Times New Roman"/>
            </a:rPr>
            <a:t>Hannah Brennan</a:t>
          </a:r>
          <a:br>
            <a:rPr lang="en-US" sz="1000" kern="1200">
              <a:latin typeface="Times New Roman"/>
              <a:cs typeface="Times New Roman"/>
            </a:rPr>
          </a:br>
          <a:r>
            <a:rPr lang="en-US" sz="1000" kern="1200">
              <a:latin typeface="Times New Roman"/>
              <a:cs typeface="Times New Roman"/>
            </a:rPr>
            <a:t>Senior Policy Analyst</a:t>
          </a:r>
        </a:p>
      </dsp:txBody>
      <dsp:txXfrm>
        <a:off x="6815469" y="2115646"/>
        <a:ext cx="1795581" cy="564902"/>
      </dsp:txXfrm>
    </dsp:sp>
    <dsp:sp modelId="{5FA86E67-F9A7-45B8-B824-A139878B7F03}">
      <dsp:nvSpPr>
        <dsp:cNvPr id="0" name=""/>
        <dsp:cNvSpPr/>
      </dsp:nvSpPr>
      <dsp:spPr>
        <a:xfrm>
          <a:off x="8814625" y="541995"/>
          <a:ext cx="2017507" cy="1614005"/>
        </a:xfrm>
        <a:prstGeom prst="rect">
          <a:avLst/>
        </a:prstGeom>
        <a:blipFill>
          <a:blip xmlns:r="http://schemas.openxmlformats.org/officeDocument/2006/relationships" r:embed="rId4"/>
          <a:srcRect/>
          <a:stretch>
            <a:fillRect t="-13000" b="-13000"/>
          </a:stretch>
        </a:blipFill>
        <a:ln w="1079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12231E16-F789-4DFE-84CE-5D897C9DF816}">
      <dsp:nvSpPr>
        <dsp:cNvPr id="0" name=""/>
        <dsp:cNvSpPr/>
      </dsp:nvSpPr>
      <dsp:spPr>
        <a:xfrm>
          <a:off x="8966046" y="2093813"/>
          <a:ext cx="1795581" cy="564902"/>
        </a:xfrm>
        <a:prstGeom prst="wedgeRectCallout">
          <a:avLst>
            <a:gd name="adj1" fmla="val 20250"/>
            <a:gd name="adj2" fmla="val -60700"/>
          </a:avLst>
        </a:prstGeom>
        <a:solidFill>
          <a:schemeClr val="accent1">
            <a:hueOff val="0"/>
            <a:satOff val="0"/>
            <a:lumOff val="0"/>
            <a:alphaOff val="0"/>
          </a:schemeClr>
        </a:solidFill>
        <a:ln w="1079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38100" tIns="38100" rIns="38100" bIns="38100" numCol="1" spcCol="1270" anchor="ctr" anchorCtr="0">
          <a:noAutofit/>
        </a:bodyPr>
        <a:lstStyle/>
        <a:p>
          <a:pPr marL="0" lvl="0" indent="0" algn="ctr" defTabSz="444500" rtl="0">
            <a:lnSpc>
              <a:spcPct val="90000"/>
            </a:lnSpc>
            <a:spcBef>
              <a:spcPct val="0"/>
            </a:spcBef>
            <a:spcAft>
              <a:spcPct val="35000"/>
            </a:spcAft>
            <a:buNone/>
          </a:pPr>
          <a:r>
            <a:rPr lang="en-US" sz="1000" b="1" kern="1200">
              <a:latin typeface="Times New Roman"/>
              <a:cs typeface="Times New Roman"/>
            </a:rPr>
            <a:t>Carrie Field</a:t>
          </a:r>
          <a:br>
            <a:rPr lang="en-US" sz="1000" kern="1200">
              <a:latin typeface="Times New Roman"/>
              <a:cs typeface="Times New Roman"/>
            </a:rPr>
          </a:br>
          <a:r>
            <a:rPr lang="en-US" sz="1000" kern="1200">
              <a:latin typeface="Times New Roman"/>
              <a:cs typeface="Times New Roman"/>
            </a:rPr>
            <a:t>Senior Policy Analyst </a:t>
          </a:r>
        </a:p>
      </dsp:txBody>
      <dsp:txXfrm>
        <a:off x="8966046" y="2093813"/>
        <a:ext cx="1795581" cy="564902"/>
      </dsp:txXfrm>
    </dsp:sp>
    <dsp:sp modelId="{EC246EA2-6CCB-4D67-BC2C-FEA1C03DF354}">
      <dsp:nvSpPr>
        <dsp:cNvPr id="0" name=""/>
        <dsp:cNvSpPr/>
      </dsp:nvSpPr>
      <dsp:spPr>
        <a:xfrm>
          <a:off x="102685" y="2822359"/>
          <a:ext cx="2017507" cy="1614005"/>
        </a:xfrm>
        <a:prstGeom prst="rect">
          <a:avLst/>
        </a:prstGeom>
        <a:blipFill dpi="0" rotWithShape="1">
          <a:blip xmlns:r="http://schemas.openxmlformats.org/officeDocument/2006/relationships" r:embed="rId5"/>
          <a:srcRect/>
          <a:stretch>
            <a:fillRect l="2324" t="-22210" r="-2324" b="-65790"/>
          </a:stretch>
        </a:blipFill>
        <a:ln w="1079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8B594DA3-0F86-4C13-B14F-C4084686B979}">
      <dsp:nvSpPr>
        <dsp:cNvPr id="0" name=""/>
        <dsp:cNvSpPr/>
      </dsp:nvSpPr>
      <dsp:spPr>
        <a:xfrm>
          <a:off x="324603" y="4169224"/>
          <a:ext cx="1795581" cy="564902"/>
        </a:xfrm>
        <a:prstGeom prst="wedgeRectCallout">
          <a:avLst>
            <a:gd name="adj1" fmla="val 20250"/>
            <a:gd name="adj2" fmla="val -60700"/>
          </a:avLst>
        </a:prstGeom>
        <a:solidFill>
          <a:schemeClr val="accent1">
            <a:hueOff val="0"/>
            <a:satOff val="0"/>
            <a:lumOff val="0"/>
            <a:alphaOff val="0"/>
          </a:schemeClr>
        </a:solidFill>
        <a:ln w="1079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38100" tIns="38100" rIns="38100" bIns="38100" numCol="1" spcCol="1270" anchor="ctr" anchorCtr="0">
          <a:noAutofit/>
        </a:bodyPr>
        <a:lstStyle/>
        <a:p>
          <a:pPr marL="0" lvl="0" indent="0" algn="ctr" defTabSz="444500">
            <a:lnSpc>
              <a:spcPct val="90000"/>
            </a:lnSpc>
            <a:spcBef>
              <a:spcPct val="0"/>
            </a:spcBef>
            <a:spcAft>
              <a:spcPct val="35000"/>
            </a:spcAft>
            <a:buNone/>
          </a:pPr>
          <a:r>
            <a:rPr lang="en-US" sz="1000" b="1" kern="1200">
              <a:latin typeface="Times New Roman"/>
              <a:cs typeface="Times New Roman"/>
            </a:rPr>
            <a:t>Randy Gipson-Black</a:t>
          </a:r>
        </a:p>
        <a:p>
          <a:pPr marL="0" lvl="0" indent="0" algn="ctr" defTabSz="444500" rtl="0">
            <a:lnSpc>
              <a:spcPct val="90000"/>
            </a:lnSpc>
            <a:spcBef>
              <a:spcPct val="0"/>
            </a:spcBef>
            <a:spcAft>
              <a:spcPct val="35000"/>
            </a:spcAft>
            <a:buNone/>
          </a:pPr>
          <a:r>
            <a:rPr lang="en-US" sz="1000" kern="1200">
              <a:latin typeface="Times New Roman"/>
              <a:cs typeface="Times New Roman"/>
            </a:rPr>
            <a:t>Policy Analyst </a:t>
          </a:r>
        </a:p>
      </dsp:txBody>
      <dsp:txXfrm>
        <a:off x="324603" y="4169224"/>
        <a:ext cx="1795581" cy="564902"/>
      </dsp:txXfrm>
    </dsp:sp>
    <dsp:sp modelId="{8CCE2754-22B9-4F66-BD39-DF84581FED96}">
      <dsp:nvSpPr>
        <dsp:cNvPr id="0" name=""/>
        <dsp:cNvSpPr/>
      </dsp:nvSpPr>
      <dsp:spPr>
        <a:xfrm>
          <a:off x="2120192" y="2852105"/>
          <a:ext cx="2017507" cy="1614005"/>
        </a:xfrm>
        <a:prstGeom prst="rect">
          <a:avLst/>
        </a:prstGeom>
        <a:blipFill>
          <a:blip xmlns:r="http://schemas.openxmlformats.org/officeDocument/2006/relationships" r:embed="rId6">
            <a:extLst>
              <a:ext uri="{28A0092B-C50C-407E-A947-70E740481C1C}">
                <a14:useLocalDpi xmlns:a14="http://schemas.microsoft.com/office/drawing/2010/main" val="0"/>
              </a:ext>
            </a:extLst>
          </a:blip>
          <a:srcRect/>
          <a:stretch>
            <a:fillRect t="-13000" b="-13000"/>
          </a:stretch>
        </a:blipFill>
        <a:ln w="1079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72774A00-66D3-4953-9CDF-80DB86079091}">
      <dsp:nvSpPr>
        <dsp:cNvPr id="0" name=""/>
        <dsp:cNvSpPr/>
      </dsp:nvSpPr>
      <dsp:spPr>
        <a:xfrm>
          <a:off x="2275861" y="4259134"/>
          <a:ext cx="1795581" cy="564902"/>
        </a:xfrm>
        <a:prstGeom prst="wedgeRectCallout">
          <a:avLst>
            <a:gd name="adj1" fmla="val 20250"/>
            <a:gd name="adj2" fmla="val -60700"/>
          </a:avLst>
        </a:prstGeom>
        <a:solidFill>
          <a:schemeClr val="accent1">
            <a:hueOff val="0"/>
            <a:satOff val="0"/>
            <a:lumOff val="0"/>
            <a:alphaOff val="0"/>
          </a:schemeClr>
        </a:solidFill>
        <a:ln w="1079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38100" tIns="38100" rIns="38100" bIns="38100" numCol="1" spcCol="1270" anchor="ctr" anchorCtr="0">
          <a:noAutofit/>
        </a:bodyPr>
        <a:lstStyle/>
        <a:p>
          <a:pPr marL="0" lvl="0" indent="0" algn="ctr" defTabSz="444500" rtl="0">
            <a:lnSpc>
              <a:spcPct val="90000"/>
            </a:lnSpc>
            <a:spcBef>
              <a:spcPct val="0"/>
            </a:spcBef>
            <a:spcAft>
              <a:spcPct val="35000"/>
            </a:spcAft>
            <a:buNone/>
          </a:pPr>
          <a:r>
            <a:rPr lang="en-US" sz="1000" b="1" kern="1200">
              <a:latin typeface="Times New Roman"/>
              <a:cs typeface="Times New Roman"/>
            </a:rPr>
            <a:t>Garrett Lankford </a:t>
          </a:r>
          <a:br>
            <a:rPr lang="en-US" sz="1000" kern="1200">
              <a:latin typeface="Times New Roman"/>
              <a:cs typeface="Times New Roman"/>
            </a:rPr>
          </a:br>
          <a:r>
            <a:rPr lang="en-US" sz="1000" kern="1200">
              <a:latin typeface="Times New Roman"/>
              <a:cs typeface="Times New Roman"/>
            </a:rPr>
            <a:t>Federal Relations Analyst </a:t>
          </a:r>
        </a:p>
      </dsp:txBody>
      <dsp:txXfrm>
        <a:off x="2275861" y="4259134"/>
        <a:ext cx="1795581" cy="564902"/>
      </dsp:txXfrm>
    </dsp:sp>
    <dsp:sp modelId="{AF52A44C-0DBD-4C29-9CCB-D7FE9FAF94EE}">
      <dsp:nvSpPr>
        <dsp:cNvPr id="0" name=""/>
        <dsp:cNvSpPr/>
      </dsp:nvSpPr>
      <dsp:spPr>
        <a:xfrm>
          <a:off x="4300169" y="2809899"/>
          <a:ext cx="2017507" cy="1614005"/>
        </a:xfrm>
        <a:prstGeom prst="rect">
          <a:avLst/>
        </a:prstGeom>
        <a:blipFill dpi="0" rotWithShape="1">
          <a:blip xmlns:r="http://schemas.openxmlformats.org/officeDocument/2006/relationships" r:embed="rId7"/>
          <a:srcRect/>
          <a:stretch>
            <a:fillRect l="-921" t="-18722" r="921" b="-69278"/>
          </a:stretch>
        </a:blipFill>
        <a:ln w="1079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55B1ABAE-7D60-4C73-BBF6-038B050037EA}">
      <dsp:nvSpPr>
        <dsp:cNvPr id="0" name=""/>
        <dsp:cNvSpPr/>
      </dsp:nvSpPr>
      <dsp:spPr>
        <a:xfrm>
          <a:off x="4411140" y="4250316"/>
          <a:ext cx="1795581" cy="564902"/>
        </a:xfrm>
        <a:prstGeom prst="wedgeRectCallout">
          <a:avLst>
            <a:gd name="adj1" fmla="val 20250"/>
            <a:gd name="adj2" fmla="val -60700"/>
          </a:avLst>
        </a:prstGeom>
        <a:solidFill>
          <a:schemeClr val="accent1">
            <a:hueOff val="0"/>
            <a:satOff val="0"/>
            <a:lumOff val="0"/>
            <a:alphaOff val="0"/>
          </a:schemeClr>
        </a:solidFill>
        <a:ln w="1079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38100" tIns="38100" rIns="38100" bIns="38100" numCol="1" spcCol="1270" anchor="ctr" anchorCtr="0">
          <a:noAutofit/>
        </a:bodyPr>
        <a:lstStyle/>
        <a:p>
          <a:pPr marL="0" lvl="0" indent="0" algn="ctr" defTabSz="444500">
            <a:lnSpc>
              <a:spcPct val="90000"/>
            </a:lnSpc>
            <a:spcBef>
              <a:spcPct val="0"/>
            </a:spcBef>
            <a:spcAft>
              <a:spcPct val="35000"/>
            </a:spcAft>
            <a:buNone/>
          </a:pPr>
          <a:r>
            <a:rPr lang="en-US" sz="1000" b="1" kern="1200">
              <a:latin typeface="Times New Roman"/>
              <a:cs typeface="Times New Roman"/>
            </a:rPr>
            <a:t>Taylor Barrett</a:t>
          </a:r>
          <a:br>
            <a:rPr lang="en-US" sz="1000" kern="1200">
              <a:latin typeface="Times New Roman"/>
              <a:cs typeface="Times New Roman"/>
            </a:rPr>
          </a:br>
          <a:r>
            <a:rPr lang="en-US" sz="1000" kern="1200">
              <a:latin typeface="Times New Roman"/>
              <a:cs typeface="Times New Roman"/>
            </a:rPr>
            <a:t>Congressional Relations Coordinator</a:t>
          </a:r>
        </a:p>
      </dsp:txBody>
      <dsp:txXfrm>
        <a:off x="4411140" y="4250316"/>
        <a:ext cx="1795581" cy="564902"/>
      </dsp:txXfrm>
    </dsp:sp>
    <dsp:sp modelId="{B9D090C6-3387-41E4-B69A-63A8032104C3}">
      <dsp:nvSpPr>
        <dsp:cNvPr id="0" name=""/>
        <dsp:cNvSpPr/>
      </dsp:nvSpPr>
      <dsp:spPr>
        <a:xfrm>
          <a:off x="6375176" y="2826362"/>
          <a:ext cx="2017507" cy="1614005"/>
        </a:xfrm>
        <a:prstGeom prst="rect">
          <a:avLst/>
        </a:prstGeom>
        <a:blipFill rotWithShape="1">
          <a:blip xmlns:r="http://schemas.openxmlformats.org/officeDocument/2006/relationships" r:embed="rId8">
            <a:extLst>
              <a:ext uri="{28A0092B-C50C-407E-A947-70E740481C1C}">
                <a14:useLocalDpi xmlns:a14="http://schemas.microsoft.com/office/drawing/2010/main" val="0"/>
              </a:ext>
            </a:extLst>
          </a:blip>
          <a:srcRect/>
          <a:stretch>
            <a:fillRect t="-33000" b="-33000"/>
          </a:stretch>
        </a:blipFill>
        <a:ln w="1079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9308216A-1C64-4266-9625-439037ED1083}">
      <dsp:nvSpPr>
        <dsp:cNvPr id="0" name=""/>
        <dsp:cNvSpPr/>
      </dsp:nvSpPr>
      <dsp:spPr>
        <a:xfrm>
          <a:off x="6571108" y="4250316"/>
          <a:ext cx="1795581" cy="564902"/>
        </a:xfrm>
        <a:prstGeom prst="wedgeRectCallout">
          <a:avLst>
            <a:gd name="adj1" fmla="val 20250"/>
            <a:gd name="adj2" fmla="val -60700"/>
          </a:avLst>
        </a:prstGeom>
        <a:solidFill>
          <a:schemeClr val="accent1">
            <a:hueOff val="0"/>
            <a:satOff val="0"/>
            <a:lumOff val="0"/>
            <a:alphaOff val="0"/>
          </a:schemeClr>
        </a:solidFill>
        <a:ln w="1079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38100" tIns="38100" rIns="38100" bIns="38100" numCol="1" spcCol="1270" anchor="ctr" anchorCtr="0">
          <a:noAutofit/>
        </a:bodyPr>
        <a:lstStyle/>
        <a:p>
          <a:pPr marL="0" lvl="0" indent="0" algn="ctr" defTabSz="444500">
            <a:lnSpc>
              <a:spcPct val="90000"/>
            </a:lnSpc>
            <a:spcBef>
              <a:spcPct val="0"/>
            </a:spcBef>
            <a:spcAft>
              <a:spcPct val="35000"/>
            </a:spcAft>
            <a:buNone/>
          </a:pPr>
          <a:r>
            <a:rPr lang="en-US" sz="1000" b="1" i="0" kern="1200">
              <a:latin typeface="Times New Roman"/>
              <a:cs typeface="Times New Roman"/>
            </a:rPr>
            <a:t>Kristen Bitsuie</a:t>
          </a:r>
          <a:br>
            <a:rPr lang="en-US" sz="1000" kern="1200">
              <a:latin typeface="Times New Roman"/>
              <a:cs typeface="Times New Roman"/>
            </a:rPr>
          </a:br>
          <a:r>
            <a:rPr lang="en-US" sz="1000" b="0" i="0" kern="1200">
              <a:latin typeface="Times New Roman"/>
              <a:cs typeface="Times New Roman"/>
            </a:rPr>
            <a:t>Tribal Health Care Outreach and Education Policy Coordinator</a:t>
          </a:r>
          <a:endParaRPr lang="en-US" sz="1000" kern="1200">
            <a:latin typeface="Times New Roman"/>
            <a:cs typeface="Times New Roman"/>
          </a:endParaRPr>
        </a:p>
      </dsp:txBody>
      <dsp:txXfrm>
        <a:off x="6571108" y="4250316"/>
        <a:ext cx="1795581" cy="564902"/>
      </dsp:txXfrm>
    </dsp:sp>
    <dsp:sp modelId="{B0C4FADD-72CF-4A97-906D-CD0034EA02A9}">
      <dsp:nvSpPr>
        <dsp:cNvPr id="0" name=""/>
        <dsp:cNvSpPr/>
      </dsp:nvSpPr>
      <dsp:spPr>
        <a:xfrm>
          <a:off x="8573351" y="2788304"/>
          <a:ext cx="2017507" cy="1614005"/>
        </a:xfrm>
        <a:prstGeom prst="rect">
          <a:avLst/>
        </a:prstGeom>
        <a:blipFill>
          <a:blip xmlns:r="http://schemas.openxmlformats.org/officeDocument/2006/relationships" r:embed="rId9">
            <a:extLst>
              <a:ext uri="{28A0092B-C50C-407E-A947-70E740481C1C}">
                <a14:useLocalDpi xmlns:a14="http://schemas.microsoft.com/office/drawing/2010/main" val="0"/>
              </a:ext>
            </a:extLst>
          </a:blip>
          <a:srcRect/>
          <a:stretch>
            <a:fillRect l="-10000" r="-10000"/>
          </a:stretch>
        </a:blipFill>
        <a:ln w="1079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141826E6-B424-4852-8C4B-9858FDF91EDE}">
      <dsp:nvSpPr>
        <dsp:cNvPr id="0" name=""/>
        <dsp:cNvSpPr/>
      </dsp:nvSpPr>
      <dsp:spPr>
        <a:xfrm>
          <a:off x="8738223" y="4250316"/>
          <a:ext cx="1795581" cy="564902"/>
        </a:xfrm>
        <a:prstGeom prst="wedgeRectCallout">
          <a:avLst>
            <a:gd name="adj1" fmla="val 20250"/>
            <a:gd name="adj2" fmla="val -60700"/>
          </a:avLst>
        </a:prstGeom>
        <a:solidFill>
          <a:schemeClr val="accent1">
            <a:hueOff val="0"/>
            <a:satOff val="0"/>
            <a:lumOff val="0"/>
            <a:alphaOff val="0"/>
          </a:schemeClr>
        </a:solidFill>
        <a:ln w="1079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38100" tIns="38100" rIns="38100" bIns="38100" numCol="1" spcCol="1270" anchor="ctr" anchorCtr="0">
          <a:noAutofit/>
        </a:bodyPr>
        <a:lstStyle/>
        <a:p>
          <a:pPr marL="0" lvl="0" indent="0" algn="ctr" defTabSz="444500">
            <a:lnSpc>
              <a:spcPct val="90000"/>
            </a:lnSpc>
            <a:spcBef>
              <a:spcPct val="0"/>
            </a:spcBef>
            <a:spcAft>
              <a:spcPct val="35000"/>
            </a:spcAft>
            <a:buNone/>
          </a:pPr>
          <a:r>
            <a:rPr lang="en-US" sz="1000" b="1" kern="1200">
              <a:latin typeface="Times New Roman"/>
              <a:cs typeface="Times New Roman"/>
            </a:rPr>
            <a:t>Alanna Cronk</a:t>
          </a:r>
          <a:br>
            <a:rPr lang="en-US" sz="1000" kern="1200">
              <a:latin typeface="Times New Roman"/>
              <a:cs typeface="Times New Roman"/>
            </a:rPr>
          </a:br>
          <a:r>
            <a:rPr lang="en-US" sz="1000" b="0" i="0" kern="1200">
              <a:latin typeface="Times New Roman"/>
              <a:cs typeface="Times New Roman"/>
            </a:rPr>
            <a:t>Government Relations </a:t>
          </a:r>
          <a:r>
            <a:rPr lang="en-US" sz="1000" kern="1200">
              <a:latin typeface="Times New Roman"/>
              <a:cs typeface="Times New Roman"/>
            </a:rPr>
            <a:t>Coordinator</a:t>
          </a:r>
        </a:p>
      </dsp:txBody>
      <dsp:txXfrm>
        <a:off x="8738223" y="4250316"/>
        <a:ext cx="1795581" cy="564902"/>
      </dsp:txXfrm>
    </dsp:sp>
    <dsp:sp modelId="{AEE3010C-C0BC-4176-8C80-808C147066EC}">
      <dsp:nvSpPr>
        <dsp:cNvPr id="0" name=""/>
        <dsp:cNvSpPr/>
      </dsp:nvSpPr>
      <dsp:spPr>
        <a:xfrm>
          <a:off x="4555041" y="709545"/>
          <a:ext cx="2017507" cy="1614005"/>
        </a:xfrm>
        <a:prstGeom prst="rect">
          <a:avLst/>
        </a:prstGeom>
        <a:blipFill>
          <a:blip xmlns:r="http://schemas.openxmlformats.org/officeDocument/2006/relationships" r:embed="rId10"/>
          <a:srcRect/>
          <a:stretch>
            <a:fillRect t="-9000" b="-9000"/>
          </a:stretch>
        </a:blipFill>
        <a:ln w="1079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FDA2A49B-EAC0-4539-BC71-C3AE2C719718}">
      <dsp:nvSpPr>
        <dsp:cNvPr id="0" name=""/>
        <dsp:cNvSpPr/>
      </dsp:nvSpPr>
      <dsp:spPr>
        <a:xfrm>
          <a:off x="4662657" y="2093808"/>
          <a:ext cx="1795581" cy="564902"/>
        </a:xfrm>
        <a:prstGeom prst="wedgeRectCallout">
          <a:avLst>
            <a:gd name="adj1" fmla="val 20250"/>
            <a:gd name="adj2" fmla="val -60700"/>
          </a:avLst>
        </a:prstGeom>
        <a:solidFill>
          <a:schemeClr val="accent1">
            <a:hueOff val="0"/>
            <a:satOff val="0"/>
            <a:lumOff val="0"/>
            <a:alphaOff val="0"/>
          </a:schemeClr>
        </a:solidFill>
        <a:ln w="1079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38100" tIns="38100" rIns="38100" bIns="38100" numCol="1" spcCol="1270" anchor="ctr" anchorCtr="0">
          <a:noAutofit/>
        </a:bodyPr>
        <a:lstStyle/>
        <a:p>
          <a:pPr marL="0" lvl="0" indent="0" algn="ctr" defTabSz="444500">
            <a:lnSpc>
              <a:spcPct val="90000"/>
            </a:lnSpc>
            <a:spcBef>
              <a:spcPct val="0"/>
            </a:spcBef>
            <a:spcAft>
              <a:spcPct val="35000"/>
            </a:spcAft>
            <a:buNone/>
          </a:pPr>
          <a:r>
            <a:rPr lang="en-US" sz="1000" b="1" kern="1200">
              <a:latin typeface="Times New Roman"/>
              <a:cs typeface="Times New Roman"/>
            </a:rPr>
            <a:t>Winn Davis</a:t>
          </a:r>
        </a:p>
        <a:p>
          <a:pPr marL="0" lvl="0" indent="0" algn="ctr" defTabSz="444500">
            <a:lnSpc>
              <a:spcPct val="90000"/>
            </a:lnSpc>
            <a:spcBef>
              <a:spcPct val="0"/>
            </a:spcBef>
            <a:spcAft>
              <a:spcPct val="35000"/>
            </a:spcAft>
            <a:buNone/>
          </a:pPr>
          <a:r>
            <a:rPr lang="en-US" sz="1000" kern="1200">
              <a:latin typeface="Times New Roman"/>
              <a:cs typeface="Times New Roman"/>
            </a:rPr>
            <a:t>Congressional Relations Director</a:t>
          </a:r>
        </a:p>
      </dsp:txBody>
      <dsp:txXfrm>
        <a:off x="4662657" y="2093808"/>
        <a:ext cx="1795581" cy="564902"/>
      </dsp:txXfrm>
    </dsp:sp>
  </dsp:spTree>
</dsp:drawing>
</file>

<file path=ppt/diagrams/layout1.xml><?xml version="1.0" encoding="utf-8"?>
<dgm:layoutDef xmlns:dgm="http://schemas.openxmlformats.org/drawingml/2006/diagram" xmlns:a="http://schemas.openxmlformats.org/drawingml/2006/main" uniqueId="urn:microsoft.com/office/officeart/2008/layout/BendingPictureCaptionList">
  <dgm:title val=""/>
  <dgm:desc val=""/>
  <dgm:catLst>
    <dgm:cat type="picture" pri="9000"/>
    <dgm:cat type="pictureconvert" pri="9000"/>
  </dgm:catLst>
  <dgm:sampData>
    <dgm:dataModel>
      <dgm:ptLst>
        <dgm:pt modelId="0" type="doc"/>
        <dgm:pt modelId="10">
          <dgm:prSet phldr="1"/>
        </dgm:pt>
        <dgm:pt modelId="20">
          <dgm:prSet phldr="1"/>
        </dgm:pt>
        <dgm:pt modelId="30">
          <dgm:prSet phldr="1"/>
        </dgm:pt>
      </dgm:ptLst>
      <dgm:cxnLst>
        <dgm:cxn modelId="60" srcId="0" destId="10" srcOrd="0" destOrd="0"/>
        <dgm:cxn modelId="70" srcId="0" destId="20" srcOrd="1" destOrd="0"/>
        <dgm:cxn modelId="80" srcId="0" destId="30" srcOrd="2" destOrd="0"/>
      </dgm:cxnLst>
      <dgm:bg/>
      <dgm:whole/>
    </dgm:dataModel>
  </dgm:sampData>
  <dgm:styleData>
    <dgm:dataModel>
      <dgm:ptLst>
        <dgm:pt modelId="0" type="doc"/>
        <dgm:pt modelId="10">
          <dgm:prSet phldr="1"/>
        </dgm:pt>
        <dgm:pt modelId="20">
          <dgm:prSet phldr="1"/>
        </dgm:pt>
      </dgm:ptLst>
      <dgm:cxnLst>
        <dgm:cxn modelId="60" srcId="0" destId="10" srcOrd="0" destOrd="0"/>
        <dgm:cxn modelId="70" srcId="0" destId="20" srcOrd="1" destOrd="0"/>
      </dgm:cxnLst>
      <dgm:bg/>
      <dgm:whole/>
    </dgm:dataModel>
  </dgm:styleData>
  <dgm:clrData>
    <dgm:dataModel>
      <dgm:ptLst>
        <dgm:pt modelId="0" type="doc"/>
        <dgm:pt modelId="10">
          <dgm:prSet phldr="1"/>
        </dgm:pt>
        <dgm:pt modelId="20">
          <dgm:prSet phldr="1"/>
        </dgm:pt>
        <dgm:pt modelId="30">
          <dgm:prSet phldr="1"/>
        </dgm:pt>
        <dgm:pt modelId="40">
          <dgm:prSet phldr="1"/>
        </dgm:pt>
      </dgm:ptLst>
      <dgm:cxnLst>
        <dgm:cxn modelId="60" srcId="0" destId="10" srcOrd="0" destOrd="0"/>
        <dgm:cxn modelId="70" srcId="0" destId="20" srcOrd="1" destOrd="0"/>
        <dgm:cxn modelId="80" srcId="0" destId="30" srcOrd="2" destOrd="0"/>
        <dgm:cxn modelId="90" srcId="0" destId="40" srcOrd="3" destOrd="0"/>
      </dgm:cxnLst>
      <dgm:bg/>
      <dgm:whole/>
    </dgm:dataModel>
  </dgm:clrData>
  <dgm:layoutNode name="Name0">
    <dgm:varLst>
      <dgm:dir/>
      <dgm:resizeHandles val="exact"/>
    </dgm:varLst>
    <dgm:choose name="Name1">
      <dgm:if name="Name2" func="var" arg="dir" op="equ" val="norm">
        <dgm:alg type="snake">
          <dgm:param type="off" val="ctr"/>
        </dgm:alg>
      </dgm:if>
      <dgm:else name="Name3">
        <dgm:alg type="snake">
          <dgm:param type="off" val="ctr"/>
          <dgm:param type="grDir" val="tR"/>
        </dgm:alg>
      </dgm:else>
    </dgm:choose>
    <dgm:shape xmlns:r="http://schemas.openxmlformats.org/officeDocument/2006/relationships" r:blip="">
      <dgm:adjLst/>
    </dgm:shape>
    <dgm:constrLst>
      <dgm:constr type="primFontSz" for="des" ptType="node" op="equ" val="65"/>
      <dgm:constr type="w" for="ch" forName="composite" refType="w"/>
      <dgm:constr type="h" for="ch" forName="composite" refType="w" fact="1.11"/>
      <dgm:constr type="sp" refType="w" refFor="ch" refForName="composite" op="equ" fact="0.1"/>
      <dgm:constr type="w" for="ch" forName="sibTrans" refType="w" refFor="ch" refForName="composite" op="equ" fact="0.1"/>
      <dgm:constr type="h" for="ch" forName="sibTrans" refType="w" refFor="ch" refForName="sibTrans" op="equ"/>
    </dgm:constrLst>
    <dgm:forEach name="nodesForEach" axis="ch" ptType="node">
      <dgm:layoutNode name="composite">
        <dgm:alg type="composite">
          <dgm:param type="ar" val="1"/>
        </dgm:alg>
        <dgm:shape xmlns:r="http://schemas.openxmlformats.org/officeDocument/2006/relationships" r:blip="">
          <dgm:adjLst/>
        </dgm:shape>
        <dgm:choose name="Name4">
          <dgm:if name="Name5" func="var" arg="dir" op="equ" val="norm">
            <dgm:constrLst>
              <dgm:constr type="l" for="ch" forName="rect1" refType="w" fact="0"/>
              <dgm:constr type="t" for="ch" forName="rect1" refType="h" fact="0"/>
              <dgm:constr type="w" for="ch" forName="rect1" refType="w"/>
              <dgm:constr type="h" for="ch" forName="rect1" refType="h" fact="0.8"/>
              <dgm:constr type="l" for="ch" forName="wedgeRectCallout1" refType="w" fact="0.09"/>
              <dgm:constr type="t" for="ch" forName="wedgeRectCallout1" refType="h" fact="0.72"/>
              <dgm:constr type="w" for="ch" forName="wedgeRectCallout1" refType="w" fact="0.89"/>
              <dgm:constr type="h" for="ch" forName="wedgeRectCallout1" refType="h" fact="0.28"/>
            </dgm:constrLst>
          </dgm:if>
          <dgm:else name="Name6">
            <dgm:constrLst>
              <dgm:constr type="l" for="ch" forName="rect1" refType="w" fact="0"/>
              <dgm:constr type="t" for="ch" forName="rect1" refType="h" fact="0"/>
              <dgm:constr type="w" for="ch" forName="rect1" refType="w"/>
              <dgm:constr type="h" for="ch" forName="rect1" refType="h" fact="0.8"/>
              <dgm:constr type="l" for="ch" forName="wedgeRectCallout1" refType="w" fact="0.02"/>
              <dgm:constr type="t" for="ch" forName="wedgeRectCallout1" refType="h" fact="0.72"/>
              <dgm:constr type="w" for="ch" forName="wedgeRectCallout1" refType="w" fact="0.89"/>
              <dgm:constr type="h" for="ch" forName="wedgeRectCallout1" refType="h" fact="0.28"/>
            </dgm:constrLst>
          </dgm:else>
        </dgm:choose>
        <dgm:layoutNode name="rect1" styleLbl="bgImgPlace1">
          <dgm:alg type="sp"/>
          <dgm:shape xmlns:r="http://schemas.openxmlformats.org/officeDocument/2006/relationships" type="rect" r:blip="" blipPhldr="1">
            <dgm:adjLst/>
          </dgm:shape>
          <dgm:presOf/>
        </dgm:layoutNode>
        <dgm:layoutNode name="wedgeRectCallout1" styleLbl="node1">
          <dgm:varLst>
            <dgm:bulletEnabled val="1"/>
          </dgm:varLst>
          <dgm:alg type="tx"/>
          <dgm:choose name="Name7">
            <dgm:if name="Name8" func="var" arg="dir" op="equ" val="norm">
              <dgm:shape xmlns:r="http://schemas.openxmlformats.org/officeDocument/2006/relationships" type="wedgeRectCallout" r:blip="">
                <dgm:adjLst>
                  <dgm:adj idx="1" val="0.2025"/>
                  <dgm:adj idx="2" val="-0.607"/>
                </dgm:adjLst>
              </dgm:shape>
            </dgm:if>
            <dgm:else name="Name9">
              <dgm:shape xmlns:r="http://schemas.openxmlformats.org/officeDocument/2006/relationships" type="wedgeRectCallout" r:blip="">
                <dgm:adjLst>
                  <dgm:adj idx="1" val="-0.2025"/>
                  <dgm:adj idx="2" val="-0.607"/>
                </dgm:adjLst>
              </dgm:shape>
            </dgm:else>
          </dgm:choose>
          <dgm:presOf axis="desOrSelf" ptType="node"/>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dgm:forEach name="sibTransForEach" axis="followSib" ptType="sibTrans" cnt="1">
        <dgm:layoutNode name="sibTrans">
          <dgm:alg type="sp"/>
          <dgm:shape xmlns:r="http://schemas.openxmlformats.org/officeDocument/2006/relationships" r:blip="">
            <dgm:adjLst/>
          </dgm:shape>
        </dgm:layoutNode>
      </dgm:forEach>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874F0FBD-CE96-435B-BE0B-50D479144FC2}" type="datetimeFigureOut">
              <a:rPr lang="en-US" smtClean="0"/>
              <a:t>4/15/2024</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B763658D-87CD-4C1C-ACB7-38211B100254}" type="slidenum">
              <a:rPr lang="en-US" smtClean="0"/>
              <a:t>‹#›</a:t>
            </a:fld>
            <a:endParaRPr lang="en-US"/>
          </a:p>
        </p:txBody>
      </p:sp>
    </p:spTree>
    <p:extLst>
      <p:ext uri="{BB962C8B-B14F-4D97-AF65-F5344CB8AC3E}">
        <p14:creationId xmlns:p14="http://schemas.microsoft.com/office/powerpoint/2010/main" val="3594306790"/>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B763658D-87CD-4C1C-ACB7-38211B100254}" type="slidenum">
              <a:rPr lang="en-US" smtClean="0"/>
              <a:t>1</a:t>
            </a:fld>
            <a:endParaRPr lang="en-US"/>
          </a:p>
        </p:txBody>
      </p:sp>
    </p:spTree>
    <p:extLst>
      <p:ext uri="{BB962C8B-B14F-4D97-AF65-F5344CB8AC3E}">
        <p14:creationId xmlns:p14="http://schemas.microsoft.com/office/powerpoint/2010/main" val="2905753248"/>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B763658D-87CD-4C1C-ACB7-38211B100254}" type="slidenum">
              <a:rPr lang="en-US" smtClean="0"/>
              <a:t>2</a:t>
            </a:fld>
            <a:endParaRPr lang="en-US"/>
          </a:p>
        </p:txBody>
      </p:sp>
    </p:spTree>
    <p:extLst>
      <p:ext uri="{BB962C8B-B14F-4D97-AF65-F5344CB8AC3E}">
        <p14:creationId xmlns:p14="http://schemas.microsoft.com/office/powerpoint/2010/main" val="1592085448"/>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B763658D-87CD-4C1C-ACB7-38211B100254}" type="slidenum">
              <a:rPr lang="en-US" smtClean="0"/>
              <a:t>3</a:t>
            </a:fld>
            <a:endParaRPr lang="en-US"/>
          </a:p>
        </p:txBody>
      </p:sp>
    </p:spTree>
    <p:extLst>
      <p:ext uri="{BB962C8B-B14F-4D97-AF65-F5344CB8AC3E}">
        <p14:creationId xmlns:p14="http://schemas.microsoft.com/office/powerpoint/2010/main" val="1591631076"/>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B763658D-87CD-4C1C-ACB7-38211B100254}" type="slidenum">
              <a:rPr lang="en-US" smtClean="0"/>
              <a:t>4</a:t>
            </a:fld>
            <a:endParaRPr lang="en-US"/>
          </a:p>
        </p:txBody>
      </p:sp>
    </p:spTree>
    <p:extLst>
      <p:ext uri="{BB962C8B-B14F-4D97-AF65-F5344CB8AC3E}">
        <p14:creationId xmlns:p14="http://schemas.microsoft.com/office/powerpoint/2010/main" val="3314436105"/>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B763658D-87CD-4C1C-ACB7-38211B100254}" type="slidenum">
              <a:rPr lang="en-US" smtClean="0"/>
              <a:t>5</a:t>
            </a:fld>
            <a:endParaRPr lang="en-US"/>
          </a:p>
        </p:txBody>
      </p:sp>
    </p:spTree>
    <p:extLst>
      <p:ext uri="{BB962C8B-B14F-4D97-AF65-F5344CB8AC3E}">
        <p14:creationId xmlns:p14="http://schemas.microsoft.com/office/powerpoint/2010/main" val="2627773050"/>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HHS administers 10 block grants – Maternal health; Public health services; Mental Health; substance abuse – they go to states.  But many of these do not have statutory authorization. </a:t>
            </a:r>
          </a:p>
          <a:p>
            <a:endParaRPr lang="en-US"/>
          </a:p>
          <a:p>
            <a:r>
              <a:rPr lang="en-US"/>
              <a:t>This is a good time to start getting support for tribal set-asides and reducing burdens. </a:t>
            </a:r>
          </a:p>
        </p:txBody>
      </p:sp>
      <p:sp>
        <p:nvSpPr>
          <p:cNvPr id="4" name="Slide Number Placeholder 3"/>
          <p:cNvSpPr>
            <a:spLocks noGrp="1"/>
          </p:cNvSpPr>
          <p:nvPr>
            <p:ph type="sldNum" sz="quarter" idx="5"/>
          </p:nvPr>
        </p:nvSpPr>
        <p:spPr/>
        <p:txBody>
          <a:bodyPr/>
          <a:lstStyle/>
          <a:p>
            <a:fld id="{B763658D-87CD-4C1C-ACB7-38211B100254}" type="slidenum">
              <a:rPr lang="en-US" smtClean="0"/>
              <a:t>6</a:t>
            </a:fld>
            <a:endParaRPr lang="en-US"/>
          </a:p>
        </p:txBody>
      </p:sp>
    </p:spTree>
    <p:extLst>
      <p:ext uri="{BB962C8B-B14F-4D97-AF65-F5344CB8AC3E}">
        <p14:creationId xmlns:p14="http://schemas.microsoft.com/office/powerpoint/2010/main" val="53900722"/>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B763658D-87CD-4C1C-ACB7-38211B100254}" type="slidenum">
              <a:rPr lang="en-US" smtClean="0"/>
              <a:t>7</a:t>
            </a:fld>
            <a:endParaRPr lang="en-US"/>
          </a:p>
        </p:txBody>
      </p:sp>
    </p:spTree>
    <p:extLst>
      <p:ext uri="{BB962C8B-B14F-4D97-AF65-F5344CB8AC3E}">
        <p14:creationId xmlns:p14="http://schemas.microsoft.com/office/powerpoint/2010/main" val="3289894402"/>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B763658D-87CD-4C1C-ACB7-38211B100254}" type="slidenum">
              <a:rPr lang="en-US" smtClean="0"/>
              <a:t>8</a:t>
            </a:fld>
            <a:endParaRPr lang="en-US"/>
          </a:p>
        </p:txBody>
      </p:sp>
    </p:spTree>
    <p:extLst>
      <p:ext uri="{BB962C8B-B14F-4D97-AF65-F5344CB8AC3E}">
        <p14:creationId xmlns:p14="http://schemas.microsoft.com/office/powerpoint/2010/main" val="1160053796"/>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B763658D-87CD-4C1C-ACB7-38211B100254}" type="slidenum">
              <a:rPr lang="en-US" smtClean="0"/>
              <a:t>9</a:t>
            </a:fld>
            <a:endParaRPr lang="en-US"/>
          </a:p>
        </p:txBody>
      </p:sp>
    </p:spTree>
    <p:extLst>
      <p:ext uri="{BB962C8B-B14F-4D97-AF65-F5344CB8AC3E}">
        <p14:creationId xmlns:p14="http://schemas.microsoft.com/office/powerpoint/2010/main" val="3997749092"/>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B763658D-87CD-4C1C-ACB7-38211B100254}" type="slidenum">
              <a:rPr lang="en-US" smtClean="0"/>
              <a:t>10</a:t>
            </a:fld>
            <a:endParaRPr lang="en-US"/>
          </a:p>
        </p:txBody>
      </p:sp>
    </p:spTree>
    <p:extLst>
      <p:ext uri="{BB962C8B-B14F-4D97-AF65-F5344CB8AC3E}">
        <p14:creationId xmlns:p14="http://schemas.microsoft.com/office/powerpoint/2010/main" val="3627234188"/>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285750" indent="-285750">
              <a:lnSpc>
                <a:spcPct val="90000"/>
              </a:lnSpc>
              <a:spcBef>
                <a:spcPts val="1000"/>
              </a:spcBef>
              <a:buFont typeface="Arial"/>
              <a:buChar char="•"/>
            </a:pPr>
            <a:r>
              <a:rPr lang="en-US">
                <a:cs typeface="Calibri"/>
              </a:rPr>
              <a:t>Background of SDPI: </a:t>
            </a:r>
            <a:endParaRPr lang="en-US"/>
          </a:p>
          <a:p>
            <a:pPr marL="628650" lvl="1" indent="-171450" algn="just">
              <a:spcBef>
                <a:spcPct val="20000"/>
              </a:spcBef>
              <a:buFont typeface="Arial"/>
              <a:buChar char="•"/>
            </a:pPr>
            <a:r>
              <a:rPr lang="en-US"/>
              <a:t>SDPI was established by Congress in 1997 as a mandatory funding program to address the high rates of Type 2 diabetes in Indian Country.</a:t>
            </a:r>
          </a:p>
          <a:p>
            <a:pPr marL="628650" lvl="1" indent="-171450" algn="just">
              <a:spcBef>
                <a:spcPct val="20000"/>
              </a:spcBef>
              <a:buFont typeface="Arial"/>
              <a:buChar char="•"/>
            </a:pPr>
            <a:r>
              <a:rPr lang="en-US"/>
              <a:t>SDPI has become the nation’s most effective federal initiative to combat diabetes, and results in significant savings from Medicare due to reduction in End Stage Renal Disease</a:t>
            </a:r>
            <a:endParaRPr lang="en-US">
              <a:cs typeface="Calibri" panose="020F0502020204030204"/>
            </a:endParaRPr>
          </a:p>
          <a:p>
            <a:pPr marL="628650" lvl="1" indent="-285750">
              <a:lnSpc>
                <a:spcPct val="90000"/>
              </a:lnSpc>
              <a:spcBef>
                <a:spcPts val="1000"/>
              </a:spcBef>
              <a:buFont typeface="Arial"/>
              <a:buChar char="•"/>
            </a:pPr>
            <a:r>
              <a:rPr lang="en-US"/>
              <a:t>For the first time, from 2013 to 2017 diabetes incidence in AI/ANs decreased each year. Between 1996 and 2013, incidence rates of end-stage renal disease (ESRD) in AI/AN individuals with diabetes declined by 54 percent. This reduction alone is estimated to have already saved </a:t>
            </a:r>
            <a:r>
              <a:rPr lang="en-US" b="1"/>
              <a:t>$520 million </a:t>
            </a:r>
            <a:r>
              <a:rPr lang="en-US"/>
              <a:t>between 2006-2015. </a:t>
            </a:r>
          </a:p>
          <a:p>
            <a:pPr marL="342900" lvl="1" indent="0">
              <a:lnSpc>
                <a:spcPct val="90000"/>
              </a:lnSpc>
              <a:spcBef>
                <a:spcPts val="1000"/>
              </a:spcBef>
              <a:buFont typeface="Arial"/>
              <a:buNone/>
            </a:pPr>
            <a:endParaRPr lang="en-US">
              <a:cs typeface="Calibri" panose="020F0502020204030204"/>
            </a:endParaRPr>
          </a:p>
          <a:p>
            <a:pPr marL="285750" indent="-285750">
              <a:lnSpc>
                <a:spcPct val="90000"/>
              </a:lnSpc>
              <a:spcBef>
                <a:spcPts val="1000"/>
              </a:spcBef>
              <a:buFont typeface="Arial"/>
              <a:buChar char="•"/>
            </a:pPr>
            <a:r>
              <a:rPr lang="en-US"/>
              <a:t>2023 Congressional movement on SDPI - </a:t>
            </a:r>
          </a:p>
          <a:p>
            <a:pPr marL="742950" lvl="1" indent="-285750">
              <a:lnSpc>
                <a:spcPct val="90000"/>
              </a:lnSpc>
              <a:spcBef>
                <a:spcPts val="1000"/>
              </a:spcBef>
              <a:buFont typeface="Arial"/>
              <a:buChar char="•"/>
            </a:pPr>
            <a:endParaRPr lang="en-US"/>
          </a:p>
          <a:p>
            <a:pPr marL="742950" lvl="1" indent="-285750">
              <a:lnSpc>
                <a:spcPct val="90000"/>
              </a:lnSpc>
              <a:spcBef>
                <a:spcPts val="1000"/>
              </a:spcBef>
              <a:buFont typeface="Arial"/>
              <a:buChar char="•"/>
            </a:pPr>
            <a:r>
              <a:rPr lang="en-US"/>
              <a:t>SDPI has bee included in House Energy and Commerce Committee transparency legislation.  Overall bill was pulled from House floor consideration in September over concerns from some Dems that it wasn’t bipartisan enough.  (not related to SDPI) </a:t>
            </a:r>
          </a:p>
          <a:p>
            <a:pPr marL="457200" lvl="1" indent="0">
              <a:lnSpc>
                <a:spcPct val="90000"/>
              </a:lnSpc>
              <a:spcBef>
                <a:spcPts val="1000"/>
              </a:spcBef>
              <a:buFont typeface="Arial"/>
              <a:buNone/>
            </a:pPr>
            <a:endParaRPr lang="en-US"/>
          </a:p>
          <a:p>
            <a:pPr marL="742950" lvl="1" indent="-285750">
              <a:lnSpc>
                <a:spcPct val="90000"/>
              </a:lnSpc>
              <a:spcBef>
                <a:spcPts val="1000"/>
              </a:spcBef>
              <a:buFont typeface="Arial"/>
              <a:buChar char="•"/>
            </a:pPr>
            <a:r>
              <a:rPr lang="en-US">
                <a:cs typeface="Calibri"/>
              </a:rPr>
              <a:t>Senate HELP Committee has passed SDPI (S. 1855). </a:t>
            </a:r>
          </a:p>
          <a:p>
            <a:pPr marL="457200" lvl="1" indent="0">
              <a:lnSpc>
                <a:spcPct val="90000"/>
              </a:lnSpc>
              <a:spcBef>
                <a:spcPts val="1000"/>
              </a:spcBef>
              <a:buFont typeface="Arial"/>
              <a:buNone/>
            </a:pPr>
            <a:endParaRPr lang="en-US">
              <a:cs typeface="Calibri"/>
            </a:endParaRPr>
          </a:p>
          <a:p>
            <a:pPr marL="742950" lvl="1" indent="-285750">
              <a:lnSpc>
                <a:spcPct val="90000"/>
              </a:lnSpc>
              <a:spcBef>
                <a:spcPts val="1000"/>
              </a:spcBef>
              <a:buFont typeface="Arial"/>
              <a:buChar char="•"/>
            </a:pPr>
            <a:r>
              <a:rPr lang="en-US">
                <a:cs typeface="Calibri"/>
              </a:rPr>
              <a:t>Funding extended through Nov. 17, 2023 in the CR </a:t>
            </a:r>
          </a:p>
          <a:p>
            <a:pPr marL="742950" lvl="1" indent="-285750">
              <a:lnSpc>
                <a:spcPct val="90000"/>
              </a:lnSpc>
              <a:spcBef>
                <a:spcPts val="1000"/>
              </a:spcBef>
              <a:buFont typeface="Arial"/>
              <a:buChar char="•"/>
            </a:pPr>
            <a:endParaRPr lang="en-US">
              <a:cs typeface="Calibri"/>
            </a:endParaRPr>
          </a:p>
          <a:p>
            <a:pPr marL="171450" indent="-171450">
              <a:spcBef>
                <a:spcPct val="20000"/>
              </a:spcBef>
              <a:buFont typeface="Arial"/>
              <a:buChar char="•"/>
            </a:pPr>
            <a:endParaRPr lang="en-US">
              <a:cs typeface="Calibri"/>
            </a:endParaRPr>
          </a:p>
          <a:p>
            <a:pPr marL="171450" indent="-171450">
              <a:spcBef>
                <a:spcPct val="20000"/>
              </a:spcBef>
              <a:buFont typeface="Arial"/>
              <a:buChar char="•"/>
            </a:pPr>
            <a:endParaRPr lang="en-US">
              <a:cs typeface="Calibri"/>
            </a:endParaRPr>
          </a:p>
          <a:p>
            <a:endParaRPr lang="en-US">
              <a:cs typeface="Calibri"/>
            </a:endParaRPr>
          </a:p>
          <a:p>
            <a:endParaRPr lang="en-US"/>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B763658D-87CD-4C1C-ACB7-38211B100254}"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11</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553712840"/>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B763658D-87CD-4C1C-ACB7-38211B100254}"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13</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984271138"/>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B763658D-87CD-4C1C-ACB7-38211B100254}"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14</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133537790"/>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B763658D-87CD-4C1C-ACB7-38211B100254}"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15</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556169128"/>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B763658D-87CD-4C1C-ACB7-38211B100254}"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16</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611594922"/>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B763658D-87CD-4C1C-ACB7-38211B100254}" type="slidenum">
              <a:rPr lang="en-US" smtClean="0"/>
              <a:t>17</a:t>
            </a:fld>
            <a:endParaRPr lang="en-US"/>
          </a:p>
        </p:txBody>
      </p:sp>
    </p:spTree>
    <p:extLst>
      <p:ext uri="{BB962C8B-B14F-4D97-AF65-F5344CB8AC3E}">
        <p14:creationId xmlns:p14="http://schemas.microsoft.com/office/powerpoint/2010/main" val="2957889059"/>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i="0">
                <a:solidFill>
                  <a:srgbClr val="212529"/>
                </a:solidFill>
                <a:effectLst/>
                <a:latin typeface="roboto" panose="02000000000000000000" pitchFamily="2" charset="0"/>
              </a:rPr>
              <a:t>NIHB is working with Senators Tina Smith (d-MN); Lisa Murkowski (R-AK); and Markwayne </a:t>
            </a:r>
            <a:r>
              <a:rPr lang="en-US" b="0" i="0" err="1">
                <a:solidFill>
                  <a:srgbClr val="212529"/>
                </a:solidFill>
                <a:effectLst/>
                <a:latin typeface="roboto" panose="02000000000000000000" pitchFamily="2" charset="0"/>
              </a:rPr>
              <a:t>mullin</a:t>
            </a:r>
            <a:r>
              <a:rPr lang="en-US" b="0" i="0">
                <a:solidFill>
                  <a:srgbClr val="212529"/>
                </a:solidFill>
                <a:effectLst/>
                <a:latin typeface="roboto" panose="02000000000000000000" pitchFamily="2" charset="0"/>
              </a:rPr>
              <a:t> (R-OK) to reform legislation that would improve Tribal access to data. </a:t>
            </a:r>
            <a:endParaRPr lang="en-US"/>
          </a:p>
        </p:txBody>
      </p:sp>
      <p:sp>
        <p:nvSpPr>
          <p:cNvPr id="4" name="Slide Number Placeholder 3"/>
          <p:cNvSpPr>
            <a:spLocks noGrp="1"/>
          </p:cNvSpPr>
          <p:nvPr>
            <p:ph type="sldNum" sz="quarter" idx="5"/>
          </p:nvPr>
        </p:nvSpPr>
        <p:spPr/>
        <p:txBody>
          <a:bodyPr/>
          <a:lstStyle/>
          <a:p>
            <a:fld id="{B763658D-87CD-4C1C-ACB7-38211B100254}" type="slidenum">
              <a:rPr lang="en-US" smtClean="0"/>
              <a:t>18</a:t>
            </a:fld>
            <a:endParaRPr lang="en-US"/>
          </a:p>
        </p:txBody>
      </p:sp>
    </p:spTree>
    <p:extLst>
      <p:ext uri="{BB962C8B-B14F-4D97-AF65-F5344CB8AC3E}">
        <p14:creationId xmlns:p14="http://schemas.microsoft.com/office/powerpoint/2010/main" val="3294121081"/>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B763658D-87CD-4C1C-ACB7-38211B100254}" type="slidenum">
              <a:rPr lang="en-US" smtClean="0"/>
              <a:t>19</a:t>
            </a:fld>
            <a:endParaRPr lang="en-US"/>
          </a:p>
        </p:txBody>
      </p:sp>
    </p:spTree>
    <p:extLst>
      <p:ext uri="{BB962C8B-B14F-4D97-AF65-F5344CB8AC3E}">
        <p14:creationId xmlns:p14="http://schemas.microsoft.com/office/powerpoint/2010/main" val="3465074223"/>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Funding increases to TOR$63M in </a:t>
            </a:r>
            <a:r>
              <a:rPr lang="en-US" err="1"/>
              <a:t>fy</a:t>
            </a:r>
            <a:r>
              <a:rPr lang="en-US"/>
              <a:t> 2024… </a:t>
            </a:r>
          </a:p>
          <a:p>
            <a:endParaRPr lang="en-US"/>
          </a:p>
        </p:txBody>
      </p:sp>
      <p:sp>
        <p:nvSpPr>
          <p:cNvPr id="4" name="Slide Number Placeholder 3"/>
          <p:cNvSpPr>
            <a:spLocks noGrp="1"/>
          </p:cNvSpPr>
          <p:nvPr>
            <p:ph type="sldNum" sz="quarter" idx="5"/>
          </p:nvPr>
        </p:nvSpPr>
        <p:spPr/>
        <p:txBody>
          <a:bodyPr/>
          <a:lstStyle/>
          <a:p>
            <a:fld id="{B763658D-87CD-4C1C-ACB7-38211B100254}" type="slidenum">
              <a:rPr lang="en-US" smtClean="0"/>
              <a:t>20</a:t>
            </a:fld>
            <a:endParaRPr lang="en-US"/>
          </a:p>
        </p:txBody>
      </p:sp>
    </p:spTree>
    <p:extLst>
      <p:ext uri="{BB962C8B-B14F-4D97-AF65-F5344CB8AC3E}">
        <p14:creationId xmlns:p14="http://schemas.microsoft.com/office/powerpoint/2010/main" val="1123629937"/>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B6286F23-65F0-4704-AE91-0DD30F51AA13}" type="slidenum">
              <a:rPr kumimoji="0" lang="en-US" sz="13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21</a:t>
            </a:fld>
            <a:endParaRPr kumimoji="0" lang="en-US" sz="13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816248376"/>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Government Relations team maintains two regular newsletters: The Weekly and The Washington Report. </a:t>
            </a:r>
          </a:p>
          <a:p>
            <a:endParaRPr lang="en-US"/>
          </a:p>
          <a:p>
            <a:r>
              <a:rPr lang="en-US"/>
              <a:t>The Weekly now contains information that is accessible at a glance on Congressional items, the latest Dear Tribal Leader Letters, announcements, upcoming TAC meetings, Tribal Consultations, listening sessions, events, and notices of funding. We have standardized these sections, so they are consistent across issues as well. </a:t>
            </a:r>
          </a:p>
          <a:p>
            <a:endParaRPr lang="en-US"/>
          </a:p>
          <a:p>
            <a:r>
              <a:rPr lang="en-US"/>
              <a:t>The Washington Report now is solely focused on the reporting of news and updates on Indian health. This allows us to share news updates greater focus and talk about them more in depth than previously. We also upload each news article on to the NIHB website individually as soon as they are ready, so we are getting information out more quickly and making information on specific developments easier to share and reference. At the end of each month or when enough have been written, we send out a Washington Report email rounding up the intros to these articles, sharing their links and making connecting with these stories easier for our partners. </a:t>
            </a:r>
          </a:p>
          <a:p>
            <a:endParaRPr lang="en-US"/>
          </a:p>
          <a:p>
            <a:r>
              <a:rPr lang="en-US"/>
              <a:t>Overall, these products have been transformed with audience ease of use in mind. </a:t>
            </a:r>
          </a:p>
        </p:txBody>
      </p:sp>
      <p:sp>
        <p:nvSpPr>
          <p:cNvPr id="4" name="Slide Number Placeholder 3"/>
          <p:cNvSpPr>
            <a:spLocks noGrp="1"/>
          </p:cNvSpPr>
          <p:nvPr>
            <p:ph type="sldNum" sz="quarter" idx="5"/>
          </p:nvPr>
        </p:nvSpPr>
        <p:spPr/>
        <p:txBody>
          <a:bodyPr/>
          <a:lstStyle/>
          <a:p>
            <a:fld id="{B763658D-87CD-4C1C-ACB7-38211B100254}" type="slidenum">
              <a:rPr lang="en-US" smtClean="0"/>
              <a:t>22</a:t>
            </a:fld>
            <a:endParaRPr lang="en-US"/>
          </a:p>
        </p:txBody>
      </p:sp>
    </p:spTree>
    <p:extLst>
      <p:ext uri="{BB962C8B-B14F-4D97-AF65-F5344CB8AC3E}">
        <p14:creationId xmlns:p14="http://schemas.microsoft.com/office/powerpoint/2010/main" val="4237923977"/>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C29798E-90C4-48E6-B39B-37FF65347ABD}"/>
              </a:ext>
            </a:extLst>
          </p:cNvPr>
          <p:cNvSpPr>
            <a:spLocks noGrp="1"/>
          </p:cNvSpPr>
          <p:nvPr>
            <p:ph type="ctrTitle"/>
          </p:nvPr>
        </p:nvSpPr>
        <p:spPr>
          <a:xfrm>
            <a:off x="2197100" y="1079500"/>
            <a:ext cx="7797799" cy="2138400"/>
          </a:xfrm>
        </p:spPr>
        <p:txBody>
          <a:bodyPr anchor="b">
            <a:normAutofit/>
          </a:bodyPr>
          <a:lstStyle>
            <a:lvl1pPr algn="ctr">
              <a:defRPr sz="2800"/>
            </a:lvl1pPr>
          </a:lstStyle>
          <a:p>
            <a:r>
              <a:rPr lang="en-US"/>
              <a:t>Click to edit Master title style</a:t>
            </a:r>
          </a:p>
        </p:txBody>
      </p:sp>
      <p:sp>
        <p:nvSpPr>
          <p:cNvPr id="3" name="Subtitle 2">
            <a:extLst>
              <a:ext uri="{FF2B5EF4-FFF2-40B4-BE49-F238E27FC236}">
                <a16:creationId xmlns:a16="http://schemas.microsoft.com/office/drawing/2014/main" id="{93D95C8C-0A7F-40D9-A690-3D5898EFFE81}"/>
              </a:ext>
            </a:extLst>
          </p:cNvPr>
          <p:cNvSpPr>
            <a:spLocks noGrp="1"/>
          </p:cNvSpPr>
          <p:nvPr>
            <p:ph type="subTitle" idx="1"/>
          </p:nvPr>
        </p:nvSpPr>
        <p:spPr>
          <a:xfrm>
            <a:off x="3308350" y="4113213"/>
            <a:ext cx="5575300" cy="1655762"/>
          </a:xfrm>
        </p:spPr>
        <p:txBody>
          <a:bodyPr/>
          <a:lstStyle>
            <a:lvl1pPr marL="0" indent="0" algn="ctr">
              <a:buNone/>
              <a:defRPr sz="2400" i="1"/>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a:extLst>
              <a:ext uri="{FF2B5EF4-FFF2-40B4-BE49-F238E27FC236}">
                <a16:creationId xmlns:a16="http://schemas.microsoft.com/office/drawing/2014/main" id="{3D1322F3-E47A-4D6E-96A8-AB5C73BA9906}"/>
              </a:ext>
            </a:extLst>
          </p:cNvPr>
          <p:cNvSpPr>
            <a:spLocks noGrp="1"/>
          </p:cNvSpPr>
          <p:nvPr>
            <p:ph type="dt" sz="half" idx="10"/>
          </p:nvPr>
        </p:nvSpPr>
        <p:spPr>
          <a:xfrm>
            <a:off x="541338" y="6401999"/>
            <a:ext cx="2206625" cy="369332"/>
          </a:xfrm>
          <a:prstGeom prst="rect">
            <a:avLst/>
          </a:prstGeom>
        </p:spPr>
        <p:txBody>
          <a:bodyPr/>
          <a:lstStyle/>
          <a:p>
            <a:fld id="{64F0E216-BA48-4F04-AC4F-645AA0DD6AC6}" type="datetimeFigureOut">
              <a:rPr lang="en-US" smtClean="0"/>
              <a:t>4/15/2024</a:t>
            </a:fld>
            <a:endParaRPr lang="en-US"/>
          </a:p>
        </p:txBody>
      </p:sp>
      <p:sp>
        <p:nvSpPr>
          <p:cNvPr id="5" name="Footer Placeholder 4">
            <a:extLst>
              <a:ext uri="{FF2B5EF4-FFF2-40B4-BE49-F238E27FC236}">
                <a16:creationId xmlns:a16="http://schemas.microsoft.com/office/drawing/2014/main" id="{737BF5CE-9E66-4FD5-949F-34E11607C6DF}"/>
              </a:ext>
            </a:extLst>
          </p:cNvPr>
          <p:cNvSpPr>
            <a:spLocks noGrp="1"/>
          </p:cNvSpPr>
          <p:nvPr>
            <p:ph type="ftr" sz="quarter" idx="11"/>
          </p:nvPr>
        </p:nvSpPr>
        <p:spPr>
          <a:xfrm>
            <a:off x="3308350" y="6401999"/>
            <a:ext cx="5575300" cy="369332"/>
          </a:xfrm>
          <a:prstGeom prst="rect">
            <a:avLst/>
          </a:prstGeom>
        </p:spPr>
        <p:txBody>
          <a:bodyPr/>
          <a:lstStyle/>
          <a:p>
            <a:endParaRPr lang="en-US"/>
          </a:p>
        </p:txBody>
      </p:sp>
      <p:sp>
        <p:nvSpPr>
          <p:cNvPr id="6" name="Slide Number Placeholder 5">
            <a:extLst>
              <a:ext uri="{FF2B5EF4-FFF2-40B4-BE49-F238E27FC236}">
                <a16:creationId xmlns:a16="http://schemas.microsoft.com/office/drawing/2014/main" id="{4EEDAB7A-4032-416A-B04E-1F4878912E02}"/>
              </a:ext>
            </a:extLst>
          </p:cNvPr>
          <p:cNvSpPr>
            <a:spLocks noGrp="1"/>
          </p:cNvSpPr>
          <p:nvPr>
            <p:ph type="sldNum" sz="quarter" idx="12"/>
          </p:nvPr>
        </p:nvSpPr>
        <p:spPr>
          <a:xfrm>
            <a:off x="9442800" y="6401999"/>
            <a:ext cx="2208212" cy="369332"/>
          </a:xfrm>
          <a:prstGeom prst="rect">
            <a:avLst/>
          </a:prstGeom>
        </p:spPr>
        <p:txBody>
          <a:bodyPr/>
          <a:lstStyle/>
          <a:p>
            <a:fld id="{D39607A7-8386-47DB-8578-DDEDD194E5D4}" type="slidenum">
              <a:rPr lang="en-US" smtClean="0"/>
              <a:t>‹#›</a:t>
            </a:fld>
            <a:endParaRPr lang="en-US"/>
          </a:p>
        </p:txBody>
      </p:sp>
      <p:cxnSp>
        <p:nvCxnSpPr>
          <p:cNvPr id="7" name="Straight Connector 6">
            <a:extLst>
              <a:ext uri="{FF2B5EF4-FFF2-40B4-BE49-F238E27FC236}">
                <a16:creationId xmlns:a16="http://schemas.microsoft.com/office/drawing/2014/main" id="{701C0CAB-6A03-4C6A-9FAA-219847753628}"/>
              </a:ext>
            </a:extLst>
          </p:cNvPr>
          <p:cNvCxnSpPr>
            <a:cxnSpLocks/>
          </p:cNvCxnSpPr>
          <p:nvPr/>
        </p:nvCxnSpPr>
        <p:spPr>
          <a:xfrm>
            <a:off x="5826000" y="3690871"/>
            <a:ext cx="540000" cy="0"/>
          </a:xfrm>
          <a:prstGeom prst="line">
            <a:avLst/>
          </a:prstGeom>
          <a:ln w="12700">
            <a:solidFill>
              <a:schemeClr val="tx1"/>
            </a:solidFill>
          </a:ln>
        </p:spPr>
        <p:style>
          <a:lnRef idx="1">
            <a:schemeClr val="accent1"/>
          </a:lnRef>
          <a:fillRef idx="0">
            <a:schemeClr val="accent1"/>
          </a:fillRef>
          <a:effectRef idx="0">
            <a:schemeClr val="accent1"/>
          </a:effectRef>
          <a:fontRef idx="minor">
            <a:schemeClr val="tx1"/>
          </a:fontRef>
        </p:style>
      </p:cxnSp>
      <p:grpSp>
        <p:nvGrpSpPr>
          <p:cNvPr id="20" name="Group 19">
            <a:extLst>
              <a:ext uri="{FF2B5EF4-FFF2-40B4-BE49-F238E27FC236}">
                <a16:creationId xmlns:a16="http://schemas.microsoft.com/office/drawing/2014/main" id="{F982E0B2-AA9C-441C-A08E-A9DF9CF12116}"/>
              </a:ext>
            </a:extLst>
          </p:cNvPr>
          <p:cNvGrpSpPr/>
          <p:nvPr/>
        </p:nvGrpSpPr>
        <p:grpSpPr>
          <a:xfrm>
            <a:off x="9728046" y="4869342"/>
            <a:ext cx="1623711" cy="630920"/>
            <a:chOff x="9588346" y="4824892"/>
            <a:chExt cx="1623711" cy="630920"/>
          </a:xfrm>
        </p:grpSpPr>
        <p:sp>
          <p:nvSpPr>
            <p:cNvPr id="16" name="Freeform: Shape 15">
              <a:extLst>
                <a:ext uri="{FF2B5EF4-FFF2-40B4-BE49-F238E27FC236}">
                  <a16:creationId xmlns:a16="http://schemas.microsoft.com/office/drawing/2014/main" id="{A4A2E074-C10D-4C57-AB72-B631E4D77102}"/>
                </a:ext>
              </a:extLst>
            </p:cNvPr>
            <p:cNvSpPr/>
            <p:nvPr/>
          </p:nvSpPr>
          <p:spPr>
            <a:xfrm rot="2700000" flipH="1">
              <a:off x="10267789" y="4452443"/>
              <a:ext cx="571820" cy="1316717"/>
            </a:xfrm>
            <a:custGeom>
              <a:avLst/>
              <a:gdLst>
                <a:gd name="connsiteX0" fmla="*/ 282417 w 571820"/>
                <a:gd name="connsiteY0" fmla="*/ 0 h 1316717"/>
                <a:gd name="connsiteX1" fmla="*/ 285910 w 571820"/>
                <a:gd name="connsiteY1" fmla="*/ 3175 h 1316717"/>
                <a:gd name="connsiteX2" fmla="*/ 287393 w 571820"/>
                <a:gd name="connsiteY2" fmla="*/ 1827 h 1316717"/>
                <a:gd name="connsiteX3" fmla="*/ 289403 w 571820"/>
                <a:gd name="connsiteY3" fmla="*/ 0 h 1316717"/>
                <a:gd name="connsiteX4" fmla="*/ 289403 w 571820"/>
                <a:gd name="connsiteY4" fmla="*/ 6349 h 1316717"/>
                <a:gd name="connsiteX5" fmla="*/ 309203 w 571820"/>
                <a:gd name="connsiteY5" fmla="*/ 24345 h 1316717"/>
                <a:gd name="connsiteX6" fmla="*/ 571820 w 571820"/>
                <a:gd name="connsiteY6" fmla="*/ 658359 h 1316717"/>
                <a:gd name="connsiteX7" fmla="*/ 309203 w 571820"/>
                <a:gd name="connsiteY7" fmla="*/ 1292372 h 1316717"/>
                <a:gd name="connsiteX8" fmla="*/ 289403 w 571820"/>
                <a:gd name="connsiteY8" fmla="*/ 1310368 h 1316717"/>
                <a:gd name="connsiteX9" fmla="*/ 289403 w 571820"/>
                <a:gd name="connsiteY9" fmla="*/ 1316717 h 1316717"/>
                <a:gd name="connsiteX10" fmla="*/ 287393 w 571820"/>
                <a:gd name="connsiteY10" fmla="*/ 1314890 h 1316717"/>
                <a:gd name="connsiteX11" fmla="*/ 285910 w 571820"/>
                <a:gd name="connsiteY11" fmla="*/ 1313542 h 1316717"/>
                <a:gd name="connsiteX12" fmla="*/ 282417 w 571820"/>
                <a:gd name="connsiteY12" fmla="*/ 1316717 h 1316717"/>
                <a:gd name="connsiteX13" fmla="*/ 282417 w 571820"/>
                <a:gd name="connsiteY13" fmla="*/ 1310367 h 1316717"/>
                <a:gd name="connsiteX14" fmla="*/ 262617 w 571820"/>
                <a:gd name="connsiteY14" fmla="*/ 1292372 h 1316717"/>
                <a:gd name="connsiteX15" fmla="*/ 0 w 571820"/>
                <a:gd name="connsiteY15" fmla="*/ 658358 h 1316717"/>
                <a:gd name="connsiteX16" fmla="*/ 262617 w 571820"/>
                <a:gd name="connsiteY16" fmla="*/ 24345 h 1316717"/>
                <a:gd name="connsiteX17" fmla="*/ 282417 w 571820"/>
                <a:gd name="connsiteY17" fmla="*/ 6349 h 13167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Lst>
              <a:rect l="l" t="t" r="r" b="b"/>
              <a:pathLst>
                <a:path w="571820" h="1316717">
                  <a:moveTo>
                    <a:pt x="282417" y="0"/>
                  </a:moveTo>
                  <a:lnTo>
                    <a:pt x="285910" y="3175"/>
                  </a:lnTo>
                  <a:lnTo>
                    <a:pt x="287393" y="1827"/>
                  </a:lnTo>
                  <a:lnTo>
                    <a:pt x="289403" y="0"/>
                  </a:lnTo>
                  <a:lnTo>
                    <a:pt x="289403" y="6349"/>
                  </a:lnTo>
                  <a:lnTo>
                    <a:pt x="309203" y="24345"/>
                  </a:lnTo>
                  <a:cubicBezTo>
                    <a:pt x="471461" y="186603"/>
                    <a:pt x="571820" y="410761"/>
                    <a:pt x="571820" y="658359"/>
                  </a:cubicBezTo>
                  <a:cubicBezTo>
                    <a:pt x="571820" y="905956"/>
                    <a:pt x="471461" y="1130114"/>
                    <a:pt x="309203" y="1292372"/>
                  </a:cubicBezTo>
                  <a:lnTo>
                    <a:pt x="289403" y="1310368"/>
                  </a:lnTo>
                  <a:lnTo>
                    <a:pt x="289403" y="1316717"/>
                  </a:lnTo>
                  <a:lnTo>
                    <a:pt x="287393" y="1314890"/>
                  </a:lnTo>
                  <a:lnTo>
                    <a:pt x="285910" y="1313542"/>
                  </a:lnTo>
                  <a:lnTo>
                    <a:pt x="282417" y="1316717"/>
                  </a:lnTo>
                  <a:lnTo>
                    <a:pt x="282417" y="1310367"/>
                  </a:lnTo>
                  <a:lnTo>
                    <a:pt x="262617" y="1292372"/>
                  </a:lnTo>
                  <a:cubicBezTo>
                    <a:pt x="100359" y="1130113"/>
                    <a:pt x="0" y="905956"/>
                    <a:pt x="0" y="658358"/>
                  </a:cubicBezTo>
                  <a:cubicBezTo>
                    <a:pt x="0" y="410761"/>
                    <a:pt x="100359" y="186603"/>
                    <a:pt x="262617" y="24345"/>
                  </a:cubicBezTo>
                  <a:lnTo>
                    <a:pt x="282417" y="6349"/>
                  </a:lnTo>
                  <a:close/>
                </a:path>
              </a:pathLst>
            </a:custGeom>
            <a:solidFill>
              <a:schemeClr val="accent4">
                <a:alpha val="40000"/>
              </a:schemeClr>
            </a:solidFill>
            <a:ln w="12700">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17" name="Group 16">
              <a:extLst>
                <a:ext uri="{FF2B5EF4-FFF2-40B4-BE49-F238E27FC236}">
                  <a16:creationId xmlns:a16="http://schemas.microsoft.com/office/drawing/2014/main" id="{0B037EB3-1772-4BA8-A95A-E5DBDFEA32B0}"/>
                </a:ext>
              </a:extLst>
            </p:cNvPr>
            <p:cNvGrpSpPr/>
            <p:nvPr/>
          </p:nvGrpSpPr>
          <p:grpSpPr>
            <a:xfrm rot="2700000" flipH="1">
              <a:off x="10112436" y="4359902"/>
              <a:ext cx="571820" cy="1620000"/>
              <a:chOff x="8482785" y="4330454"/>
              <a:chExt cx="571820" cy="1620000"/>
            </a:xfrm>
          </p:grpSpPr>
          <p:sp>
            <p:nvSpPr>
              <p:cNvPr id="18" name="Freeform: Shape 17">
                <a:extLst>
                  <a:ext uri="{FF2B5EF4-FFF2-40B4-BE49-F238E27FC236}">
                    <a16:creationId xmlns:a16="http://schemas.microsoft.com/office/drawing/2014/main" id="{A1F47AC1-63D0-47F3-9728-1A0A0543494B}"/>
                  </a:ext>
                </a:extLst>
              </p:cNvPr>
              <p:cNvSpPr/>
              <p:nvPr/>
            </p:nvSpPr>
            <p:spPr>
              <a:xfrm>
                <a:off x="8482785" y="4333632"/>
                <a:ext cx="571820" cy="1311956"/>
              </a:xfrm>
              <a:custGeom>
                <a:avLst/>
                <a:gdLst>
                  <a:gd name="connsiteX0" fmla="*/ 282417 w 571820"/>
                  <a:gd name="connsiteY0" fmla="*/ 0 h 1316717"/>
                  <a:gd name="connsiteX1" fmla="*/ 285910 w 571820"/>
                  <a:gd name="connsiteY1" fmla="*/ 3175 h 1316717"/>
                  <a:gd name="connsiteX2" fmla="*/ 287393 w 571820"/>
                  <a:gd name="connsiteY2" fmla="*/ 1827 h 1316717"/>
                  <a:gd name="connsiteX3" fmla="*/ 289403 w 571820"/>
                  <a:gd name="connsiteY3" fmla="*/ 0 h 1316717"/>
                  <a:gd name="connsiteX4" fmla="*/ 289403 w 571820"/>
                  <a:gd name="connsiteY4" fmla="*/ 6349 h 1316717"/>
                  <a:gd name="connsiteX5" fmla="*/ 309203 w 571820"/>
                  <a:gd name="connsiteY5" fmla="*/ 24345 h 1316717"/>
                  <a:gd name="connsiteX6" fmla="*/ 571820 w 571820"/>
                  <a:gd name="connsiteY6" fmla="*/ 658359 h 1316717"/>
                  <a:gd name="connsiteX7" fmla="*/ 309203 w 571820"/>
                  <a:gd name="connsiteY7" fmla="*/ 1292372 h 1316717"/>
                  <a:gd name="connsiteX8" fmla="*/ 289403 w 571820"/>
                  <a:gd name="connsiteY8" fmla="*/ 1310368 h 1316717"/>
                  <a:gd name="connsiteX9" fmla="*/ 289403 w 571820"/>
                  <a:gd name="connsiteY9" fmla="*/ 1316717 h 1316717"/>
                  <a:gd name="connsiteX10" fmla="*/ 287393 w 571820"/>
                  <a:gd name="connsiteY10" fmla="*/ 1314890 h 1316717"/>
                  <a:gd name="connsiteX11" fmla="*/ 285910 w 571820"/>
                  <a:gd name="connsiteY11" fmla="*/ 1313542 h 1316717"/>
                  <a:gd name="connsiteX12" fmla="*/ 282417 w 571820"/>
                  <a:gd name="connsiteY12" fmla="*/ 1316717 h 1316717"/>
                  <a:gd name="connsiteX13" fmla="*/ 282417 w 571820"/>
                  <a:gd name="connsiteY13" fmla="*/ 1310367 h 1316717"/>
                  <a:gd name="connsiteX14" fmla="*/ 262617 w 571820"/>
                  <a:gd name="connsiteY14" fmla="*/ 1292372 h 1316717"/>
                  <a:gd name="connsiteX15" fmla="*/ 0 w 571820"/>
                  <a:gd name="connsiteY15" fmla="*/ 658358 h 1316717"/>
                  <a:gd name="connsiteX16" fmla="*/ 262617 w 571820"/>
                  <a:gd name="connsiteY16" fmla="*/ 24345 h 1316717"/>
                  <a:gd name="connsiteX17" fmla="*/ 282417 w 571820"/>
                  <a:gd name="connsiteY17" fmla="*/ 6349 h 1316717"/>
                  <a:gd name="connsiteX0" fmla="*/ 282417 w 571820"/>
                  <a:gd name="connsiteY0" fmla="*/ 6349 h 1316717"/>
                  <a:gd name="connsiteX1" fmla="*/ 285910 w 571820"/>
                  <a:gd name="connsiteY1" fmla="*/ 3175 h 1316717"/>
                  <a:gd name="connsiteX2" fmla="*/ 287393 w 571820"/>
                  <a:gd name="connsiteY2" fmla="*/ 1827 h 1316717"/>
                  <a:gd name="connsiteX3" fmla="*/ 289403 w 571820"/>
                  <a:gd name="connsiteY3" fmla="*/ 0 h 1316717"/>
                  <a:gd name="connsiteX4" fmla="*/ 289403 w 571820"/>
                  <a:gd name="connsiteY4" fmla="*/ 6349 h 1316717"/>
                  <a:gd name="connsiteX5" fmla="*/ 309203 w 571820"/>
                  <a:gd name="connsiteY5" fmla="*/ 24345 h 1316717"/>
                  <a:gd name="connsiteX6" fmla="*/ 571820 w 571820"/>
                  <a:gd name="connsiteY6" fmla="*/ 658359 h 1316717"/>
                  <a:gd name="connsiteX7" fmla="*/ 309203 w 571820"/>
                  <a:gd name="connsiteY7" fmla="*/ 1292372 h 1316717"/>
                  <a:gd name="connsiteX8" fmla="*/ 289403 w 571820"/>
                  <a:gd name="connsiteY8" fmla="*/ 1310368 h 1316717"/>
                  <a:gd name="connsiteX9" fmla="*/ 289403 w 571820"/>
                  <a:gd name="connsiteY9" fmla="*/ 1316717 h 1316717"/>
                  <a:gd name="connsiteX10" fmla="*/ 287393 w 571820"/>
                  <a:gd name="connsiteY10" fmla="*/ 1314890 h 1316717"/>
                  <a:gd name="connsiteX11" fmla="*/ 285910 w 571820"/>
                  <a:gd name="connsiteY11" fmla="*/ 1313542 h 1316717"/>
                  <a:gd name="connsiteX12" fmla="*/ 282417 w 571820"/>
                  <a:gd name="connsiteY12" fmla="*/ 1316717 h 1316717"/>
                  <a:gd name="connsiteX13" fmla="*/ 282417 w 571820"/>
                  <a:gd name="connsiteY13" fmla="*/ 1310367 h 1316717"/>
                  <a:gd name="connsiteX14" fmla="*/ 262617 w 571820"/>
                  <a:gd name="connsiteY14" fmla="*/ 1292372 h 1316717"/>
                  <a:gd name="connsiteX15" fmla="*/ 0 w 571820"/>
                  <a:gd name="connsiteY15" fmla="*/ 658358 h 1316717"/>
                  <a:gd name="connsiteX16" fmla="*/ 262617 w 571820"/>
                  <a:gd name="connsiteY16" fmla="*/ 24345 h 1316717"/>
                  <a:gd name="connsiteX17" fmla="*/ 282417 w 571820"/>
                  <a:gd name="connsiteY17" fmla="*/ 6349 h 1316717"/>
                  <a:gd name="connsiteX0" fmla="*/ 262617 w 571820"/>
                  <a:gd name="connsiteY0" fmla="*/ 24345 h 1316717"/>
                  <a:gd name="connsiteX1" fmla="*/ 285910 w 571820"/>
                  <a:gd name="connsiteY1" fmla="*/ 3175 h 1316717"/>
                  <a:gd name="connsiteX2" fmla="*/ 287393 w 571820"/>
                  <a:gd name="connsiteY2" fmla="*/ 1827 h 1316717"/>
                  <a:gd name="connsiteX3" fmla="*/ 289403 w 571820"/>
                  <a:gd name="connsiteY3" fmla="*/ 0 h 1316717"/>
                  <a:gd name="connsiteX4" fmla="*/ 289403 w 571820"/>
                  <a:gd name="connsiteY4" fmla="*/ 6349 h 1316717"/>
                  <a:gd name="connsiteX5" fmla="*/ 309203 w 571820"/>
                  <a:gd name="connsiteY5" fmla="*/ 24345 h 1316717"/>
                  <a:gd name="connsiteX6" fmla="*/ 571820 w 571820"/>
                  <a:gd name="connsiteY6" fmla="*/ 658359 h 1316717"/>
                  <a:gd name="connsiteX7" fmla="*/ 309203 w 571820"/>
                  <a:gd name="connsiteY7" fmla="*/ 1292372 h 1316717"/>
                  <a:gd name="connsiteX8" fmla="*/ 289403 w 571820"/>
                  <a:gd name="connsiteY8" fmla="*/ 1310368 h 1316717"/>
                  <a:gd name="connsiteX9" fmla="*/ 289403 w 571820"/>
                  <a:gd name="connsiteY9" fmla="*/ 1316717 h 1316717"/>
                  <a:gd name="connsiteX10" fmla="*/ 287393 w 571820"/>
                  <a:gd name="connsiteY10" fmla="*/ 1314890 h 1316717"/>
                  <a:gd name="connsiteX11" fmla="*/ 285910 w 571820"/>
                  <a:gd name="connsiteY11" fmla="*/ 1313542 h 1316717"/>
                  <a:gd name="connsiteX12" fmla="*/ 282417 w 571820"/>
                  <a:gd name="connsiteY12" fmla="*/ 1316717 h 1316717"/>
                  <a:gd name="connsiteX13" fmla="*/ 282417 w 571820"/>
                  <a:gd name="connsiteY13" fmla="*/ 1310367 h 1316717"/>
                  <a:gd name="connsiteX14" fmla="*/ 262617 w 571820"/>
                  <a:gd name="connsiteY14" fmla="*/ 1292372 h 1316717"/>
                  <a:gd name="connsiteX15" fmla="*/ 0 w 571820"/>
                  <a:gd name="connsiteY15" fmla="*/ 658358 h 1316717"/>
                  <a:gd name="connsiteX16" fmla="*/ 262617 w 571820"/>
                  <a:gd name="connsiteY16" fmla="*/ 24345 h 1316717"/>
                  <a:gd name="connsiteX0" fmla="*/ 262617 w 571820"/>
                  <a:gd name="connsiteY0" fmla="*/ 24345 h 1316717"/>
                  <a:gd name="connsiteX1" fmla="*/ 285910 w 571820"/>
                  <a:gd name="connsiteY1" fmla="*/ 3175 h 1316717"/>
                  <a:gd name="connsiteX2" fmla="*/ 287393 w 571820"/>
                  <a:gd name="connsiteY2" fmla="*/ 1827 h 1316717"/>
                  <a:gd name="connsiteX3" fmla="*/ 289403 w 571820"/>
                  <a:gd name="connsiteY3" fmla="*/ 0 h 1316717"/>
                  <a:gd name="connsiteX4" fmla="*/ 309203 w 571820"/>
                  <a:gd name="connsiteY4" fmla="*/ 24345 h 1316717"/>
                  <a:gd name="connsiteX5" fmla="*/ 571820 w 571820"/>
                  <a:gd name="connsiteY5" fmla="*/ 658359 h 1316717"/>
                  <a:gd name="connsiteX6" fmla="*/ 309203 w 571820"/>
                  <a:gd name="connsiteY6" fmla="*/ 1292372 h 1316717"/>
                  <a:gd name="connsiteX7" fmla="*/ 289403 w 571820"/>
                  <a:gd name="connsiteY7" fmla="*/ 1310368 h 1316717"/>
                  <a:gd name="connsiteX8" fmla="*/ 289403 w 571820"/>
                  <a:gd name="connsiteY8" fmla="*/ 1316717 h 1316717"/>
                  <a:gd name="connsiteX9" fmla="*/ 287393 w 571820"/>
                  <a:gd name="connsiteY9" fmla="*/ 1314890 h 1316717"/>
                  <a:gd name="connsiteX10" fmla="*/ 285910 w 571820"/>
                  <a:gd name="connsiteY10" fmla="*/ 1313542 h 1316717"/>
                  <a:gd name="connsiteX11" fmla="*/ 282417 w 571820"/>
                  <a:gd name="connsiteY11" fmla="*/ 1316717 h 1316717"/>
                  <a:gd name="connsiteX12" fmla="*/ 282417 w 571820"/>
                  <a:gd name="connsiteY12" fmla="*/ 1310367 h 1316717"/>
                  <a:gd name="connsiteX13" fmla="*/ 262617 w 571820"/>
                  <a:gd name="connsiteY13" fmla="*/ 1292372 h 1316717"/>
                  <a:gd name="connsiteX14" fmla="*/ 0 w 571820"/>
                  <a:gd name="connsiteY14" fmla="*/ 658358 h 1316717"/>
                  <a:gd name="connsiteX15" fmla="*/ 262617 w 571820"/>
                  <a:gd name="connsiteY15" fmla="*/ 24345 h 1316717"/>
                  <a:gd name="connsiteX0" fmla="*/ 262617 w 571820"/>
                  <a:gd name="connsiteY0" fmla="*/ 22518 h 1314890"/>
                  <a:gd name="connsiteX1" fmla="*/ 285910 w 571820"/>
                  <a:gd name="connsiteY1" fmla="*/ 1348 h 1314890"/>
                  <a:gd name="connsiteX2" fmla="*/ 287393 w 571820"/>
                  <a:gd name="connsiteY2" fmla="*/ 0 h 1314890"/>
                  <a:gd name="connsiteX3" fmla="*/ 309203 w 571820"/>
                  <a:gd name="connsiteY3" fmla="*/ 22518 h 1314890"/>
                  <a:gd name="connsiteX4" fmla="*/ 571820 w 571820"/>
                  <a:gd name="connsiteY4" fmla="*/ 656532 h 1314890"/>
                  <a:gd name="connsiteX5" fmla="*/ 309203 w 571820"/>
                  <a:gd name="connsiteY5" fmla="*/ 1290545 h 1314890"/>
                  <a:gd name="connsiteX6" fmla="*/ 289403 w 571820"/>
                  <a:gd name="connsiteY6" fmla="*/ 1308541 h 1314890"/>
                  <a:gd name="connsiteX7" fmla="*/ 289403 w 571820"/>
                  <a:gd name="connsiteY7" fmla="*/ 1314890 h 1314890"/>
                  <a:gd name="connsiteX8" fmla="*/ 287393 w 571820"/>
                  <a:gd name="connsiteY8" fmla="*/ 1313063 h 1314890"/>
                  <a:gd name="connsiteX9" fmla="*/ 285910 w 571820"/>
                  <a:gd name="connsiteY9" fmla="*/ 1311715 h 1314890"/>
                  <a:gd name="connsiteX10" fmla="*/ 282417 w 571820"/>
                  <a:gd name="connsiteY10" fmla="*/ 1314890 h 1314890"/>
                  <a:gd name="connsiteX11" fmla="*/ 282417 w 571820"/>
                  <a:gd name="connsiteY11" fmla="*/ 1308540 h 1314890"/>
                  <a:gd name="connsiteX12" fmla="*/ 262617 w 571820"/>
                  <a:gd name="connsiteY12" fmla="*/ 1290545 h 1314890"/>
                  <a:gd name="connsiteX13" fmla="*/ 0 w 571820"/>
                  <a:gd name="connsiteY13" fmla="*/ 656531 h 1314890"/>
                  <a:gd name="connsiteX14" fmla="*/ 262617 w 571820"/>
                  <a:gd name="connsiteY14" fmla="*/ 22518 h 1314890"/>
                  <a:gd name="connsiteX0" fmla="*/ 262617 w 571820"/>
                  <a:gd name="connsiteY0" fmla="*/ 21170 h 1313542"/>
                  <a:gd name="connsiteX1" fmla="*/ 285910 w 571820"/>
                  <a:gd name="connsiteY1" fmla="*/ 0 h 1313542"/>
                  <a:gd name="connsiteX2" fmla="*/ 309203 w 571820"/>
                  <a:gd name="connsiteY2" fmla="*/ 21170 h 1313542"/>
                  <a:gd name="connsiteX3" fmla="*/ 571820 w 571820"/>
                  <a:gd name="connsiteY3" fmla="*/ 655184 h 1313542"/>
                  <a:gd name="connsiteX4" fmla="*/ 309203 w 571820"/>
                  <a:gd name="connsiteY4" fmla="*/ 1289197 h 1313542"/>
                  <a:gd name="connsiteX5" fmla="*/ 289403 w 571820"/>
                  <a:gd name="connsiteY5" fmla="*/ 1307193 h 1313542"/>
                  <a:gd name="connsiteX6" fmla="*/ 289403 w 571820"/>
                  <a:gd name="connsiteY6" fmla="*/ 1313542 h 1313542"/>
                  <a:gd name="connsiteX7" fmla="*/ 287393 w 571820"/>
                  <a:gd name="connsiteY7" fmla="*/ 1311715 h 1313542"/>
                  <a:gd name="connsiteX8" fmla="*/ 285910 w 571820"/>
                  <a:gd name="connsiteY8" fmla="*/ 1310367 h 1313542"/>
                  <a:gd name="connsiteX9" fmla="*/ 282417 w 571820"/>
                  <a:gd name="connsiteY9" fmla="*/ 1313542 h 1313542"/>
                  <a:gd name="connsiteX10" fmla="*/ 282417 w 571820"/>
                  <a:gd name="connsiteY10" fmla="*/ 1307192 h 1313542"/>
                  <a:gd name="connsiteX11" fmla="*/ 262617 w 571820"/>
                  <a:gd name="connsiteY11" fmla="*/ 1289197 h 1313542"/>
                  <a:gd name="connsiteX12" fmla="*/ 0 w 571820"/>
                  <a:gd name="connsiteY12" fmla="*/ 655183 h 1313542"/>
                  <a:gd name="connsiteX13" fmla="*/ 262617 w 571820"/>
                  <a:gd name="connsiteY13" fmla="*/ 21170 h 1313542"/>
                  <a:gd name="connsiteX0" fmla="*/ 262617 w 571820"/>
                  <a:gd name="connsiteY0" fmla="*/ 21170 h 1313542"/>
                  <a:gd name="connsiteX1" fmla="*/ 285910 w 571820"/>
                  <a:gd name="connsiteY1" fmla="*/ 0 h 1313542"/>
                  <a:gd name="connsiteX2" fmla="*/ 309203 w 571820"/>
                  <a:gd name="connsiteY2" fmla="*/ 21170 h 1313542"/>
                  <a:gd name="connsiteX3" fmla="*/ 571820 w 571820"/>
                  <a:gd name="connsiteY3" fmla="*/ 655184 h 1313542"/>
                  <a:gd name="connsiteX4" fmla="*/ 309203 w 571820"/>
                  <a:gd name="connsiteY4" fmla="*/ 1289197 h 1313542"/>
                  <a:gd name="connsiteX5" fmla="*/ 289403 w 571820"/>
                  <a:gd name="connsiteY5" fmla="*/ 1307193 h 1313542"/>
                  <a:gd name="connsiteX6" fmla="*/ 289403 w 571820"/>
                  <a:gd name="connsiteY6" fmla="*/ 1313542 h 1313542"/>
                  <a:gd name="connsiteX7" fmla="*/ 287393 w 571820"/>
                  <a:gd name="connsiteY7" fmla="*/ 1311715 h 1313542"/>
                  <a:gd name="connsiteX8" fmla="*/ 285910 w 571820"/>
                  <a:gd name="connsiteY8" fmla="*/ 1310367 h 1313542"/>
                  <a:gd name="connsiteX9" fmla="*/ 282417 w 571820"/>
                  <a:gd name="connsiteY9" fmla="*/ 1313542 h 1313542"/>
                  <a:gd name="connsiteX10" fmla="*/ 262617 w 571820"/>
                  <a:gd name="connsiteY10" fmla="*/ 1289197 h 1313542"/>
                  <a:gd name="connsiteX11" fmla="*/ 0 w 571820"/>
                  <a:gd name="connsiteY11" fmla="*/ 655183 h 1313542"/>
                  <a:gd name="connsiteX12" fmla="*/ 262617 w 571820"/>
                  <a:gd name="connsiteY12" fmla="*/ 21170 h 1313542"/>
                  <a:gd name="connsiteX0" fmla="*/ 262617 w 571820"/>
                  <a:gd name="connsiteY0" fmla="*/ 21170 h 1313542"/>
                  <a:gd name="connsiteX1" fmla="*/ 285910 w 571820"/>
                  <a:gd name="connsiteY1" fmla="*/ 0 h 1313542"/>
                  <a:gd name="connsiteX2" fmla="*/ 309203 w 571820"/>
                  <a:gd name="connsiteY2" fmla="*/ 21170 h 1313542"/>
                  <a:gd name="connsiteX3" fmla="*/ 571820 w 571820"/>
                  <a:gd name="connsiteY3" fmla="*/ 655184 h 1313542"/>
                  <a:gd name="connsiteX4" fmla="*/ 309203 w 571820"/>
                  <a:gd name="connsiteY4" fmla="*/ 1289197 h 1313542"/>
                  <a:gd name="connsiteX5" fmla="*/ 289403 w 571820"/>
                  <a:gd name="connsiteY5" fmla="*/ 1307193 h 1313542"/>
                  <a:gd name="connsiteX6" fmla="*/ 289403 w 571820"/>
                  <a:gd name="connsiteY6" fmla="*/ 1313542 h 1313542"/>
                  <a:gd name="connsiteX7" fmla="*/ 287393 w 571820"/>
                  <a:gd name="connsiteY7" fmla="*/ 1311715 h 1313542"/>
                  <a:gd name="connsiteX8" fmla="*/ 285910 w 571820"/>
                  <a:gd name="connsiteY8" fmla="*/ 1310367 h 1313542"/>
                  <a:gd name="connsiteX9" fmla="*/ 262617 w 571820"/>
                  <a:gd name="connsiteY9" fmla="*/ 1289197 h 1313542"/>
                  <a:gd name="connsiteX10" fmla="*/ 0 w 571820"/>
                  <a:gd name="connsiteY10" fmla="*/ 655183 h 1313542"/>
                  <a:gd name="connsiteX11" fmla="*/ 262617 w 571820"/>
                  <a:gd name="connsiteY11" fmla="*/ 21170 h 1313542"/>
                  <a:gd name="connsiteX0" fmla="*/ 262617 w 571820"/>
                  <a:gd name="connsiteY0" fmla="*/ 21170 h 1313542"/>
                  <a:gd name="connsiteX1" fmla="*/ 285910 w 571820"/>
                  <a:gd name="connsiteY1" fmla="*/ 0 h 1313542"/>
                  <a:gd name="connsiteX2" fmla="*/ 309203 w 571820"/>
                  <a:gd name="connsiteY2" fmla="*/ 21170 h 1313542"/>
                  <a:gd name="connsiteX3" fmla="*/ 571820 w 571820"/>
                  <a:gd name="connsiteY3" fmla="*/ 655184 h 1313542"/>
                  <a:gd name="connsiteX4" fmla="*/ 309203 w 571820"/>
                  <a:gd name="connsiteY4" fmla="*/ 1289197 h 1313542"/>
                  <a:gd name="connsiteX5" fmla="*/ 289403 w 571820"/>
                  <a:gd name="connsiteY5" fmla="*/ 1307193 h 1313542"/>
                  <a:gd name="connsiteX6" fmla="*/ 289403 w 571820"/>
                  <a:gd name="connsiteY6" fmla="*/ 1313542 h 1313542"/>
                  <a:gd name="connsiteX7" fmla="*/ 287393 w 571820"/>
                  <a:gd name="connsiteY7" fmla="*/ 1311715 h 1313542"/>
                  <a:gd name="connsiteX8" fmla="*/ 262617 w 571820"/>
                  <a:gd name="connsiteY8" fmla="*/ 1289197 h 1313542"/>
                  <a:gd name="connsiteX9" fmla="*/ 0 w 571820"/>
                  <a:gd name="connsiteY9" fmla="*/ 655183 h 1313542"/>
                  <a:gd name="connsiteX10" fmla="*/ 262617 w 571820"/>
                  <a:gd name="connsiteY10" fmla="*/ 21170 h 1313542"/>
                  <a:gd name="connsiteX0" fmla="*/ 262617 w 571820"/>
                  <a:gd name="connsiteY0" fmla="*/ 21170 h 1313542"/>
                  <a:gd name="connsiteX1" fmla="*/ 285910 w 571820"/>
                  <a:gd name="connsiteY1" fmla="*/ 0 h 1313542"/>
                  <a:gd name="connsiteX2" fmla="*/ 309203 w 571820"/>
                  <a:gd name="connsiteY2" fmla="*/ 21170 h 1313542"/>
                  <a:gd name="connsiteX3" fmla="*/ 571820 w 571820"/>
                  <a:gd name="connsiteY3" fmla="*/ 655184 h 1313542"/>
                  <a:gd name="connsiteX4" fmla="*/ 309203 w 571820"/>
                  <a:gd name="connsiteY4" fmla="*/ 1289197 h 1313542"/>
                  <a:gd name="connsiteX5" fmla="*/ 289403 w 571820"/>
                  <a:gd name="connsiteY5" fmla="*/ 1307193 h 1313542"/>
                  <a:gd name="connsiteX6" fmla="*/ 289403 w 571820"/>
                  <a:gd name="connsiteY6" fmla="*/ 1313542 h 1313542"/>
                  <a:gd name="connsiteX7" fmla="*/ 262617 w 571820"/>
                  <a:gd name="connsiteY7" fmla="*/ 1289197 h 1313542"/>
                  <a:gd name="connsiteX8" fmla="*/ 0 w 571820"/>
                  <a:gd name="connsiteY8" fmla="*/ 655183 h 1313542"/>
                  <a:gd name="connsiteX9" fmla="*/ 262617 w 571820"/>
                  <a:gd name="connsiteY9" fmla="*/ 21170 h 1313542"/>
                  <a:gd name="connsiteX0" fmla="*/ 262617 w 571820"/>
                  <a:gd name="connsiteY0" fmla="*/ 21170 h 1364739"/>
                  <a:gd name="connsiteX1" fmla="*/ 285910 w 571820"/>
                  <a:gd name="connsiteY1" fmla="*/ 0 h 1364739"/>
                  <a:gd name="connsiteX2" fmla="*/ 309203 w 571820"/>
                  <a:gd name="connsiteY2" fmla="*/ 21170 h 1364739"/>
                  <a:gd name="connsiteX3" fmla="*/ 571820 w 571820"/>
                  <a:gd name="connsiteY3" fmla="*/ 655184 h 1364739"/>
                  <a:gd name="connsiteX4" fmla="*/ 309203 w 571820"/>
                  <a:gd name="connsiteY4" fmla="*/ 1289197 h 1364739"/>
                  <a:gd name="connsiteX5" fmla="*/ 289403 w 571820"/>
                  <a:gd name="connsiteY5" fmla="*/ 1307193 h 1364739"/>
                  <a:gd name="connsiteX6" fmla="*/ 177485 w 571820"/>
                  <a:gd name="connsiteY6" fmla="*/ 1364739 h 1364739"/>
                  <a:gd name="connsiteX7" fmla="*/ 262617 w 571820"/>
                  <a:gd name="connsiteY7" fmla="*/ 1289197 h 1364739"/>
                  <a:gd name="connsiteX8" fmla="*/ 0 w 571820"/>
                  <a:gd name="connsiteY8" fmla="*/ 655183 h 1364739"/>
                  <a:gd name="connsiteX9" fmla="*/ 262617 w 571820"/>
                  <a:gd name="connsiteY9" fmla="*/ 21170 h 1364739"/>
                  <a:gd name="connsiteX0" fmla="*/ 262617 w 571820"/>
                  <a:gd name="connsiteY0" fmla="*/ 21170 h 1364739"/>
                  <a:gd name="connsiteX1" fmla="*/ 285910 w 571820"/>
                  <a:gd name="connsiteY1" fmla="*/ 0 h 1364739"/>
                  <a:gd name="connsiteX2" fmla="*/ 309203 w 571820"/>
                  <a:gd name="connsiteY2" fmla="*/ 21170 h 1364739"/>
                  <a:gd name="connsiteX3" fmla="*/ 571820 w 571820"/>
                  <a:gd name="connsiteY3" fmla="*/ 655184 h 1364739"/>
                  <a:gd name="connsiteX4" fmla="*/ 309203 w 571820"/>
                  <a:gd name="connsiteY4" fmla="*/ 1289197 h 1364739"/>
                  <a:gd name="connsiteX5" fmla="*/ 285832 w 571820"/>
                  <a:gd name="connsiteY5" fmla="*/ 1311956 h 1364739"/>
                  <a:gd name="connsiteX6" fmla="*/ 177485 w 571820"/>
                  <a:gd name="connsiteY6" fmla="*/ 1364739 h 1364739"/>
                  <a:gd name="connsiteX7" fmla="*/ 262617 w 571820"/>
                  <a:gd name="connsiteY7" fmla="*/ 1289197 h 1364739"/>
                  <a:gd name="connsiteX8" fmla="*/ 0 w 571820"/>
                  <a:gd name="connsiteY8" fmla="*/ 655183 h 1364739"/>
                  <a:gd name="connsiteX9" fmla="*/ 262617 w 571820"/>
                  <a:gd name="connsiteY9" fmla="*/ 21170 h 1364739"/>
                  <a:gd name="connsiteX0" fmla="*/ 262617 w 571820"/>
                  <a:gd name="connsiteY0" fmla="*/ 21170 h 1311956"/>
                  <a:gd name="connsiteX1" fmla="*/ 285910 w 571820"/>
                  <a:gd name="connsiteY1" fmla="*/ 0 h 1311956"/>
                  <a:gd name="connsiteX2" fmla="*/ 309203 w 571820"/>
                  <a:gd name="connsiteY2" fmla="*/ 21170 h 1311956"/>
                  <a:gd name="connsiteX3" fmla="*/ 571820 w 571820"/>
                  <a:gd name="connsiteY3" fmla="*/ 655184 h 1311956"/>
                  <a:gd name="connsiteX4" fmla="*/ 309203 w 571820"/>
                  <a:gd name="connsiteY4" fmla="*/ 1289197 h 1311956"/>
                  <a:gd name="connsiteX5" fmla="*/ 285832 w 571820"/>
                  <a:gd name="connsiteY5" fmla="*/ 1311956 h 1311956"/>
                  <a:gd name="connsiteX6" fmla="*/ 262617 w 571820"/>
                  <a:gd name="connsiteY6" fmla="*/ 1289197 h 1311956"/>
                  <a:gd name="connsiteX7" fmla="*/ 0 w 571820"/>
                  <a:gd name="connsiteY7" fmla="*/ 655183 h 1311956"/>
                  <a:gd name="connsiteX8" fmla="*/ 262617 w 571820"/>
                  <a:gd name="connsiteY8" fmla="*/ 21170 h 131195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571820" h="1311956">
                    <a:moveTo>
                      <a:pt x="262617" y="21170"/>
                    </a:moveTo>
                    <a:lnTo>
                      <a:pt x="285910" y="0"/>
                    </a:lnTo>
                    <a:lnTo>
                      <a:pt x="309203" y="21170"/>
                    </a:lnTo>
                    <a:cubicBezTo>
                      <a:pt x="471461" y="183428"/>
                      <a:pt x="571820" y="407586"/>
                      <a:pt x="571820" y="655184"/>
                    </a:cubicBezTo>
                    <a:cubicBezTo>
                      <a:pt x="571820" y="902781"/>
                      <a:pt x="471461" y="1126939"/>
                      <a:pt x="309203" y="1289197"/>
                    </a:cubicBezTo>
                    <a:lnTo>
                      <a:pt x="285832" y="1311956"/>
                    </a:lnTo>
                    <a:lnTo>
                      <a:pt x="262617" y="1289197"/>
                    </a:lnTo>
                    <a:cubicBezTo>
                      <a:pt x="100359" y="1126938"/>
                      <a:pt x="0" y="902781"/>
                      <a:pt x="0" y="655183"/>
                    </a:cubicBezTo>
                    <a:cubicBezTo>
                      <a:pt x="0" y="407586"/>
                      <a:pt x="100359" y="183428"/>
                      <a:pt x="262617" y="21170"/>
                    </a:cubicBezTo>
                    <a:close/>
                  </a:path>
                </a:pathLst>
              </a:custGeom>
              <a:noFill/>
              <a:ln w="127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cxnSp>
            <p:nvCxnSpPr>
              <p:cNvPr id="19" name="Straight Connector 18">
                <a:extLst>
                  <a:ext uri="{FF2B5EF4-FFF2-40B4-BE49-F238E27FC236}">
                    <a16:creationId xmlns:a16="http://schemas.microsoft.com/office/drawing/2014/main" id="{803A57D6-0C36-4560-A08A-16768551EF6F}"/>
                  </a:ext>
                </a:extLst>
              </p:cNvPr>
              <p:cNvCxnSpPr>
                <a:cxnSpLocks/>
              </p:cNvCxnSpPr>
              <p:nvPr/>
            </p:nvCxnSpPr>
            <p:spPr>
              <a:xfrm>
                <a:off x="8768695" y="4330454"/>
                <a:ext cx="0" cy="1620000"/>
              </a:xfrm>
              <a:prstGeom prst="line">
                <a:avLst/>
              </a:prstGeom>
              <a:ln w="12700">
                <a:solidFill>
                  <a:schemeClr val="tx1"/>
                </a:solidFill>
              </a:ln>
            </p:spPr>
            <p:style>
              <a:lnRef idx="1">
                <a:schemeClr val="accent1"/>
              </a:lnRef>
              <a:fillRef idx="0">
                <a:schemeClr val="accent1"/>
              </a:fillRef>
              <a:effectRef idx="0">
                <a:schemeClr val="accent1"/>
              </a:effectRef>
              <a:fontRef idx="minor">
                <a:schemeClr val="tx1"/>
              </a:fontRef>
            </p:style>
          </p:cxnSp>
        </p:grpSp>
      </p:grpSp>
    </p:spTree>
    <p:extLst>
      <p:ext uri="{BB962C8B-B14F-4D97-AF65-F5344CB8AC3E}">
        <p14:creationId xmlns:p14="http://schemas.microsoft.com/office/powerpoint/2010/main" val="2313533014"/>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9EA217A-A229-4751-8D09-0CAD914F6286}"/>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1A9DEA33-60C3-4B28-B3EF-E93D6D46A309}"/>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9F7D3B28-C66B-4279-AB67-2BC1D01239A4}"/>
              </a:ext>
            </a:extLst>
          </p:cNvPr>
          <p:cNvSpPr>
            <a:spLocks noGrp="1"/>
          </p:cNvSpPr>
          <p:nvPr>
            <p:ph type="dt" sz="half" idx="10"/>
          </p:nvPr>
        </p:nvSpPr>
        <p:spPr>
          <a:xfrm>
            <a:off x="541338" y="6401999"/>
            <a:ext cx="2206625" cy="369332"/>
          </a:xfrm>
          <a:prstGeom prst="rect">
            <a:avLst/>
          </a:prstGeom>
        </p:spPr>
        <p:txBody>
          <a:bodyPr/>
          <a:lstStyle/>
          <a:p>
            <a:fld id="{64F0E216-BA48-4F04-AC4F-645AA0DD6AC6}" type="datetimeFigureOut">
              <a:rPr lang="en-US" smtClean="0"/>
              <a:t>4/15/2024</a:t>
            </a:fld>
            <a:endParaRPr lang="en-US"/>
          </a:p>
        </p:txBody>
      </p:sp>
      <p:sp>
        <p:nvSpPr>
          <p:cNvPr id="5" name="Footer Placeholder 4">
            <a:extLst>
              <a:ext uri="{FF2B5EF4-FFF2-40B4-BE49-F238E27FC236}">
                <a16:creationId xmlns:a16="http://schemas.microsoft.com/office/drawing/2014/main" id="{8928FF39-A0DA-4F77-9297-B83C86B575D9}"/>
              </a:ext>
            </a:extLst>
          </p:cNvPr>
          <p:cNvSpPr>
            <a:spLocks noGrp="1"/>
          </p:cNvSpPr>
          <p:nvPr>
            <p:ph type="ftr" sz="quarter" idx="11"/>
          </p:nvPr>
        </p:nvSpPr>
        <p:spPr>
          <a:xfrm>
            <a:off x="3308350" y="6401999"/>
            <a:ext cx="5575300" cy="369332"/>
          </a:xfrm>
          <a:prstGeom prst="rect">
            <a:avLst/>
          </a:prstGeom>
        </p:spPr>
        <p:txBody>
          <a:bodyPr/>
          <a:lstStyle/>
          <a:p>
            <a:endParaRPr lang="en-US"/>
          </a:p>
        </p:txBody>
      </p:sp>
      <p:sp>
        <p:nvSpPr>
          <p:cNvPr id="6" name="Slide Number Placeholder 5">
            <a:extLst>
              <a:ext uri="{FF2B5EF4-FFF2-40B4-BE49-F238E27FC236}">
                <a16:creationId xmlns:a16="http://schemas.microsoft.com/office/drawing/2014/main" id="{69D7D65A-9D4E-42F6-A8BF-1EEAFB180710}"/>
              </a:ext>
            </a:extLst>
          </p:cNvPr>
          <p:cNvSpPr>
            <a:spLocks noGrp="1"/>
          </p:cNvSpPr>
          <p:nvPr>
            <p:ph type="sldNum" sz="quarter" idx="12"/>
          </p:nvPr>
        </p:nvSpPr>
        <p:spPr>
          <a:xfrm>
            <a:off x="9442800" y="6401999"/>
            <a:ext cx="2208212" cy="369332"/>
          </a:xfrm>
          <a:prstGeom prst="rect">
            <a:avLst/>
          </a:prstGeom>
        </p:spPr>
        <p:txBody>
          <a:bodyPr/>
          <a:lstStyle/>
          <a:p>
            <a:fld id="{D39607A7-8386-47DB-8578-DDEDD194E5D4}" type="slidenum">
              <a:rPr lang="en-US" smtClean="0"/>
              <a:t>‹#›</a:t>
            </a:fld>
            <a:endParaRPr lang="en-US"/>
          </a:p>
        </p:txBody>
      </p:sp>
    </p:spTree>
    <p:extLst>
      <p:ext uri="{BB962C8B-B14F-4D97-AF65-F5344CB8AC3E}">
        <p14:creationId xmlns:p14="http://schemas.microsoft.com/office/powerpoint/2010/main" val="2200561573"/>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33017BB-B242-4CC6-887C-83E08CE2D54A}"/>
              </a:ext>
            </a:extLst>
          </p:cNvPr>
          <p:cNvSpPr>
            <a:spLocks noGrp="1"/>
          </p:cNvSpPr>
          <p:nvPr>
            <p:ph type="title"/>
          </p:nvPr>
        </p:nvSpPr>
        <p:spPr>
          <a:xfrm>
            <a:off x="1079500" y="2252663"/>
            <a:ext cx="4457700" cy="2349500"/>
          </a:xfrm>
        </p:spPr>
        <p:txBody>
          <a:bodyPr anchor="ctr" anchorCtr="0">
            <a:normAutofit/>
          </a:bodyPr>
          <a:lstStyle>
            <a:lvl1pPr algn="ctr">
              <a:defRPr sz="2800"/>
            </a:lvl1pPr>
          </a:lstStyle>
          <a:p>
            <a:r>
              <a:rPr lang="en-US"/>
              <a:t>Click to edit Master title style</a:t>
            </a:r>
          </a:p>
        </p:txBody>
      </p:sp>
      <p:sp>
        <p:nvSpPr>
          <p:cNvPr id="3" name="Text Placeholder 2">
            <a:extLst>
              <a:ext uri="{FF2B5EF4-FFF2-40B4-BE49-F238E27FC236}">
                <a16:creationId xmlns:a16="http://schemas.microsoft.com/office/drawing/2014/main" id="{26695823-EA83-493F-8FEC-C72B5B9CF2FD}"/>
              </a:ext>
            </a:extLst>
          </p:cNvPr>
          <p:cNvSpPr>
            <a:spLocks noGrp="1"/>
          </p:cNvSpPr>
          <p:nvPr>
            <p:ph type="body" idx="1"/>
          </p:nvPr>
        </p:nvSpPr>
        <p:spPr>
          <a:xfrm>
            <a:off x="6654800" y="2252664"/>
            <a:ext cx="4451348" cy="2349500"/>
          </a:xfrm>
        </p:spPr>
        <p:txBody>
          <a:bodyPr anchor="ctr" anchorCtr="0"/>
          <a:lstStyle>
            <a:lvl1pPr marL="0" indent="0">
              <a:buNone/>
              <a:defRPr sz="2400" i="1">
                <a:solidFill>
                  <a:schemeClr val="tx1">
                    <a:alpha val="70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31E08E54-36BB-4AB4-BE1F-5FA8207BEAF8}"/>
              </a:ext>
            </a:extLst>
          </p:cNvPr>
          <p:cNvSpPr>
            <a:spLocks noGrp="1"/>
          </p:cNvSpPr>
          <p:nvPr>
            <p:ph type="dt" sz="half" idx="10"/>
          </p:nvPr>
        </p:nvSpPr>
        <p:spPr>
          <a:xfrm>
            <a:off x="541338" y="6401999"/>
            <a:ext cx="2206625" cy="369332"/>
          </a:xfrm>
          <a:prstGeom prst="rect">
            <a:avLst/>
          </a:prstGeom>
        </p:spPr>
        <p:txBody>
          <a:bodyPr/>
          <a:lstStyle/>
          <a:p>
            <a:fld id="{64F0E216-BA48-4F04-AC4F-645AA0DD6AC6}" type="datetimeFigureOut">
              <a:rPr lang="en-US" smtClean="0"/>
              <a:t>4/15/2024</a:t>
            </a:fld>
            <a:endParaRPr lang="en-US"/>
          </a:p>
        </p:txBody>
      </p:sp>
      <p:sp>
        <p:nvSpPr>
          <p:cNvPr id="5" name="Footer Placeholder 4">
            <a:extLst>
              <a:ext uri="{FF2B5EF4-FFF2-40B4-BE49-F238E27FC236}">
                <a16:creationId xmlns:a16="http://schemas.microsoft.com/office/drawing/2014/main" id="{C0453A6A-C55A-40A1-A3BB-DB417047F547}"/>
              </a:ext>
            </a:extLst>
          </p:cNvPr>
          <p:cNvSpPr>
            <a:spLocks noGrp="1"/>
          </p:cNvSpPr>
          <p:nvPr>
            <p:ph type="ftr" sz="quarter" idx="11"/>
          </p:nvPr>
        </p:nvSpPr>
        <p:spPr>
          <a:xfrm>
            <a:off x="3308350" y="6401999"/>
            <a:ext cx="5575300" cy="369332"/>
          </a:xfrm>
          <a:prstGeom prst="rect">
            <a:avLst/>
          </a:prstGeom>
        </p:spPr>
        <p:txBody>
          <a:bodyPr/>
          <a:lstStyle/>
          <a:p>
            <a:endParaRPr lang="en-US"/>
          </a:p>
        </p:txBody>
      </p:sp>
      <p:sp>
        <p:nvSpPr>
          <p:cNvPr id="6" name="Slide Number Placeholder 5">
            <a:extLst>
              <a:ext uri="{FF2B5EF4-FFF2-40B4-BE49-F238E27FC236}">
                <a16:creationId xmlns:a16="http://schemas.microsoft.com/office/drawing/2014/main" id="{96D6E656-7AC0-4BD3-AFE5-4B5122E2F2D8}"/>
              </a:ext>
            </a:extLst>
          </p:cNvPr>
          <p:cNvSpPr>
            <a:spLocks noGrp="1"/>
          </p:cNvSpPr>
          <p:nvPr>
            <p:ph type="sldNum" sz="quarter" idx="12"/>
          </p:nvPr>
        </p:nvSpPr>
        <p:spPr>
          <a:xfrm>
            <a:off x="9442800" y="6401999"/>
            <a:ext cx="2208212" cy="369332"/>
          </a:xfrm>
          <a:prstGeom prst="rect">
            <a:avLst/>
          </a:prstGeom>
        </p:spPr>
        <p:txBody>
          <a:bodyPr/>
          <a:lstStyle/>
          <a:p>
            <a:fld id="{D39607A7-8386-47DB-8578-DDEDD194E5D4}" type="slidenum">
              <a:rPr lang="en-US" smtClean="0"/>
              <a:t>‹#›</a:t>
            </a:fld>
            <a:endParaRPr lang="en-US"/>
          </a:p>
        </p:txBody>
      </p:sp>
      <p:grpSp>
        <p:nvGrpSpPr>
          <p:cNvPr id="20" name="Group 19">
            <a:extLst>
              <a:ext uri="{FF2B5EF4-FFF2-40B4-BE49-F238E27FC236}">
                <a16:creationId xmlns:a16="http://schemas.microsoft.com/office/drawing/2014/main" id="{E9ABE19D-0B51-4388-93D1-0CD6B767115D}"/>
              </a:ext>
            </a:extLst>
          </p:cNvPr>
          <p:cNvGrpSpPr/>
          <p:nvPr/>
        </p:nvGrpSpPr>
        <p:grpSpPr>
          <a:xfrm>
            <a:off x="999771" y="932104"/>
            <a:ext cx="913428" cy="1032464"/>
            <a:chOff x="999771" y="932104"/>
            <a:chExt cx="913428" cy="1032464"/>
          </a:xfrm>
        </p:grpSpPr>
        <p:grpSp>
          <p:nvGrpSpPr>
            <p:cNvPr id="21" name="Group 20">
              <a:extLst>
                <a:ext uri="{FF2B5EF4-FFF2-40B4-BE49-F238E27FC236}">
                  <a16:creationId xmlns:a16="http://schemas.microsoft.com/office/drawing/2014/main" id="{46226ED6-7133-4222-9552-0EA4B1B3C9FB}"/>
                </a:ext>
              </a:extLst>
            </p:cNvPr>
            <p:cNvGrpSpPr/>
            <p:nvPr/>
          </p:nvGrpSpPr>
          <p:grpSpPr>
            <a:xfrm rot="8100000" flipV="1">
              <a:off x="1047457" y="1290386"/>
              <a:ext cx="865742" cy="628383"/>
              <a:chOff x="558167" y="958515"/>
              <a:chExt cx="865742" cy="628383"/>
            </a:xfrm>
            <a:solidFill>
              <a:schemeClr val="accent3"/>
            </a:solidFill>
          </p:grpSpPr>
          <p:sp>
            <p:nvSpPr>
              <p:cNvPr id="28" name="Freeform: Shape 27">
                <a:extLst>
                  <a:ext uri="{FF2B5EF4-FFF2-40B4-BE49-F238E27FC236}">
                    <a16:creationId xmlns:a16="http://schemas.microsoft.com/office/drawing/2014/main" id="{BE810E40-D42F-4034-93BA-54446465D20B}"/>
                  </a:ext>
                </a:extLst>
              </p:cNvPr>
              <p:cNvSpPr/>
              <p:nvPr/>
            </p:nvSpPr>
            <p:spPr>
              <a:xfrm rot="8100000" flipH="1">
                <a:off x="558167" y="1122160"/>
                <a:ext cx="464738" cy="464738"/>
              </a:xfrm>
              <a:custGeom>
                <a:avLst/>
                <a:gdLst>
                  <a:gd name="connsiteX0" fmla="*/ 446142 w 464738"/>
                  <a:gd name="connsiteY0" fmla="*/ 464738 h 464738"/>
                  <a:gd name="connsiteX1" fmla="*/ 130673 w 464738"/>
                  <a:gd name="connsiteY1" fmla="*/ 334066 h 464738"/>
                  <a:gd name="connsiteX2" fmla="*/ 0 w 464738"/>
                  <a:gd name="connsiteY2" fmla="*/ 18596 h 464738"/>
                  <a:gd name="connsiteX3" fmla="*/ 836 w 464738"/>
                  <a:gd name="connsiteY3" fmla="*/ 1089 h 464738"/>
                  <a:gd name="connsiteX4" fmla="*/ 606 w 464738"/>
                  <a:gd name="connsiteY4" fmla="*/ 859 h 464738"/>
                  <a:gd name="connsiteX5" fmla="*/ 848 w 464738"/>
                  <a:gd name="connsiteY5" fmla="*/ 848 h 464738"/>
                  <a:gd name="connsiteX6" fmla="*/ 859 w 464738"/>
                  <a:gd name="connsiteY6" fmla="*/ 606 h 464738"/>
                  <a:gd name="connsiteX7" fmla="*/ 1089 w 464738"/>
                  <a:gd name="connsiteY7" fmla="*/ 836 h 464738"/>
                  <a:gd name="connsiteX8" fmla="*/ 18596 w 464738"/>
                  <a:gd name="connsiteY8" fmla="*/ 0 h 464738"/>
                  <a:gd name="connsiteX9" fmla="*/ 334066 w 464738"/>
                  <a:gd name="connsiteY9" fmla="*/ 130672 h 464738"/>
                  <a:gd name="connsiteX10" fmla="*/ 464738 w 464738"/>
                  <a:gd name="connsiteY10" fmla="*/ 446142 h 464738"/>
                  <a:gd name="connsiteX11" fmla="*/ 463902 w 464738"/>
                  <a:gd name="connsiteY11" fmla="*/ 463650 h 464738"/>
                  <a:gd name="connsiteX12" fmla="*/ 464132 w 464738"/>
                  <a:gd name="connsiteY12" fmla="*/ 463880 h 464738"/>
                  <a:gd name="connsiteX13" fmla="*/ 463891 w 464738"/>
                  <a:gd name="connsiteY13" fmla="*/ 463892 h 464738"/>
                  <a:gd name="connsiteX14" fmla="*/ 463879 w 464738"/>
                  <a:gd name="connsiteY14" fmla="*/ 464132 h 464738"/>
                  <a:gd name="connsiteX15" fmla="*/ 463650 w 464738"/>
                  <a:gd name="connsiteY15" fmla="*/ 463903 h 46473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Lst>
                <a:rect l="l" t="t" r="r" b="b"/>
                <a:pathLst>
                  <a:path w="464738" h="464738">
                    <a:moveTo>
                      <a:pt x="446142" y="464738"/>
                    </a:moveTo>
                    <a:cubicBezTo>
                      <a:pt x="331965" y="464738"/>
                      <a:pt x="217787" y="421181"/>
                      <a:pt x="130673" y="334066"/>
                    </a:cubicBezTo>
                    <a:cubicBezTo>
                      <a:pt x="43558" y="246952"/>
                      <a:pt x="1" y="132774"/>
                      <a:pt x="0" y="18596"/>
                    </a:cubicBezTo>
                    <a:lnTo>
                      <a:pt x="836" y="1089"/>
                    </a:lnTo>
                    <a:lnTo>
                      <a:pt x="606" y="859"/>
                    </a:lnTo>
                    <a:lnTo>
                      <a:pt x="848" y="848"/>
                    </a:lnTo>
                    <a:lnTo>
                      <a:pt x="859" y="606"/>
                    </a:lnTo>
                    <a:lnTo>
                      <a:pt x="1089" y="836"/>
                    </a:lnTo>
                    <a:lnTo>
                      <a:pt x="18596" y="0"/>
                    </a:lnTo>
                    <a:cubicBezTo>
                      <a:pt x="132774" y="0"/>
                      <a:pt x="246951" y="43557"/>
                      <a:pt x="334066" y="130672"/>
                    </a:cubicBezTo>
                    <a:cubicBezTo>
                      <a:pt x="421181" y="217787"/>
                      <a:pt x="464738" y="331964"/>
                      <a:pt x="464738" y="446142"/>
                    </a:cubicBezTo>
                    <a:lnTo>
                      <a:pt x="463902" y="463650"/>
                    </a:lnTo>
                    <a:lnTo>
                      <a:pt x="464132" y="463880"/>
                    </a:lnTo>
                    <a:lnTo>
                      <a:pt x="463891" y="463892"/>
                    </a:lnTo>
                    <a:lnTo>
                      <a:pt x="463879" y="464132"/>
                    </a:lnTo>
                    <a:lnTo>
                      <a:pt x="463650" y="463903"/>
                    </a:lnTo>
                    <a:close/>
                  </a:path>
                </a:pathLst>
              </a:custGeom>
              <a:solidFill>
                <a:schemeClr val="accent4">
                  <a:alpha val="4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sp>
            <p:nvSpPr>
              <p:cNvPr id="29" name="Freeform: Shape 28">
                <a:extLst>
                  <a:ext uri="{FF2B5EF4-FFF2-40B4-BE49-F238E27FC236}">
                    <a16:creationId xmlns:a16="http://schemas.microsoft.com/office/drawing/2014/main" id="{60F6BFC2-CA89-42B8-8A5A-E9F26BA87FBB}"/>
                  </a:ext>
                </a:extLst>
              </p:cNvPr>
              <p:cNvSpPr/>
              <p:nvPr/>
            </p:nvSpPr>
            <p:spPr>
              <a:xfrm rot="5400000" flipH="1">
                <a:off x="959170" y="958515"/>
                <a:ext cx="464739" cy="464739"/>
              </a:xfrm>
              <a:custGeom>
                <a:avLst/>
                <a:gdLst>
                  <a:gd name="connsiteX0" fmla="*/ 464132 w 464739"/>
                  <a:gd name="connsiteY0" fmla="*/ 463881 h 464739"/>
                  <a:gd name="connsiteX1" fmla="*/ 463891 w 464739"/>
                  <a:gd name="connsiteY1" fmla="*/ 463892 h 464739"/>
                  <a:gd name="connsiteX2" fmla="*/ 463880 w 464739"/>
                  <a:gd name="connsiteY2" fmla="*/ 464132 h 464739"/>
                  <a:gd name="connsiteX3" fmla="*/ 463651 w 464739"/>
                  <a:gd name="connsiteY3" fmla="*/ 463904 h 464739"/>
                  <a:gd name="connsiteX4" fmla="*/ 446142 w 464739"/>
                  <a:gd name="connsiteY4" fmla="*/ 464739 h 464739"/>
                  <a:gd name="connsiteX5" fmla="*/ 130673 w 464739"/>
                  <a:gd name="connsiteY5" fmla="*/ 334067 h 464739"/>
                  <a:gd name="connsiteX6" fmla="*/ 0 w 464739"/>
                  <a:gd name="connsiteY6" fmla="*/ 18597 h 464739"/>
                  <a:gd name="connsiteX7" fmla="*/ 836 w 464739"/>
                  <a:gd name="connsiteY7" fmla="*/ 1089 h 464739"/>
                  <a:gd name="connsiteX8" fmla="*/ 607 w 464739"/>
                  <a:gd name="connsiteY8" fmla="*/ 859 h 464739"/>
                  <a:gd name="connsiteX9" fmla="*/ 848 w 464739"/>
                  <a:gd name="connsiteY9" fmla="*/ 848 h 464739"/>
                  <a:gd name="connsiteX10" fmla="*/ 859 w 464739"/>
                  <a:gd name="connsiteY10" fmla="*/ 607 h 464739"/>
                  <a:gd name="connsiteX11" fmla="*/ 1089 w 464739"/>
                  <a:gd name="connsiteY11" fmla="*/ 836 h 464739"/>
                  <a:gd name="connsiteX12" fmla="*/ 18597 w 464739"/>
                  <a:gd name="connsiteY12" fmla="*/ 0 h 464739"/>
                  <a:gd name="connsiteX13" fmla="*/ 334067 w 464739"/>
                  <a:gd name="connsiteY13" fmla="*/ 130672 h 464739"/>
                  <a:gd name="connsiteX14" fmla="*/ 464739 w 464739"/>
                  <a:gd name="connsiteY14" fmla="*/ 446142 h 464739"/>
                  <a:gd name="connsiteX15" fmla="*/ 463903 w 464739"/>
                  <a:gd name="connsiteY15" fmla="*/ 463652 h 46473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Lst>
                <a:rect l="l" t="t" r="r" b="b"/>
                <a:pathLst>
                  <a:path w="464739" h="464739">
                    <a:moveTo>
                      <a:pt x="464132" y="463881"/>
                    </a:moveTo>
                    <a:lnTo>
                      <a:pt x="463891" y="463892"/>
                    </a:lnTo>
                    <a:lnTo>
                      <a:pt x="463880" y="464132"/>
                    </a:lnTo>
                    <a:lnTo>
                      <a:pt x="463651" y="463904"/>
                    </a:lnTo>
                    <a:lnTo>
                      <a:pt x="446142" y="464739"/>
                    </a:lnTo>
                    <a:cubicBezTo>
                      <a:pt x="331965" y="464739"/>
                      <a:pt x="217787" y="421182"/>
                      <a:pt x="130673" y="334067"/>
                    </a:cubicBezTo>
                    <a:cubicBezTo>
                      <a:pt x="43558" y="246953"/>
                      <a:pt x="1" y="132775"/>
                      <a:pt x="0" y="18597"/>
                    </a:cubicBezTo>
                    <a:lnTo>
                      <a:pt x="836" y="1089"/>
                    </a:lnTo>
                    <a:lnTo>
                      <a:pt x="607" y="859"/>
                    </a:lnTo>
                    <a:lnTo>
                      <a:pt x="848" y="848"/>
                    </a:lnTo>
                    <a:lnTo>
                      <a:pt x="859" y="607"/>
                    </a:lnTo>
                    <a:lnTo>
                      <a:pt x="1089" y="836"/>
                    </a:lnTo>
                    <a:lnTo>
                      <a:pt x="18597" y="0"/>
                    </a:lnTo>
                    <a:cubicBezTo>
                      <a:pt x="132775" y="0"/>
                      <a:pt x="246952" y="43557"/>
                      <a:pt x="334067" y="130672"/>
                    </a:cubicBezTo>
                    <a:cubicBezTo>
                      <a:pt x="421182" y="217787"/>
                      <a:pt x="464739" y="331964"/>
                      <a:pt x="464739" y="446142"/>
                    </a:cubicBezTo>
                    <a:lnTo>
                      <a:pt x="463903" y="463652"/>
                    </a:lnTo>
                    <a:close/>
                  </a:path>
                </a:pathLst>
              </a:custGeom>
              <a:solidFill>
                <a:schemeClr val="accent4">
                  <a:alpha val="4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grpSp>
        <p:grpSp>
          <p:nvGrpSpPr>
            <p:cNvPr id="22" name="Group 21">
              <a:extLst>
                <a:ext uri="{FF2B5EF4-FFF2-40B4-BE49-F238E27FC236}">
                  <a16:creationId xmlns:a16="http://schemas.microsoft.com/office/drawing/2014/main" id="{1CA36485-DC1D-48C9-91B2-425DBC66D471}"/>
                </a:ext>
              </a:extLst>
            </p:cNvPr>
            <p:cNvGrpSpPr/>
            <p:nvPr/>
          </p:nvGrpSpPr>
          <p:grpSpPr>
            <a:xfrm rot="10800000" flipH="1" flipV="1">
              <a:off x="999771" y="932104"/>
              <a:ext cx="864005" cy="1032464"/>
              <a:chOff x="2207971" y="2384401"/>
              <a:chExt cx="864005" cy="1032464"/>
            </a:xfrm>
          </p:grpSpPr>
          <p:sp>
            <p:nvSpPr>
              <p:cNvPr id="23" name="Freeform: Shape 22">
                <a:extLst>
                  <a:ext uri="{FF2B5EF4-FFF2-40B4-BE49-F238E27FC236}">
                    <a16:creationId xmlns:a16="http://schemas.microsoft.com/office/drawing/2014/main" id="{0ACF276E-196C-4923-B7D1-48A8E6A1669C}"/>
                  </a:ext>
                </a:extLst>
              </p:cNvPr>
              <p:cNvSpPr/>
              <p:nvPr/>
            </p:nvSpPr>
            <p:spPr>
              <a:xfrm rot="13500000">
                <a:off x="2207971" y="2856305"/>
                <a:ext cx="464739" cy="464739"/>
              </a:xfrm>
              <a:custGeom>
                <a:avLst/>
                <a:gdLst>
                  <a:gd name="connsiteX0" fmla="*/ 464132 w 464739"/>
                  <a:gd name="connsiteY0" fmla="*/ 463881 h 464739"/>
                  <a:gd name="connsiteX1" fmla="*/ 463891 w 464739"/>
                  <a:gd name="connsiteY1" fmla="*/ 463892 h 464739"/>
                  <a:gd name="connsiteX2" fmla="*/ 463880 w 464739"/>
                  <a:gd name="connsiteY2" fmla="*/ 464132 h 464739"/>
                  <a:gd name="connsiteX3" fmla="*/ 463651 w 464739"/>
                  <a:gd name="connsiteY3" fmla="*/ 463904 h 464739"/>
                  <a:gd name="connsiteX4" fmla="*/ 446142 w 464739"/>
                  <a:gd name="connsiteY4" fmla="*/ 464739 h 464739"/>
                  <a:gd name="connsiteX5" fmla="*/ 130673 w 464739"/>
                  <a:gd name="connsiteY5" fmla="*/ 334067 h 464739"/>
                  <a:gd name="connsiteX6" fmla="*/ 0 w 464739"/>
                  <a:gd name="connsiteY6" fmla="*/ 18597 h 464739"/>
                  <a:gd name="connsiteX7" fmla="*/ 836 w 464739"/>
                  <a:gd name="connsiteY7" fmla="*/ 1089 h 464739"/>
                  <a:gd name="connsiteX8" fmla="*/ 607 w 464739"/>
                  <a:gd name="connsiteY8" fmla="*/ 859 h 464739"/>
                  <a:gd name="connsiteX9" fmla="*/ 848 w 464739"/>
                  <a:gd name="connsiteY9" fmla="*/ 848 h 464739"/>
                  <a:gd name="connsiteX10" fmla="*/ 859 w 464739"/>
                  <a:gd name="connsiteY10" fmla="*/ 607 h 464739"/>
                  <a:gd name="connsiteX11" fmla="*/ 1089 w 464739"/>
                  <a:gd name="connsiteY11" fmla="*/ 836 h 464739"/>
                  <a:gd name="connsiteX12" fmla="*/ 18597 w 464739"/>
                  <a:gd name="connsiteY12" fmla="*/ 0 h 464739"/>
                  <a:gd name="connsiteX13" fmla="*/ 334067 w 464739"/>
                  <a:gd name="connsiteY13" fmla="*/ 130672 h 464739"/>
                  <a:gd name="connsiteX14" fmla="*/ 464739 w 464739"/>
                  <a:gd name="connsiteY14" fmla="*/ 446142 h 464739"/>
                  <a:gd name="connsiteX15" fmla="*/ 463903 w 464739"/>
                  <a:gd name="connsiteY15" fmla="*/ 463652 h 46473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Lst>
                <a:rect l="l" t="t" r="r" b="b"/>
                <a:pathLst>
                  <a:path w="464739" h="464739">
                    <a:moveTo>
                      <a:pt x="464132" y="463881"/>
                    </a:moveTo>
                    <a:lnTo>
                      <a:pt x="463891" y="463892"/>
                    </a:lnTo>
                    <a:lnTo>
                      <a:pt x="463880" y="464132"/>
                    </a:lnTo>
                    <a:lnTo>
                      <a:pt x="463651" y="463904"/>
                    </a:lnTo>
                    <a:lnTo>
                      <a:pt x="446142" y="464739"/>
                    </a:lnTo>
                    <a:cubicBezTo>
                      <a:pt x="331965" y="464739"/>
                      <a:pt x="217787" y="421182"/>
                      <a:pt x="130673" y="334067"/>
                    </a:cubicBezTo>
                    <a:cubicBezTo>
                      <a:pt x="43558" y="246953"/>
                      <a:pt x="1" y="132775"/>
                      <a:pt x="0" y="18597"/>
                    </a:cubicBezTo>
                    <a:lnTo>
                      <a:pt x="836" y="1089"/>
                    </a:lnTo>
                    <a:lnTo>
                      <a:pt x="607" y="859"/>
                    </a:lnTo>
                    <a:lnTo>
                      <a:pt x="848" y="848"/>
                    </a:lnTo>
                    <a:lnTo>
                      <a:pt x="859" y="607"/>
                    </a:lnTo>
                    <a:lnTo>
                      <a:pt x="1089" y="836"/>
                    </a:lnTo>
                    <a:lnTo>
                      <a:pt x="18597" y="0"/>
                    </a:lnTo>
                    <a:cubicBezTo>
                      <a:pt x="132775" y="0"/>
                      <a:pt x="246952" y="43557"/>
                      <a:pt x="334067" y="130672"/>
                    </a:cubicBezTo>
                    <a:cubicBezTo>
                      <a:pt x="421182" y="217787"/>
                      <a:pt x="464739" y="331964"/>
                      <a:pt x="464739" y="446142"/>
                    </a:cubicBezTo>
                    <a:lnTo>
                      <a:pt x="463903" y="463652"/>
                    </a:lnTo>
                    <a:close/>
                  </a:path>
                </a:pathLst>
              </a:custGeom>
              <a:noFill/>
              <a:ln w="127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sp>
            <p:nvSpPr>
              <p:cNvPr id="24" name="Freeform: Shape 23">
                <a:extLst>
                  <a:ext uri="{FF2B5EF4-FFF2-40B4-BE49-F238E27FC236}">
                    <a16:creationId xmlns:a16="http://schemas.microsoft.com/office/drawing/2014/main" id="{FFE3686C-DFF6-4995-81B8-FA38F5BB0401}"/>
                  </a:ext>
                </a:extLst>
              </p:cNvPr>
              <p:cNvSpPr/>
              <p:nvPr/>
            </p:nvSpPr>
            <p:spPr>
              <a:xfrm rot="10800000">
                <a:off x="2607238" y="2688467"/>
                <a:ext cx="464738" cy="464738"/>
              </a:xfrm>
              <a:custGeom>
                <a:avLst/>
                <a:gdLst>
                  <a:gd name="connsiteX0" fmla="*/ 446142 w 464738"/>
                  <a:gd name="connsiteY0" fmla="*/ 464738 h 464738"/>
                  <a:gd name="connsiteX1" fmla="*/ 130673 w 464738"/>
                  <a:gd name="connsiteY1" fmla="*/ 334066 h 464738"/>
                  <a:gd name="connsiteX2" fmla="*/ 0 w 464738"/>
                  <a:gd name="connsiteY2" fmla="*/ 18596 h 464738"/>
                  <a:gd name="connsiteX3" fmla="*/ 836 w 464738"/>
                  <a:gd name="connsiteY3" fmla="*/ 1089 h 464738"/>
                  <a:gd name="connsiteX4" fmla="*/ 606 w 464738"/>
                  <a:gd name="connsiteY4" fmla="*/ 859 h 464738"/>
                  <a:gd name="connsiteX5" fmla="*/ 848 w 464738"/>
                  <a:gd name="connsiteY5" fmla="*/ 848 h 464738"/>
                  <a:gd name="connsiteX6" fmla="*/ 859 w 464738"/>
                  <a:gd name="connsiteY6" fmla="*/ 606 h 464738"/>
                  <a:gd name="connsiteX7" fmla="*/ 1089 w 464738"/>
                  <a:gd name="connsiteY7" fmla="*/ 836 h 464738"/>
                  <a:gd name="connsiteX8" fmla="*/ 18596 w 464738"/>
                  <a:gd name="connsiteY8" fmla="*/ 0 h 464738"/>
                  <a:gd name="connsiteX9" fmla="*/ 334066 w 464738"/>
                  <a:gd name="connsiteY9" fmla="*/ 130672 h 464738"/>
                  <a:gd name="connsiteX10" fmla="*/ 464738 w 464738"/>
                  <a:gd name="connsiteY10" fmla="*/ 446142 h 464738"/>
                  <a:gd name="connsiteX11" fmla="*/ 463902 w 464738"/>
                  <a:gd name="connsiteY11" fmla="*/ 463650 h 464738"/>
                  <a:gd name="connsiteX12" fmla="*/ 464132 w 464738"/>
                  <a:gd name="connsiteY12" fmla="*/ 463880 h 464738"/>
                  <a:gd name="connsiteX13" fmla="*/ 463891 w 464738"/>
                  <a:gd name="connsiteY13" fmla="*/ 463892 h 464738"/>
                  <a:gd name="connsiteX14" fmla="*/ 463879 w 464738"/>
                  <a:gd name="connsiteY14" fmla="*/ 464132 h 464738"/>
                  <a:gd name="connsiteX15" fmla="*/ 463650 w 464738"/>
                  <a:gd name="connsiteY15" fmla="*/ 463903 h 46473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Lst>
                <a:rect l="l" t="t" r="r" b="b"/>
                <a:pathLst>
                  <a:path w="464738" h="464738">
                    <a:moveTo>
                      <a:pt x="446142" y="464738"/>
                    </a:moveTo>
                    <a:cubicBezTo>
                      <a:pt x="331965" y="464738"/>
                      <a:pt x="217787" y="421181"/>
                      <a:pt x="130673" y="334066"/>
                    </a:cubicBezTo>
                    <a:cubicBezTo>
                      <a:pt x="43558" y="246952"/>
                      <a:pt x="1" y="132774"/>
                      <a:pt x="0" y="18596"/>
                    </a:cubicBezTo>
                    <a:lnTo>
                      <a:pt x="836" y="1089"/>
                    </a:lnTo>
                    <a:lnTo>
                      <a:pt x="606" y="859"/>
                    </a:lnTo>
                    <a:lnTo>
                      <a:pt x="848" y="848"/>
                    </a:lnTo>
                    <a:lnTo>
                      <a:pt x="859" y="606"/>
                    </a:lnTo>
                    <a:lnTo>
                      <a:pt x="1089" y="836"/>
                    </a:lnTo>
                    <a:lnTo>
                      <a:pt x="18596" y="0"/>
                    </a:lnTo>
                    <a:cubicBezTo>
                      <a:pt x="132774" y="0"/>
                      <a:pt x="246951" y="43557"/>
                      <a:pt x="334066" y="130672"/>
                    </a:cubicBezTo>
                    <a:cubicBezTo>
                      <a:pt x="421181" y="217787"/>
                      <a:pt x="464738" y="331964"/>
                      <a:pt x="464738" y="446142"/>
                    </a:cubicBezTo>
                    <a:lnTo>
                      <a:pt x="463902" y="463650"/>
                    </a:lnTo>
                    <a:lnTo>
                      <a:pt x="464132" y="463880"/>
                    </a:lnTo>
                    <a:lnTo>
                      <a:pt x="463891" y="463892"/>
                    </a:lnTo>
                    <a:lnTo>
                      <a:pt x="463879" y="464132"/>
                    </a:lnTo>
                    <a:lnTo>
                      <a:pt x="463650" y="463903"/>
                    </a:lnTo>
                    <a:close/>
                  </a:path>
                </a:pathLst>
              </a:custGeom>
              <a:noFill/>
              <a:ln w="127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grpSp>
            <p:nvGrpSpPr>
              <p:cNvPr id="25" name="Group 24">
                <a:extLst>
                  <a:ext uri="{FF2B5EF4-FFF2-40B4-BE49-F238E27FC236}">
                    <a16:creationId xmlns:a16="http://schemas.microsoft.com/office/drawing/2014/main" id="{9DCBF653-CCB9-47B2-9DD9-68847A45D82D}"/>
                  </a:ext>
                </a:extLst>
              </p:cNvPr>
              <p:cNvGrpSpPr/>
              <p:nvPr/>
            </p:nvGrpSpPr>
            <p:grpSpPr>
              <a:xfrm>
                <a:off x="2440769" y="2384401"/>
                <a:ext cx="313009" cy="1032464"/>
                <a:chOff x="2440769" y="2384401"/>
                <a:chExt cx="313009" cy="1032464"/>
              </a:xfrm>
            </p:grpSpPr>
            <p:cxnSp>
              <p:nvCxnSpPr>
                <p:cNvPr id="26" name="Straight Connector 25">
                  <a:extLst>
                    <a:ext uri="{FF2B5EF4-FFF2-40B4-BE49-F238E27FC236}">
                      <a16:creationId xmlns:a16="http://schemas.microsoft.com/office/drawing/2014/main" id="{7F081A1F-C7C9-4907-AAED-B4E9B64973FB}"/>
                    </a:ext>
                  </a:extLst>
                </p:cNvPr>
                <p:cNvCxnSpPr>
                  <a:cxnSpLocks/>
                </p:cNvCxnSpPr>
                <p:nvPr/>
              </p:nvCxnSpPr>
              <p:spPr>
                <a:xfrm rot="10800000" flipH="1">
                  <a:off x="2440769" y="2516865"/>
                  <a:ext cx="0" cy="900000"/>
                </a:xfrm>
                <a:prstGeom prst="line">
                  <a:avLst/>
                </a:prstGeom>
                <a:ln w="1270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27" name="Straight Connector 26">
                  <a:extLst>
                    <a:ext uri="{FF2B5EF4-FFF2-40B4-BE49-F238E27FC236}">
                      <a16:creationId xmlns:a16="http://schemas.microsoft.com/office/drawing/2014/main" id="{34F8F89A-0719-4D9A-8379-9EEBD7201052}"/>
                    </a:ext>
                  </a:extLst>
                </p:cNvPr>
                <p:cNvCxnSpPr>
                  <a:cxnSpLocks/>
                </p:cNvCxnSpPr>
                <p:nvPr/>
              </p:nvCxnSpPr>
              <p:spPr>
                <a:xfrm rot="8100000" flipH="1">
                  <a:off x="2753778" y="2384401"/>
                  <a:ext cx="0" cy="900000"/>
                </a:xfrm>
                <a:prstGeom prst="line">
                  <a:avLst/>
                </a:prstGeom>
                <a:ln w="12700">
                  <a:solidFill>
                    <a:schemeClr val="tx1"/>
                  </a:solidFill>
                </a:ln>
              </p:spPr>
              <p:style>
                <a:lnRef idx="1">
                  <a:schemeClr val="accent1"/>
                </a:lnRef>
                <a:fillRef idx="0">
                  <a:schemeClr val="accent1"/>
                </a:fillRef>
                <a:effectRef idx="0">
                  <a:schemeClr val="accent1"/>
                </a:effectRef>
                <a:fontRef idx="minor">
                  <a:schemeClr val="tx1"/>
                </a:fontRef>
              </p:style>
            </p:cxnSp>
          </p:grpSp>
        </p:grpSp>
      </p:grpSp>
      <p:grpSp>
        <p:nvGrpSpPr>
          <p:cNvPr id="30" name="Group 29">
            <a:extLst>
              <a:ext uri="{FF2B5EF4-FFF2-40B4-BE49-F238E27FC236}">
                <a16:creationId xmlns:a16="http://schemas.microsoft.com/office/drawing/2014/main" id="{E7AA5779-FF0F-4ACF-A56C-710A4CDEC8A3}"/>
              </a:ext>
            </a:extLst>
          </p:cNvPr>
          <p:cNvGrpSpPr/>
          <p:nvPr/>
        </p:nvGrpSpPr>
        <p:grpSpPr>
          <a:xfrm>
            <a:off x="1437136" y="649304"/>
            <a:ext cx="388541" cy="388541"/>
            <a:chOff x="5752675" y="5440856"/>
            <a:chExt cx="388541" cy="388541"/>
          </a:xfrm>
        </p:grpSpPr>
        <p:sp>
          <p:nvSpPr>
            <p:cNvPr id="31" name="Oval 30">
              <a:extLst>
                <a:ext uri="{FF2B5EF4-FFF2-40B4-BE49-F238E27FC236}">
                  <a16:creationId xmlns:a16="http://schemas.microsoft.com/office/drawing/2014/main" id="{5F0ADB13-4626-4F84-B513-0B58E65C248E}"/>
                </a:ext>
              </a:extLst>
            </p:cNvPr>
            <p:cNvSpPr/>
            <p:nvPr/>
          </p:nvSpPr>
          <p:spPr>
            <a:xfrm rot="10800000">
              <a:off x="5800801" y="5488982"/>
              <a:ext cx="340415" cy="340415"/>
            </a:xfrm>
            <a:prstGeom prst="ellipse">
              <a:avLst/>
            </a:prstGeom>
            <a:solidFill>
              <a:schemeClr val="accent1">
                <a:lumMod val="60000"/>
                <a:lumOff val="4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sp>
          <p:nvSpPr>
            <p:cNvPr id="32" name="Oval 31">
              <a:extLst>
                <a:ext uri="{FF2B5EF4-FFF2-40B4-BE49-F238E27FC236}">
                  <a16:creationId xmlns:a16="http://schemas.microsoft.com/office/drawing/2014/main" id="{AF46BC46-AD78-4932-95BA-D3009154CA7A}"/>
                </a:ext>
              </a:extLst>
            </p:cNvPr>
            <p:cNvSpPr/>
            <p:nvPr/>
          </p:nvSpPr>
          <p:spPr>
            <a:xfrm>
              <a:off x="5752675" y="5440856"/>
              <a:ext cx="340415" cy="340415"/>
            </a:xfrm>
            <a:prstGeom prst="ellipse">
              <a:avLst/>
            </a:prstGeom>
            <a:noFill/>
            <a:ln w="127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grpSp>
      <p:cxnSp>
        <p:nvCxnSpPr>
          <p:cNvPr id="33" name="Straight Connector 32">
            <a:extLst>
              <a:ext uri="{FF2B5EF4-FFF2-40B4-BE49-F238E27FC236}">
                <a16:creationId xmlns:a16="http://schemas.microsoft.com/office/drawing/2014/main" id="{D38118F0-6EA8-4901-9161-9101C6DDD97E}"/>
              </a:ext>
            </a:extLst>
          </p:cNvPr>
          <p:cNvCxnSpPr>
            <a:cxnSpLocks/>
          </p:cNvCxnSpPr>
          <p:nvPr/>
        </p:nvCxnSpPr>
        <p:spPr>
          <a:xfrm rot="16200000" flipH="1">
            <a:off x="5826000" y="3429001"/>
            <a:ext cx="540000" cy="0"/>
          </a:xfrm>
          <a:prstGeom prst="line">
            <a:avLst/>
          </a:prstGeom>
          <a:ln w="12700">
            <a:solidFill>
              <a:schemeClr val="tx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594876747"/>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8ED013D-A80D-4455-B886-0C3448294C02}"/>
              </a:ext>
            </a:extLst>
          </p:cNvPr>
          <p:cNvSpPr>
            <a:spLocks noGrp="1"/>
          </p:cNvSpPr>
          <p:nvPr>
            <p:ph type="title"/>
          </p:nvPr>
        </p:nvSpPr>
        <p:spPr/>
        <p:txBody>
          <a:bodyPr/>
          <a:lstStyle>
            <a:lvl1pPr algn="l">
              <a:defRPr/>
            </a:lvl1pPr>
          </a:lstStyle>
          <a:p>
            <a:r>
              <a:rPr lang="en-US"/>
              <a:t>Click to edit Master title style</a:t>
            </a:r>
          </a:p>
        </p:txBody>
      </p:sp>
      <p:sp>
        <p:nvSpPr>
          <p:cNvPr id="3" name="Content Placeholder 2">
            <a:extLst>
              <a:ext uri="{FF2B5EF4-FFF2-40B4-BE49-F238E27FC236}">
                <a16:creationId xmlns:a16="http://schemas.microsoft.com/office/drawing/2014/main" id="{4A99D3AB-20B9-4D90-8106-506F443682C8}"/>
              </a:ext>
            </a:extLst>
          </p:cNvPr>
          <p:cNvSpPr>
            <a:spLocks noGrp="1"/>
          </p:cNvSpPr>
          <p:nvPr>
            <p:ph sz="half" idx="1"/>
          </p:nvPr>
        </p:nvSpPr>
        <p:spPr>
          <a:xfrm>
            <a:off x="1085850" y="1790700"/>
            <a:ext cx="4740150" cy="3978275"/>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85F9DF39-257F-4C10-A7B4-1AA1C66F28E9}"/>
              </a:ext>
            </a:extLst>
          </p:cNvPr>
          <p:cNvSpPr>
            <a:spLocks noGrp="1"/>
          </p:cNvSpPr>
          <p:nvPr>
            <p:ph sz="half" idx="2"/>
          </p:nvPr>
        </p:nvSpPr>
        <p:spPr>
          <a:xfrm>
            <a:off x="6366000" y="1790700"/>
            <a:ext cx="4740150" cy="3978275"/>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E0E57E5E-B324-4633-AB65-4A53498B9FAD}"/>
              </a:ext>
            </a:extLst>
          </p:cNvPr>
          <p:cNvSpPr>
            <a:spLocks noGrp="1"/>
          </p:cNvSpPr>
          <p:nvPr>
            <p:ph type="dt" sz="half" idx="10"/>
          </p:nvPr>
        </p:nvSpPr>
        <p:spPr>
          <a:xfrm>
            <a:off x="541338" y="6401999"/>
            <a:ext cx="2206625" cy="369332"/>
          </a:xfrm>
          <a:prstGeom prst="rect">
            <a:avLst/>
          </a:prstGeom>
        </p:spPr>
        <p:txBody>
          <a:bodyPr/>
          <a:lstStyle/>
          <a:p>
            <a:fld id="{64F0E216-BA48-4F04-AC4F-645AA0DD6AC6}" type="datetimeFigureOut">
              <a:rPr lang="en-US" smtClean="0"/>
              <a:t>4/15/2024</a:t>
            </a:fld>
            <a:endParaRPr lang="en-US"/>
          </a:p>
        </p:txBody>
      </p:sp>
      <p:sp>
        <p:nvSpPr>
          <p:cNvPr id="6" name="Footer Placeholder 5">
            <a:extLst>
              <a:ext uri="{FF2B5EF4-FFF2-40B4-BE49-F238E27FC236}">
                <a16:creationId xmlns:a16="http://schemas.microsoft.com/office/drawing/2014/main" id="{5B42A16D-8423-4C91-B839-F95380250FA3}"/>
              </a:ext>
            </a:extLst>
          </p:cNvPr>
          <p:cNvSpPr>
            <a:spLocks noGrp="1"/>
          </p:cNvSpPr>
          <p:nvPr>
            <p:ph type="ftr" sz="quarter" idx="11"/>
          </p:nvPr>
        </p:nvSpPr>
        <p:spPr>
          <a:xfrm>
            <a:off x="3308350" y="6401999"/>
            <a:ext cx="5575300" cy="369332"/>
          </a:xfrm>
          <a:prstGeom prst="rect">
            <a:avLst/>
          </a:prstGeom>
        </p:spPr>
        <p:txBody>
          <a:bodyPr/>
          <a:lstStyle/>
          <a:p>
            <a:endParaRPr lang="en-US"/>
          </a:p>
        </p:txBody>
      </p:sp>
      <p:sp>
        <p:nvSpPr>
          <p:cNvPr id="7" name="Slide Number Placeholder 6">
            <a:extLst>
              <a:ext uri="{FF2B5EF4-FFF2-40B4-BE49-F238E27FC236}">
                <a16:creationId xmlns:a16="http://schemas.microsoft.com/office/drawing/2014/main" id="{063AD46B-C875-4F91-8991-4A4E5D768D92}"/>
              </a:ext>
            </a:extLst>
          </p:cNvPr>
          <p:cNvSpPr>
            <a:spLocks noGrp="1"/>
          </p:cNvSpPr>
          <p:nvPr>
            <p:ph type="sldNum" sz="quarter" idx="12"/>
          </p:nvPr>
        </p:nvSpPr>
        <p:spPr>
          <a:xfrm>
            <a:off x="9442800" y="6401999"/>
            <a:ext cx="2208212" cy="369332"/>
          </a:xfrm>
          <a:prstGeom prst="rect">
            <a:avLst/>
          </a:prstGeom>
        </p:spPr>
        <p:txBody>
          <a:bodyPr/>
          <a:lstStyle/>
          <a:p>
            <a:fld id="{D39607A7-8386-47DB-8578-DDEDD194E5D4}" type="slidenum">
              <a:rPr lang="en-US" smtClean="0"/>
              <a:t>‹#›</a:t>
            </a:fld>
            <a:endParaRPr lang="en-US"/>
          </a:p>
        </p:txBody>
      </p:sp>
    </p:spTree>
    <p:extLst>
      <p:ext uri="{BB962C8B-B14F-4D97-AF65-F5344CB8AC3E}">
        <p14:creationId xmlns:p14="http://schemas.microsoft.com/office/powerpoint/2010/main" val="1722456975"/>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D5170C3-74D3-4445-A879-4F7CF42ED29A}"/>
              </a:ext>
            </a:extLst>
          </p:cNvPr>
          <p:cNvSpPr>
            <a:spLocks noGrp="1"/>
          </p:cNvSpPr>
          <p:nvPr>
            <p:ph type="title"/>
          </p:nvPr>
        </p:nvSpPr>
        <p:spPr>
          <a:xfrm>
            <a:off x="1079500" y="1011238"/>
            <a:ext cx="10026650" cy="655637"/>
          </a:xfrm>
        </p:spPr>
        <p:txBody>
          <a:bodyPr>
            <a:normAutofit/>
          </a:bodyPr>
          <a:lstStyle>
            <a:lvl1pPr algn="l">
              <a:defRPr/>
            </a:lvl1pPr>
          </a:lstStyle>
          <a:p>
            <a:r>
              <a:rPr lang="en-US"/>
              <a:t>Click to edit Master title style</a:t>
            </a:r>
          </a:p>
        </p:txBody>
      </p:sp>
      <p:sp>
        <p:nvSpPr>
          <p:cNvPr id="3" name="Text Placeholder 2">
            <a:extLst>
              <a:ext uri="{FF2B5EF4-FFF2-40B4-BE49-F238E27FC236}">
                <a16:creationId xmlns:a16="http://schemas.microsoft.com/office/drawing/2014/main" id="{B2B64494-3C1C-49FE-ADB2-6F41CEEA82EF}"/>
              </a:ext>
            </a:extLst>
          </p:cNvPr>
          <p:cNvSpPr>
            <a:spLocks noGrp="1"/>
          </p:cNvSpPr>
          <p:nvPr>
            <p:ph type="body" idx="1"/>
          </p:nvPr>
        </p:nvSpPr>
        <p:spPr>
          <a:xfrm>
            <a:off x="1079500" y="1854200"/>
            <a:ext cx="4741200" cy="553998"/>
          </a:xfrm>
        </p:spPr>
        <p:txBody>
          <a:bodyPr anchor="t" anchorCtr="0">
            <a:normAutofit/>
          </a:bodyPr>
          <a:lstStyle>
            <a:lvl1pPr marL="0" indent="0">
              <a:lnSpc>
                <a:spcPct val="100000"/>
              </a:lnSpc>
              <a:buNone/>
              <a:defRPr sz="1800" b="0" cap="all" spc="300" baseline="0">
                <a:solidFill>
                  <a:schemeClr val="tx1">
                    <a:alpha val="80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48EE19A6-8340-43A4-9B30-A27DEB9E2BF1}"/>
              </a:ext>
            </a:extLst>
          </p:cNvPr>
          <p:cNvSpPr>
            <a:spLocks noGrp="1"/>
          </p:cNvSpPr>
          <p:nvPr>
            <p:ph sz="half" idx="2"/>
          </p:nvPr>
        </p:nvSpPr>
        <p:spPr>
          <a:xfrm>
            <a:off x="1079500" y="2525561"/>
            <a:ext cx="4741200" cy="3243414"/>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7B9D4B31-0090-483A-BF84-CEA2B22D51D5}"/>
              </a:ext>
            </a:extLst>
          </p:cNvPr>
          <p:cNvSpPr>
            <a:spLocks noGrp="1"/>
          </p:cNvSpPr>
          <p:nvPr>
            <p:ph type="body" sz="quarter" idx="3"/>
          </p:nvPr>
        </p:nvSpPr>
        <p:spPr>
          <a:xfrm>
            <a:off x="6364950" y="1854200"/>
            <a:ext cx="4741200" cy="553998"/>
          </a:xfrm>
        </p:spPr>
        <p:txBody>
          <a:bodyPr anchor="t" anchorCtr="0">
            <a:normAutofit/>
          </a:bodyPr>
          <a:lstStyle>
            <a:lvl1pPr marL="0" indent="0">
              <a:lnSpc>
                <a:spcPct val="100000"/>
              </a:lnSpc>
              <a:buNone/>
              <a:defRPr sz="1800" b="0" cap="all" spc="300" baseline="0">
                <a:solidFill>
                  <a:schemeClr val="tx1">
                    <a:alpha val="80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008DB9E9-0BD8-4F85-9342-5C5BA0D35CEA}"/>
              </a:ext>
            </a:extLst>
          </p:cNvPr>
          <p:cNvSpPr>
            <a:spLocks noGrp="1"/>
          </p:cNvSpPr>
          <p:nvPr>
            <p:ph sz="quarter" idx="4"/>
          </p:nvPr>
        </p:nvSpPr>
        <p:spPr>
          <a:xfrm>
            <a:off x="6364950" y="2525560"/>
            <a:ext cx="4741200" cy="3243414"/>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52AE3D3E-6168-45C3-BAB4-04FFFB983541}"/>
              </a:ext>
            </a:extLst>
          </p:cNvPr>
          <p:cNvSpPr>
            <a:spLocks noGrp="1"/>
          </p:cNvSpPr>
          <p:nvPr>
            <p:ph type="dt" sz="half" idx="10"/>
          </p:nvPr>
        </p:nvSpPr>
        <p:spPr>
          <a:xfrm>
            <a:off x="541338" y="6401999"/>
            <a:ext cx="2206625" cy="369332"/>
          </a:xfrm>
          <a:prstGeom prst="rect">
            <a:avLst/>
          </a:prstGeom>
        </p:spPr>
        <p:txBody>
          <a:bodyPr/>
          <a:lstStyle/>
          <a:p>
            <a:fld id="{64F0E216-BA48-4F04-AC4F-645AA0DD6AC6}" type="datetimeFigureOut">
              <a:rPr lang="en-US" smtClean="0"/>
              <a:t>4/15/2024</a:t>
            </a:fld>
            <a:endParaRPr lang="en-US"/>
          </a:p>
        </p:txBody>
      </p:sp>
      <p:sp>
        <p:nvSpPr>
          <p:cNvPr id="8" name="Footer Placeholder 7">
            <a:extLst>
              <a:ext uri="{FF2B5EF4-FFF2-40B4-BE49-F238E27FC236}">
                <a16:creationId xmlns:a16="http://schemas.microsoft.com/office/drawing/2014/main" id="{DA8F8D02-7CCF-4321-847A-CD553E52A342}"/>
              </a:ext>
            </a:extLst>
          </p:cNvPr>
          <p:cNvSpPr>
            <a:spLocks noGrp="1"/>
          </p:cNvSpPr>
          <p:nvPr>
            <p:ph type="ftr" sz="quarter" idx="11"/>
          </p:nvPr>
        </p:nvSpPr>
        <p:spPr>
          <a:xfrm>
            <a:off x="3308350" y="6401999"/>
            <a:ext cx="5575300" cy="369332"/>
          </a:xfrm>
          <a:prstGeom prst="rect">
            <a:avLst/>
          </a:prstGeom>
        </p:spPr>
        <p:txBody>
          <a:bodyPr/>
          <a:lstStyle/>
          <a:p>
            <a:endParaRPr lang="en-US"/>
          </a:p>
        </p:txBody>
      </p:sp>
      <p:sp>
        <p:nvSpPr>
          <p:cNvPr id="9" name="Slide Number Placeholder 8">
            <a:extLst>
              <a:ext uri="{FF2B5EF4-FFF2-40B4-BE49-F238E27FC236}">
                <a16:creationId xmlns:a16="http://schemas.microsoft.com/office/drawing/2014/main" id="{9F966368-2A9A-4617-A2A9-E4E9ACD06381}"/>
              </a:ext>
            </a:extLst>
          </p:cNvPr>
          <p:cNvSpPr>
            <a:spLocks noGrp="1"/>
          </p:cNvSpPr>
          <p:nvPr>
            <p:ph type="sldNum" sz="quarter" idx="12"/>
          </p:nvPr>
        </p:nvSpPr>
        <p:spPr>
          <a:xfrm>
            <a:off x="9442800" y="6401999"/>
            <a:ext cx="2208212" cy="369332"/>
          </a:xfrm>
          <a:prstGeom prst="rect">
            <a:avLst/>
          </a:prstGeom>
        </p:spPr>
        <p:txBody>
          <a:bodyPr/>
          <a:lstStyle/>
          <a:p>
            <a:fld id="{D39607A7-8386-47DB-8578-DDEDD194E5D4}" type="slidenum">
              <a:rPr lang="en-US" smtClean="0"/>
              <a:t>‹#›</a:t>
            </a:fld>
            <a:endParaRPr lang="en-US"/>
          </a:p>
        </p:txBody>
      </p:sp>
    </p:spTree>
    <p:extLst>
      <p:ext uri="{BB962C8B-B14F-4D97-AF65-F5344CB8AC3E}">
        <p14:creationId xmlns:p14="http://schemas.microsoft.com/office/powerpoint/2010/main" val="4074734054"/>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590855A-C7D7-455F-BD47-AB4221DD0240}"/>
              </a:ext>
            </a:extLst>
          </p:cNvPr>
          <p:cNvSpPr>
            <a:spLocks noGrp="1"/>
          </p:cNvSpPr>
          <p:nvPr>
            <p:ph type="title"/>
          </p:nvPr>
        </p:nvSpPr>
        <p:spPr>
          <a:xfrm>
            <a:off x="1079500" y="1079500"/>
            <a:ext cx="10026650" cy="4689475"/>
          </a:xfrm>
        </p:spPr>
        <p:txBody>
          <a:bodyPr anchor="ctr"/>
          <a:lstStyle>
            <a:lvl1pPr algn="ctr">
              <a:defRPr/>
            </a:lvl1pPr>
          </a:lstStyle>
          <a:p>
            <a:r>
              <a:rPr lang="en-US"/>
              <a:t>Click to edit Master title style</a:t>
            </a:r>
          </a:p>
        </p:txBody>
      </p:sp>
      <p:sp>
        <p:nvSpPr>
          <p:cNvPr id="3" name="Date Placeholder 2">
            <a:extLst>
              <a:ext uri="{FF2B5EF4-FFF2-40B4-BE49-F238E27FC236}">
                <a16:creationId xmlns:a16="http://schemas.microsoft.com/office/drawing/2014/main" id="{1629F6FD-C2F8-4688-B52A-ED76F48B8B41}"/>
              </a:ext>
            </a:extLst>
          </p:cNvPr>
          <p:cNvSpPr>
            <a:spLocks noGrp="1"/>
          </p:cNvSpPr>
          <p:nvPr>
            <p:ph type="dt" sz="half" idx="10"/>
          </p:nvPr>
        </p:nvSpPr>
        <p:spPr>
          <a:xfrm>
            <a:off x="541338" y="6401999"/>
            <a:ext cx="2206625" cy="369332"/>
          </a:xfrm>
          <a:prstGeom prst="rect">
            <a:avLst/>
          </a:prstGeom>
        </p:spPr>
        <p:txBody>
          <a:bodyPr/>
          <a:lstStyle/>
          <a:p>
            <a:fld id="{64F0E216-BA48-4F04-AC4F-645AA0DD6AC6}" type="datetimeFigureOut">
              <a:rPr lang="en-US" smtClean="0"/>
              <a:t>4/15/2024</a:t>
            </a:fld>
            <a:endParaRPr lang="en-US"/>
          </a:p>
        </p:txBody>
      </p:sp>
      <p:sp>
        <p:nvSpPr>
          <p:cNvPr id="4" name="Footer Placeholder 3">
            <a:extLst>
              <a:ext uri="{FF2B5EF4-FFF2-40B4-BE49-F238E27FC236}">
                <a16:creationId xmlns:a16="http://schemas.microsoft.com/office/drawing/2014/main" id="{AB358F0F-237C-4F8E-A5A7-48269F700B1D}"/>
              </a:ext>
            </a:extLst>
          </p:cNvPr>
          <p:cNvSpPr>
            <a:spLocks noGrp="1"/>
          </p:cNvSpPr>
          <p:nvPr>
            <p:ph type="ftr" sz="quarter" idx="11"/>
          </p:nvPr>
        </p:nvSpPr>
        <p:spPr>
          <a:xfrm>
            <a:off x="3308350" y="6401999"/>
            <a:ext cx="5575300" cy="369332"/>
          </a:xfrm>
          <a:prstGeom prst="rect">
            <a:avLst/>
          </a:prstGeom>
        </p:spPr>
        <p:txBody>
          <a:bodyPr/>
          <a:lstStyle/>
          <a:p>
            <a:endParaRPr lang="en-US"/>
          </a:p>
        </p:txBody>
      </p:sp>
      <p:sp>
        <p:nvSpPr>
          <p:cNvPr id="5" name="Slide Number Placeholder 4">
            <a:extLst>
              <a:ext uri="{FF2B5EF4-FFF2-40B4-BE49-F238E27FC236}">
                <a16:creationId xmlns:a16="http://schemas.microsoft.com/office/drawing/2014/main" id="{68C3629E-70C3-44A4-A268-2194CD424AF9}"/>
              </a:ext>
            </a:extLst>
          </p:cNvPr>
          <p:cNvSpPr>
            <a:spLocks noGrp="1"/>
          </p:cNvSpPr>
          <p:nvPr>
            <p:ph type="sldNum" sz="quarter" idx="12"/>
          </p:nvPr>
        </p:nvSpPr>
        <p:spPr>
          <a:xfrm>
            <a:off x="9442800" y="6401999"/>
            <a:ext cx="2208212" cy="369332"/>
          </a:xfrm>
          <a:prstGeom prst="rect">
            <a:avLst/>
          </a:prstGeom>
        </p:spPr>
        <p:txBody>
          <a:bodyPr/>
          <a:lstStyle/>
          <a:p>
            <a:fld id="{D39607A7-8386-47DB-8578-DDEDD194E5D4}" type="slidenum">
              <a:rPr lang="en-US" smtClean="0"/>
              <a:t>‹#›</a:t>
            </a:fld>
            <a:endParaRPr lang="en-US"/>
          </a:p>
        </p:txBody>
      </p:sp>
    </p:spTree>
    <p:extLst>
      <p:ext uri="{BB962C8B-B14F-4D97-AF65-F5344CB8AC3E}">
        <p14:creationId xmlns:p14="http://schemas.microsoft.com/office/powerpoint/2010/main" val="567218257"/>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8F0232D4-EC56-49D3-B967-D972B5E5E2C1}"/>
              </a:ext>
            </a:extLst>
          </p:cNvPr>
          <p:cNvSpPr>
            <a:spLocks noGrp="1"/>
          </p:cNvSpPr>
          <p:nvPr>
            <p:ph type="dt" sz="half" idx="10"/>
          </p:nvPr>
        </p:nvSpPr>
        <p:spPr>
          <a:xfrm>
            <a:off x="541338" y="6401999"/>
            <a:ext cx="2206625" cy="369332"/>
          </a:xfrm>
          <a:prstGeom prst="rect">
            <a:avLst/>
          </a:prstGeom>
        </p:spPr>
        <p:txBody>
          <a:bodyPr/>
          <a:lstStyle/>
          <a:p>
            <a:fld id="{64F0E216-BA48-4F04-AC4F-645AA0DD6AC6}" type="datetimeFigureOut">
              <a:rPr lang="en-US" smtClean="0"/>
              <a:t>4/15/2024</a:t>
            </a:fld>
            <a:endParaRPr lang="en-US"/>
          </a:p>
        </p:txBody>
      </p:sp>
      <p:sp>
        <p:nvSpPr>
          <p:cNvPr id="3" name="Footer Placeholder 2">
            <a:extLst>
              <a:ext uri="{FF2B5EF4-FFF2-40B4-BE49-F238E27FC236}">
                <a16:creationId xmlns:a16="http://schemas.microsoft.com/office/drawing/2014/main" id="{0B2C3171-136A-405F-B1CF-C0DAFAA21E41}"/>
              </a:ext>
            </a:extLst>
          </p:cNvPr>
          <p:cNvSpPr>
            <a:spLocks noGrp="1"/>
          </p:cNvSpPr>
          <p:nvPr>
            <p:ph type="ftr" sz="quarter" idx="11"/>
          </p:nvPr>
        </p:nvSpPr>
        <p:spPr>
          <a:xfrm>
            <a:off x="3308350" y="6401999"/>
            <a:ext cx="5575300" cy="369332"/>
          </a:xfrm>
          <a:prstGeom prst="rect">
            <a:avLst/>
          </a:prstGeom>
        </p:spPr>
        <p:txBody>
          <a:bodyPr/>
          <a:lstStyle/>
          <a:p>
            <a:endParaRPr lang="en-US"/>
          </a:p>
        </p:txBody>
      </p:sp>
      <p:sp>
        <p:nvSpPr>
          <p:cNvPr id="4" name="Slide Number Placeholder 3">
            <a:extLst>
              <a:ext uri="{FF2B5EF4-FFF2-40B4-BE49-F238E27FC236}">
                <a16:creationId xmlns:a16="http://schemas.microsoft.com/office/drawing/2014/main" id="{76523E7E-BA29-40D2-BE24-10E7F7050409}"/>
              </a:ext>
            </a:extLst>
          </p:cNvPr>
          <p:cNvSpPr>
            <a:spLocks noGrp="1"/>
          </p:cNvSpPr>
          <p:nvPr>
            <p:ph type="sldNum" sz="quarter" idx="12"/>
          </p:nvPr>
        </p:nvSpPr>
        <p:spPr>
          <a:xfrm>
            <a:off x="9442800" y="6401999"/>
            <a:ext cx="2208212" cy="369332"/>
          </a:xfrm>
          <a:prstGeom prst="rect">
            <a:avLst/>
          </a:prstGeom>
        </p:spPr>
        <p:txBody>
          <a:bodyPr/>
          <a:lstStyle/>
          <a:p>
            <a:fld id="{D39607A7-8386-47DB-8578-DDEDD194E5D4}" type="slidenum">
              <a:rPr lang="en-US" smtClean="0"/>
              <a:t>‹#›</a:t>
            </a:fld>
            <a:endParaRPr lang="en-US"/>
          </a:p>
        </p:txBody>
      </p:sp>
    </p:spTree>
    <p:extLst>
      <p:ext uri="{BB962C8B-B14F-4D97-AF65-F5344CB8AC3E}">
        <p14:creationId xmlns:p14="http://schemas.microsoft.com/office/powerpoint/2010/main" val="800514584"/>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43607EF-706F-47DD-B487-7C3E4EDE1945}"/>
              </a:ext>
            </a:extLst>
          </p:cNvPr>
          <p:cNvSpPr>
            <a:spLocks noGrp="1"/>
          </p:cNvSpPr>
          <p:nvPr>
            <p:ph type="title"/>
          </p:nvPr>
        </p:nvSpPr>
        <p:spPr>
          <a:xfrm>
            <a:off x="1071607" y="1011238"/>
            <a:ext cx="3906000" cy="1292400"/>
          </a:xfrm>
        </p:spPr>
        <p:txBody>
          <a:bodyPr anchor="t" anchorCtr="0">
            <a:normAutofit/>
          </a:bodyPr>
          <a:lstStyle>
            <a:lvl1pPr>
              <a:defRPr sz="2800"/>
            </a:lvl1pPr>
          </a:lstStyle>
          <a:p>
            <a:r>
              <a:rPr lang="en-US"/>
              <a:t>Click to edit Master title style</a:t>
            </a:r>
          </a:p>
        </p:txBody>
      </p:sp>
      <p:sp>
        <p:nvSpPr>
          <p:cNvPr id="3" name="Content Placeholder 2">
            <a:extLst>
              <a:ext uri="{FF2B5EF4-FFF2-40B4-BE49-F238E27FC236}">
                <a16:creationId xmlns:a16="http://schemas.microsoft.com/office/drawing/2014/main" id="{08298442-7D9F-4D62-866B-FBA382F06C4C}"/>
              </a:ext>
            </a:extLst>
          </p:cNvPr>
          <p:cNvSpPr>
            <a:spLocks noGrp="1"/>
          </p:cNvSpPr>
          <p:nvPr>
            <p:ph idx="1"/>
          </p:nvPr>
        </p:nvSpPr>
        <p:spPr>
          <a:xfrm>
            <a:off x="5537200" y="955230"/>
            <a:ext cx="5583193" cy="4813745"/>
          </a:xfrm>
        </p:spPr>
        <p:txBody>
          <a:bodyPr/>
          <a:lstStyle>
            <a:lvl1pPr marL="0" indent="0">
              <a:lnSpc>
                <a:spcPct val="100000"/>
              </a:lnSpc>
              <a:buFontTx/>
              <a:buNone/>
              <a:defRPr sz="4800"/>
            </a:lvl1pPr>
            <a:lvl2pPr marL="0">
              <a:lnSpc>
                <a:spcPct val="100000"/>
              </a:lnSpc>
              <a:defRPr sz="4800"/>
            </a:lvl2pPr>
            <a:lvl3pPr marL="0" indent="0">
              <a:buNone/>
              <a:defRPr sz="2000"/>
            </a:lvl3pPr>
            <a:lvl4pPr marL="0">
              <a:defRPr sz="2000"/>
            </a:lvl4pPr>
            <a:lvl5pPr marL="360000">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267D1DB7-AC43-460E-B3C5-9F8B37D1B50A}"/>
              </a:ext>
            </a:extLst>
          </p:cNvPr>
          <p:cNvSpPr>
            <a:spLocks noGrp="1"/>
          </p:cNvSpPr>
          <p:nvPr>
            <p:ph type="body" sz="half" idx="2"/>
          </p:nvPr>
        </p:nvSpPr>
        <p:spPr>
          <a:xfrm>
            <a:off x="1079499" y="2664000"/>
            <a:ext cx="3905999" cy="3106800"/>
          </a:xfrm>
        </p:spPr>
        <p:txBody>
          <a:bodyPr>
            <a:normAutofit/>
          </a:bodyPr>
          <a:lstStyle>
            <a:lvl1pPr marL="0" indent="0">
              <a:buNone/>
              <a:defRPr sz="20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D40C5DE9-6995-4F6E-AF64-6CE9A677971D}"/>
              </a:ext>
            </a:extLst>
          </p:cNvPr>
          <p:cNvSpPr>
            <a:spLocks noGrp="1"/>
          </p:cNvSpPr>
          <p:nvPr>
            <p:ph type="dt" sz="half" idx="10"/>
          </p:nvPr>
        </p:nvSpPr>
        <p:spPr>
          <a:xfrm>
            <a:off x="541338" y="6401999"/>
            <a:ext cx="2206625" cy="369332"/>
          </a:xfrm>
          <a:prstGeom prst="rect">
            <a:avLst/>
          </a:prstGeom>
        </p:spPr>
        <p:txBody>
          <a:bodyPr/>
          <a:lstStyle/>
          <a:p>
            <a:fld id="{64F0E216-BA48-4F04-AC4F-645AA0DD6AC6}" type="datetimeFigureOut">
              <a:rPr lang="en-US" smtClean="0"/>
              <a:t>4/15/2024</a:t>
            </a:fld>
            <a:endParaRPr lang="en-US"/>
          </a:p>
        </p:txBody>
      </p:sp>
      <p:sp>
        <p:nvSpPr>
          <p:cNvPr id="6" name="Footer Placeholder 5">
            <a:extLst>
              <a:ext uri="{FF2B5EF4-FFF2-40B4-BE49-F238E27FC236}">
                <a16:creationId xmlns:a16="http://schemas.microsoft.com/office/drawing/2014/main" id="{388BC655-2B4D-48CA-90B9-740400332295}"/>
              </a:ext>
            </a:extLst>
          </p:cNvPr>
          <p:cNvSpPr>
            <a:spLocks noGrp="1"/>
          </p:cNvSpPr>
          <p:nvPr>
            <p:ph type="ftr" sz="quarter" idx="11"/>
          </p:nvPr>
        </p:nvSpPr>
        <p:spPr>
          <a:xfrm>
            <a:off x="3308350" y="6401999"/>
            <a:ext cx="5575300" cy="369332"/>
          </a:xfrm>
          <a:prstGeom prst="rect">
            <a:avLst/>
          </a:prstGeom>
        </p:spPr>
        <p:txBody>
          <a:bodyPr/>
          <a:lstStyle/>
          <a:p>
            <a:endParaRPr lang="en-US"/>
          </a:p>
        </p:txBody>
      </p:sp>
      <p:sp>
        <p:nvSpPr>
          <p:cNvPr id="7" name="Slide Number Placeholder 6">
            <a:extLst>
              <a:ext uri="{FF2B5EF4-FFF2-40B4-BE49-F238E27FC236}">
                <a16:creationId xmlns:a16="http://schemas.microsoft.com/office/drawing/2014/main" id="{1314A7E0-1D83-4CE0-9FFE-3EEE2B3C27ED}"/>
              </a:ext>
            </a:extLst>
          </p:cNvPr>
          <p:cNvSpPr>
            <a:spLocks noGrp="1"/>
          </p:cNvSpPr>
          <p:nvPr>
            <p:ph type="sldNum" sz="quarter" idx="12"/>
          </p:nvPr>
        </p:nvSpPr>
        <p:spPr>
          <a:xfrm>
            <a:off x="9442800" y="6401999"/>
            <a:ext cx="2208212" cy="369332"/>
          </a:xfrm>
          <a:prstGeom prst="rect">
            <a:avLst/>
          </a:prstGeom>
        </p:spPr>
        <p:txBody>
          <a:bodyPr/>
          <a:lstStyle/>
          <a:p>
            <a:fld id="{D39607A7-8386-47DB-8578-DDEDD194E5D4}" type="slidenum">
              <a:rPr lang="en-US" smtClean="0"/>
              <a:t>‹#›</a:t>
            </a:fld>
            <a:endParaRPr lang="en-US"/>
          </a:p>
        </p:txBody>
      </p:sp>
    </p:spTree>
    <p:extLst>
      <p:ext uri="{BB962C8B-B14F-4D97-AF65-F5344CB8AC3E}">
        <p14:creationId xmlns:p14="http://schemas.microsoft.com/office/powerpoint/2010/main" val="2135048609"/>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A4F7F85-950A-4BED-AE31-5C85DE4FA488}"/>
              </a:ext>
            </a:extLst>
          </p:cNvPr>
          <p:cNvSpPr>
            <a:spLocks noGrp="1"/>
          </p:cNvSpPr>
          <p:nvPr>
            <p:ph type="title"/>
          </p:nvPr>
        </p:nvSpPr>
        <p:spPr>
          <a:xfrm>
            <a:off x="1079501" y="1011238"/>
            <a:ext cx="3905250" cy="1292662"/>
          </a:xfrm>
        </p:spPr>
        <p:txBody>
          <a:bodyPr anchor="t" anchorCtr="0">
            <a:normAutofit/>
          </a:bodyPr>
          <a:lstStyle>
            <a:lvl1pPr>
              <a:defRPr sz="2800"/>
            </a:lvl1pPr>
          </a:lstStyle>
          <a:p>
            <a:r>
              <a:rPr lang="en-US"/>
              <a:t>Click to edit Master title style</a:t>
            </a:r>
          </a:p>
        </p:txBody>
      </p:sp>
      <p:sp>
        <p:nvSpPr>
          <p:cNvPr id="3" name="Picture Placeholder 2">
            <a:extLst>
              <a:ext uri="{FF2B5EF4-FFF2-40B4-BE49-F238E27FC236}">
                <a16:creationId xmlns:a16="http://schemas.microsoft.com/office/drawing/2014/main" id="{6813A008-3741-4305-8A06-C0D8404A32BB}"/>
              </a:ext>
            </a:extLst>
          </p:cNvPr>
          <p:cNvSpPr>
            <a:spLocks noGrp="1"/>
          </p:cNvSpPr>
          <p:nvPr>
            <p:ph type="pic" idx="1"/>
          </p:nvPr>
        </p:nvSpPr>
        <p:spPr>
          <a:xfrm>
            <a:off x="5537200" y="531813"/>
            <a:ext cx="6113812" cy="5784849"/>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p>
        </p:txBody>
      </p:sp>
      <p:sp>
        <p:nvSpPr>
          <p:cNvPr id="4" name="Text Placeholder 3">
            <a:extLst>
              <a:ext uri="{FF2B5EF4-FFF2-40B4-BE49-F238E27FC236}">
                <a16:creationId xmlns:a16="http://schemas.microsoft.com/office/drawing/2014/main" id="{BF2ADC63-3365-4920-AF26-600F4D2EA579}"/>
              </a:ext>
            </a:extLst>
          </p:cNvPr>
          <p:cNvSpPr>
            <a:spLocks noGrp="1"/>
          </p:cNvSpPr>
          <p:nvPr>
            <p:ph type="body" sz="half" idx="2"/>
          </p:nvPr>
        </p:nvSpPr>
        <p:spPr>
          <a:xfrm>
            <a:off x="1079500" y="2663825"/>
            <a:ext cx="3905250" cy="3105150"/>
          </a:xfrm>
        </p:spPr>
        <p:txBody>
          <a:bodyPr>
            <a:normAutofit/>
          </a:bodyPr>
          <a:lstStyle>
            <a:lvl1pPr marL="0" indent="0">
              <a:buNone/>
              <a:defRPr sz="20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5AC161BE-EF8B-4F4D-8197-61442EBC46BD}"/>
              </a:ext>
            </a:extLst>
          </p:cNvPr>
          <p:cNvSpPr>
            <a:spLocks noGrp="1"/>
          </p:cNvSpPr>
          <p:nvPr>
            <p:ph type="dt" sz="half" idx="10"/>
          </p:nvPr>
        </p:nvSpPr>
        <p:spPr>
          <a:xfrm>
            <a:off x="541338" y="6401999"/>
            <a:ext cx="2206625" cy="369332"/>
          </a:xfrm>
          <a:prstGeom prst="rect">
            <a:avLst/>
          </a:prstGeom>
        </p:spPr>
        <p:txBody>
          <a:bodyPr/>
          <a:lstStyle/>
          <a:p>
            <a:fld id="{64F0E216-BA48-4F04-AC4F-645AA0DD6AC6}" type="datetimeFigureOut">
              <a:rPr lang="en-US" smtClean="0"/>
              <a:t>4/15/2024</a:t>
            </a:fld>
            <a:endParaRPr lang="en-US"/>
          </a:p>
        </p:txBody>
      </p:sp>
      <p:sp>
        <p:nvSpPr>
          <p:cNvPr id="6" name="Footer Placeholder 5">
            <a:extLst>
              <a:ext uri="{FF2B5EF4-FFF2-40B4-BE49-F238E27FC236}">
                <a16:creationId xmlns:a16="http://schemas.microsoft.com/office/drawing/2014/main" id="{9FD37897-BFE5-414E-9334-53116988DC37}"/>
              </a:ext>
            </a:extLst>
          </p:cNvPr>
          <p:cNvSpPr>
            <a:spLocks noGrp="1"/>
          </p:cNvSpPr>
          <p:nvPr>
            <p:ph type="ftr" sz="quarter" idx="11"/>
          </p:nvPr>
        </p:nvSpPr>
        <p:spPr>
          <a:xfrm>
            <a:off x="3308350" y="6401999"/>
            <a:ext cx="5575300" cy="369332"/>
          </a:xfrm>
          <a:prstGeom prst="rect">
            <a:avLst/>
          </a:prstGeom>
        </p:spPr>
        <p:txBody>
          <a:bodyPr/>
          <a:lstStyle/>
          <a:p>
            <a:endParaRPr lang="en-US"/>
          </a:p>
        </p:txBody>
      </p:sp>
      <p:sp>
        <p:nvSpPr>
          <p:cNvPr id="7" name="Slide Number Placeholder 6">
            <a:extLst>
              <a:ext uri="{FF2B5EF4-FFF2-40B4-BE49-F238E27FC236}">
                <a16:creationId xmlns:a16="http://schemas.microsoft.com/office/drawing/2014/main" id="{3F5BF024-9A20-4B80-976D-420DCCD1616D}"/>
              </a:ext>
            </a:extLst>
          </p:cNvPr>
          <p:cNvSpPr>
            <a:spLocks noGrp="1"/>
          </p:cNvSpPr>
          <p:nvPr>
            <p:ph type="sldNum" sz="quarter" idx="12"/>
          </p:nvPr>
        </p:nvSpPr>
        <p:spPr>
          <a:xfrm>
            <a:off x="9442800" y="6401999"/>
            <a:ext cx="2208212" cy="369332"/>
          </a:xfrm>
          <a:prstGeom prst="rect">
            <a:avLst/>
          </a:prstGeom>
        </p:spPr>
        <p:txBody>
          <a:bodyPr/>
          <a:lstStyle/>
          <a:p>
            <a:fld id="{D39607A7-8386-47DB-8578-DDEDD194E5D4}" type="slidenum">
              <a:rPr lang="en-US" smtClean="0"/>
              <a:t>‹#›</a:t>
            </a:fld>
            <a:endParaRPr lang="en-US"/>
          </a:p>
        </p:txBody>
      </p:sp>
    </p:spTree>
    <p:extLst>
      <p:ext uri="{BB962C8B-B14F-4D97-AF65-F5344CB8AC3E}">
        <p14:creationId xmlns:p14="http://schemas.microsoft.com/office/powerpoint/2010/main" val="2072932565"/>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5AB794F-0C7D-47A6-A355-9B54F3A082B7}"/>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F518BEFC-5F95-43C3-A662-CF24426CB374}"/>
              </a:ext>
            </a:extLst>
          </p:cNvPr>
          <p:cNvSpPr>
            <a:spLocks noGrp="1"/>
          </p:cNvSpPr>
          <p:nvPr>
            <p:ph type="body" orient="vert" idx="1"/>
          </p:nvPr>
        </p:nvSpPr>
        <p:spPr>
          <a:xfrm>
            <a:off x="1079500" y="1790700"/>
            <a:ext cx="10026650" cy="397827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DE020A41-C226-41AB-8766-C9BF3E9BF9D0}"/>
              </a:ext>
            </a:extLst>
          </p:cNvPr>
          <p:cNvSpPr>
            <a:spLocks noGrp="1"/>
          </p:cNvSpPr>
          <p:nvPr>
            <p:ph type="dt" sz="half" idx="10"/>
          </p:nvPr>
        </p:nvSpPr>
        <p:spPr>
          <a:xfrm>
            <a:off x="541338" y="6401999"/>
            <a:ext cx="2206625" cy="369332"/>
          </a:xfrm>
          <a:prstGeom prst="rect">
            <a:avLst/>
          </a:prstGeom>
        </p:spPr>
        <p:txBody>
          <a:bodyPr/>
          <a:lstStyle/>
          <a:p>
            <a:fld id="{64F0E216-BA48-4F04-AC4F-645AA0DD6AC6}" type="datetimeFigureOut">
              <a:rPr lang="en-US" smtClean="0"/>
              <a:t>4/15/2024</a:t>
            </a:fld>
            <a:endParaRPr lang="en-US"/>
          </a:p>
        </p:txBody>
      </p:sp>
      <p:sp>
        <p:nvSpPr>
          <p:cNvPr id="5" name="Footer Placeholder 4">
            <a:extLst>
              <a:ext uri="{FF2B5EF4-FFF2-40B4-BE49-F238E27FC236}">
                <a16:creationId xmlns:a16="http://schemas.microsoft.com/office/drawing/2014/main" id="{877795E9-017B-4505-810D-A5F553A56BC9}"/>
              </a:ext>
            </a:extLst>
          </p:cNvPr>
          <p:cNvSpPr>
            <a:spLocks noGrp="1"/>
          </p:cNvSpPr>
          <p:nvPr>
            <p:ph type="ftr" sz="quarter" idx="11"/>
          </p:nvPr>
        </p:nvSpPr>
        <p:spPr>
          <a:xfrm>
            <a:off x="3308350" y="6401999"/>
            <a:ext cx="5575300" cy="369332"/>
          </a:xfrm>
          <a:prstGeom prst="rect">
            <a:avLst/>
          </a:prstGeom>
        </p:spPr>
        <p:txBody>
          <a:bodyPr/>
          <a:lstStyle/>
          <a:p>
            <a:endParaRPr lang="en-US"/>
          </a:p>
        </p:txBody>
      </p:sp>
      <p:sp>
        <p:nvSpPr>
          <p:cNvPr id="6" name="Slide Number Placeholder 5">
            <a:extLst>
              <a:ext uri="{FF2B5EF4-FFF2-40B4-BE49-F238E27FC236}">
                <a16:creationId xmlns:a16="http://schemas.microsoft.com/office/drawing/2014/main" id="{6626A1BD-3429-4C11-B230-8AD083EC3EC2}"/>
              </a:ext>
            </a:extLst>
          </p:cNvPr>
          <p:cNvSpPr>
            <a:spLocks noGrp="1"/>
          </p:cNvSpPr>
          <p:nvPr>
            <p:ph type="sldNum" sz="quarter" idx="12"/>
          </p:nvPr>
        </p:nvSpPr>
        <p:spPr>
          <a:xfrm>
            <a:off x="9442800" y="6401999"/>
            <a:ext cx="2208212" cy="369332"/>
          </a:xfrm>
          <a:prstGeom prst="rect">
            <a:avLst/>
          </a:prstGeom>
        </p:spPr>
        <p:txBody>
          <a:bodyPr/>
          <a:lstStyle/>
          <a:p>
            <a:fld id="{D39607A7-8386-47DB-8578-DDEDD194E5D4}" type="slidenum">
              <a:rPr lang="en-US" smtClean="0"/>
              <a:t>‹#›</a:t>
            </a:fld>
            <a:endParaRPr lang="en-US"/>
          </a:p>
        </p:txBody>
      </p:sp>
    </p:spTree>
    <p:extLst>
      <p:ext uri="{BB962C8B-B14F-4D97-AF65-F5344CB8AC3E}">
        <p14:creationId xmlns:p14="http://schemas.microsoft.com/office/powerpoint/2010/main" val="1287591266"/>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8EA11CA2-18BF-408B-A40C-B43A0A7B80FA}"/>
              </a:ext>
            </a:extLst>
          </p:cNvPr>
          <p:cNvSpPr>
            <a:spLocks noGrp="1"/>
          </p:cNvSpPr>
          <p:nvPr>
            <p:ph type="title" orient="vert"/>
          </p:nvPr>
        </p:nvSpPr>
        <p:spPr>
          <a:xfrm>
            <a:off x="9899079" y="1079500"/>
            <a:ext cx="1292662" cy="4689476"/>
          </a:xfrm>
        </p:spPr>
        <p:txBody>
          <a:bodyPr vert="eaVert">
            <a:normAutofit/>
          </a:bodyPr>
          <a:lstStyle/>
          <a:p>
            <a:r>
              <a:rPr lang="en-US"/>
              <a:t>Click to edit Master title style</a:t>
            </a:r>
          </a:p>
        </p:txBody>
      </p:sp>
      <p:sp>
        <p:nvSpPr>
          <p:cNvPr id="3" name="Vertical Text Placeholder 2">
            <a:extLst>
              <a:ext uri="{FF2B5EF4-FFF2-40B4-BE49-F238E27FC236}">
                <a16:creationId xmlns:a16="http://schemas.microsoft.com/office/drawing/2014/main" id="{BAE424B6-12FC-41A1-AF7C-7E3931D97204}"/>
              </a:ext>
            </a:extLst>
          </p:cNvPr>
          <p:cNvSpPr>
            <a:spLocks noGrp="1"/>
          </p:cNvSpPr>
          <p:nvPr>
            <p:ph type="body" orient="vert" idx="1"/>
          </p:nvPr>
        </p:nvSpPr>
        <p:spPr>
          <a:xfrm>
            <a:off x="1079499" y="1079500"/>
            <a:ext cx="8495943" cy="4689476"/>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735CF957-F921-48CF-97FE-91190C1AE9B3}"/>
              </a:ext>
            </a:extLst>
          </p:cNvPr>
          <p:cNvSpPr>
            <a:spLocks noGrp="1"/>
          </p:cNvSpPr>
          <p:nvPr>
            <p:ph type="dt" sz="half" idx="10"/>
          </p:nvPr>
        </p:nvSpPr>
        <p:spPr>
          <a:xfrm>
            <a:off x="541338" y="6401999"/>
            <a:ext cx="2206625" cy="369332"/>
          </a:xfrm>
          <a:prstGeom prst="rect">
            <a:avLst/>
          </a:prstGeom>
        </p:spPr>
        <p:txBody>
          <a:bodyPr/>
          <a:lstStyle/>
          <a:p>
            <a:fld id="{64F0E216-BA48-4F04-AC4F-645AA0DD6AC6}" type="datetimeFigureOut">
              <a:rPr lang="en-US" smtClean="0"/>
              <a:t>4/15/2024</a:t>
            </a:fld>
            <a:endParaRPr lang="en-US"/>
          </a:p>
        </p:txBody>
      </p:sp>
      <p:sp>
        <p:nvSpPr>
          <p:cNvPr id="5" name="Footer Placeholder 4">
            <a:extLst>
              <a:ext uri="{FF2B5EF4-FFF2-40B4-BE49-F238E27FC236}">
                <a16:creationId xmlns:a16="http://schemas.microsoft.com/office/drawing/2014/main" id="{6653F49D-6E0C-47F7-BAAD-A427913DC4D1}"/>
              </a:ext>
            </a:extLst>
          </p:cNvPr>
          <p:cNvSpPr>
            <a:spLocks noGrp="1"/>
          </p:cNvSpPr>
          <p:nvPr>
            <p:ph type="ftr" sz="quarter" idx="11"/>
          </p:nvPr>
        </p:nvSpPr>
        <p:spPr>
          <a:xfrm>
            <a:off x="3308350" y="6401999"/>
            <a:ext cx="5575300" cy="369332"/>
          </a:xfrm>
          <a:prstGeom prst="rect">
            <a:avLst/>
          </a:prstGeom>
        </p:spPr>
        <p:txBody>
          <a:bodyPr/>
          <a:lstStyle/>
          <a:p>
            <a:endParaRPr lang="en-US"/>
          </a:p>
        </p:txBody>
      </p:sp>
      <p:sp>
        <p:nvSpPr>
          <p:cNvPr id="6" name="Slide Number Placeholder 5">
            <a:extLst>
              <a:ext uri="{FF2B5EF4-FFF2-40B4-BE49-F238E27FC236}">
                <a16:creationId xmlns:a16="http://schemas.microsoft.com/office/drawing/2014/main" id="{B038A122-F390-46CF-BECF-3AE05CA585C4}"/>
              </a:ext>
            </a:extLst>
          </p:cNvPr>
          <p:cNvSpPr>
            <a:spLocks noGrp="1"/>
          </p:cNvSpPr>
          <p:nvPr>
            <p:ph type="sldNum" sz="quarter" idx="12"/>
          </p:nvPr>
        </p:nvSpPr>
        <p:spPr>
          <a:xfrm>
            <a:off x="9442800" y="6401999"/>
            <a:ext cx="2208212" cy="369332"/>
          </a:xfrm>
          <a:prstGeom prst="rect">
            <a:avLst/>
          </a:prstGeom>
        </p:spPr>
        <p:txBody>
          <a:bodyPr/>
          <a:lstStyle/>
          <a:p>
            <a:fld id="{D39607A7-8386-47DB-8578-DDEDD194E5D4}" type="slidenum">
              <a:rPr lang="en-US" smtClean="0"/>
              <a:t>‹#›</a:t>
            </a:fld>
            <a:endParaRPr lang="en-US"/>
          </a:p>
        </p:txBody>
      </p:sp>
    </p:spTree>
    <p:extLst>
      <p:ext uri="{BB962C8B-B14F-4D97-AF65-F5344CB8AC3E}">
        <p14:creationId xmlns:p14="http://schemas.microsoft.com/office/powerpoint/2010/main" val="2308134452"/>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2"/>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EC700152-D18D-4405-8FB2-5985831B57A0}"/>
              </a:ext>
            </a:extLst>
          </p:cNvPr>
          <p:cNvSpPr>
            <a:spLocks noGrp="1"/>
          </p:cNvSpPr>
          <p:nvPr>
            <p:ph type="title"/>
          </p:nvPr>
        </p:nvSpPr>
        <p:spPr>
          <a:xfrm>
            <a:off x="1079500" y="1011238"/>
            <a:ext cx="10026650" cy="655637"/>
          </a:xfrm>
          <a:prstGeom prst="rect">
            <a:avLst/>
          </a:prstGeom>
        </p:spPr>
        <p:txBody>
          <a:bodyPr vert="horz" lIns="0" tIns="0" rIns="0" bIns="0" rtlCol="0" anchor="t" anchorCtr="0">
            <a:normAutofit/>
          </a:bodyPr>
          <a:lstStyle/>
          <a:p>
            <a:r>
              <a:rPr lang="en-US"/>
              <a:t>Click to edit Master title style</a:t>
            </a:r>
          </a:p>
        </p:txBody>
      </p:sp>
      <p:sp>
        <p:nvSpPr>
          <p:cNvPr id="3" name="Text Placeholder 2">
            <a:extLst>
              <a:ext uri="{FF2B5EF4-FFF2-40B4-BE49-F238E27FC236}">
                <a16:creationId xmlns:a16="http://schemas.microsoft.com/office/drawing/2014/main" id="{722E92E1-0C4A-474E-8E29-8DB404101BA7}"/>
              </a:ext>
            </a:extLst>
          </p:cNvPr>
          <p:cNvSpPr>
            <a:spLocks noGrp="1"/>
          </p:cNvSpPr>
          <p:nvPr>
            <p:ph type="body" idx="1"/>
          </p:nvPr>
        </p:nvSpPr>
        <p:spPr>
          <a:xfrm>
            <a:off x="1079500" y="1790700"/>
            <a:ext cx="10026650" cy="3978275"/>
          </a:xfrm>
          <a:prstGeom prst="rect">
            <a:avLst/>
          </a:prstGeom>
        </p:spPr>
        <p:txBody>
          <a:bodyPr vert="horz" lIns="0" tIns="0" rIns="0" bIns="0" rtlCol="0" anchor="t" anchorCtr="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B122E245-B48B-4526-8D2D-9475E64B0624}"/>
              </a:ext>
            </a:extLst>
          </p:cNvPr>
          <p:cNvSpPr>
            <a:spLocks noGrp="1"/>
          </p:cNvSpPr>
          <p:nvPr>
            <p:ph type="dt" sz="half" idx="2"/>
          </p:nvPr>
        </p:nvSpPr>
        <p:spPr>
          <a:xfrm>
            <a:off x="541338" y="6401999"/>
            <a:ext cx="2206625" cy="369332"/>
          </a:xfrm>
          <a:prstGeom prst="rect">
            <a:avLst/>
          </a:prstGeom>
        </p:spPr>
        <p:txBody>
          <a:bodyPr vert="horz" lIns="0" tIns="0" rIns="0" bIns="0" rtlCol="0" anchor="ctr">
            <a:normAutofit/>
          </a:bodyPr>
          <a:lstStyle>
            <a:lvl1pPr algn="l">
              <a:defRPr sz="1000" cap="all" spc="300" baseline="0">
                <a:solidFill>
                  <a:schemeClr val="tx1">
                    <a:alpha val="70000"/>
                  </a:schemeClr>
                </a:solidFill>
              </a:defRPr>
            </a:lvl1pPr>
          </a:lstStyle>
          <a:p>
            <a:fld id="{64F0E216-BA48-4F04-AC4F-645AA0DD6AC6}" type="datetimeFigureOut">
              <a:rPr lang="en-US" smtClean="0"/>
              <a:pPr/>
              <a:t>4/15/2024</a:t>
            </a:fld>
            <a:endParaRPr lang="en-US"/>
          </a:p>
        </p:txBody>
      </p:sp>
      <p:sp>
        <p:nvSpPr>
          <p:cNvPr id="5" name="Footer Placeholder 4">
            <a:extLst>
              <a:ext uri="{FF2B5EF4-FFF2-40B4-BE49-F238E27FC236}">
                <a16:creationId xmlns:a16="http://schemas.microsoft.com/office/drawing/2014/main" id="{C2A0FE5C-A494-40F2-A357-786AFFA6318E}"/>
              </a:ext>
            </a:extLst>
          </p:cNvPr>
          <p:cNvSpPr>
            <a:spLocks noGrp="1"/>
          </p:cNvSpPr>
          <p:nvPr>
            <p:ph type="ftr" sz="quarter" idx="3"/>
          </p:nvPr>
        </p:nvSpPr>
        <p:spPr>
          <a:xfrm>
            <a:off x="3308350" y="6401999"/>
            <a:ext cx="5575300" cy="369332"/>
          </a:xfrm>
          <a:prstGeom prst="rect">
            <a:avLst/>
          </a:prstGeom>
        </p:spPr>
        <p:txBody>
          <a:bodyPr vert="horz" lIns="0" tIns="0" rIns="0" bIns="0" rtlCol="0" anchor="ctr">
            <a:normAutofit/>
          </a:bodyPr>
          <a:lstStyle>
            <a:lvl1pPr algn="ctr">
              <a:defRPr sz="1000" cap="all" spc="300" baseline="0">
                <a:solidFill>
                  <a:schemeClr val="tx1">
                    <a:alpha val="70000"/>
                  </a:schemeClr>
                </a:solidFill>
              </a:defRPr>
            </a:lvl1pPr>
          </a:lstStyle>
          <a:p>
            <a:endParaRPr lang="en-US"/>
          </a:p>
        </p:txBody>
      </p:sp>
      <p:sp>
        <p:nvSpPr>
          <p:cNvPr id="6" name="Slide Number Placeholder 5">
            <a:extLst>
              <a:ext uri="{FF2B5EF4-FFF2-40B4-BE49-F238E27FC236}">
                <a16:creationId xmlns:a16="http://schemas.microsoft.com/office/drawing/2014/main" id="{504686A1-EDE2-44D9-A671-F708A6F883D7}"/>
              </a:ext>
            </a:extLst>
          </p:cNvPr>
          <p:cNvSpPr>
            <a:spLocks noGrp="1"/>
          </p:cNvSpPr>
          <p:nvPr>
            <p:ph type="sldNum" sz="quarter" idx="4"/>
          </p:nvPr>
        </p:nvSpPr>
        <p:spPr>
          <a:xfrm>
            <a:off x="9442800" y="6401999"/>
            <a:ext cx="2208212" cy="369332"/>
          </a:xfrm>
          <a:prstGeom prst="rect">
            <a:avLst/>
          </a:prstGeom>
        </p:spPr>
        <p:txBody>
          <a:bodyPr vert="horz" lIns="0" tIns="0" rIns="0" bIns="0" rtlCol="0" anchor="ctr">
            <a:normAutofit/>
          </a:bodyPr>
          <a:lstStyle>
            <a:lvl1pPr algn="r">
              <a:defRPr sz="1000" cap="all" spc="300" baseline="0">
                <a:solidFill>
                  <a:schemeClr val="tx1">
                    <a:alpha val="70000"/>
                  </a:schemeClr>
                </a:solidFill>
              </a:defRPr>
            </a:lvl1pPr>
          </a:lstStyle>
          <a:p>
            <a:fld id="{D39607A7-8386-47DB-8578-DDEDD194E5D4}" type="slidenum">
              <a:rPr lang="en-US" smtClean="0"/>
              <a:pPr/>
              <a:t>‹#›</a:t>
            </a:fld>
            <a:endParaRPr lang="en-US"/>
          </a:p>
        </p:txBody>
      </p:sp>
    </p:spTree>
    <p:extLst>
      <p:ext uri="{BB962C8B-B14F-4D97-AF65-F5344CB8AC3E}">
        <p14:creationId xmlns:p14="http://schemas.microsoft.com/office/powerpoint/2010/main" val="3559295575"/>
      </p:ext>
    </p:extLst>
  </p:cSld>
  <p:clrMap bg1="dk1" tx1="lt1" bg2="dk2" tx2="lt2" accent1="accent1" accent2="accent2" accent3="accent3" accent4="accent4" accent5="accent5" accent6="accent6" hlink="hlink" folHlink="folHlink"/>
  <p:sldLayoutIdLst>
    <p:sldLayoutId id="2147483681" r:id="rId1"/>
    <p:sldLayoutId id="2147483682" r:id="rId2"/>
    <p:sldLayoutId id="2147483683" r:id="rId3"/>
    <p:sldLayoutId id="2147483684" r:id="rId4"/>
    <p:sldLayoutId id="2147483685" r:id="rId5"/>
    <p:sldLayoutId id="2147483679" r:id="rId6"/>
    <p:sldLayoutId id="2147483675" r:id="rId7"/>
    <p:sldLayoutId id="2147483676" r:id="rId8"/>
    <p:sldLayoutId id="2147483677" r:id="rId9"/>
    <p:sldLayoutId id="2147483678" r:id="rId10"/>
    <p:sldLayoutId id="2147483680" r:id="rId11"/>
  </p:sldLayoutIdLst>
  <p:txStyles>
    <p:titleStyle>
      <a:lvl1pPr algn="l" defTabSz="914400" rtl="0" eaLnBrk="1" latinLnBrk="0" hangingPunct="1">
        <a:lnSpc>
          <a:spcPct val="100000"/>
        </a:lnSpc>
        <a:spcBef>
          <a:spcPct val="0"/>
        </a:spcBef>
        <a:buNone/>
        <a:defRPr sz="2800" kern="1200" cap="all" spc="400" baseline="0">
          <a:solidFill>
            <a:schemeClr val="tx1"/>
          </a:solidFill>
          <a:latin typeface="+mj-lt"/>
          <a:ea typeface="+mj-ea"/>
          <a:cs typeface="+mj-cs"/>
        </a:defRPr>
      </a:lvl1pPr>
    </p:titleStyle>
    <p:bodyStyle>
      <a:lvl1pPr marL="360000" indent="-360000" algn="l" defTabSz="914400" rtl="0" eaLnBrk="1" latinLnBrk="0" hangingPunct="1">
        <a:lnSpc>
          <a:spcPct val="125000"/>
        </a:lnSpc>
        <a:spcBef>
          <a:spcPts val="1000"/>
        </a:spcBef>
        <a:buClr>
          <a:schemeClr val="accent1">
            <a:lumMod val="60000"/>
            <a:lumOff val="40000"/>
          </a:schemeClr>
        </a:buClr>
        <a:buFont typeface="Wingdings" panose="05000000000000000000" pitchFamily="2" charset="2"/>
        <a:buChar char=""/>
        <a:defRPr sz="2000" kern="1200">
          <a:solidFill>
            <a:schemeClr val="tx1">
              <a:alpha val="70000"/>
            </a:schemeClr>
          </a:solidFill>
          <a:latin typeface="+mn-lt"/>
          <a:ea typeface="+mn-ea"/>
          <a:cs typeface="+mn-cs"/>
        </a:defRPr>
      </a:lvl1pPr>
      <a:lvl2pPr marL="360000" indent="0" algn="l" defTabSz="914400" rtl="0" eaLnBrk="1" latinLnBrk="0" hangingPunct="1">
        <a:lnSpc>
          <a:spcPct val="125000"/>
        </a:lnSpc>
        <a:spcBef>
          <a:spcPts val="500"/>
        </a:spcBef>
        <a:buClr>
          <a:schemeClr val="accent1">
            <a:lumMod val="60000"/>
            <a:lumOff val="40000"/>
          </a:schemeClr>
        </a:buClr>
        <a:buFontTx/>
        <a:buNone/>
        <a:defRPr sz="2000" i="1" kern="1200">
          <a:solidFill>
            <a:schemeClr val="tx1">
              <a:alpha val="70000"/>
            </a:schemeClr>
          </a:solidFill>
          <a:latin typeface="+mn-lt"/>
          <a:ea typeface="+mn-ea"/>
          <a:cs typeface="+mn-cs"/>
        </a:defRPr>
      </a:lvl2pPr>
      <a:lvl3pPr marL="1080000" indent="-360000" algn="l" defTabSz="914400" rtl="0" eaLnBrk="1" latinLnBrk="0" hangingPunct="1">
        <a:lnSpc>
          <a:spcPct val="125000"/>
        </a:lnSpc>
        <a:spcBef>
          <a:spcPts val="500"/>
        </a:spcBef>
        <a:buClr>
          <a:schemeClr val="accent1">
            <a:lumMod val="60000"/>
            <a:lumOff val="40000"/>
          </a:schemeClr>
        </a:buClr>
        <a:buFont typeface="Wingdings" panose="05000000000000000000" pitchFamily="2" charset="2"/>
        <a:buChar char=""/>
        <a:defRPr sz="2000" kern="1200">
          <a:solidFill>
            <a:schemeClr val="tx1">
              <a:alpha val="70000"/>
            </a:schemeClr>
          </a:solidFill>
          <a:latin typeface="+mn-lt"/>
          <a:ea typeface="+mn-ea"/>
          <a:cs typeface="+mn-cs"/>
        </a:defRPr>
      </a:lvl3pPr>
      <a:lvl4pPr marL="1080000" indent="0" algn="l" defTabSz="914400" rtl="0" eaLnBrk="1" latinLnBrk="0" hangingPunct="1">
        <a:lnSpc>
          <a:spcPct val="125000"/>
        </a:lnSpc>
        <a:spcBef>
          <a:spcPts val="500"/>
        </a:spcBef>
        <a:buClr>
          <a:schemeClr val="accent1">
            <a:lumMod val="60000"/>
            <a:lumOff val="40000"/>
          </a:schemeClr>
        </a:buClr>
        <a:buFontTx/>
        <a:buNone/>
        <a:defRPr sz="2000" i="1" kern="1200">
          <a:solidFill>
            <a:schemeClr val="tx1">
              <a:alpha val="70000"/>
            </a:schemeClr>
          </a:solidFill>
          <a:latin typeface="+mn-lt"/>
          <a:ea typeface="+mn-ea"/>
          <a:cs typeface="+mn-cs"/>
        </a:defRPr>
      </a:lvl4pPr>
      <a:lvl5pPr marL="1800000" indent="-360000" algn="l" defTabSz="914400" rtl="0" eaLnBrk="1" latinLnBrk="0" hangingPunct="1">
        <a:lnSpc>
          <a:spcPct val="125000"/>
        </a:lnSpc>
        <a:spcBef>
          <a:spcPts val="500"/>
        </a:spcBef>
        <a:buClr>
          <a:schemeClr val="accent1">
            <a:lumMod val="60000"/>
            <a:lumOff val="40000"/>
          </a:schemeClr>
        </a:buClr>
        <a:buFont typeface="Wingdings" panose="05000000000000000000" pitchFamily="2" charset="2"/>
        <a:buChar char=""/>
        <a:defRPr sz="2000" kern="1200">
          <a:solidFill>
            <a:schemeClr val="tx1">
              <a:alpha val="70000"/>
            </a:schemeClr>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xml"/><Relationship Id="rId1" Type="http://schemas.openxmlformats.org/officeDocument/2006/relationships/slideLayout" Target="../slideLayouts/slideLayout1.xml"/><Relationship Id="rId5" Type="http://schemas.openxmlformats.org/officeDocument/2006/relationships/image" Target="../media/image2.png"/><Relationship Id="rId4" Type="http://schemas.microsoft.com/office/2007/relationships/hdphoto" Target="../media/hdphoto1.wdp"/></Relationships>
</file>

<file path=ppt/slides/_rels/slide2.xml.rels><?xml version="1.0" encoding="UTF-8" standalone="yes"?>
<Relationships xmlns="http://schemas.openxmlformats.org/package/2006/relationships"><Relationship Id="rId3" Type="http://schemas.openxmlformats.org/officeDocument/2006/relationships/image" Target="../media/image1.png"/><Relationship Id="rId7" Type="http://schemas.openxmlformats.org/officeDocument/2006/relationships/image" Target="../media/image4.jpeg"/><Relationship Id="rId2" Type="http://schemas.openxmlformats.org/officeDocument/2006/relationships/notesSlide" Target="../notesSlides/notesSlide2.xml"/><Relationship Id="rId1" Type="http://schemas.openxmlformats.org/officeDocument/2006/relationships/slideLayout" Target="../slideLayouts/slideLayout2.xml"/><Relationship Id="rId6" Type="http://schemas.openxmlformats.org/officeDocument/2006/relationships/image" Target="../media/image3.jpeg"/><Relationship Id="rId5" Type="http://schemas.openxmlformats.org/officeDocument/2006/relationships/image" Target="../media/image2.png"/><Relationship Id="rId4" Type="http://schemas.microsoft.com/office/2007/relationships/hdphoto" Target="../media/hdphoto1.wdp"/></Relationships>
</file>

<file path=ppt/slides/_rels/slide3.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3.xml"/><Relationship Id="rId1" Type="http://schemas.openxmlformats.org/officeDocument/2006/relationships/slideLayout" Target="../slideLayouts/slideLayout2.xml"/><Relationship Id="rId6" Type="http://schemas.openxmlformats.org/officeDocument/2006/relationships/image" Target="../media/image5.jpeg"/><Relationship Id="rId5" Type="http://schemas.openxmlformats.org/officeDocument/2006/relationships/image" Target="../media/image2.png"/><Relationship Id="rId4" Type="http://schemas.microsoft.com/office/2007/relationships/hdphoto" Target="../media/hdphoto1.wdp"/></Relationships>
</file>

<file path=ppt/slides/_rels/slide4.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4.xml"/><Relationship Id="rId1" Type="http://schemas.openxmlformats.org/officeDocument/2006/relationships/slideLayout" Target="../slideLayouts/slideLayout2.xml"/><Relationship Id="rId5" Type="http://schemas.openxmlformats.org/officeDocument/2006/relationships/image" Target="../media/image2.png"/><Relationship Id="rId4" Type="http://schemas.microsoft.com/office/2007/relationships/hdphoto" Target="../media/hdphoto1.wdp"/></Relationships>
</file>

<file path=ppt/slides/_rels/slide5.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5.xml"/><Relationship Id="rId1" Type="http://schemas.openxmlformats.org/officeDocument/2006/relationships/slideLayout" Target="../slideLayouts/slideLayout2.xml"/><Relationship Id="rId5" Type="http://schemas.openxmlformats.org/officeDocument/2006/relationships/image" Target="../media/image2.png"/><Relationship Id="rId4" Type="http://schemas.microsoft.com/office/2007/relationships/hdphoto" Target="../media/hdphoto1.wdp"/></Relationships>
</file>

<file path=ppt/slides/_rels/slide6.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6.xml"/><Relationship Id="rId1" Type="http://schemas.openxmlformats.org/officeDocument/2006/relationships/slideLayout" Target="../slideLayouts/slideLayout2.xml"/><Relationship Id="rId5" Type="http://schemas.openxmlformats.org/officeDocument/2006/relationships/image" Target="../media/image2.png"/><Relationship Id="rId4" Type="http://schemas.microsoft.com/office/2007/relationships/hdphoto" Target="../media/hdphoto1.wdp"/></Relationships>
</file>

<file path=ppt/slides/_rels/slide7.xml.rels><?xml version="1.0" encoding="UTF-8" standalone="yes"?>
<Relationships xmlns="http://schemas.openxmlformats.org/package/2006/relationships"><Relationship Id="rId3" Type="http://schemas.microsoft.com/office/2018/10/relationships/comments" Target="../comments/modernComment_7FE4E203_21799DA8.xml"/><Relationship Id="rId7" Type="http://schemas.openxmlformats.org/officeDocument/2006/relationships/image" Target="../media/image6.jpeg"/><Relationship Id="rId2" Type="http://schemas.openxmlformats.org/officeDocument/2006/relationships/notesSlide" Target="../notesSlides/notesSlide7.xml"/><Relationship Id="rId1" Type="http://schemas.openxmlformats.org/officeDocument/2006/relationships/slideLayout" Target="../slideLayouts/slideLayout2.xml"/><Relationship Id="rId6" Type="http://schemas.openxmlformats.org/officeDocument/2006/relationships/image" Target="../media/image2.png"/><Relationship Id="rId5" Type="http://schemas.microsoft.com/office/2007/relationships/hdphoto" Target="../media/hdphoto1.wdp"/><Relationship Id="rId4" Type="http://schemas.openxmlformats.org/officeDocument/2006/relationships/image" Target="../media/image1.png"/></Relationships>
</file>

<file path=ppt/slides/_rels/slide8.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8.xml"/><Relationship Id="rId1" Type="http://schemas.openxmlformats.org/officeDocument/2006/relationships/slideLayout" Target="../slideLayouts/slideLayout2.xml"/><Relationship Id="rId6" Type="http://schemas.openxmlformats.org/officeDocument/2006/relationships/image" Target="../media/image7.jpeg"/><Relationship Id="rId5" Type="http://schemas.openxmlformats.org/officeDocument/2006/relationships/image" Target="../media/image2.png"/><Relationship Id="rId4" Type="http://schemas.microsoft.com/office/2007/relationships/hdphoto" Target="../media/hdphoto1.wdp"/></Relationships>
</file>

<file path=ppt/slides/_rels/slide9.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9.xml"/><Relationship Id="rId1" Type="http://schemas.openxmlformats.org/officeDocument/2006/relationships/slideLayout" Target="../slideLayouts/slideLayout2.xml"/><Relationship Id="rId6" Type="http://schemas.openxmlformats.org/officeDocument/2006/relationships/image" Target="../media/image8.jpeg"/><Relationship Id="rId5" Type="http://schemas.openxmlformats.org/officeDocument/2006/relationships/image" Target="../media/image2.png"/><Relationship Id="rId4" Type="http://schemas.microsoft.com/office/2007/relationships/hdphoto" Target="../media/hdphoto1.wdp"/></Relationships>
</file>

<file path=ppt/slides/_rels/slide10.xml.rels><?xml version="1.0" encoding="UTF-8" standalone="yes"?>
<Relationships xmlns="http://schemas.openxmlformats.org/package/2006/relationships"><Relationship Id="rId3" Type="http://schemas.openxmlformats.org/officeDocument/2006/relationships/image" Target="../media/image1.png"/><Relationship Id="rId7" Type="http://schemas.openxmlformats.org/officeDocument/2006/relationships/image" Target="../media/image10.jpeg"/><Relationship Id="rId2" Type="http://schemas.openxmlformats.org/officeDocument/2006/relationships/notesSlide" Target="../notesSlides/notesSlide10.xml"/><Relationship Id="rId1" Type="http://schemas.openxmlformats.org/officeDocument/2006/relationships/slideLayout" Target="../slideLayouts/slideLayout2.xml"/><Relationship Id="rId6" Type="http://schemas.openxmlformats.org/officeDocument/2006/relationships/image" Target="../media/image9.jpeg"/><Relationship Id="rId5" Type="http://schemas.openxmlformats.org/officeDocument/2006/relationships/image" Target="../media/image2.png"/><Relationship Id="rId4" Type="http://schemas.microsoft.com/office/2007/relationships/hdphoto" Target="../media/hdphoto1.wdp"/></Relationships>
</file>

<file path=ppt/slides/_rels/slide1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11.xml"/><Relationship Id="rId1" Type="http://schemas.openxmlformats.org/officeDocument/2006/relationships/slideLayout" Target="../slideLayouts/slideLayout2.xml"/><Relationship Id="rId4" Type="http://schemas.openxmlformats.org/officeDocument/2006/relationships/image" Target="../media/image11.png"/></Relationships>
</file>

<file path=ppt/slides/_rels/slide12.xml.rels><?xml version="1.0" encoding="UTF-8" standalone="yes"?>
<Relationships xmlns="http://schemas.openxmlformats.org/package/2006/relationships"><Relationship Id="rId3" Type="http://schemas.openxmlformats.org/officeDocument/2006/relationships/image" Target="../media/image12.jpeg"/><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2.xml"/><Relationship Id="rId1" Type="http://schemas.openxmlformats.org/officeDocument/2006/relationships/slideLayout" Target="../slideLayouts/slideLayout2.xml"/><Relationship Id="rId6" Type="http://schemas.openxmlformats.org/officeDocument/2006/relationships/image" Target="../media/image13.png"/><Relationship Id="rId5" Type="http://schemas.openxmlformats.org/officeDocument/2006/relationships/image" Target="../media/image2.png"/><Relationship Id="rId4" Type="http://schemas.microsoft.com/office/2007/relationships/hdphoto" Target="../media/hdphoto1.wdp"/></Relationships>
</file>

<file path=ppt/slides/_rels/slide14.xml.rels><?xml version="1.0" encoding="UTF-8" standalone="yes"?>
<Relationships xmlns="http://schemas.openxmlformats.org/package/2006/relationships"><Relationship Id="rId3" Type="http://schemas.openxmlformats.org/officeDocument/2006/relationships/image" Target="../media/image1.png"/><Relationship Id="rId7" Type="http://schemas.openxmlformats.org/officeDocument/2006/relationships/image" Target="../media/image15.jpeg"/><Relationship Id="rId2" Type="http://schemas.openxmlformats.org/officeDocument/2006/relationships/notesSlide" Target="../notesSlides/notesSlide13.xml"/><Relationship Id="rId1" Type="http://schemas.openxmlformats.org/officeDocument/2006/relationships/slideLayout" Target="../slideLayouts/slideLayout2.xml"/><Relationship Id="rId6" Type="http://schemas.openxmlformats.org/officeDocument/2006/relationships/image" Target="../media/image14.png"/><Relationship Id="rId5" Type="http://schemas.openxmlformats.org/officeDocument/2006/relationships/image" Target="../media/image2.png"/><Relationship Id="rId4" Type="http://schemas.microsoft.com/office/2007/relationships/hdphoto" Target="../media/hdphoto1.wdp"/></Relationships>
</file>

<file path=ppt/slides/_rels/slide15.xml.rels><?xml version="1.0" encoding="UTF-8" standalone="yes"?>
<Relationships xmlns="http://schemas.openxmlformats.org/package/2006/relationships"><Relationship Id="rId3" Type="http://schemas.openxmlformats.org/officeDocument/2006/relationships/image" Target="../media/image1.png"/><Relationship Id="rId7" Type="http://schemas.openxmlformats.org/officeDocument/2006/relationships/image" Target="../media/image17.jpeg"/><Relationship Id="rId2" Type="http://schemas.openxmlformats.org/officeDocument/2006/relationships/notesSlide" Target="../notesSlides/notesSlide14.xml"/><Relationship Id="rId1" Type="http://schemas.openxmlformats.org/officeDocument/2006/relationships/slideLayout" Target="../slideLayouts/slideLayout2.xml"/><Relationship Id="rId6" Type="http://schemas.openxmlformats.org/officeDocument/2006/relationships/image" Target="../media/image16.jpeg"/><Relationship Id="rId5" Type="http://schemas.openxmlformats.org/officeDocument/2006/relationships/image" Target="../media/image2.png"/><Relationship Id="rId4" Type="http://schemas.microsoft.com/office/2007/relationships/hdphoto" Target="../media/hdphoto1.wdp"/></Relationships>
</file>

<file path=ppt/slides/_rels/slide16.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5.xml"/><Relationship Id="rId1" Type="http://schemas.openxmlformats.org/officeDocument/2006/relationships/slideLayout" Target="../slideLayouts/slideLayout2.xml"/><Relationship Id="rId6" Type="http://schemas.openxmlformats.org/officeDocument/2006/relationships/image" Target="../media/image18.jpeg"/><Relationship Id="rId5" Type="http://schemas.openxmlformats.org/officeDocument/2006/relationships/image" Target="../media/image2.png"/><Relationship Id="rId4" Type="http://schemas.microsoft.com/office/2007/relationships/hdphoto" Target="../media/hdphoto1.wdp"/></Relationships>
</file>

<file path=ppt/slides/_rels/slide17.xml.rels><?xml version="1.0" encoding="UTF-8" standalone="yes"?>
<Relationships xmlns="http://schemas.openxmlformats.org/package/2006/relationships"><Relationship Id="rId3" Type="http://schemas.openxmlformats.org/officeDocument/2006/relationships/image" Target="../media/image1.png"/><Relationship Id="rId7" Type="http://schemas.openxmlformats.org/officeDocument/2006/relationships/image" Target="../media/image19.jpeg"/><Relationship Id="rId2" Type="http://schemas.openxmlformats.org/officeDocument/2006/relationships/notesSlide" Target="../notesSlides/notesSlide16.xml"/><Relationship Id="rId1" Type="http://schemas.openxmlformats.org/officeDocument/2006/relationships/slideLayout" Target="../slideLayouts/slideLayout2.xml"/><Relationship Id="rId6" Type="http://schemas.openxmlformats.org/officeDocument/2006/relationships/hyperlink" Target="mailto:glankford@nihb.org" TargetMode="External"/><Relationship Id="rId5" Type="http://schemas.openxmlformats.org/officeDocument/2006/relationships/image" Target="../media/image2.png"/><Relationship Id="rId4" Type="http://schemas.microsoft.com/office/2007/relationships/hdphoto" Target="../media/hdphoto1.wdp"/></Relationships>
</file>

<file path=ppt/slides/_rels/slide18.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7.xml"/><Relationship Id="rId1" Type="http://schemas.openxmlformats.org/officeDocument/2006/relationships/slideLayout" Target="../slideLayouts/slideLayout2.xml"/><Relationship Id="rId6" Type="http://schemas.openxmlformats.org/officeDocument/2006/relationships/image" Target="../media/image20.jpeg"/><Relationship Id="rId5" Type="http://schemas.openxmlformats.org/officeDocument/2006/relationships/image" Target="../media/image2.png"/><Relationship Id="rId4" Type="http://schemas.microsoft.com/office/2007/relationships/hdphoto" Target="../media/hdphoto1.wdp"/></Relationships>
</file>

<file path=ppt/slides/_rels/slide19.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18.xml"/><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9.xml"/><Relationship Id="rId1" Type="http://schemas.openxmlformats.org/officeDocument/2006/relationships/slideLayout" Target="../slideLayouts/slideLayout2.xml"/><Relationship Id="rId6" Type="http://schemas.openxmlformats.org/officeDocument/2006/relationships/image" Target="../media/image21.jpeg"/><Relationship Id="rId5" Type="http://schemas.openxmlformats.org/officeDocument/2006/relationships/image" Target="../media/image2.png"/><Relationship Id="rId4" Type="http://schemas.microsoft.com/office/2007/relationships/hdphoto" Target="../media/hdphoto1.wdp"/></Relationships>
</file>

<file path=ppt/slides/_rels/slide21.xml.rels><?xml version="1.0" encoding="UTF-8" standalone="yes"?>
<Relationships xmlns="http://schemas.openxmlformats.org/package/2006/relationships"><Relationship Id="rId8" Type="http://schemas.openxmlformats.org/officeDocument/2006/relationships/image" Target="../media/image32.png"/><Relationship Id="rId3" Type="http://schemas.openxmlformats.org/officeDocument/2006/relationships/diagramData" Target="../diagrams/data1.xml"/><Relationship Id="rId7" Type="http://schemas.microsoft.com/office/2007/relationships/diagramDrawing" Target="../diagrams/drawing1.xml"/><Relationship Id="rId2" Type="http://schemas.openxmlformats.org/officeDocument/2006/relationships/notesSlide" Target="../notesSlides/notesSlide20.xml"/><Relationship Id="rId1" Type="http://schemas.openxmlformats.org/officeDocument/2006/relationships/slideLayout" Target="../slideLayouts/slideLayout4.xml"/><Relationship Id="rId6" Type="http://schemas.openxmlformats.org/officeDocument/2006/relationships/diagramColors" Target="../diagrams/colors1.xml"/><Relationship Id="rId5" Type="http://schemas.openxmlformats.org/officeDocument/2006/relationships/diagramQuickStyle" Target="../diagrams/quickStyle1.xml"/><Relationship Id="rId4" Type="http://schemas.openxmlformats.org/officeDocument/2006/relationships/diagramLayout" Target="../diagrams/layout1.xml"/><Relationship Id="rId9" Type="http://schemas.openxmlformats.org/officeDocument/2006/relationships/image" Target="../media/image33.png"/></Relationships>
</file>

<file path=ppt/slides/_rels/slide22.xml.rels><?xml version="1.0" encoding="UTF-8" standalone="yes"?>
<Relationships xmlns="http://schemas.openxmlformats.org/package/2006/relationships"><Relationship Id="rId3" Type="http://schemas.openxmlformats.org/officeDocument/2006/relationships/image" Target="../media/image34.png"/><Relationship Id="rId2" Type="http://schemas.openxmlformats.org/officeDocument/2006/relationships/notesSlide" Target="../notesSlides/notesSlide21.xml"/><Relationship Id="rId1" Type="http://schemas.openxmlformats.org/officeDocument/2006/relationships/slideLayout" Target="../slideLayouts/slideLayout2.xml"/><Relationship Id="rId4" Type="http://schemas.openxmlformats.org/officeDocument/2006/relationships/image" Target="../media/image35.png"/></Relationships>
</file>

<file path=ppt/slides/_rels/slide23.xml.rels><?xml version="1.0" encoding="UTF-8" standalone="yes"?>
<Relationships xmlns="http://schemas.openxmlformats.org/package/2006/relationships"><Relationship Id="rId3" Type="http://schemas.microsoft.com/office/2007/relationships/hdphoto" Target="../media/hdphoto1.wdp"/><Relationship Id="rId2" Type="http://schemas.openxmlformats.org/officeDocument/2006/relationships/image" Target="../media/image1.png"/><Relationship Id="rId1" Type="http://schemas.openxmlformats.org/officeDocument/2006/relationships/slideLayout" Target="../slideLayouts/slideLayout2.xml"/><Relationship Id="rId4" Type="http://schemas.openxmlformats.org/officeDocument/2006/relationships/hyperlink" Target="mailto:cshuy@nihb.org" TargetMode="Externa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rgbClr val="B51925"/>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F3881FB-03AC-46C9-6B69-A50D64F5541A}"/>
              </a:ext>
            </a:extLst>
          </p:cNvPr>
          <p:cNvSpPr>
            <a:spLocks noGrp="1"/>
          </p:cNvSpPr>
          <p:nvPr>
            <p:ph type="ctrTitle"/>
          </p:nvPr>
        </p:nvSpPr>
        <p:spPr>
          <a:xfrm>
            <a:off x="100354" y="4327703"/>
            <a:ext cx="7393259" cy="2114438"/>
          </a:xfrm>
        </p:spPr>
        <p:txBody>
          <a:bodyPr anchor="ctr">
            <a:normAutofit fontScale="90000"/>
          </a:bodyPr>
          <a:lstStyle/>
          <a:p>
            <a:r>
              <a:rPr lang="en-US" b="1" dirty="0">
                <a:latin typeface="Abadi" panose="020B0604020104020204" pitchFamily="34" charset="0"/>
                <a:cs typeface="Times New Roman" panose="02020603050405020304" pitchFamily="18" charset="0"/>
              </a:rPr>
              <a:t>Legislative and Policy updates for Indian Health 2024</a:t>
            </a:r>
            <a:br>
              <a:rPr lang="en-US" b="1" dirty="0">
                <a:latin typeface="Abadi" panose="020B0604020104020204" pitchFamily="34" charset="0"/>
                <a:cs typeface="Times New Roman" panose="02020603050405020304" pitchFamily="18" charset="0"/>
              </a:rPr>
            </a:br>
            <a:br>
              <a:rPr lang="en-US" b="1" dirty="0">
                <a:latin typeface="Abadi" panose="020B0604020104020204" pitchFamily="34" charset="0"/>
                <a:cs typeface="Times New Roman" panose="02020603050405020304" pitchFamily="18" charset="0"/>
              </a:rPr>
            </a:br>
            <a:r>
              <a:rPr lang="en-US" b="1" dirty="0">
                <a:latin typeface="Abadi" panose="020B0604020104020204" pitchFamily="34" charset="0"/>
                <a:cs typeface="Times New Roman" panose="02020603050405020304" pitchFamily="18" charset="0"/>
              </a:rPr>
              <a:t>Caitrin Shuy, Director of government Relations</a:t>
            </a:r>
            <a:br>
              <a:rPr lang="en-US" b="1" dirty="0">
                <a:latin typeface="Abadi" panose="020B0604020104020204" pitchFamily="34" charset="0"/>
                <a:cs typeface="Times New Roman" panose="02020603050405020304" pitchFamily="18" charset="0"/>
              </a:rPr>
            </a:br>
            <a:br>
              <a:rPr lang="en-US" b="1" dirty="0">
                <a:latin typeface="Abadi" panose="020B0604020104020204" pitchFamily="34" charset="0"/>
                <a:cs typeface="Times New Roman" panose="02020603050405020304" pitchFamily="18" charset="0"/>
              </a:rPr>
            </a:br>
            <a:r>
              <a:rPr lang="en-US" b="1" dirty="0">
                <a:latin typeface="Abadi" panose="020B0604020104020204" pitchFamily="34" charset="0"/>
                <a:cs typeface="Times New Roman" panose="02020603050405020304" pitchFamily="18" charset="0"/>
              </a:rPr>
              <a:t>April 15</a:t>
            </a:r>
            <a:r>
              <a:rPr lang="en-US" sz="2400" dirty="0">
                <a:latin typeface="Abadi" panose="020B0604020104020204" pitchFamily="34" charset="0"/>
                <a:ea typeface="+mn-lt"/>
                <a:cs typeface="Times New Roman" panose="02020603050405020304" pitchFamily="18" charset="0"/>
              </a:rPr>
              <a:t>, 2024</a:t>
            </a:r>
          </a:p>
        </p:txBody>
      </p:sp>
      <p:pic>
        <p:nvPicPr>
          <p:cNvPr id="5" name="Picture 4" descr="White bird feathers">
            <a:extLst>
              <a:ext uri="{FF2B5EF4-FFF2-40B4-BE49-F238E27FC236}">
                <a16:creationId xmlns:a16="http://schemas.microsoft.com/office/drawing/2014/main" id="{05A0DE17-B76A-B134-4AC8-3AAC07AE7AC3}"/>
              </a:ext>
            </a:extLst>
          </p:cNvPr>
          <p:cNvPicPr>
            <a:picLocks noChangeAspect="1"/>
          </p:cNvPicPr>
          <p:nvPr/>
        </p:nvPicPr>
        <p:blipFill rotWithShape="1">
          <a:blip r:embed="rId3">
            <a:extLst>
              <a:ext uri="{BEBA8EAE-BF5A-486C-A8C5-ECC9F3942E4B}">
                <a14:imgProps xmlns:a14="http://schemas.microsoft.com/office/drawing/2010/main">
                  <a14:imgLayer r:embed="rId4">
                    <a14:imgEffect>
                      <a14:brightnessContrast bright="-20000" contrast="-20000"/>
                    </a14:imgEffect>
                  </a14:imgLayer>
                </a14:imgProps>
              </a:ext>
              <a:ext uri="{28A0092B-C50C-407E-A947-70E740481C1C}">
                <a14:useLocalDpi xmlns:a14="http://schemas.microsoft.com/office/drawing/2010/main" val="0"/>
              </a:ext>
            </a:extLst>
          </a:blip>
          <a:srcRect t="20079" b="29454"/>
          <a:stretch/>
        </p:blipFill>
        <p:spPr>
          <a:xfrm>
            <a:off x="20" y="10"/>
            <a:ext cx="12191977" cy="4014777"/>
          </a:xfrm>
          <a:prstGeom prst="rect">
            <a:avLst/>
          </a:prstGeom>
        </p:spPr>
      </p:pic>
      <p:sp>
        <p:nvSpPr>
          <p:cNvPr id="3" name="Rectangle 2">
            <a:extLst>
              <a:ext uri="{FF2B5EF4-FFF2-40B4-BE49-F238E27FC236}">
                <a16:creationId xmlns:a16="http://schemas.microsoft.com/office/drawing/2014/main" id="{E28D47CA-5B8A-C8A6-87B3-89A3F1E531ED}"/>
              </a:ext>
            </a:extLst>
          </p:cNvPr>
          <p:cNvSpPr>
            <a:spLocks noGrp="1" noRot="1" noMove="1" noResize="1" noEditPoints="1" noAdjustHandles="1" noChangeArrowheads="1" noChangeShapeType="1"/>
          </p:cNvSpPr>
          <p:nvPr/>
        </p:nvSpPr>
        <p:spPr>
          <a:xfrm>
            <a:off x="9958753" y="4426856"/>
            <a:ext cx="1739761" cy="1853181"/>
          </a:xfrm>
          <a:prstGeom prst="rect">
            <a:avLst/>
          </a:prstGeom>
          <a:solidFill>
            <a:srgbClr val="B51925"/>
          </a:solidFill>
          <a:ln>
            <a:noFill/>
          </a:ln>
        </p:spPr>
        <p:style>
          <a:lnRef idx="2">
            <a:schemeClr val="accent6">
              <a:shade val="15000"/>
            </a:schemeClr>
          </a:lnRef>
          <a:fillRef idx="1">
            <a:schemeClr val="accent6"/>
          </a:fillRef>
          <a:effectRef idx="0">
            <a:schemeClr val="accent6"/>
          </a:effectRef>
          <a:fontRef idx="minor">
            <a:schemeClr val="lt1"/>
          </a:fontRef>
        </p:style>
        <p:txBody>
          <a:bodyPr rtlCol="0" anchor="ctr"/>
          <a:lstStyle/>
          <a:p>
            <a:pPr algn="ctr"/>
            <a:endParaRPr lang="en-US"/>
          </a:p>
        </p:txBody>
      </p:sp>
      <p:pic>
        <p:nvPicPr>
          <p:cNvPr id="11" name="Picture 10" descr="A close-up of a black background&#10;&#10;Description automatically generated with low confidence">
            <a:extLst>
              <a:ext uri="{FF2B5EF4-FFF2-40B4-BE49-F238E27FC236}">
                <a16:creationId xmlns:a16="http://schemas.microsoft.com/office/drawing/2014/main" id="{126E4DB0-785B-2B7C-F419-E56A5AAA9CF6}"/>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7727795" y="5094515"/>
            <a:ext cx="4204901" cy="1068110"/>
          </a:xfrm>
          <a:prstGeom prst="rect">
            <a:avLst/>
          </a:prstGeom>
        </p:spPr>
      </p:pic>
    </p:spTree>
    <p:extLst>
      <p:ext uri="{BB962C8B-B14F-4D97-AF65-F5344CB8AC3E}">
        <p14:creationId xmlns:p14="http://schemas.microsoft.com/office/powerpoint/2010/main" val="363949098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0" presetClass="entr" presetSubtype="0" fill="hold" grpId="0" nodeType="withEffect">
                                  <p:stCondLst>
                                    <p:cond delay="1000"/>
                                  </p:stCondLst>
                                  <p:iterate>
                                    <p:tmPct val="10000"/>
                                  </p:iterate>
                                  <p:childTnLst>
                                    <p:set>
                                      <p:cBhvr>
                                        <p:cTn id="6" dur="1" fill="hold">
                                          <p:stCondLst>
                                            <p:cond delay="0"/>
                                          </p:stCondLst>
                                        </p:cTn>
                                        <p:tgtEl>
                                          <p:spTgt spid="2"/>
                                        </p:tgtEl>
                                        <p:attrNameLst>
                                          <p:attrName>style.visibility</p:attrName>
                                        </p:attrNameLst>
                                      </p:cBhvr>
                                      <p:to>
                                        <p:strVal val="visible"/>
                                      </p:to>
                                    </p:set>
                                    <p:animEffect transition="in" filter="fade">
                                      <p:cBhvr>
                                        <p:cTn id="7" dur="7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slides/slide2.xml><?xml version="1.0" encoding="utf-8"?>
<p:sld xmlns:a="http://schemas.openxmlformats.org/drawingml/2006/main" xmlns:r="http://schemas.openxmlformats.org/officeDocument/2006/relationships" xmlns:p="http://schemas.openxmlformats.org/presentationml/2006/main">
  <p:cSld>
    <p:bg>
      <p:bgPr>
        <a:solidFill>
          <a:srgbClr val="B51925"/>
        </a:solidFill>
        <a:effectLst/>
      </p:bgPr>
    </p:bg>
    <p:spTree>
      <p:nvGrpSpPr>
        <p:cNvPr id="1" name=""/>
        <p:cNvGrpSpPr/>
        <p:nvPr/>
      </p:nvGrpSpPr>
      <p:grpSpPr>
        <a:xfrm>
          <a:off x="0" y="0"/>
          <a:ext cx="0" cy="0"/>
          <a:chOff x="0" y="0"/>
          <a:chExt cx="0" cy="0"/>
        </a:xfrm>
      </p:grpSpPr>
      <p:pic>
        <p:nvPicPr>
          <p:cNvPr id="4" name="Picture 3" descr="White bird feathers">
            <a:extLst>
              <a:ext uri="{FF2B5EF4-FFF2-40B4-BE49-F238E27FC236}">
                <a16:creationId xmlns:a16="http://schemas.microsoft.com/office/drawing/2014/main" id="{7555953F-14E5-1547-C8AA-2A17A0B06324}"/>
              </a:ext>
            </a:extLst>
          </p:cNvPr>
          <p:cNvPicPr>
            <a:picLocks noChangeAspect="1"/>
          </p:cNvPicPr>
          <p:nvPr/>
        </p:nvPicPr>
        <p:blipFill rotWithShape="1">
          <a:blip r:embed="rId3">
            <a:extLst>
              <a:ext uri="{BEBA8EAE-BF5A-486C-A8C5-ECC9F3942E4B}">
                <a14:imgProps xmlns:a14="http://schemas.microsoft.com/office/drawing/2010/main">
                  <a14:imgLayer r:embed="rId4">
                    <a14:imgEffect>
                      <a14:brightnessContrast bright="-20000" contrast="-20000"/>
                    </a14:imgEffect>
                  </a14:imgLayer>
                </a14:imgProps>
              </a:ext>
              <a:ext uri="{28A0092B-C50C-407E-A947-70E740481C1C}">
                <a14:useLocalDpi xmlns:a14="http://schemas.microsoft.com/office/drawing/2010/main" val="0"/>
              </a:ext>
            </a:extLst>
          </a:blip>
          <a:srcRect l="34168" r="29002" b="1"/>
          <a:stretch/>
        </p:blipFill>
        <p:spPr>
          <a:xfrm>
            <a:off x="8321011" y="10"/>
            <a:ext cx="3870989" cy="6857990"/>
          </a:xfrm>
          <a:prstGeom prst="rect">
            <a:avLst/>
          </a:prstGeom>
        </p:spPr>
      </p:pic>
      <p:pic>
        <p:nvPicPr>
          <p:cNvPr id="3" name="Picture 2" descr="A close-up of a black background&#10;&#10;Description automatically generated with low confidence">
            <a:extLst>
              <a:ext uri="{FF2B5EF4-FFF2-40B4-BE49-F238E27FC236}">
                <a16:creationId xmlns:a16="http://schemas.microsoft.com/office/drawing/2014/main" id="{DF151745-072E-28FC-54A6-D3B5B1E3FA51}"/>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8321011" y="5860238"/>
            <a:ext cx="3870989" cy="960808"/>
          </a:xfrm>
          <a:prstGeom prst="rect">
            <a:avLst/>
          </a:prstGeom>
        </p:spPr>
      </p:pic>
      <p:sp>
        <p:nvSpPr>
          <p:cNvPr id="2" name="Title 1">
            <a:extLst>
              <a:ext uri="{FF2B5EF4-FFF2-40B4-BE49-F238E27FC236}">
                <a16:creationId xmlns:a16="http://schemas.microsoft.com/office/drawing/2014/main" id="{CB039344-D63F-0A56-14FB-D2AAFCB632F6}"/>
              </a:ext>
            </a:extLst>
          </p:cNvPr>
          <p:cNvSpPr>
            <a:spLocks noGrp="1"/>
          </p:cNvSpPr>
          <p:nvPr>
            <p:ph type="title"/>
          </p:nvPr>
        </p:nvSpPr>
        <p:spPr>
          <a:xfrm>
            <a:off x="59060" y="48050"/>
            <a:ext cx="8202889" cy="1518440"/>
          </a:xfrm>
        </p:spPr>
        <p:txBody>
          <a:bodyPr anchor="ctr">
            <a:normAutofit/>
          </a:bodyPr>
          <a:lstStyle/>
          <a:p>
            <a:pPr algn="ctr"/>
            <a:r>
              <a:rPr lang="en-US" sz="4000" b="1">
                <a:latin typeface="Abadi" panose="020B0604020104020204" pitchFamily="34" charset="0"/>
                <a:cs typeface="Times New Roman" panose="02020603050405020304" pitchFamily="18" charset="0"/>
              </a:rPr>
              <a:t>Legislative and policy updates For health</a:t>
            </a:r>
          </a:p>
        </p:txBody>
      </p:sp>
      <p:sp>
        <p:nvSpPr>
          <p:cNvPr id="10" name="TextBox 9">
            <a:extLst>
              <a:ext uri="{FF2B5EF4-FFF2-40B4-BE49-F238E27FC236}">
                <a16:creationId xmlns:a16="http://schemas.microsoft.com/office/drawing/2014/main" id="{77766CAE-BB01-CC47-02E7-55B76F6AF59B}"/>
              </a:ext>
            </a:extLst>
          </p:cNvPr>
          <p:cNvSpPr txBox="1"/>
          <p:nvPr/>
        </p:nvSpPr>
        <p:spPr>
          <a:xfrm>
            <a:off x="217836" y="1566489"/>
            <a:ext cx="7476505" cy="4893647"/>
          </a:xfrm>
          <a:prstGeom prst="rect">
            <a:avLst/>
          </a:prstGeom>
          <a:noFill/>
        </p:spPr>
        <p:txBody>
          <a:bodyPr wrap="square" rtlCol="0">
            <a:spAutoFit/>
          </a:bodyPr>
          <a:lstStyle/>
          <a:p>
            <a:pPr marL="285750" indent="-285750">
              <a:lnSpc>
                <a:spcPct val="150000"/>
              </a:lnSpc>
              <a:buFont typeface="Wingdings" panose="05000000000000000000" pitchFamily="2" charset="2"/>
              <a:buChar char="v"/>
            </a:pPr>
            <a:r>
              <a:rPr lang="en-US" sz="2400" dirty="0">
                <a:latin typeface="Abadi" panose="020B0604020104020204" pitchFamily="34" charset="0"/>
                <a:cs typeface="Times New Roman" panose="02020603050405020304" pitchFamily="18" charset="0"/>
              </a:rPr>
              <a:t>Executive Order 14112</a:t>
            </a:r>
          </a:p>
          <a:p>
            <a:pPr marL="285750" indent="-285750">
              <a:lnSpc>
                <a:spcPct val="150000"/>
              </a:lnSpc>
              <a:buFont typeface="Wingdings" panose="05000000000000000000" pitchFamily="2" charset="2"/>
              <a:buChar char="v"/>
            </a:pPr>
            <a:r>
              <a:rPr lang="en-US" sz="2400" dirty="0">
                <a:latin typeface="Abadi" panose="020B0604020104020204" pitchFamily="34" charset="0"/>
                <a:cs typeface="Times New Roman" panose="02020603050405020304" pitchFamily="18" charset="0"/>
              </a:rPr>
              <a:t>Expansion of Self-Governance at HHS</a:t>
            </a:r>
          </a:p>
          <a:p>
            <a:pPr marL="285750" indent="-285750">
              <a:lnSpc>
                <a:spcPct val="150000"/>
              </a:lnSpc>
              <a:buFont typeface="Wingdings" panose="05000000000000000000" pitchFamily="2" charset="2"/>
              <a:buChar char="v"/>
            </a:pPr>
            <a:r>
              <a:rPr lang="en-US" sz="2400" dirty="0">
                <a:latin typeface="Abadi" panose="020B0604020104020204" pitchFamily="34" charset="0"/>
                <a:cs typeface="Times New Roman" panose="02020603050405020304" pitchFamily="18" charset="0"/>
              </a:rPr>
              <a:t>Special Diabetes Program for Indians (SDPI)</a:t>
            </a:r>
          </a:p>
          <a:p>
            <a:pPr marL="285750" indent="-285750">
              <a:lnSpc>
                <a:spcPct val="150000"/>
              </a:lnSpc>
              <a:buFont typeface="Wingdings" panose="05000000000000000000" pitchFamily="2" charset="2"/>
              <a:buChar char="v"/>
            </a:pPr>
            <a:r>
              <a:rPr lang="en-US" sz="2400" dirty="0">
                <a:latin typeface="Abadi" panose="020B0604020104020204" pitchFamily="34" charset="0"/>
                <a:cs typeface="Times New Roman" panose="02020603050405020304" pitchFamily="18" charset="0"/>
              </a:rPr>
              <a:t>Budget for Indian Health – FY 2025</a:t>
            </a:r>
          </a:p>
          <a:p>
            <a:pPr marL="742950" lvl="1" indent="-285750">
              <a:lnSpc>
                <a:spcPct val="150000"/>
              </a:lnSpc>
              <a:buFont typeface="Wingdings" panose="05000000000000000000" pitchFamily="2" charset="2"/>
              <a:buChar char="v"/>
            </a:pPr>
            <a:r>
              <a:rPr lang="en-US" sz="2400" dirty="0">
                <a:latin typeface="Abadi" panose="020B0604020104020204" pitchFamily="34" charset="0"/>
                <a:cs typeface="Times New Roman" panose="02020603050405020304" pitchFamily="18" charset="0"/>
              </a:rPr>
              <a:t>CSC/105(l) Mandatory </a:t>
            </a:r>
          </a:p>
          <a:p>
            <a:pPr marL="285750" indent="-285750">
              <a:lnSpc>
                <a:spcPct val="150000"/>
              </a:lnSpc>
              <a:buFont typeface="Wingdings" panose="05000000000000000000" pitchFamily="2" charset="2"/>
              <a:buChar char="v"/>
            </a:pPr>
            <a:r>
              <a:rPr lang="en-US" sz="2400" dirty="0">
                <a:latin typeface="Abadi" panose="020B0604020104020204" pitchFamily="34" charset="0"/>
                <a:cs typeface="Times New Roman" panose="02020603050405020304" pitchFamily="18" charset="0"/>
              </a:rPr>
              <a:t>Data Access Bill /HHS Data policy </a:t>
            </a:r>
          </a:p>
          <a:p>
            <a:pPr marL="285750" indent="-285750">
              <a:lnSpc>
                <a:spcPct val="150000"/>
              </a:lnSpc>
              <a:buFont typeface="Wingdings" panose="05000000000000000000" pitchFamily="2" charset="2"/>
              <a:buChar char="v"/>
            </a:pPr>
            <a:r>
              <a:rPr lang="en-US" sz="2400" dirty="0">
                <a:latin typeface="Abadi" panose="020B0604020104020204" pitchFamily="34" charset="0"/>
                <a:cs typeface="Times New Roman" panose="02020603050405020304" pitchFamily="18" charset="0"/>
              </a:rPr>
              <a:t>TTAG Legislative Priorities</a:t>
            </a:r>
          </a:p>
          <a:p>
            <a:pPr marL="285750" indent="-285750">
              <a:lnSpc>
                <a:spcPct val="150000"/>
              </a:lnSpc>
              <a:buFont typeface="Wingdings" panose="05000000000000000000" pitchFamily="2" charset="2"/>
              <a:buChar char="v"/>
            </a:pPr>
            <a:r>
              <a:rPr lang="en-US" sz="2400" dirty="0">
                <a:latin typeface="Abadi" panose="020B0604020104020204" pitchFamily="34" charset="0"/>
                <a:cs typeface="Times New Roman" panose="02020603050405020304" pitchFamily="18" charset="0"/>
              </a:rPr>
              <a:t>Behavioral health</a:t>
            </a:r>
          </a:p>
          <a:p>
            <a:pPr marL="742950" lvl="1" indent="-285750">
              <a:buFont typeface="Wingdings" panose="05000000000000000000" pitchFamily="2" charset="2"/>
              <a:buChar char="v"/>
            </a:pPr>
            <a:endParaRPr lang="en-US" sz="2400" dirty="0">
              <a:latin typeface="Abadi" panose="020B0604020104020204" pitchFamily="34" charset="0"/>
              <a:cs typeface="Times New Roman" panose="02020603050405020304" pitchFamily="18" charset="0"/>
            </a:endParaRPr>
          </a:p>
        </p:txBody>
      </p:sp>
      <p:pic>
        <p:nvPicPr>
          <p:cNvPr id="5" name="Picture 5">
            <a:extLst>
              <a:ext uri="{FF2B5EF4-FFF2-40B4-BE49-F238E27FC236}">
                <a16:creationId xmlns:a16="http://schemas.microsoft.com/office/drawing/2014/main" id="{3547BCE8-F58B-99D8-EFD2-127D0640D489}"/>
              </a:ext>
            </a:extLst>
          </p:cNvPr>
          <p:cNvPicPr>
            <a:picLocks noChangeAspect="1"/>
          </p:cNvPicPr>
          <p:nvPr/>
        </p:nvPicPr>
        <p:blipFill>
          <a:blip r:embed="rId6"/>
          <a:stretch>
            <a:fillRect/>
          </a:stretch>
        </p:blipFill>
        <p:spPr>
          <a:xfrm>
            <a:off x="8381934" y="141749"/>
            <a:ext cx="3751005" cy="1597741"/>
          </a:xfrm>
          <a:prstGeom prst="rect">
            <a:avLst/>
          </a:prstGeom>
        </p:spPr>
      </p:pic>
      <p:pic>
        <p:nvPicPr>
          <p:cNvPr id="8" name="Picture 7">
            <a:extLst>
              <a:ext uri="{FF2B5EF4-FFF2-40B4-BE49-F238E27FC236}">
                <a16:creationId xmlns:a16="http://schemas.microsoft.com/office/drawing/2014/main" id="{71AFF021-188F-A228-2C6B-C7CA90FDCD26}"/>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8567985" y="2262244"/>
            <a:ext cx="3377040" cy="2532780"/>
          </a:xfrm>
          <a:prstGeom prst="rect">
            <a:avLst/>
          </a:prstGeom>
        </p:spPr>
      </p:pic>
    </p:spTree>
    <p:extLst>
      <p:ext uri="{BB962C8B-B14F-4D97-AF65-F5344CB8AC3E}">
        <p14:creationId xmlns:p14="http://schemas.microsoft.com/office/powerpoint/2010/main" val="847444346"/>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bg>
      <p:bgPr>
        <a:solidFill>
          <a:srgbClr val="C00000"/>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B039344-D63F-0A56-14FB-D2AAFCB632F6}"/>
              </a:ext>
            </a:extLst>
          </p:cNvPr>
          <p:cNvSpPr>
            <a:spLocks noGrp="1"/>
          </p:cNvSpPr>
          <p:nvPr>
            <p:ph type="title"/>
          </p:nvPr>
        </p:nvSpPr>
        <p:spPr>
          <a:xfrm>
            <a:off x="3869012" y="0"/>
            <a:ext cx="8322000" cy="1287167"/>
          </a:xfrm>
          <a:solidFill>
            <a:schemeClr val="tx1"/>
          </a:solidFill>
        </p:spPr>
        <p:txBody>
          <a:bodyPr anchor="b">
            <a:noAutofit/>
          </a:bodyPr>
          <a:lstStyle/>
          <a:p>
            <a:pPr algn="ctr"/>
            <a:r>
              <a:rPr lang="en-US" sz="4800" b="1">
                <a:solidFill>
                  <a:srgbClr val="C00000"/>
                </a:solidFill>
                <a:latin typeface="Abadi" panose="020B0604020104020204" pitchFamily="34" charset="0"/>
                <a:cs typeface="Times New Roman" panose="02020603050405020304" pitchFamily="18" charset="0"/>
              </a:rPr>
              <a:t>Executive order 14112</a:t>
            </a:r>
          </a:p>
        </p:txBody>
      </p:sp>
      <p:pic>
        <p:nvPicPr>
          <p:cNvPr id="4" name="Picture 3" descr="White bird feathers">
            <a:extLst>
              <a:ext uri="{FF2B5EF4-FFF2-40B4-BE49-F238E27FC236}">
                <a16:creationId xmlns:a16="http://schemas.microsoft.com/office/drawing/2014/main" id="{7555953F-14E5-1547-C8AA-2A17A0B06324}"/>
              </a:ext>
            </a:extLst>
          </p:cNvPr>
          <p:cNvPicPr>
            <a:picLocks noChangeAspect="1"/>
          </p:cNvPicPr>
          <p:nvPr/>
        </p:nvPicPr>
        <p:blipFill rotWithShape="1">
          <a:blip r:embed="rId3">
            <a:extLst>
              <a:ext uri="{BEBA8EAE-BF5A-486C-A8C5-ECC9F3942E4B}">
                <a14:imgProps xmlns:a14="http://schemas.microsoft.com/office/drawing/2010/main">
                  <a14:imgLayer r:embed="rId4">
                    <a14:imgEffect>
                      <a14:brightnessContrast bright="-20000" contrast="-20000"/>
                    </a14:imgEffect>
                  </a14:imgLayer>
                </a14:imgProps>
              </a:ext>
              <a:ext uri="{28A0092B-C50C-407E-A947-70E740481C1C}">
                <a14:useLocalDpi xmlns:a14="http://schemas.microsoft.com/office/drawing/2010/main" val="0"/>
              </a:ext>
            </a:extLst>
          </a:blip>
          <a:srcRect l="34168" r="29002" b="1"/>
          <a:stretch/>
        </p:blipFill>
        <p:spPr>
          <a:xfrm>
            <a:off x="0" y="9427"/>
            <a:ext cx="3870989" cy="6857990"/>
          </a:xfrm>
          <a:prstGeom prst="rect">
            <a:avLst/>
          </a:prstGeom>
        </p:spPr>
      </p:pic>
      <p:pic>
        <p:nvPicPr>
          <p:cNvPr id="8" name="Picture 7" descr="A close-up of a black background&#10;&#10;Description automatically generated with low confidence">
            <a:extLst>
              <a:ext uri="{FF2B5EF4-FFF2-40B4-BE49-F238E27FC236}">
                <a16:creationId xmlns:a16="http://schemas.microsoft.com/office/drawing/2014/main" id="{0C512D1D-E8E4-EE16-68D4-B0696577B6A2}"/>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0" y="5860228"/>
            <a:ext cx="3870989" cy="960808"/>
          </a:xfrm>
          <a:prstGeom prst="rect">
            <a:avLst/>
          </a:prstGeom>
        </p:spPr>
      </p:pic>
      <p:sp>
        <p:nvSpPr>
          <p:cNvPr id="3" name="TextBox 2">
            <a:extLst>
              <a:ext uri="{FF2B5EF4-FFF2-40B4-BE49-F238E27FC236}">
                <a16:creationId xmlns:a16="http://schemas.microsoft.com/office/drawing/2014/main" id="{F954B004-38EE-EEDD-4CFF-3368E601102D}"/>
              </a:ext>
            </a:extLst>
          </p:cNvPr>
          <p:cNvSpPr txBox="1"/>
          <p:nvPr/>
        </p:nvSpPr>
        <p:spPr>
          <a:xfrm>
            <a:off x="3869012" y="1312681"/>
            <a:ext cx="8322493" cy="5509200"/>
          </a:xfrm>
          <a:prstGeom prst="rect">
            <a:avLst/>
          </a:prstGeom>
          <a:noFill/>
        </p:spPr>
        <p:txBody>
          <a:bodyPr wrap="square" lIns="91440" tIns="45720" rIns="91440" bIns="45720" rtlCol="0" anchor="t">
            <a:spAutoFit/>
          </a:bodyPr>
          <a:lstStyle/>
          <a:p>
            <a:pPr marL="342900" indent="-342900" defTabSz="914446">
              <a:buFont typeface="Arial" panose="020B0604020202020204" pitchFamily="34" charset="0"/>
              <a:buChar char="•"/>
            </a:pPr>
            <a:r>
              <a:rPr lang="en-US" sz="2200">
                <a:latin typeface="Calibri" panose="020F0502020204030204" pitchFamily="34" charset="0"/>
                <a:ea typeface="Calibri" panose="020F0502020204030204" pitchFamily="34" charset="0"/>
                <a:cs typeface="Calibri" panose="020F0502020204030204" pitchFamily="34" charset="0"/>
              </a:rPr>
              <a:t>On December 6, 2023, President Biden signed EO 14112 – “Reforming Federal Funding and Support for Tribal Nations To Better Embrace Our Trust Responsibilities and Promote the Next Era of Tribal Self-Determination”</a:t>
            </a:r>
          </a:p>
          <a:p>
            <a:pPr marL="342900" indent="-342900" defTabSz="914446">
              <a:buFont typeface="Arial" panose="020B0604020202020204" pitchFamily="34" charset="0"/>
              <a:buChar char="•"/>
            </a:pPr>
            <a:endParaRPr lang="en-US" sz="2200">
              <a:latin typeface="Calibri" panose="020F0502020204030204" pitchFamily="34" charset="0"/>
              <a:ea typeface="Calibri" panose="020F0502020204030204" pitchFamily="34" charset="0"/>
              <a:cs typeface="Calibri" panose="020F0502020204030204" pitchFamily="34" charset="0"/>
            </a:endParaRPr>
          </a:p>
          <a:p>
            <a:pPr marL="342900" indent="-342900" defTabSz="914446">
              <a:buFont typeface="Arial" panose="020B0604020202020204" pitchFamily="34" charset="0"/>
              <a:buChar char="•"/>
            </a:pPr>
            <a:r>
              <a:rPr lang="en-US" sz="2200" i="1">
                <a:latin typeface="Calibri" panose="020F0502020204030204" pitchFamily="34" charset="0"/>
                <a:ea typeface="Calibri" panose="020F0502020204030204" pitchFamily="34" charset="0"/>
                <a:cs typeface="Calibri" panose="020F0502020204030204" pitchFamily="34" charset="0"/>
              </a:rPr>
              <a:t>“My Administration is committed to protecting and supporting Tribal sovereignty and self-determination, and to honoring our trust and treaty obligations to Tribal Nations. We recognize the right of Tribal Nations to self-determination, and that Federal support for Tribal self-determination has been the most effective policy for the economic growth of Tribal Nations and the economic well-being of Tribal citizens.”</a:t>
            </a:r>
          </a:p>
          <a:p>
            <a:pPr marL="342900" indent="-342900" defTabSz="914446">
              <a:buFont typeface="Arial" panose="020B0604020202020204" pitchFamily="34" charset="0"/>
              <a:buChar char="•"/>
            </a:pPr>
            <a:endParaRPr lang="en-US" sz="2200">
              <a:solidFill>
                <a:srgbClr val="B51925"/>
              </a:solidFill>
              <a:latin typeface="Calibri" panose="020F0502020204030204" pitchFamily="34" charset="0"/>
              <a:ea typeface="Calibri" panose="020F0502020204030204" pitchFamily="34" charset="0"/>
              <a:cs typeface="Calibri" panose="020F0502020204030204" pitchFamily="34" charset="0"/>
            </a:endParaRPr>
          </a:p>
          <a:p>
            <a:pPr marL="342900" indent="-342900" defTabSz="914446">
              <a:buFont typeface="Arial" panose="020B0604020202020204" pitchFamily="34" charset="0"/>
              <a:buChar char="•"/>
            </a:pPr>
            <a:r>
              <a:rPr lang="en-US" sz="2200">
                <a:latin typeface="Calibri" panose="020F0502020204030204" pitchFamily="34" charset="0"/>
                <a:ea typeface="Calibri" panose="020F0502020204030204" pitchFamily="34" charset="0"/>
                <a:cs typeface="Calibri" panose="020F0502020204030204" pitchFamily="34" charset="0"/>
              </a:rPr>
              <a:t>This executive order is wide ranging, but emphasizes the government’s obligations to Tribal Nations </a:t>
            </a:r>
          </a:p>
          <a:p>
            <a:pPr lvl="1" defTabSz="914446"/>
            <a:endParaRPr lang="en-US" sz="2200">
              <a:latin typeface="Calibri" panose="020F0502020204030204" pitchFamily="34" charset="0"/>
              <a:ea typeface="Calibri" panose="020F0502020204030204" pitchFamily="34" charset="0"/>
              <a:cs typeface="Calibri" panose="020F0502020204030204" pitchFamily="34" charset="0"/>
            </a:endParaRPr>
          </a:p>
        </p:txBody>
      </p:sp>
      <p:pic>
        <p:nvPicPr>
          <p:cNvPr id="1032" name="Picture 8" descr="A group of people standing around a person signing a document&#10;&#10;Description automatically generated">
            <a:extLst>
              <a:ext uri="{FF2B5EF4-FFF2-40B4-BE49-F238E27FC236}">
                <a16:creationId xmlns:a16="http://schemas.microsoft.com/office/drawing/2014/main" id="{F7C2389F-5123-F528-DD5D-E7AB49673A15}"/>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190231" y="1385810"/>
            <a:ext cx="3303946" cy="2232687"/>
          </a:xfrm>
          <a:prstGeom prst="rect">
            <a:avLst/>
          </a:prstGeom>
          <a:ln w="38100" cap="sq">
            <a:solidFill>
              <a:srgbClr val="000000"/>
            </a:solidFill>
            <a:prstDash val="solid"/>
            <a:miter lim="800000"/>
          </a:ln>
          <a:effectLst>
            <a:outerShdw blurRad="50800" dist="38100" dir="2700000" algn="tl" rotWithShape="0">
              <a:srgbClr val="000000">
                <a:alpha val="43000"/>
              </a:srgbClr>
            </a:outerShdw>
          </a:effectLst>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998253864"/>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bg>
      <p:bgPr>
        <a:solidFill>
          <a:srgbClr val="C00000"/>
        </a:solidFill>
        <a:effectLst/>
      </p:bgPr>
    </p:bg>
    <p:spTree>
      <p:nvGrpSpPr>
        <p:cNvPr id="1" name=""/>
        <p:cNvGrpSpPr/>
        <p:nvPr/>
      </p:nvGrpSpPr>
      <p:grpSpPr>
        <a:xfrm>
          <a:off x="0" y="0"/>
          <a:ext cx="0" cy="0"/>
          <a:chOff x="0" y="0"/>
          <a:chExt cx="0" cy="0"/>
        </a:xfrm>
      </p:grpSpPr>
      <p:pic>
        <p:nvPicPr>
          <p:cNvPr id="4" name="Picture 3" descr="White bird feathers">
            <a:extLst>
              <a:ext uri="{FF2B5EF4-FFF2-40B4-BE49-F238E27FC236}">
                <a16:creationId xmlns:a16="http://schemas.microsoft.com/office/drawing/2014/main" id="{7555953F-14E5-1547-C8AA-2A17A0B06324}"/>
              </a:ext>
            </a:extLst>
          </p:cNvPr>
          <p:cNvPicPr>
            <a:picLocks noChangeAspect="1"/>
          </p:cNvPicPr>
          <p:nvPr/>
        </p:nvPicPr>
        <p:blipFill rotWithShape="1">
          <a:blip r:embed="rId3">
            <a:extLst>
              <a:ext uri="{BEBA8EAE-BF5A-486C-A8C5-ECC9F3942E4B}">
                <a14:imgProps xmlns:a14="http://schemas.microsoft.com/office/drawing/2010/main">
                  <a14:imgLayer r:embed="rId4">
                    <a14:imgEffect>
                      <a14:brightnessContrast bright="-20000" contrast="-20000"/>
                    </a14:imgEffect>
                  </a14:imgLayer>
                </a14:imgProps>
              </a:ext>
              <a:ext uri="{28A0092B-C50C-407E-A947-70E740481C1C}">
                <a14:useLocalDpi xmlns:a14="http://schemas.microsoft.com/office/drawing/2010/main" val="0"/>
              </a:ext>
            </a:extLst>
          </a:blip>
          <a:srcRect l="34168" r="29002" b="1"/>
          <a:stretch/>
        </p:blipFill>
        <p:spPr>
          <a:xfrm>
            <a:off x="0" y="9427"/>
            <a:ext cx="3870989" cy="6857990"/>
          </a:xfrm>
          <a:prstGeom prst="rect">
            <a:avLst/>
          </a:prstGeom>
        </p:spPr>
      </p:pic>
      <p:pic>
        <p:nvPicPr>
          <p:cNvPr id="8" name="Picture 7" descr="A close-up of a black background&#10;&#10;Description automatically generated with low confidence">
            <a:extLst>
              <a:ext uri="{FF2B5EF4-FFF2-40B4-BE49-F238E27FC236}">
                <a16:creationId xmlns:a16="http://schemas.microsoft.com/office/drawing/2014/main" id="{0C512D1D-E8E4-EE16-68D4-B0696577B6A2}"/>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0" y="5860228"/>
            <a:ext cx="3870989" cy="960808"/>
          </a:xfrm>
          <a:prstGeom prst="rect">
            <a:avLst/>
          </a:prstGeom>
        </p:spPr>
      </p:pic>
      <p:sp>
        <p:nvSpPr>
          <p:cNvPr id="3" name="TextBox 2">
            <a:extLst>
              <a:ext uri="{FF2B5EF4-FFF2-40B4-BE49-F238E27FC236}">
                <a16:creationId xmlns:a16="http://schemas.microsoft.com/office/drawing/2014/main" id="{F954B004-38EE-EEDD-4CFF-3368E601102D}"/>
              </a:ext>
            </a:extLst>
          </p:cNvPr>
          <p:cNvSpPr txBox="1"/>
          <p:nvPr/>
        </p:nvSpPr>
        <p:spPr>
          <a:xfrm>
            <a:off x="3870989" y="985599"/>
            <a:ext cx="8322493" cy="5940088"/>
          </a:xfrm>
          <a:prstGeom prst="rect">
            <a:avLst/>
          </a:prstGeom>
          <a:noFill/>
        </p:spPr>
        <p:txBody>
          <a:bodyPr wrap="square" lIns="91440" tIns="45720" rIns="91440" bIns="45720" rtlCol="0" anchor="t">
            <a:spAutoFit/>
          </a:bodyPr>
          <a:lstStyle/>
          <a:p>
            <a:pPr marL="342900" indent="-342900" defTabSz="914446">
              <a:buFont typeface="Arial" panose="020B0604020202020204" pitchFamily="34" charset="0"/>
              <a:buChar char="•"/>
            </a:pPr>
            <a:r>
              <a:rPr lang="en-US" sz="2000" dirty="0">
                <a:latin typeface="Calibri" panose="020F0502020204030204" pitchFamily="34" charset="0"/>
                <a:ea typeface="Calibri" panose="020F0502020204030204" pitchFamily="34" charset="0"/>
                <a:cs typeface="Calibri" panose="020F0502020204030204" pitchFamily="34" charset="0"/>
              </a:rPr>
              <a:t>This executive order is wide ranging, but emphasizes the government’s </a:t>
            </a:r>
            <a:r>
              <a:rPr lang="en-US" sz="2000" dirty="0" err="1">
                <a:latin typeface="Calibri" panose="020F0502020204030204" pitchFamily="34" charset="0"/>
                <a:ea typeface="Calibri" panose="020F0502020204030204" pitchFamily="34" charset="0"/>
                <a:cs typeface="Calibri" panose="020F0502020204030204" pitchFamily="34" charset="0"/>
              </a:rPr>
              <a:t>ob</a:t>
            </a:r>
            <a:endParaRPr lang="en-US" sz="2000" dirty="0">
              <a:latin typeface="Calibri" panose="020F0502020204030204" pitchFamily="34" charset="0"/>
              <a:ea typeface="Calibri" panose="020F0502020204030204" pitchFamily="34" charset="0"/>
              <a:cs typeface="Calibri" panose="020F0502020204030204" pitchFamily="34" charset="0"/>
            </a:endParaRPr>
          </a:p>
          <a:p>
            <a:pPr marL="342900" indent="-342900" defTabSz="914446">
              <a:buFont typeface="Arial" panose="020B0604020202020204" pitchFamily="34" charset="0"/>
              <a:buChar char="•"/>
            </a:pPr>
            <a:r>
              <a:rPr lang="en-US" sz="2000" dirty="0">
                <a:latin typeface="Calibri" panose="020F0502020204030204" pitchFamily="34" charset="0"/>
                <a:ea typeface="Calibri" panose="020F0502020204030204" pitchFamily="34" charset="0"/>
                <a:cs typeface="Calibri" panose="020F0502020204030204" pitchFamily="34" charset="0"/>
              </a:rPr>
              <a:t>OMB and WHCNAA to lead an effort to “identify chronic shortfalls in Federal funding and support programs for Tribal Nations.”  Including:</a:t>
            </a:r>
          </a:p>
          <a:p>
            <a:pPr marL="342900" indent="-342900" defTabSz="914446">
              <a:buFont typeface="Arial" panose="020B0604020202020204" pitchFamily="34" charset="0"/>
              <a:buChar char="•"/>
            </a:pPr>
            <a:endParaRPr lang="en-US" sz="2000" dirty="0">
              <a:latin typeface="Calibri" panose="020F0502020204030204" pitchFamily="34" charset="0"/>
              <a:ea typeface="Calibri" panose="020F0502020204030204" pitchFamily="34" charset="0"/>
              <a:cs typeface="Calibri" panose="020F0502020204030204" pitchFamily="34" charset="0"/>
            </a:endParaRPr>
          </a:p>
          <a:p>
            <a:pPr marL="800100" lvl="1" indent="-342900" defTabSz="914446">
              <a:buFont typeface="Arial" panose="020B0604020202020204" pitchFamily="34" charset="0"/>
              <a:buChar char="•"/>
            </a:pPr>
            <a:r>
              <a:rPr lang="en-US" sz="2000" b="1" u="sng" dirty="0">
                <a:latin typeface="Calibri" panose="020F0502020204030204" pitchFamily="34" charset="0"/>
                <a:ea typeface="Calibri" panose="020F0502020204030204" pitchFamily="34" charset="0"/>
                <a:cs typeface="Calibri" panose="020F0502020204030204" pitchFamily="34" charset="0"/>
              </a:rPr>
              <a:t>By August 2</a:t>
            </a:r>
            <a:r>
              <a:rPr lang="en-US" sz="2000" dirty="0">
                <a:latin typeface="Calibri" panose="020F0502020204030204" pitchFamily="34" charset="0"/>
                <a:ea typeface="Calibri" panose="020F0502020204030204" pitchFamily="34" charset="0"/>
                <a:cs typeface="Calibri" panose="020F0502020204030204" pitchFamily="34" charset="0"/>
              </a:rPr>
              <a:t>: White House to provide guidance for federal agencies to assess funding shortfalls to Tribes</a:t>
            </a:r>
          </a:p>
          <a:p>
            <a:pPr marL="800100" lvl="1" indent="-342900" defTabSz="914446">
              <a:buFont typeface="Arial" panose="020B0604020202020204" pitchFamily="34" charset="0"/>
              <a:buChar char="•"/>
            </a:pPr>
            <a:r>
              <a:rPr lang="en-US" sz="2000" b="1" u="sng" dirty="0">
                <a:latin typeface="Calibri" panose="020F0502020204030204" pitchFamily="34" charset="0"/>
                <a:ea typeface="Calibri" panose="020F0502020204030204" pitchFamily="34" charset="0"/>
                <a:cs typeface="Calibri" panose="020F0502020204030204" pitchFamily="34" charset="0"/>
              </a:rPr>
              <a:t>By May 29, 2025</a:t>
            </a:r>
            <a:r>
              <a:rPr lang="en-US" sz="2000" dirty="0">
                <a:latin typeface="Calibri" panose="020F0502020204030204" pitchFamily="34" charset="0"/>
                <a:ea typeface="Calibri" panose="020F0502020204030204" pitchFamily="34" charset="0"/>
                <a:cs typeface="Calibri" panose="020F0502020204030204" pitchFamily="34" charset="0"/>
              </a:rPr>
              <a:t>: agencies submit funding shortfall reports to the White House</a:t>
            </a:r>
          </a:p>
          <a:p>
            <a:pPr marL="800100" lvl="1" indent="-342900" defTabSz="914446">
              <a:buFont typeface="Arial" panose="020B0604020202020204" pitchFamily="34" charset="0"/>
              <a:buChar char="•"/>
            </a:pPr>
            <a:r>
              <a:rPr lang="en-US" sz="2000" b="1" u="sng" dirty="0">
                <a:latin typeface="Calibri" panose="020F0502020204030204" pitchFamily="34" charset="0"/>
                <a:ea typeface="Calibri" panose="020F0502020204030204" pitchFamily="34" charset="0"/>
                <a:cs typeface="Calibri" panose="020F0502020204030204" pitchFamily="34" charset="0"/>
              </a:rPr>
              <a:t>Then</a:t>
            </a:r>
            <a:r>
              <a:rPr lang="en-US" sz="2000" dirty="0">
                <a:latin typeface="Calibri" panose="020F0502020204030204" pitchFamily="34" charset="0"/>
                <a:ea typeface="Calibri" panose="020F0502020204030204" pitchFamily="34" charset="0"/>
                <a:cs typeface="Calibri" panose="020F0502020204030204" pitchFamily="34" charset="0"/>
              </a:rPr>
              <a:t>: White House must use this information to develop “recommendations for the Federal Government to take steps toward better living up to its trust responsibilities and helping address the needs of all Tribal Nations”</a:t>
            </a:r>
          </a:p>
          <a:p>
            <a:pPr marL="1257300" lvl="2" indent="-342900" defTabSz="914446">
              <a:buFont typeface="Arial" panose="020B0604020202020204" pitchFamily="34" charset="0"/>
              <a:buChar char="•"/>
            </a:pPr>
            <a:r>
              <a:rPr lang="en-US" sz="2000" dirty="0">
                <a:latin typeface="Calibri" panose="020F0502020204030204" pitchFamily="34" charset="0"/>
                <a:ea typeface="Calibri" panose="020F0502020204030204" pitchFamily="34" charset="0"/>
                <a:cs typeface="Calibri" panose="020F0502020204030204" pitchFamily="34" charset="0"/>
              </a:rPr>
              <a:t>Shall include “budgetary, statutory, regulatory, or other changes that may be necessary” to fulfill the obligations to Tribal Nations</a:t>
            </a:r>
          </a:p>
          <a:p>
            <a:pPr marL="1257300" lvl="2" indent="-342900" defTabSz="914446">
              <a:buFont typeface="Arial" panose="020B0604020202020204" pitchFamily="34" charset="0"/>
              <a:buChar char="•"/>
            </a:pPr>
            <a:r>
              <a:rPr lang="en-US" sz="2000" dirty="0">
                <a:latin typeface="Calibri" panose="020F0502020204030204" pitchFamily="34" charset="0"/>
                <a:ea typeface="Calibri" panose="020F0502020204030204" pitchFamily="34" charset="0"/>
                <a:cs typeface="Calibri" panose="020F0502020204030204" pitchFamily="34" charset="0"/>
              </a:rPr>
              <a:t>Annual reports to WHCNAA and White House from agencies on how to implement</a:t>
            </a:r>
          </a:p>
          <a:p>
            <a:pPr marL="1257300" lvl="2" indent="-342900" defTabSz="914446">
              <a:buFont typeface="Arial" panose="020B0604020202020204" pitchFamily="34" charset="0"/>
              <a:buChar char="•"/>
            </a:pPr>
            <a:r>
              <a:rPr lang="en-US" sz="2000" dirty="0">
                <a:latin typeface="Calibri" panose="020F0502020204030204" pitchFamily="34" charset="0"/>
                <a:ea typeface="Calibri" panose="020F0502020204030204" pitchFamily="34" charset="0"/>
                <a:cs typeface="Calibri" panose="020F0502020204030204" pitchFamily="34" charset="0"/>
              </a:rPr>
              <a:t>Part of budget process </a:t>
            </a:r>
          </a:p>
          <a:p>
            <a:pPr marL="800100" lvl="1" indent="-342900" defTabSz="914446">
              <a:buFont typeface="Arial" panose="020B0604020202020204" pitchFamily="34" charset="0"/>
              <a:buChar char="•"/>
            </a:pPr>
            <a:endParaRPr lang="en-US" sz="2000" dirty="0">
              <a:latin typeface="Calibri" panose="020F0502020204030204" pitchFamily="34" charset="0"/>
              <a:ea typeface="Calibri" panose="020F0502020204030204" pitchFamily="34" charset="0"/>
              <a:cs typeface="Calibri" panose="020F0502020204030204" pitchFamily="34" charset="0"/>
            </a:endParaRPr>
          </a:p>
          <a:p>
            <a:pPr marL="342900" indent="-342900" defTabSz="914446">
              <a:buFont typeface="Arial" panose="020B0604020202020204" pitchFamily="34" charset="0"/>
              <a:buChar char="•"/>
            </a:pPr>
            <a:endParaRPr lang="en-US" sz="2000" dirty="0">
              <a:latin typeface="Calibri" panose="020F0502020204030204" pitchFamily="34" charset="0"/>
              <a:ea typeface="Calibri" panose="020F0502020204030204" pitchFamily="34" charset="0"/>
              <a:cs typeface="Calibri" panose="020F0502020204030204" pitchFamily="34" charset="0"/>
            </a:endParaRPr>
          </a:p>
        </p:txBody>
      </p:sp>
      <p:sp>
        <p:nvSpPr>
          <p:cNvPr id="7" name="Title 1">
            <a:extLst>
              <a:ext uri="{FF2B5EF4-FFF2-40B4-BE49-F238E27FC236}">
                <a16:creationId xmlns:a16="http://schemas.microsoft.com/office/drawing/2014/main" id="{6C489225-BA5B-1218-3E3E-24EEC7679408}"/>
              </a:ext>
            </a:extLst>
          </p:cNvPr>
          <p:cNvSpPr txBox="1">
            <a:spLocks/>
          </p:cNvSpPr>
          <p:nvPr/>
        </p:nvSpPr>
        <p:spPr>
          <a:xfrm>
            <a:off x="3869012" y="0"/>
            <a:ext cx="8322000" cy="1287167"/>
          </a:xfrm>
          <a:prstGeom prst="rect">
            <a:avLst/>
          </a:prstGeom>
          <a:solidFill>
            <a:schemeClr val="tx1"/>
          </a:solidFill>
        </p:spPr>
        <p:txBody>
          <a:bodyPr vert="horz" lIns="0" tIns="0" rIns="0" bIns="0" rtlCol="0" anchor="b" anchorCtr="0">
            <a:noAutofit/>
          </a:bodyPr>
          <a:lstStyle>
            <a:lvl1pPr algn="l" defTabSz="914400" rtl="0" eaLnBrk="1" latinLnBrk="0" hangingPunct="1">
              <a:lnSpc>
                <a:spcPct val="100000"/>
              </a:lnSpc>
              <a:spcBef>
                <a:spcPct val="0"/>
              </a:spcBef>
              <a:buNone/>
              <a:defRPr sz="2800" kern="1200" cap="all" spc="400" baseline="0">
                <a:solidFill>
                  <a:schemeClr val="tx1"/>
                </a:solidFill>
                <a:latin typeface="+mj-lt"/>
                <a:ea typeface="+mj-ea"/>
                <a:cs typeface="+mj-cs"/>
              </a:defRPr>
            </a:lvl1pPr>
          </a:lstStyle>
          <a:p>
            <a:pPr algn="ctr"/>
            <a:r>
              <a:rPr lang="en-US" sz="4800" b="1">
                <a:solidFill>
                  <a:srgbClr val="C00000"/>
                </a:solidFill>
                <a:latin typeface="Abadi" panose="020B0604020104020204" pitchFamily="34" charset="0"/>
                <a:cs typeface="Times New Roman" panose="02020603050405020304" pitchFamily="18" charset="0"/>
              </a:rPr>
              <a:t>Executive order 14112</a:t>
            </a:r>
          </a:p>
        </p:txBody>
      </p:sp>
    </p:spTree>
    <p:extLst>
      <p:ext uri="{BB962C8B-B14F-4D97-AF65-F5344CB8AC3E}">
        <p14:creationId xmlns:p14="http://schemas.microsoft.com/office/powerpoint/2010/main" val="1347847984"/>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bg>
      <p:bgPr>
        <a:solidFill>
          <a:srgbClr val="C00000"/>
        </a:solidFill>
        <a:effectLst/>
      </p:bgPr>
    </p:bg>
    <p:spTree>
      <p:nvGrpSpPr>
        <p:cNvPr id="1" name=""/>
        <p:cNvGrpSpPr/>
        <p:nvPr/>
      </p:nvGrpSpPr>
      <p:grpSpPr>
        <a:xfrm>
          <a:off x="0" y="0"/>
          <a:ext cx="0" cy="0"/>
          <a:chOff x="0" y="0"/>
          <a:chExt cx="0" cy="0"/>
        </a:xfrm>
      </p:grpSpPr>
      <p:pic>
        <p:nvPicPr>
          <p:cNvPr id="4" name="Picture 3" descr="White bird feathers">
            <a:extLst>
              <a:ext uri="{FF2B5EF4-FFF2-40B4-BE49-F238E27FC236}">
                <a16:creationId xmlns:a16="http://schemas.microsoft.com/office/drawing/2014/main" id="{7555953F-14E5-1547-C8AA-2A17A0B06324}"/>
              </a:ext>
            </a:extLst>
          </p:cNvPr>
          <p:cNvPicPr>
            <a:picLocks noChangeAspect="1"/>
          </p:cNvPicPr>
          <p:nvPr/>
        </p:nvPicPr>
        <p:blipFill rotWithShape="1">
          <a:blip r:embed="rId3">
            <a:extLst>
              <a:ext uri="{BEBA8EAE-BF5A-486C-A8C5-ECC9F3942E4B}">
                <a14:imgProps xmlns:a14="http://schemas.microsoft.com/office/drawing/2010/main">
                  <a14:imgLayer r:embed="rId4">
                    <a14:imgEffect>
                      <a14:brightnessContrast bright="-20000" contrast="-20000"/>
                    </a14:imgEffect>
                  </a14:imgLayer>
                </a14:imgProps>
              </a:ext>
              <a:ext uri="{28A0092B-C50C-407E-A947-70E740481C1C}">
                <a14:useLocalDpi xmlns:a14="http://schemas.microsoft.com/office/drawing/2010/main" val="0"/>
              </a:ext>
            </a:extLst>
          </a:blip>
          <a:srcRect l="34168" r="29002" b="1"/>
          <a:stretch/>
        </p:blipFill>
        <p:spPr>
          <a:xfrm>
            <a:off x="0" y="9427"/>
            <a:ext cx="3870989" cy="6857990"/>
          </a:xfrm>
          <a:prstGeom prst="rect">
            <a:avLst/>
          </a:prstGeom>
        </p:spPr>
      </p:pic>
      <p:pic>
        <p:nvPicPr>
          <p:cNvPr id="8" name="Picture 7" descr="A close-up of a black background&#10;&#10;Description automatically generated with low confidence">
            <a:extLst>
              <a:ext uri="{FF2B5EF4-FFF2-40B4-BE49-F238E27FC236}">
                <a16:creationId xmlns:a16="http://schemas.microsoft.com/office/drawing/2014/main" id="{0C512D1D-E8E4-EE16-68D4-B0696577B6A2}"/>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0" y="5860228"/>
            <a:ext cx="3870989" cy="960808"/>
          </a:xfrm>
          <a:prstGeom prst="rect">
            <a:avLst/>
          </a:prstGeom>
        </p:spPr>
      </p:pic>
      <p:sp>
        <p:nvSpPr>
          <p:cNvPr id="3" name="TextBox 2">
            <a:extLst>
              <a:ext uri="{FF2B5EF4-FFF2-40B4-BE49-F238E27FC236}">
                <a16:creationId xmlns:a16="http://schemas.microsoft.com/office/drawing/2014/main" id="{F954B004-38EE-EEDD-4CFF-3368E601102D}"/>
              </a:ext>
            </a:extLst>
          </p:cNvPr>
          <p:cNvSpPr txBox="1"/>
          <p:nvPr/>
        </p:nvSpPr>
        <p:spPr>
          <a:xfrm>
            <a:off x="3870989" y="1465081"/>
            <a:ext cx="8322493" cy="5324535"/>
          </a:xfrm>
          <a:prstGeom prst="rect">
            <a:avLst/>
          </a:prstGeom>
          <a:noFill/>
        </p:spPr>
        <p:txBody>
          <a:bodyPr wrap="square" lIns="91440" tIns="45720" rIns="91440" bIns="45720" rtlCol="0" anchor="t">
            <a:spAutoFit/>
          </a:bodyPr>
          <a:lstStyle/>
          <a:p>
            <a:pPr marL="342900" indent="-342900" defTabSz="914446">
              <a:buFont typeface="Arial" panose="020B0604020202020204" pitchFamily="34" charset="0"/>
              <a:buChar char="•"/>
            </a:pPr>
            <a:r>
              <a:rPr lang="en-US" sz="2000">
                <a:latin typeface="Calibri" panose="020F0502020204030204" pitchFamily="34" charset="0"/>
                <a:ea typeface="Calibri" panose="020F0502020204030204" pitchFamily="34" charset="0"/>
                <a:cs typeface="Calibri" panose="020F0502020204030204" pitchFamily="34" charset="0"/>
              </a:rPr>
              <a:t>Also requires the agencies to administer programs in a way that promotes compacting, contracting, and co-management</a:t>
            </a:r>
          </a:p>
          <a:p>
            <a:pPr marL="342900" indent="-342900" defTabSz="914446">
              <a:buFont typeface="Arial" panose="020B0604020202020204" pitchFamily="34" charset="0"/>
              <a:buChar char="•"/>
            </a:pPr>
            <a:endParaRPr lang="en-US" sz="2000">
              <a:latin typeface="Calibri" panose="020F0502020204030204" pitchFamily="34" charset="0"/>
              <a:ea typeface="Calibri" panose="020F0502020204030204" pitchFamily="34" charset="0"/>
              <a:cs typeface="Calibri" panose="020F0502020204030204" pitchFamily="34" charset="0"/>
            </a:endParaRPr>
          </a:p>
          <a:p>
            <a:pPr marL="342900" indent="-342900" defTabSz="914446">
              <a:buFont typeface="Arial" panose="020B0604020202020204" pitchFamily="34" charset="0"/>
              <a:buChar char="•"/>
            </a:pPr>
            <a:r>
              <a:rPr lang="en-US" sz="2000">
                <a:latin typeface="Calibri" panose="020F0502020204030204" pitchFamily="34" charset="0"/>
                <a:ea typeface="Calibri" panose="020F0502020204030204" pitchFamily="34" charset="0"/>
                <a:cs typeface="Calibri" panose="020F0502020204030204" pitchFamily="34" charset="0"/>
              </a:rPr>
              <a:t>Identify programs for Tribal Set-asides and establish those set-asides</a:t>
            </a:r>
          </a:p>
          <a:p>
            <a:pPr marL="342900" indent="-342900" defTabSz="914446">
              <a:buFont typeface="Arial" panose="020B0604020202020204" pitchFamily="34" charset="0"/>
              <a:buChar char="•"/>
            </a:pPr>
            <a:r>
              <a:rPr lang="en-US" sz="2000">
                <a:latin typeface="Calibri" panose="020F0502020204030204" pitchFamily="34" charset="0"/>
                <a:ea typeface="Calibri" panose="020F0502020204030204" pitchFamily="34" charset="0"/>
                <a:cs typeface="Calibri" panose="020F0502020204030204" pitchFamily="34" charset="0"/>
              </a:rPr>
              <a:t>Reporting to reduce administrative burdens</a:t>
            </a:r>
          </a:p>
          <a:p>
            <a:pPr marL="342900" indent="-342900" defTabSz="914446">
              <a:buFont typeface="Arial" panose="020B0604020202020204" pitchFamily="34" charset="0"/>
              <a:buChar char="•"/>
            </a:pPr>
            <a:r>
              <a:rPr lang="en-US" sz="2000">
                <a:latin typeface="Calibri" panose="020F0502020204030204" pitchFamily="34" charset="0"/>
                <a:ea typeface="Calibri" panose="020F0502020204030204" pitchFamily="34" charset="0"/>
                <a:cs typeface="Calibri" panose="020F0502020204030204" pitchFamily="34" charset="0"/>
              </a:rPr>
              <a:t>Take into account unique needs, capacity and barriers Faced by Tribal Nations </a:t>
            </a:r>
          </a:p>
          <a:p>
            <a:pPr marL="342900" indent="-342900" defTabSz="914446">
              <a:buFont typeface="Arial" panose="020B0604020202020204" pitchFamily="34" charset="0"/>
              <a:buChar char="•"/>
            </a:pPr>
            <a:r>
              <a:rPr lang="en-US" sz="2000">
                <a:latin typeface="Calibri" panose="020F0502020204030204" pitchFamily="34" charset="0"/>
                <a:ea typeface="Calibri" panose="020F0502020204030204" pitchFamily="34" charset="0"/>
                <a:cs typeface="Calibri" panose="020F0502020204030204" pitchFamily="34" charset="0"/>
              </a:rPr>
              <a:t>Increase flexibility of federal funding by removing limitations on tribal spending </a:t>
            </a:r>
          </a:p>
          <a:p>
            <a:pPr marL="342900" indent="-342900" defTabSz="914446">
              <a:buFont typeface="Arial" panose="020B0604020202020204" pitchFamily="34" charset="0"/>
              <a:buChar char="•"/>
            </a:pPr>
            <a:r>
              <a:rPr lang="en-US" sz="2000">
                <a:latin typeface="Calibri" panose="020F0502020204030204" pitchFamily="34" charset="0"/>
                <a:ea typeface="Calibri" panose="020F0502020204030204" pitchFamily="34" charset="0"/>
                <a:cs typeface="Calibri" panose="020F0502020204030204" pitchFamily="34" charset="0"/>
              </a:rPr>
              <a:t>Reduce match / cost sharing requirements when possible – ACF already did this! </a:t>
            </a:r>
          </a:p>
          <a:p>
            <a:pPr marL="342900" indent="-342900" defTabSz="914446">
              <a:buFont typeface="Arial" panose="020B0604020202020204" pitchFamily="34" charset="0"/>
              <a:buChar char="•"/>
            </a:pPr>
            <a:r>
              <a:rPr lang="en-US" sz="2000">
                <a:latin typeface="Calibri" panose="020F0502020204030204" pitchFamily="34" charset="0"/>
                <a:ea typeface="Calibri" panose="020F0502020204030204" pitchFamily="34" charset="0"/>
                <a:cs typeface="Calibri" panose="020F0502020204030204" pitchFamily="34" charset="0"/>
              </a:rPr>
              <a:t>Respect Tribal data sovereignty and not force tribes to go through state or local governments for data</a:t>
            </a:r>
          </a:p>
          <a:p>
            <a:pPr marL="342900" indent="-342900" defTabSz="914446">
              <a:buFont typeface="Arial" panose="020B0604020202020204" pitchFamily="34" charset="0"/>
              <a:buChar char="•"/>
            </a:pPr>
            <a:r>
              <a:rPr lang="en-US" sz="2000">
                <a:latin typeface="Calibri" panose="020F0502020204030204" pitchFamily="34" charset="0"/>
                <a:ea typeface="Calibri" panose="020F0502020204030204" pitchFamily="34" charset="0"/>
                <a:cs typeface="Calibri" panose="020F0502020204030204" pitchFamily="34" charset="0"/>
              </a:rPr>
              <a:t>Allow tribes to apply for funding through consortia. </a:t>
            </a:r>
          </a:p>
          <a:p>
            <a:pPr marL="342900" indent="-342900" defTabSz="914446">
              <a:buFont typeface="Arial" panose="020B0604020202020204" pitchFamily="34" charset="0"/>
              <a:buChar char="•"/>
            </a:pPr>
            <a:r>
              <a:rPr lang="en-US" sz="2000">
                <a:latin typeface="Calibri" panose="020F0502020204030204" pitchFamily="34" charset="0"/>
                <a:ea typeface="Calibri" panose="020F0502020204030204" pitchFamily="34" charset="0"/>
                <a:cs typeface="Calibri" panose="020F0502020204030204" pitchFamily="34" charset="0"/>
              </a:rPr>
              <a:t>Technical assistance on funding applications </a:t>
            </a:r>
          </a:p>
          <a:p>
            <a:pPr marL="342900" indent="-342900" defTabSz="914446">
              <a:buFont typeface="Arial" panose="020B0604020202020204" pitchFamily="34" charset="0"/>
              <a:buChar char="•"/>
            </a:pPr>
            <a:r>
              <a:rPr lang="en-US" sz="2000">
                <a:latin typeface="Calibri" panose="020F0502020204030204" pitchFamily="34" charset="0"/>
                <a:ea typeface="Calibri" panose="020F0502020204030204" pitchFamily="34" charset="0"/>
                <a:cs typeface="Calibri" panose="020F0502020204030204" pitchFamily="34" charset="0"/>
              </a:rPr>
              <a:t>Agencies to assess access to competitive grants; undue burdens; and modify rules/ regs to support tribes </a:t>
            </a:r>
          </a:p>
        </p:txBody>
      </p:sp>
      <p:sp>
        <p:nvSpPr>
          <p:cNvPr id="7" name="Title 1">
            <a:extLst>
              <a:ext uri="{FF2B5EF4-FFF2-40B4-BE49-F238E27FC236}">
                <a16:creationId xmlns:a16="http://schemas.microsoft.com/office/drawing/2014/main" id="{67EE78E3-F338-1284-8544-F1BD945A5962}"/>
              </a:ext>
            </a:extLst>
          </p:cNvPr>
          <p:cNvSpPr>
            <a:spLocks noGrp="1"/>
          </p:cNvSpPr>
          <p:nvPr>
            <p:ph type="title"/>
          </p:nvPr>
        </p:nvSpPr>
        <p:spPr>
          <a:xfrm>
            <a:off x="3869012" y="0"/>
            <a:ext cx="8322000" cy="1287167"/>
          </a:xfrm>
          <a:solidFill>
            <a:schemeClr val="tx1"/>
          </a:solidFill>
        </p:spPr>
        <p:txBody>
          <a:bodyPr anchor="b">
            <a:noAutofit/>
          </a:bodyPr>
          <a:lstStyle/>
          <a:p>
            <a:pPr algn="ctr"/>
            <a:r>
              <a:rPr lang="en-US" sz="4800" b="1">
                <a:solidFill>
                  <a:srgbClr val="C00000"/>
                </a:solidFill>
                <a:latin typeface="Abadi" panose="020B0604020104020204" pitchFamily="34" charset="0"/>
                <a:cs typeface="Times New Roman" panose="02020603050405020304" pitchFamily="18" charset="0"/>
              </a:rPr>
              <a:t>Executive order 14112</a:t>
            </a:r>
          </a:p>
        </p:txBody>
      </p:sp>
    </p:spTree>
    <p:extLst>
      <p:ext uri="{BB962C8B-B14F-4D97-AF65-F5344CB8AC3E}">
        <p14:creationId xmlns:p14="http://schemas.microsoft.com/office/powerpoint/2010/main" val="1821753547"/>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bg>
      <p:bgPr>
        <a:solidFill>
          <a:srgbClr val="C00000"/>
        </a:solidFill>
        <a:effectLst/>
      </p:bgPr>
    </p:bg>
    <p:spTree>
      <p:nvGrpSpPr>
        <p:cNvPr id="1" name=""/>
        <p:cNvGrpSpPr/>
        <p:nvPr/>
      </p:nvGrpSpPr>
      <p:grpSpPr>
        <a:xfrm>
          <a:off x="0" y="0"/>
          <a:ext cx="0" cy="0"/>
          <a:chOff x="0" y="0"/>
          <a:chExt cx="0" cy="0"/>
        </a:xfrm>
      </p:grpSpPr>
      <p:pic>
        <p:nvPicPr>
          <p:cNvPr id="4" name="Picture 3" descr="White bird feathers">
            <a:extLst>
              <a:ext uri="{FF2B5EF4-FFF2-40B4-BE49-F238E27FC236}">
                <a16:creationId xmlns:a16="http://schemas.microsoft.com/office/drawing/2014/main" id="{7555953F-14E5-1547-C8AA-2A17A0B06324}"/>
              </a:ext>
            </a:extLst>
          </p:cNvPr>
          <p:cNvPicPr>
            <a:picLocks noChangeAspect="1"/>
          </p:cNvPicPr>
          <p:nvPr/>
        </p:nvPicPr>
        <p:blipFill rotWithShape="1">
          <a:blip r:embed="rId3">
            <a:extLst>
              <a:ext uri="{BEBA8EAE-BF5A-486C-A8C5-ECC9F3942E4B}">
                <a14:imgProps xmlns:a14="http://schemas.microsoft.com/office/drawing/2010/main">
                  <a14:imgLayer r:embed="rId4">
                    <a14:imgEffect>
                      <a14:brightnessContrast bright="-20000" contrast="-20000"/>
                    </a14:imgEffect>
                  </a14:imgLayer>
                </a14:imgProps>
              </a:ext>
              <a:ext uri="{28A0092B-C50C-407E-A947-70E740481C1C}">
                <a14:useLocalDpi xmlns:a14="http://schemas.microsoft.com/office/drawing/2010/main" val="0"/>
              </a:ext>
            </a:extLst>
          </a:blip>
          <a:srcRect l="34168" r="29002" b="1"/>
          <a:stretch/>
        </p:blipFill>
        <p:spPr>
          <a:xfrm>
            <a:off x="0" y="9427"/>
            <a:ext cx="3870989" cy="6857990"/>
          </a:xfrm>
          <a:prstGeom prst="rect">
            <a:avLst/>
          </a:prstGeom>
        </p:spPr>
      </p:pic>
      <p:pic>
        <p:nvPicPr>
          <p:cNvPr id="8" name="Picture 7" descr="A close-up of a black background&#10;&#10;Description automatically generated with low confidence">
            <a:extLst>
              <a:ext uri="{FF2B5EF4-FFF2-40B4-BE49-F238E27FC236}">
                <a16:creationId xmlns:a16="http://schemas.microsoft.com/office/drawing/2014/main" id="{0C512D1D-E8E4-EE16-68D4-B0696577B6A2}"/>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0" y="5860228"/>
            <a:ext cx="3870989" cy="960808"/>
          </a:xfrm>
          <a:prstGeom prst="rect">
            <a:avLst/>
          </a:prstGeom>
        </p:spPr>
      </p:pic>
      <p:sp>
        <p:nvSpPr>
          <p:cNvPr id="3" name="TextBox 2">
            <a:extLst>
              <a:ext uri="{FF2B5EF4-FFF2-40B4-BE49-F238E27FC236}">
                <a16:creationId xmlns:a16="http://schemas.microsoft.com/office/drawing/2014/main" id="{F954B004-38EE-EEDD-4CFF-3368E601102D}"/>
              </a:ext>
            </a:extLst>
          </p:cNvPr>
          <p:cNvSpPr txBox="1"/>
          <p:nvPr/>
        </p:nvSpPr>
        <p:spPr>
          <a:xfrm>
            <a:off x="3870989" y="791981"/>
            <a:ext cx="8322493" cy="5293757"/>
          </a:xfrm>
          <a:prstGeom prst="rect">
            <a:avLst/>
          </a:prstGeom>
          <a:noFill/>
        </p:spPr>
        <p:txBody>
          <a:bodyPr wrap="square" lIns="91440" tIns="45720" rIns="91440" bIns="45720" rtlCol="0" anchor="t">
            <a:spAutoFit/>
          </a:bodyPr>
          <a:lstStyle/>
          <a:p>
            <a:pPr marL="342900" indent="-342900" defTabSz="914446">
              <a:buFont typeface="Arial" panose="020B0604020202020204" pitchFamily="34" charset="0"/>
              <a:buChar char="•"/>
            </a:pPr>
            <a:endParaRPr lang="en-US" sz="2600">
              <a:latin typeface="Calibri" panose="020F0502020204030204" pitchFamily="34" charset="0"/>
              <a:ea typeface="Calibri" panose="020F0502020204030204" pitchFamily="34" charset="0"/>
              <a:cs typeface="Calibri" panose="020F0502020204030204" pitchFamily="34" charset="0"/>
            </a:endParaRPr>
          </a:p>
          <a:p>
            <a:pPr marL="342900" indent="-342900" defTabSz="914446">
              <a:buFont typeface="Arial" panose="020B0604020202020204" pitchFamily="34" charset="0"/>
              <a:buChar char="•"/>
            </a:pPr>
            <a:r>
              <a:rPr lang="en-US" sz="2600" b="1" u="sng">
                <a:latin typeface="Calibri" panose="020F0502020204030204" pitchFamily="34" charset="0"/>
                <a:ea typeface="Calibri" panose="020F0502020204030204" pitchFamily="34" charset="0"/>
                <a:cs typeface="Calibri" panose="020F0502020204030204" pitchFamily="34" charset="0"/>
              </a:rPr>
              <a:t>Now what?</a:t>
            </a:r>
          </a:p>
          <a:p>
            <a:pPr marL="800100" lvl="1" indent="-342900" defTabSz="914446">
              <a:buFont typeface="Arial" panose="020B0604020202020204" pitchFamily="34" charset="0"/>
              <a:buChar char="•"/>
            </a:pPr>
            <a:r>
              <a:rPr lang="en-US" sz="2600">
                <a:latin typeface="Calibri" panose="020F0502020204030204" pitchFamily="34" charset="0"/>
                <a:ea typeface="Calibri" panose="020F0502020204030204" pitchFamily="34" charset="0"/>
                <a:cs typeface="Calibri" panose="020F0502020204030204" pitchFamily="34" charset="0"/>
              </a:rPr>
              <a:t>Funding is not directly provided for this effort, and it is a big lift for agencies</a:t>
            </a:r>
          </a:p>
          <a:p>
            <a:pPr marL="800100" lvl="1" indent="-342900" defTabSz="914446">
              <a:buFont typeface="Arial" panose="020B0604020202020204" pitchFamily="34" charset="0"/>
              <a:buChar char="•"/>
            </a:pPr>
            <a:r>
              <a:rPr lang="en-US" sz="2600">
                <a:latin typeface="Calibri" panose="020F0502020204030204" pitchFamily="34" charset="0"/>
                <a:ea typeface="Calibri" panose="020F0502020204030204" pitchFamily="34" charset="0"/>
                <a:cs typeface="Calibri" panose="020F0502020204030204" pitchFamily="34" charset="0"/>
              </a:rPr>
              <a:t>Unclear if career staff are “bought in” to drive process forward</a:t>
            </a:r>
          </a:p>
          <a:p>
            <a:pPr marL="800100" lvl="1" indent="-342900" defTabSz="914446">
              <a:buFont typeface="Arial" panose="020B0604020202020204" pitchFamily="34" charset="0"/>
              <a:buChar char="•"/>
            </a:pPr>
            <a:r>
              <a:rPr lang="en-US" sz="2600">
                <a:latin typeface="Calibri" panose="020F0502020204030204" pitchFamily="34" charset="0"/>
                <a:ea typeface="Calibri" panose="020F0502020204030204" pitchFamily="34" charset="0"/>
                <a:cs typeface="Calibri" panose="020F0502020204030204" pitchFamily="34" charset="0"/>
              </a:rPr>
              <a:t>Limited timeline – potentially end of 2024 to entrench these policies</a:t>
            </a:r>
          </a:p>
          <a:p>
            <a:pPr marL="800100" lvl="1" indent="-342900" defTabSz="914446">
              <a:buFont typeface="Arial" panose="020B0604020202020204" pitchFamily="34" charset="0"/>
              <a:buChar char="•"/>
            </a:pPr>
            <a:r>
              <a:rPr lang="en-US" sz="2600">
                <a:latin typeface="Calibri" panose="020F0502020204030204" pitchFamily="34" charset="0"/>
                <a:ea typeface="Calibri" panose="020F0502020204030204" pitchFamily="34" charset="0"/>
                <a:cs typeface="Calibri" panose="020F0502020204030204" pitchFamily="34" charset="0"/>
              </a:rPr>
              <a:t>Congressional action will be needed </a:t>
            </a:r>
          </a:p>
          <a:p>
            <a:pPr marL="1257300" lvl="2" indent="-342900" defTabSz="914446">
              <a:buFont typeface="Arial" panose="020B0604020202020204" pitchFamily="34" charset="0"/>
              <a:buChar char="•"/>
            </a:pPr>
            <a:r>
              <a:rPr lang="en-US" sz="2600">
                <a:latin typeface="Calibri" panose="020F0502020204030204" pitchFamily="34" charset="0"/>
                <a:ea typeface="Calibri" panose="020F0502020204030204" pitchFamily="34" charset="0"/>
                <a:cs typeface="Calibri" panose="020F0502020204030204" pitchFamily="34" charset="0"/>
              </a:rPr>
              <a:t>Block grants; set asides! </a:t>
            </a:r>
          </a:p>
          <a:p>
            <a:pPr marL="800100" lvl="1" indent="-342900" defTabSz="914446">
              <a:buFont typeface="Arial" panose="020B0604020202020204" pitchFamily="34" charset="0"/>
              <a:buChar char="•"/>
            </a:pPr>
            <a:r>
              <a:rPr lang="en-US" sz="2600">
                <a:latin typeface="Calibri" panose="020F0502020204030204" pitchFamily="34" charset="0"/>
                <a:ea typeface="Calibri" panose="020F0502020204030204" pitchFamily="34" charset="0"/>
                <a:cs typeface="Calibri" panose="020F0502020204030204" pitchFamily="34" charset="0"/>
              </a:rPr>
              <a:t>Tribes  must hold the administration accountable; recommend in budget requests </a:t>
            </a:r>
          </a:p>
          <a:p>
            <a:pPr marL="800100" lvl="1" indent="-342900" defTabSz="914446">
              <a:buFont typeface="Arial" panose="020B0604020202020204" pitchFamily="34" charset="0"/>
              <a:buChar char="•"/>
            </a:pPr>
            <a:endParaRPr lang="en-US" sz="2600">
              <a:latin typeface="Calibri" panose="020F0502020204030204" pitchFamily="34" charset="0"/>
              <a:ea typeface="Calibri" panose="020F0502020204030204" pitchFamily="34" charset="0"/>
              <a:cs typeface="Calibri" panose="020F0502020204030204" pitchFamily="34" charset="0"/>
            </a:endParaRPr>
          </a:p>
        </p:txBody>
      </p:sp>
      <p:sp>
        <p:nvSpPr>
          <p:cNvPr id="7" name="Title 1">
            <a:extLst>
              <a:ext uri="{FF2B5EF4-FFF2-40B4-BE49-F238E27FC236}">
                <a16:creationId xmlns:a16="http://schemas.microsoft.com/office/drawing/2014/main" id="{73F91E5D-ED36-653D-21CA-355700F480D7}"/>
              </a:ext>
            </a:extLst>
          </p:cNvPr>
          <p:cNvSpPr>
            <a:spLocks noGrp="1"/>
          </p:cNvSpPr>
          <p:nvPr>
            <p:ph type="title"/>
          </p:nvPr>
        </p:nvSpPr>
        <p:spPr>
          <a:xfrm>
            <a:off x="3869012" y="0"/>
            <a:ext cx="8322000" cy="1287167"/>
          </a:xfrm>
          <a:solidFill>
            <a:schemeClr val="tx1"/>
          </a:solidFill>
        </p:spPr>
        <p:txBody>
          <a:bodyPr anchor="b">
            <a:noAutofit/>
          </a:bodyPr>
          <a:lstStyle/>
          <a:p>
            <a:pPr algn="ctr"/>
            <a:r>
              <a:rPr lang="en-US" sz="4800" b="1">
                <a:solidFill>
                  <a:srgbClr val="C00000"/>
                </a:solidFill>
                <a:latin typeface="Abadi" panose="020B0604020104020204" pitchFamily="34" charset="0"/>
                <a:cs typeface="Times New Roman" panose="02020603050405020304" pitchFamily="18" charset="0"/>
              </a:rPr>
              <a:t>Executive order 14112</a:t>
            </a:r>
          </a:p>
        </p:txBody>
      </p:sp>
    </p:spTree>
    <p:extLst>
      <p:ext uri="{BB962C8B-B14F-4D97-AF65-F5344CB8AC3E}">
        <p14:creationId xmlns:p14="http://schemas.microsoft.com/office/powerpoint/2010/main" val="3365212953"/>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bg>
      <p:bgPr>
        <a:solidFill>
          <a:srgbClr val="C00000"/>
        </a:solidFill>
        <a:effectLst/>
      </p:bgPr>
    </p:bg>
    <p:spTree>
      <p:nvGrpSpPr>
        <p:cNvPr id="1" name=""/>
        <p:cNvGrpSpPr/>
        <p:nvPr/>
      </p:nvGrpSpPr>
      <p:grpSpPr>
        <a:xfrm>
          <a:off x="0" y="0"/>
          <a:ext cx="0" cy="0"/>
          <a:chOff x="0" y="0"/>
          <a:chExt cx="0" cy="0"/>
        </a:xfrm>
      </p:grpSpPr>
      <p:pic>
        <p:nvPicPr>
          <p:cNvPr id="4" name="Picture 3" descr="White bird feathers">
            <a:extLst>
              <a:ext uri="{FF2B5EF4-FFF2-40B4-BE49-F238E27FC236}">
                <a16:creationId xmlns:a16="http://schemas.microsoft.com/office/drawing/2014/main" id="{7555953F-14E5-1547-C8AA-2A17A0B06324}"/>
              </a:ext>
            </a:extLst>
          </p:cNvPr>
          <p:cNvPicPr>
            <a:picLocks noChangeAspect="1"/>
          </p:cNvPicPr>
          <p:nvPr/>
        </p:nvPicPr>
        <p:blipFill rotWithShape="1">
          <a:blip r:embed="rId4">
            <a:extLst>
              <a:ext uri="{BEBA8EAE-BF5A-486C-A8C5-ECC9F3942E4B}">
                <a14:imgProps xmlns:a14="http://schemas.microsoft.com/office/drawing/2010/main">
                  <a14:imgLayer r:embed="rId5">
                    <a14:imgEffect>
                      <a14:brightnessContrast bright="-20000" contrast="-20000"/>
                    </a14:imgEffect>
                  </a14:imgLayer>
                </a14:imgProps>
              </a:ext>
              <a:ext uri="{28A0092B-C50C-407E-A947-70E740481C1C}">
                <a14:useLocalDpi xmlns:a14="http://schemas.microsoft.com/office/drawing/2010/main" val="0"/>
              </a:ext>
            </a:extLst>
          </a:blip>
          <a:srcRect l="34168" r="29002" b="1"/>
          <a:stretch/>
        </p:blipFill>
        <p:spPr>
          <a:xfrm>
            <a:off x="8321011" y="10"/>
            <a:ext cx="3870989" cy="6857990"/>
          </a:xfrm>
          <a:prstGeom prst="rect">
            <a:avLst/>
          </a:prstGeom>
        </p:spPr>
      </p:pic>
      <p:pic>
        <p:nvPicPr>
          <p:cNvPr id="3" name="Picture 2" descr="A close-up of a black background&#10;&#10;Description automatically generated with low confidence">
            <a:extLst>
              <a:ext uri="{FF2B5EF4-FFF2-40B4-BE49-F238E27FC236}">
                <a16:creationId xmlns:a16="http://schemas.microsoft.com/office/drawing/2014/main" id="{DF151745-072E-28FC-54A6-D3B5B1E3FA51}"/>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8405363" y="5447643"/>
            <a:ext cx="3568801" cy="885803"/>
          </a:xfrm>
          <a:prstGeom prst="rect">
            <a:avLst/>
          </a:prstGeom>
        </p:spPr>
      </p:pic>
      <p:sp>
        <p:nvSpPr>
          <p:cNvPr id="2" name="Title 1">
            <a:extLst>
              <a:ext uri="{FF2B5EF4-FFF2-40B4-BE49-F238E27FC236}">
                <a16:creationId xmlns:a16="http://schemas.microsoft.com/office/drawing/2014/main" id="{CB039344-D63F-0A56-14FB-D2AAFCB632F6}"/>
              </a:ext>
            </a:extLst>
          </p:cNvPr>
          <p:cNvSpPr>
            <a:spLocks noGrp="1"/>
          </p:cNvSpPr>
          <p:nvPr>
            <p:ph type="title"/>
          </p:nvPr>
        </p:nvSpPr>
        <p:spPr>
          <a:xfrm>
            <a:off x="9203" y="-38100"/>
            <a:ext cx="8311808" cy="1656484"/>
          </a:xfrm>
          <a:solidFill>
            <a:schemeClr val="tx1"/>
          </a:solidFill>
        </p:spPr>
        <p:txBody>
          <a:bodyPr anchor="ctr">
            <a:normAutofit/>
          </a:bodyPr>
          <a:lstStyle/>
          <a:p>
            <a:pPr algn="ctr"/>
            <a:r>
              <a:rPr lang="en-US" sz="4000" b="1">
                <a:solidFill>
                  <a:srgbClr val="C00000"/>
                </a:solidFill>
                <a:latin typeface="Abadi" panose="020B0604020104020204" pitchFamily="34" charset="0"/>
                <a:cs typeface="Times New Roman" panose="02020603050405020304" pitchFamily="18" charset="0"/>
              </a:rPr>
              <a:t>Expansion of Self-Governance at HHS</a:t>
            </a:r>
          </a:p>
        </p:txBody>
      </p:sp>
      <p:pic>
        <p:nvPicPr>
          <p:cNvPr id="7" name="Picture 6">
            <a:extLst>
              <a:ext uri="{FF2B5EF4-FFF2-40B4-BE49-F238E27FC236}">
                <a16:creationId xmlns:a16="http://schemas.microsoft.com/office/drawing/2014/main" id="{1C11FB89-D440-D0BD-9E50-6632058FA1D0}"/>
              </a:ext>
            </a:extLst>
          </p:cNvPr>
          <p:cNvPicPr>
            <a:picLocks noChangeAspect="1"/>
          </p:cNvPicPr>
          <p:nvPr/>
        </p:nvPicPr>
        <p:blipFill rotWithShape="1">
          <a:blip r:embed="rId7">
            <a:extLst>
              <a:ext uri="{28A0092B-C50C-407E-A947-70E740481C1C}">
                <a14:useLocalDpi xmlns:a14="http://schemas.microsoft.com/office/drawing/2010/main" val="0"/>
              </a:ext>
            </a:extLst>
          </a:blip>
          <a:srcRect t="21464" r="10292"/>
          <a:stretch/>
        </p:blipFill>
        <p:spPr>
          <a:xfrm>
            <a:off x="8283798" y="2078201"/>
            <a:ext cx="3811929" cy="2502923"/>
          </a:xfrm>
          <a:prstGeom prst="rect">
            <a:avLst/>
          </a:prstGeom>
        </p:spPr>
      </p:pic>
      <p:sp>
        <p:nvSpPr>
          <p:cNvPr id="11" name="TextBox 10">
            <a:extLst>
              <a:ext uri="{FF2B5EF4-FFF2-40B4-BE49-F238E27FC236}">
                <a16:creationId xmlns:a16="http://schemas.microsoft.com/office/drawing/2014/main" id="{24C11D36-D362-3D3B-58E8-0F962194D045}"/>
              </a:ext>
            </a:extLst>
          </p:cNvPr>
          <p:cNvSpPr txBox="1"/>
          <p:nvPr/>
        </p:nvSpPr>
        <p:spPr>
          <a:xfrm>
            <a:off x="59062" y="1855856"/>
            <a:ext cx="8044113" cy="5188856"/>
          </a:xfrm>
          <a:prstGeom prst="rect">
            <a:avLst/>
          </a:prstGeom>
          <a:noFill/>
        </p:spPr>
        <p:txBody>
          <a:bodyPr wrap="square">
            <a:spAutoFit/>
          </a:bodyPr>
          <a:lstStyle/>
          <a:p>
            <a:pPr marL="342900" marR="0" lvl="0" indent="-342900">
              <a:lnSpc>
                <a:spcPct val="107000"/>
              </a:lnSpc>
              <a:spcBef>
                <a:spcPts val="0"/>
              </a:spcBef>
              <a:spcAft>
                <a:spcPts val="800"/>
              </a:spcAft>
              <a:buFont typeface="Symbol" panose="05050102010706020507" pitchFamily="18" charset="2"/>
              <a:buChar char=""/>
            </a:pPr>
            <a:r>
              <a:rPr lang="en-US" sz="2000">
                <a:effectLst/>
                <a:latin typeface="Abadi" panose="020B0604020104020204" pitchFamily="34" charset="0"/>
                <a:ea typeface="Calibri" panose="020F0502020204030204" pitchFamily="34" charset="0"/>
                <a:cs typeface="Times New Roman" panose="02020603050405020304" pitchFamily="18" charset="0"/>
              </a:rPr>
              <a:t>Tribes are asking for Congress to enact and the Administration to support legislation that would expand self-governance programs at the Department of Health and Human Services (HHS) by expanding Title VI of the Indian Self-Determination and Education Assistance Act (ISDEAA)</a:t>
            </a:r>
          </a:p>
          <a:p>
            <a:pPr marL="342900" marR="0" lvl="0" indent="-342900">
              <a:lnSpc>
                <a:spcPct val="107000"/>
              </a:lnSpc>
              <a:spcBef>
                <a:spcPts val="0"/>
              </a:spcBef>
              <a:spcAft>
                <a:spcPts val="0"/>
              </a:spcAft>
              <a:buFont typeface="Symbol" panose="05050102010706020507" pitchFamily="18" charset="2"/>
              <a:buChar char=""/>
            </a:pPr>
            <a:r>
              <a:rPr lang="en-US" sz="2000">
                <a:effectLst/>
                <a:latin typeface="Abadi" panose="020B0604020104020204" pitchFamily="34" charset="0"/>
                <a:ea typeface="Calibri" panose="020F0502020204030204" pitchFamily="34" charset="0"/>
                <a:cs typeface="Times New Roman" panose="02020603050405020304" pitchFamily="18" charset="0"/>
              </a:rPr>
              <a:t>The current system that funds tribal health and social services through a patchwork of discretionary grants – some directly to states; and some bypassing tribes altogether – does not fulfill the federal trust responsibility to Tribal nations. </a:t>
            </a:r>
          </a:p>
          <a:p>
            <a:pPr marL="457200" marR="0">
              <a:lnSpc>
                <a:spcPct val="107000"/>
              </a:lnSpc>
              <a:spcBef>
                <a:spcPts val="0"/>
              </a:spcBef>
              <a:spcAft>
                <a:spcPts val="0"/>
              </a:spcAft>
            </a:pPr>
            <a:r>
              <a:rPr lang="en-US" sz="2000">
                <a:effectLst/>
                <a:latin typeface="Abadi" panose="020B0604020104020204" pitchFamily="34" charset="0"/>
                <a:ea typeface="Calibri" panose="020F0502020204030204" pitchFamily="34" charset="0"/>
                <a:cs typeface="Times New Roman" panose="02020603050405020304" pitchFamily="18" charset="0"/>
              </a:rPr>
              <a:t> </a:t>
            </a:r>
          </a:p>
          <a:p>
            <a:pPr marL="342900" marR="0" lvl="0" indent="-342900">
              <a:lnSpc>
                <a:spcPct val="107000"/>
              </a:lnSpc>
              <a:spcBef>
                <a:spcPts val="0"/>
              </a:spcBef>
              <a:spcAft>
                <a:spcPts val="0"/>
              </a:spcAft>
              <a:buFont typeface="Symbol" panose="05050102010706020507" pitchFamily="18" charset="2"/>
              <a:buChar char=""/>
            </a:pPr>
            <a:r>
              <a:rPr lang="en-US" sz="2000">
                <a:effectLst/>
                <a:latin typeface="Abadi" panose="020B0604020104020204" pitchFamily="34" charset="0"/>
                <a:ea typeface="Calibri" panose="020F0502020204030204" pitchFamily="34" charset="0"/>
                <a:cs typeface="Times New Roman" panose="02020603050405020304" pitchFamily="18" charset="0"/>
              </a:rPr>
              <a:t>A 2003 HHS-led study determined Title VI expansion was feasible, and but until this point have not been able to enact legislation authorizing the project.  </a:t>
            </a:r>
          </a:p>
          <a:p>
            <a:pPr marL="457200" marR="0">
              <a:lnSpc>
                <a:spcPct val="107000"/>
              </a:lnSpc>
              <a:spcBef>
                <a:spcPts val="0"/>
              </a:spcBef>
              <a:spcAft>
                <a:spcPts val="800"/>
              </a:spcAft>
            </a:pPr>
            <a:r>
              <a:rPr lang="en-US" sz="1800">
                <a:effectLst/>
                <a:latin typeface="Times New Roman" panose="02020603050405020304" pitchFamily="18" charset="0"/>
                <a:ea typeface="Calibri" panose="020F0502020204030204" pitchFamily="34" charset="0"/>
                <a:cs typeface="Times New Roman" panose="02020603050405020304" pitchFamily="18" charset="0"/>
              </a:rPr>
              <a:t> </a:t>
            </a:r>
            <a:endParaRPr lang="en-US" sz="1800">
              <a:effectLst/>
              <a:latin typeface="Calibri" panose="020F0502020204030204" pitchFamily="34" charset="0"/>
              <a:ea typeface="Calibri" panose="020F0502020204030204" pitchFamily="34" charset="0"/>
              <a:cs typeface="Times New Roman" panose="02020603050405020304" pitchFamily="18" charset="0"/>
            </a:endParaRPr>
          </a:p>
          <a:p>
            <a:pPr marL="342900" marR="0" lvl="0" indent="-342900">
              <a:lnSpc>
                <a:spcPct val="107000"/>
              </a:lnSpc>
              <a:spcBef>
                <a:spcPts val="0"/>
              </a:spcBef>
              <a:spcAft>
                <a:spcPts val="800"/>
              </a:spcAft>
              <a:buFont typeface="Symbol" panose="05050102010706020507" pitchFamily="18" charset="2"/>
              <a:buChar char=""/>
            </a:pPr>
            <a:endParaRPr lang="en-US" sz="2000">
              <a:effectLst/>
              <a:latin typeface="Abadi" panose="020B0604020104020204" pitchFamily="34" charset="0"/>
              <a:ea typeface="Calibri" panose="020F0502020204030204" pitchFamily="34" charset="0"/>
              <a:cs typeface="Times New Roman" panose="02020603050405020304" pitchFamily="18" charset="0"/>
            </a:endParaRPr>
          </a:p>
        </p:txBody>
      </p:sp>
    </p:spTree>
    <p:extLst>
      <p:ext uri="{BB962C8B-B14F-4D97-AF65-F5344CB8AC3E}">
        <p14:creationId xmlns:p14="http://schemas.microsoft.com/office/powerpoint/2010/main" val="561618344"/>
      </p:ext>
    </p:extLst>
  </p:cSld>
  <p:clrMapOvr>
    <a:masterClrMapping/>
  </p:clrMapOvr>
  <p:extLst>
    <p:ext uri="{6950BFC3-D8DA-4A85-94F7-54DA5524770B}">
      <p188:commentRel xmlns:p188="http://schemas.microsoft.com/office/powerpoint/2018/8/main" r:id="rId3"/>
    </p:ext>
  </p:extLst>
</p:sld>
</file>

<file path=ppt/slides/slide8.xml><?xml version="1.0" encoding="utf-8"?>
<p:sld xmlns:a="http://schemas.openxmlformats.org/drawingml/2006/main" xmlns:r="http://schemas.openxmlformats.org/officeDocument/2006/relationships" xmlns:p="http://schemas.openxmlformats.org/presentationml/2006/main">
  <p:cSld>
    <p:bg>
      <p:bgPr>
        <a:solidFill>
          <a:srgbClr val="C00000"/>
        </a:solidFill>
        <a:effectLst/>
      </p:bgPr>
    </p:bg>
    <p:spTree>
      <p:nvGrpSpPr>
        <p:cNvPr id="1" name=""/>
        <p:cNvGrpSpPr/>
        <p:nvPr/>
      </p:nvGrpSpPr>
      <p:grpSpPr>
        <a:xfrm>
          <a:off x="0" y="0"/>
          <a:ext cx="0" cy="0"/>
          <a:chOff x="0" y="0"/>
          <a:chExt cx="0" cy="0"/>
        </a:xfrm>
      </p:grpSpPr>
      <p:pic>
        <p:nvPicPr>
          <p:cNvPr id="4" name="Picture 3" descr="White bird feathers">
            <a:extLst>
              <a:ext uri="{FF2B5EF4-FFF2-40B4-BE49-F238E27FC236}">
                <a16:creationId xmlns:a16="http://schemas.microsoft.com/office/drawing/2014/main" id="{7555953F-14E5-1547-C8AA-2A17A0B06324}"/>
              </a:ext>
            </a:extLst>
          </p:cNvPr>
          <p:cNvPicPr>
            <a:picLocks noChangeAspect="1"/>
          </p:cNvPicPr>
          <p:nvPr/>
        </p:nvPicPr>
        <p:blipFill rotWithShape="1">
          <a:blip r:embed="rId3">
            <a:extLst>
              <a:ext uri="{BEBA8EAE-BF5A-486C-A8C5-ECC9F3942E4B}">
                <a14:imgProps xmlns:a14="http://schemas.microsoft.com/office/drawing/2010/main">
                  <a14:imgLayer r:embed="rId4">
                    <a14:imgEffect>
                      <a14:brightnessContrast bright="-20000" contrast="-20000"/>
                    </a14:imgEffect>
                  </a14:imgLayer>
                </a14:imgProps>
              </a:ext>
              <a:ext uri="{28A0092B-C50C-407E-A947-70E740481C1C}">
                <a14:useLocalDpi xmlns:a14="http://schemas.microsoft.com/office/drawing/2010/main" val="0"/>
              </a:ext>
            </a:extLst>
          </a:blip>
          <a:srcRect l="34168" r="29002" b="1"/>
          <a:stretch/>
        </p:blipFill>
        <p:spPr>
          <a:xfrm>
            <a:off x="8321011" y="10"/>
            <a:ext cx="3870989" cy="6857990"/>
          </a:xfrm>
          <a:prstGeom prst="rect">
            <a:avLst/>
          </a:prstGeom>
        </p:spPr>
      </p:pic>
      <p:pic>
        <p:nvPicPr>
          <p:cNvPr id="3" name="Picture 2" descr="A close-up of a black background&#10;&#10;Description automatically generated with low confidence">
            <a:extLst>
              <a:ext uri="{FF2B5EF4-FFF2-40B4-BE49-F238E27FC236}">
                <a16:creationId xmlns:a16="http://schemas.microsoft.com/office/drawing/2014/main" id="{DF151745-072E-28FC-54A6-D3B5B1E3FA51}"/>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8405363" y="5447643"/>
            <a:ext cx="3568801" cy="885803"/>
          </a:xfrm>
          <a:prstGeom prst="rect">
            <a:avLst/>
          </a:prstGeom>
        </p:spPr>
      </p:pic>
      <p:sp>
        <p:nvSpPr>
          <p:cNvPr id="11" name="TextBox 10">
            <a:extLst>
              <a:ext uri="{FF2B5EF4-FFF2-40B4-BE49-F238E27FC236}">
                <a16:creationId xmlns:a16="http://schemas.microsoft.com/office/drawing/2014/main" id="{24C11D36-D362-3D3B-58E8-0F962194D045}"/>
              </a:ext>
            </a:extLst>
          </p:cNvPr>
          <p:cNvSpPr txBox="1"/>
          <p:nvPr/>
        </p:nvSpPr>
        <p:spPr>
          <a:xfrm>
            <a:off x="59060" y="1538356"/>
            <a:ext cx="8044113" cy="4179349"/>
          </a:xfrm>
          <a:prstGeom prst="rect">
            <a:avLst/>
          </a:prstGeom>
          <a:noFill/>
        </p:spPr>
        <p:txBody>
          <a:bodyPr wrap="square">
            <a:spAutoFit/>
          </a:bodyPr>
          <a:lstStyle/>
          <a:p>
            <a:pPr marL="342900" marR="0" lvl="0" indent="-342900">
              <a:lnSpc>
                <a:spcPct val="107000"/>
              </a:lnSpc>
              <a:spcBef>
                <a:spcPts val="0"/>
              </a:spcBef>
              <a:spcAft>
                <a:spcPts val="800"/>
              </a:spcAft>
              <a:buFont typeface="Symbol" panose="05050102010706020507" pitchFamily="18" charset="2"/>
              <a:buChar char=""/>
            </a:pPr>
            <a:r>
              <a:rPr lang="en-US" sz="2000">
                <a:effectLst/>
                <a:latin typeface="Abadi" panose="020B0604020104020204" pitchFamily="34" charset="0"/>
                <a:ea typeface="Calibri" panose="020F0502020204030204" pitchFamily="34" charset="0"/>
                <a:cs typeface="Times New Roman" panose="02020603050405020304" pitchFamily="18" charset="0"/>
              </a:rPr>
              <a:t>Legislative proposal drafted (on SGCE website) to expand to 23 programs across HHS in a demonstration program</a:t>
            </a:r>
          </a:p>
          <a:p>
            <a:pPr marL="342900" marR="0" lvl="0" indent="-342900">
              <a:lnSpc>
                <a:spcPct val="107000"/>
              </a:lnSpc>
              <a:spcBef>
                <a:spcPts val="0"/>
              </a:spcBef>
              <a:spcAft>
                <a:spcPts val="800"/>
              </a:spcAft>
              <a:buFont typeface="Symbol" panose="05050102010706020507" pitchFamily="18" charset="2"/>
              <a:buChar char=""/>
            </a:pPr>
            <a:endParaRPr lang="en-US" sz="2000">
              <a:effectLst/>
              <a:latin typeface="Abadi" panose="020B0604020104020204" pitchFamily="34" charset="0"/>
              <a:ea typeface="Calibri" panose="020F0502020204030204" pitchFamily="34" charset="0"/>
              <a:cs typeface="Times New Roman" panose="02020603050405020304" pitchFamily="18" charset="0"/>
            </a:endParaRPr>
          </a:p>
          <a:p>
            <a:pPr marL="342900" marR="0" lvl="0" indent="-342900">
              <a:lnSpc>
                <a:spcPct val="107000"/>
              </a:lnSpc>
              <a:spcBef>
                <a:spcPts val="0"/>
              </a:spcBef>
              <a:spcAft>
                <a:spcPts val="800"/>
              </a:spcAft>
              <a:buFont typeface="Symbol" panose="05050102010706020507" pitchFamily="18" charset="2"/>
              <a:buChar char=""/>
            </a:pPr>
            <a:r>
              <a:rPr lang="en-US" sz="2000">
                <a:latin typeface="Abadi" panose="020B0604020104020204" pitchFamily="34" charset="0"/>
                <a:ea typeface="Calibri" panose="020F0502020204030204" pitchFamily="34" charset="0"/>
                <a:cs typeface="Times New Roman" panose="02020603050405020304" pitchFamily="18" charset="0"/>
              </a:rPr>
              <a:t>Would include contract support costs as part of the demonstration</a:t>
            </a:r>
            <a:endParaRPr lang="en-US" sz="2000">
              <a:effectLst/>
              <a:latin typeface="Abadi" panose="020B0604020104020204" pitchFamily="34" charset="0"/>
              <a:ea typeface="Calibri" panose="020F0502020204030204" pitchFamily="34" charset="0"/>
              <a:cs typeface="Times New Roman" panose="02020603050405020304" pitchFamily="18" charset="0"/>
            </a:endParaRPr>
          </a:p>
          <a:p>
            <a:pPr marL="342900" marR="0" lvl="0" indent="-342900">
              <a:lnSpc>
                <a:spcPct val="107000"/>
              </a:lnSpc>
              <a:spcBef>
                <a:spcPts val="0"/>
              </a:spcBef>
              <a:spcAft>
                <a:spcPts val="800"/>
              </a:spcAft>
              <a:buFont typeface="Symbol" panose="05050102010706020507" pitchFamily="18" charset="2"/>
              <a:buChar char=""/>
            </a:pPr>
            <a:endParaRPr lang="en-US" sz="2000">
              <a:effectLst/>
              <a:latin typeface="Abadi" panose="020B0604020104020204" pitchFamily="34" charset="0"/>
              <a:ea typeface="Calibri" panose="020F0502020204030204" pitchFamily="34" charset="0"/>
              <a:cs typeface="Times New Roman" panose="02020603050405020304" pitchFamily="18" charset="0"/>
            </a:endParaRPr>
          </a:p>
          <a:p>
            <a:pPr marL="342900" marR="0" lvl="0" indent="-342900">
              <a:lnSpc>
                <a:spcPct val="107000"/>
              </a:lnSpc>
              <a:spcBef>
                <a:spcPts val="0"/>
              </a:spcBef>
              <a:spcAft>
                <a:spcPts val="0"/>
              </a:spcAft>
              <a:buFont typeface="Symbol" panose="05050102010706020507" pitchFamily="18" charset="2"/>
              <a:buChar char=""/>
            </a:pPr>
            <a:r>
              <a:rPr lang="en-US" sz="2000">
                <a:latin typeface="Abadi" panose="020B0604020104020204" pitchFamily="34" charset="0"/>
                <a:ea typeface="Calibri" panose="020F0502020204030204" pitchFamily="34" charset="0"/>
                <a:cs typeface="Times New Roman" panose="02020603050405020304" pitchFamily="18" charset="0"/>
              </a:rPr>
              <a:t>Looking at scaling back to programs at the Administration for Children and Families and the Administration for Children and Families. </a:t>
            </a:r>
            <a:endParaRPr lang="en-US" sz="2000">
              <a:effectLst/>
              <a:latin typeface="Abadi" panose="020B0604020104020204" pitchFamily="34" charset="0"/>
              <a:ea typeface="Calibri" panose="020F0502020204030204" pitchFamily="34" charset="0"/>
              <a:cs typeface="Times New Roman" panose="02020603050405020304" pitchFamily="18" charset="0"/>
            </a:endParaRPr>
          </a:p>
          <a:p>
            <a:pPr marL="457200" marR="0">
              <a:lnSpc>
                <a:spcPct val="107000"/>
              </a:lnSpc>
              <a:spcBef>
                <a:spcPts val="0"/>
              </a:spcBef>
              <a:spcAft>
                <a:spcPts val="0"/>
              </a:spcAft>
            </a:pPr>
            <a:r>
              <a:rPr lang="en-US" sz="2000">
                <a:effectLst/>
                <a:latin typeface="Abadi" panose="020B0604020104020204" pitchFamily="34" charset="0"/>
                <a:ea typeface="Calibri" panose="020F0502020204030204" pitchFamily="34" charset="0"/>
                <a:cs typeface="Times New Roman" panose="02020603050405020304" pitchFamily="18" charset="0"/>
              </a:rPr>
              <a:t> </a:t>
            </a:r>
          </a:p>
          <a:p>
            <a:pPr marL="457200" marR="0">
              <a:lnSpc>
                <a:spcPct val="107000"/>
              </a:lnSpc>
              <a:spcBef>
                <a:spcPts val="0"/>
              </a:spcBef>
              <a:spcAft>
                <a:spcPts val="800"/>
              </a:spcAft>
            </a:pPr>
            <a:r>
              <a:rPr lang="en-US" sz="1800">
                <a:effectLst/>
                <a:latin typeface="Times New Roman" panose="02020603050405020304" pitchFamily="18" charset="0"/>
                <a:ea typeface="Calibri" panose="020F0502020204030204" pitchFamily="34" charset="0"/>
                <a:cs typeface="Times New Roman" panose="02020603050405020304" pitchFamily="18" charset="0"/>
              </a:rPr>
              <a:t> </a:t>
            </a:r>
            <a:endParaRPr lang="en-US" sz="1800">
              <a:effectLst/>
              <a:latin typeface="Calibri" panose="020F0502020204030204" pitchFamily="34" charset="0"/>
              <a:ea typeface="Calibri" panose="020F0502020204030204" pitchFamily="34" charset="0"/>
              <a:cs typeface="Times New Roman" panose="02020603050405020304" pitchFamily="18" charset="0"/>
            </a:endParaRPr>
          </a:p>
          <a:p>
            <a:pPr marL="342900" marR="0" lvl="0" indent="-342900">
              <a:lnSpc>
                <a:spcPct val="107000"/>
              </a:lnSpc>
              <a:spcBef>
                <a:spcPts val="0"/>
              </a:spcBef>
              <a:spcAft>
                <a:spcPts val="800"/>
              </a:spcAft>
              <a:buFont typeface="Symbol" panose="05050102010706020507" pitchFamily="18" charset="2"/>
              <a:buChar char=""/>
            </a:pPr>
            <a:endParaRPr lang="en-US" sz="2000">
              <a:effectLst/>
              <a:latin typeface="Abadi" panose="020B0604020104020204" pitchFamily="34" charset="0"/>
              <a:ea typeface="Calibri" panose="020F0502020204030204" pitchFamily="34" charset="0"/>
              <a:cs typeface="Times New Roman" panose="02020603050405020304" pitchFamily="18" charset="0"/>
            </a:endParaRPr>
          </a:p>
        </p:txBody>
      </p:sp>
      <p:pic>
        <p:nvPicPr>
          <p:cNvPr id="1034" name="Picture 10" descr="A group of people sitting in chairs&#10;&#10;Description automatically generated">
            <a:extLst>
              <a:ext uri="{FF2B5EF4-FFF2-40B4-BE49-F238E27FC236}">
                <a16:creationId xmlns:a16="http://schemas.microsoft.com/office/drawing/2014/main" id="{6543E2A3-3B68-146F-EF87-6344D370ED93}"/>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8672425" y="1326482"/>
            <a:ext cx="3034675" cy="2262776"/>
          </a:xfrm>
          <a:prstGeom prst="rect">
            <a:avLst/>
          </a:prstGeom>
          <a:ln w="38100" cap="sq">
            <a:solidFill>
              <a:srgbClr val="000000"/>
            </a:solidFill>
            <a:prstDash val="solid"/>
            <a:miter lim="800000"/>
          </a:ln>
          <a:effectLst>
            <a:outerShdw blurRad="50800" dist="38100" dir="2700000" algn="tl" rotWithShape="0">
              <a:srgbClr val="000000">
                <a:alpha val="43000"/>
              </a:srgbClr>
            </a:outerShdw>
          </a:effectLst>
          <a:extLst>
            <a:ext uri="{909E8E84-426E-40DD-AFC4-6F175D3DCCD1}">
              <a14:hiddenFill xmlns:a14="http://schemas.microsoft.com/office/drawing/2010/main">
                <a:solidFill>
                  <a:srgbClr val="FFFFFF"/>
                </a:solidFill>
              </a14:hiddenFill>
            </a:ext>
          </a:extLst>
        </p:spPr>
      </p:pic>
      <p:sp>
        <p:nvSpPr>
          <p:cNvPr id="8" name="Title 1">
            <a:extLst>
              <a:ext uri="{FF2B5EF4-FFF2-40B4-BE49-F238E27FC236}">
                <a16:creationId xmlns:a16="http://schemas.microsoft.com/office/drawing/2014/main" id="{F981B946-DA53-EE78-9E86-BAB56772FB74}"/>
              </a:ext>
            </a:extLst>
          </p:cNvPr>
          <p:cNvSpPr>
            <a:spLocks noGrp="1"/>
          </p:cNvSpPr>
          <p:nvPr>
            <p:ph type="title"/>
          </p:nvPr>
        </p:nvSpPr>
        <p:spPr>
          <a:xfrm>
            <a:off x="34603" y="19916"/>
            <a:ext cx="8202889" cy="1518440"/>
          </a:xfrm>
          <a:solidFill>
            <a:schemeClr val="tx1"/>
          </a:solidFill>
        </p:spPr>
        <p:txBody>
          <a:bodyPr anchor="ctr">
            <a:normAutofit/>
          </a:bodyPr>
          <a:lstStyle/>
          <a:p>
            <a:pPr algn="ctr"/>
            <a:r>
              <a:rPr lang="en-US" sz="4000" b="1">
                <a:solidFill>
                  <a:srgbClr val="C00000"/>
                </a:solidFill>
                <a:latin typeface="Abadi" panose="020B0604020104020204" pitchFamily="34" charset="0"/>
                <a:cs typeface="Times New Roman" panose="02020603050405020304" pitchFamily="18" charset="0"/>
              </a:rPr>
              <a:t>Expansion of Self-Governance at HHS</a:t>
            </a:r>
          </a:p>
        </p:txBody>
      </p:sp>
    </p:spTree>
    <p:extLst>
      <p:ext uri="{BB962C8B-B14F-4D97-AF65-F5344CB8AC3E}">
        <p14:creationId xmlns:p14="http://schemas.microsoft.com/office/powerpoint/2010/main" val="727448671"/>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bg>
      <p:bgPr>
        <a:solidFill>
          <a:srgbClr val="C00000"/>
        </a:solidFill>
        <a:effectLst/>
      </p:bgPr>
    </p:bg>
    <p:spTree>
      <p:nvGrpSpPr>
        <p:cNvPr id="1" name=""/>
        <p:cNvGrpSpPr/>
        <p:nvPr/>
      </p:nvGrpSpPr>
      <p:grpSpPr>
        <a:xfrm>
          <a:off x="0" y="0"/>
          <a:ext cx="0" cy="0"/>
          <a:chOff x="0" y="0"/>
          <a:chExt cx="0" cy="0"/>
        </a:xfrm>
      </p:grpSpPr>
      <p:pic>
        <p:nvPicPr>
          <p:cNvPr id="4" name="Picture 3" descr="White bird feathers">
            <a:extLst>
              <a:ext uri="{FF2B5EF4-FFF2-40B4-BE49-F238E27FC236}">
                <a16:creationId xmlns:a16="http://schemas.microsoft.com/office/drawing/2014/main" id="{7555953F-14E5-1547-C8AA-2A17A0B06324}"/>
              </a:ext>
            </a:extLst>
          </p:cNvPr>
          <p:cNvPicPr>
            <a:picLocks noChangeAspect="1"/>
          </p:cNvPicPr>
          <p:nvPr/>
        </p:nvPicPr>
        <p:blipFill rotWithShape="1">
          <a:blip r:embed="rId3">
            <a:extLst>
              <a:ext uri="{BEBA8EAE-BF5A-486C-A8C5-ECC9F3942E4B}">
                <a14:imgProps xmlns:a14="http://schemas.microsoft.com/office/drawing/2010/main">
                  <a14:imgLayer r:embed="rId4">
                    <a14:imgEffect>
                      <a14:brightnessContrast bright="-20000" contrast="-20000"/>
                    </a14:imgEffect>
                  </a14:imgLayer>
                </a14:imgProps>
              </a:ext>
              <a:ext uri="{28A0092B-C50C-407E-A947-70E740481C1C}">
                <a14:useLocalDpi xmlns:a14="http://schemas.microsoft.com/office/drawing/2010/main" val="0"/>
              </a:ext>
            </a:extLst>
          </a:blip>
          <a:srcRect l="34168" r="29002" b="1"/>
          <a:stretch/>
        </p:blipFill>
        <p:spPr>
          <a:xfrm>
            <a:off x="8321011" y="10"/>
            <a:ext cx="3870989" cy="6857990"/>
          </a:xfrm>
          <a:prstGeom prst="rect">
            <a:avLst/>
          </a:prstGeom>
        </p:spPr>
      </p:pic>
      <p:pic>
        <p:nvPicPr>
          <p:cNvPr id="3" name="Picture 2" descr="A close-up of a black background&#10;&#10;Description automatically generated with low confidence">
            <a:extLst>
              <a:ext uri="{FF2B5EF4-FFF2-40B4-BE49-F238E27FC236}">
                <a16:creationId xmlns:a16="http://schemas.microsoft.com/office/drawing/2014/main" id="{DF151745-072E-28FC-54A6-D3B5B1E3FA51}"/>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8405363" y="5447643"/>
            <a:ext cx="3568801" cy="885803"/>
          </a:xfrm>
          <a:prstGeom prst="rect">
            <a:avLst/>
          </a:prstGeom>
        </p:spPr>
      </p:pic>
      <p:sp>
        <p:nvSpPr>
          <p:cNvPr id="11" name="TextBox 10">
            <a:extLst>
              <a:ext uri="{FF2B5EF4-FFF2-40B4-BE49-F238E27FC236}">
                <a16:creationId xmlns:a16="http://schemas.microsoft.com/office/drawing/2014/main" id="{24C11D36-D362-3D3B-58E8-0F962194D045}"/>
              </a:ext>
            </a:extLst>
          </p:cNvPr>
          <p:cNvSpPr txBox="1"/>
          <p:nvPr/>
        </p:nvSpPr>
        <p:spPr>
          <a:xfrm>
            <a:off x="59060" y="1538356"/>
            <a:ext cx="8044113" cy="4870949"/>
          </a:xfrm>
          <a:prstGeom prst="rect">
            <a:avLst/>
          </a:prstGeom>
          <a:noFill/>
        </p:spPr>
        <p:txBody>
          <a:bodyPr wrap="square">
            <a:spAutoFit/>
          </a:bodyPr>
          <a:lstStyle/>
          <a:p>
            <a:pPr marL="800100" marR="0" indent="-342900">
              <a:lnSpc>
                <a:spcPct val="107000"/>
              </a:lnSpc>
              <a:spcBef>
                <a:spcPts val="0"/>
              </a:spcBef>
              <a:spcAft>
                <a:spcPts val="800"/>
              </a:spcAft>
              <a:buFont typeface="Arial" panose="020B0604020202020204" pitchFamily="34" charset="0"/>
              <a:buChar char="•"/>
            </a:pPr>
            <a:r>
              <a:rPr lang="en-US" sz="2000">
                <a:latin typeface="Abadi" panose="020B0604020104020204" pitchFamily="34" charset="0"/>
                <a:ea typeface="Calibri" panose="020F0502020204030204" pitchFamily="34" charset="0"/>
                <a:cs typeface="Times New Roman" panose="02020603050405020304" pitchFamily="18" charset="0"/>
              </a:rPr>
              <a:t>After the Executive Order, advocates are engaging with the Department of Health and Human Services political and senior career leadership to discuss ways the Executive branch can support these efforts</a:t>
            </a:r>
          </a:p>
          <a:p>
            <a:pPr marL="800100" marR="0" indent="-342900">
              <a:lnSpc>
                <a:spcPct val="107000"/>
              </a:lnSpc>
              <a:spcBef>
                <a:spcPts val="0"/>
              </a:spcBef>
              <a:spcAft>
                <a:spcPts val="800"/>
              </a:spcAft>
              <a:buFont typeface="Arial" panose="020B0604020202020204" pitchFamily="34" charset="0"/>
              <a:buChar char="•"/>
            </a:pPr>
            <a:r>
              <a:rPr lang="en-US" sz="2000">
                <a:effectLst/>
                <a:latin typeface="Abadi" panose="020B0604020104020204" pitchFamily="34" charset="0"/>
                <a:ea typeface="Calibri" panose="020F0502020204030204" pitchFamily="34" charset="0"/>
                <a:cs typeface="Times New Roman" panose="02020603050405020304" pitchFamily="18" charset="0"/>
              </a:rPr>
              <a:t>HHS has agreed to discuss with a small STAC “</a:t>
            </a:r>
            <a:r>
              <a:rPr lang="en-US" sz="2000" err="1">
                <a:effectLst/>
                <a:latin typeface="Abadi" panose="020B0604020104020204" pitchFamily="34" charset="0"/>
                <a:ea typeface="Calibri" panose="020F0502020204030204" pitchFamily="34" charset="0"/>
                <a:cs typeface="Times New Roman" panose="02020603050405020304" pitchFamily="18" charset="0"/>
              </a:rPr>
              <a:t>workroup</a:t>
            </a:r>
            <a:r>
              <a:rPr lang="en-US" sz="2000">
                <a:effectLst/>
                <a:latin typeface="Abadi" panose="020B0604020104020204" pitchFamily="34" charset="0"/>
                <a:ea typeface="Calibri" panose="020F0502020204030204" pitchFamily="34" charset="0"/>
                <a:cs typeface="Times New Roman" panose="02020603050405020304" pitchFamily="18" charset="0"/>
              </a:rPr>
              <a:t>” on ways to advance the effort. </a:t>
            </a:r>
          </a:p>
          <a:p>
            <a:pPr marL="800100" marR="0" indent="-342900">
              <a:lnSpc>
                <a:spcPct val="107000"/>
              </a:lnSpc>
              <a:spcBef>
                <a:spcPts val="0"/>
              </a:spcBef>
              <a:spcAft>
                <a:spcPts val="800"/>
              </a:spcAft>
              <a:buFont typeface="Arial" panose="020B0604020202020204" pitchFamily="34" charset="0"/>
              <a:buChar char="•"/>
            </a:pPr>
            <a:r>
              <a:rPr lang="en-US" sz="2000">
                <a:latin typeface="Abadi" panose="020B0604020104020204" pitchFamily="34" charset="0"/>
                <a:ea typeface="Calibri" panose="020F0502020204030204" pitchFamily="34" charset="0"/>
                <a:cs typeface="Times New Roman" panose="02020603050405020304" pitchFamily="18" charset="0"/>
              </a:rPr>
              <a:t>On April 12, leaders spoke with Secretary Becerra who was not eager to support</a:t>
            </a:r>
          </a:p>
          <a:p>
            <a:pPr marL="1257300" lvl="1" indent="-342900">
              <a:lnSpc>
                <a:spcPct val="107000"/>
              </a:lnSpc>
              <a:spcAft>
                <a:spcPts val="800"/>
              </a:spcAft>
              <a:buFont typeface="Arial" panose="020B0604020202020204" pitchFamily="34" charset="0"/>
              <a:buChar char="•"/>
            </a:pPr>
            <a:r>
              <a:rPr lang="en-US" sz="2000">
                <a:effectLst/>
                <a:latin typeface="Abadi" panose="020B0604020104020204" pitchFamily="34" charset="0"/>
                <a:ea typeface="Calibri" panose="020F0502020204030204" pitchFamily="34" charset="0"/>
                <a:cs typeface="Times New Roman" panose="02020603050405020304" pitchFamily="18" charset="0"/>
              </a:rPr>
              <a:t>Identified issues of legal liability for th</a:t>
            </a:r>
            <a:r>
              <a:rPr lang="en-US" sz="2000">
                <a:latin typeface="Abadi" panose="020B0604020104020204" pitchFamily="34" charset="0"/>
                <a:ea typeface="Calibri" panose="020F0502020204030204" pitchFamily="34" charset="0"/>
                <a:cs typeface="Times New Roman" panose="02020603050405020304" pitchFamily="18" charset="0"/>
              </a:rPr>
              <a:t>e department and Tribal funding aspects </a:t>
            </a:r>
            <a:endParaRPr lang="en-US" sz="2000">
              <a:effectLst/>
              <a:latin typeface="Abadi" panose="020B0604020104020204" pitchFamily="34" charset="0"/>
              <a:ea typeface="Calibri" panose="020F0502020204030204" pitchFamily="34" charset="0"/>
              <a:cs typeface="Times New Roman" panose="02020603050405020304" pitchFamily="18" charset="0"/>
            </a:endParaRPr>
          </a:p>
          <a:p>
            <a:pPr marL="1257300" lvl="1" indent="-342900">
              <a:lnSpc>
                <a:spcPct val="107000"/>
              </a:lnSpc>
              <a:spcAft>
                <a:spcPts val="800"/>
              </a:spcAft>
              <a:buFont typeface="Arial" panose="020B0604020202020204" pitchFamily="34" charset="0"/>
              <a:buChar char="•"/>
            </a:pPr>
            <a:r>
              <a:rPr lang="en-US" sz="2000">
                <a:latin typeface="Abadi" panose="020B0604020104020204" pitchFamily="34" charset="0"/>
                <a:ea typeface="Calibri" panose="020F0502020204030204" pitchFamily="34" charset="0"/>
                <a:cs typeface="Times New Roman" panose="02020603050405020304" pitchFamily="18" charset="0"/>
              </a:rPr>
              <a:t>Previously, he has noted Contract Support Costs also as an obstacle. </a:t>
            </a:r>
            <a:endParaRPr lang="en-US" sz="2000">
              <a:effectLst/>
              <a:latin typeface="Abadi" panose="020B0604020104020204" pitchFamily="34" charset="0"/>
              <a:ea typeface="Calibri" panose="020F0502020204030204" pitchFamily="34" charset="0"/>
              <a:cs typeface="Times New Roman" panose="02020603050405020304" pitchFamily="18" charset="0"/>
            </a:endParaRPr>
          </a:p>
          <a:p>
            <a:pPr marL="342900" marR="0" lvl="0" indent="-342900">
              <a:lnSpc>
                <a:spcPct val="107000"/>
              </a:lnSpc>
              <a:spcBef>
                <a:spcPts val="0"/>
              </a:spcBef>
              <a:spcAft>
                <a:spcPts val="800"/>
              </a:spcAft>
              <a:buFont typeface="Symbol" panose="05050102010706020507" pitchFamily="18" charset="2"/>
              <a:buChar char=""/>
            </a:pPr>
            <a:endParaRPr lang="en-US" sz="2000">
              <a:effectLst/>
              <a:latin typeface="Abadi" panose="020B0604020104020204" pitchFamily="34" charset="0"/>
              <a:ea typeface="Calibri" panose="020F0502020204030204" pitchFamily="34" charset="0"/>
              <a:cs typeface="Times New Roman" panose="02020603050405020304" pitchFamily="18" charset="0"/>
            </a:endParaRPr>
          </a:p>
        </p:txBody>
      </p:sp>
      <p:sp>
        <p:nvSpPr>
          <p:cNvPr id="8" name="Title 1">
            <a:extLst>
              <a:ext uri="{FF2B5EF4-FFF2-40B4-BE49-F238E27FC236}">
                <a16:creationId xmlns:a16="http://schemas.microsoft.com/office/drawing/2014/main" id="{A988119A-23DE-70CE-1FA7-A1FDD24A3E2D}"/>
              </a:ext>
            </a:extLst>
          </p:cNvPr>
          <p:cNvSpPr>
            <a:spLocks noGrp="1"/>
          </p:cNvSpPr>
          <p:nvPr>
            <p:ph type="title"/>
          </p:nvPr>
        </p:nvSpPr>
        <p:spPr>
          <a:xfrm>
            <a:off x="60003" y="19916"/>
            <a:ext cx="8202889" cy="1518440"/>
          </a:xfrm>
          <a:solidFill>
            <a:schemeClr val="tx1"/>
          </a:solidFill>
        </p:spPr>
        <p:txBody>
          <a:bodyPr anchor="ctr">
            <a:normAutofit/>
          </a:bodyPr>
          <a:lstStyle/>
          <a:p>
            <a:pPr algn="ctr"/>
            <a:r>
              <a:rPr lang="en-US" sz="4000" b="1">
                <a:solidFill>
                  <a:srgbClr val="C00000"/>
                </a:solidFill>
                <a:latin typeface="Abadi" panose="020B0604020104020204" pitchFamily="34" charset="0"/>
                <a:cs typeface="Times New Roman" panose="02020603050405020304" pitchFamily="18" charset="0"/>
              </a:rPr>
              <a:t>Expansion of Self-Governance at HHS</a:t>
            </a:r>
          </a:p>
        </p:txBody>
      </p:sp>
      <p:pic>
        <p:nvPicPr>
          <p:cNvPr id="5" name="Picture 4" descr="A group of people sitting at a table&#10;&#10;Description automatically generated">
            <a:extLst>
              <a:ext uri="{FF2B5EF4-FFF2-40B4-BE49-F238E27FC236}">
                <a16:creationId xmlns:a16="http://schemas.microsoft.com/office/drawing/2014/main" id="{56B5652A-6546-A3AC-3FC4-D5367EBD6FD3}"/>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8732505" y="897189"/>
            <a:ext cx="3048000" cy="4064000"/>
          </a:xfrm>
          <a:prstGeom prst="rect">
            <a:avLst/>
          </a:prstGeom>
        </p:spPr>
      </p:pic>
    </p:spTree>
    <p:extLst>
      <p:ext uri="{BB962C8B-B14F-4D97-AF65-F5344CB8AC3E}">
        <p14:creationId xmlns:p14="http://schemas.microsoft.com/office/powerpoint/2010/main" val="1966314248"/>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bg>
      <p:bgPr>
        <a:solidFill>
          <a:srgbClr val="C00000"/>
        </a:solidFill>
        <a:effectLst/>
      </p:bgPr>
    </p:bg>
    <p:spTree>
      <p:nvGrpSpPr>
        <p:cNvPr id="1" name=""/>
        <p:cNvGrpSpPr/>
        <p:nvPr/>
      </p:nvGrpSpPr>
      <p:grpSpPr>
        <a:xfrm>
          <a:off x="0" y="0"/>
          <a:ext cx="0" cy="0"/>
          <a:chOff x="0" y="0"/>
          <a:chExt cx="0" cy="0"/>
        </a:xfrm>
      </p:grpSpPr>
      <p:pic>
        <p:nvPicPr>
          <p:cNvPr id="4" name="Picture 3" descr="White bird feathers">
            <a:extLst>
              <a:ext uri="{FF2B5EF4-FFF2-40B4-BE49-F238E27FC236}">
                <a16:creationId xmlns:a16="http://schemas.microsoft.com/office/drawing/2014/main" id="{7555953F-14E5-1547-C8AA-2A17A0B06324}"/>
              </a:ext>
            </a:extLst>
          </p:cNvPr>
          <p:cNvPicPr>
            <a:picLocks noChangeAspect="1"/>
          </p:cNvPicPr>
          <p:nvPr/>
        </p:nvPicPr>
        <p:blipFill rotWithShape="1">
          <a:blip r:embed="rId3">
            <a:extLst>
              <a:ext uri="{BEBA8EAE-BF5A-486C-A8C5-ECC9F3942E4B}">
                <a14:imgProps xmlns:a14="http://schemas.microsoft.com/office/drawing/2010/main">
                  <a14:imgLayer r:embed="rId4">
                    <a14:imgEffect>
                      <a14:brightnessContrast bright="-20000" contrast="-20000"/>
                    </a14:imgEffect>
                  </a14:imgLayer>
                </a14:imgProps>
              </a:ext>
              <a:ext uri="{28A0092B-C50C-407E-A947-70E740481C1C}">
                <a14:useLocalDpi xmlns:a14="http://schemas.microsoft.com/office/drawing/2010/main" val="0"/>
              </a:ext>
            </a:extLst>
          </a:blip>
          <a:srcRect l="34168" r="29002" b="1"/>
          <a:stretch/>
        </p:blipFill>
        <p:spPr>
          <a:xfrm>
            <a:off x="8321011" y="10"/>
            <a:ext cx="3870989" cy="6857990"/>
          </a:xfrm>
          <a:prstGeom prst="rect">
            <a:avLst/>
          </a:prstGeom>
        </p:spPr>
      </p:pic>
      <p:pic>
        <p:nvPicPr>
          <p:cNvPr id="3" name="Picture 2" descr="A close-up of a black background&#10;&#10;Description automatically generated with low confidence">
            <a:extLst>
              <a:ext uri="{FF2B5EF4-FFF2-40B4-BE49-F238E27FC236}">
                <a16:creationId xmlns:a16="http://schemas.microsoft.com/office/drawing/2014/main" id="{DF151745-072E-28FC-54A6-D3B5B1E3FA51}"/>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8405363" y="5447643"/>
            <a:ext cx="3568801" cy="885803"/>
          </a:xfrm>
          <a:prstGeom prst="rect">
            <a:avLst/>
          </a:prstGeom>
        </p:spPr>
      </p:pic>
      <p:sp>
        <p:nvSpPr>
          <p:cNvPr id="2" name="Title 1">
            <a:extLst>
              <a:ext uri="{FF2B5EF4-FFF2-40B4-BE49-F238E27FC236}">
                <a16:creationId xmlns:a16="http://schemas.microsoft.com/office/drawing/2014/main" id="{CB039344-D63F-0A56-14FB-D2AAFCB632F6}"/>
              </a:ext>
            </a:extLst>
          </p:cNvPr>
          <p:cNvSpPr>
            <a:spLocks noGrp="1"/>
          </p:cNvSpPr>
          <p:nvPr>
            <p:ph type="title"/>
          </p:nvPr>
        </p:nvSpPr>
        <p:spPr>
          <a:xfrm>
            <a:off x="59060" y="48050"/>
            <a:ext cx="8202889" cy="1518440"/>
          </a:xfrm>
        </p:spPr>
        <p:txBody>
          <a:bodyPr anchor="ctr">
            <a:normAutofit/>
          </a:bodyPr>
          <a:lstStyle/>
          <a:p>
            <a:pPr algn="ctr"/>
            <a:r>
              <a:rPr lang="en-US" sz="4000" b="1">
                <a:latin typeface="Abadi" panose="020B0604020104020204" pitchFamily="34" charset="0"/>
                <a:cs typeface="Times New Roman" panose="02020603050405020304" pitchFamily="18" charset="0"/>
              </a:rPr>
              <a:t>Expansion of Self-Governance at HHS</a:t>
            </a:r>
          </a:p>
        </p:txBody>
      </p:sp>
      <p:sp>
        <p:nvSpPr>
          <p:cNvPr id="11" name="TextBox 10">
            <a:extLst>
              <a:ext uri="{FF2B5EF4-FFF2-40B4-BE49-F238E27FC236}">
                <a16:creationId xmlns:a16="http://schemas.microsoft.com/office/drawing/2014/main" id="{24C11D36-D362-3D3B-58E8-0F962194D045}"/>
              </a:ext>
            </a:extLst>
          </p:cNvPr>
          <p:cNvSpPr txBox="1"/>
          <p:nvPr/>
        </p:nvSpPr>
        <p:spPr>
          <a:xfrm>
            <a:off x="59060" y="1538356"/>
            <a:ext cx="8044113" cy="5036187"/>
          </a:xfrm>
          <a:prstGeom prst="rect">
            <a:avLst/>
          </a:prstGeom>
          <a:noFill/>
        </p:spPr>
        <p:txBody>
          <a:bodyPr wrap="square">
            <a:spAutoFit/>
          </a:bodyPr>
          <a:lstStyle/>
          <a:p>
            <a:pPr marL="457200" marR="0">
              <a:lnSpc>
                <a:spcPct val="107000"/>
              </a:lnSpc>
              <a:spcBef>
                <a:spcPts val="0"/>
              </a:spcBef>
              <a:spcAft>
                <a:spcPts val="800"/>
              </a:spcAft>
            </a:pPr>
            <a:r>
              <a:rPr lang="en-US" sz="2400" u="sng">
                <a:latin typeface="Abadi" panose="020B0604020104020204" pitchFamily="34" charset="0"/>
                <a:ea typeface="Calibri" panose="020F0502020204030204" pitchFamily="34" charset="0"/>
                <a:cs typeface="Times New Roman" panose="02020603050405020304" pitchFamily="18" charset="0"/>
              </a:rPr>
              <a:t>Next Steps</a:t>
            </a:r>
            <a:r>
              <a:rPr lang="en-US" sz="2400">
                <a:latin typeface="Abadi" panose="020B0604020104020204" pitchFamily="34" charset="0"/>
                <a:ea typeface="Calibri" panose="020F0502020204030204" pitchFamily="34" charset="0"/>
                <a:cs typeface="Times New Roman" panose="02020603050405020304" pitchFamily="18" charset="0"/>
              </a:rPr>
              <a:t>: </a:t>
            </a:r>
          </a:p>
          <a:p>
            <a:pPr marL="800100" marR="0" indent="-342900">
              <a:lnSpc>
                <a:spcPct val="107000"/>
              </a:lnSpc>
              <a:spcBef>
                <a:spcPts val="0"/>
              </a:spcBef>
              <a:spcAft>
                <a:spcPts val="800"/>
              </a:spcAft>
              <a:buFont typeface="Arial" panose="020B0604020202020204" pitchFamily="34" charset="0"/>
              <a:buChar char="•"/>
            </a:pPr>
            <a:r>
              <a:rPr lang="en-US" sz="2400">
                <a:effectLst/>
                <a:latin typeface="Abadi" panose="020B0604020104020204" pitchFamily="34" charset="0"/>
                <a:ea typeface="Calibri" panose="020F0502020204030204" pitchFamily="34" charset="0"/>
                <a:cs typeface="Times New Roman" panose="02020603050405020304" pitchFamily="18" charset="0"/>
              </a:rPr>
              <a:t>Continue to meet with HHS officials to address concerns and work through obstacles. </a:t>
            </a:r>
          </a:p>
          <a:p>
            <a:pPr marL="800100" marR="0" indent="-342900">
              <a:lnSpc>
                <a:spcPct val="107000"/>
              </a:lnSpc>
              <a:spcBef>
                <a:spcPts val="0"/>
              </a:spcBef>
              <a:spcAft>
                <a:spcPts val="800"/>
              </a:spcAft>
              <a:buFont typeface="Arial" panose="020B0604020202020204" pitchFamily="34" charset="0"/>
              <a:buChar char="•"/>
            </a:pPr>
            <a:r>
              <a:rPr lang="en-US" sz="2400">
                <a:latin typeface="Abadi" panose="020B0604020104020204" pitchFamily="34" charset="0"/>
                <a:ea typeface="Calibri" panose="020F0502020204030204" pitchFamily="34" charset="0"/>
                <a:cs typeface="Times New Roman" panose="02020603050405020304" pitchFamily="18" charset="0"/>
              </a:rPr>
              <a:t>Continue discussions with Congressional allies on legislation</a:t>
            </a:r>
          </a:p>
          <a:p>
            <a:pPr marL="800100" marR="0" indent="-342900">
              <a:lnSpc>
                <a:spcPct val="107000"/>
              </a:lnSpc>
              <a:spcBef>
                <a:spcPts val="0"/>
              </a:spcBef>
              <a:spcAft>
                <a:spcPts val="800"/>
              </a:spcAft>
              <a:buFont typeface="Arial" panose="020B0604020202020204" pitchFamily="34" charset="0"/>
              <a:buChar char="•"/>
            </a:pPr>
            <a:r>
              <a:rPr lang="en-US" sz="2400">
                <a:effectLst/>
                <a:latin typeface="Abadi" panose="020B0604020104020204" pitchFamily="34" charset="0"/>
                <a:ea typeface="Calibri" panose="020F0502020204030204" pitchFamily="34" charset="0"/>
                <a:cs typeface="Times New Roman" panose="02020603050405020304" pitchFamily="18" charset="0"/>
              </a:rPr>
              <a:t>Work on appropriations report language emphasizing Congressional support</a:t>
            </a:r>
          </a:p>
          <a:p>
            <a:pPr marL="800100" marR="0" indent="-342900">
              <a:lnSpc>
                <a:spcPct val="107000"/>
              </a:lnSpc>
              <a:spcBef>
                <a:spcPts val="0"/>
              </a:spcBef>
              <a:spcAft>
                <a:spcPts val="800"/>
              </a:spcAft>
              <a:buFont typeface="Arial" panose="020B0604020202020204" pitchFamily="34" charset="0"/>
              <a:buChar char="•"/>
            </a:pPr>
            <a:r>
              <a:rPr lang="en-US" sz="2400">
                <a:latin typeface="Abadi" panose="020B0604020104020204" pitchFamily="34" charset="0"/>
                <a:ea typeface="Calibri" panose="020F0502020204030204" pitchFamily="34" charset="0"/>
                <a:cs typeface="Times New Roman" panose="02020603050405020304" pitchFamily="18" charset="0"/>
              </a:rPr>
              <a:t>Engagement with White House and OMB on Executive Order implementation </a:t>
            </a:r>
            <a:endParaRPr lang="en-US" sz="2400">
              <a:effectLst/>
              <a:latin typeface="Abadi" panose="020B0604020104020204" pitchFamily="34" charset="0"/>
              <a:ea typeface="Calibri" panose="020F0502020204030204" pitchFamily="34" charset="0"/>
              <a:cs typeface="Times New Roman" panose="02020603050405020304" pitchFamily="18" charset="0"/>
            </a:endParaRPr>
          </a:p>
          <a:p>
            <a:pPr marL="800100" marR="0" indent="-342900">
              <a:lnSpc>
                <a:spcPct val="107000"/>
              </a:lnSpc>
              <a:spcBef>
                <a:spcPts val="0"/>
              </a:spcBef>
              <a:spcAft>
                <a:spcPts val="800"/>
              </a:spcAft>
              <a:buFont typeface="Arial" panose="020B0604020202020204" pitchFamily="34" charset="0"/>
              <a:buChar char="•"/>
            </a:pPr>
            <a:endParaRPr lang="en-US" sz="2400">
              <a:effectLst/>
              <a:latin typeface="Abadi" panose="020B0604020104020204" pitchFamily="34" charset="0"/>
              <a:ea typeface="Calibri" panose="020F0502020204030204" pitchFamily="34" charset="0"/>
              <a:cs typeface="Times New Roman" panose="02020603050405020304" pitchFamily="18" charset="0"/>
            </a:endParaRPr>
          </a:p>
          <a:p>
            <a:pPr marL="342900" marR="0" lvl="0" indent="-342900">
              <a:lnSpc>
                <a:spcPct val="107000"/>
              </a:lnSpc>
              <a:spcBef>
                <a:spcPts val="0"/>
              </a:spcBef>
              <a:spcAft>
                <a:spcPts val="800"/>
              </a:spcAft>
              <a:buFont typeface="Symbol" panose="05050102010706020507" pitchFamily="18" charset="2"/>
              <a:buChar char=""/>
            </a:pPr>
            <a:endParaRPr lang="en-US" sz="2400">
              <a:effectLst/>
              <a:latin typeface="Abadi" panose="020B0604020104020204" pitchFamily="34" charset="0"/>
              <a:ea typeface="Calibri" panose="020F0502020204030204" pitchFamily="34" charset="0"/>
              <a:cs typeface="Times New Roman" panose="02020603050405020304" pitchFamily="18" charset="0"/>
            </a:endParaRPr>
          </a:p>
        </p:txBody>
      </p:sp>
      <p:sp>
        <p:nvSpPr>
          <p:cNvPr id="5" name="Title 1">
            <a:extLst>
              <a:ext uri="{FF2B5EF4-FFF2-40B4-BE49-F238E27FC236}">
                <a16:creationId xmlns:a16="http://schemas.microsoft.com/office/drawing/2014/main" id="{C36DEFA5-D39E-F051-D41C-951AFBBB9F24}"/>
              </a:ext>
            </a:extLst>
          </p:cNvPr>
          <p:cNvSpPr txBox="1">
            <a:spLocks/>
          </p:cNvSpPr>
          <p:nvPr/>
        </p:nvSpPr>
        <p:spPr>
          <a:xfrm>
            <a:off x="9203" y="19916"/>
            <a:ext cx="8252746" cy="1518440"/>
          </a:xfrm>
          <a:prstGeom prst="rect">
            <a:avLst/>
          </a:prstGeom>
          <a:solidFill>
            <a:schemeClr val="tx1"/>
          </a:solidFill>
        </p:spPr>
        <p:txBody>
          <a:bodyPr vert="horz" lIns="0" tIns="0" rIns="0" bIns="0" rtlCol="0" anchor="ctr" anchorCtr="0">
            <a:normAutofit/>
          </a:bodyPr>
          <a:lstStyle>
            <a:lvl1pPr algn="l" defTabSz="914400" rtl="0" eaLnBrk="1" latinLnBrk="0" hangingPunct="1">
              <a:lnSpc>
                <a:spcPct val="100000"/>
              </a:lnSpc>
              <a:spcBef>
                <a:spcPct val="0"/>
              </a:spcBef>
              <a:buNone/>
              <a:defRPr sz="2800" kern="1200" cap="all" spc="400" baseline="0">
                <a:solidFill>
                  <a:schemeClr val="tx1"/>
                </a:solidFill>
                <a:latin typeface="+mj-lt"/>
                <a:ea typeface="+mj-ea"/>
                <a:cs typeface="+mj-cs"/>
              </a:defRPr>
            </a:lvl1pPr>
          </a:lstStyle>
          <a:p>
            <a:pPr algn="ctr"/>
            <a:r>
              <a:rPr lang="en-US" sz="4000" b="1">
                <a:solidFill>
                  <a:srgbClr val="C00000"/>
                </a:solidFill>
                <a:latin typeface="Abadi" panose="020B0604020104020204" pitchFamily="34" charset="0"/>
                <a:cs typeface="Times New Roman" panose="02020603050405020304" pitchFamily="18" charset="0"/>
              </a:rPr>
              <a:t>Expansion of Self-Governance at HHS</a:t>
            </a:r>
          </a:p>
        </p:txBody>
      </p:sp>
      <p:pic>
        <p:nvPicPr>
          <p:cNvPr id="7" name="Picture 6">
            <a:extLst>
              <a:ext uri="{FF2B5EF4-FFF2-40B4-BE49-F238E27FC236}">
                <a16:creationId xmlns:a16="http://schemas.microsoft.com/office/drawing/2014/main" id="{FFA1E0B5-5C1B-A768-137A-97732B331491}"/>
              </a:ext>
            </a:extLst>
          </p:cNvPr>
          <p:cNvPicPr>
            <a:picLocks noChangeAspect="1"/>
          </p:cNvPicPr>
          <p:nvPr/>
        </p:nvPicPr>
        <p:blipFill>
          <a:blip r:embed="rId6">
            <a:extLst>
              <a:ext uri="{28A0092B-C50C-407E-A947-70E740481C1C}">
                <a14:useLocalDpi xmlns:a14="http://schemas.microsoft.com/office/drawing/2010/main" val="0"/>
              </a:ext>
            </a:extLst>
          </a:blip>
          <a:srcRect/>
          <a:stretch/>
        </p:blipFill>
        <p:spPr>
          <a:xfrm>
            <a:off x="8581394" y="2976894"/>
            <a:ext cx="3216737" cy="2412553"/>
          </a:xfrm>
          <a:prstGeom prst="rect">
            <a:avLst/>
          </a:prstGeom>
        </p:spPr>
      </p:pic>
      <p:pic>
        <p:nvPicPr>
          <p:cNvPr id="9" name="Picture 8" descr="A group of people sitting at a table&#10;&#10;Description automatically generated">
            <a:extLst>
              <a:ext uri="{FF2B5EF4-FFF2-40B4-BE49-F238E27FC236}">
                <a16:creationId xmlns:a16="http://schemas.microsoft.com/office/drawing/2014/main" id="{E83F1EEB-94C9-C322-B96D-CB433E62BD53}"/>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8441865" y="191673"/>
            <a:ext cx="3495796" cy="2532154"/>
          </a:xfrm>
          <a:prstGeom prst="rect">
            <a:avLst/>
          </a:prstGeom>
        </p:spPr>
      </p:pic>
    </p:spTree>
    <p:extLst>
      <p:ext uri="{BB962C8B-B14F-4D97-AF65-F5344CB8AC3E}">
        <p14:creationId xmlns:p14="http://schemas.microsoft.com/office/powerpoint/2010/main" val="1495779099"/>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bg>
      <p:bgPr>
        <a:solidFill>
          <a:srgbClr val="B51925"/>
        </a:solid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60A4D734-5E56-3C94-BBB1-16AC657435CA}"/>
              </a:ext>
            </a:extLst>
          </p:cNvPr>
          <p:cNvSpPr/>
          <p:nvPr/>
        </p:nvSpPr>
        <p:spPr>
          <a:xfrm>
            <a:off x="2438" y="-21142"/>
            <a:ext cx="12188825" cy="1550162"/>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Avenir Next LT Pro Light"/>
              <a:ea typeface="+mn-ea"/>
              <a:cs typeface="+mn-cs"/>
            </a:endParaRPr>
          </a:p>
        </p:txBody>
      </p:sp>
      <p:sp>
        <p:nvSpPr>
          <p:cNvPr id="2" name="Title 1">
            <a:extLst>
              <a:ext uri="{FF2B5EF4-FFF2-40B4-BE49-F238E27FC236}">
                <a16:creationId xmlns:a16="http://schemas.microsoft.com/office/drawing/2014/main" id="{8293D6A6-6A95-0D9B-E35A-B9C2A9934229}"/>
              </a:ext>
            </a:extLst>
          </p:cNvPr>
          <p:cNvSpPr>
            <a:spLocks noGrp="1"/>
          </p:cNvSpPr>
          <p:nvPr>
            <p:ph type="title"/>
          </p:nvPr>
        </p:nvSpPr>
        <p:spPr>
          <a:xfrm>
            <a:off x="461817" y="449839"/>
            <a:ext cx="12188825" cy="655637"/>
          </a:xfrm>
        </p:spPr>
        <p:txBody>
          <a:bodyPr>
            <a:normAutofit/>
          </a:bodyPr>
          <a:lstStyle/>
          <a:p>
            <a:pPr algn="ctr"/>
            <a:r>
              <a:rPr lang="en-US" sz="3200" b="1">
                <a:solidFill>
                  <a:srgbClr val="B51925"/>
                </a:solidFill>
                <a:latin typeface="Abadi" panose="020B0604020104020204" pitchFamily="34" charset="0"/>
                <a:cs typeface="Times New Roman"/>
              </a:rPr>
              <a:t>Special diabetes program for Indians</a:t>
            </a:r>
            <a:endParaRPr lang="en-US" sz="3200">
              <a:solidFill>
                <a:srgbClr val="B51925"/>
              </a:solidFill>
              <a:latin typeface="Abadi" panose="020B0604020104020204" pitchFamily="34" charset="0"/>
            </a:endParaRPr>
          </a:p>
        </p:txBody>
      </p:sp>
      <p:pic>
        <p:nvPicPr>
          <p:cNvPr id="6" name="Picture 5" descr="A close-up of a black background&#10;&#10;Description automatically generated with low confidence">
            <a:extLst>
              <a:ext uri="{FF2B5EF4-FFF2-40B4-BE49-F238E27FC236}">
                <a16:creationId xmlns:a16="http://schemas.microsoft.com/office/drawing/2014/main" id="{8C8BA722-3B05-6A4F-BA7B-0E34AB0D4E99}"/>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8505738" y="6160420"/>
            <a:ext cx="3870989" cy="960808"/>
          </a:xfrm>
          <a:prstGeom prst="rect">
            <a:avLst/>
          </a:prstGeom>
        </p:spPr>
      </p:pic>
      <p:sp>
        <p:nvSpPr>
          <p:cNvPr id="9" name="TextBox 8">
            <a:extLst>
              <a:ext uri="{FF2B5EF4-FFF2-40B4-BE49-F238E27FC236}">
                <a16:creationId xmlns:a16="http://schemas.microsoft.com/office/drawing/2014/main" id="{9020AB39-1C8C-B8ED-6DD4-95D6976D0188}"/>
              </a:ext>
            </a:extLst>
          </p:cNvPr>
          <p:cNvSpPr txBox="1"/>
          <p:nvPr/>
        </p:nvSpPr>
        <p:spPr>
          <a:xfrm>
            <a:off x="236668" y="1635792"/>
            <a:ext cx="6820215" cy="4154984"/>
          </a:xfrm>
          <a:prstGeom prst="rect">
            <a:avLst/>
          </a:prstGeom>
          <a:noFill/>
        </p:spPr>
        <p:txBody>
          <a:bodyPr wrap="square" lIns="91440" tIns="45720" rIns="91440" bIns="45720" rtlCol="0" anchor="t">
            <a:spAutoFit/>
          </a:bodyPr>
          <a:lstStyle/>
          <a:p>
            <a:pPr>
              <a:defRPr/>
            </a:pPr>
            <a:r>
              <a:rPr kumimoji="0" lang="en-US" sz="2200" b="0" i="0" u="none" strike="noStrike" kern="1200" cap="none" spc="0" normalizeH="0" baseline="0" noProof="0">
                <a:ln>
                  <a:noFill/>
                </a:ln>
                <a:solidFill>
                  <a:prstClr val="white"/>
                </a:solidFill>
                <a:effectLst/>
                <a:uLnTx/>
                <a:uFillTx/>
                <a:latin typeface="Abadi" panose="020B0604020104020204" pitchFamily="34" charset="0"/>
                <a:ea typeface="+mn-lt"/>
                <a:cs typeface="Times New Roman"/>
              </a:rPr>
              <a:t>The Special Diabetes Program for Indians (SDPI) reauthorized in minibus through end of year, with small increase to $160 million. </a:t>
            </a: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2200" b="0" i="0" u="none" strike="noStrike" kern="1200" cap="none" spc="0" normalizeH="0" baseline="0" noProof="0">
              <a:ln>
                <a:noFill/>
              </a:ln>
              <a:solidFill>
                <a:prstClr val="white"/>
              </a:solidFill>
              <a:effectLst/>
              <a:uLnTx/>
              <a:uFillTx/>
              <a:latin typeface="Abadi" panose="020B0604020104020204" pitchFamily="34" charset="0"/>
              <a:ea typeface="+mn-lt"/>
              <a:cs typeface="Times New Roman"/>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2200" b="0" i="0" u="none" strike="noStrike" kern="1200" cap="none" spc="0" normalizeH="0" baseline="0" noProof="0">
                <a:ln>
                  <a:noFill/>
                </a:ln>
                <a:solidFill>
                  <a:prstClr val="white"/>
                </a:solidFill>
                <a:effectLst/>
                <a:uLnTx/>
                <a:uFillTx/>
                <a:latin typeface="Abadi" panose="020B0604020104020204" pitchFamily="34" charset="0"/>
                <a:ea typeface="+mn-lt"/>
                <a:cs typeface="Times New Roman"/>
              </a:rPr>
              <a:t>SDPI set to expire December 31, 2024.</a:t>
            </a: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2200" b="0" i="0" u="none" strike="noStrike" kern="1200" cap="none" spc="0" normalizeH="0" baseline="0" noProof="0">
              <a:ln>
                <a:noFill/>
              </a:ln>
              <a:solidFill>
                <a:prstClr val="white"/>
              </a:solidFill>
              <a:effectLst/>
              <a:uLnTx/>
              <a:uFillTx/>
              <a:latin typeface="Abadi" panose="020B0604020104020204" pitchFamily="34" charset="0"/>
              <a:ea typeface="+mn-lt"/>
              <a:cs typeface="Times New Roman" panose="02020603050405020304" pitchFamily="18" charset="0"/>
            </a:endParaRPr>
          </a:p>
          <a:p>
            <a:pPr>
              <a:defRPr/>
            </a:pPr>
            <a:r>
              <a:rPr lang="en-US" sz="2200">
                <a:solidFill>
                  <a:prstClr val="white"/>
                </a:solidFill>
                <a:latin typeface="Abadi" panose="020B0604020104020204" pitchFamily="34" charset="0"/>
                <a:ea typeface="+mn-lt"/>
                <a:cs typeface="Times New Roman"/>
              </a:rPr>
              <a:t>Reauthorization legislation</a:t>
            </a:r>
            <a:r>
              <a:rPr kumimoji="0" lang="en-US" sz="2200" b="0" i="0" u="none" strike="noStrike" kern="1200" cap="none" spc="0" normalizeH="0" baseline="0" noProof="0">
                <a:ln>
                  <a:noFill/>
                </a:ln>
                <a:solidFill>
                  <a:prstClr val="white"/>
                </a:solidFill>
                <a:effectLst/>
                <a:uLnTx/>
                <a:uFillTx/>
                <a:latin typeface="Abadi" panose="020B0604020104020204" pitchFamily="34" charset="0"/>
                <a:ea typeface="+mn-lt"/>
                <a:cs typeface="Times New Roman"/>
              </a:rPr>
              <a:t> </a:t>
            </a:r>
            <a:r>
              <a:rPr lang="en-US" sz="2200">
                <a:solidFill>
                  <a:prstClr val="white"/>
                </a:solidFill>
                <a:latin typeface="Abadi" panose="020B0604020104020204" pitchFamily="34" charset="0"/>
                <a:ea typeface="+mn-lt"/>
                <a:cs typeface="Times New Roman"/>
              </a:rPr>
              <a:t>is still in Congress and has been through "regular order." </a:t>
            </a:r>
          </a:p>
          <a:p>
            <a:pPr marL="342900" indent="-342900">
              <a:buFont typeface="Arial"/>
              <a:buChar char="•"/>
              <a:defRPr/>
            </a:pPr>
            <a:r>
              <a:rPr lang="en-US" sz="2200">
                <a:solidFill>
                  <a:prstClr val="white"/>
                </a:solidFill>
                <a:latin typeface="Abadi" panose="020B0604020104020204" pitchFamily="34" charset="0"/>
                <a:ea typeface="+mn-lt"/>
                <a:cs typeface="Times New Roman"/>
              </a:rPr>
              <a:t>House passed</a:t>
            </a:r>
            <a:r>
              <a:rPr kumimoji="0" lang="en-US" sz="2200" b="0" i="0" u="none" strike="noStrike" kern="1200" cap="none" spc="0" normalizeH="0" baseline="0" noProof="0">
                <a:ln>
                  <a:noFill/>
                </a:ln>
                <a:solidFill>
                  <a:prstClr val="white"/>
                </a:solidFill>
                <a:effectLst/>
                <a:uLnTx/>
                <a:uFillTx/>
                <a:latin typeface="Abadi" panose="020B0604020104020204" pitchFamily="34" charset="0"/>
                <a:ea typeface="+mn-lt"/>
                <a:cs typeface="Times New Roman"/>
              </a:rPr>
              <a:t> </a:t>
            </a:r>
            <a:r>
              <a:rPr lang="en-US" sz="2200">
                <a:solidFill>
                  <a:prstClr val="white"/>
                </a:solidFill>
                <a:latin typeface="Abadi" panose="020B0604020104020204" pitchFamily="34" charset="0"/>
                <a:ea typeface="+mn-lt"/>
                <a:cs typeface="Times New Roman"/>
              </a:rPr>
              <a:t>a bill including SDPI </a:t>
            </a:r>
            <a:r>
              <a:rPr kumimoji="0" lang="en-US" sz="2200" b="0" i="0" u="none" strike="noStrike" kern="1200" cap="none" spc="0" normalizeH="0" baseline="0" noProof="0">
                <a:ln>
                  <a:noFill/>
                </a:ln>
                <a:solidFill>
                  <a:prstClr val="white"/>
                </a:solidFill>
                <a:effectLst/>
                <a:uLnTx/>
                <a:uFillTx/>
                <a:latin typeface="Abadi" panose="020B0604020104020204" pitchFamily="34" charset="0"/>
                <a:ea typeface="+mn-lt"/>
                <a:cs typeface="Times New Roman"/>
              </a:rPr>
              <a:t>(H.R. 5378) </a:t>
            </a:r>
            <a:endParaRPr lang="en-US">
              <a:solidFill>
                <a:prstClr val="white"/>
              </a:solidFill>
              <a:latin typeface="Abadi" panose="020B0604020104020204" pitchFamily="34" charset="0"/>
              <a:ea typeface="+mn-lt"/>
              <a:cs typeface="Times New Roman"/>
            </a:endParaRPr>
          </a:p>
          <a:p>
            <a:pPr marL="342900" indent="-342900">
              <a:buFont typeface="Arial"/>
              <a:buChar char="•"/>
              <a:defRPr/>
            </a:pPr>
            <a:r>
              <a:rPr kumimoji="0" lang="en-US" sz="2200" b="0" i="0" u="none" strike="noStrike" kern="1200" cap="none" spc="0" normalizeH="0" baseline="0" noProof="0">
                <a:ln>
                  <a:noFill/>
                </a:ln>
                <a:solidFill>
                  <a:prstClr val="white"/>
                </a:solidFill>
                <a:effectLst/>
                <a:uLnTx/>
                <a:uFillTx/>
                <a:latin typeface="Abadi" panose="020B0604020104020204" pitchFamily="34" charset="0"/>
                <a:ea typeface="+mn-lt"/>
                <a:cs typeface="Times New Roman"/>
              </a:rPr>
              <a:t>Senate </a:t>
            </a:r>
            <a:r>
              <a:rPr lang="en-US" sz="2200">
                <a:solidFill>
                  <a:prstClr val="white"/>
                </a:solidFill>
                <a:latin typeface="Abadi" panose="020B0604020104020204" pitchFamily="34" charset="0"/>
                <a:ea typeface="+mn-lt"/>
                <a:cs typeface="Times New Roman"/>
              </a:rPr>
              <a:t>HELP Committee passed clean bill </a:t>
            </a:r>
            <a:r>
              <a:rPr kumimoji="0" lang="en-US" sz="2200" b="0" i="0" u="none" strike="noStrike" kern="1200" cap="none" spc="0" normalizeH="0" baseline="0" noProof="0">
                <a:ln>
                  <a:noFill/>
                </a:ln>
                <a:solidFill>
                  <a:prstClr val="white"/>
                </a:solidFill>
                <a:effectLst/>
                <a:uLnTx/>
                <a:uFillTx/>
                <a:latin typeface="Abadi" panose="020B0604020104020204" pitchFamily="34" charset="0"/>
                <a:ea typeface="+mn-lt"/>
                <a:cs typeface="Times New Roman"/>
              </a:rPr>
              <a:t>(S. 1855) </a:t>
            </a:r>
            <a:endParaRPr lang="en-US">
              <a:solidFill>
                <a:prstClr val="white"/>
              </a:solidFill>
              <a:latin typeface="Abadi" panose="020B0604020104020204" pitchFamily="34" charset="0"/>
              <a:ea typeface="+mn-lt"/>
              <a:cs typeface="Times New Roman"/>
            </a:endParaRPr>
          </a:p>
          <a:p>
            <a:pPr marL="342900" indent="-342900">
              <a:buFont typeface="Arial"/>
              <a:buChar char="•"/>
              <a:defRPr/>
            </a:pPr>
            <a:r>
              <a:rPr lang="en-US" sz="2200">
                <a:solidFill>
                  <a:prstClr val="white"/>
                </a:solidFill>
                <a:latin typeface="Abadi" panose="020B0604020104020204" pitchFamily="34" charset="0"/>
                <a:ea typeface="+mn-lt"/>
                <a:cs typeface="Times New Roman"/>
              </a:rPr>
              <a:t>Text reauthorizes</a:t>
            </a:r>
            <a:r>
              <a:rPr kumimoji="0" lang="en-US" sz="2200" b="0" i="0" u="none" strike="noStrike" kern="1200" cap="none" spc="0" normalizeH="0" baseline="0" noProof="0">
                <a:ln>
                  <a:noFill/>
                </a:ln>
                <a:solidFill>
                  <a:prstClr val="white"/>
                </a:solidFill>
                <a:effectLst/>
                <a:uLnTx/>
                <a:uFillTx/>
                <a:latin typeface="Abadi" panose="020B0604020104020204" pitchFamily="34" charset="0"/>
                <a:ea typeface="+mn-lt"/>
                <a:cs typeface="Times New Roman"/>
              </a:rPr>
              <a:t> SDPI for 2 years at a funding level of $170 million per year.</a:t>
            </a:r>
            <a:endParaRPr lang="en-US">
              <a:solidFill>
                <a:prstClr val="white"/>
              </a:solidFill>
              <a:latin typeface="Abadi" panose="020B0604020104020204" pitchFamily="34" charset="0"/>
            </a:endParaRPr>
          </a:p>
        </p:txBody>
      </p:sp>
      <p:pic>
        <p:nvPicPr>
          <p:cNvPr id="11" name="Picture 10">
            <a:extLst>
              <a:ext uri="{FF2B5EF4-FFF2-40B4-BE49-F238E27FC236}">
                <a16:creationId xmlns:a16="http://schemas.microsoft.com/office/drawing/2014/main" id="{DE2B669A-B4CD-907A-7F7E-E83B986A7E89}"/>
              </a:ext>
            </a:extLst>
          </p:cNvPr>
          <p:cNvPicPr>
            <a:picLocks noChangeAspect="1"/>
          </p:cNvPicPr>
          <p:nvPr/>
        </p:nvPicPr>
        <p:blipFill>
          <a:blip r:embed="rId4">
            <a:extLst>
              <a:ext uri="{28A0092B-C50C-407E-A947-70E740481C1C}">
                <a14:useLocalDpi xmlns:a14="http://schemas.microsoft.com/office/drawing/2010/main" val="0"/>
              </a:ext>
            </a:extLst>
          </a:blip>
          <a:srcRect/>
          <a:stretch/>
        </p:blipFill>
        <p:spPr>
          <a:xfrm>
            <a:off x="7167731" y="1915859"/>
            <a:ext cx="4526644" cy="3514080"/>
          </a:xfrm>
          <a:prstGeom prst="rect">
            <a:avLst/>
          </a:prstGeom>
          <a:ln w="228600" cap="sq" cmpd="thickThin">
            <a:solidFill>
              <a:srgbClr val="000000"/>
            </a:solidFill>
            <a:prstDash val="solid"/>
            <a:miter lim="800000"/>
          </a:ln>
          <a:effectLst>
            <a:innerShdw blurRad="76200">
              <a:srgbClr val="000000"/>
            </a:innerShdw>
          </a:effectLst>
        </p:spPr>
      </p:pic>
    </p:spTree>
    <p:extLst>
      <p:ext uri="{BB962C8B-B14F-4D97-AF65-F5344CB8AC3E}">
        <p14:creationId xmlns:p14="http://schemas.microsoft.com/office/powerpoint/2010/main" val="4128706680"/>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bg>
      <p:bgPr>
        <a:solidFill>
          <a:srgbClr val="B51925"/>
        </a:solid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60A4D734-5E56-3C94-BBB1-16AC657435CA}"/>
              </a:ext>
            </a:extLst>
          </p:cNvPr>
          <p:cNvSpPr/>
          <p:nvPr/>
        </p:nvSpPr>
        <p:spPr>
          <a:xfrm>
            <a:off x="-1" y="-9597"/>
            <a:ext cx="12188825" cy="1666875"/>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Avenir Next LT Pro Light"/>
              <a:ea typeface="+mn-ea"/>
              <a:cs typeface="+mn-cs"/>
            </a:endParaRPr>
          </a:p>
        </p:txBody>
      </p:sp>
      <p:sp>
        <p:nvSpPr>
          <p:cNvPr id="2" name="Title 1">
            <a:extLst>
              <a:ext uri="{FF2B5EF4-FFF2-40B4-BE49-F238E27FC236}">
                <a16:creationId xmlns:a16="http://schemas.microsoft.com/office/drawing/2014/main" id="{8293D6A6-6A95-0D9B-E35A-B9C2A9934229}"/>
              </a:ext>
            </a:extLst>
          </p:cNvPr>
          <p:cNvSpPr>
            <a:spLocks noGrp="1"/>
          </p:cNvSpPr>
          <p:nvPr>
            <p:ph type="title"/>
          </p:nvPr>
        </p:nvSpPr>
        <p:spPr>
          <a:xfrm>
            <a:off x="-1" y="496021"/>
            <a:ext cx="12188825" cy="655637"/>
          </a:xfrm>
        </p:spPr>
        <p:txBody>
          <a:bodyPr>
            <a:normAutofit fontScale="90000"/>
          </a:bodyPr>
          <a:lstStyle/>
          <a:p>
            <a:pPr algn="ctr"/>
            <a:r>
              <a:rPr lang="en-US" sz="4400" b="1">
                <a:solidFill>
                  <a:srgbClr val="B51925"/>
                </a:solidFill>
                <a:latin typeface="Abadi" panose="020B0604020104020204" pitchFamily="34" charset="0"/>
                <a:cs typeface="Times New Roman"/>
              </a:rPr>
              <a:t>Special diabetes program for Indians</a:t>
            </a:r>
            <a:endParaRPr lang="en-US" sz="4400">
              <a:solidFill>
                <a:srgbClr val="B51925"/>
              </a:solidFill>
              <a:latin typeface="Abadi" panose="020B0604020104020204" pitchFamily="34" charset="0"/>
            </a:endParaRPr>
          </a:p>
        </p:txBody>
      </p:sp>
      <p:pic>
        <p:nvPicPr>
          <p:cNvPr id="6" name="Picture 5" descr="A close-up of a black background&#10;&#10;Description automatically generated with low confidence">
            <a:extLst>
              <a:ext uri="{FF2B5EF4-FFF2-40B4-BE49-F238E27FC236}">
                <a16:creationId xmlns:a16="http://schemas.microsoft.com/office/drawing/2014/main" id="{8C8BA722-3B05-6A4F-BA7B-0E34AB0D4E99}"/>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8321011" y="5860238"/>
            <a:ext cx="3870989" cy="960808"/>
          </a:xfrm>
          <a:prstGeom prst="rect">
            <a:avLst/>
          </a:prstGeom>
        </p:spPr>
      </p:pic>
      <p:sp>
        <p:nvSpPr>
          <p:cNvPr id="3" name="TextBox 2">
            <a:extLst>
              <a:ext uri="{FF2B5EF4-FFF2-40B4-BE49-F238E27FC236}">
                <a16:creationId xmlns:a16="http://schemas.microsoft.com/office/drawing/2014/main" id="{F6551DEC-83A0-7A7D-E2C2-9630ED10CD06}"/>
              </a:ext>
            </a:extLst>
          </p:cNvPr>
          <p:cNvSpPr txBox="1"/>
          <p:nvPr/>
        </p:nvSpPr>
        <p:spPr>
          <a:xfrm>
            <a:off x="335557" y="1738899"/>
            <a:ext cx="8284336" cy="5324535"/>
          </a:xfrm>
          <a:prstGeom prst="rect">
            <a:avLst/>
          </a:prstGeom>
          <a:noFill/>
        </p:spPr>
        <p:txBody>
          <a:bodyPr wrap="square" lIns="91440" tIns="45720" rIns="91440" bIns="45720" rtlCol="0" anchor="t">
            <a:spAutoFit/>
          </a:bodyPr>
          <a:lstStyle/>
          <a:p>
            <a:pPr>
              <a:defRPr/>
            </a:pPr>
            <a:r>
              <a:rPr lang="en-US" sz="2000">
                <a:solidFill>
                  <a:prstClr val="white"/>
                </a:solidFill>
                <a:latin typeface="Abadi" panose="020B0604020104020204" pitchFamily="34" charset="0"/>
                <a:ea typeface="+mn-lt"/>
                <a:cs typeface="Times New Roman"/>
              </a:rPr>
              <a:t>NIHB Actions on SDPI: </a:t>
            </a:r>
          </a:p>
          <a:p>
            <a:pPr marL="342900" indent="-342900">
              <a:buFont typeface="Arial" panose="020B0604020202020204" pitchFamily="34" charset="0"/>
              <a:buChar char="•"/>
              <a:defRPr/>
            </a:pPr>
            <a:r>
              <a:rPr lang="en-US" sz="2000">
                <a:solidFill>
                  <a:prstClr val="white"/>
                </a:solidFill>
                <a:latin typeface="Abadi" panose="020B0604020104020204" pitchFamily="34" charset="0"/>
                <a:ea typeface="+mn-lt"/>
                <a:cs typeface="Times New Roman"/>
              </a:rPr>
              <a:t>NIHB </a:t>
            </a:r>
            <a:r>
              <a:rPr kumimoji="0" lang="en-US" sz="2000" b="0" i="0" u="none" strike="noStrike" kern="1200" cap="none" spc="0" normalizeH="0" baseline="0" noProof="0">
                <a:ln>
                  <a:noFill/>
                </a:ln>
                <a:solidFill>
                  <a:prstClr val="white"/>
                </a:solidFill>
                <a:effectLst/>
                <a:uLnTx/>
                <a:uFillTx/>
                <a:latin typeface="Abadi" panose="020B0604020104020204" pitchFamily="34" charset="0"/>
                <a:ea typeface="+mn-lt"/>
                <a:cs typeface="Times New Roman"/>
              </a:rPr>
              <a:t>led a 17-Tribe/Organization letter to Congressional Leadership</a:t>
            </a:r>
            <a:r>
              <a:rPr lang="en-US" sz="2000">
                <a:solidFill>
                  <a:prstClr val="white"/>
                </a:solidFill>
                <a:latin typeface="Abadi" panose="020B0604020104020204" pitchFamily="34" charset="0"/>
                <a:ea typeface="+mn-lt"/>
                <a:cs typeface="Times New Roman"/>
              </a:rPr>
              <a:t> in September 2023</a:t>
            </a:r>
            <a:endParaRPr kumimoji="0" lang="en-US" sz="2000" b="0" i="0" u="none" strike="noStrike" kern="1200" cap="none" spc="0" normalizeH="0" baseline="0" noProof="0">
              <a:ln>
                <a:noFill/>
              </a:ln>
              <a:solidFill>
                <a:prstClr val="white"/>
              </a:solidFill>
              <a:effectLst/>
              <a:uLnTx/>
              <a:uFillTx/>
              <a:latin typeface="Abadi" panose="020B0604020104020204" pitchFamily="34" charset="0"/>
              <a:ea typeface="+mn-lt"/>
              <a:cs typeface="Times New Roman" panose="02020603050405020304" pitchFamily="18" charset="0"/>
            </a:endParaRPr>
          </a:p>
          <a:p>
            <a:pPr marL="342900" marR="0" lvl="0" indent="-34290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US" sz="2000" b="0" i="0" u="none" strike="noStrike" kern="1200" cap="none" spc="0" normalizeH="0" baseline="0" noProof="0">
                <a:ln>
                  <a:noFill/>
                </a:ln>
                <a:solidFill>
                  <a:prstClr val="white"/>
                </a:solidFill>
                <a:effectLst/>
                <a:uLnTx/>
                <a:uFillTx/>
                <a:latin typeface="Abadi" panose="020B0604020104020204" pitchFamily="34" charset="0"/>
                <a:cs typeface="Times New Roman" panose="02020603050405020304" pitchFamily="18" charset="0"/>
              </a:rPr>
              <a:t>Supported Congressional Diabetes Caucuses sign-on letters of support for SDPI Reauthorization</a:t>
            </a:r>
          </a:p>
          <a:p>
            <a:pPr marL="342900" marR="0" lvl="0" indent="-34290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US" sz="2000" b="0" i="0" u="none" strike="noStrike" kern="1200" cap="none" spc="0" normalizeH="0" baseline="0" noProof="0">
                <a:ln>
                  <a:noFill/>
                </a:ln>
                <a:solidFill>
                  <a:prstClr val="white"/>
                </a:solidFill>
                <a:effectLst/>
                <a:uLnTx/>
                <a:uFillTx/>
                <a:latin typeface="Abadi" panose="020B0604020104020204" pitchFamily="34" charset="0"/>
                <a:cs typeface="Times New Roman" panose="02020603050405020304" pitchFamily="18" charset="0"/>
              </a:rPr>
              <a:t>SDPI Hill Advocacy Day in September 2023</a:t>
            </a:r>
          </a:p>
          <a:p>
            <a:pPr marL="342900" marR="0" lvl="0" indent="-34290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US" sz="2000" b="0" i="0" u="none" strike="noStrike" kern="1200" cap="none" spc="0" normalizeH="0" baseline="0" noProof="0">
                <a:ln>
                  <a:noFill/>
                </a:ln>
                <a:solidFill>
                  <a:prstClr val="white"/>
                </a:solidFill>
                <a:effectLst/>
                <a:uLnTx/>
                <a:uFillTx/>
                <a:latin typeface="Abadi" panose="020B0604020104020204" pitchFamily="34" charset="0"/>
                <a:cs typeface="Times New Roman" panose="02020603050405020304" pitchFamily="18" charset="0"/>
              </a:rPr>
              <a:t>NIHB letter in February 2024 urging Congress to reauthorize SDPI with appropriations legislation</a:t>
            </a:r>
          </a:p>
          <a:p>
            <a:pPr marL="342900" marR="0" lvl="0" indent="-34290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endParaRPr kumimoji="0" lang="en-US" sz="2000" b="0" i="0" u="none" strike="noStrike" kern="1200" cap="none" spc="0" normalizeH="0" baseline="0" noProof="0">
              <a:ln>
                <a:noFill/>
              </a:ln>
              <a:solidFill>
                <a:prstClr val="white"/>
              </a:solidFill>
              <a:effectLst/>
              <a:uLnTx/>
              <a:uFillTx/>
              <a:latin typeface="Abadi" panose="020B0604020104020204" pitchFamily="34" charset="0"/>
              <a:cs typeface="Times New Roman" panose="02020603050405020304" pitchFamily="18" charset="0"/>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2000" b="1" i="0" u="sng" strike="noStrike" kern="1200" cap="none" spc="0" normalizeH="0" baseline="0" noProof="0">
                <a:ln>
                  <a:noFill/>
                </a:ln>
                <a:solidFill>
                  <a:prstClr val="white"/>
                </a:solidFill>
                <a:effectLst/>
                <a:uLnTx/>
                <a:uFillTx/>
                <a:latin typeface="Abadi" panose="020B0604020104020204" pitchFamily="34" charset="0"/>
                <a:cs typeface="Times New Roman" panose="02020603050405020304" pitchFamily="18" charset="0"/>
              </a:rPr>
              <a:t>NEXT STEPS</a:t>
            </a:r>
            <a:r>
              <a:rPr kumimoji="0" lang="en-US" sz="2000" b="1" i="0" u="none" strike="noStrike" kern="1200" cap="none" spc="0" normalizeH="0" baseline="0" noProof="0">
                <a:ln>
                  <a:noFill/>
                </a:ln>
                <a:solidFill>
                  <a:prstClr val="white"/>
                </a:solidFill>
                <a:effectLst/>
                <a:uLnTx/>
                <a:uFillTx/>
                <a:latin typeface="Abadi" panose="020B0604020104020204" pitchFamily="34" charset="0"/>
                <a:cs typeface="Times New Roman" panose="02020603050405020304" pitchFamily="18" charset="0"/>
              </a:rPr>
              <a:t>:  </a:t>
            </a:r>
          </a:p>
          <a:p>
            <a:pPr marL="342900" indent="-342900">
              <a:buFont typeface="Arial" panose="020B0604020202020204" pitchFamily="34" charset="0"/>
              <a:buChar char="•"/>
              <a:defRPr/>
            </a:pPr>
            <a:r>
              <a:rPr kumimoji="0" lang="en-US" sz="2000" b="0" i="0" u="none" strike="noStrike" kern="1200" cap="none" spc="0" normalizeH="0" baseline="0" noProof="0">
                <a:ln>
                  <a:noFill/>
                </a:ln>
                <a:solidFill>
                  <a:prstClr val="white"/>
                </a:solidFill>
                <a:effectLst/>
                <a:uLnTx/>
                <a:uFillTx/>
                <a:latin typeface="Abadi" panose="020B0604020104020204" pitchFamily="34" charset="0"/>
                <a:cs typeface="Times New Roman" panose="02020603050405020304" pitchFamily="18" charset="0"/>
              </a:rPr>
              <a:t>Extension of SDPI to December still “short-term”</a:t>
            </a:r>
          </a:p>
          <a:p>
            <a:pPr marL="342900" indent="-342900">
              <a:buFont typeface="Arial" panose="020B0604020202020204" pitchFamily="34" charset="0"/>
              <a:buChar char="•"/>
              <a:defRPr/>
            </a:pPr>
            <a:r>
              <a:rPr lang="en-US" sz="2000">
                <a:solidFill>
                  <a:prstClr val="white"/>
                </a:solidFill>
                <a:latin typeface="Abadi" panose="020B0604020104020204" pitchFamily="34" charset="0"/>
                <a:cs typeface="Times New Roman" panose="02020603050405020304" pitchFamily="18" charset="0"/>
              </a:rPr>
              <a:t>Will need to re-engage Congress on the extension of the Program again this year.</a:t>
            </a:r>
          </a:p>
          <a:p>
            <a:pPr marL="342900" indent="-342900">
              <a:buFont typeface="Arial" panose="020B0604020202020204" pitchFamily="34" charset="0"/>
              <a:buChar char="•"/>
              <a:defRPr/>
            </a:pPr>
            <a:r>
              <a:rPr lang="en-US" sz="2000">
                <a:solidFill>
                  <a:prstClr val="white"/>
                </a:solidFill>
                <a:latin typeface="Abadi" panose="020B0604020104020204" pitchFamily="34" charset="0"/>
                <a:cs typeface="Times New Roman" panose="02020603050405020304" pitchFamily="18" charset="0"/>
              </a:rPr>
              <a:t>Introduce legislation to allow  Self-governance</a:t>
            </a:r>
          </a:p>
          <a:p>
            <a:pPr marL="342900" indent="-342900">
              <a:buFont typeface="Arial" panose="020B0604020202020204" pitchFamily="34" charset="0"/>
              <a:buChar char="•"/>
              <a:defRPr/>
            </a:pPr>
            <a:r>
              <a:rPr kumimoji="0" lang="en-US" sz="2000" b="0" i="0" u="none" strike="noStrike" kern="1200" cap="none" spc="0" normalizeH="0" baseline="0" noProof="0">
                <a:ln>
                  <a:noFill/>
                </a:ln>
                <a:solidFill>
                  <a:prstClr val="white"/>
                </a:solidFill>
                <a:effectLst/>
                <a:uLnTx/>
                <a:uFillTx/>
                <a:latin typeface="Abadi" panose="020B0604020104020204" pitchFamily="34" charset="0"/>
                <a:cs typeface="Times New Roman" panose="02020603050405020304" pitchFamily="18" charset="0"/>
              </a:rPr>
              <a:t>Look to additional letters and more hill visits, focus on the introduced legislation.</a:t>
            </a: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2000" b="0" i="0" u="none" strike="noStrike" kern="1200" cap="none" spc="0" normalizeH="0" baseline="0" noProof="0">
              <a:ln>
                <a:noFill/>
              </a:ln>
              <a:solidFill>
                <a:prstClr val="white"/>
              </a:solidFill>
              <a:effectLst/>
              <a:uLnTx/>
              <a:uFillTx/>
              <a:latin typeface="Abadi" panose="020B0604020104020204" pitchFamily="34" charset="0"/>
            </a:endParaRPr>
          </a:p>
        </p:txBody>
      </p:sp>
      <p:pic>
        <p:nvPicPr>
          <p:cNvPr id="7" name="Picture 6" descr="A group of people sitting around a table&#10;&#10;Description automatically generated">
            <a:extLst>
              <a:ext uri="{FF2B5EF4-FFF2-40B4-BE49-F238E27FC236}">
                <a16:creationId xmlns:a16="http://schemas.microsoft.com/office/drawing/2014/main" id="{940EABCF-589C-5BF5-3F7F-23CF37CFE9D1}"/>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8619893" y="2452121"/>
            <a:ext cx="3484364" cy="2613273"/>
          </a:xfrm>
          <a:prstGeom prst="rect">
            <a:avLst/>
          </a:prstGeom>
        </p:spPr>
      </p:pic>
    </p:spTree>
    <p:extLst>
      <p:ext uri="{BB962C8B-B14F-4D97-AF65-F5344CB8AC3E}">
        <p14:creationId xmlns:p14="http://schemas.microsoft.com/office/powerpoint/2010/main" val="4267601736"/>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bg>
      <p:bgPr>
        <a:solidFill>
          <a:srgbClr val="B51925"/>
        </a:solidFill>
        <a:effectLst/>
      </p:bgPr>
    </p:bg>
    <p:spTree>
      <p:nvGrpSpPr>
        <p:cNvPr id="1" name=""/>
        <p:cNvGrpSpPr/>
        <p:nvPr/>
      </p:nvGrpSpPr>
      <p:grpSpPr>
        <a:xfrm>
          <a:off x="0" y="0"/>
          <a:ext cx="0" cy="0"/>
          <a:chOff x="0" y="0"/>
          <a:chExt cx="0" cy="0"/>
        </a:xfrm>
      </p:grpSpPr>
      <p:sp useBgFill="1">
        <p:nvSpPr>
          <p:cNvPr id="9" name="Rectangle 8">
            <a:extLst>
              <a:ext uri="{FF2B5EF4-FFF2-40B4-BE49-F238E27FC236}">
                <a16:creationId xmlns:a16="http://schemas.microsoft.com/office/drawing/2014/main" id="{DB66C9CD-6BF4-44CA-8078-0BB81908076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w="12700" cap="flat" cmpd="sng" algn="ctr">
            <a:noFill/>
            <a:prstDash val="solid"/>
            <a:miter lim="800000"/>
          </a:ln>
          <a:effectLst/>
          <a:extLst>
            <a:ext uri="{91240B29-F687-4F45-9708-019B960494DF}">
              <a14:hiddenLine xmlns:a14="http://schemas.microsoft.com/office/drawing/2010/main" w="12700" cap="flat" cmpd="sng" algn="ctr">
                <a:solidFill>
                  <a:schemeClr val="accent1">
                    <a:shade val="50000"/>
                  </a:schemeClr>
                </a:solidFill>
                <a:prstDash val="solid"/>
                <a:miter lim="800000"/>
              </a14:hiddenLine>
            </a:ext>
          </a:ex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Avenir Next LT Pro Light"/>
              <a:ea typeface="+mn-ea"/>
              <a:cs typeface="+mn-cs"/>
            </a:endParaRPr>
          </a:p>
        </p:txBody>
      </p:sp>
      <p:sp>
        <p:nvSpPr>
          <p:cNvPr id="2" name="Title 1">
            <a:extLst>
              <a:ext uri="{FF2B5EF4-FFF2-40B4-BE49-F238E27FC236}">
                <a16:creationId xmlns:a16="http://schemas.microsoft.com/office/drawing/2014/main" id="{CB039344-D63F-0A56-14FB-D2AAFCB632F6}"/>
              </a:ext>
            </a:extLst>
          </p:cNvPr>
          <p:cNvSpPr>
            <a:spLocks noGrp="1"/>
          </p:cNvSpPr>
          <p:nvPr>
            <p:ph type="title"/>
          </p:nvPr>
        </p:nvSpPr>
        <p:spPr>
          <a:xfrm>
            <a:off x="-1" y="0"/>
            <a:ext cx="8321011" cy="1009486"/>
          </a:xfrm>
          <a:solidFill>
            <a:schemeClr val="tx1"/>
          </a:solidFill>
        </p:spPr>
        <p:txBody>
          <a:bodyPr anchor="ctr">
            <a:normAutofit/>
          </a:bodyPr>
          <a:lstStyle/>
          <a:p>
            <a:pPr marL="0" indent="0" algn="ctr">
              <a:lnSpc>
                <a:spcPct val="107000"/>
              </a:lnSpc>
              <a:spcBef>
                <a:spcPts val="1200"/>
              </a:spcBef>
              <a:buNone/>
            </a:pPr>
            <a:r>
              <a:rPr lang="en-US" sz="3200" b="1">
                <a:solidFill>
                  <a:srgbClr val="C00000"/>
                </a:solidFill>
                <a:latin typeface="Abadi" panose="020B0604020104020204" pitchFamily="34" charset="0"/>
                <a:cs typeface="Times New Roman"/>
              </a:rPr>
              <a:t>The budget:</a:t>
            </a:r>
          </a:p>
        </p:txBody>
      </p:sp>
      <p:cxnSp>
        <p:nvCxnSpPr>
          <p:cNvPr id="11" name="Straight Connector 10">
            <a:extLst>
              <a:ext uri="{FF2B5EF4-FFF2-40B4-BE49-F238E27FC236}">
                <a16:creationId xmlns:a16="http://schemas.microsoft.com/office/drawing/2014/main" id="{77C6DF49-CBE3-4038-AC78-35DE4FD7CE8E}"/>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3870000" y="2310207"/>
            <a:ext cx="540000" cy="0"/>
          </a:xfrm>
          <a:prstGeom prst="line">
            <a:avLst/>
          </a:prstGeom>
          <a:ln w="10160">
            <a:solidFill>
              <a:schemeClr val="tx1"/>
            </a:solidFill>
          </a:ln>
        </p:spPr>
        <p:style>
          <a:lnRef idx="1">
            <a:schemeClr val="accent1"/>
          </a:lnRef>
          <a:fillRef idx="0">
            <a:schemeClr val="accent1"/>
          </a:fillRef>
          <a:effectRef idx="0">
            <a:schemeClr val="accent1"/>
          </a:effectRef>
          <a:fontRef idx="minor">
            <a:schemeClr val="tx1"/>
          </a:fontRef>
        </p:style>
      </p:cxnSp>
      <p:pic>
        <p:nvPicPr>
          <p:cNvPr id="4" name="Picture 3" descr="White bird feathers">
            <a:extLst>
              <a:ext uri="{FF2B5EF4-FFF2-40B4-BE49-F238E27FC236}">
                <a16:creationId xmlns:a16="http://schemas.microsoft.com/office/drawing/2014/main" id="{7555953F-14E5-1547-C8AA-2A17A0B06324}"/>
              </a:ext>
            </a:extLst>
          </p:cNvPr>
          <p:cNvPicPr>
            <a:picLocks noChangeAspect="1"/>
          </p:cNvPicPr>
          <p:nvPr/>
        </p:nvPicPr>
        <p:blipFill rotWithShape="1">
          <a:blip r:embed="rId3">
            <a:extLst>
              <a:ext uri="{BEBA8EAE-BF5A-486C-A8C5-ECC9F3942E4B}">
                <a14:imgProps xmlns:a14="http://schemas.microsoft.com/office/drawing/2010/main">
                  <a14:imgLayer r:embed="rId4">
                    <a14:imgEffect>
                      <a14:brightnessContrast bright="-20000" contrast="-20000"/>
                    </a14:imgEffect>
                  </a14:imgLayer>
                </a14:imgProps>
              </a:ext>
              <a:ext uri="{28A0092B-C50C-407E-A947-70E740481C1C}">
                <a14:useLocalDpi xmlns:a14="http://schemas.microsoft.com/office/drawing/2010/main" val="0"/>
              </a:ext>
            </a:extLst>
          </a:blip>
          <a:srcRect l="34168" r="29002" b="1"/>
          <a:stretch/>
        </p:blipFill>
        <p:spPr>
          <a:xfrm>
            <a:off x="8321011" y="10"/>
            <a:ext cx="3870989" cy="6857990"/>
          </a:xfrm>
          <a:prstGeom prst="rect">
            <a:avLst/>
          </a:prstGeom>
        </p:spPr>
      </p:pic>
      <p:pic>
        <p:nvPicPr>
          <p:cNvPr id="8" name="Picture 7" descr="A close-up of a black background&#10;&#10;Description automatically generated with low confidence">
            <a:extLst>
              <a:ext uri="{FF2B5EF4-FFF2-40B4-BE49-F238E27FC236}">
                <a16:creationId xmlns:a16="http://schemas.microsoft.com/office/drawing/2014/main" id="{0C512D1D-E8E4-EE16-68D4-B0696577B6A2}"/>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8321011" y="5860238"/>
            <a:ext cx="3870989" cy="960808"/>
          </a:xfrm>
          <a:prstGeom prst="rect">
            <a:avLst/>
          </a:prstGeom>
        </p:spPr>
      </p:pic>
      <p:sp>
        <p:nvSpPr>
          <p:cNvPr id="3" name="TextBox 2">
            <a:extLst>
              <a:ext uri="{FF2B5EF4-FFF2-40B4-BE49-F238E27FC236}">
                <a16:creationId xmlns:a16="http://schemas.microsoft.com/office/drawing/2014/main" id="{8D69A78B-35DF-3FD4-9DB9-6DAFB67DEA0A}"/>
              </a:ext>
            </a:extLst>
          </p:cNvPr>
          <p:cNvSpPr txBox="1"/>
          <p:nvPr/>
        </p:nvSpPr>
        <p:spPr>
          <a:xfrm>
            <a:off x="67376" y="979227"/>
            <a:ext cx="8083083" cy="4779642"/>
          </a:xfrm>
          <a:prstGeom prst="rect">
            <a:avLst/>
          </a:prstGeom>
          <a:noFill/>
        </p:spPr>
        <p:txBody>
          <a:bodyPr wrap="square" lIns="91440" tIns="45720" rIns="91440" bIns="45720" rtlCol="0" anchor="t">
            <a:spAutoFit/>
          </a:bodyPr>
          <a:lstStyle/>
          <a:p>
            <a:pPr marL="342900" indent="-342900">
              <a:buFont typeface="Arial" panose="020B0604020202020204" pitchFamily="34" charset="0"/>
              <a:buChar char="•"/>
              <a:defRPr/>
            </a:pPr>
            <a:r>
              <a:rPr lang="en-US" sz="2000" dirty="0">
                <a:solidFill>
                  <a:prstClr val="white"/>
                </a:solidFill>
                <a:latin typeface="Abadi" panose="020B0604020104020204" pitchFamily="34" charset="0"/>
                <a:cs typeface="Times New Roman" panose="02020603050405020304" pitchFamily="18" charset="0"/>
              </a:rPr>
              <a:t>In FY 2024, IHS is funded at $6.96 billion – flat funded with a $3.6 million addition. Recissions of $350 M and $90 M.</a:t>
            </a:r>
          </a:p>
          <a:p>
            <a:pPr marL="800100" lvl="1" indent="-342900">
              <a:buFont typeface="Arial" panose="020B0604020202020204" pitchFamily="34" charset="0"/>
              <a:buChar char="•"/>
              <a:defRPr/>
            </a:pPr>
            <a:r>
              <a:rPr lang="en-US" sz="2000" dirty="0">
                <a:solidFill>
                  <a:prstClr val="white"/>
                </a:solidFill>
                <a:latin typeface="Abadi" panose="020B0604020104020204" pitchFamily="34" charset="0"/>
                <a:cs typeface="Times New Roman" panose="02020603050405020304" pitchFamily="18" charset="0"/>
              </a:rPr>
              <a:t>This is far below the $9.6 billion recommended by the Biden Administration and $54 billion recommended by the Tribal Budget Formulation Workgroup </a:t>
            </a:r>
          </a:p>
          <a:p>
            <a:pPr marL="800100" lvl="1" indent="-342900">
              <a:buFont typeface="Arial" panose="020B0604020202020204" pitchFamily="34" charset="0"/>
              <a:buChar char="•"/>
              <a:defRPr/>
            </a:pPr>
            <a:r>
              <a:rPr lang="en-US" sz="2000" dirty="0">
                <a:solidFill>
                  <a:prstClr val="white"/>
                </a:solidFill>
                <a:latin typeface="Abadi" panose="020B0604020104020204" pitchFamily="34" charset="0"/>
                <a:cs typeface="Times New Roman" panose="02020603050405020304" pitchFamily="18" charset="0"/>
              </a:rPr>
              <a:t>Most accounts are flat funding or nominal increases, decreases across facilities  </a:t>
            </a:r>
          </a:p>
          <a:p>
            <a:pPr marL="800100" lvl="1" indent="-342900">
              <a:buFont typeface="Arial" panose="020B0604020202020204" pitchFamily="34" charset="0"/>
              <a:buChar char="•"/>
              <a:defRPr/>
            </a:pPr>
            <a:endParaRPr lang="en-US" sz="2000" dirty="0">
              <a:solidFill>
                <a:prstClr val="white"/>
              </a:solidFill>
              <a:latin typeface="Abadi" panose="020B0604020104020204" pitchFamily="34" charset="0"/>
              <a:cs typeface="Times New Roman" panose="02020603050405020304" pitchFamily="18" charset="0"/>
            </a:endParaRPr>
          </a:p>
          <a:p>
            <a:pPr marL="342900" indent="-342900">
              <a:buFont typeface="Arial" panose="020B0604020202020204" pitchFamily="34" charset="0"/>
              <a:buChar char="•"/>
              <a:defRPr/>
            </a:pPr>
            <a:endParaRPr lang="en-US" sz="2000" dirty="0">
              <a:solidFill>
                <a:prstClr val="white"/>
              </a:solidFill>
              <a:latin typeface="Abadi" panose="020B0604020104020204" pitchFamily="34" charset="0"/>
              <a:cs typeface="Times New Roman" panose="02020603050405020304" pitchFamily="18" charset="0"/>
            </a:endParaRPr>
          </a:p>
          <a:p>
            <a:pPr marL="342900" marR="0" lvl="0" indent="-342900" fontAlgn="auto">
              <a:lnSpc>
                <a:spcPct val="107000"/>
              </a:lnSpc>
              <a:spcBef>
                <a:spcPts val="1200"/>
              </a:spcBef>
              <a:spcAft>
                <a:spcPts val="0"/>
              </a:spcAft>
              <a:buClrTx/>
              <a:buSzTx/>
              <a:buFont typeface="Arial" panose="020B0604020202020204" pitchFamily="34" charset="0"/>
              <a:buChar char="•"/>
              <a:tabLst/>
              <a:defRPr/>
            </a:pPr>
            <a:r>
              <a:rPr lang="en-US" sz="2000" dirty="0">
                <a:solidFill>
                  <a:prstClr val="white"/>
                </a:solidFill>
                <a:latin typeface="Abadi" panose="020B0604020104020204" pitchFamily="34" charset="0"/>
                <a:cs typeface="Times New Roman" panose="02020603050405020304" pitchFamily="18" charset="0"/>
              </a:rPr>
              <a:t>Funding outside of IHS had nominal funding increases or flat funding. </a:t>
            </a:r>
          </a:p>
          <a:p>
            <a:pPr marL="800100" lvl="1" indent="-342900">
              <a:lnSpc>
                <a:spcPct val="107000"/>
              </a:lnSpc>
              <a:spcBef>
                <a:spcPts val="1200"/>
              </a:spcBef>
              <a:buFont typeface="Arial" panose="020B0604020202020204" pitchFamily="34" charset="0"/>
              <a:buChar char="•"/>
              <a:defRPr/>
            </a:pPr>
            <a:r>
              <a:rPr lang="en-US" sz="2000" dirty="0">
                <a:solidFill>
                  <a:prstClr val="white"/>
                </a:solidFill>
                <a:latin typeface="Abadi" panose="020B0604020104020204" pitchFamily="34" charset="0"/>
                <a:cs typeface="Times New Roman" panose="02020603050405020304" pitchFamily="18" charset="0"/>
              </a:rPr>
              <a:t>Includes $6M for Native American research on cancer at NIH</a:t>
            </a:r>
          </a:p>
          <a:p>
            <a:pPr marL="800100" lvl="1" indent="-342900">
              <a:lnSpc>
                <a:spcPct val="107000"/>
              </a:lnSpc>
              <a:spcBef>
                <a:spcPts val="1200"/>
              </a:spcBef>
              <a:buFont typeface="Arial" panose="020B0604020202020204" pitchFamily="34" charset="0"/>
              <a:buChar char="•"/>
              <a:defRPr/>
            </a:pPr>
            <a:r>
              <a:rPr lang="en-US" sz="2000" dirty="0">
                <a:solidFill>
                  <a:prstClr val="white"/>
                </a:solidFill>
                <a:latin typeface="Abadi" panose="020B0604020104020204" pitchFamily="34" charset="0"/>
                <a:cs typeface="Times New Roman" panose="02020603050405020304" pitchFamily="18" charset="0"/>
              </a:rPr>
              <a:t>Increase for Tribal opioid response grants </a:t>
            </a:r>
          </a:p>
          <a:p>
            <a:pPr marL="800100" lvl="1" indent="-342900">
              <a:lnSpc>
                <a:spcPct val="107000"/>
              </a:lnSpc>
              <a:spcBef>
                <a:spcPts val="1200"/>
              </a:spcBef>
              <a:buFont typeface="Arial" panose="020B0604020202020204" pitchFamily="34" charset="0"/>
              <a:buChar char="•"/>
              <a:defRPr/>
            </a:pPr>
            <a:r>
              <a:rPr lang="en-US" sz="2000" dirty="0">
                <a:solidFill>
                  <a:prstClr val="white"/>
                </a:solidFill>
                <a:latin typeface="Abadi" panose="020B0604020104020204" pitchFamily="34" charset="0"/>
                <a:cs typeface="Times New Roman" panose="02020603050405020304" pitchFamily="18" charset="0"/>
              </a:rPr>
              <a:t>Limited Tribal set-asides across non-IHS HHS programs </a:t>
            </a:r>
          </a:p>
        </p:txBody>
      </p:sp>
      <p:pic>
        <p:nvPicPr>
          <p:cNvPr id="1040" name="Picture 16" descr="A collage of several people&#10;&#10;Description automatically generated">
            <a:extLst>
              <a:ext uri="{FF2B5EF4-FFF2-40B4-BE49-F238E27FC236}">
                <a16:creationId xmlns:a16="http://schemas.microsoft.com/office/drawing/2014/main" id="{DFBBB014-FBFB-432A-CD8C-6AEE795D49F9}"/>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8673140" y="1168041"/>
            <a:ext cx="3166730" cy="2507670"/>
          </a:xfrm>
          <a:prstGeom prst="rect">
            <a:avLst/>
          </a:prstGeom>
          <a:ln w="38100" cap="sq">
            <a:solidFill>
              <a:srgbClr val="000000"/>
            </a:solidFill>
            <a:prstDash val="solid"/>
            <a:miter lim="800000"/>
          </a:ln>
          <a:effectLst>
            <a:outerShdw blurRad="50800" dist="38100" dir="2700000" algn="tl" rotWithShape="0">
              <a:srgbClr val="000000">
                <a:alpha val="43000"/>
              </a:srgbClr>
            </a:outerShdw>
          </a:effectLst>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491647478"/>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bg>
      <p:bgPr>
        <a:solidFill>
          <a:srgbClr val="B51925"/>
        </a:solidFill>
        <a:effectLst/>
      </p:bgPr>
    </p:bg>
    <p:spTree>
      <p:nvGrpSpPr>
        <p:cNvPr id="1" name=""/>
        <p:cNvGrpSpPr/>
        <p:nvPr/>
      </p:nvGrpSpPr>
      <p:grpSpPr>
        <a:xfrm>
          <a:off x="0" y="0"/>
          <a:ext cx="0" cy="0"/>
          <a:chOff x="0" y="0"/>
          <a:chExt cx="0" cy="0"/>
        </a:xfrm>
      </p:grpSpPr>
      <p:sp useBgFill="1">
        <p:nvSpPr>
          <p:cNvPr id="9" name="Rectangle 8">
            <a:extLst>
              <a:ext uri="{FF2B5EF4-FFF2-40B4-BE49-F238E27FC236}">
                <a16:creationId xmlns:a16="http://schemas.microsoft.com/office/drawing/2014/main" id="{DB66C9CD-6BF4-44CA-8078-0BB81908076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w="12700" cap="flat" cmpd="sng" algn="ctr">
            <a:noFill/>
            <a:prstDash val="solid"/>
            <a:miter lim="800000"/>
          </a:ln>
          <a:effectLst/>
          <a:extLst>
            <a:ext uri="{91240B29-F687-4F45-9708-019B960494DF}">
              <a14:hiddenLine xmlns:a14="http://schemas.microsoft.com/office/drawing/2010/main" w="12700" cap="flat" cmpd="sng" algn="ctr">
                <a:solidFill>
                  <a:schemeClr val="accent1">
                    <a:shade val="50000"/>
                  </a:schemeClr>
                </a:solidFill>
                <a:prstDash val="solid"/>
                <a:miter lim="800000"/>
              </a14:hiddenLine>
            </a:ext>
          </a:ex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Avenir Next LT Pro Light"/>
              <a:ea typeface="+mn-ea"/>
              <a:cs typeface="+mn-cs"/>
            </a:endParaRPr>
          </a:p>
        </p:txBody>
      </p:sp>
      <p:sp>
        <p:nvSpPr>
          <p:cNvPr id="2" name="Title 1">
            <a:extLst>
              <a:ext uri="{FF2B5EF4-FFF2-40B4-BE49-F238E27FC236}">
                <a16:creationId xmlns:a16="http://schemas.microsoft.com/office/drawing/2014/main" id="{CB039344-D63F-0A56-14FB-D2AAFCB632F6}"/>
              </a:ext>
            </a:extLst>
          </p:cNvPr>
          <p:cNvSpPr>
            <a:spLocks noGrp="1"/>
          </p:cNvSpPr>
          <p:nvPr>
            <p:ph type="title"/>
          </p:nvPr>
        </p:nvSpPr>
        <p:spPr>
          <a:xfrm>
            <a:off x="-1" y="0"/>
            <a:ext cx="8321011" cy="1009486"/>
          </a:xfrm>
          <a:solidFill>
            <a:schemeClr val="tx1"/>
          </a:solidFill>
        </p:spPr>
        <p:txBody>
          <a:bodyPr anchor="ctr">
            <a:normAutofit/>
          </a:bodyPr>
          <a:lstStyle/>
          <a:p>
            <a:pPr marL="0" indent="0" algn="ctr">
              <a:lnSpc>
                <a:spcPct val="107000"/>
              </a:lnSpc>
              <a:spcBef>
                <a:spcPts val="1200"/>
              </a:spcBef>
              <a:buNone/>
            </a:pPr>
            <a:r>
              <a:rPr lang="en-US" sz="3200" b="1">
                <a:solidFill>
                  <a:srgbClr val="C00000"/>
                </a:solidFill>
                <a:latin typeface="Abadi" panose="020B0604020104020204" pitchFamily="34" charset="0"/>
                <a:cs typeface="Times New Roman"/>
              </a:rPr>
              <a:t>The budget – FY 2025</a:t>
            </a:r>
          </a:p>
        </p:txBody>
      </p:sp>
      <p:cxnSp>
        <p:nvCxnSpPr>
          <p:cNvPr id="11" name="Straight Connector 10">
            <a:extLst>
              <a:ext uri="{FF2B5EF4-FFF2-40B4-BE49-F238E27FC236}">
                <a16:creationId xmlns:a16="http://schemas.microsoft.com/office/drawing/2014/main" id="{77C6DF49-CBE3-4038-AC78-35DE4FD7CE8E}"/>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3870000" y="2310207"/>
            <a:ext cx="540000" cy="0"/>
          </a:xfrm>
          <a:prstGeom prst="line">
            <a:avLst/>
          </a:prstGeom>
          <a:ln w="10160">
            <a:solidFill>
              <a:schemeClr val="tx1"/>
            </a:solidFill>
          </a:ln>
        </p:spPr>
        <p:style>
          <a:lnRef idx="1">
            <a:schemeClr val="accent1"/>
          </a:lnRef>
          <a:fillRef idx="0">
            <a:schemeClr val="accent1"/>
          </a:fillRef>
          <a:effectRef idx="0">
            <a:schemeClr val="accent1"/>
          </a:effectRef>
          <a:fontRef idx="minor">
            <a:schemeClr val="tx1"/>
          </a:fontRef>
        </p:style>
      </p:cxnSp>
      <p:pic>
        <p:nvPicPr>
          <p:cNvPr id="4" name="Picture 3" descr="White bird feathers">
            <a:extLst>
              <a:ext uri="{FF2B5EF4-FFF2-40B4-BE49-F238E27FC236}">
                <a16:creationId xmlns:a16="http://schemas.microsoft.com/office/drawing/2014/main" id="{7555953F-14E5-1547-C8AA-2A17A0B06324}"/>
              </a:ext>
            </a:extLst>
          </p:cNvPr>
          <p:cNvPicPr>
            <a:picLocks noChangeAspect="1"/>
          </p:cNvPicPr>
          <p:nvPr/>
        </p:nvPicPr>
        <p:blipFill rotWithShape="1">
          <a:blip r:embed="rId3">
            <a:extLst>
              <a:ext uri="{BEBA8EAE-BF5A-486C-A8C5-ECC9F3942E4B}">
                <a14:imgProps xmlns:a14="http://schemas.microsoft.com/office/drawing/2010/main">
                  <a14:imgLayer r:embed="rId4">
                    <a14:imgEffect>
                      <a14:brightnessContrast bright="-20000" contrast="-20000"/>
                    </a14:imgEffect>
                  </a14:imgLayer>
                </a14:imgProps>
              </a:ext>
              <a:ext uri="{28A0092B-C50C-407E-A947-70E740481C1C}">
                <a14:useLocalDpi xmlns:a14="http://schemas.microsoft.com/office/drawing/2010/main" val="0"/>
              </a:ext>
            </a:extLst>
          </a:blip>
          <a:srcRect l="34168" r="29002" b="1"/>
          <a:stretch/>
        </p:blipFill>
        <p:spPr>
          <a:xfrm>
            <a:off x="8321011" y="10"/>
            <a:ext cx="3870989" cy="6857990"/>
          </a:xfrm>
          <a:prstGeom prst="rect">
            <a:avLst/>
          </a:prstGeom>
        </p:spPr>
      </p:pic>
      <p:pic>
        <p:nvPicPr>
          <p:cNvPr id="8" name="Picture 7" descr="A close-up of a black background&#10;&#10;Description automatically generated with low confidence">
            <a:extLst>
              <a:ext uri="{FF2B5EF4-FFF2-40B4-BE49-F238E27FC236}">
                <a16:creationId xmlns:a16="http://schemas.microsoft.com/office/drawing/2014/main" id="{0C512D1D-E8E4-EE16-68D4-B0696577B6A2}"/>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8321011" y="5860238"/>
            <a:ext cx="3870989" cy="960808"/>
          </a:xfrm>
          <a:prstGeom prst="rect">
            <a:avLst/>
          </a:prstGeom>
        </p:spPr>
      </p:pic>
      <p:sp>
        <p:nvSpPr>
          <p:cNvPr id="3" name="TextBox 2">
            <a:extLst>
              <a:ext uri="{FF2B5EF4-FFF2-40B4-BE49-F238E27FC236}">
                <a16:creationId xmlns:a16="http://schemas.microsoft.com/office/drawing/2014/main" id="{8D69A78B-35DF-3FD4-9DB9-6DAFB67DEA0A}"/>
              </a:ext>
            </a:extLst>
          </p:cNvPr>
          <p:cNvSpPr txBox="1"/>
          <p:nvPr/>
        </p:nvSpPr>
        <p:spPr>
          <a:xfrm>
            <a:off x="67376" y="979227"/>
            <a:ext cx="8321011" cy="7171194"/>
          </a:xfrm>
          <a:prstGeom prst="rect">
            <a:avLst/>
          </a:prstGeom>
          <a:noFill/>
        </p:spPr>
        <p:txBody>
          <a:bodyPr wrap="square" lIns="91440" tIns="45720" rIns="91440" bIns="45720" rtlCol="0" anchor="t">
            <a:spAutoFit/>
          </a:bodyPr>
          <a:lstStyle/>
          <a:p>
            <a:pPr marL="342900" indent="-342900">
              <a:buFont typeface="Arial" panose="020B0604020202020204" pitchFamily="34" charset="0"/>
              <a:buChar char="•"/>
              <a:defRPr/>
            </a:pPr>
            <a:r>
              <a:rPr lang="en-US" sz="2000">
                <a:solidFill>
                  <a:prstClr val="white"/>
                </a:solidFill>
                <a:latin typeface="Abadi" panose="020B0604020104020204" pitchFamily="34" charset="0"/>
                <a:cs typeface="Times New Roman" panose="02020603050405020304" pitchFamily="18" charset="0"/>
              </a:rPr>
              <a:t>In FY 2025, President Biden proposes a16 percent increase over FY 2023 for IHS at $8 billion.</a:t>
            </a:r>
          </a:p>
          <a:p>
            <a:pPr marL="800100" lvl="1" indent="-342900">
              <a:buFont typeface="Arial" panose="020B0604020202020204" pitchFamily="34" charset="0"/>
              <a:buChar char="•"/>
              <a:defRPr/>
            </a:pPr>
            <a:r>
              <a:rPr lang="en-US" sz="2000">
                <a:solidFill>
                  <a:prstClr val="white"/>
                </a:solidFill>
                <a:latin typeface="Abadi" panose="020B0604020104020204" pitchFamily="34" charset="0"/>
                <a:cs typeface="Times New Roman" panose="02020603050405020304" pitchFamily="18" charset="0"/>
              </a:rPr>
              <a:t>It continues its budget request to move IHS funding to mandatory beginning in FY 2026, including adjustments for population, inflation, and pay cost growth, among other factors.</a:t>
            </a:r>
          </a:p>
          <a:p>
            <a:pPr lvl="1">
              <a:defRPr/>
            </a:pPr>
            <a:endParaRPr lang="en-US" sz="2000">
              <a:solidFill>
                <a:prstClr val="white"/>
              </a:solidFill>
              <a:latin typeface="Abadi" panose="020B0604020104020204" pitchFamily="34" charset="0"/>
              <a:cs typeface="Times New Roman" panose="02020603050405020304" pitchFamily="18" charset="0"/>
            </a:endParaRPr>
          </a:p>
          <a:p>
            <a:pPr marL="342900" indent="-342900">
              <a:buFont typeface="Arial" panose="020B0604020202020204" pitchFamily="34" charset="0"/>
              <a:buChar char="•"/>
              <a:defRPr/>
            </a:pPr>
            <a:r>
              <a:rPr lang="en-US" sz="2000">
                <a:solidFill>
                  <a:prstClr val="white"/>
                </a:solidFill>
                <a:latin typeface="Abadi" panose="020B0604020104020204" pitchFamily="34" charset="0"/>
                <a:cs typeface="Times New Roman" panose="02020603050405020304" pitchFamily="18" charset="0"/>
              </a:rPr>
              <a:t>We expect the funding to be flat funded due to Budget cap agreement/ election year</a:t>
            </a:r>
          </a:p>
          <a:p>
            <a:pPr marL="342900" indent="-342900">
              <a:buFont typeface="Arial" panose="020B0604020202020204" pitchFamily="34" charset="0"/>
              <a:buChar char="•"/>
              <a:defRPr/>
            </a:pPr>
            <a:endParaRPr lang="en-US" sz="2000">
              <a:solidFill>
                <a:prstClr val="white"/>
              </a:solidFill>
              <a:latin typeface="Abadi" panose="020B0604020104020204" pitchFamily="34" charset="0"/>
              <a:cs typeface="Times New Roman" panose="02020603050405020304" pitchFamily="18" charset="0"/>
            </a:endParaRPr>
          </a:p>
          <a:p>
            <a:pPr marL="342900" indent="-342900">
              <a:buFont typeface="Arial" panose="020B0604020202020204" pitchFamily="34" charset="0"/>
              <a:buChar char="•"/>
              <a:defRPr/>
            </a:pPr>
            <a:r>
              <a:rPr lang="en-US" sz="2000">
                <a:solidFill>
                  <a:prstClr val="white"/>
                </a:solidFill>
                <a:latin typeface="Abadi" panose="020B0604020104020204" pitchFamily="34" charset="0"/>
                <a:cs typeface="Times New Roman" panose="02020603050405020304" pitchFamily="18" charset="0"/>
              </a:rPr>
              <a:t>Looking at Report language and increasing support for critical priorities. </a:t>
            </a:r>
          </a:p>
          <a:p>
            <a:pPr marL="342900" indent="-342900">
              <a:buFont typeface="Arial" panose="020B0604020202020204" pitchFamily="34" charset="0"/>
              <a:buChar char="•"/>
              <a:defRPr/>
            </a:pPr>
            <a:endParaRPr lang="en-US" sz="2000">
              <a:solidFill>
                <a:prstClr val="white"/>
              </a:solidFill>
              <a:latin typeface="Abadi" panose="020B0604020104020204" pitchFamily="34" charset="0"/>
              <a:cs typeface="Times New Roman" panose="02020603050405020304" pitchFamily="18" charset="0"/>
            </a:endParaRPr>
          </a:p>
          <a:p>
            <a:pPr marL="342900" indent="-342900">
              <a:buFont typeface="Arial" panose="020B0604020202020204" pitchFamily="34" charset="0"/>
              <a:buChar char="•"/>
              <a:defRPr/>
            </a:pPr>
            <a:r>
              <a:rPr lang="en-US" sz="2000">
                <a:solidFill>
                  <a:prstClr val="white"/>
                </a:solidFill>
                <a:latin typeface="Abadi" panose="020B0604020104020204" pitchFamily="34" charset="0"/>
                <a:cs typeface="Times New Roman" panose="02020603050405020304" pitchFamily="18" charset="0"/>
              </a:rPr>
              <a:t>Congressman Tom Cole (R-OK) (Chickasaw) just became the first Native American to lead the House Appropriations Committee – Great opportunity! </a:t>
            </a:r>
          </a:p>
          <a:p>
            <a:pPr marL="342900" indent="-342900">
              <a:buFont typeface="Arial" panose="020B0604020202020204" pitchFamily="34" charset="0"/>
              <a:buChar char="•"/>
              <a:defRPr/>
            </a:pPr>
            <a:endParaRPr lang="en-US" sz="2000">
              <a:solidFill>
                <a:prstClr val="white"/>
              </a:solidFill>
              <a:latin typeface="Abadi" panose="020B0604020104020204" pitchFamily="34" charset="0"/>
              <a:cs typeface="Times New Roman" panose="02020603050405020304" pitchFamily="18" charset="0"/>
            </a:endParaRPr>
          </a:p>
          <a:p>
            <a:pPr marL="342900" indent="-342900">
              <a:buFont typeface="Arial" panose="020B0604020202020204" pitchFamily="34" charset="0"/>
              <a:buChar char="•"/>
              <a:defRPr/>
            </a:pPr>
            <a:r>
              <a:rPr lang="en-US" sz="2000">
                <a:solidFill>
                  <a:prstClr val="white"/>
                </a:solidFill>
                <a:latin typeface="Abadi" panose="020B0604020104020204" pitchFamily="34" charset="0"/>
                <a:cs typeface="Times New Roman" panose="02020603050405020304" pitchFamily="18" charset="0"/>
              </a:rPr>
              <a:t>Native American Public Witness days – May 7-8, 2024 in the House appropriations Committee </a:t>
            </a:r>
          </a:p>
          <a:p>
            <a:pPr>
              <a:defRPr/>
            </a:pPr>
            <a:endParaRPr lang="en-US" sz="2000">
              <a:solidFill>
                <a:prstClr val="white"/>
              </a:solidFill>
              <a:latin typeface="Abadi" panose="020B0604020104020204" pitchFamily="34" charset="0"/>
              <a:cs typeface="Times New Roman" panose="02020603050405020304" pitchFamily="18" charset="0"/>
            </a:endParaRPr>
          </a:p>
          <a:p>
            <a:pPr marL="342900" indent="-342900">
              <a:buFont typeface="Arial" panose="020B0604020202020204" pitchFamily="34" charset="0"/>
              <a:buChar char="•"/>
              <a:defRPr/>
            </a:pPr>
            <a:r>
              <a:rPr lang="en-US" sz="2000">
                <a:solidFill>
                  <a:prstClr val="white"/>
                </a:solidFill>
                <a:latin typeface="Abadi" panose="020B0604020104020204" pitchFamily="34" charset="0"/>
                <a:cs typeface="Times New Roman" panose="02020603050405020304" pitchFamily="18" charset="0"/>
              </a:rPr>
              <a:t>Moving CSC/105(l) leases to mandatory funding must be a priority</a:t>
            </a:r>
          </a:p>
          <a:p>
            <a:pPr marL="800100" lvl="1" indent="-342900">
              <a:buFont typeface="Arial" panose="020B0604020202020204" pitchFamily="34" charset="0"/>
              <a:buChar char="•"/>
              <a:defRPr/>
            </a:pPr>
            <a:r>
              <a:rPr lang="en-US" sz="2000">
                <a:solidFill>
                  <a:prstClr val="white"/>
                </a:solidFill>
                <a:latin typeface="Abadi" panose="020B0604020104020204" pitchFamily="34" charset="0"/>
                <a:cs typeface="Times New Roman" panose="02020603050405020304" pitchFamily="18" charset="0"/>
              </a:rPr>
              <a:t>Enacting legislation</a:t>
            </a:r>
          </a:p>
          <a:p>
            <a:pPr marL="800100" lvl="1" indent="-342900">
              <a:buFont typeface="Arial" panose="020B0604020202020204" pitchFamily="34" charset="0"/>
              <a:buChar char="•"/>
              <a:defRPr/>
            </a:pPr>
            <a:r>
              <a:rPr lang="en-US" sz="2000">
                <a:solidFill>
                  <a:prstClr val="white"/>
                </a:solidFill>
                <a:latin typeface="Abadi" panose="020B0604020104020204" pitchFamily="34" charset="0"/>
                <a:cs typeface="Times New Roman" panose="02020603050405020304" pitchFamily="18" charset="0"/>
              </a:rPr>
              <a:t>Support from Leadership</a:t>
            </a:r>
          </a:p>
          <a:p>
            <a:pPr marL="800100" lvl="1" indent="-342900">
              <a:buFont typeface="Arial" panose="020B0604020202020204" pitchFamily="34" charset="0"/>
              <a:buChar char="•"/>
              <a:defRPr/>
            </a:pPr>
            <a:r>
              <a:rPr lang="en-US" sz="2000">
                <a:solidFill>
                  <a:prstClr val="white"/>
                </a:solidFill>
                <a:latin typeface="Abadi" panose="020B0604020104020204" pitchFamily="34" charset="0"/>
                <a:cs typeface="Times New Roman" panose="02020603050405020304" pitchFamily="18" charset="0"/>
              </a:rPr>
              <a:t>Appropriations Committee members </a:t>
            </a:r>
          </a:p>
        </p:txBody>
      </p:sp>
      <p:sp>
        <p:nvSpPr>
          <p:cNvPr id="5" name="AutoShape 2" descr="cover of a budget book">
            <a:extLst>
              <a:ext uri="{FF2B5EF4-FFF2-40B4-BE49-F238E27FC236}">
                <a16:creationId xmlns:a16="http://schemas.microsoft.com/office/drawing/2014/main" id="{11DB0CEB-24C6-40D6-87EB-BB793B5414EC}"/>
              </a:ext>
            </a:extLst>
          </p:cNvPr>
          <p:cNvSpPr>
            <a:spLocks noChangeAspect="1" noChangeArrowheads="1"/>
          </p:cNvSpPr>
          <p:nvPr/>
        </p:nvSpPr>
        <p:spPr bwMode="auto">
          <a:xfrm>
            <a:off x="5943600" y="327660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pic>
        <p:nvPicPr>
          <p:cNvPr id="7" name="Picture 6">
            <a:extLst>
              <a:ext uri="{FF2B5EF4-FFF2-40B4-BE49-F238E27FC236}">
                <a16:creationId xmlns:a16="http://schemas.microsoft.com/office/drawing/2014/main" id="{6844D704-E424-8A87-B889-4F2D4855350B}"/>
              </a:ext>
            </a:extLst>
          </p:cNvPr>
          <p:cNvPicPr>
            <a:picLocks noChangeAspect="1"/>
          </p:cNvPicPr>
          <p:nvPr/>
        </p:nvPicPr>
        <p:blipFill>
          <a:blip r:embed="rId6"/>
          <a:stretch>
            <a:fillRect/>
          </a:stretch>
        </p:blipFill>
        <p:spPr>
          <a:xfrm>
            <a:off x="8929792" y="53993"/>
            <a:ext cx="2459238" cy="3222607"/>
          </a:xfrm>
          <a:prstGeom prst="rect">
            <a:avLst/>
          </a:prstGeom>
        </p:spPr>
      </p:pic>
      <p:pic>
        <p:nvPicPr>
          <p:cNvPr id="1028" name="Picture 4" descr="GOP Rep. Tom Cole Relinquishes Honorary Degree After Students Petition  College to Remove It">
            <a:extLst>
              <a:ext uri="{FF2B5EF4-FFF2-40B4-BE49-F238E27FC236}">
                <a16:creationId xmlns:a16="http://schemas.microsoft.com/office/drawing/2014/main" id="{EA8652D6-7327-E1B9-8CD6-F1D614E0B945}"/>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8455763" y="3385213"/>
            <a:ext cx="3538285" cy="235922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721810488"/>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bg>
      <p:bgPr>
        <a:solidFill>
          <a:srgbClr val="B51925"/>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B039344-D63F-0A56-14FB-D2AAFCB632F6}"/>
              </a:ext>
            </a:extLst>
          </p:cNvPr>
          <p:cNvSpPr>
            <a:spLocks noGrp="1"/>
          </p:cNvSpPr>
          <p:nvPr>
            <p:ph type="title"/>
          </p:nvPr>
        </p:nvSpPr>
        <p:spPr>
          <a:xfrm>
            <a:off x="3869506" y="9427"/>
            <a:ext cx="8322000" cy="1287167"/>
          </a:xfrm>
          <a:solidFill>
            <a:schemeClr val="tx1"/>
          </a:solidFill>
        </p:spPr>
        <p:txBody>
          <a:bodyPr anchor="b">
            <a:noAutofit/>
          </a:bodyPr>
          <a:lstStyle/>
          <a:p>
            <a:pPr algn="ctr"/>
            <a:r>
              <a:rPr lang="en-US" sz="4000" b="1">
                <a:solidFill>
                  <a:srgbClr val="B51925"/>
                </a:solidFill>
                <a:latin typeface="Abadi" panose="020B0604020104020204" pitchFamily="34" charset="0"/>
                <a:cs typeface="Times New Roman" panose="02020603050405020304" pitchFamily="18" charset="0"/>
              </a:rPr>
              <a:t>Improving data access legislation </a:t>
            </a:r>
          </a:p>
        </p:txBody>
      </p:sp>
      <p:pic>
        <p:nvPicPr>
          <p:cNvPr id="4" name="Picture 3" descr="White bird feathers">
            <a:extLst>
              <a:ext uri="{FF2B5EF4-FFF2-40B4-BE49-F238E27FC236}">
                <a16:creationId xmlns:a16="http://schemas.microsoft.com/office/drawing/2014/main" id="{7555953F-14E5-1547-C8AA-2A17A0B06324}"/>
              </a:ext>
            </a:extLst>
          </p:cNvPr>
          <p:cNvPicPr>
            <a:picLocks noChangeAspect="1"/>
          </p:cNvPicPr>
          <p:nvPr/>
        </p:nvPicPr>
        <p:blipFill rotWithShape="1">
          <a:blip r:embed="rId3">
            <a:extLst>
              <a:ext uri="{BEBA8EAE-BF5A-486C-A8C5-ECC9F3942E4B}">
                <a14:imgProps xmlns:a14="http://schemas.microsoft.com/office/drawing/2010/main">
                  <a14:imgLayer r:embed="rId4">
                    <a14:imgEffect>
                      <a14:brightnessContrast bright="-20000" contrast="-20000"/>
                    </a14:imgEffect>
                  </a14:imgLayer>
                </a14:imgProps>
              </a:ext>
              <a:ext uri="{28A0092B-C50C-407E-A947-70E740481C1C}">
                <a14:useLocalDpi xmlns:a14="http://schemas.microsoft.com/office/drawing/2010/main" val="0"/>
              </a:ext>
            </a:extLst>
          </a:blip>
          <a:srcRect l="34168" r="29002" b="1"/>
          <a:stretch/>
        </p:blipFill>
        <p:spPr>
          <a:xfrm>
            <a:off x="0" y="9427"/>
            <a:ext cx="3870989" cy="6857990"/>
          </a:xfrm>
          <a:prstGeom prst="rect">
            <a:avLst/>
          </a:prstGeom>
        </p:spPr>
      </p:pic>
      <p:pic>
        <p:nvPicPr>
          <p:cNvPr id="8" name="Picture 7" descr="A close-up of a black background&#10;&#10;Description automatically generated with low confidence">
            <a:extLst>
              <a:ext uri="{FF2B5EF4-FFF2-40B4-BE49-F238E27FC236}">
                <a16:creationId xmlns:a16="http://schemas.microsoft.com/office/drawing/2014/main" id="{0C512D1D-E8E4-EE16-68D4-B0696577B6A2}"/>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0" y="5860228"/>
            <a:ext cx="3870989" cy="960808"/>
          </a:xfrm>
          <a:prstGeom prst="rect">
            <a:avLst/>
          </a:prstGeom>
        </p:spPr>
      </p:pic>
      <p:sp>
        <p:nvSpPr>
          <p:cNvPr id="6" name="TextBox 5">
            <a:extLst>
              <a:ext uri="{FF2B5EF4-FFF2-40B4-BE49-F238E27FC236}">
                <a16:creationId xmlns:a16="http://schemas.microsoft.com/office/drawing/2014/main" id="{F09ABF9D-C334-EB8B-123F-B6ED073D6BF2}"/>
              </a:ext>
            </a:extLst>
          </p:cNvPr>
          <p:cNvSpPr txBox="1"/>
          <p:nvPr/>
        </p:nvSpPr>
        <p:spPr>
          <a:xfrm>
            <a:off x="3998902" y="1296594"/>
            <a:ext cx="7888298" cy="5978560"/>
          </a:xfrm>
          <a:prstGeom prst="rect">
            <a:avLst/>
          </a:prstGeom>
          <a:noFill/>
        </p:spPr>
        <p:txBody>
          <a:bodyPr wrap="square" lIns="91440" tIns="45720" rIns="91440" bIns="45720" rtlCol="0" anchor="t">
            <a:spAutoFit/>
          </a:bodyPr>
          <a:lstStyle/>
          <a:p>
            <a:pPr marL="342900" marR="0" lvl="0" indent="-342900" algn="l" defTabSz="914446" rtl="0" eaLnBrk="1" fontAlgn="auto" latinLnBrk="0" hangingPunct="1">
              <a:lnSpc>
                <a:spcPct val="100000"/>
              </a:lnSpc>
              <a:spcBef>
                <a:spcPts val="0"/>
              </a:spcBef>
              <a:spcAft>
                <a:spcPts val="1500"/>
              </a:spcAft>
              <a:buClrTx/>
              <a:buSzTx/>
              <a:buFont typeface="Arial" panose="020B0604020202020204" pitchFamily="34" charset="0"/>
              <a:buChar char="•"/>
              <a:tabLst/>
              <a:defRPr/>
            </a:pPr>
            <a:r>
              <a:rPr kumimoji="0" lang="en-US" sz="2000" b="0" i="0" u="none" strike="noStrike" kern="1200" cap="none" spc="0" normalizeH="0" baseline="0" noProof="0" dirty="0">
                <a:ln>
                  <a:noFill/>
                </a:ln>
                <a:solidFill>
                  <a:prstClr val="white"/>
                </a:solidFill>
                <a:effectLst/>
                <a:uLnTx/>
                <a:uFillTx/>
                <a:latin typeface="Abadi" panose="020B0604020104020204" pitchFamily="34" charset="0"/>
                <a:ea typeface="Calibri" panose="020F0502020204030204" pitchFamily="34" charset="0"/>
                <a:cs typeface="Times New Roman" panose="02020603050405020304" pitchFamily="18" charset="0"/>
              </a:rPr>
              <a:t>Senator Tina Smith (D-MN) is working on revising bipartisan legislation to improve how Tribes and Tribal Epidemiology Centers receive data and how data is reported, introduced last Congress and passed by the House as far back as 2021.</a:t>
            </a:r>
          </a:p>
          <a:p>
            <a:pPr marL="342900" marR="0" lvl="0" indent="-342900" algn="l" defTabSz="914446" rtl="0" eaLnBrk="1" fontAlgn="auto" latinLnBrk="0" hangingPunct="1">
              <a:lnSpc>
                <a:spcPct val="100000"/>
              </a:lnSpc>
              <a:spcBef>
                <a:spcPts val="0"/>
              </a:spcBef>
              <a:spcAft>
                <a:spcPts val="1500"/>
              </a:spcAft>
              <a:buClrTx/>
              <a:buSzTx/>
              <a:buFont typeface="Arial" panose="020B0604020202020204" pitchFamily="34" charset="0"/>
              <a:buChar char="•"/>
              <a:tabLst/>
              <a:defRPr/>
            </a:pPr>
            <a:r>
              <a:rPr kumimoji="0" lang="en-US" sz="2000" b="0" i="0" u="none" strike="noStrike" kern="1200" cap="none" spc="0" normalizeH="0" baseline="0" noProof="0" dirty="0">
                <a:ln>
                  <a:noFill/>
                </a:ln>
                <a:solidFill>
                  <a:prstClr val="white"/>
                </a:solidFill>
                <a:effectLst/>
                <a:uLnTx/>
                <a:uFillTx/>
                <a:latin typeface="Abadi" panose="020B0604020104020204" pitchFamily="34" charset="0"/>
                <a:ea typeface="Calibri" panose="020F0502020204030204" pitchFamily="34" charset="0"/>
                <a:cs typeface="Times New Roman" panose="02020603050405020304" pitchFamily="18" charset="0"/>
              </a:rPr>
              <a:t>NIHB is proposing revised language to ensure that Tribal data sovereignty is respected, but that Tribes and TECs are given access to data in a timely fashion. </a:t>
            </a:r>
          </a:p>
          <a:p>
            <a:pPr marL="342900" marR="0" lvl="0" indent="-342900" algn="l" defTabSz="914446" rtl="0" eaLnBrk="1" fontAlgn="auto" latinLnBrk="0" hangingPunct="1">
              <a:lnSpc>
                <a:spcPct val="100000"/>
              </a:lnSpc>
              <a:spcBef>
                <a:spcPts val="0"/>
              </a:spcBef>
              <a:spcAft>
                <a:spcPts val="1500"/>
              </a:spcAft>
              <a:buClrTx/>
              <a:buSzTx/>
              <a:buFont typeface="Arial" panose="020B0604020202020204" pitchFamily="34" charset="0"/>
              <a:buChar char="•"/>
              <a:tabLst/>
              <a:defRPr/>
            </a:pPr>
            <a:r>
              <a:rPr kumimoji="0" lang="en-US" sz="2000" b="0" i="0" u="none" strike="noStrike" kern="1200" cap="none" spc="0" normalizeH="0" baseline="0" noProof="0" dirty="0">
                <a:ln>
                  <a:noFill/>
                </a:ln>
                <a:solidFill>
                  <a:prstClr val="white"/>
                </a:solidFill>
                <a:effectLst/>
                <a:uLnTx/>
                <a:uFillTx/>
                <a:latin typeface="Abadi" panose="020B0604020104020204" pitchFamily="34" charset="0"/>
                <a:ea typeface="Calibri" panose="020F0502020204030204" pitchFamily="34" charset="0"/>
                <a:cs typeface="Times New Roman" panose="02020603050405020304" pitchFamily="18" charset="0"/>
              </a:rPr>
              <a:t>Includes requirements on HHS to follow the data policy developed in consultation with Tribes, and provide reasons for denial of data requests, based on a  preestablished list of finite criteria.  </a:t>
            </a:r>
          </a:p>
          <a:p>
            <a:pPr marL="342900" marR="0" lvl="0" indent="-342900" algn="l" defTabSz="914446" rtl="0" eaLnBrk="1" fontAlgn="auto" latinLnBrk="0" hangingPunct="1">
              <a:lnSpc>
                <a:spcPct val="100000"/>
              </a:lnSpc>
              <a:spcBef>
                <a:spcPts val="0"/>
              </a:spcBef>
              <a:spcAft>
                <a:spcPts val="1500"/>
              </a:spcAft>
              <a:buClrTx/>
              <a:buSzTx/>
              <a:buFont typeface="Arial" panose="020B0604020202020204" pitchFamily="34" charset="0"/>
              <a:buChar char="•"/>
              <a:tabLst/>
              <a:defRPr/>
            </a:pPr>
            <a:r>
              <a:rPr kumimoji="0" lang="en-US" sz="2000" b="0" i="0" u="none" strike="noStrike" kern="1200" cap="none" spc="0" normalizeH="0" baseline="0" noProof="0" dirty="0">
                <a:ln>
                  <a:noFill/>
                </a:ln>
                <a:solidFill>
                  <a:prstClr val="white"/>
                </a:solidFill>
                <a:effectLst/>
                <a:uLnTx/>
                <a:uFillTx/>
                <a:latin typeface="Abadi" panose="020B0604020104020204" pitchFamily="34" charset="0"/>
                <a:ea typeface="Calibri" panose="020F0502020204030204" pitchFamily="34" charset="0"/>
                <a:cs typeface="Times New Roman" panose="02020603050405020304" pitchFamily="18" charset="0"/>
              </a:rPr>
              <a:t>Met with Senator Smith’s office and Senate Committee on Indian Affairs (SCIA) Staff on the legislation again last week as we continue to work on bill sponsorship and introduction.</a:t>
            </a:r>
            <a:endParaRPr lang="en-US" sz="2000" dirty="0">
              <a:solidFill>
                <a:prstClr val="white"/>
              </a:solidFill>
              <a:latin typeface="Abadi" panose="020B0604020104020204" pitchFamily="34" charset="0"/>
              <a:ea typeface="Calibri" panose="020F0502020204030204" pitchFamily="34" charset="0"/>
              <a:cs typeface="Times New Roman" panose="02020603050405020304" pitchFamily="18" charset="0"/>
            </a:endParaRPr>
          </a:p>
          <a:p>
            <a:pPr marL="342900" marR="0" lvl="0" indent="-342900" algn="l" defTabSz="914446" rtl="0" eaLnBrk="1" fontAlgn="auto" latinLnBrk="0" hangingPunct="1">
              <a:lnSpc>
                <a:spcPct val="100000"/>
              </a:lnSpc>
              <a:spcBef>
                <a:spcPts val="0"/>
              </a:spcBef>
              <a:spcAft>
                <a:spcPts val="1500"/>
              </a:spcAft>
              <a:buClrTx/>
              <a:buSzTx/>
              <a:buFont typeface="Arial" panose="020B0604020202020204" pitchFamily="34" charset="0"/>
              <a:buChar char="•"/>
              <a:tabLst/>
              <a:defRPr/>
            </a:pPr>
            <a:r>
              <a:rPr kumimoji="0" lang="en-US" sz="2000" b="0" i="0" u="none" strike="noStrike" kern="1200" cap="none" spc="0" normalizeH="0" baseline="0" noProof="0" dirty="0">
                <a:ln>
                  <a:noFill/>
                </a:ln>
                <a:solidFill>
                  <a:prstClr val="white"/>
                </a:solidFill>
                <a:effectLst/>
                <a:uLnTx/>
                <a:uFillTx/>
                <a:latin typeface="Abadi" panose="020B0604020104020204" pitchFamily="34" charset="0"/>
                <a:ea typeface="Calibri" panose="020F0502020204030204" pitchFamily="34" charset="0"/>
                <a:cs typeface="Times New Roman" panose="02020603050405020304" pitchFamily="18" charset="0"/>
              </a:rPr>
              <a:t>SCIA minority staff asked for examples of data challenges and to hear about other Tribal supporters of the bill. </a:t>
            </a:r>
          </a:p>
          <a:p>
            <a:pPr marL="342900" marR="0" lvl="0" indent="-342900" algn="l" defTabSz="914446" rtl="0" eaLnBrk="1" fontAlgn="auto" latinLnBrk="0" hangingPunct="1">
              <a:lnSpc>
                <a:spcPct val="100000"/>
              </a:lnSpc>
              <a:spcBef>
                <a:spcPts val="0"/>
              </a:spcBef>
              <a:spcAft>
                <a:spcPts val="0"/>
              </a:spcAft>
              <a:buClrTx/>
              <a:buSzTx/>
              <a:buFont typeface="Arial" panose="020B0604020202020204" pitchFamily="34" charset="0"/>
              <a:buChar char="•"/>
              <a:tabLst/>
              <a:defRPr/>
            </a:pPr>
            <a:endParaRPr kumimoji="0" lang="en-US" sz="2000" b="0" i="0" u="none" strike="noStrike" kern="1200" cap="none" spc="0" normalizeH="0" baseline="0" noProof="0" dirty="0">
              <a:ln>
                <a:noFill/>
              </a:ln>
              <a:solidFill>
                <a:prstClr val="black"/>
              </a:solidFill>
              <a:effectLst/>
              <a:uLnTx/>
              <a:uFillTx/>
              <a:latin typeface="Abadi" panose="020B0604020104020204" pitchFamily="34" charset="0"/>
              <a:ea typeface="Calibri" panose="020F0502020204030204" pitchFamily="34" charset="0"/>
              <a:cs typeface="Times New Roman" panose="02020603050405020304" pitchFamily="18" charset="0"/>
            </a:endParaRPr>
          </a:p>
        </p:txBody>
      </p:sp>
      <p:pic>
        <p:nvPicPr>
          <p:cNvPr id="2050" name="Picture 2" descr="U.S. Senator Tina Smith">
            <a:extLst>
              <a:ext uri="{FF2B5EF4-FFF2-40B4-BE49-F238E27FC236}">
                <a16:creationId xmlns:a16="http://schemas.microsoft.com/office/drawing/2014/main" id="{06B351B7-791B-9547-E45F-72EC35145105}"/>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738959" y="262124"/>
            <a:ext cx="2133600" cy="2143125"/>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6" descr="A group of people sitting on a stage&#10;&#10;Description automatically generated">
            <a:extLst>
              <a:ext uri="{FF2B5EF4-FFF2-40B4-BE49-F238E27FC236}">
                <a16:creationId xmlns:a16="http://schemas.microsoft.com/office/drawing/2014/main" id="{BD00F333-9E6F-C166-571E-48C3542E7624}"/>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662759" y="2672974"/>
            <a:ext cx="2286000" cy="3048000"/>
          </a:xfrm>
          <a:prstGeom prst="rect">
            <a:avLst/>
          </a:prstGeom>
        </p:spPr>
      </p:pic>
    </p:spTree>
    <p:extLst>
      <p:ext uri="{BB962C8B-B14F-4D97-AF65-F5344CB8AC3E}">
        <p14:creationId xmlns:p14="http://schemas.microsoft.com/office/powerpoint/2010/main" val="213583213"/>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bg>
      <p:bgPr>
        <a:solidFill>
          <a:srgbClr val="B51925"/>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B039344-D63F-0A56-14FB-D2AAFCB632F6}"/>
              </a:ext>
            </a:extLst>
          </p:cNvPr>
          <p:cNvSpPr>
            <a:spLocks noGrp="1"/>
          </p:cNvSpPr>
          <p:nvPr>
            <p:ph type="title"/>
          </p:nvPr>
        </p:nvSpPr>
        <p:spPr>
          <a:xfrm>
            <a:off x="3869506" y="9427"/>
            <a:ext cx="8322000" cy="1287167"/>
          </a:xfrm>
          <a:solidFill>
            <a:schemeClr val="tx1"/>
          </a:solidFill>
        </p:spPr>
        <p:txBody>
          <a:bodyPr anchor="b">
            <a:noAutofit/>
          </a:bodyPr>
          <a:lstStyle/>
          <a:p>
            <a:pPr algn="ctr"/>
            <a:r>
              <a:rPr lang="en-US" sz="4000" b="1">
                <a:solidFill>
                  <a:srgbClr val="B51925"/>
                </a:solidFill>
                <a:latin typeface="Abadi" panose="020B0604020104020204" pitchFamily="34" charset="0"/>
                <a:cs typeface="Times New Roman" panose="02020603050405020304" pitchFamily="18" charset="0"/>
              </a:rPr>
              <a:t>HHS Data policy</a:t>
            </a:r>
          </a:p>
        </p:txBody>
      </p:sp>
      <p:pic>
        <p:nvPicPr>
          <p:cNvPr id="4" name="Picture 3" descr="White bird feathers">
            <a:extLst>
              <a:ext uri="{FF2B5EF4-FFF2-40B4-BE49-F238E27FC236}">
                <a16:creationId xmlns:a16="http://schemas.microsoft.com/office/drawing/2014/main" id="{7555953F-14E5-1547-C8AA-2A17A0B06324}"/>
              </a:ext>
            </a:extLst>
          </p:cNvPr>
          <p:cNvPicPr>
            <a:picLocks noChangeAspect="1"/>
          </p:cNvPicPr>
          <p:nvPr/>
        </p:nvPicPr>
        <p:blipFill rotWithShape="1">
          <a:blip r:embed="rId3">
            <a:extLst>
              <a:ext uri="{BEBA8EAE-BF5A-486C-A8C5-ECC9F3942E4B}">
                <a14:imgProps xmlns:a14="http://schemas.microsoft.com/office/drawing/2010/main">
                  <a14:imgLayer r:embed="rId4">
                    <a14:imgEffect>
                      <a14:brightnessContrast bright="-20000" contrast="-20000"/>
                    </a14:imgEffect>
                  </a14:imgLayer>
                </a14:imgProps>
              </a:ext>
              <a:ext uri="{28A0092B-C50C-407E-A947-70E740481C1C}">
                <a14:useLocalDpi xmlns:a14="http://schemas.microsoft.com/office/drawing/2010/main" val="0"/>
              </a:ext>
            </a:extLst>
          </a:blip>
          <a:srcRect l="34168" r="29002" b="1"/>
          <a:stretch/>
        </p:blipFill>
        <p:spPr>
          <a:xfrm>
            <a:off x="0" y="9427"/>
            <a:ext cx="3870989" cy="6857990"/>
          </a:xfrm>
          <a:prstGeom prst="rect">
            <a:avLst/>
          </a:prstGeom>
        </p:spPr>
      </p:pic>
      <p:pic>
        <p:nvPicPr>
          <p:cNvPr id="8" name="Picture 7" descr="A close-up of a black background&#10;&#10;Description automatically generated with low confidence">
            <a:extLst>
              <a:ext uri="{FF2B5EF4-FFF2-40B4-BE49-F238E27FC236}">
                <a16:creationId xmlns:a16="http://schemas.microsoft.com/office/drawing/2014/main" id="{0C512D1D-E8E4-EE16-68D4-B0696577B6A2}"/>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0" y="5736271"/>
            <a:ext cx="3870989" cy="960808"/>
          </a:xfrm>
          <a:prstGeom prst="rect">
            <a:avLst/>
          </a:prstGeom>
        </p:spPr>
      </p:pic>
      <p:sp>
        <p:nvSpPr>
          <p:cNvPr id="6" name="TextBox 5">
            <a:extLst>
              <a:ext uri="{FF2B5EF4-FFF2-40B4-BE49-F238E27FC236}">
                <a16:creationId xmlns:a16="http://schemas.microsoft.com/office/drawing/2014/main" id="{F09ABF9D-C334-EB8B-123F-B6ED073D6BF2}"/>
              </a:ext>
            </a:extLst>
          </p:cNvPr>
          <p:cNvSpPr txBox="1"/>
          <p:nvPr/>
        </p:nvSpPr>
        <p:spPr>
          <a:xfrm>
            <a:off x="3998902" y="1296594"/>
            <a:ext cx="7888298" cy="4439677"/>
          </a:xfrm>
          <a:prstGeom prst="rect">
            <a:avLst/>
          </a:prstGeom>
          <a:noFill/>
        </p:spPr>
        <p:txBody>
          <a:bodyPr wrap="square" lIns="91440" tIns="45720" rIns="91440" bIns="45720" rtlCol="0" anchor="t">
            <a:spAutoFit/>
          </a:bodyPr>
          <a:lstStyle/>
          <a:p>
            <a:pPr marL="342900" marR="0" lvl="0" indent="-342900" algn="l" defTabSz="914446" rtl="0" eaLnBrk="1" fontAlgn="auto" latinLnBrk="0" hangingPunct="1">
              <a:lnSpc>
                <a:spcPct val="100000"/>
              </a:lnSpc>
              <a:spcBef>
                <a:spcPts val="0"/>
              </a:spcBef>
              <a:spcAft>
                <a:spcPts val="1500"/>
              </a:spcAft>
              <a:buClrTx/>
              <a:buSzTx/>
              <a:buFont typeface="Arial" panose="020B0604020202020204" pitchFamily="34" charset="0"/>
              <a:buChar char="•"/>
              <a:tabLst/>
              <a:defRPr/>
            </a:pPr>
            <a:r>
              <a:rPr kumimoji="0" lang="en-US" sz="2000" b="0" i="0" u="none" strike="noStrike" kern="1200" cap="none" spc="0" normalizeH="0" baseline="0" noProof="0">
                <a:ln>
                  <a:noFill/>
                </a:ln>
                <a:solidFill>
                  <a:prstClr val="white"/>
                </a:solidFill>
                <a:effectLst/>
                <a:uLnTx/>
                <a:uFillTx/>
                <a:latin typeface="Abadi" panose="020B0604020104020204" pitchFamily="34" charset="0"/>
                <a:ea typeface="Calibri" panose="020F0502020204030204" pitchFamily="34" charset="0"/>
                <a:cs typeface="Times New Roman" panose="02020603050405020304" pitchFamily="18" charset="0"/>
              </a:rPr>
              <a:t>In early 2024, HHS released a draft Data policy to govern how Tribes have access to data across the department. </a:t>
            </a:r>
          </a:p>
          <a:p>
            <a:pPr marL="342900" marR="0" lvl="0" indent="-342900" algn="l" defTabSz="914446" rtl="0" eaLnBrk="1" fontAlgn="auto" latinLnBrk="0" hangingPunct="1">
              <a:lnSpc>
                <a:spcPct val="100000"/>
              </a:lnSpc>
              <a:spcBef>
                <a:spcPts val="0"/>
              </a:spcBef>
              <a:spcAft>
                <a:spcPts val="1500"/>
              </a:spcAft>
              <a:buClrTx/>
              <a:buSzTx/>
              <a:buFont typeface="Arial" panose="020B0604020202020204" pitchFamily="34" charset="0"/>
              <a:buChar char="•"/>
              <a:tabLst/>
              <a:defRPr/>
            </a:pPr>
            <a:r>
              <a:rPr kumimoji="0" lang="en-US" sz="2000" b="0" i="0" u="none" strike="noStrike" kern="1200" cap="none" spc="0" normalizeH="0" baseline="0" noProof="0">
                <a:ln>
                  <a:noFill/>
                </a:ln>
                <a:effectLst/>
                <a:uLnTx/>
                <a:uFillTx/>
                <a:latin typeface="Abadi" panose="020B0604020104020204" pitchFamily="34" charset="0"/>
                <a:ea typeface="Calibri" panose="020F0502020204030204" pitchFamily="34" charset="0"/>
                <a:cs typeface="Times New Roman" panose="02020603050405020304" pitchFamily="18" charset="0"/>
              </a:rPr>
              <a:t>The </a:t>
            </a:r>
            <a:r>
              <a:rPr lang="en-US" sz="2000">
                <a:latin typeface="Abadi" panose="020B0604020104020204" pitchFamily="34" charset="0"/>
                <a:ea typeface="Calibri" panose="020F0502020204030204" pitchFamily="34" charset="0"/>
                <a:cs typeface="Times New Roman" panose="02020603050405020304" pitchFamily="18" charset="0"/>
              </a:rPr>
              <a:t>policy </a:t>
            </a:r>
            <a:r>
              <a:rPr kumimoji="0" lang="en-US" sz="2000" b="0" i="0" u="none" strike="noStrike" kern="1200" cap="none" spc="0" normalizeH="0" baseline="0" noProof="0">
                <a:ln>
                  <a:noFill/>
                </a:ln>
                <a:effectLst/>
                <a:uLnTx/>
                <a:uFillTx/>
                <a:latin typeface="Abadi" panose="020B0604020104020204" pitchFamily="34" charset="0"/>
                <a:ea typeface="Calibri" panose="020F0502020204030204" pitchFamily="34" charset="0"/>
                <a:cs typeface="Times New Roman" panose="02020603050405020304" pitchFamily="18" charset="0"/>
              </a:rPr>
              <a:t>fails to adequately fulfill any of its stated objectives or address the recommendations from the Government Accountability Office that prompted the creation of a data access policy</a:t>
            </a:r>
          </a:p>
          <a:p>
            <a:pPr marL="342900" marR="0" lvl="0" indent="-342900" algn="l" defTabSz="914446" rtl="0" eaLnBrk="1" fontAlgn="auto" latinLnBrk="0" hangingPunct="1">
              <a:lnSpc>
                <a:spcPct val="100000"/>
              </a:lnSpc>
              <a:spcBef>
                <a:spcPts val="0"/>
              </a:spcBef>
              <a:spcAft>
                <a:spcPts val="1500"/>
              </a:spcAft>
              <a:buClrTx/>
              <a:buSzTx/>
              <a:buFont typeface="Arial" panose="020B0604020202020204" pitchFamily="34" charset="0"/>
              <a:buChar char="•"/>
              <a:tabLst/>
              <a:defRPr/>
            </a:pPr>
            <a:r>
              <a:rPr kumimoji="0" lang="en-US" sz="2000" b="0" i="0" u="none" strike="noStrike" kern="1200" cap="none" spc="0" normalizeH="0" baseline="0" noProof="0">
                <a:ln>
                  <a:noFill/>
                </a:ln>
                <a:effectLst/>
                <a:uLnTx/>
                <a:uFillTx/>
                <a:latin typeface="Abadi" panose="020B0604020104020204" pitchFamily="34" charset="0"/>
                <a:ea typeface="Calibri" panose="020F0502020204030204" pitchFamily="34" charset="0"/>
                <a:cs typeface="Times New Roman" panose="02020603050405020304" pitchFamily="18" charset="0"/>
              </a:rPr>
              <a:t>Does not require policies that do not support Tribal sovereignty or data access to be rewritten but, instead, ceded to. </a:t>
            </a:r>
          </a:p>
          <a:p>
            <a:pPr marL="342900" marR="0" lvl="0" indent="-342900" algn="l" defTabSz="914446" rtl="0" eaLnBrk="1" fontAlgn="auto" latinLnBrk="0" hangingPunct="1">
              <a:lnSpc>
                <a:spcPct val="100000"/>
              </a:lnSpc>
              <a:spcBef>
                <a:spcPts val="0"/>
              </a:spcBef>
              <a:spcAft>
                <a:spcPts val="1500"/>
              </a:spcAft>
              <a:buClrTx/>
              <a:buSzTx/>
              <a:buFont typeface="Arial" panose="020B0604020202020204" pitchFamily="34" charset="0"/>
              <a:buChar char="•"/>
              <a:tabLst/>
              <a:defRPr/>
            </a:pPr>
            <a:r>
              <a:rPr lang="en-US" sz="2000">
                <a:latin typeface="Abadi" panose="020B0604020104020204" pitchFamily="34" charset="0"/>
                <a:ea typeface="Calibri" panose="020F0502020204030204" pitchFamily="34" charset="0"/>
                <a:cs typeface="Times New Roman" panose="02020603050405020304" pitchFamily="18" charset="0"/>
              </a:rPr>
              <a:t>Does not have enforcement mechanisms</a:t>
            </a:r>
          </a:p>
          <a:p>
            <a:pPr marL="342900" marR="0" lvl="0" indent="-342900" algn="l" defTabSz="914446" rtl="0" eaLnBrk="1" fontAlgn="auto" latinLnBrk="0" hangingPunct="1">
              <a:lnSpc>
                <a:spcPct val="100000"/>
              </a:lnSpc>
              <a:spcBef>
                <a:spcPts val="0"/>
              </a:spcBef>
              <a:spcAft>
                <a:spcPts val="1500"/>
              </a:spcAft>
              <a:buClrTx/>
              <a:buSzTx/>
              <a:buFont typeface="Arial" panose="020B0604020202020204" pitchFamily="34" charset="0"/>
              <a:buChar char="•"/>
              <a:tabLst/>
              <a:defRPr/>
            </a:pPr>
            <a:r>
              <a:rPr lang="en-US" sz="2000">
                <a:latin typeface="Abadi" panose="020B0604020104020204" pitchFamily="34" charset="0"/>
                <a:ea typeface="Calibri" panose="020F0502020204030204" pitchFamily="34" charset="0"/>
                <a:cs typeface="Times New Roman" panose="02020603050405020304" pitchFamily="18" charset="0"/>
              </a:rPr>
              <a:t>Operating divisions have largely their own ability to draft and uphold the policies</a:t>
            </a:r>
          </a:p>
          <a:p>
            <a:pPr marL="342900" marR="0" lvl="0" indent="-342900" algn="l" defTabSz="914446" rtl="0" eaLnBrk="1" fontAlgn="auto" latinLnBrk="0" hangingPunct="1">
              <a:lnSpc>
                <a:spcPct val="100000"/>
              </a:lnSpc>
              <a:spcBef>
                <a:spcPts val="0"/>
              </a:spcBef>
              <a:spcAft>
                <a:spcPts val="1500"/>
              </a:spcAft>
              <a:buClrTx/>
              <a:buSzTx/>
              <a:buFont typeface="Arial" panose="020B0604020202020204" pitchFamily="34" charset="0"/>
              <a:buChar char="•"/>
              <a:tabLst/>
              <a:defRPr/>
            </a:pPr>
            <a:r>
              <a:rPr kumimoji="0" lang="en-US" sz="2000" b="0" i="0" u="none" strike="noStrike" kern="1200" cap="none" spc="0" normalizeH="0" baseline="0" noProof="0">
                <a:ln>
                  <a:noFill/>
                </a:ln>
                <a:effectLst/>
                <a:uLnTx/>
                <a:uFillTx/>
                <a:latin typeface="Abadi" panose="020B0604020104020204" pitchFamily="34" charset="0"/>
                <a:ea typeface="Calibri" panose="020F0502020204030204" pitchFamily="34" charset="0"/>
                <a:cs typeface="Times New Roman" panose="02020603050405020304" pitchFamily="18" charset="0"/>
              </a:rPr>
              <a:t>We hope</a:t>
            </a:r>
            <a:r>
              <a:rPr lang="en-US" sz="2000">
                <a:latin typeface="Abadi" panose="020B0604020104020204" pitchFamily="34" charset="0"/>
                <a:ea typeface="Calibri" panose="020F0502020204030204" pitchFamily="34" charset="0"/>
                <a:cs typeface="Times New Roman" panose="02020603050405020304" pitchFamily="18" charset="0"/>
              </a:rPr>
              <a:t> HHS will provide an updated policy this year. </a:t>
            </a:r>
            <a:endParaRPr kumimoji="0" lang="en-US" sz="2000" b="0" i="0" u="none" strike="noStrike" kern="1200" cap="none" spc="0" normalizeH="0" baseline="0" noProof="0">
              <a:ln>
                <a:noFill/>
              </a:ln>
              <a:effectLst/>
              <a:uLnTx/>
              <a:uFillTx/>
              <a:latin typeface="Abadi" panose="020B0604020104020204" pitchFamily="34" charset="0"/>
              <a:ea typeface="Calibri" panose="020F0502020204030204" pitchFamily="34" charset="0"/>
              <a:cs typeface="Times New Roman" panose="02020603050405020304" pitchFamily="18" charset="0"/>
            </a:endParaRPr>
          </a:p>
        </p:txBody>
      </p:sp>
      <p:pic>
        <p:nvPicPr>
          <p:cNvPr id="1028" name="Picture 4" descr="HHS.gov Brand Guidance | HHS.gov">
            <a:extLst>
              <a:ext uri="{FF2B5EF4-FFF2-40B4-BE49-F238E27FC236}">
                <a16:creationId xmlns:a16="http://schemas.microsoft.com/office/drawing/2014/main" id="{F0A0B93D-D133-CA83-36AA-008E42896BC2}"/>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492456" y="1668463"/>
            <a:ext cx="2886075" cy="288607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090038153"/>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B039344-D63F-0A56-14FB-D2AAFCB632F6}"/>
              </a:ext>
            </a:extLst>
          </p:cNvPr>
          <p:cNvSpPr>
            <a:spLocks noGrp="1"/>
          </p:cNvSpPr>
          <p:nvPr>
            <p:ph type="title"/>
          </p:nvPr>
        </p:nvSpPr>
        <p:spPr>
          <a:xfrm>
            <a:off x="3869506" y="9427"/>
            <a:ext cx="8322000" cy="1287167"/>
          </a:xfrm>
          <a:solidFill>
            <a:srgbClr val="C00000"/>
          </a:solidFill>
        </p:spPr>
        <p:txBody>
          <a:bodyPr anchor="b">
            <a:noAutofit/>
          </a:bodyPr>
          <a:lstStyle/>
          <a:p>
            <a:pPr algn="ctr"/>
            <a:r>
              <a:rPr lang="en-US" sz="4000" b="1">
                <a:latin typeface="Abadi" panose="020B0604020104020204" pitchFamily="34" charset="0"/>
                <a:cs typeface="Times New Roman" panose="02020603050405020304" pitchFamily="18" charset="0"/>
              </a:rPr>
              <a:t>TTAG Priorities –</a:t>
            </a:r>
            <a:br>
              <a:rPr lang="en-US" sz="4000" b="1">
                <a:latin typeface="Abadi" panose="020B0604020104020204" pitchFamily="34" charset="0"/>
                <a:cs typeface="Times New Roman" panose="02020603050405020304" pitchFamily="18" charset="0"/>
              </a:rPr>
            </a:br>
            <a:r>
              <a:rPr lang="en-US" sz="4000" b="1">
                <a:latin typeface="Abadi" panose="020B0604020104020204" pitchFamily="34" charset="0"/>
                <a:cs typeface="Times New Roman" panose="02020603050405020304" pitchFamily="18" charset="0"/>
              </a:rPr>
              <a:t>Legislative </a:t>
            </a:r>
          </a:p>
        </p:txBody>
      </p:sp>
      <p:pic>
        <p:nvPicPr>
          <p:cNvPr id="4" name="Picture 3" descr="White bird feathers">
            <a:extLst>
              <a:ext uri="{FF2B5EF4-FFF2-40B4-BE49-F238E27FC236}">
                <a16:creationId xmlns:a16="http://schemas.microsoft.com/office/drawing/2014/main" id="{7555953F-14E5-1547-C8AA-2A17A0B06324}"/>
              </a:ext>
            </a:extLst>
          </p:cNvPr>
          <p:cNvPicPr>
            <a:picLocks noChangeAspect="1"/>
          </p:cNvPicPr>
          <p:nvPr/>
        </p:nvPicPr>
        <p:blipFill rotWithShape="1">
          <a:blip r:embed="rId3">
            <a:extLst>
              <a:ext uri="{BEBA8EAE-BF5A-486C-A8C5-ECC9F3942E4B}">
                <a14:imgProps xmlns:a14="http://schemas.microsoft.com/office/drawing/2010/main">
                  <a14:imgLayer r:embed="rId4">
                    <a14:imgEffect>
                      <a14:brightnessContrast bright="-20000" contrast="-20000"/>
                    </a14:imgEffect>
                  </a14:imgLayer>
                </a14:imgProps>
              </a:ext>
              <a:ext uri="{28A0092B-C50C-407E-A947-70E740481C1C}">
                <a14:useLocalDpi xmlns:a14="http://schemas.microsoft.com/office/drawing/2010/main" val="0"/>
              </a:ext>
            </a:extLst>
          </a:blip>
          <a:srcRect l="34168" r="29002" b="1"/>
          <a:stretch/>
        </p:blipFill>
        <p:spPr>
          <a:xfrm>
            <a:off x="0" y="9427"/>
            <a:ext cx="3870989" cy="6857990"/>
          </a:xfrm>
          <a:prstGeom prst="rect">
            <a:avLst/>
          </a:prstGeom>
        </p:spPr>
      </p:pic>
      <p:pic>
        <p:nvPicPr>
          <p:cNvPr id="8" name="Picture 7" descr="A close-up of a black background&#10;&#10;Description automatically generated with low confidence">
            <a:extLst>
              <a:ext uri="{FF2B5EF4-FFF2-40B4-BE49-F238E27FC236}">
                <a16:creationId xmlns:a16="http://schemas.microsoft.com/office/drawing/2014/main" id="{0C512D1D-E8E4-EE16-68D4-B0696577B6A2}"/>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0" y="5860228"/>
            <a:ext cx="3870989" cy="960808"/>
          </a:xfrm>
          <a:prstGeom prst="rect">
            <a:avLst/>
          </a:prstGeom>
        </p:spPr>
      </p:pic>
      <p:sp>
        <p:nvSpPr>
          <p:cNvPr id="3" name="TextBox 2">
            <a:extLst>
              <a:ext uri="{FF2B5EF4-FFF2-40B4-BE49-F238E27FC236}">
                <a16:creationId xmlns:a16="http://schemas.microsoft.com/office/drawing/2014/main" id="{F954B004-38EE-EEDD-4CFF-3368E601102D}"/>
              </a:ext>
            </a:extLst>
          </p:cNvPr>
          <p:cNvSpPr txBox="1"/>
          <p:nvPr/>
        </p:nvSpPr>
        <p:spPr>
          <a:xfrm>
            <a:off x="3869012" y="1312681"/>
            <a:ext cx="8322493" cy="5983689"/>
          </a:xfrm>
          <a:prstGeom prst="rect">
            <a:avLst/>
          </a:prstGeom>
          <a:noFill/>
        </p:spPr>
        <p:txBody>
          <a:bodyPr wrap="square" lIns="91440" tIns="45720" rIns="91440" bIns="45720" rtlCol="0" anchor="t">
            <a:spAutoFit/>
          </a:bodyPr>
          <a:lstStyle/>
          <a:p>
            <a:pPr marL="285750" indent="-285750" defTabSz="914446">
              <a:spcAft>
                <a:spcPts val="500"/>
              </a:spcAft>
              <a:buFont typeface="Arial" panose="020B0604020202020204" pitchFamily="34" charset="0"/>
              <a:buChar char="•"/>
            </a:pPr>
            <a:r>
              <a:rPr lang="en-US">
                <a:solidFill>
                  <a:schemeClr val="bg1"/>
                </a:solidFill>
                <a:latin typeface="Abadi" panose="020B0604020104020204" pitchFamily="34" charset="0"/>
                <a:ea typeface="Calibri" panose="020F0502020204030204" pitchFamily="34" charset="0"/>
                <a:cs typeface="Times New Roman" panose="02020603050405020304" pitchFamily="18" charset="0"/>
              </a:rPr>
              <a:t>NIHB has launched its engagement efforts with Congress on the TTAG Priorities.</a:t>
            </a:r>
          </a:p>
          <a:p>
            <a:pPr defTabSz="914446">
              <a:spcAft>
                <a:spcPts val="500"/>
              </a:spcAft>
            </a:pPr>
            <a:endParaRPr lang="en-US">
              <a:solidFill>
                <a:schemeClr val="bg1"/>
              </a:solidFill>
              <a:latin typeface="Abadi" panose="020B0604020104020204" pitchFamily="34" charset="0"/>
              <a:ea typeface="Calibri" panose="020F0502020204030204" pitchFamily="34" charset="0"/>
              <a:cs typeface="Times New Roman" panose="02020603050405020304" pitchFamily="18" charset="0"/>
            </a:endParaRPr>
          </a:p>
          <a:p>
            <a:pPr marL="285750" indent="-285750" defTabSz="914446">
              <a:spcAft>
                <a:spcPts val="500"/>
              </a:spcAft>
              <a:buFont typeface="Arial" panose="020B0604020202020204" pitchFamily="34" charset="0"/>
              <a:buChar char="•"/>
            </a:pPr>
            <a:r>
              <a:rPr lang="en-US">
                <a:solidFill>
                  <a:schemeClr val="bg1"/>
                </a:solidFill>
                <a:latin typeface="Abadi" panose="020B0604020104020204" pitchFamily="34" charset="0"/>
                <a:ea typeface="Calibri" panose="020F0502020204030204" pitchFamily="34" charset="0"/>
                <a:cs typeface="Times New Roman" panose="02020603050405020304" pitchFamily="18" charset="0"/>
              </a:rPr>
              <a:t>NIHB hosted the first MMPC/TTAG Hill Day to begin discussing the TTAG Priorities and introduction of legislation; we have also met with Senate Finance Committee Staff.</a:t>
            </a:r>
          </a:p>
          <a:p>
            <a:pPr marL="342900" indent="-342900" defTabSz="914446">
              <a:spcAft>
                <a:spcPts val="500"/>
              </a:spcAft>
              <a:buFont typeface="Arial" panose="020B0604020202020204" pitchFamily="34" charset="0"/>
              <a:buChar char="•"/>
            </a:pPr>
            <a:endParaRPr lang="en-US">
              <a:solidFill>
                <a:schemeClr val="bg1"/>
              </a:solidFill>
              <a:latin typeface="Abadi" panose="020B0604020104020204" pitchFamily="34" charset="0"/>
              <a:ea typeface="Calibri" panose="020F0502020204030204" pitchFamily="34" charset="0"/>
              <a:cs typeface="Times New Roman" panose="02020603050405020304" pitchFamily="18" charset="0"/>
            </a:endParaRPr>
          </a:p>
          <a:p>
            <a:pPr marL="342900" indent="-342900" defTabSz="914446">
              <a:buFont typeface="Arial" panose="020B0604020202020204" pitchFamily="34" charset="0"/>
              <a:buChar char="•"/>
            </a:pPr>
            <a:r>
              <a:rPr lang="en-US">
                <a:solidFill>
                  <a:schemeClr val="bg1"/>
                </a:solidFill>
                <a:latin typeface="Abadi" panose="020B0604020104020204" pitchFamily="34" charset="0"/>
                <a:ea typeface="Calibri" panose="020F0502020204030204" pitchFamily="34" charset="0"/>
                <a:cs typeface="Times New Roman" panose="02020603050405020304" pitchFamily="18" charset="0"/>
              </a:rPr>
              <a:t>NIHB continues its efforts with the workgroup to advocate to Congress on introduction of pieces of legislation reflecting these priorities.</a:t>
            </a:r>
          </a:p>
          <a:p>
            <a:pPr marL="800100" lvl="1" indent="-342900" defTabSz="914446">
              <a:buFont typeface="Arial" panose="020B0604020202020204" pitchFamily="34" charset="0"/>
              <a:buChar char="•"/>
            </a:pPr>
            <a:r>
              <a:rPr lang="en-US">
                <a:solidFill>
                  <a:schemeClr val="bg1"/>
                </a:solidFill>
                <a:latin typeface="Abadi" panose="020B0604020104020204" pitchFamily="34" charset="0"/>
                <a:ea typeface="Calibri" panose="020F0502020204030204" pitchFamily="34" charset="0"/>
                <a:cs typeface="Times New Roman" panose="02020603050405020304" pitchFamily="18" charset="0"/>
              </a:rPr>
              <a:t>Focusing on members of key Committees such as Senate Finance Committee; Senate HELP Committee; Senate Committee on Indian Affairs; House Energy and Commerce Committee; and House Ways and Means Committee</a:t>
            </a:r>
          </a:p>
          <a:p>
            <a:pPr marL="342900" indent="-342900" defTabSz="914446">
              <a:buFont typeface="Arial" panose="020B0604020202020204" pitchFamily="34" charset="0"/>
              <a:buChar char="•"/>
            </a:pPr>
            <a:endParaRPr lang="en-US">
              <a:solidFill>
                <a:schemeClr val="bg1"/>
              </a:solidFill>
              <a:latin typeface="Abadi" panose="020B0604020104020204" pitchFamily="34" charset="0"/>
              <a:ea typeface="Calibri" panose="020F0502020204030204" pitchFamily="34" charset="0"/>
              <a:cs typeface="Times New Roman" panose="02020603050405020304" pitchFamily="18" charset="0"/>
            </a:endParaRPr>
          </a:p>
          <a:p>
            <a:pPr marL="342900" indent="-342900" defTabSz="914446">
              <a:buFont typeface="Arial" panose="020B0604020202020204" pitchFamily="34" charset="0"/>
              <a:buChar char="•"/>
            </a:pPr>
            <a:r>
              <a:rPr lang="en-US">
                <a:solidFill>
                  <a:schemeClr val="bg1"/>
                </a:solidFill>
                <a:latin typeface="Abadi" panose="020B0604020104020204" pitchFamily="34" charset="0"/>
                <a:ea typeface="Calibri" panose="020F0502020204030204" pitchFamily="34" charset="0"/>
                <a:cs typeface="Times New Roman" panose="02020603050405020304" pitchFamily="18" charset="0"/>
              </a:rPr>
              <a:t>NIHB and TTAG welcome Tribes and Tribal leaders who wish to help with advocacy efforts in Congress. If you are interested, you can email NIHB Congressional Relations Team or Garrett Lankford at </a:t>
            </a:r>
            <a:r>
              <a:rPr lang="en-US">
                <a:solidFill>
                  <a:schemeClr val="bg1"/>
                </a:solidFill>
                <a:latin typeface="Abadi" panose="020B0604020104020204" pitchFamily="34" charset="0"/>
                <a:ea typeface="Calibri" panose="020F0502020204030204" pitchFamily="34" charset="0"/>
                <a:cs typeface="Times New Roman" panose="02020603050405020304" pitchFamily="18" charset="0"/>
                <a:hlinkClick r:id="rId6">
                  <a:extLst>
                    <a:ext uri="{A12FA001-AC4F-418D-AE19-62706E023703}">
                      <ahyp:hlinkClr xmlns:ahyp="http://schemas.microsoft.com/office/drawing/2018/hyperlinkcolor" val="tx"/>
                    </a:ext>
                  </a:extLst>
                </a:hlinkClick>
              </a:rPr>
              <a:t>glankford@nihb.org</a:t>
            </a:r>
            <a:r>
              <a:rPr lang="en-US">
                <a:solidFill>
                  <a:schemeClr val="bg1"/>
                </a:solidFill>
                <a:latin typeface="Abadi" panose="020B0604020104020204" pitchFamily="34" charset="0"/>
                <a:ea typeface="Calibri" panose="020F0502020204030204" pitchFamily="34" charset="0"/>
                <a:cs typeface="Times New Roman" panose="02020603050405020304" pitchFamily="18" charset="0"/>
              </a:rPr>
              <a:t> to help out. Please share widely.</a:t>
            </a:r>
          </a:p>
          <a:p>
            <a:pPr marL="342900" indent="-342900" defTabSz="914446">
              <a:buFont typeface="Arial" panose="020B0604020202020204" pitchFamily="34" charset="0"/>
              <a:buChar char="•"/>
            </a:pPr>
            <a:endParaRPr lang="en-US">
              <a:solidFill>
                <a:schemeClr val="bg1"/>
              </a:solidFill>
              <a:latin typeface="Abadi" panose="020B0604020104020204" pitchFamily="34" charset="0"/>
              <a:ea typeface="Calibri" panose="020F0502020204030204" pitchFamily="34" charset="0"/>
              <a:cs typeface="Times New Roman" panose="02020603050405020304" pitchFamily="18" charset="0"/>
            </a:endParaRPr>
          </a:p>
          <a:p>
            <a:pPr defTabSz="914446">
              <a:spcAft>
                <a:spcPts val="500"/>
              </a:spcAft>
            </a:pPr>
            <a:endParaRPr lang="en-US">
              <a:solidFill>
                <a:schemeClr val="bg1"/>
              </a:solidFill>
              <a:latin typeface="Abadi" panose="020B0604020104020204" pitchFamily="34" charset="0"/>
              <a:ea typeface="Calibri" panose="020F0502020204030204" pitchFamily="34" charset="0"/>
              <a:cs typeface="Times New Roman" panose="02020603050405020304" pitchFamily="18" charset="0"/>
            </a:endParaRPr>
          </a:p>
          <a:p>
            <a:pPr marL="342900" indent="-342900" defTabSz="914446">
              <a:buFont typeface="Arial" panose="020B0604020202020204" pitchFamily="34" charset="0"/>
              <a:buChar char="•"/>
            </a:pPr>
            <a:endParaRPr lang="en-US" sz="2000">
              <a:solidFill>
                <a:srgbClr val="B51925"/>
              </a:solidFill>
              <a:latin typeface="Abadi" panose="020B0604020104020204" pitchFamily="34" charset="0"/>
              <a:ea typeface="Calibri" panose="020F0502020204030204" pitchFamily="34" charset="0"/>
              <a:cs typeface="Calibri" panose="020F0502020204030204" pitchFamily="34" charset="0"/>
            </a:endParaRPr>
          </a:p>
        </p:txBody>
      </p:sp>
      <p:pic>
        <p:nvPicPr>
          <p:cNvPr id="5" name="Picture 4">
            <a:extLst>
              <a:ext uri="{FF2B5EF4-FFF2-40B4-BE49-F238E27FC236}">
                <a16:creationId xmlns:a16="http://schemas.microsoft.com/office/drawing/2014/main" id="{52D7AA9A-4AA0-F442-2045-92BA49739AC7}"/>
              </a:ext>
            </a:extLst>
          </p:cNvPr>
          <p:cNvPicPr>
            <a:picLocks noChangeAspect="1"/>
          </p:cNvPicPr>
          <p:nvPr/>
        </p:nvPicPr>
        <p:blipFill>
          <a:blip r:embed="rId7">
            <a:extLst>
              <a:ext uri="{28A0092B-C50C-407E-A947-70E740481C1C}">
                <a14:useLocalDpi xmlns:a14="http://schemas.microsoft.com/office/drawing/2010/main" val="0"/>
              </a:ext>
            </a:extLst>
          </a:blip>
          <a:srcRect/>
          <a:stretch/>
        </p:blipFill>
        <p:spPr>
          <a:xfrm>
            <a:off x="155515" y="1296594"/>
            <a:ext cx="3559957" cy="2669967"/>
          </a:xfrm>
          <a:prstGeom prst="rect">
            <a:avLst/>
          </a:prstGeom>
        </p:spPr>
      </p:pic>
    </p:spTree>
    <p:extLst>
      <p:ext uri="{BB962C8B-B14F-4D97-AF65-F5344CB8AC3E}">
        <p14:creationId xmlns:p14="http://schemas.microsoft.com/office/powerpoint/2010/main" val="389387131"/>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B039344-D63F-0A56-14FB-D2AAFCB632F6}"/>
              </a:ext>
            </a:extLst>
          </p:cNvPr>
          <p:cNvSpPr>
            <a:spLocks noGrp="1"/>
          </p:cNvSpPr>
          <p:nvPr>
            <p:ph type="title"/>
          </p:nvPr>
        </p:nvSpPr>
        <p:spPr>
          <a:xfrm>
            <a:off x="3869506" y="9427"/>
            <a:ext cx="8322000" cy="1287167"/>
          </a:xfrm>
          <a:solidFill>
            <a:srgbClr val="C00000"/>
          </a:solidFill>
        </p:spPr>
        <p:txBody>
          <a:bodyPr anchor="b">
            <a:noAutofit/>
          </a:bodyPr>
          <a:lstStyle/>
          <a:p>
            <a:pPr algn="ctr"/>
            <a:r>
              <a:rPr lang="en-US" sz="4000" b="1">
                <a:latin typeface="Abadi" panose="020B0604020104020204" pitchFamily="34" charset="0"/>
                <a:cs typeface="Times New Roman" panose="02020603050405020304" pitchFamily="18" charset="0"/>
              </a:rPr>
              <a:t>TTAG Legislative Priorities</a:t>
            </a:r>
          </a:p>
        </p:txBody>
      </p:sp>
      <p:pic>
        <p:nvPicPr>
          <p:cNvPr id="4" name="Picture 3" descr="White bird feathers">
            <a:extLst>
              <a:ext uri="{FF2B5EF4-FFF2-40B4-BE49-F238E27FC236}">
                <a16:creationId xmlns:a16="http://schemas.microsoft.com/office/drawing/2014/main" id="{7555953F-14E5-1547-C8AA-2A17A0B06324}"/>
              </a:ext>
            </a:extLst>
          </p:cNvPr>
          <p:cNvPicPr>
            <a:picLocks noChangeAspect="1"/>
          </p:cNvPicPr>
          <p:nvPr/>
        </p:nvPicPr>
        <p:blipFill rotWithShape="1">
          <a:blip r:embed="rId3">
            <a:extLst>
              <a:ext uri="{BEBA8EAE-BF5A-486C-A8C5-ECC9F3942E4B}">
                <a14:imgProps xmlns:a14="http://schemas.microsoft.com/office/drawing/2010/main">
                  <a14:imgLayer r:embed="rId4">
                    <a14:imgEffect>
                      <a14:brightnessContrast bright="-20000" contrast="-20000"/>
                    </a14:imgEffect>
                  </a14:imgLayer>
                </a14:imgProps>
              </a:ext>
              <a:ext uri="{28A0092B-C50C-407E-A947-70E740481C1C}">
                <a14:useLocalDpi xmlns:a14="http://schemas.microsoft.com/office/drawing/2010/main" val="0"/>
              </a:ext>
            </a:extLst>
          </a:blip>
          <a:srcRect l="34168" r="29002" b="1"/>
          <a:stretch/>
        </p:blipFill>
        <p:spPr>
          <a:xfrm>
            <a:off x="0" y="9427"/>
            <a:ext cx="3870989" cy="6857990"/>
          </a:xfrm>
          <a:prstGeom prst="rect">
            <a:avLst/>
          </a:prstGeom>
        </p:spPr>
      </p:pic>
      <p:pic>
        <p:nvPicPr>
          <p:cNvPr id="8" name="Picture 7" descr="A close-up of a black background&#10;&#10;Description automatically generated with low confidence">
            <a:extLst>
              <a:ext uri="{FF2B5EF4-FFF2-40B4-BE49-F238E27FC236}">
                <a16:creationId xmlns:a16="http://schemas.microsoft.com/office/drawing/2014/main" id="{0C512D1D-E8E4-EE16-68D4-B0696577B6A2}"/>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0" y="5860228"/>
            <a:ext cx="3870989" cy="960808"/>
          </a:xfrm>
          <a:prstGeom prst="rect">
            <a:avLst/>
          </a:prstGeom>
        </p:spPr>
      </p:pic>
      <p:sp>
        <p:nvSpPr>
          <p:cNvPr id="6" name="TextBox 5">
            <a:extLst>
              <a:ext uri="{FF2B5EF4-FFF2-40B4-BE49-F238E27FC236}">
                <a16:creationId xmlns:a16="http://schemas.microsoft.com/office/drawing/2014/main" id="{1860652D-DA70-FC41-E530-877DB999FA75}"/>
              </a:ext>
            </a:extLst>
          </p:cNvPr>
          <p:cNvSpPr txBox="1"/>
          <p:nvPr/>
        </p:nvSpPr>
        <p:spPr>
          <a:xfrm>
            <a:off x="4273826" y="1636708"/>
            <a:ext cx="7772400" cy="4465325"/>
          </a:xfrm>
          <a:prstGeom prst="rect">
            <a:avLst/>
          </a:prstGeom>
          <a:noFill/>
        </p:spPr>
        <p:txBody>
          <a:bodyPr wrap="square">
            <a:spAutoFit/>
          </a:bodyPr>
          <a:lstStyle/>
          <a:p>
            <a:pPr marL="342900" indent="-342900" defTabSz="914446">
              <a:spcAft>
                <a:spcPts val="500"/>
              </a:spcAft>
              <a:buFont typeface="Arial" panose="020B0604020202020204" pitchFamily="34" charset="0"/>
              <a:buChar char="•"/>
            </a:pPr>
            <a:r>
              <a:rPr lang="en-US" sz="2000">
                <a:solidFill>
                  <a:schemeClr val="bg1"/>
                </a:solidFill>
                <a:latin typeface="Abadi" panose="020B0604020104020204" pitchFamily="34" charset="0"/>
                <a:ea typeface="Calibri" panose="020F0502020204030204" pitchFamily="34" charset="0"/>
                <a:cs typeface="Times New Roman" panose="02020603050405020304" pitchFamily="18" charset="0"/>
              </a:rPr>
              <a:t>Priorities identified:</a:t>
            </a:r>
          </a:p>
          <a:p>
            <a:pPr marL="800100" lvl="1" indent="-342900" defTabSz="914446">
              <a:buFont typeface="Courier New" panose="02070309020205020404" pitchFamily="49" charset="0"/>
              <a:buChar char="o"/>
            </a:pPr>
            <a:r>
              <a:rPr lang="en-US" sz="2000">
                <a:solidFill>
                  <a:schemeClr val="bg1"/>
                </a:solidFill>
                <a:latin typeface="Abadi" panose="020B0604020104020204" pitchFamily="34" charset="0"/>
                <a:ea typeface="Calibri" panose="020F0502020204030204" pitchFamily="34" charset="0"/>
                <a:cs typeface="Times New Roman" panose="02020603050405020304" pitchFamily="18" charset="0"/>
              </a:rPr>
              <a:t>Authorize new Tribal Medicare provider types</a:t>
            </a:r>
          </a:p>
          <a:p>
            <a:pPr marL="800100" lvl="1" indent="-342900" defTabSz="914446">
              <a:buFont typeface="Courier New" panose="02070309020205020404" pitchFamily="49" charset="0"/>
              <a:buChar char="o"/>
            </a:pPr>
            <a:r>
              <a:rPr lang="en-US" sz="2000">
                <a:solidFill>
                  <a:schemeClr val="bg1"/>
                </a:solidFill>
                <a:latin typeface="Abadi" panose="020B0604020104020204" pitchFamily="34" charset="0"/>
                <a:ea typeface="Calibri" panose="020F0502020204030204" pitchFamily="34" charset="0"/>
                <a:cs typeface="Times New Roman" panose="02020603050405020304" pitchFamily="18" charset="0"/>
              </a:rPr>
              <a:t>Authorize Medicaid reimbursement for Qualified Indian Provider services</a:t>
            </a:r>
          </a:p>
          <a:p>
            <a:pPr marL="800100" lvl="1" indent="-342900" defTabSz="914446">
              <a:buFont typeface="Courier New" panose="02070309020205020404" pitchFamily="49" charset="0"/>
              <a:buChar char="o"/>
            </a:pPr>
            <a:r>
              <a:rPr lang="en-US" sz="2000">
                <a:solidFill>
                  <a:schemeClr val="bg1"/>
                </a:solidFill>
                <a:latin typeface="Abadi" panose="020B0604020104020204" pitchFamily="34" charset="0"/>
                <a:ea typeface="Calibri" panose="020F0502020204030204" pitchFamily="34" charset="0"/>
                <a:cs typeface="Times New Roman" panose="02020603050405020304" pitchFamily="18" charset="0"/>
              </a:rPr>
              <a:t>Eliminate Medicare Part B premiums and deductibles for IHS beneficiaries and ensure full Medicare reimbursement for Indian Health Care Providers</a:t>
            </a:r>
          </a:p>
          <a:p>
            <a:pPr marL="800100" lvl="1" indent="-342900" defTabSz="914446">
              <a:buFont typeface="Courier New" panose="02070309020205020404" pitchFamily="49" charset="0"/>
              <a:buChar char="o"/>
            </a:pPr>
            <a:r>
              <a:rPr lang="en-US" sz="2000">
                <a:solidFill>
                  <a:schemeClr val="bg1"/>
                </a:solidFill>
                <a:latin typeface="Abadi" panose="020B0604020104020204" pitchFamily="34" charset="0"/>
                <a:ea typeface="Calibri" panose="020F0502020204030204" pitchFamily="34" charset="0"/>
                <a:cs typeface="Times New Roman" panose="02020603050405020304" pitchFamily="18" charset="0"/>
              </a:rPr>
              <a:t>Exempt IHS hospitals from the Hospital Star Rating System	</a:t>
            </a:r>
          </a:p>
          <a:p>
            <a:pPr marL="800100" lvl="1" indent="-342900" defTabSz="914446">
              <a:buFont typeface="Courier New" panose="02070309020205020404" pitchFamily="49" charset="0"/>
              <a:buChar char="o"/>
            </a:pPr>
            <a:r>
              <a:rPr lang="en-US" sz="2000">
                <a:solidFill>
                  <a:schemeClr val="bg1"/>
                </a:solidFill>
                <a:latin typeface="Abadi" panose="020B0604020104020204" pitchFamily="34" charset="0"/>
                <a:ea typeface="Calibri" panose="020F0502020204030204" pitchFamily="34" charset="0"/>
                <a:cs typeface="Times New Roman" panose="02020603050405020304" pitchFamily="18" charset="0"/>
              </a:rPr>
              <a:t>Protect IHS &amp; Tribal hospitals from erroneous application of the Hospital Acquired Condition formula	</a:t>
            </a:r>
          </a:p>
          <a:p>
            <a:pPr marL="800100" lvl="1" indent="-342900" defTabSz="914446">
              <a:buFont typeface="Courier New" panose="02070309020205020404" pitchFamily="49" charset="0"/>
              <a:buChar char="o"/>
            </a:pPr>
            <a:r>
              <a:rPr lang="en-US" sz="2000">
                <a:solidFill>
                  <a:schemeClr val="bg1"/>
                </a:solidFill>
                <a:latin typeface="Abadi" panose="020B0604020104020204" pitchFamily="34" charset="0"/>
                <a:ea typeface="Calibri" panose="020F0502020204030204" pitchFamily="34" charset="0"/>
                <a:cs typeface="Times New Roman" panose="02020603050405020304" pitchFamily="18" charset="0"/>
              </a:rPr>
              <a:t>Permanently authorize 100% FMAP for Urban Indian Organizations</a:t>
            </a:r>
          </a:p>
          <a:p>
            <a:pPr marL="800100" lvl="1" indent="-342900" defTabSz="914446">
              <a:buFont typeface="Courier New" panose="02070309020205020404" pitchFamily="49" charset="0"/>
              <a:buChar char="o"/>
            </a:pPr>
            <a:r>
              <a:rPr lang="en-US" sz="2000">
                <a:solidFill>
                  <a:schemeClr val="bg1"/>
                </a:solidFill>
                <a:latin typeface="Abadi" panose="020B0604020104020204" pitchFamily="34" charset="0"/>
                <a:ea typeface="Calibri" panose="020F0502020204030204" pitchFamily="34" charset="0"/>
                <a:cs typeface="Times New Roman" panose="02020603050405020304" pitchFamily="18" charset="0"/>
              </a:rPr>
              <a:t>Authorize Medicaid reimbursement for services provided outside the “four walls” of Tribal clinics	</a:t>
            </a:r>
          </a:p>
        </p:txBody>
      </p:sp>
      <p:pic>
        <p:nvPicPr>
          <p:cNvPr id="5" name="Picture 4" descr="A group of people in a conference room&#10;&#10;Description automatically generated">
            <a:extLst>
              <a:ext uri="{FF2B5EF4-FFF2-40B4-BE49-F238E27FC236}">
                <a16:creationId xmlns:a16="http://schemas.microsoft.com/office/drawing/2014/main" id="{7363663F-DFA5-1884-946F-DF3D7DCF17B6}"/>
              </a:ext>
            </a:extLst>
          </p:cNvPr>
          <p:cNvPicPr>
            <a:picLocks noChangeAspect="1"/>
          </p:cNvPicPr>
          <p:nvPr/>
        </p:nvPicPr>
        <p:blipFill rotWithShape="1">
          <a:blip r:embed="rId6">
            <a:extLst>
              <a:ext uri="{28A0092B-C50C-407E-A947-70E740481C1C}">
                <a14:useLocalDpi xmlns:a14="http://schemas.microsoft.com/office/drawing/2010/main" val="0"/>
              </a:ext>
            </a:extLst>
          </a:blip>
          <a:srcRect l="12128" t="18906"/>
          <a:stretch/>
        </p:blipFill>
        <p:spPr>
          <a:xfrm>
            <a:off x="198102" y="1636708"/>
            <a:ext cx="3474784" cy="2405073"/>
          </a:xfrm>
          <a:prstGeom prst="rect">
            <a:avLst/>
          </a:prstGeom>
        </p:spPr>
      </p:pic>
    </p:spTree>
    <p:extLst>
      <p:ext uri="{BB962C8B-B14F-4D97-AF65-F5344CB8AC3E}">
        <p14:creationId xmlns:p14="http://schemas.microsoft.com/office/powerpoint/2010/main" val="3899878634"/>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bg>
      <p:bgPr>
        <a:solidFill>
          <a:srgbClr val="B51925"/>
        </a:solidFill>
        <a:effectLst/>
      </p:bgPr>
    </p:bg>
    <p:spTree>
      <p:nvGrpSpPr>
        <p:cNvPr id="1" name=""/>
        <p:cNvGrpSpPr/>
        <p:nvPr/>
      </p:nvGrpSpPr>
      <p:grpSpPr>
        <a:xfrm>
          <a:off x="0" y="0"/>
          <a:ext cx="0" cy="0"/>
          <a:chOff x="0" y="0"/>
          <a:chExt cx="0" cy="0"/>
        </a:xfrm>
      </p:grpSpPr>
      <p:pic>
        <p:nvPicPr>
          <p:cNvPr id="3" name="Picture 2" descr="A close-up of a black background&#10;&#10;Description automatically generated with low confidence">
            <a:extLst>
              <a:ext uri="{FF2B5EF4-FFF2-40B4-BE49-F238E27FC236}">
                <a16:creationId xmlns:a16="http://schemas.microsoft.com/office/drawing/2014/main" id="{DF151745-072E-28FC-54A6-D3B5B1E3FA51}"/>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8321011" y="5860238"/>
            <a:ext cx="3870989" cy="960808"/>
          </a:xfrm>
          <a:prstGeom prst="rect">
            <a:avLst/>
          </a:prstGeom>
        </p:spPr>
      </p:pic>
      <p:sp>
        <p:nvSpPr>
          <p:cNvPr id="6" name="TextBox 5">
            <a:extLst>
              <a:ext uri="{FF2B5EF4-FFF2-40B4-BE49-F238E27FC236}">
                <a16:creationId xmlns:a16="http://schemas.microsoft.com/office/drawing/2014/main" id="{DFE1FCA7-6479-31AF-75AB-9C29A0878992}"/>
              </a:ext>
            </a:extLst>
          </p:cNvPr>
          <p:cNvSpPr txBox="1"/>
          <p:nvPr/>
        </p:nvSpPr>
        <p:spPr>
          <a:xfrm>
            <a:off x="0" y="1219200"/>
            <a:ext cx="12192000" cy="6609502"/>
          </a:xfrm>
          <a:prstGeom prst="rect">
            <a:avLst/>
          </a:prstGeom>
          <a:noFill/>
        </p:spPr>
        <p:txBody>
          <a:bodyPr wrap="square" lIns="91440" tIns="45720" rIns="91440" bIns="45720" anchor="t">
            <a:spAutoFit/>
          </a:bodyPr>
          <a:lstStyle/>
          <a:p>
            <a:pPr marL="342900" indent="-342900" defTabSz="914446">
              <a:spcAft>
                <a:spcPts val="1500"/>
              </a:spcAft>
              <a:buFont typeface="Arial" panose="020B0604020202020204" pitchFamily="34" charset="0"/>
              <a:buChar char="•"/>
              <a:defRPr/>
            </a:pPr>
            <a:r>
              <a:rPr lang="en-US" sz="2000">
                <a:solidFill>
                  <a:prstClr val="white"/>
                </a:solidFill>
                <a:latin typeface="Abadi" panose="020B0604020104020204" pitchFamily="34" charset="0"/>
                <a:ea typeface="Calibri" panose="020F0502020204030204" pitchFamily="34" charset="0"/>
                <a:cs typeface="Times New Roman" panose="02020603050405020304" pitchFamily="18" charset="0"/>
              </a:rPr>
              <a:t>At the March meeting, CMS notified The TTAG that they expect a forthcoming rule to address the “Four Walls” issue allowing Tribes to bill Medicaid patients </a:t>
            </a:r>
          </a:p>
          <a:p>
            <a:pPr marL="342900" indent="-342900" defTabSz="914446">
              <a:spcAft>
                <a:spcPts val="1500"/>
              </a:spcAft>
              <a:buFont typeface="Arial" panose="020B0604020202020204" pitchFamily="34" charset="0"/>
              <a:buChar char="•"/>
              <a:defRPr/>
            </a:pPr>
            <a:r>
              <a:rPr lang="en-US" sz="2000">
                <a:solidFill>
                  <a:prstClr val="white"/>
                </a:solidFill>
                <a:latin typeface="Abadi" panose="020B0604020104020204" pitchFamily="34" charset="0"/>
                <a:ea typeface="Calibri" panose="020F0502020204030204" pitchFamily="34" charset="0"/>
                <a:cs typeface="Times New Roman" panose="02020603050405020304" pitchFamily="18" charset="0"/>
              </a:rPr>
              <a:t>We expect that rule to come out by June, to address the long standing issue</a:t>
            </a:r>
          </a:p>
          <a:p>
            <a:pPr defTabSz="914446">
              <a:spcAft>
                <a:spcPts val="1500"/>
              </a:spcAft>
              <a:defRPr/>
            </a:pPr>
            <a:r>
              <a:rPr lang="en-US" sz="2000" b="1" u="sng">
                <a:solidFill>
                  <a:prstClr val="white"/>
                </a:solidFill>
                <a:latin typeface="Abadi" panose="020B0604020104020204" pitchFamily="34" charset="0"/>
                <a:ea typeface="Calibri" panose="020F0502020204030204" pitchFamily="34" charset="0"/>
                <a:cs typeface="Times New Roman" panose="02020603050405020304" pitchFamily="18" charset="0"/>
              </a:rPr>
              <a:t>Traditional Healing</a:t>
            </a:r>
            <a:r>
              <a:rPr lang="en-US" sz="2000" u="sng">
                <a:solidFill>
                  <a:prstClr val="white"/>
                </a:solidFill>
                <a:latin typeface="Abadi" panose="020B0604020104020204" pitchFamily="34" charset="0"/>
                <a:ea typeface="Calibri" panose="020F0502020204030204" pitchFamily="34" charset="0"/>
                <a:cs typeface="Times New Roman" panose="02020603050405020304" pitchFamily="18" charset="0"/>
              </a:rPr>
              <a:t>: </a:t>
            </a:r>
          </a:p>
          <a:p>
            <a:pPr marL="342900" indent="-342900" defTabSz="914446">
              <a:spcAft>
                <a:spcPts val="1500"/>
              </a:spcAft>
              <a:buFont typeface="Arial" panose="020B0604020202020204" pitchFamily="34" charset="0"/>
              <a:buChar char="•"/>
              <a:defRPr/>
            </a:pPr>
            <a:r>
              <a:rPr lang="en-US" sz="2000">
                <a:latin typeface="Abadi" panose="020B0604020104020204" pitchFamily="34" charset="0"/>
                <a:cs typeface="Times New Roman" panose="02020603050405020304" pitchFamily="18" charset="0"/>
              </a:rPr>
              <a:t>Arizona, California, Oregon, and New Mexico each submitted 1115 demonstration waivers requesting Medicaid to provide reimbursement for various traditional healing services. CMS set apart the traditional healing components in each waiver for further federal review despite approving other requests in these applications. </a:t>
            </a:r>
            <a:endParaRPr lang="en-US" sz="2000">
              <a:solidFill>
                <a:prstClr val="white"/>
              </a:solidFill>
              <a:latin typeface="Abadi" panose="020B0604020104020204" pitchFamily="34" charset="0"/>
              <a:ea typeface="Calibri" panose="020F0502020204030204" pitchFamily="34" charset="0"/>
              <a:cs typeface="Times New Roman" panose="02020603050405020304" pitchFamily="18" charset="0"/>
            </a:endParaRPr>
          </a:p>
          <a:p>
            <a:pPr marL="342900" indent="-342900" defTabSz="914446">
              <a:spcAft>
                <a:spcPts val="1500"/>
              </a:spcAft>
              <a:buFont typeface="Arial" panose="020B0604020202020204" pitchFamily="34" charset="0"/>
              <a:buChar char="•"/>
              <a:defRPr/>
            </a:pPr>
            <a:r>
              <a:rPr lang="en-US" sz="2000">
                <a:solidFill>
                  <a:prstClr val="white"/>
                </a:solidFill>
                <a:latin typeface="Abadi" panose="020B0604020104020204" pitchFamily="34" charset="0"/>
                <a:ea typeface="Calibri" panose="020F0502020204030204" pitchFamily="34" charset="0"/>
                <a:cs typeface="Times New Roman" panose="02020603050405020304" pitchFamily="18" charset="0"/>
              </a:rPr>
              <a:t>CMS proposed a skeleton draft framework to guide the review process of 1115 waivers, including traditional healing services. </a:t>
            </a:r>
          </a:p>
          <a:p>
            <a:pPr marL="342900" indent="-342900" defTabSz="914446">
              <a:spcAft>
                <a:spcPts val="1500"/>
              </a:spcAft>
              <a:buFont typeface="Arial" panose="020B0604020202020204" pitchFamily="34" charset="0"/>
              <a:buChar char="•"/>
              <a:defRPr/>
            </a:pPr>
            <a:r>
              <a:rPr lang="en-US" sz="2000">
                <a:solidFill>
                  <a:prstClr val="white"/>
                </a:solidFill>
                <a:latin typeface="Abadi" panose="020B0604020104020204" pitchFamily="34" charset="0"/>
                <a:ea typeface="Calibri" panose="020F0502020204030204" pitchFamily="34" charset="0"/>
                <a:cs typeface="Times New Roman" panose="02020603050405020304" pitchFamily="18" charset="0"/>
              </a:rPr>
              <a:t>CMS has not provided sufficient or accessible background information for Tribes to facilitate meaningful consultation on the framework and tribes are requesting more information</a:t>
            </a:r>
          </a:p>
          <a:p>
            <a:endParaRPr lang="en-US" sz="2400">
              <a:latin typeface="Abadi" panose="020B0604020104020204" pitchFamily="34" charset="0"/>
              <a:ea typeface="Calibri" panose="020F0502020204030204" pitchFamily="34" charset="0"/>
              <a:cs typeface="Times New Roman"/>
            </a:endParaRPr>
          </a:p>
          <a:p>
            <a:endParaRPr lang="en-US" sz="2400">
              <a:latin typeface="Abadi" panose="020B0604020104020204" pitchFamily="34" charset="0"/>
              <a:ea typeface="Calibri" panose="020F0502020204030204" pitchFamily="34" charset="0"/>
              <a:cs typeface="Times New Roman"/>
            </a:endParaRPr>
          </a:p>
          <a:p>
            <a:endParaRPr lang="en-US" sz="2400">
              <a:latin typeface="Abadi" panose="020B0604020104020204" pitchFamily="34" charset="0"/>
              <a:ea typeface="Calibri" panose="020F0502020204030204" pitchFamily="34" charset="0"/>
              <a:cs typeface="Times New Roman"/>
            </a:endParaRPr>
          </a:p>
          <a:p>
            <a:endParaRPr lang="en-US" sz="2400" b="1">
              <a:latin typeface="Abadi" panose="020B0604020104020204" pitchFamily="34" charset="0"/>
              <a:ea typeface="Calibri" panose="020F0502020204030204" pitchFamily="34" charset="0"/>
              <a:cs typeface="Times New Roman"/>
            </a:endParaRPr>
          </a:p>
        </p:txBody>
      </p:sp>
      <p:sp>
        <p:nvSpPr>
          <p:cNvPr id="5" name="Title 1">
            <a:extLst>
              <a:ext uri="{FF2B5EF4-FFF2-40B4-BE49-F238E27FC236}">
                <a16:creationId xmlns:a16="http://schemas.microsoft.com/office/drawing/2014/main" id="{E9ED61A3-BB85-C37E-EDCE-48B578BD23BB}"/>
              </a:ext>
            </a:extLst>
          </p:cNvPr>
          <p:cNvSpPr txBox="1">
            <a:spLocks/>
          </p:cNvSpPr>
          <p:nvPr/>
        </p:nvSpPr>
        <p:spPr>
          <a:xfrm>
            <a:off x="-494" y="9427"/>
            <a:ext cx="12192000" cy="1209773"/>
          </a:xfrm>
          <a:prstGeom prst="rect">
            <a:avLst/>
          </a:prstGeom>
          <a:solidFill>
            <a:schemeClr val="tx1"/>
          </a:solidFill>
        </p:spPr>
        <p:txBody>
          <a:bodyPr vert="horz" lIns="0" tIns="0" rIns="0" bIns="0" rtlCol="0" anchor="b" anchorCtr="0">
            <a:noAutofit/>
          </a:bodyPr>
          <a:lstStyle>
            <a:lvl1pPr algn="l" defTabSz="914400" rtl="0" eaLnBrk="1" latinLnBrk="0" hangingPunct="1">
              <a:lnSpc>
                <a:spcPct val="100000"/>
              </a:lnSpc>
              <a:spcBef>
                <a:spcPct val="0"/>
              </a:spcBef>
              <a:buNone/>
              <a:defRPr sz="2800" kern="1200" cap="all" spc="400" baseline="0">
                <a:solidFill>
                  <a:schemeClr val="tx1"/>
                </a:solidFill>
                <a:latin typeface="+mj-lt"/>
                <a:ea typeface="+mj-ea"/>
                <a:cs typeface="+mj-cs"/>
              </a:defRPr>
            </a:lvl1pPr>
          </a:lstStyle>
          <a:p>
            <a:pPr algn="ctr"/>
            <a:r>
              <a:rPr lang="en-US" sz="4000" b="1">
                <a:solidFill>
                  <a:srgbClr val="B51925"/>
                </a:solidFill>
                <a:latin typeface="Abadi" panose="020B0604020104020204" pitchFamily="34" charset="0"/>
                <a:cs typeface="Times New Roman" panose="02020603050405020304" pitchFamily="18" charset="0"/>
              </a:rPr>
              <a:t>OTHER CMS Priorities from TTAG</a:t>
            </a:r>
          </a:p>
        </p:txBody>
      </p:sp>
    </p:spTree>
    <p:extLst>
      <p:ext uri="{BB962C8B-B14F-4D97-AF65-F5344CB8AC3E}">
        <p14:creationId xmlns:p14="http://schemas.microsoft.com/office/powerpoint/2010/main" val="3413757330"/>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B039344-D63F-0A56-14FB-D2AAFCB632F6}"/>
              </a:ext>
            </a:extLst>
          </p:cNvPr>
          <p:cNvSpPr>
            <a:spLocks noGrp="1"/>
          </p:cNvSpPr>
          <p:nvPr>
            <p:ph type="title"/>
          </p:nvPr>
        </p:nvSpPr>
        <p:spPr>
          <a:xfrm>
            <a:off x="3868306" y="-453056"/>
            <a:ext cx="8322000" cy="1287167"/>
          </a:xfrm>
        </p:spPr>
        <p:txBody>
          <a:bodyPr anchor="b">
            <a:noAutofit/>
          </a:bodyPr>
          <a:lstStyle/>
          <a:p>
            <a:pPr algn="ctr"/>
            <a:r>
              <a:rPr lang="en-US" sz="4000" b="1">
                <a:solidFill>
                  <a:srgbClr val="B51925"/>
                </a:solidFill>
                <a:latin typeface="Abadi" panose="020B0604020104020204" pitchFamily="34" charset="0"/>
                <a:cs typeface="Times New Roman" panose="02020603050405020304" pitchFamily="18" charset="0"/>
              </a:rPr>
              <a:t>Behavioral Health </a:t>
            </a:r>
          </a:p>
        </p:txBody>
      </p:sp>
      <p:pic>
        <p:nvPicPr>
          <p:cNvPr id="4" name="Picture 3" descr="White bird feathers">
            <a:extLst>
              <a:ext uri="{FF2B5EF4-FFF2-40B4-BE49-F238E27FC236}">
                <a16:creationId xmlns:a16="http://schemas.microsoft.com/office/drawing/2014/main" id="{7555953F-14E5-1547-C8AA-2A17A0B06324}"/>
              </a:ext>
            </a:extLst>
          </p:cNvPr>
          <p:cNvPicPr>
            <a:picLocks noChangeAspect="1"/>
          </p:cNvPicPr>
          <p:nvPr/>
        </p:nvPicPr>
        <p:blipFill rotWithShape="1">
          <a:blip r:embed="rId3">
            <a:extLst>
              <a:ext uri="{BEBA8EAE-BF5A-486C-A8C5-ECC9F3942E4B}">
                <a14:imgProps xmlns:a14="http://schemas.microsoft.com/office/drawing/2010/main">
                  <a14:imgLayer r:embed="rId4">
                    <a14:imgEffect>
                      <a14:brightnessContrast bright="-20000" contrast="-20000"/>
                    </a14:imgEffect>
                  </a14:imgLayer>
                </a14:imgProps>
              </a:ext>
              <a:ext uri="{28A0092B-C50C-407E-A947-70E740481C1C}">
                <a14:useLocalDpi xmlns:a14="http://schemas.microsoft.com/office/drawing/2010/main" val="0"/>
              </a:ext>
            </a:extLst>
          </a:blip>
          <a:srcRect l="34168" r="29002" b="1"/>
          <a:stretch/>
        </p:blipFill>
        <p:spPr>
          <a:xfrm>
            <a:off x="-2683" y="0"/>
            <a:ext cx="3870989" cy="6857990"/>
          </a:xfrm>
          <a:prstGeom prst="rect">
            <a:avLst/>
          </a:prstGeom>
        </p:spPr>
      </p:pic>
      <p:pic>
        <p:nvPicPr>
          <p:cNvPr id="8" name="Picture 7" descr="A close-up of a black background&#10;&#10;Description automatically generated with low confidence">
            <a:extLst>
              <a:ext uri="{FF2B5EF4-FFF2-40B4-BE49-F238E27FC236}">
                <a16:creationId xmlns:a16="http://schemas.microsoft.com/office/drawing/2014/main" id="{0C512D1D-E8E4-EE16-68D4-B0696577B6A2}"/>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0" y="5860228"/>
            <a:ext cx="3870989" cy="960808"/>
          </a:xfrm>
          <a:prstGeom prst="rect">
            <a:avLst/>
          </a:prstGeom>
        </p:spPr>
      </p:pic>
      <p:sp>
        <p:nvSpPr>
          <p:cNvPr id="5" name="TextBox 4">
            <a:extLst>
              <a:ext uri="{FF2B5EF4-FFF2-40B4-BE49-F238E27FC236}">
                <a16:creationId xmlns:a16="http://schemas.microsoft.com/office/drawing/2014/main" id="{C4E1AD74-8B2B-70CD-FB6C-8CA674C45E2B}"/>
              </a:ext>
            </a:extLst>
          </p:cNvPr>
          <p:cNvSpPr txBox="1"/>
          <p:nvPr/>
        </p:nvSpPr>
        <p:spPr>
          <a:xfrm>
            <a:off x="4180081" y="762614"/>
            <a:ext cx="7780455" cy="6290825"/>
          </a:xfrm>
          <a:prstGeom prst="rect">
            <a:avLst/>
          </a:prstGeom>
          <a:noFill/>
        </p:spPr>
        <p:txBody>
          <a:bodyPr wrap="square">
            <a:spAutoFit/>
          </a:bodyPr>
          <a:lstStyle/>
          <a:p>
            <a:pPr marL="342900" marR="0" lvl="0" indent="-342900" algn="just" defTabSz="914400" rtl="0" eaLnBrk="1" fontAlgn="auto" latinLnBrk="0" hangingPunct="1">
              <a:lnSpc>
                <a:spcPct val="107000"/>
              </a:lnSpc>
              <a:spcBef>
                <a:spcPts val="1200"/>
              </a:spcBef>
              <a:spcAft>
                <a:spcPts val="0"/>
              </a:spcAft>
              <a:buClrTx/>
              <a:buSzTx/>
              <a:buFont typeface="Arial" panose="020B0604020202020204" pitchFamily="34" charset="0"/>
              <a:buChar char="•"/>
              <a:tabLst/>
              <a:defRPr/>
            </a:pPr>
            <a:r>
              <a:rPr kumimoji="0" lang="en-US" sz="2000" b="1" i="0" u="sng" strike="noStrike" kern="1200" cap="none" spc="0" normalizeH="0" baseline="0" noProof="0">
                <a:ln>
                  <a:noFill/>
                </a:ln>
                <a:solidFill>
                  <a:schemeClr val="bg1"/>
                </a:solidFill>
                <a:effectLst/>
                <a:uLnTx/>
                <a:uFillTx/>
                <a:latin typeface="Abadi" panose="020B0604020104020204" pitchFamily="34" charset="0"/>
                <a:ea typeface="Verdana"/>
                <a:cs typeface="Times New Roman"/>
              </a:rPr>
              <a:t>Special Behavioral Health Program for Indians</a:t>
            </a:r>
            <a:r>
              <a:rPr kumimoji="0" lang="en-US" sz="2000" b="0" i="0" u="none" strike="noStrike" kern="1200" cap="none" spc="0" normalizeH="0" baseline="0" noProof="0">
                <a:ln>
                  <a:noFill/>
                </a:ln>
                <a:solidFill>
                  <a:schemeClr val="bg1"/>
                </a:solidFill>
                <a:effectLst/>
                <a:uLnTx/>
                <a:uFillTx/>
                <a:latin typeface="Abadi" panose="020B0604020104020204" pitchFamily="34" charset="0"/>
                <a:ea typeface="Verdana"/>
                <a:cs typeface="Times New Roman"/>
              </a:rPr>
              <a:t> – Senator Smith’s office is also working toward the reintroduction of legislation to authorize a Special Behavioral Health Program for Indians modeled on the success of SDPI. NIHB supports a bill reintroduction.  </a:t>
            </a:r>
            <a:r>
              <a:rPr kumimoji="0" lang="en-US" sz="2000" b="1" i="0" u="sng" strike="noStrike" kern="1200" cap="none" spc="0" normalizeH="0" baseline="0" noProof="0">
                <a:ln>
                  <a:noFill/>
                </a:ln>
                <a:solidFill>
                  <a:schemeClr val="bg1"/>
                </a:solidFill>
                <a:effectLst/>
                <a:uLnTx/>
                <a:uFillTx/>
                <a:latin typeface="Abadi" panose="020B0604020104020204" pitchFamily="34" charset="0"/>
                <a:ea typeface="Verdana"/>
                <a:cs typeface="Times New Roman"/>
              </a:rPr>
              <a:t>NEED REPUBLICAN LEAD</a:t>
            </a:r>
          </a:p>
          <a:p>
            <a:pPr marL="800100" lvl="1" indent="-342900" algn="just">
              <a:lnSpc>
                <a:spcPct val="107000"/>
              </a:lnSpc>
              <a:spcBef>
                <a:spcPts val="1200"/>
              </a:spcBef>
              <a:buFont typeface="Arial" panose="020B0604020202020204" pitchFamily="34" charset="0"/>
              <a:buChar char="•"/>
              <a:defRPr/>
            </a:pPr>
            <a:r>
              <a:rPr lang="en-US" sz="2000" b="1" i="1">
                <a:solidFill>
                  <a:schemeClr val="bg1"/>
                </a:solidFill>
                <a:latin typeface="Abadi" panose="020B0604020104020204" pitchFamily="34" charset="0"/>
                <a:ea typeface="Verdana"/>
                <a:cs typeface="Times New Roman"/>
              </a:rPr>
              <a:t>Very explicitly supports receiving funds through self-governance  </a:t>
            </a:r>
          </a:p>
          <a:p>
            <a:pPr marL="342900" marR="0" lvl="0" indent="-342900" algn="just" defTabSz="914400" rtl="0" eaLnBrk="1" fontAlgn="auto" latinLnBrk="0" hangingPunct="1">
              <a:lnSpc>
                <a:spcPct val="107000"/>
              </a:lnSpc>
              <a:spcBef>
                <a:spcPts val="1200"/>
              </a:spcBef>
              <a:spcAft>
                <a:spcPts val="0"/>
              </a:spcAft>
              <a:buClrTx/>
              <a:buSzTx/>
              <a:buFont typeface="Arial" panose="020B0604020202020204" pitchFamily="34" charset="0"/>
              <a:buChar char="•"/>
              <a:tabLst/>
              <a:defRPr/>
            </a:pPr>
            <a:r>
              <a:rPr lang="en-US" sz="2000" b="1" u="sng">
                <a:solidFill>
                  <a:schemeClr val="bg1"/>
                </a:solidFill>
                <a:latin typeface="Abadi" panose="020B0604020104020204" pitchFamily="34" charset="0"/>
                <a:ea typeface="Verdana"/>
                <a:cs typeface="Times New Roman"/>
              </a:rPr>
              <a:t>Truth and Healing Commission on Indian Boarding School Policies Act – </a:t>
            </a:r>
            <a:r>
              <a:rPr lang="en-US" sz="2000">
                <a:solidFill>
                  <a:schemeClr val="bg1"/>
                </a:solidFill>
                <a:latin typeface="Abadi" panose="020B0604020104020204" pitchFamily="34" charset="0"/>
                <a:ea typeface="Verdana"/>
                <a:cs typeface="Times New Roman"/>
              </a:rPr>
              <a:t>Reps. Davids and Cole have introduced a House bill (H.R. 7227), similar to the Senate bill (S. 1723) to formally investigate, document, and report on the histories of Indian boarding schools, Indian Boarding School Policies, and the systemic and long-term effects of those schools and policies on Native American communities </a:t>
            </a:r>
          </a:p>
          <a:p>
            <a:pPr marL="800100" lvl="1" indent="-342900" algn="just">
              <a:lnSpc>
                <a:spcPct val="107000"/>
              </a:lnSpc>
              <a:spcBef>
                <a:spcPts val="1200"/>
              </a:spcBef>
              <a:buFont typeface="Arial" panose="020B0604020202020204" pitchFamily="34" charset="0"/>
              <a:buChar char="•"/>
              <a:defRPr/>
            </a:pPr>
            <a:r>
              <a:rPr lang="en-US" sz="2000">
                <a:solidFill>
                  <a:schemeClr val="bg1"/>
                </a:solidFill>
                <a:latin typeface="Abadi" panose="020B0604020104020204" pitchFamily="34" charset="0"/>
                <a:ea typeface="Verdana"/>
                <a:cs typeface="Times New Roman"/>
              </a:rPr>
              <a:t>House bill cuts $90 million from IHS unobligated supplemental funds  as a “pay-for”.  </a:t>
            </a:r>
          </a:p>
          <a:p>
            <a:pPr marL="342900" marR="0" lvl="0" indent="-342900" algn="just" defTabSz="914400" rtl="0" eaLnBrk="1" fontAlgn="auto" latinLnBrk="0" hangingPunct="1">
              <a:lnSpc>
                <a:spcPct val="107000"/>
              </a:lnSpc>
              <a:spcBef>
                <a:spcPts val="1200"/>
              </a:spcBef>
              <a:spcAft>
                <a:spcPts val="0"/>
              </a:spcAft>
              <a:buClrTx/>
              <a:buSzTx/>
              <a:buFont typeface="Arial" panose="020B0604020202020204" pitchFamily="34" charset="0"/>
              <a:buChar char="•"/>
              <a:tabLst/>
              <a:defRPr/>
            </a:pPr>
            <a:endParaRPr lang="en-US" sz="2000" b="1" u="sng">
              <a:solidFill>
                <a:schemeClr val="bg1"/>
              </a:solidFill>
              <a:latin typeface="Abadi" panose="020B0604020104020204" pitchFamily="34" charset="0"/>
              <a:ea typeface="Verdana"/>
              <a:cs typeface="Times New Roman"/>
            </a:endParaRPr>
          </a:p>
        </p:txBody>
      </p:sp>
      <p:pic>
        <p:nvPicPr>
          <p:cNvPr id="7" name="Picture 6">
            <a:extLst>
              <a:ext uri="{FF2B5EF4-FFF2-40B4-BE49-F238E27FC236}">
                <a16:creationId xmlns:a16="http://schemas.microsoft.com/office/drawing/2014/main" id="{C6C91F4C-9FF9-0977-430E-E745AE81C6DC}"/>
              </a:ext>
            </a:extLst>
          </p:cNvPr>
          <p:cNvPicPr>
            <a:picLocks noChangeAspect="1"/>
          </p:cNvPicPr>
          <p:nvPr/>
        </p:nvPicPr>
        <p:blipFill>
          <a:blip r:embed="rId6">
            <a:extLst>
              <a:ext uri="{28A0092B-C50C-407E-A947-70E740481C1C}">
                <a14:useLocalDpi xmlns:a14="http://schemas.microsoft.com/office/drawing/2010/main" val="0"/>
              </a:ext>
            </a:extLst>
          </a:blip>
          <a:srcRect/>
          <a:stretch/>
        </p:blipFill>
        <p:spPr>
          <a:xfrm>
            <a:off x="309092" y="1236603"/>
            <a:ext cx="3247438" cy="2435578"/>
          </a:xfrm>
          <a:prstGeom prst="rect">
            <a:avLst/>
          </a:prstGeom>
        </p:spPr>
      </p:pic>
    </p:spTree>
    <p:extLst>
      <p:ext uri="{BB962C8B-B14F-4D97-AF65-F5344CB8AC3E}">
        <p14:creationId xmlns:p14="http://schemas.microsoft.com/office/powerpoint/2010/main" val="2723646626"/>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graphicFrame>
        <p:nvGraphicFramePr>
          <p:cNvPr id="3" name="Diagram 2">
            <a:extLst>
              <a:ext uri="{FF2B5EF4-FFF2-40B4-BE49-F238E27FC236}">
                <a16:creationId xmlns:a16="http://schemas.microsoft.com/office/drawing/2014/main" id="{A8765F6C-F3EB-9719-9B11-BE279507ED0D}"/>
              </a:ext>
            </a:extLst>
          </p:cNvPr>
          <p:cNvGraphicFramePr/>
          <p:nvPr>
            <p:extLst>
              <p:ext uri="{D42A27DB-BD31-4B8C-83A1-F6EECF244321}">
                <p14:modId xmlns:p14="http://schemas.microsoft.com/office/powerpoint/2010/main" val="1395220239"/>
              </p:ext>
            </p:extLst>
          </p:nvPr>
        </p:nvGraphicFramePr>
        <p:xfrm>
          <a:off x="229906" y="377787"/>
          <a:ext cx="10901993" cy="5396711"/>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
        <p:nvSpPr>
          <p:cNvPr id="2" name="Slide Number Placeholder 1">
            <a:extLst>
              <a:ext uri="{FF2B5EF4-FFF2-40B4-BE49-F238E27FC236}">
                <a16:creationId xmlns:a16="http://schemas.microsoft.com/office/drawing/2014/main" id="{B1D62151-0418-F935-2CA9-8C6B320013BE}"/>
              </a:ext>
            </a:extLst>
          </p:cNvPr>
          <p:cNvSpPr>
            <a:spLocks noGrp="1"/>
          </p:cNvSpPr>
          <p:nvPr>
            <p:ph type="sldNum" sz="quarter" idx="12"/>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fld id="{F04160CB-2F8A-4D53-BFB9-96930DAD3863}" type="slidenum">
              <a:rPr kumimoji="0" lang="en-US" sz="1800" b="0" i="0" u="none" strike="noStrike" kern="1200" cap="none" spc="0" normalizeH="0" baseline="0" noProof="0" smtClean="0">
                <a:ln>
                  <a:noFill/>
                </a:ln>
                <a:solidFill>
                  <a:srgbClr val="FFFFFF"/>
                </a:solidFill>
                <a:effectLst/>
                <a:uLnTx/>
                <a:uFillTx/>
                <a:latin typeface="Calibri"/>
                <a:ea typeface="+mn-ea"/>
                <a:cs typeface="+mn-cs"/>
              </a:rPr>
              <a:pPr marL="0" marR="0" lvl="0" indent="0" algn="ctr" defTabSz="914400" rtl="0" eaLnBrk="1" fontAlgn="auto" latinLnBrk="0" hangingPunct="1">
                <a:lnSpc>
                  <a:spcPct val="100000"/>
                </a:lnSpc>
                <a:spcBef>
                  <a:spcPts val="0"/>
                </a:spcBef>
                <a:spcAft>
                  <a:spcPts val="0"/>
                </a:spcAft>
                <a:buClrTx/>
                <a:buSzTx/>
                <a:buFontTx/>
                <a:buNone/>
                <a:tabLst/>
                <a:defRPr/>
              </a:pPr>
              <a:t>21</a:t>
            </a:fld>
            <a:endParaRPr kumimoji="0" lang="en-US" sz="1800" b="0" i="0" u="none" strike="noStrike" kern="1200" cap="none" spc="0" normalizeH="0" baseline="0" noProof="0">
              <a:ln>
                <a:noFill/>
              </a:ln>
              <a:solidFill>
                <a:srgbClr val="FFFFFF"/>
              </a:solidFill>
              <a:effectLst/>
              <a:uLnTx/>
              <a:uFillTx/>
              <a:latin typeface="Calibri"/>
              <a:ea typeface="+mn-ea"/>
              <a:cs typeface="+mn-cs"/>
            </a:endParaRPr>
          </a:p>
        </p:txBody>
      </p:sp>
      <p:pic>
        <p:nvPicPr>
          <p:cNvPr id="4" name="Picture 3">
            <a:extLst>
              <a:ext uri="{FF2B5EF4-FFF2-40B4-BE49-F238E27FC236}">
                <a16:creationId xmlns:a16="http://schemas.microsoft.com/office/drawing/2014/main" id="{90D521F8-A653-A6CA-D71E-1FA52D71D44B}"/>
              </a:ext>
            </a:extLst>
          </p:cNvPr>
          <p:cNvPicPr>
            <a:picLocks noChangeAspect="1"/>
          </p:cNvPicPr>
          <p:nvPr/>
        </p:nvPicPr>
        <p:blipFill>
          <a:blip r:embed="rId8"/>
          <a:stretch>
            <a:fillRect/>
          </a:stretch>
        </p:blipFill>
        <p:spPr>
          <a:xfrm>
            <a:off x="-84763" y="5488786"/>
            <a:ext cx="12276763" cy="936452"/>
          </a:xfrm>
          <a:prstGeom prst="rect">
            <a:avLst/>
          </a:prstGeom>
        </p:spPr>
      </p:pic>
      <p:sp>
        <p:nvSpPr>
          <p:cNvPr id="5" name="TextBox 4">
            <a:extLst>
              <a:ext uri="{FF2B5EF4-FFF2-40B4-BE49-F238E27FC236}">
                <a16:creationId xmlns:a16="http://schemas.microsoft.com/office/drawing/2014/main" id="{15E35BE3-CE82-B97A-A700-98B89857AB95}"/>
              </a:ext>
            </a:extLst>
          </p:cNvPr>
          <p:cNvSpPr txBox="1"/>
          <p:nvPr/>
        </p:nvSpPr>
        <p:spPr>
          <a:xfrm>
            <a:off x="5680902" y="151623"/>
            <a:ext cx="4770474" cy="1569660"/>
          </a:xfrm>
          <a:prstGeom prst="rect">
            <a:avLst/>
          </a:prstGeom>
          <a:noFill/>
        </p:spPr>
        <p:txBody>
          <a:bodyPr wrap="square" rtlCol="0">
            <a:spAutoFit/>
          </a:bodyPr>
          <a:lstStyle/>
          <a:p>
            <a:pPr algn="ctr"/>
            <a:r>
              <a:rPr lang="en-US" sz="3200" b="1">
                <a:latin typeface="Times New Roman" panose="02020603050405020304" pitchFamily="18" charset="0"/>
                <a:cs typeface="Times New Roman" panose="02020603050405020304" pitchFamily="18" charset="0"/>
              </a:rPr>
              <a:t>Government Relations Team</a:t>
            </a:r>
            <a:br>
              <a:rPr lang="en-US" sz="3200" b="1">
                <a:latin typeface="Times New Roman" panose="02020603050405020304" pitchFamily="18" charset="0"/>
                <a:cs typeface="Times New Roman" panose="02020603050405020304" pitchFamily="18" charset="0"/>
              </a:rPr>
            </a:br>
            <a:r>
              <a:rPr lang="en-US" sz="3200" b="1">
                <a:latin typeface="Times New Roman" panose="02020603050405020304" pitchFamily="18" charset="0"/>
                <a:cs typeface="Times New Roman" panose="02020603050405020304" pitchFamily="18" charset="0"/>
              </a:rPr>
              <a:t> </a:t>
            </a:r>
          </a:p>
        </p:txBody>
      </p:sp>
      <p:pic>
        <p:nvPicPr>
          <p:cNvPr id="6" name="Picture 5">
            <a:extLst>
              <a:ext uri="{FF2B5EF4-FFF2-40B4-BE49-F238E27FC236}">
                <a16:creationId xmlns:a16="http://schemas.microsoft.com/office/drawing/2014/main" id="{60F20D6B-8259-D102-D19D-FA2B45CDB059}"/>
              </a:ext>
            </a:extLst>
          </p:cNvPr>
          <p:cNvPicPr>
            <a:picLocks noChangeAspect="1"/>
          </p:cNvPicPr>
          <p:nvPr/>
        </p:nvPicPr>
        <p:blipFill>
          <a:blip r:embed="rId9"/>
          <a:stretch>
            <a:fillRect/>
          </a:stretch>
        </p:blipFill>
        <p:spPr>
          <a:xfrm>
            <a:off x="-84763" y="1"/>
            <a:ext cx="4869714" cy="936452"/>
          </a:xfrm>
          <a:prstGeom prst="rect">
            <a:avLst/>
          </a:prstGeom>
        </p:spPr>
      </p:pic>
    </p:spTree>
    <p:extLst>
      <p:ext uri="{BB962C8B-B14F-4D97-AF65-F5344CB8AC3E}">
        <p14:creationId xmlns:p14="http://schemas.microsoft.com/office/powerpoint/2010/main" val="2263773890"/>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bg>
      <p:bgPr>
        <a:solidFill>
          <a:srgbClr val="C00000"/>
        </a:solidFill>
        <a:effectLst/>
      </p:bgPr>
    </p:bg>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60A4D734-5E56-3C94-BBB1-16AC657435CA}"/>
              </a:ext>
            </a:extLst>
          </p:cNvPr>
          <p:cNvSpPr/>
          <p:nvPr/>
        </p:nvSpPr>
        <p:spPr>
          <a:xfrm>
            <a:off x="-1" y="-9597"/>
            <a:ext cx="12188825" cy="1666875"/>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latin typeface="Abadi" panose="020B0604020104020204" pitchFamily="34" charset="0"/>
            </a:endParaRPr>
          </a:p>
        </p:txBody>
      </p:sp>
      <p:sp>
        <p:nvSpPr>
          <p:cNvPr id="2" name="Title 1">
            <a:extLst>
              <a:ext uri="{FF2B5EF4-FFF2-40B4-BE49-F238E27FC236}">
                <a16:creationId xmlns:a16="http://schemas.microsoft.com/office/drawing/2014/main" id="{8293D6A6-6A95-0D9B-E35A-B9C2A9934229}"/>
              </a:ext>
            </a:extLst>
          </p:cNvPr>
          <p:cNvSpPr>
            <a:spLocks noGrp="1"/>
          </p:cNvSpPr>
          <p:nvPr>
            <p:ph type="title"/>
          </p:nvPr>
        </p:nvSpPr>
        <p:spPr>
          <a:xfrm>
            <a:off x="3175" y="-9597"/>
            <a:ext cx="12188825" cy="1666875"/>
          </a:xfrm>
        </p:spPr>
        <p:txBody>
          <a:bodyPr anchor="ctr">
            <a:normAutofit/>
          </a:bodyPr>
          <a:lstStyle/>
          <a:p>
            <a:pPr algn="ctr"/>
            <a:r>
              <a:rPr lang="en-US" sz="4000" b="1">
                <a:solidFill>
                  <a:srgbClr val="C00000"/>
                </a:solidFill>
                <a:latin typeface="Abadi" panose="020B0604020104020204" pitchFamily="34" charset="0"/>
                <a:cs typeface="Times New Roman" panose="02020603050405020304" pitchFamily="18" charset="0"/>
              </a:rPr>
              <a:t>Government relations</a:t>
            </a:r>
            <a:br>
              <a:rPr lang="en-US" sz="4000" b="1">
                <a:solidFill>
                  <a:srgbClr val="C00000"/>
                </a:solidFill>
                <a:latin typeface="Abadi" panose="020B0604020104020204" pitchFamily="34" charset="0"/>
                <a:cs typeface="Times New Roman" panose="02020603050405020304" pitchFamily="18" charset="0"/>
              </a:rPr>
            </a:br>
            <a:r>
              <a:rPr lang="en-US" sz="4000" b="1">
                <a:solidFill>
                  <a:srgbClr val="C00000"/>
                </a:solidFill>
                <a:latin typeface="Abadi" panose="020B0604020104020204" pitchFamily="34" charset="0"/>
                <a:cs typeface="Times New Roman" panose="02020603050405020304" pitchFamily="18" charset="0"/>
              </a:rPr>
              <a:t> newsletter updates</a:t>
            </a:r>
            <a:endParaRPr lang="en-US" sz="4000" b="1">
              <a:solidFill>
                <a:srgbClr val="C00000"/>
              </a:solidFill>
              <a:latin typeface="Abadi" panose="020B0604020104020204" pitchFamily="34" charset="0"/>
            </a:endParaRPr>
          </a:p>
        </p:txBody>
      </p:sp>
      <p:pic>
        <p:nvPicPr>
          <p:cNvPr id="4" name="Picture 3" descr="A close-up of a logo&#10;&#10;Description automatically generated">
            <a:extLst>
              <a:ext uri="{FF2B5EF4-FFF2-40B4-BE49-F238E27FC236}">
                <a16:creationId xmlns:a16="http://schemas.microsoft.com/office/drawing/2014/main" id="{48910ECC-24B7-47A8-0E69-8E9F72CC3A7F}"/>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380125" y="2536084"/>
            <a:ext cx="5714286" cy="1904762"/>
          </a:xfrm>
          <a:prstGeom prst="rect">
            <a:avLst/>
          </a:prstGeom>
          <a:effectLst>
            <a:outerShdw blurRad="50800" dist="50800" dir="6960000" algn="ctr" rotWithShape="0">
              <a:srgbClr val="000000">
                <a:alpha val="30000"/>
              </a:srgbClr>
            </a:outerShdw>
          </a:effectLst>
        </p:spPr>
      </p:pic>
      <p:pic>
        <p:nvPicPr>
          <p:cNvPr id="8" name="Picture 7" descr="A red and white logo&#10;&#10;Description automatically generated">
            <a:extLst>
              <a:ext uri="{FF2B5EF4-FFF2-40B4-BE49-F238E27FC236}">
                <a16:creationId xmlns:a16="http://schemas.microsoft.com/office/drawing/2014/main" id="{FA093475-5CB4-6986-98E7-FA39015E16A6}"/>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380125" y="4663693"/>
            <a:ext cx="5714286" cy="1904762"/>
          </a:xfrm>
          <a:prstGeom prst="rect">
            <a:avLst/>
          </a:prstGeom>
        </p:spPr>
      </p:pic>
      <p:sp>
        <p:nvSpPr>
          <p:cNvPr id="10" name="TextBox 9">
            <a:extLst>
              <a:ext uri="{FF2B5EF4-FFF2-40B4-BE49-F238E27FC236}">
                <a16:creationId xmlns:a16="http://schemas.microsoft.com/office/drawing/2014/main" id="{06CA2BCE-5318-DCDF-C6F5-6C9BBEECA50F}"/>
              </a:ext>
            </a:extLst>
          </p:cNvPr>
          <p:cNvSpPr txBox="1"/>
          <p:nvPr/>
        </p:nvSpPr>
        <p:spPr>
          <a:xfrm>
            <a:off x="6685992" y="2488625"/>
            <a:ext cx="5202392" cy="2554545"/>
          </a:xfrm>
          <a:prstGeom prst="rect">
            <a:avLst/>
          </a:prstGeom>
          <a:noFill/>
        </p:spPr>
        <p:txBody>
          <a:bodyPr wrap="square" rtlCol="0">
            <a:spAutoFit/>
          </a:bodyPr>
          <a:lstStyle/>
          <a:p>
            <a:r>
              <a:rPr lang="en-US" sz="2000" b="1">
                <a:latin typeface="Abadi" panose="020B0604020104020204" pitchFamily="34" charset="0"/>
                <a:cs typeface="Times New Roman" panose="02020603050405020304" pitchFamily="18" charset="0"/>
              </a:rPr>
              <a:t>The Weekly</a:t>
            </a:r>
          </a:p>
          <a:p>
            <a:pPr marL="342900" indent="-342900">
              <a:buFont typeface="Arial" panose="020B0604020202020204" pitchFamily="34" charset="0"/>
              <a:buChar char="•"/>
            </a:pPr>
            <a:r>
              <a:rPr lang="en-US" sz="2000">
                <a:latin typeface="Abadi" panose="020B0604020104020204" pitchFamily="34" charset="0"/>
                <a:cs typeface="Times New Roman" panose="02020603050405020304" pitchFamily="18" charset="0"/>
              </a:rPr>
              <a:t>Forward looking</a:t>
            </a:r>
          </a:p>
          <a:p>
            <a:pPr marL="342900" indent="-342900">
              <a:buFont typeface="Arial" panose="020B0604020202020204" pitchFamily="34" charset="0"/>
              <a:buChar char="•"/>
            </a:pPr>
            <a:r>
              <a:rPr lang="en-US" sz="2000">
                <a:latin typeface="Abadi" panose="020B0604020104020204" pitchFamily="34" charset="0"/>
                <a:cs typeface="Times New Roman" panose="02020603050405020304" pitchFamily="18" charset="0"/>
              </a:rPr>
              <a:t>Sent weekly on Monday mornings</a:t>
            </a:r>
          </a:p>
          <a:p>
            <a:pPr marL="342900" indent="-342900">
              <a:buFont typeface="Arial" panose="020B0604020202020204" pitchFamily="34" charset="0"/>
              <a:buChar char="•"/>
            </a:pPr>
            <a:r>
              <a:rPr lang="en-US" sz="2000">
                <a:latin typeface="Abadi" panose="020B0604020104020204" pitchFamily="34" charset="0"/>
                <a:cs typeface="Times New Roman" panose="02020603050405020304" pitchFamily="18" charset="0"/>
              </a:rPr>
              <a:t>To-the-point scan of upcoming Congressional items, TAC meetings, consultations, notices of funding, announcements, and events </a:t>
            </a:r>
          </a:p>
          <a:p>
            <a:pPr marL="342900" indent="-342900">
              <a:buFont typeface="Arial" panose="020B0604020202020204" pitchFamily="34" charset="0"/>
              <a:buChar char="•"/>
            </a:pPr>
            <a:endParaRPr lang="en-US" sz="2000">
              <a:latin typeface="Abadi" panose="020B0604020104020204" pitchFamily="34" charset="0"/>
              <a:cs typeface="Times New Roman" panose="02020603050405020304" pitchFamily="18" charset="0"/>
            </a:endParaRPr>
          </a:p>
        </p:txBody>
      </p:sp>
      <p:sp>
        <p:nvSpPr>
          <p:cNvPr id="11" name="TextBox 10">
            <a:extLst>
              <a:ext uri="{FF2B5EF4-FFF2-40B4-BE49-F238E27FC236}">
                <a16:creationId xmlns:a16="http://schemas.microsoft.com/office/drawing/2014/main" id="{A6B62E20-9536-1D6D-E298-3B552E787931}"/>
              </a:ext>
            </a:extLst>
          </p:cNvPr>
          <p:cNvSpPr txBox="1"/>
          <p:nvPr/>
        </p:nvSpPr>
        <p:spPr>
          <a:xfrm>
            <a:off x="6685991" y="4663693"/>
            <a:ext cx="5125883" cy="1938992"/>
          </a:xfrm>
          <a:prstGeom prst="rect">
            <a:avLst/>
          </a:prstGeom>
          <a:noFill/>
        </p:spPr>
        <p:txBody>
          <a:bodyPr wrap="square" rtlCol="0">
            <a:spAutoFit/>
          </a:bodyPr>
          <a:lstStyle/>
          <a:p>
            <a:r>
              <a:rPr lang="en-US" sz="2000" b="1">
                <a:latin typeface="Abadi" panose="020B0604020104020204" pitchFamily="34" charset="0"/>
                <a:cs typeface="Times New Roman" panose="02020603050405020304" pitchFamily="18" charset="0"/>
              </a:rPr>
              <a:t>The Washington Report</a:t>
            </a:r>
          </a:p>
          <a:p>
            <a:pPr marL="342900" indent="-342900">
              <a:buFont typeface="Arial" panose="020B0604020202020204" pitchFamily="34" charset="0"/>
              <a:buChar char="•"/>
            </a:pPr>
            <a:r>
              <a:rPr lang="en-US" sz="2000">
                <a:latin typeface="Abadi" panose="020B0604020104020204" pitchFamily="34" charset="0"/>
                <a:cs typeface="Times New Roman" panose="02020603050405020304" pitchFamily="18" charset="0"/>
              </a:rPr>
              <a:t>News and updated reporting </a:t>
            </a:r>
          </a:p>
          <a:p>
            <a:pPr marL="342900" indent="-342900">
              <a:buFont typeface="Arial" panose="020B0604020202020204" pitchFamily="34" charset="0"/>
              <a:buChar char="•"/>
            </a:pPr>
            <a:r>
              <a:rPr lang="en-US" sz="2000">
                <a:latin typeface="Abadi" panose="020B0604020104020204" pitchFamily="34" charset="0"/>
                <a:cs typeface="Times New Roman" panose="02020603050405020304" pitchFamily="18" charset="0"/>
              </a:rPr>
              <a:t>Uploaded to website, then rounded up in a monthly email (or sent as needed)</a:t>
            </a:r>
          </a:p>
          <a:p>
            <a:pPr marL="342900" indent="-342900">
              <a:buFont typeface="Arial" panose="020B0604020202020204" pitchFamily="34" charset="0"/>
              <a:buChar char="•"/>
            </a:pPr>
            <a:r>
              <a:rPr lang="en-US" sz="2000">
                <a:latin typeface="Abadi" panose="020B0604020104020204" pitchFamily="34" charset="0"/>
                <a:cs typeface="Times New Roman" panose="02020603050405020304" pitchFamily="18" charset="0"/>
              </a:rPr>
              <a:t>More in-depth look at Indian health news, updates, and developments </a:t>
            </a:r>
          </a:p>
        </p:txBody>
      </p:sp>
      <p:sp>
        <p:nvSpPr>
          <p:cNvPr id="12" name="TextBox 11">
            <a:extLst>
              <a:ext uri="{FF2B5EF4-FFF2-40B4-BE49-F238E27FC236}">
                <a16:creationId xmlns:a16="http://schemas.microsoft.com/office/drawing/2014/main" id="{4FFDFAA0-F00D-6CBF-86D3-56E56DE41596}"/>
              </a:ext>
            </a:extLst>
          </p:cNvPr>
          <p:cNvSpPr txBox="1"/>
          <p:nvPr/>
        </p:nvSpPr>
        <p:spPr>
          <a:xfrm>
            <a:off x="681959" y="1674644"/>
            <a:ext cx="10824904" cy="523220"/>
          </a:xfrm>
          <a:prstGeom prst="rect">
            <a:avLst/>
          </a:prstGeom>
          <a:noFill/>
        </p:spPr>
        <p:txBody>
          <a:bodyPr wrap="square" rtlCol="0">
            <a:spAutoFit/>
          </a:bodyPr>
          <a:lstStyle/>
          <a:p>
            <a:pPr algn="ctr"/>
            <a:r>
              <a:rPr lang="en-US" sz="2800" b="1">
                <a:latin typeface="Abadi" panose="020B0604020104020204" pitchFamily="34" charset="0"/>
                <a:cs typeface="Times New Roman" panose="02020603050405020304" pitchFamily="18" charset="0"/>
              </a:rPr>
              <a:t>Government Relations Communications Products: </a:t>
            </a:r>
            <a:endParaRPr lang="en-US" sz="2800">
              <a:latin typeface="Abadi" panose="020B0604020104020204" pitchFamily="34" charset="0"/>
              <a:cs typeface="Times New Roman" panose="02020603050405020304" pitchFamily="18" charset="0"/>
            </a:endParaRPr>
          </a:p>
        </p:txBody>
      </p:sp>
    </p:spTree>
    <p:extLst>
      <p:ext uri="{BB962C8B-B14F-4D97-AF65-F5344CB8AC3E}">
        <p14:creationId xmlns:p14="http://schemas.microsoft.com/office/powerpoint/2010/main" val="3500364155"/>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pic>
        <p:nvPicPr>
          <p:cNvPr id="4" name="Picture 3" descr="White bird feathers">
            <a:extLst>
              <a:ext uri="{FF2B5EF4-FFF2-40B4-BE49-F238E27FC236}">
                <a16:creationId xmlns:a16="http://schemas.microsoft.com/office/drawing/2014/main" id="{EC4015D6-B700-77CF-9370-1C1F0B669D8C}"/>
              </a:ext>
            </a:extLst>
          </p:cNvPr>
          <p:cNvPicPr>
            <a:picLocks noChangeAspect="1"/>
          </p:cNvPicPr>
          <p:nvPr/>
        </p:nvPicPr>
        <p:blipFill rotWithShape="1">
          <a:blip r:embed="rId2">
            <a:extLst>
              <a:ext uri="{BEBA8EAE-BF5A-486C-A8C5-ECC9F3942E4B}">
                <a14:imgProps xmlns:a14="http://schemas.microsoft.com/office/drawing/2010/main">
                  <a14:imgLayer r:embed="rId3">
                    <a14:imgEffect>
                      <a14:brightnessContrast bright="-20000" contrast="-20000"/>
                    </a14:imgEffect>
                  </a14:imgLayer>
                </a14:imgProps>
              </a:ext>
              <a:ext uri="{28A0092B-C50C-407E-A947-70E740481C1C}">
                <a14:useLocalDpi xmlns:a14="http://schemas.microsoft.com/office/drawing/2010/main" val="0"/>
              </a:ext>
            </a:extLst>
          </a:blip>
          <a:srcRect t="3078" b="10715"/>
          <a:stretch/>
        </p:blipFill>
        <p:spPr>
          <a:xfrm>
            <a:off x="20" y="10"/>
            <a:ext cx="12191977" cy="6857990"/>
          </a:xfrm>
          <a:custGeom>
            <a:avLst/>
            <a:gdLst/>
            <a:ahLst/>
            <a:cxnLst/>
            <a:rect l="l" t="t" r="r" b="b"/>
            <a:pathLst>
              <a:path w="12192000" h="6858000">
                <a:moveTo>
                  <a:pt x="0" y="0"/>
                </a:moveTo>
                <a:lnTo>
                  <a:pt x="12192000" y="0"/>
                </a:lnTo>
                <a:lnTo>
                  <a:pt x="12192000" y="6858000"/>
                </a:lnTo>
                <a:lnTo>
                  <a:pt x="0" y="6858000"/>
                </a:lnTo>
                <a:close/>
              </a:path>
            </a:pathLst>
          </a:custGeom>
        </p:spPr>
      </p:pic>
      <p:sp>
        <p:nvSpPr>
          <p:cNvPr id="5" name="TextBox 4">
            <a:extLst>
              <a:ext uri="{FF2B5EF4-FFF2-40B4-BE49-F238E27FC236}">
                <a16:creationId xmlns:a16="http://schemas.microsoft.com/office/drawing/2014/main" id="{F876DCCC-8886-C2A1-45AF-B05C8345C9BE}"/>
              </a:ext>
            </a:extLst>
          </p:cNvPr>
          <p:cNvSpPr txBox="1"/>
          <p:nvPr/>
        </p:nvSpPr>
        <p:spPr>
          <a:xfrm>
            <a:off x="292123" y="1000035"/>
            <a:ext cx="12191977" cy="3785652"/>
          </a:xfrm>
          <a:prstGeom prst="rect">
            <a:avLst/>
          </a:prstGeom>
          <a:noFill/>
        </p:spPr>
        <p:txBody>
          <a:bodyPr wrap="square" rtlCol="0">
            <a:spAutoFit/>
          </a:bodyPr>
          <a:lstStyle/>
          <a:p>
            <a:pPr algn="ctr"/>
            <a:r>
              <a:rPr lang="en-US" sz="7200" b="1">
                <a:solidFill>
                  <a:srgbClr val="B51925"/>
                </a:solidFill>
                <a:latin typeface="Abadi" panose="020B0604020104020204" pitchFamily="34" charset="0"/>
                <a:cs typeface="Times New Roman" panose="02020603050405020304" pitchFamily="18" charset="0"/>
              </a:rPr>
              <a:t>QUESTIONS?</a:t>
            </a:r>
          </a:p>
          <a:p>
            <a:pPr algn="ctr"/>
            <a:endParaRPr lang="en-US" sz="7200" b="1">
              <a:solidFill>
                <a:srgbClr val="B51925"/>
              </a:solidFill>
              <a:latin typeface="Abadi" panose="020B0604020104020204" pitchFamily="34" charset="0"/>
              <a:cs typeface="Times New Roman" panose="02020603050405020304" pitchFamily="18" charset="0"/>
            </a:endParaRPr>
          </a:p>
          <a:p>
            <a:pPr algn="ctr"/>
            <a:r>
              <a:rPr lang="en-US" sz="4800" b="1">
                <a:solidFill>
                  <a:srgbClr val="B51925"/>
                </a:solidFill>
                <a:latin typeface="Abadi" panose="020B0604020104020204" pitchFamily="34" charset="0"/>
                <a:cs typeface="Times New Roman" panose="02020603050405020304" pitchFamily="18" charset="0"/>
                <a:hlinkClick r:id="rId4"/>
              </a:rPr>
              <a:t>cshuy@nihb.org</a:t>
            </a:r>
            <a:endParaRPr lang="en-US" sz="4800" b="1">
              <a:solidFill>
                <a:srgbClr val="B51925"/>
              </a:solidFill>
              <a:latin typeface="Abadi" panose="020B0604020104020204" pitchFamily="34" charset="0"/>
              <a:cs typeface="Times New Roman" panose="02020603050405020304" pitchFamily="18" charset="0"/>
            </a:endParaRPr>
          </a:p>
          <a:p>
            <a:pPr algn="ctr"/>
            <a:r>
              <a:rPr lang="en-US" sz="4800" b="1">
                <a:solidFill>
                  <a:srgbClr val="B51925"/>
                </a:solidFill>
                <a:latin typeface="Abadi" panose="020B0604020104020204" pitchFamily="34" charset="0"/>
                <a:cs typeface="Times New Roman" panose="02020603050405020304" pitchFamily="18" charset="0"/>
              </a:rPr>
              <a:t>(202) 997-0450</a:t>
            </a:r>
          </a:p>
        </p:txBody>
      </p:sp>
    </p:spTree>
    <p:extLst>
      <p:ext uri="{BB962C8B-B14F-4D97-AF65-F5344CB8AC3E}">
        <p14:creationId xmlns:p14="http://schemas.microsoft.com/office/powerpoint/2010/main" val="2270169411"/>
      </p:ext>
    </p:extLst>
  </p:cSld>
  <p:clrMapOvr>
    <a:masterClrMapping/>
  </p:clrMapOvr>
</p:sld>
</file>

<file path=ppt/theme/theme1.xml><?xml version="1.0" encoding="utf-8"?>
<a:theme xmlns:a="http://schemas.openxmlformats.org/drawingml/2006/main" name="LeafVTI">
  <a:themeElements>
    <a:clrScheme name="Leaf">
      <a:dk1>
        <a:sysClr val="windowText" lastClr="000000"/>
      </a:dk1>
      <a:lt1>
        <a:sysClr val="window" lastClr="FFFFFF"/>
      </a:lt1>
      <a:dk2>
        <a:srgbClr val="732124"/>
      </a:dk2>
      <a:lt2>
        <a:srgbClr val="F0EDE5"/>
      </a:lt2>
      <a:accent1>
        <a:srgbClr val="D34817"/>
      </a:accent1>
      <a:accent2>
        <a:srgbClr val="A68D65"/>
      </a:accent2>
      <a:accent3>
        <a:srgbClr val="728377"/>
      </a:accent3>
      <a:accent4>
        <a:srgbClr val="B4797B"/>
      </a:accent4>
      <a:accent5>
        <a:srgbClr val="CE8439"/>
      </a:accent5>
      <a:accent6>
        <a:srgbClr val="CF3A2A"/>
      </a:accent6>
      <a:hlink>
        <a:srgbClr val="D06853"/>
      </a:hlink>
      <a:folHlink>
        <a:srgbClr val="B67779"/>
      </a:folHlink>
    </a:clrScheme>
    <a:fontScheme name="Leaf">
      <a:majorFont>
        <a:latin typeface="Rockwell Nova Light"/>
        <a:ea typeface=""/>
        <a:cs typeface=""/>
      </a:majorFont>
      <a:minorFont>
        <a:latin typeface="Avenir Next LT Pro Light"/>
        <a:ea typeface=""/>
        <a:cs typeface=""/>
      </a:minorFont>
    </a:fontScheme>
    <a:fmtScheme name="Subtle Solids">
      <a:fillStyleLst>
        <a:solidFill>
          <a:schemeClr val="phClr"/>
        </a:solidFill>
        <a:solidFill>
          <a:schemeClr val="phClr">
            <a:tint val="65000"/>
          </a:schemeClr>
        </a:solidFill>
        <a:solidFill>
          <a:schemeClr val="phClr">
            <a:shade val="80000"/>
            <a:satMod val="150000"/>
          </a:schemeClr>
        </a:solidFill>
      </a:fillStyleLst>
      <a:lnStyleLst>
        <a:ln w="9525" cap="flat" cmpd="sng" algn="ctr">
          <a:solidFill>
            <a:schemeClr val="phClr"/>
          </a:solidFill>
          <a:prstDash val="solid"/>
        </a:ln>
        <a:ln w="10795" cap="flat" cmpd="sng" algn="ctr">
          <a:solidFill>
            <a:schemeClr val="phClr"/>
          </a:solidFill>
          <a:prstDash val="solid"/>
        </a:ln>
        <a:ln w="17145" cap="flat" cmpd="sng" algn="ctr">
          <a:solidFill>
            <a:schemeClr val="phClr">
              <a:shade val="95000"/>
              <a:alpha val="50000"/>
              <a:satMod val="150000"/>
            </a:schemeClr>
          </a:solidFill>
          <a:prstDash val="solid"/>
        </a:ln>
      </a:lnStyleLst>
      <a:effectStyleLst>
        <a:effectStyle>
          <a:effectLst/>
        </a:effectStyle>
        <a:effectStyle>
          <a:effectLst/>
        </a:effectStyle>
        <a:effectStyle>
          <a:effectLst>
            <a:outerShdw blurRad="44450" dist="13970" dir="5400000" algn="ctr" rotWithShape="0">
              <a:srgbClr val="000000">
                <a:alpha val="45000"/>
              </a:srgbClr>
            </a:outerShdw>
          </a:effectLst>
          <a:scene3d>
            <a:camera prst="orthographicFront">
              <a:rot lat="0" lon="0" rev="0"/>
            </a:camera>
            <a:lightRig rig="twoPt" dir="tl"/>
          </a:scene3d>
          <a:sp3d prstMaterial="flat">
            <a:bevelT w="12700" h="25400" prst="coolSlant"/>
          </a:sp3d>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LeafVTI" id="{AD13D32C-3873-4EF1-A28C-5D0E64FF0913}" vid="{0D2E0FD0-9C17-4337-BD21-33917FC300A9}"/>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ct:contentTypeSchema xmlns:ct="http://schemas.microsoft.com/office/2006/metadata/contentType" xmlns:ma="http://schemas.microsoft.com/office/2006/metadata/properties/metaAttributes" ct:_="" ma:_="" ma:contentTypeName="Document" ma:contentTypeID="0x01010069DEF66683F1904A9D18C86F600002D8" ma:contentTypeVersion="18" ma:contentTypeDescription="Create a new document." ma:contentTypeScope="" ma:versionID="bbdac320460c27aa7a24f68483c77f33">
  <xsd:schema xmlns:xsd="http://www.w3.org/2001/XMLSchema" xmlns:xs="http://www.w3.org/2001/XMLSchema" xmlns:p="http://schemas.microsoft.com/office/2006/metadata/properties" xmlns:ns2="c3e7fb3a-f61c-4241-9fbd-03f77e035e59" xmlns:ns3="b37bbeab-e64e-43e9-894e-e09b3b82ea91" targetNamespace="http://schemas.microsoft.com/office/2006/metadata/properties" ma:root="true" ma:fieldsID="325511f9f3ba21235ae59dbe486452a2" ns2:_="" ns3:_="">
    <xsd:import namespace="c3e7fb3a-f61c-4241-9fbd-03f77e035e59"/>
    <xsd:import namespace="b37bbeab-e64e-43e9-894e-e09b3b82ea91"/>
    <xsd:element name="properties">
      <xsd:complexType>
        <xsd:sequence>
          <xsd:element name="documentManagement">
            <xsd:complexType>
              <xsd:all>
                <xsd:element ref="ns2:MediaServiceMetadata" minOccurs="0"/>
                <xsd:element ref="ns2:MediaServiceFastMetadata" minOccurs="0"/>
                <xsd:element ref="ns2:MediaServiceDateTaken" minOccurs="0"/>
                <xsd:element ref="ns2:MediaServiceGenerationTime" minOccurs="0"/>
                <xsd:element ref="ns2:MediaServiceEventHashCode" minOccurs="0"/>
                <xsd:element ref="ns2:MediaServiceOCR" minOccurs="0"/>
                <xsd:element ref="ns2:MediaServiceLocation" minOccurs="0"/>
                <xsd:element ref="ns2:MediaServiceAutoKeyPoints" minOccurs="0"/>
                <xsd:element ref="ns2:MediaServiceKeyPoints" minOccurs="0"/>
                <xsd:element ref="ns3:SharedWithUsers" minOccurs="0"/>
                <xsd:element ref="ns3:SharedWithDetails" minOccurs="0"/>
                <xsd:element ref="ns2:MediaLengthInSeconds" minOccurs="0"/>
                <xsd:element ref="ns2:lcf76f155ced4ddcb4097134ff3c332f" minOccurs="0"/>
                <xsd:element ref="ns3:TaxCatchAll" minOccurs="0"/>
                <xsd:element ref="ns2:MediaServiceObjectDetectorVersions" minOccurs="0"/>
                <xsd:element ref="ns2:MediaServiceSearchPropertie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c3e7fb3a-f61c-4241-9fbd-03f77e035e59"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DateTaken" ma:index="10" nillable="true" ma:displayName="MediaServiceDateTaken" ma:hidden="true" ma:internalName="MediaServiceDateTaken" ma:readOnly="true">
      <xsd:simpleType>
        <xsd:restriction base="dms:Text"/>
      </xsd:simpleType>
    </xsd:element>
    <xsd:element name="MediaServiceGenerationTime" ma:index="11" nillable="true" ma:displayName="MediaServiceGenerationTime" ma:hidden="true" ma:internalName="MediaServiceGenerationTime" ma:readOnly="true">
      <xsd:simpleType>
        <xsd:restriction base="dms:Text"/>
      </xsd:simpleType>
    </xsd:element>
    <xsd:element name="MediaServiceEventHashCode" ma:index="12" nillable="true" ma:displayName="MediaServiceEventHashCode" ma:hidden="true" ma:internalName="MediaServiceEventHashCode" ma:readOnly="true">
      <xsd:simpleType>
        <xsd:restriction base="dms:Text"/>
      </xsd:simpleType>
    </xsd:element>
    <xsd:element name="MediaServiceOCR" ma:index="13" nillable="true" ma:displayName="Extracted Text" ma:internalName="MediaServiceOCR" ma:readOnly="true">
      <xsd:simpleType>
        <xsd:restriction base="dms:Note">
          <xsd:maxLength value="255"/>
        </xsd:restriction>
      </xsd:simpleType>
    </xsd:element>
    <xsd:element name="MediaServiceLocation" ma:index="14" nillable="true" ma:displayName="Location" ma:internalName="MediaServiceLocation" ma:readOnly="true">
      <xsd:simpleType>
        <xsd:restriction base="dms:Text"/>
      </xsd:simpleType>
    </xsd:element>
    <xsd:element name="MediaServiceAutoKeyPoints" ma:index="15" nillable="true" ma:displayName="MediaServiceAutoKeyPoints" ma:hidden="true" ma:internalName="MediaServiceAutoKeyPoints" ma:readOnly="true">
      <xsd:simpleType>
        <xsd:restriction base="dms:Note"/>
      </xsd:simpleType>
    </xsd:element>
    <xsd:element name="MediaServiceKeyPoints" ma:index="16" nillable="true" ma:displayName="KeyPoints" ma:internalName="MediaServiceKeyPoints" ma:readOnly="true">
      <xsd:simpleType>
        <xsd:restriction base="dms:Note">
          <xsd:maxLength value="255"/>
        </xsd:restriction>
      </xsd:simpleType>
    </xsd:element>
    <xsd:element name="MediaLengthInSeconds" ma:index="19" nillable="true" ma:displayName="Length (seconds)" ma:internalName="MediaLengthInSeconds" ma:readOnly="true">
      <xsd:simpleType>
        <xsd:restriction base="dms:Unknown"/>
      </xsd:simpleType>
    </xsd:element>
    <xsd:element name="lcf76f155ced4ddcb4097134ff3c332f" ma:index="21" nillable="true" ma:taxonomy="true" ma:internalName="lcf76f155ced4ddcb4097134ff3c332f" ma:taxonomyFieldName="MediaServiceImageTags" ma:displayName="Image Tags" ma:readOnly="false" ma:fieldId="{5cf76f15-5ced-4ddc-b409-7134ff3c332f}" ma:taxonomyMulti="true" ma:sspId="dd666a43-d96d-4f4b-b12f-397f8ab1e325" ma:termSetId="09814cd3-568e-fe90-9814-8d621ff8fb84" ma:anchorId="fba54fb3-c3e1-fe81-a776-ca4b69148c4d" ma:open="true" ma:isKeyword="false">
      <xsd:complexType>
        <xsd:sequence>
          <xsd:element ref="pc:Terms" minOccurs="0" maxOccurs="1"/>
        </xsd:sequence>
      </xsd:complexType>
    </xsd:element>
    <xsd:element name="MediaServiceObjectDetectorVersions" ma:index="23" nillable="true" ma:displayName="MediaServiceObjectDetectorVersions" ma:description="" ma:hidden="true" ma:indexed="true" ma:internalName="MediaServiceObjectDetectorVersions" ma:readOnly="true">
      <xsd:simpleType>
        <xsd:restriction base="dms:Text"/>
      </xsd:simpleType>
    </xsd:element>
    <xsd:element name="MediaServiceSearchProperties" ma:index="24" nillable="true" ma:displayName="MediaServiceSearchProperties" ma:hidden="true" ma:internalName="MediaServiceSearchProperties" ma:readOnly="true">
      <xsd:simpleType>
        <xsd:restriction base="dms:Note"/>
      </xsd:simpleType>
    </xsd:element>
  </xsd:schema>
  <xsd:schema xmlns:xsd="http://www.w3.org/2001/XMLSchema" xmlns:xs="http://www.w3.org/2001/XMLSchema" xmlns:dms="http://schemas.microsoft.com/office/2006/documentManagement/types" xmlns:pc="http://schemas.microsoft.com/office/infopath/2007/PartnerControls" targetNamespace="b37bbeab-e64e-43e9-894e-e09b3b82ea91" elementFormDefault="qualified">
    <xsd:import namespace="http://schemas.microsoft.com/office/2006/documentManagement/types"/>
    <xsd:import namespace="http://schemas.microsoft.com/office/infopath/2007/PartnerControls"/>
    <xsd:element name="SharedWithUsers" ma:index="17"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18" nillable="true" ma:displayName="Shared With Details" ma:internalName="SharedWithDetails" ma:readOnly="true">
      <xsd:simpleType>
        <xsd:restriction base="dms:Note">
          <xsd:maxLength value="255"/>
        </xsd:restriction>
      </xsd:simpleType>
    </xsd:element>
    <xsd:element name="TaxCatchAll" ma:index="22" nillable="true" ma:displayName="Taxonomy Catch All Column" ma:hidden="true" ma:list="{a2c23464-064b-4240-ab2a-a8d730b63fa3}" ma:internalName="TaxCatchAll" ma:showField="CatchAllData" ma:web="b37bbeab-e64e-43e9-894e-e09b3b82ea91">
      <xsd:complexType>
        <xsd:complexContent>
          <xsd:extension base="dms:MultiChoiceLookup">
            <xsd:sequence>
              <xsd:element name="Value" type="dms:Lookup" maxOccurs="unbounded" minOccurs="0" nillable="true"/>
            </xsd:sequence>
          </xsd:extension>
        </xsd:complexContent>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2.xml><?xml version="1.0" encoding="utf-8"?>
<p:properties xmlns:p="http://schemas.microsoft.com/office/2006/metadata/properties" xmlns:xsi="http://www.w3.org/2001/XMLSchema-instance" xmlns:pc="http://schemas.microsoft.com/office/infopath/2007/PartnerControls">
  <documentManagement>
    <TaxCatchAll xmlns="b37bbeab-e64e-43e9-894e-e09b3b82ea91" xsi:nil="true"/>
    <lcf76f155ced4ddcb4097134ff3c332f xmlns="c3e7fb3a-f61c-4241-9fbd-03f77e035e59">
      <Terms xmlns="http://schemas.microsoft.com/office/infopath/2007/PartnerControls"/>
    </lcf76f155ced4ddcb4097134ff3c332f>
    <SharedWithUsers xmlns="b37bbeab-e64e-43e9-894e-e09b3b82ea91">
      <UserInfo>
        <DisplayName>Winn Davis</DisplayName>
        <AccountId>216</AccountId>
        <AccountType/>
      </UserInfo>
      <UserInfo>
        <DisplayName>Kristen Bitsuie</DisplayName>
        <AccountId>42</AccountId>
        <AccountType/>
      </UserInfo>
      <UserInfo>
        <DisplayName>Alanna Cronk</DisplayName>
        <AccountId>62</AccountId>
        <AccountType/>
      </UserInfo>
      <UserInfo>
        <DisplayName>Randy Gipson-Black</DisplayName>
        <AccountId>119</AccountId>
        <AccountType/>
      </UserInfo>
      <UserInfo>
        <DisplayName>Taylor Barrett</DisplayName>
        <AccountId>12</AccountId>
        <AccountType/>
      </UserInfo>
      <UserInfo>
        <DisplayName>Hannah Brennan</DisplayName>
        <AccountId>26</AccountId>
        <AccountType/>
      </UserInfo>
      <UserInfo>
        <DisplayName>Caitrin Shuy</DisplayName>
        <AccountId>21</AccountId>
        <AccountType/>
      </UserInfo>
      <UserInfo>
        <DisplayName>Carrie Field</DisplayName>
        <AccountId>33</AccountId>
        <AccountType/>
      </UserInfo>
      <UserInfo>
        <DisplayName>A.C. Locklear</DisplayName>
        <AccountId>9</AccountId>
        <AccountType/>
      </UserInfo>
    </SharedWithUsers>
  </documentManagement>
</p:properties>
</file>

<file path=customXml/item3.xml><?xml version="1.0" encoding="utf-8"?>
<?mso-contentType ?>
<FormTemplates xmlns="http://schemas.microsoft.com/sharepoint/v3/contenttype/forms">
  <Display>DocumentLibraryForm</Display>
  <Edit>DocumentLibraryForm</Edit>
  <New>DocumentLibraryForm</New>
</FormTemplates>
</file>

<file path=customXml/itemProps1.xml><?xml version="1.0" encoding="utf-8"?>
<ds:datastoreItem xmlns:ds="http://schemas.openxmlformats.org/officeDocument/2006/customXml" ds:itemID="{E791AC1C-64ED-4715-8293-6CE001524284}"/>
</file>

<file path=customXml/itemProps2.xml><?xml version="1.0" encoding="utf-8"?>
<ds:datastoreItem xmlns:ds="http://schemas.openxmlformats.org/officeDocument/2006/customXml" ds:itemID="{DC6360F3-B7A3-4DDC-BC12-4DEA207BA054}">
  <ds:schemaRefs>
    <ds:schemaRef ds:uri="27371857-10d6-4924-b935-21e79a3a3093"/>
    <ds:schemaRef ds:uri="cb74254f-f939-4f63-a2e1-ba2389be9f32"/>
    <ds:schemaRef ds:uri="http://purl.org/dc/dcmitype/"/>
    <ds:schemaRef ds:uri="http://purl.org/dc/elements/1.1/"/>
    <ds:schemaRef ds:uri="http://purl.org/dc/terms/"/>
    <ds:schemaRef ds:uri="http://schemas.microsoft.com/office/2006/documentManagement/types"/>
    <ds:schemaRef ds:uri="http://schemas.microsoft.com/office/2006/metadata/properties"/>
    <ds:schemaRef ds:uri="http://schemas.microsoft.com/office/infopath/2007/PartnerControls"/>
    <ds:schemaRef ds:uri="http://schemas.openxmlformats.org/package/2006/metadata/core-properties"/>
    <ds:schemaRef ds:uri="http://www.w3.org/XML/1998/namespace"/>
  </ds:schemaRefs>
</ds:datastoreItem>
</file>

<file path=customXml/itemProps3.xml><?xml version="1.0" encoding="utf-8"?>
<ds:datastoreItem xmlns:ds="http://schemas.openxmlformats.org/officeDocument/2006/customXml" ds:itemID="{0CE35A2D-3D9C-4004-BC4A-E3E7AAD621E6}">
  <ds:schemaRefs>
    <ds:schemaRef ds:uri="http://schemas.microsoft.com/sharepoint/v3/contenttype/forms"/>
  </ds:schemaRefs>
</ds:datastoreItem>
</file>

<file path=docProps/app.xml><?xml version="1.0" encoding="utf-8"?>
<Properties xmlns="http://schemas.openxmlformats.org/officeDocument/2006/extended-properties" xmlns:vt="http://schemas.openxmlformats.org/officeDocument/2006/docPropsVTypes">
  <Template>Theme1</Template>
  <TotalTime>159</TotalTime>
  <Words>2752</Words>
  <Application>Microsoft Office PowerPoint</Application>
  <PresentationFormat>Widescreen</PresentationFormat>
  <Paragraphs>243</Paragraphs>
  <Slides>23</Slides>
  <Notes>21</Notes>
  <HiddenSlides>0</HiddenSlides>
  <MMClips>0</MMClips>
  <ScaleCrop>false</ScaleCrop>
  <HeadingPairs>
    <vt:vector size="6" baseType="variant">
      <vt:variant>
        <vt:lpstr>Fonts Used</vt:lpstr>
      </vt:variant>
      <vt:variant>
        <vt:i4>10</vt:i4>
      </vt:variant>
      <vt:variant>
        <vt:lpstr>Theme</vt:lpstr>
      </vt:variant>
      <vt:variant>
        <vt:i4>1</vt:i4>
      </vt:variant>
      <vt:variant>
        <vt:lpstr>Slide Titles</vt:lpstr>
      </vt:variant>
      <vt:variant>
        <vt:i4>23</vt:i4>
      </vt:variant>
    </vt:vector>
  </HeadingPairs>
  <TitlesOfParts>
    <vt:vector size="34" baseType="lpstr">
      <vt:lpstr>Abadi</vt:lpstr>
      <vt:lpstr>Arial</vt:lpstr>
      <vt:lpstr>Avenir Next LT Pro Light</vt:lpstr>
      <vt:lpstr>Calibri</vt:lpstr>
      <vt:lpstr>Courier New</vt:lpstr>
      <vt:lpstr>roboto</vt:lpstr>
      <vt:lpstr>Rockwell Nova Light</vt:lpstr>
      <vt:lpstr>Symbol</vt:lpstr>
      <vt:lpstr>Times New Roman</vt:lpstr>
      <vt:lpstr>Wingdings</vt:lpstr>
      <vt:lpstr>LeafVTI</vt:lpstr>
      <vt:lpstr>Legislative and Policy updates for Indian Health 2024  Caitrin Shuy, Director of government Relations  April 15, 2024</vt:lpstr>
      <vt:lpstr>Legislative and policy updates For health</vt:lpstr>
      <vt:lpstr>Executive order 14112</vt:lpstr>
      <vt:lpstr>PowerPoint Presentation</vt:lpstr>
      <vt:lpstr>Executive order 14112</vt:lpstr>
      <vt:lpstr>Executive order 14112</vt:lpstr>
      <vt:lpstr>Expansion of Self-Governance at HHS</vt:lpstr>
      <vt:lpstr>Expansion of Self-Governance at HHS</vt:lpstr>
      <vt:lpstr>Expansion of Self-Governance at HHS</vt:lpstr>
      <vt:lpstr>Expansion of Self-Governance at HHS</vt:lpstr>
      <vt:lpstr>Special diabetes program for Indians</vt:lpstr>
      <vt:lpstr>Special diabetes program for Indians</vt:lpstr>
      <vt:lpstr>The budget:</vt:lpstr>
      <vt:lpstr>The budget – FY 2025</vt:lpstr>
      <vt:lpstr>Improving data access legislation </vt:lpstr>
      <vt:lpstr>HHS Data policy</vt:lpstr>
      <vt:lpstr>TTAG Priorities – Legislative </vt:lpstr>
      <vt:lpstr>TTAG Legislative Priorities</vt:lpstr>
      <vt:lpstr>PowerPoint Presentation</vt:lpstr>
      <vt:lpstr>Behavioral Health </vt:lpstr>
      <vt:lpstr>PowerPoint Presentation</vt:lpstr>
      <vt:lpstr>Government relations  newsletter updates</vt:lpstr>
      <vt:lpstr>PowerPoint Presentation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Health in Indian country 2023 Report</dc:title>
  <dc:creator>Ned Johnson</dc:creator>
  <cp:lastModifiedBy>sgceuser@outlook.com</cp:lastModifiedBy>
  <cp:revision>1</cp:revision>
  <dcterms:created xsi:type="dcterms:W3CDTF">2023-06-02T12:59:50Z</dcterms:created>
  <dcterms:modified xsi:type="dcterms:W3CDTF">2024-04-15T19:35:24Z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TaxKeyword">
    <vt:lpwstr/>
  </property>
  <property fmtid="{D5CDD505-2E9C-101B-9397-08002B2CF9AE}" pid="3" name="ContentTypeId">
    <vt:lpwstr>0x01010069DEF66683F1904A9D18C86F600002D8</vt:lpwstr>
  </property>
  <property fmtid="{D5CDD505-2E9C-101B-9397-08002B2CF9AE}" pid="4" name="MediaServiceImageTags">
    <vt:lpwstr/>
  </property>
</Properties>
</file>