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customXml/itemProps4.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5.xml" ContentType="application/vnd.openxmlformats-officedocument.presentationml.notesSlide+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authors.xml" ContentType="application/vnd.ms-powerpoint.authors+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5"/>
  </p:sldMasterIdLst>
  <p:notesMasterIdLst>
    <p:notesMasterId r:id="rId33"/>
  </p:notesMasterIdLst>
  <p:handoutMasterIdLst>
    <p:handoutMasterId r:id="rId34"/>
  </p:handoutMasterIdLst>
  <p:sldIdLst>
    <p:sldId id="4085" r:id="rId6"/>
    <p:sldId id="323" r:id="rId7"/>
    <p:sldId id="707" r:id="rId8"/>
    <p:sldId id="4093" r:id="rId9"/>
    <p:sldId id="4112" r:id="rId10"/>
    <p:sldId id="4088" r:id="rId11"/>
    <p:sldId id="4086" r:id="rId12"/>
    <p:sldId id="4110" r:id="rId13"/>
    <p:sldId id="4111" r:id="rId14"/>
    <p:sldId id="4092" r:id="rId15"/>
    <p:sldId id="309" r:id="rId16"/>
    <p:sldId id="296" r:id="rId17"/>
    <p:sldId id="305" r:id="rId18"/>
    <p:sldId id="4108" r:id="rId19"/>
    <p:sldId id="335" r:id="rId20"/>
    <p:sldId id="337" r:id="rId21"/>
    <p:sldId id="4083" r:id="rId22"/>
    <p:sldId id="4079" r:id="rId23"/>
    <p:sldId id="330" r:id="rId24"/>
    <p:sldId id="4109" r:id="rId25"/>
    <p:sldId id="367" r:id="rId26"/>
    <p:sldId id="308" r:id="rId27"/>
    <p:sldId id="360" r:id="rId28"/>
    <p:sldId id="4091" r:id="rId29"/>
    <p:sldId id="4100" r:id="rId30"/>
    <p:sldId id="4107" r:id="rId31"/>
    <p:sldId id="4103" r:id="rId32"/>
  </p:sldIdLst>
  <p:sldSz cx="12192000" cy="6858000"/>
  <p:notesSz cx="6858000" cy="504825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ext>
  </p:extLst>
</p:presentation>
</file>

<file path=ppt/authors.xml><?xml version="1.0" encoding="utf-8"?>
<p188:authorLst xmlns:a="http://schemas.openxmlformats.org/drawingml/2006/main" xmlns:r="http://schemas.openxmlformats.org/officeDocument/2006/relationships" xmlns:p188="http://schemas.microsoft.com/office/powerpoint/2018/8/main">
  <p188:author id="{E79E491C-E094-76BA-8321-68D2BE5B7C35}" name="Leonard, Shelley" initials="LS" userId="S::Shelley.Leonard2@treasury.gov::f5d815ed-e484-4095-bf02-1dc5d69f86b1" providerId="AD"/>
  <p188:author id="{CA2D0724-5400-B502-D82D-9B0704342003}" name="Matthew Doyle" initials="MD" userId="S::Matthew.Doyle@treasury.gov::a6597478-5034-4137-8321-69a8d6c4ecee" providerId="AD"/>
  <p188:author id="{E31BC741-DA88-5831-2CA8-A04C6413C1A4}" name="W. Reid Thompson" initials="WRT" userId="W. Reid Thompson" providerId="None"/>
  <p188:author id="{47FE9546-3BF9-1DBB-9CF3-E6011EE5E91F}" name="Eichenthal, David (Detailee)" initials="ED(" userId="S::David.Eichenthal@treasury.gov::a21b2163-c1e0-42bd-9834-2b07506581c1" providerId="AD"/>
  <p188:author id="{D97C974B-6371-79C3-D846-F7E834E23BDA}" name="Lee, Ted" initials="TL" userId="Lee, Ted" providerId="None"/>
  <p188:author id="{EC078956-6846-4FF8-F972-E801E9FD7EDA}" name="Caputo, Emily" initials="CE" userId="S::Emily.Caputo@treasury.gov::02a0f859-9689-4b16-9b87-6dd808b31a27" providerId="AD"/>
  <p188:author id="{AEFD8A69-B020-8353-2DDF-6CFDE070C3D6}" name="Eric Nguyen" initials="EN" userId="S::Eric.Nguyen2@treasury.gov::7b8e846a-e0ea-4927-bff9-b2ea2dc75270" providerId="AD"/>
  <p188:author id="{11F3307F-FDA7-77AD-EB6B-1BB1F0A2BBB6}" name="Taylor Smith" initials="TS" userId="S::Taylor.Smith2@treasury.gov::d5ff10cd-a5e4-40c9-bb61-dbbaa8c8a2a7" providerId="AD"/>
  <p188:author id="{B4EAEE88-C2A9-4656-7CD5-194D4BA1326A}" name="Hanlon, Seth" initials="HS" userId="S::Seth.Hanlon@treasury.gov::f73f9232-e4f6-462c-bb3b-be2f3e959bbc" providerId="AD"/>
  <p188:author id="{B9A9F888-3CD3-5A5D-A784-D8C36758CCC5}" name="Haradon, Sarah" initials="HS" userId="S::Sarah.Haradon@treasury.gov::8f1b2591-8544-4f63-8b0a-fe51ec325ec1" providerId="AD"/>
  <p188:author id="{D3E36B89-AA75-76C5-F0F3-1A577A0C6C31}" name="McCleery, Rachel" initials="MR" userId="S::Rachel.McCleery2@treasury.gov::f70afb4d-18aa-40f0-afa9-a2ea889d6f7b" providerId="AD"/>
  <p188:author id="{1F4C7F89-8454-992A-DFBD-D939010ABEEC}" name="Trivedi, Shamik" initials="TS" userId="S::Shamik.Trivedi@treasury.gov::ad192730-449f-4dfc-96e2-57952113edfa" providerId="AD"/>
  <p188:author id="{52A273A6-AE9F-E002-6123-514CF4AAADF3}" name="James Colombe" initials="JC" userId="S::James.Colombe2@treasury.gov::b7c38257-240c-4262-9915-f495ad6e4780" providerId="AD"/>
  <p188:author id="{CD28FAD8-E6FA-FDEF-4170-65E4FDA1E308}" name="MacKenzie, Amber" initials="MA" userId="S::Amber.MacKenzie@treasury.gov::ba888d0a-41af-4353-a733-e1b9df376ceb" providerId="AD"/>
  <p188:author id="{C2BBB3E8-003F-FA22-E147-0AC68F3AB0E3}" name="Nicholas Wu" initials="NW" userId="S::Nicholas.Wu@treasury.gov::2b0bb362-9d6b-4ed9-b1fa-df5b4710f1bb" providerId="AD"/>
  <p188:author id="{48473DEA-10B6-AF26-D07A-5B72D1A761EC}" name="Sneeringer, Stacy" initials="SS" userId="S::Stacy.Sneeringer@treasury.gov::e4b8af38-3987-4278-94a9-e9e11e983279" providerId="AD"/>
</p188:authorLst>
</file>

<file path=ppt/commentAuthors.xml><?xml version="1.0" encoding="utf-8"?>
<p:cmAuthorLst xmlns:a="http://schemas.openxmlformats.org/drawingml/2006/main" xmlns:r="http://schemas.openxmlformats.org/officeDocument/2006/relationships" xmlns:p="http://schemas.openxmlformats.org/presentationml/2006/main">
  <p:cmAuthor id="7" name="Natasha" initials="N" lastIdx="2" clrIdx="6">
    <p:extLst>
      <p:ext uri="{19B8F6BF-5375-455C-9EA6-DF929625EA0E}">
        <p15:presenceInfo xmlns:p15="http://schemas.microsoft.com/office/powerpoint/2012/main" userId="S::Natasha.Sarin@treasury.gov::bb17fb07-3886-46cf-a0b0-91023ad0c1f5" providerId="AD"/>
      </p:ext>
    </p:extLst>
  </p:cmAuthor>
  <p:cmAuthor id="1" name="Milligan, Stephen" initials="MS" lastIdx="10" clrIdx="0">
    <p:extLst>
      <p:ext uri="{19B8F6BF-5375-455C-9EA6-DF929625EA0E}">
        <p15:presenceInfo xmlns:p15="http://schemas.microsoft.com/office/powerpoint/2012/main" userId="S::Stephen.Milligan@treasury.gov::80e9d49f-1b20-4ed2-b97e-45210fa68a69" providerId="AD"/>
      </p:ext>
    </p:extLst>
  </p:cmAuthor>
  <p:cmAuthor id="8" name="Batchelder, Lily" initials="BL" lastIdx="9" clrIdx="7">
    <p:extLst>
      <p:ext uri="{19B8F6BF-5375-455C-9EA6-DF929625EA0E}">
        <p15:presenceInfo xmlns:p15="http://schemas.microsoft.com/office/powerpoint/2012/main" userId="Batchelder, Lily" providerId="None"/>
      </p:ext>
    </p:extLst>
  </p:cmAuthor>
  <p:cmAuthor id="2" name="Leibenluft, Jacob" initials="LJ" lastIdx="9" clrIdx="1">
    <p:extLst>
      <p:ext uri="{19B8F6BF-5375-455C-9EA6-DF929625EA0E}">
        <p15:presenceInfo xmlns:p15="http://schemas.microsoft.com/office/powerpoint/2012/main" userId="S::Jacob.Leibenluft2@treasury.gov::0b6000b6-5de3-46d9-a687-80454d2de51c" providerId="AD"/>
      </p:ext>
    </p:extLst>
  </p:cmAuthor>
  <p:cmAuthor id="3" name="Taverna, Andrea (Contractor)" initials="TA(" lastIdx="5" clrIdx="2">
    <p:extLst>
      <p:ext uri="{19B8F6BF-5375-455C-9EA6-DF929625EA0E}">
        <p15:presenceInfo xmlns:p15="http://schemas.microsoft.com/office/powerpoint/2012/main" userId="S::Andrea.Taverna@treasury.gov::5c854fc1-266c-43d3-a8ee-4f28a0758997" providerId="AD"/>
      </p:ext>
    </p:extLst>
  </p:cmAuthor>
  <p:cmAuthor id="4" name="Milligan, Stephen" initials="MS [2]" lastIdx="7" clrIdx="3">
    <p:extLst>
      <p:ext uri="{19B8F6BF-5375-455C-9EA6-DF929625EA0E}">
        <p15:presenceInfo xmlns:p15="http://schemas.microsoft.com/office/powerpoint/2012/main" userId="Milligan, Stephen" providerId="None"/>
      </p:ext>
    </p:extLst>
  </p:cmAuthor>
  <p:cmAuthor id="5" name="Mary Watkins" initials="MW" lastIdx="4" clrIdx="4">
    <p:extLst>
      <p:ext uri="{19B8F6BF-5375-455C-9EA6-DF929625EA0E}">
        <p15:presenceInfo xmlns:p15="http://schemas.microsoft.com/office/powerpoint/2012/main" userId="S::mary.l.watkins@frb.gov::a69765d9-23e7-4728-892f-d55fd7b4103f" providerId="AD"/>
      </p:ext>
    </p:extLst>
  </p:cmAuthor>
  <p:cmAuthor id="6" name="Kowalsky, Ted" initials="KT" lastIdx="4" clrIdx="5">
    <p:extLst>
      <p:ext uri="{19B8F6BF-5375-455C-9EA6-DF929625EA0E}">
        <p15:presenceInfo xmlns:p15="http://schemas.microsoft.com/office/powerpoint/2012/main" userId="S::Theodore.Kowalsky@treasury.gov::023a3187-eae4-4bf5-b20f-07524e034eae"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1554A2"/>
    <a:srgbClr val="2F5597"/>
    <a:srgbClr val="4472C4"/>
    <a:srgbClr val="E9EBF5"/>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E929F9F4-4A8F-4326-A1B4-22849713DDAB}" styleName="Dark Style 1 - Accent 4">
    <a:wholeTbl>
      <a:tcTxStyle>
        <a:fontRef idx="minor">
          <a:scrgbClr r="0" g="0" b="0"/>
        </a:fontRef>
        <a:schemeClr val="lt1"/>
      </a:tcTxStyle>
      <a:tcStyle>
        <a:tcBdr>
          <a:left>
            <a:ln>
              <a:noFill/>
            </a:ln>
          </a:left>
          <a:right>
            <a:ln>
              <a:noFill/>
            </a:ln>
          </a:right>
          <a:top>
            <a:ln>
              <a:noFill/>
            </a:ln>
          </a:top>
          <a:bottom>
            <a:ln>
              <a:noFill/>
            </a:ln>
          </a:bottom>
          <a:insideH>
            <a:ln>
              <a:noFill/>
            </a:ln>
          </a:insideH>
          <a:insideV>
            <a:ln>
              <a:noFill/>
            </a:ln>
          </a:insideV>
        </a:tcBdr>
        <a:fill>
          <a:solidFill>
            <a:schemeClr val="accent4"/>
          </a:solidFill>
        </a:fill>
      </a:tcStyle>
    </a:wholeTbl>
    <a:band1H>
      <a:tcStyle>
        <a:tcBdr/>
        <a:fill>
          <a:solidFill>
            <a:schemeClr val="accent4">
              <a:shade val="60000"/>
            </a:schemeClr>
          </a:solidFill>
        </a:fill>
      </a:tcStyle>
    </a:band1H>
    <a:band1V>
      <a:tcStyle>
        <a:tcBdr/>
        <a:fill>
          <a:solidFill>
            <a:schemeClr val="accent4">
              <a:shade val="60000"/>
            </a:schemeClr>
          </a:solidFill>
        </a:fill>
      </a:tcStyle>
    </a:band1V>
    <a:lastCol>
      <a:tcTxStyle b="on"/>
      <a:tcStyle>
        <a:tcBdr>
          <a:left>
            <a:ln w="25400" cmpd="sng">
              <a:solidFill>
                <a:schemeClr val="lt1"/>
              </a:solidFill>
            </a:ln>
          </a:left>
        </a:tcBdr>
        <a:fill>
          <a:solidFill>
            <a:schemeClr val="accent4">
              <a:shade val="60000"/>
            </a:schemeClr>
          </a:solidFill>
        </a:fill>
      </a:tcStyle>
    </a:lastCol>
    <a:firstCol>
      <a:tcTxStyle b="on"/>
      <a:tcStyle>
        <a:tcBdr>
          <a:right>
            <a:ln w="25400" cmpd="sng">
              <a:solidFill>
                <a:schemeClr val="lt1"/>
              </a:solidFill>
            </a:ln>
          </a:right>
        </a:tcBdr>
        <a:fill>
          <a:solidFill>
            <a:schemeClr val="accent4">
              <a:shade val="60000"/>
            </a:schemeClr>
          </a:solidFill>
        </a:fill>
      </a:tcStyle>
    </a:firstCol>
    <a:lastRow>
      <a:tcTxStyle b="on"/>
      <a:tcStyle>
        <a:tcBdr>
          <a:top>
            <a:ln w="25400" cmpd="sng">
              <a:solidFill>
                <a:schemeClr val="lt1"/>
              </a:solidFill>
            </a:ln>
          </a:top>
        </a:tcBdr>
        <a:fill>
          <a:solidFill>
            <a:schemeClr val="accent4">
              <a:shade val="40000"/>
            </a:schemeClr>
          </a:solidFill>
        </a:fill>
      </a:tcStyle>
    </a:lastRow>
    <a:seCell>
      <a:tcStyle>
        <a:tcBdr>
          <a:left>
            <a:ln>
              <a:noFill/>
            </a:ln>
          </a:left>
        </a:tcBdr>
      </a:tcStyle>
    </a:seCell>
    <a:swCell>
      <a:tcStyle>
        <a:tcBdr>
          <a:right>
            <a:ln>
              <a:noFill/>
            </a:ln>
          </a:right>
        </a:tcBdr>
      </a:tcStyle>
    </a:swCell>
    <a:firstRow>
      <a:tcTxStyle b="on"/>
      <a:tcStyle>
        <a:tcBdr>
          <a:bottom>
            <a:ln w="25400" cmpd="sng">
              <a:solidFill>
                <a:schemeClr val="lt1"/>
              </a:solidFill>
            </a:ln>
          </a:bottom>
        </a:tcBdr>
        <a:fill>
          <a:solidFill>
            <a:schemeClr val="dk1"/>
          </a:solidFill>
        </a:fill>
      </a:tcStyle>
    </a:firstRow>
    <a:neCell>
      <a:tcStyle>
        <a:tcBdr>
          <a:left>
            <a:ln>
              <a:noFill/>
            </a:ln>
          </a:left>
        </a:tcBdr>
      </a:tcStyle>
    </a:neCell>
    <a:nwCell>
      <a:tcStyle>
        <a:tcBdr>
          <a:right>
            <a:ln>
              <a:noFill/>
            </a:ln>
          </a:right>
        </a:tcBdr>
      </a:tcStyle>
    </a:nwCell>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24153" autoAdjust="0"/>
    <p:restoredTop sz="62861" autoAdjust="0"/>
  </p:normalViewPr>
  <p:slideViewPr>
    <p:cSldViewPr snapToGrid="0" snapToObjects="1">
      <p:cViewPr>
        <p:scale>
          <a:sx n="60" d="100"/>
          <a:sy n="60" d="100"/>
        </p:scale>
        <p:origin x="560" y="28"/>
      </p:cViewPr>
      <p:guideLst/>
    </p:cSldViewPr>
  </p:slideViewPr>
  <p:notesTextViewPr>
    <p:cViewPr>
      <p:scale>
        <a:sx n="3" d="2"/>
        <a:sy n="3" d="2"/>
      </p:scale>
      <p:origin x="0" y="0"/>
    </p:cViewPr>
  </p:notesTextViewPr>
  <p:notesViewPr>
    <p:cSldViewPr snapToGrid="0" snapToObjects="1">
      <p:cViewPr>
        <p:scale>
          <a:sx n="110" d="100"/>
          <a:sy n="110" d="100"/>
        </p:scale>
        <p:origin x="2460" y="-720"/>
      </p:cViewPr>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8.xml"/><Relationship Id="rId18" Type="http://schemas.openxmlformats.org/officeDocument/2006/relationships/slide" Target="slides/slide13.xml"/><Relationship Id="rId26" Type="http://schemas.openxmlformats.org/officeDocument/2006/relationships/slide" Target="slides/slide21.xml"/><Relationship Id="rId39" Type="http://schemas.openxmlformats.org/officeDocument/2006/relationships/tableStyles" Target="tableStyles.xml"/><Relationship Id="rId21" Type="http://schemas.openxmlformats.org/officeDocument/2006/relationships/slide" Target="slides/slide16.xml"/><Relationship Id="rId34" Type="http://schemas.openxmlformats.org/officeDocument/2006/relationships/handoutMaster" Target="handoutMasters/handoutMaster1.xml"/><Relationship Id="rId7" Type="http://schemas.openxmlformats.org/officeDocument/2006/relationships/slide" Target="slides/slide2.xml"/><Relationship Id="rId12" Type="http://schemas.openxmlformats.org/officeDocument/2006/relationships/slide" Target="slides/slide7.xml"/><Relationship Id="rId17" Type="http://schemas.openxmlformats.org/officeDocument/2006/relationships/slide" Target="slides/slide12.xml"/><Relationship Id="rId25" Type="http://schemas.openxmlformats.org/officeDocument/2006/relationships/slide" Target="slides/slide20.xml"/><Relationship Id="rId33" Type="http://schemas.openxmlformats.org/officeDocument/2006/relationships/notesMaster" Target="notesMasters/notesMaster1.xml"/><Relationship Id="rId38" Type="http://schemas.openxmlformats.org/officeDocument/2006/relationships/theme" Target="theme/theme1.xml"/><Relationship Id="rId2" Type="http://schemas.openxmlformats.org/officeDocument/2006/relationships/customXml" Target="../customXml/item2.xml"/><Relationship Id="rId16" Type="http://schemas.openxmlformats.org/officeDocument/2006/relationships/slide" Target="slides/slide11.xml"/><Relationship Id="rId20" Type="http://schemas.openxmlformats.org/officeDocument/2006/relationships/slide" Target="slides/slide15.xml"/><Relationship Id="rId29" Type="http://schemas.openxmlformats.org/officeDocument/2006/relationships/slide" Target="slides/slide24.xml"/><Relationship Id="rId1" Type="http://schemas.openxmlformats.org/officeDocument/2006/relationships/customXml" Target="../customXml/item1.xml"/><Relationship Id="rId6" Type="http://schemas.openxmlformats.org/officeDocument/2006/relationships/slide" Target="slides/slide1.xml"/><Relationship Id="rId11" Type="http://schemas.openxmlformats.org/officeDocument/2006/relationships/slide" Target="slides/slide6.xml"/><Relationship Id="rId24" Type="http://schemas.openxmlformats.org/officeDocument/2006/relationships/slide" Target="slides/slide19.xml"/><Relationship Id="rId32" Type="http://schemas.openxmlformats.org/officeDocument/2006/relationships/slide" Target="slides/slide27.xml"/><Relationship Id="rId37" Type="http://schemas.openxmlformats.org/officeDocument/2006/relationships/viewProps" Target="viewProps.xml"/><Relationship Id="rId40" Type="http://schemas.microsoft.com/office/2018/10/relationships/authors" Target="authors.xml"/><Relationship Id="rId5" Type="http://schemas.openxmlformats.org/officeDocument/2006/relationships/slideMaster" Target="slideMasters/slideMaster1.xml"/><Relationship Id="rId15" Type="http://schemas.openxmlformats.org/officeDocument/2006/relationships/slide" Target="slides/slide10.xml"/><Relationship Id="rId23" Type="http://schemas.openxmlformats.org/officeDocument/2006/relationships/slide" Target="slides/slide18.xml"/><Relationship Id="rId28" Type="http://schemas.openxmlformats.org/officeDocument/2006/relationships/slide" Target="slides/slide23.xml"/><Relationship Id="rId36" Type="http://schemas.openxmlformats.org/officeDocument/2006/relationships/presProps" Target="presProps.xml"/><Relationship Id="rId10" Type="http://schemas.openxmlformats.org/officeDocument/2006/relationships/slide" Target="slides/slide5.xml"/><Relationship Id="rId19" Type="http://schemas.openxmlformats.org/officeDocument/2006/relationships/slide" Target="slides/slide14.xml"/><Relationship Id="rId31" Type="http://schemas.openxmlformats.org/officeDocument/2006/relationships/slide" Target="slides/slide26.xml"/><Relationship Id="rId4" Type="http://schemas.openxmlformats.org/officeDocument/2006/relationships/customXml" Target="../customXml/item4.xml"/><Relationship Id="rId9" Type="http://schemas.openxmlformats.org/officeDocument/2006/relationships/slide" Target="slides/slide4.xml"/><Relationship Id="rId14" Type="http://schemas.openxmlformats.org/officeDocument/2006/relationships/slide" Target="slides/slide9.xml"/><Relationship Id="rId22" Type="http://schemas.openxmlformats.org/officeDocument/2006/relationships/slide" Target="slides/slide17.xml"/><Relationship Id="rId27" Type="http://schemas.openxmlformats.org/officeDocument/2006/relationships/slide" Target="slides/slide22.xml"/><Relationship Id="rId30" Type="http://schemas.openxmlformats.org/officeDocument/2006/relationships/slide" Target="slides/slide25.xml"/><Relationship Id="rId35" Type="http://schemas.openxmlformats.org/officeDocument/2006/relationships/commentAuthors" Target="commentAuthors.xml"/><Relationship Id="rId8" Type="http://schemas.openxmlformats.org/officeDocument/2006/relationships/slide" Target="slides/slide3.xml"/></Relationships>
</file>

<file path=ppt/diagrams/_rels/data1.xml.rels><?xml version="1.0" encoding="UTF-8" standalone="yes"?>
<Relationships xmlns="http://schemas.openxmlformats.org/package/2006/relationships"><Relationship Id="rId2" Type="http://schemas.openxmlformats.org/officeDocument/2006/relationships/hyperlink" Target="mailto:Tribal.Consult@treasury.gov" TargetMode="External"/><Relationship Id="rId1" Type="http://schemas.openxmlformats.org/officeDocument/2006/relationships/hyperlink" Target="https://home.treasury.gov/system/files/136/TTAC-Pensions-Subcommittee-Work-Plan-March-2023.pdf" TargetMode="External"/></Relationships>
</file>

<file path=ppt/diagrams/_rels/drawing1.xml.rels><?xml version="1.0" encoding="UTF-8" standalone="yes"?>
<Relationships xmlns="http://schemas.openxmlformats.org/package/2006/relationships"><Relationship Id="rId2" Type="http://schemas.openxmlformats.org/officeDocument/2006/relationships/hyperlink" Target="mailto:Tribal.Consult@treasury.gov" TargetMode="External"/><Relationship Id="rId1" Type="http://schemas.openxmlformats.org/officeDocument/2006/relationships/hyperlink" Target="https://home.treasury.gov/system/files/136/TTAC-Pensions-Subcommittee-Work-Plan-March-2023.pdf" TargetMode="External"/></Relationships>
</file>

<file path=ppt/diagrams/colors1.xml><?xml version="1.0" encoding="utf-8"?>
<dgm:colorsDef xmlns:dgm="http://schemas.openxmlformats.org/drawingml/2006/diagram" xmlns:a="http://schemas.openxmlformats.org/drawingml/2006/main" uniqueId="urn:microsoft.com/office/officeart/2005/8/colors/colorful5">
  <dgm:title val=""/>
  <dgm:desc val=""/>
  <dgm:catLst>
    <dgm:cat type="colorful" pri="10500"/>
  </dgm:catLst>
  <dgm:styleLbl name="node0">
    <dgm:fillClrLst meth="repeat">
      <a:schemeClr val="accent4"/>
    </dgm:fillClrLst>
    <dgm:linClrLst meth="repeat">
      <a:schemeClr val="lt1"/>
    </dgm:linClrLst>
    <dgm:effectClrLst/>
    <dgm:txLinClrLst/>
    <dgm:txFillClrLst/>
    <dgm:txEffectClrLst/>
  </dgm:styleLbl>
  <dgm:styleLbl name="node1">
    <dgm:fillClrLst>
      <a:schemeClr val="accent5"/>
      <a:schemeClr val="accent6"/>
    </dgm:fillClrLst>
    <dgm:linClrLst meth="repeat">
      <a:schemeClr val="lt1"/>
    </dgm:linClrLst>
    <dgm:effectClrLst/>
    <dgm:txLinClrLst/>
    <dgm:txFillClrLst/>
    <dgm:txEffectClrLst/>
  </dgm:styleLbl>
  <dgm:styleLbl name="alignNode1">
    <dgm:fillClrLst>
      <a:schemeClr val="accent5"/>
      <a:schemeClr val="accent6"/>
    </dgm:fillClrLst>
    <dgm:linClrLst>
      <a:schemeClr val="accent5"/>
      <a:schemeClr val="accent6"/>
    </dgm:linClrLst>
    <dgm:effectClrLst/>
    <dgm:txLinClrLst/>
    <dgm:txFillClrLst/>
    <dgm:txEffectClrLst/>
  </dgm:styleLbl>
  <dgm:styleLbl name="lnNode1">
    <dgm:fillClrLst>
      <a:schemeClr val="accent5"/>
      <a:schemeClr val="accent6"/>
    </dgm:fillClrLst>
    <dgm:linClrLst meth="repeat">
      <a:schemeClr val="lt1"/>
    </dgm:linClrLst>
    <dgm:effectClrLst/>
    <dgm:txLinClrLst/>
    <dgm:txFillClrLst/>
    <dgm:txEffectClrLst/>
  </dgm:styleLbl>
  <dgm:styleLbl name="vennNode1">
    <dgm:fillClrLst>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6"/>
    </dgm:fillClrLst>
    <dgm:linClrLst meth="repeat">
      <a:schemeClr val="lt1"/>
    </dgm:linClrLst>
    <dgm:effectClrLst/>
    <dgm:txLinClrLst/>
    <dgm:txFillClrLst/>
    <dgm:txEffectClrLst/>
  </dgm:styleLbl>
  <dgm:styleLbl name="node3">
    <dgm:fillClrLst>
      <a:schemeClr val="accent1"/>
    </dgm:fillClrLst>
    <dgm:linClrLst meth="repeat">
      <a:schemeClr val="lt1"/>
    </dgm:linClrLst>
    <dgm:effectClrLst/>
    <dgm:txLinClrLst/>
    <dgm:txFillClrLst/>
    <dgm:txEffectClrLst/>
  </dgm:styleLbl>
  <dgm:styleLbl name="node4">
    <dgm:fillClrLst>
      <a:schemeClr val="accent2"/>
    </dgm:fillClrLst>
    <dgm:linClrLst meth="repeat">
      <a:schemeClr val="lt1"/>
    </dgm:linClrLst>
    <dgm:effectClrLst/>
    <dgm:txLinClrLst/>
    <dgm:txFillClrLst/>
    <dgm:txEffectClrLst/>
  </dgm:styleLbl>
  <dgm:styleLbl name="fgImgPlace1">
    <dgm:fillClrLst>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5"/>
      <a:schemeClr val="accent6"/>
    </dgm:fillClrLst>
    <dgm:linClrLst meth="repeat">
      <a:schemeClr val="lt1"/>
    </dgm:linClrLst>
    <dgm:effectClrLst/>
    <dgm:txLinClrLst/>
    <dgm:txFillClrLst/>
    <dgm:txEffectClrLst/>
  </dgm:styleLbl>
  <dgm:styleLbl name="fgSibTrans2D1">
    <dgm:fillClrLst>
      <a:schemeClr val="accent5"/>
      <a:schemeClr val="accent6"/>
    </dgm:fillClrLst>
    <dgm:linClrLst meth="repeat">
      <a:schemeClr val="lt1"/>
    </dgm:linClrLst>
    <dgm:effectClrLst/>
    <dgm:txLinClrLst/>
    <dgm:txFillClrLst meth="repeat">
      <a:schemeClr val="lt1"/>
    </dgm:txFillClrLst>
    <dgm:txEffectClrLst/>
  </dgm:styleLbl>
  <dgm:styleLbl name="bgSibTrans2D1">
    <dgm:fillClrLst>
      <a:schemeClr val="accent5"/>
      <a:schemeClr val="accent6"/>
    </dgm:fillClrLst>
    <dgm:linClrLst meth="repeat">
      <a:schemeClr val="lt1"/>
    </dgm:linClrLst>
    <dgm:effectClrLst/>
    <dgm:txLinClrLst/>
    <dgm:txFillClrLst meth="repeat">
      <a:schemeClr val="lt1"/>
    </dgm:txFillClrLst>
    <dgm:txEffectClrLst/>
  </dgm:styleLbl>
  <dgm:styleLbl name="sibTrans1D1">
    <dgm:fillClrLst/>
    <dgm:linClrLst>
      <a:schemeClr val="accent5"/>
      <a:schemeClr val="accent6"/>
    </dgm:linClrLst>
    <dgm:effectClrLst/>
    <dgm:txLinClrLst/>
    <dgm:txFillClrLst meth="repeat">
      <a:schemeClr val="tx1"/>
    </dgm:txFillClrLst>
    <dgm:txEffectClrLst/>
  </dgm:styleLbl>
  <dgm:styleLbl name="callout">
    <dgm:fillClrLst meth="repeat">
      <a:schemeClr val="accent5"/>
    </dgm:fillClrLst>
    <dgm:linClrLst meth="repeat">
      <a:schemeClr val="accent5">
        <a:tint val="50000"/>
      </a:schemeClr>
    </dgm:linClrLst>
    <dgm:effectClrLst/>
    <dgm:txLinClrLst/>
    <dgm:txFillClrLst meth="repeat">
      <a:schemeClr val="tx1"/>
    </dgm:txFillClrLst>
    <dgm:txEffectClrLst/>
  </dgm:styleLbl>
  <dgm:styleLbl name="asst0">
    <dgm:fillClrLst meth="repeat">
      <a:schemeClr val="accent5"/>
    </dgm:fillClrLst>
    <dgm:linClrLst meth="repeat">
      <a:schemeClr val="lt1">
        <a:shade val="80000"/>
      </a:schemeClr>
    </dgm:linClrLst>
    <dgm:effectClrLst/>
    <dgm:txLinClrLst/>
    <dgm:txFillClrLst/>
    <dgm:txEffectClrLst/>
  </dgm:styleLbl>
  <dgm:styleLbl name="asst1">
    <dgm:fillClrLst meth="repeat">
      <a:schemeClr val="accent6"/>
    </dgm:fillClrLst>
    <dgm:linClrLst meth="repeat">
      <a:schemeClr val="lt1">
        <a:shade val="80000"/>
      </a:schemeClr>
    </dgm:linClrLst>
    <dgm:effectClrLst/>
    <dgm:txLinClrLst/>
    <dgm:txFillClrLst/>
    <dgm:txEffectClrLst/>
  </dgm:styleLbl>
  <dgm:styleLbl name="asst2">
    <dgm:fillClrLst>
      <a:schemeClr val="accent1"/>
    </dgm:fillClrLst>
    <dgm:linClrLst meth="repeat">
      <a:schemeClr val="lt1"/>
    </dgm:linClrLst>
    <dgm:effectClrLst/>
    <dgm:txLinClrLst/>
    <dgm:txFillClrLst/>
    <dgm:txEffectClrLst/>
  </dgm:styleLbl>
  <dgm:styleLbl name="asst3">
    <dgm:fillClrLst>
      <a:schemeClr val="accent2"/>
    </dgm:fillClrLst>
    <dgm:linClrLst meth="repeat">
      <a:schemeClr val="lt1"/>
    </dgm:linClrLst>
    <dgm:effectClrLst/>
    <dgm:txLinClrLst/>
    <dgm:txFillClrLst/>
    <dgm:txEffectClrLst/>
  </dgm:styleLbl>
  <dgm:styleLbl name="asst4">
    <dgm:fillClrLst>
      <a:schemeClr val="accent3"/>
    </dgm:fillClrLst>
    <dgm:linClrLst meth="repeat">
      <a:schemeClr val="lt1"/>
    </dgm:linClrLst>
    <dgm:effectClrLst/>
    <dgm:txLinClrLst/>
    <dgm:txFillClrLst/>
    <dgm:txEffectClrLst/>
  </dgm:styleLbl>
  <dgm:styleLbl name="parChTrans2D1">
    <dgm:fillClrLst meth="repeat">
      <a:schemeClr val="accent5"/>
    </dgm:fillClrLst>
    <dgm:linClrLst meth="repeat">
      <a:schemeClr val="lt1"/>
    </dgm:linClrLst>
    <dgm:effectClrLst/>
    <dgm:txLinClrLst/>
    <dgm:txFillClrLst meth="repeat">
      <a:schemeClr val="lt1"/>
    </dgm:txFillClrLst>
    <dgm:txEffectClrLst/>
  </dgm:styleLbl>
  <dgm:styleLbl name="parChTrans2D2">
    <dgm:fillClrLst meth="repeat">
      <a:schemeClr val="accent6"/>
    </dgm:fillClrLst>
    <dgm:linClrLst meth="repeat">
      <a:schemeClr val="lt1"/>
    </dgm:linClrLst>
    <dgm:effectClrLst/>
    <dgm:txLinClrLst/>
    <dgm:txFillClrLst/>
    <dgm:txEffectClrLst/>
  </dgm:styleLbl>
  <dgm:styleLbl name="parChTrans2D3">
    <dgm:fillClrLst meth="repeat">
      <a:schemeClr val="accent6"/>
    </dgm:fillClrLst>
    <dgm:linClrLst meth="repeat">
      <a:schemeClr val="lt1"/>
    </dgm:linClrLst>
    <dgm:effectClrLst/>
    <dgm:txLinClrLst/>
    <dgm:txFillClrLst/>
    <dgm:txEffectClrLst/>
  </dgm:styleLbl>
  <dgm:styleLbl name="parChTrans2D4">
    <dgm:fillClrLst meth="repeat">
      <a:schemeClr val="accent1"/>
    </dgm:fillClrLst>
    <dgm:linClrLst meth="repeat">
      <a:schemeClr val="lt1"/>
    </dgm:linClrLst>
    <dgm:effectClrLst/>
    <dgm:txLinClrLst/>
    <dgm:txFillClrLst meth="repeat">
      <a:schemeClr val="lt1"/>
    </dgm:txFillClrLst>
    <dgm:txEffectClrLst/>
  </dgm:styleLbl>
  <dgm:styleLbl name="parChTrans1D1">
    <dgm:fillClrLst meth="repeat">
      <a:schemeClr val="accent5"/>
    </dgm:fillClrLst>
    <dgm:linClrLst meth="repeat">
      <a:schemeClr val="accent5"/>
    </dgm:linClrLst>
    <dgm:effectClrLst/>
    <dgm:txLinClrLst/>
    <dgm:txFillClrLst meth="repeat">
      <a:schemeClr val="tx1"/>
    </dgm:txFillClrLst>
    <dgm:txEffectClrLst/>
  </dgm:styleLbl>
  <dgm:styleLbl name="parChTrans1D2">
    <dgm:fillClrLst meth="repeat">
      <a:schemeClr val="accent6">
        <a:tint val="90000"/>
      </a:schemeClr>
    </dgm:fillClrLst>
    <dgm:linClrLst meth="repeat">
      <a:schemeClr val="accent6"/>
    </dgm:linClrLst>
    <dgm:effectClrLst/>
    <dgm:txLinClrLst/>
    <dgm:txFillClrLst meth="repeat">
      <a:schemeClr val="tx1"/>
    </dgm:txFillClrLst>
    <dgm:txEffectClrLst/>
  </dgm:styleLbl>
  <dgm:styleLbl name="parChTrans1D3">
    <dgm:fillClrLst meth="repeat">
      <a:schemeClr val="accent6">
        <a:tint val="70000"/>
      </a:schemeClr>
    </dgm:fillClrLst>
    <dgm:linClrLst meth="repeat">
      <a:schemeClr val="accent1"/>
    </dgm:linClrLst>
    <dgm:effectClrLst/>
    <dgm:txLinClrLst/>
    <dgm:txFillClrLst meth="repeat">
      <a:schemeClr val="tx1"/>
    </dgm:txFillClrLst>
    <dgm:txEffectClrLst/>
  </dgm:styleLbl>
  <dgm:styleLbl name="parChTrans1D4">
    <dgm:fillClrLst meth="repeat">
      <a:schemeClr val="accent6">
        <a:tint val="50000"/>
      </a:schemeClr>
    </dgm:fillClrLst>
    <dgm:linClrLst meth="repeat">
      <a:schemeClr val="accent2"/>
    </dgm:linClrLst>
    <dgm:effectClrLst/>
    <dgm:txLinClrLst/>
    <dgm:txFillClrLst meth="repeat">
      <a:schemeClr val="tx1"/>
    </dgm:txFillClrLst>
    <dgm:txEffectClrLst/>
  </dgm:styleLbl>
  <dgm:styleLbl name="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5"/>
    </dgm:linClrLst>
    <dgm:effectClrLst/>
    <dgm:txLinClrLst/>
    <dgm:txFillClrLst meth="repeat">
      <a:schemeClr val="dk1"/>
    </dgm:txFillClrLst>
    <dgm:txEffectClrLst/>
  </dgm:styleLbl>
  <dgm:styleLbl name="b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solidFgAcc1">
    <dgm:fillClrLst meth="repeat">
      <a:schemeClr val="lt1"/>
    </dgm:fillClrLst>
    <dgm:linClrLst>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a:schemeClr val="accent5"/>
      <a:schemeClr val="accent6"/>
    </dgm:linClrLst>
    <dgm:effectClrLst/>
    <dgm:txLinClrLst/>
    <dgm:txFillClrLst meth="repeat">
      <a:schemeClr val="dk1"/>
    </dgm:txFillClrLst>
    <dgm:txEffectClrLst/>
  </dgm:styleLbl>
  <dgm:styleLbl name="solidBgAcc1">
    <dgm:fillClrLst meth="repeat">
      <a:schemeClr val="lt1"/>
    </dgm:fillClrLst>
    <dgm:linClrLst>
      <a:schemeClr val="accent5"/>
      <a:schemeClr val="accent6"/>
    </dgm:linClrLst>
    <dgm:effectClrLst/>
    <dgm:txLinClrLst/>
    <dgm:txFillClrLst meth="repeat">
      <a:schemeClr val="dk1"/>
    </dgm:txFillClrLst>
    <dgm:txEffectClrLst/>
  </dgm:styleLbl>
  <dgm:styleLbl name="fgAccFollowNode1">
    <dgm:fillClrLst>
      <a:schemeClr val="accent5">
        <a:tint val="40000"/>
        <a:alpha val="90000"/>
      </a:schemeClr>
      <a:schemeClr val="accent6">
        <a:tint val="40000"/>
        <a:alpha val="90000"/>
      </a:schemeClr>
    </dgm:fillClrLst>
    <dgm:linClrLst>
      <a:schemeClr val="accent5">
        <a:tint val="40000"/>
        <a:alpha val="90000"/>
      </a:schemeClr>
      <a:schemeClr val="accent5">
        <a:tint val="40000"/>
        <a:alpha val="90000"/>
      </a:schemeClr>
    </dgm:linClrLst>
    <dgm:effectClrLst/>
    <dgm:txLinClrLst/>
    <dgm:txFillClrLst meth="repeat">
      <a:schemeClr val="dk1"/>
    </dgm:txFillClrLst>
    <dgm:txEffectClrLst/>
  </dgm:styleLbl>
  <dgm:styleLbl name="align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4"/>
    </dgm:linClrLst>
    <dgm:effectClrLst/>
    <dgm:txLinClrLst/>
    <dgm:txFillClrLst meth="repeat">
      <a:schemeClr val="dk1"/>
    </dgm:txFillClrLst>
    <dgm:txEffectClrLst/>
  </dgm:styleLbl>
  <dgm:styleLbl name="fgAcc2">
    <dgm:fillClrLst meth="repeat">
      <a:schemeClr val="lt1">
        <a:alpha val="90000"/>
      </a:schemeClr>
    </dgm:fillClrLst>
    <dgm:linClrLst>
      <a:schemeClr val="accent6"/>
    </dgm:linClrLst>
    <dgm:effectClrLst/>
    <dgm:txLinClrLst/>
    <dgm:txFillClrLst meth="repeat">
      <a:schemeClr val="dk1"/>
    </dgm:txFillClrLst>
    <dgm:txEffectClrLst/>
  </dgm:styleLbl>
  <dgm:styleLbl name="fgAcc3">
    <dgm:fillClrLst meth="repeat">
      <a:schemeClr val="lt1">
        <a:alpha val="90000"/>
      </a:schemeClr>
    </dgm:fillClrLst>
    <dgm:linClrLst>
      <a:schemeClr val="accent1"/>
    </dgm:linClrLst>
    <dgm:effectClrLst/>
    <dgm:txLinClrLst/>
    <dgm:txFillClrLst meth="repeat">
      <a:schemeClr val="dk1"/>
    </dgm:txFillClrLst>
    <dgm:txEffectClrLst/>
  </dgm:styleLbl>
  <dgm:styleLbl name="fgAcc4">
    <dgm:fillClrLst meth="repeat">
      <a:schemeClr val="lt1">
        <a:alpha val="90000"/>
      </a:schemeClr>
    </dgm:fillClrLst>
    <dgm:linClrLst>
      <a:schemeClr val="accent2"/>
    </dgm:linClrLst>
    <dgm:effectClrLst/>
    <dgm:txLinClrLst/>
    <dgm:txFillClrLst meth="repeat">
      <a:schemeClr val="dk1"/>
    </dgm:txFillClrLst>
    <dgm:txEffectClrLst/>
  </dgm:styleLbl>
  <dgm:styleLbl name="bgShp">
    <dgm:fillClrLst meth="repeat">
      <a:schemeClr val="accent5">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5">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5">
        <a:tint val="50000"/>
        <a:alpha val="40000"/>
      </a:schemeClr>
    </dgm:fillClrLst>
    <dgm:linClrLst meth="repeat">
      <a:schemeClr val="accent5"/>
    </dgm:linClrLst>
    <dgm:effectClrLst/>
    <dgm:txLinClrLst/>
    <dgm:txFillClrLst meth="repeat">
      <a:schemeClr val="lt1"/>
    </dgm:txFillClrLst>
    <dgm:txEffectClrLst/>
  </dgm:styleLbl>
  <dgm:styleLbl name="fgShp">
    <dgm:fillClrLst meth="repeat">
      <a:schemeClr val="accent5">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colorful5">
  <dgm:title val=""/>
  <dgm:desc val=""/>
  <dgm:catLst>
    <dgm:cat type="colorful" pri="10500"/>
  </dgm:catLst>
  <dgm:styleLbl name="node0">
    <dgm:fillClrLst meth="repeat">
      <a:schemeClr val="accent4"/>
    </dgm:fillClrLst>
    <dgm:linClrLst meth="repeat">
      <a:schemeClr val="lt1"/>
    </dgm:linClrLst>
    <dgm:effectClrLst/>
    <dgm:txLinClrLst/>
    <dgm:txFillClrLst/>
    <dgm:txEffectClrLst/>
  </dgm:styleLbl>
  <dgm:styleLbl name="node1">
    <dgm:fillClrLst>
      <a:schemeClr val="accent5"/>
      <a:schemeClr val="accent6"/>
    </dgm:fillClrLst>
    <dgm:linClrLst meth="repeat">
      <a:schemeClr val="lt1"/>
    </dgm:linClrLst>
    <dgm:effectClrLst/>
    <dgm:txLinClrLst/>
    <dgm:txFillClrLst/>
    <dgm:txEffectClrLst/>
  </dgm:styleLbl>
  <dgm:styleLbl name="alignNode1">
    <dgm:fillClrLst>
      <a:schemeClr val="accent5"/>
      <a:schemeClr val="accent6"/>
    </dgm:fillClrLst>
    <dgm:linClrLst>
      <a:schemeClr val="accent5"/>
      <a:schemeClr val="accent6"/>
    </dgm:linClrLst>
    <dgm:effectClrLst/>
    <dgm:txLinClrLst/>
    <dgm:txFillClrLst/>
    <dgm:txEffectClrLst/>
  </dgm:styleLbl>
  <dgm:styleLbl name="lnNode1">
    <dgm:fillClrLst>
      <a:schemeClr val="accent5"/>
      <a:schemeClr val="accent6"/>
    </dgm:fillClrLst>
    <dgm:linClrLst meth="repeat">
      <a:schemeClr val="lt1"/>
    </dgm:linClrLst>
    <dgm:effectClrLst/>
    <dgm:txLinClrLst/>
    <dgm:txFillClrLst/>
    <dgm:txEffectClrLst/>
  </dgm:styleLbl>
  <dgm:styleLbl name="vennNode1">
    <dgm:fillClrLst>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6"/>
    </dgm:fillClrLst>
    <dgm:linClrLst meth="repeat">
      <a:schemeClr val="lt1"/>
    </dgm:linClrLst>
    <dgm:effectClrLst/>
    <dgm:txLinClrLst/>
    <dgm:txFillClrLst/>
    <dgm:txEffectClrLst/>
  </dgm:styleLbl>
  <dgm:styleLbl name="node3">
    <dgm:fillClrLst>
      <a:schemeClr val="accent1"/>
    </dgm:fillClrLst>
    <dgm:linClrLst meth="repeat">
      <a:schemeClr val="lt1"/>
    </dgm:linClrLst>
    <dgm:effectClrLst/>
    <dgm:txLinClrLst/>
    <dgm:txFillClrLst/>
    <dgm:txEffectClrLst/>
  </dgm:styleLbl>
  <dgm:styleLbl name="node4">
    <dgm:fillClrLst>
      <a:schemeClr val="accent2"/>
    </dgm:fillClrLst>
    <dgm:linClrLst meth="repeat">
      <a:schemeClr val="lt1"/>
    </dgm:linClrLst>
    <dgm:effectClrLst/>
    <dgm:txLinClrLst/>
    <dgm:txFillClrLst/>
    <dgm:txEffectClrLst/>
  </dgm:styleLbl>
  <dgm:styleLbl name="fgImgPlace1">
    <dgm:fillClrLst>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5"/>
      <a:schemeClr val="accent6"/>
    </dgm:fillClrLst>
    <dgm:linClrLst meth="repeat">
      <a:schemeClr val="lt1"/>
    </dgm:linClrLst>
    <dgm:effectClrLst/>
    <dgm:txLinClrLst/>
    <dgm:txFillClrLst/>
    <dgm:txEffectClrLst/>
  </dgm:styleLbl>
  <dgm:styleLbl name="fgSibTrans2D1">
    <dgm:fillClrLst>
      <a:schemeClr val="accent5"/>
      <a:schemeClr val="accent6"/>
    </dgm:fillClrLst>
    <dgm:linClrLst meth="repeat">
      <a:schemeClr val="lt1"/>
    </dgm:linClrLst>
    <dgm:effectClrLst/>
    <dgm:txLinClrLst/>
    <dgm:txFillClrLst meth="repeat">
      <a:schemeClr val="lt1"/>
    </dgm:txFillClrLst>
    <dgm:txEffectClrLst/>
  </dgm:styleLbl>
  <dgm:styleLbl name="bgSibTrans2D1">
    <dgm:fillClrLst>
      <a:schemeClr val="accent5"/>
      <a:schemeClr val="accent6"/>
    </dgm:fillClrLst>
    <dgm:linClrLst meth="repeat">
      <a:schemeClr val="lt1"/>
    </dgm:linClrLst>
    <dgm:effectClrLst/>
    <dgm:txLinClrLst/>
    <dgm:txFillClrLst meth="repeat">
      <a:schemeClr val="lt1"/>
    </dgm:txFillClrLst>
    <dgm:txEffectClrLst/>
  </dgm:styleLbl>
  <dgm:styleLbl name="sibTrans1D1">
    <dgm:fillClrLst/>
    <dgm:linClrLst>
      <a:schemeClr val="accent5"/>
      <a:schemeClr val="accent6"/>
    </dgm:linClrLst>
    <dgm:effectClrLst/>
    <dgm:txLinClrLst/>
    <dgm:txFillClrLst meth="repeat">
      <a:schemeClr val="tx1"/>
    </dgm:txFillClrLst>
    <dgm:txEffectClrLst/>
  </dgm:styleLbl>
  <dgm:styleLbl name="callout">
    <dgm:fillClrLst meth="repeat">
      <a:schemeClr val="accent5"/>
    </dgm:fillClrLst>
    <dgm:linClrLst meth="repeat">
      <a:schemeClr val="accent5">
        <a:tint val="50000"/>
      </a:schemeClr>
    </dgm:linClrLst>
    <dgm:effectClrLst/>
    <dgm:txLinClrLst/>
    <dgm:txFillClrLst meth="repeat">
      <a:schemeClr val="tx1"/>
    </dgm:txFillClrLst>
    <dgm:txEffectClrLst/>
  </dgm:styleLbl>
  <dgm:styleLbl name="asst0">
    <dgm:fillClrLst meth="repeat">
      <a:schemeClr val="accent5"/>
    </dgm:fillClrLst>
    <dgm:linClrLst meth="repeat">
      <a:schemeClr val="lt1">
        <a:shade val="80000"/>
      </a:schemeClr>
    </dgm:linClrLst>
    <dgm:effectClrLst/>
    <dgm:txLinClrLst/>
    <dgm:txFillClrLst/>
    <dgm:txEffectClrLst/>
  </dgm:styleLbl>
  <dgm:styleLbl name="asst1">
    <dgm:fillClrLst meth="repeat">
      <a:schemeClr val="accent6"/>
    </dgm:fillClrLst>
    <dgm:linClrLst meth="repeat">
      <a:schemeClr val="lt1">
        <a:shade val="80000"/>
      </a:schemeClr>
    </dgm:linClrLst>
    <dgm:effectClrLst/>
    <dgm:txLinClrLst/>
    <dgm:txFillClrLst/>
    <dgm:txEffectClrLst/>
  </dgm:styleLbl>
  <dgm:styleLbl name="asst2">
    <dgm:fillClrLst>
      <a:schemeClr val="accent1"/>
    </dgm:fillClrLst>
    <dgm:linClrLst meth="repeat">
      <a:schemeClr val="lt1"/>
    </dgm:linClrLst>
    <dgm:effectClrLst/>
    <dgm:txLinClrLst/>
    <dgm:txFillClrLst/>
    <dgm:txEffectClrLst/>
  </dgm:styleLbl>
  <dgm:styleLbl name="asst3">
    <dgm:fillClrLst>
      <a:schemeClr val="accent2"/>
    </dgm:fillClrLst>
    <dgm:linClrLst meth="repeat">
      <a:schemeClr val="lt1"/>
    </dgm:linClrLst>
    <dgm:effectClrLst/>
    <dgm:txLinClrLst/>
    <dgm:txFillClrLst/>
    <dgm:txEffectClrLst/>
  </dgm:styleLbl>
  <dgm:styleLbl name="asst4">
    <dgm:fillClrLst>
      <a:schemeClr val="accent3"/>
    </dgm:fillClrLst>
    <dgm:linClrLst meth="repeat">
      <a:schemeClr val="lt1"/>
    </dgm:linClrLst>
    <dgm:effectClrLst/>
    <dgm:txLinClrLst/>
    <dgm:txFillClrLst/>
    <dgm:txEffectClrLst/>
  </dgm:styleLbl>
  <dgm:styleLbl name="parChTrans2D1">
    <dgm:fillClrLst meth="repeat">
      <a:schemeClr val="accent5"/>
    </dgm:fillClrLst>
    <dgm:linClrLst meth="repeat">
      <a:schemeClr val="lt1"/>
    </dgm:linClrLst>
    <dgm:effectClrLst/>
    <dgm:txLinClrLst/>
    <dgm:txFillClrLst meth="repeat">
      <a:schemeClr val="lt1"/>
    </dgm:txFillClrLst>
    <dgm:txEffectClrLst/>
  </dgm:styleLbl>
  <dgm:styleLbl name="parChTrans2D2">
    <dgm:fillClrLst meth="repeat">
      <a:schemeClr val="accent6"/>
    </dgm:fillClrLst>
    <dgm:linClrLst meth="repeat">
      <a:schemeClr val="lt1"/>
    </dgm:linClrLst>
    <dgm:effectClrLst/>
    <dgm:txLinClrLst/>
    <dgm:txFillClrLst/>
    <dgm:txEffectClrLst/>
  </dgm:styleLbl>
  <dgm:styleLbl name="parChTrans2D3">
    <dgm:fillClrLst meth="repeat">
      <a:schemeClr val="accent6"/>
    </dgm:fillClrLst>
    <dgm:linClrLst meth="repeat">
      <a:schemeClr val="lt1"/>
    </dgm:linClrLst>
    <dgm:effectClrLst/>
    <dgm:txLinClrLst/>
    <dgm:txFillClrLst/>
    <dgm:txEffectClrLst/>
  </dgm:styleLbl>
  <dgm:styleLbl name="parChTrans2D4">
    <dgm:fillClrLst meth="repeat">
      <a:schemeClr val="accent1"/>
    </dgm:fillClrLst>
    <dgm:linClrLst meth="repeat">
      <a:schemeClr val="lt1"/>
    </dgm:linClrLst>
    <dgm:effectClrLst/>
    <dgm:txLinClrLst/>
    <dgm:txFillClrLst meth="repeat">
      <a:schemeClr val="lt1"/>
    </dgm:txFillClrLst>
    <dgm:txEffectClrLst/>
  </dgm:styleLbl>
  <dgm:styleLbl name="parChTrans1D1">
    <dgm:fillClrLst meth="repeat">
      <a:schemeClr val="accent5"/>
    </dgm:fillClrLst>
    <dgm:linClrLst meth="repeat">
      <a:schemeClr val="accent5"/>
    </dgm:linClrLst>
    <dgm:effectClrLst/>
    <dgm:txLinClrLst/>
    <dgm:txFillClrLst meth="repeat">
      <a:schemeClr val="tx1"/>
    </dgm:txFillClrLst>
    <dgm:txEffectClrLst/>
  </dgm:styleLbl>
  <dgm:styleLbl name="parChTrans1D2">
    <dgm:fillClrLst meth="repeat">
      <a:schemeClr val="accent6">
        <a:tint val="90000"/>
      </a:schemeClr>
    </dgm:fillClrLst>
    <dgm:linClrLst meth="repeat">
      <a:schemeClr val="accent6"/>
    </dgm:linClrLst>
    <dgm:effectClrLst/>
    <dgm:txLinClrLst/>
    <dgm:txFillClrLst meth="repeat">
      <a:schemeClr val="tx1"/>
    </dgm:txFillClrLst>
    <dgm:txEffectClrLst/>
  </dgm:styleLbl>
  <dgm:styleLbl name="parChTrans1D3">
    <dgm:fillClrLst meth="repeat">
      <a:schemeClr val="accent6">
        <a:tint val="70000"/>
      </a:schemeClr>
    </dgm:fillClrLst>
    <dgm:linClrLst meth="repeat">
      <a:schemeClr val="accent1"/>
    </dgm:linClrLst>
    <dgm:effectClrLst/>
    <dgm:txLinClrLst/>
    <dgm:txFillClrLst meth="repeat">
      <a:schemeClr val="tx1"/>
    </dgm:txFillClrLst>
    <dgm:txEffectClrLst/>
  </dgm:styleLbl>
  <dgm:styleLbl name="parChTrans1D4">
    <dgm:fillClrLst meth="repeat">
      <a:schemeClr val="accent6">
        <a:tint val="50000"/>
      </a:schemeClr>
    </dgm:fillClrLst>
    <dgm:linClrLst meth="repeat">
      <a:schemeClr val="accent2"/>
    </dgm:linClrLst>
    <dgm:effectClrLst/>
    <dgm:txLinClrLst/>
    <dgm:txFillClrLst meth="repeat">
      <a:schemeClr val="tx1"/>
    </dgm:txFillClrLst>
    <dgm:txEffectClrLst/>
  </dgm:styleLbl>
  <dgm:styleLbl name="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5"/>
    </dgm:linClrLst>
    <dgm:effectClrLst/>
    <dgm:txLinClrLst/>
    <dgm:txFillClrLst meth="repeat">
      <a:schemeClr val="dk1"/>
    </dgm:txFillClrLst>
    <dgm:txEffectClrLst/>
  </dgm:styleLbl>
  <dgm:styleLbl name="b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solidFgAcc1">
    <dgm:fillClrLst meth="repeat">
      <a:schemeClr val="lt1"/>
    </dgm:fillClrLst>
    <dgm:linClrLst>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a:schemeClr val="accent5"/>
      <a:schemeClr val="accent6"/>
    </dgm:linClrLst>
    <dgm:effectClrLst/>
    <dgm:txLinClrLst/>
    <dgm:txFillClrLst meth="repeat">
      <a:schemeClr val="dk1"/>
    </dgm:txFillClrLst>
    <dgm:txEffectClrLst/>
  </dgm:styleLbl>
  <dgm:styleLbl name="solidBgAcc1">
    <dgm:fillClrLst meth="repeat">
      <a:schemeClr val="lt1"/>
    </dgm:fillClrLst>
    <dgm:linClrLst>
      <a:schemeClr val="accent5"/>
      <a:schemeClr val="accent6"/>
    </dgm:linClrLst>
    <dgm:effectClrLst/>
    <dgm:txLinClrLst/>
    <dgm:txFillClrLst meth="repeat">
      <a:schemeClr val="dk1"/>
    </dgm:txFillClrLst>
    <dgm:txEffectClrLst/>
  </dgm:styleLbl>
  <dgm:styleLbl name="fgAccFollowNode1">
    <dgm:fillClrLst>
      <a:schemeClr val="accent5">
        <a:tint val="40000"/>
        <a:alpha val="90000"/>
      </a:schemeClr>
      <a:schemeClr val="accent6">
        <a:tint val="40000"/>
        <a:alpha val="90000"/>
      </a:schemeClr>
    </dgm:fillClrLst>
    <dgm:linClrLst>
      <a:schemeClr val="accent5">
        <a:tint val="40000"/>
        <a:alpha val="90000"/>
      </a:schemeClr>
      <a:schemeClr val="accent5">
        <a:tint val="40000"/>
        <a:alpha val="90000"/>
      </a:schemeClr>
    </dgm:linClrLst>
    <dgm:effectClrLst/>
    <dgm:txLinClrLst/>
    <dgm:txFillClrLst meth="repeat">
      <a:schemeClr val="dk1"/>
    </dgm:txFillClrLst>
    <dgm:txEffectClrLst/>
  </dgm:styleLbl>
  <dgm:styleLbl name="align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4"/>
    </dgm:linClrLst>
    <dgm:effectClrLst/>
    <dgm:txLinClrLst/>
    <dgm:txFillClrLst meth="repeat">
      <a:schemeClr val="dk1"/>
    </dgm:txFillClrLst>
    <dgm:txEffectClrLst/>
  </dgm:styleLbl>
  <dgm:styleLbl name="fgAcc2">
    <dgm:fillClrLst meth="repeat">
      <a:schemeClr val="lt1">
        <a:alpha val="90000"/>
      </a:schemeClr>
    </dgm:fillClrLst>
    <dgm:linClrLst>
      <a:schemeClr val="accent6"/>
    </dgm:linClrLst>
    <dgm:effectClrLst/>
    <dgm:txLinClrLst/>
    <dgm:txFillClrLst meth="repeat">
      <a:schemeClr val="dk1"/>
    </dgm:txFillClrLst>
    <dgm:txEffectClrLst/>
  </dgm:styleLbl>
  <dgm:styleLbl name="fgAcc3">
    <dgm:fillClrLst meth="repeat">
      <a:schemeClr val="lt1">
        <a:alpha val="90000"/>
      </a:schemeClr>
    </dgm:fillClrLst>
    <dgm:linClrLst>
      <a:schemeClr val="accent1"/>
    </dgm:linClrLst>
    <dgm:effectClrLst/>
    <dgm:txLinClrLst/>
    <dgm:txFillClrLst meth="repeat">
      <a:schemeClr val="dk1"/>
    </dgm:txFillClrLst>
    <dgm:txEffectClrLst/>
  </dgm:styleLbl>
  <dgm:styleLbl name="fgAcc4">
    <dgm:fillClrLst meth="repeat">
      <a:schemeClr val="lt1">
        <a:alpha val="90000"/>
      </a:schemeClr>
    </dgm:fillClrLst>
    <dgm:linClrLst>
      <a:schemeClr val="accent2"/>
    </dgm:linClrLst>
    <dgm:effectClrLst/>
    <dgm:txLinClrLst/>
    <dgm:txFillClrLst meth="repeat">
      <a:schemeClr val="dk1"/>
    </dgm:txFillClrLst>
    <dgm:txEffectClrLst/>
  </dgm:styleLbl>
  <dgm:styleLbl name="bgShp">
    <dgm:fillClrLst meth="repeat">
      <a:schemeClr val="accent5">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5">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5">
        <a:tint val="50000"/>
        <a:alpha val="40000"/>
      </a:schemeClr>
    </dgm:fillClrLst>
    <dgm:linClrLst meth="repeat">
      <a:schemeClr val="accent5"/>
    </dgm:linClrLst>
    <dgm:effectClrLst/>
    <dgm:txLinClrLst/>
    <dgm:txFillClrLst meth="repeat">
      <a:schemeClr val="lt1"/>
    </dgm:txFillClrLst>
    <dgm:txEffectClrLst/>
  </dgm:styleLbl>
  <dgm:styleLbl name="fgShp">
    <dgm:fillClrLst meth="repeat">
      <a:schemeClr val="accent5">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DC599904-9235-405F-9E3C-254A6A6E1738}" type="doc">
      <dgm:prSet loTypeId="urn:microsoft.com/office/officeart/2005/8/layout/vList2" loCatId="list" qsTypeId="urn:microsoft.com/office/officeart/2005/8/quickstyle/simple4" qsCatId="simple" csTypeId="urn:microsoft.com/office/officeart/2005/8/colors/colorful5" csCatId="colorful" phldr="1"/>
      <dgm:spPr/>
      <dgm:t>
        <a:bodyPr/>
        <a:lstStyle/>
        <a:p>
          <a:endParaRPr lang="en-US"/>
        </a:p>
      </dgm:t>
    </dgm:pt>
    <dgm:pt modelId="{767A124E-3EFF-460E-8741-0949B4064E0E}">
      <dgm:prSet/>
      <dgm:spPr/>
      <dgm:t>
        <a:bodyPr/>
        <a:lstStyle/>
        <a:p>
          <a:r>
            <a:rPr lang="en-US"/>
            <a:t>Tax Status of Tribally Chartered Corporations</a:t>
          </a:r>
        </a:p>
      </dgm:t>
    </dgm:pt>
    <dgm:pt modelId="{0709C015-F987-415B-9BF7-A22554A0728B}" type="parTrans" cxnId="{904504A1-37CB-48B8-9586-BABC04A44FEF}">
      <dgm:prSet/>
      <dgm:spPr/>
      <dgm:t>
        <a:bodyPr/>
        <a:lstStyle/>
        <a:p>
          <a:endParaRPr lang="en-US"/>
        </a:p>
      </dgm:t>
    </dgm:pt>
    <dgm:pt modelId="{65124ACC-25F0-4B89-AC6A-36D7D9052014}" type="sibTrans" cxnId="{904504A1-37CB-48B8-9586-BABC04A44FEF}">
      <dgm:prSet/>
      <dgm:spPr/>
      <dgm:t>
        <a:bodyPr/>
        <a:lstStyle/>
        <a:p>
          <a:endParaRPr lang="en-US"/>
        </a:p>
      </dgm:t>
    </dgm:pt>
    <dgm:pt modelId="{06E3FC8D-181E-43CB-95B3-2A0BDB37AA50}">
      <dgm:prSet/>
      <dgm:spPr/>
      <dgm:t>
        <a:bodyPr/>
        <a:lstStyle/>
        <a:p>
          <a:r>
            <a:rPr lang="en-US"/>
            <a:t>Tribal General Welfare Exclusion</a:t>
          </a:r>
        </a:p>
      </dgm:t>
    </dgm:pt>
    <dgm:pt modelId="{F5AE46A8-A474-4416-BDC8-C2FD16DEA104}" type="parTrans" cxnId="{D3257D9D-364E-419F-8182-E22DB6361BB1}">
      <dgm:prSet/>
      <dgm:spPr/>
      <dgm:t>
        <a:bodyPr/>
        <a:lstStyle/>
        <a:p>
          <a:endParaRPr lang="en-US"/>
        </a:p>
      </dgm:t>
    </dgm:pt>
    <dgm:pt modelId="{D7D97961-D74E-4765-9073-DEFEB05983D2}" type="sibTrans" cxnId="{D3257D9D-364E-419F-8182-E22DB6361BB1}">
      <dgm:prSet/>
      <dgm:spPr/>
      <dgm:t>
        <a:bodyPr/>
        <a:lstStyle/>
        <a:p>
          <a:endParaRPr lang="en-US"/>
        </a:p>
      </dgm:t>
    </dgm:pt>
    <dgm:pt modelId="{4BFDCD97-1603-46D8-B76B-CB280092B50D}">
      <dgm:prSet/>
      <dgm:spPr/>
      <dgm:t>
        <a:bodyPr/>
        <a:lstStyle/>
        <a:p>
          <a:r>
            <a:rPr lang="en-US"/>
            <a:t>Pensions</a:t>
          </a:r>
        </a:p>
      </dgm:t>
    </dgm:pt>
    <dgm:pt modelId="{7C291DC0-D57B-465D-A8D7-75C93137883B}" type="parTrans" cxnId="{918FB1B8-035F-4238-B918-A0B85DDA10EB}">
      <dgm:prSet/>
      <dgm:spPr/>
      <dgm:t>
        <a:bodyPr/>
        <a:lstStyle/>
        <a:p>
          <a:endParaRPr lang="en-US"/>
        </a:p>
      </dgm:t>
    </dgm:pt>
    <dgm:pt modelId="{7B4C34A5-FE44-4AD8-81D0-3B5EA75CA393}" type="sibTrans" cxnId="{918FB1B8-035F-4238-B918-A0B85DDA10EB}">
      <dgm:prSet/>
      <dgm:spPr/>
      <dgm:t>
        <a:bodyPr/>
        <a:lstStyle/>
        <a:p>
          <a:endParaRPr lang="en-US"/>
        </a:p>
      </dgm:t>
    </dgm:pt>
    <dgm:pt modelId="{DA158794-992C-40D8-9FAD-FC457D626F4C}">
      <dgm:prSet/>
      <dgm:spPr/>
      <dgm:t>
        <a:bodyPr/>
        <a:lstStyle/>
        <a:p>
          <a:r>
            <a:rPr lang="en-US" dirty="0"/>
            <a:t>Treasury recently consulted on the </a:t>
          </a:r>
          <a:r>
            <a:rPr lang="en-US" b="0" i="0" baseline="0" dirty="0"/>
            <a:t>Subcommittee on Parity and </a:t>
          </a:r>
          <a:r>
            <a:rPr lang="en-US" dirty="0"/>
            <a:t>Reform’s </a:t>
          </a:r>
          <a:r>
            <a:rPr lang="en-US" b="0" i="0" baseline="0" dirty="0">
              <a:hlinkClick xmlns:r="http://schemas.openxmlformats.org/officeDocument/2006/relationships" r:id="rId1"/>
            </a:rPr>
            <a:t>Report on Tribal Pension Issues</a:t>
          </a:r>
          <a:r>
            <a:rPr lang="en-US" b="0" i="0" baseline="0" dirty="0"/>
            <a:t> (Report). </a:t>
          </a:r>
          <a:endParaRPr lang="en-US" dirty="0"/>
        </a:p>
      </dgm:t>
    </dgm:pt>
    <dgm:pt modelId="{8DD6A630-EBFF-4F5B-96A8-0D61EE296AE8}" type="parTrans" cxnId="{F5C326D3-19BE-4C01-9E0E-FA41E7424D6B}">
      <dgm:prSet/>
      <dgm:spPr/>
      <dgm:t>
        <a:bodyPr/>
        <a:lstStyle/>
        <a:p>
          <a:endParaRPr lang="en-US"/>
        </a:p>
      </dgm:t>
    </dgm:pt>
    <dgm:pt modelId="{5DC19D7B-9118-4432-9BD7-399859892894}" type="sibTrans" cxnId="{F5C326D3-19BE-4C01-9E0E-FA41E7424D6B}">
      <dgm:prSet/>
      <dgm:spPr/>
      <dgm:t>
        <a:bodyPr/>
        <a:lstStyle/>
        <a:p>
          <a:endParaRPr lang="en-US"/>
        </a:p>
      </dgm:t>
    </dgm:pt>
    <dgm:pt modelId="{7EA5F951-A9C0-4D71-A292-D1B1041D7938}">
      <dgm:prSet/>
      <dgm:spPr/>
      <dgm:t>
        <a:bodyPr/>
        <a:lstStyle/>
        <a:p>
          <a:pPr>
            <a:buFont typeface="Wingdings" panose="05000000000000000000" pitchFamily="2" charset="2"/>
            <a:buChar char="Ø"/>
          </a:pPr>
          <a:r>
            <a:rPr lang="en-US" b="0" i="0" baseline="0" dirty="0"/>
            <a:t>The Report</a:t>
          </a:r>
          <a:r>
            <a:rPr lang="en-US" dirty="0"/>
            <a:t> </a:t>
          </a:r>
          <a:r>
            <a:rPr lang="en-US" b="0" i="0" baseline="0" dirty="0"/>
            <a:t>highlights issues that Tribal employers have raised under the Pension Protection Act of 2006 (PPA ‘06</a:t>
          </a:r>
          <a:r>
            <a:rPr lang="en-US" dirty="0"/>
            <a:t>) and</a:t>
          </a:r>
          <a:r>
            <a:rPr lang="en-US" b="0" i="0" baseline="0" dirty="0"/>
            <a:t> contains proposed recommendations.  </a:t>
          </a:r>
          <a:endParaRPr lang="en-US" dirty="0"/>
        </a:p>
      </dgm:t>
    </dgm:pt>
    <dgm:pt modelId="{96265487-F36B-4AA5-9513-D7D837E72806}" type="parTrans" cxnId="{1C18EE21-2EE8-4330-9F3F-CCED9CFD6790}">
      <dgm:prSet/>
      <dgm:spPr/>
      <dgm:t>
        <a:bodyPr/>
        <a:lstStyle/>
        <a:p>
          <a:endParaRPr lang="en-US"/>
        </a:p>
      </dgm:t>
    </dgm:pt>
    <dgm:pt modelId="{C3B4924A-FC7E-44BF-96DE-1457E6956D97}" type="sibTrans" cxnId="{1C18EE21-2EE8-4330-9F3F-CCED9CFD6790}">
      <dgm:prSet/>
      <dgm:spPr/>
      <dgm:t>
        <a:bodyPr/>
        <a:lstStyle/>
        <a:p>
          <a:endParaRPr lang="en-US"/>
        </a:p>
      </dgm:t>
    </dgm:pt>
    <dgm:pt modelId="{FE40E9C5-3FFD-4072-81D9-A40933CD4D67}">
      <dgm:prSet/>
      <dgm:spPr/>
      <dgm:t>
        <a:bodyPr/>
        <a:lstStyle/>
        <a:p>
          <a:pPr>
            <a:buFont typeface="Wingdings" panose="05000000000000000000" pitchFamily="2" charset="2"/>
            <a:buChar char="Ø"/>
          </a:pPr>
          <a:r>
            <a:rPr lang="en-US" dirty="0"/>
            <a:t>Deadline for written comments to </a:t>
          </a:r>
          <a:r>
            <a:rPr lang="en-US" dirty="0">
              <a:hlinkClick xmlns:r="http://schemas.openxmlformats.org/officeDocument/2006/relationships" r:id="rId2"/>
            </a:rPr>
            <a:t>Tribal.Consult@treasury.gov</a:t>
          </a:r>
          <a:r>
            <a:rPr lang="en-US" dirty="0"/>
            <a:t> by April</a:t>
          </a:r>
          <a:r>
            <a:rPr lang="en-US" b="0" i="0" baseline="0" dirty="0"/>
            <a:t> 19, 2024.</a:t>
          </a:r>
          <a:r>
            <a:rPr lang="en-US" dirty="0"/>
            <a:t> </a:t>
          </a:r>
        </a:p>
      </dgm:t>
    </dgm:pt>
    <dgm:pt modelId="{10E4B798-04EE-4E3B-8984-A2119BF29A0A}" type="parTrans" cxnId="{F7C93C4E-C23B-46E9-B981-733485BB7406}">
      <dgm:prSet/>
      <dgm:spPr/>
      <dgm:t>
        <a:bodyPr/>
        <a:lstStyle/>
        <a:p>
          <a:endParaRPr lang="en-US"/>
        </a:p>
      </dgm:t>
    </dgm:pt>
    <dgm:pt modelId="{9C471CCA-B5FF-4636-8E18-640C8D9F183D}" type="sibTrans" cxnId="{F7C93C4E-C23B-46E9-B981-733485BB7406}">
      <dgm:prSet/>
      <dgm:spPr/>
      <dgm:t>
        <a:bodyPr/>
        <a:lstStyle/>
        <a:p>
          <a:endParaRPr lang="en-US"/>
        </a:p>
      </dgm:t>
    </dgm:pt>
    <dgm:pt modelId="{3F58C8B6-DAE8-4E32-A6B8-810B368C691A}" type="pres">
      <dgm:prSet presAssocID="{DC599904-9235-405F-9E3C-254A6A6E1738}" presName="linear" presStyleCnt="0">
        <dgm:presLayoutVars>
          <dgm:animLvl val="lvl"/>
          <dgm:resizeHandles val="exact"/>
        </dgm:presLayoutVars>
      </dgm:prSet>
      <dgm:spPr/>
    </dgm:pt>
    <dgm:pt modelId="{1DBE05F4-E9BF-429A-8EF6-49C44A07E62C}" type="pres">
      <dgm:prSet presAssocID="{767A124E-3EFF-460E-8741-0949B4064E0E}" presName="parentText" presStyleLbl="node1" presStyleIdx="0" presStyleCnt="3">
        <dgm:presLayoutVars>
          <dgm:chMax val="0"/>
          <dgm:bulletEnabled val="1"/>
        </dgm:presLayoutVars>
      </dgm:prSet>
      <dgm:spPr/>
    </dgm:pt>
    <dgm:pt modelId="{28CEC8CE-B4C1-4E67-988B-4111DC6A7642}" type="pres">
      <dgm:prSet presAssocID="{65124ACC-25F0-4B89-AC6A-36D7D9052014}" presName="spacer" presStyleCnt="0"/>
      <dgm:spPr/>
    </dgm:pt>
    <dgm:pt modelId="{ED64E861-224A-45C9-A9D4-BA59456FA42B}" type="pres">
      <dgm:prSet presAssocID="{06E3FC8D-181E-43CB-95B3-2A0BDB37AA50}" presName="parentText" presStyleLbl="node1" presStyleIdx="1" presStyleCnt="3">
        <dgm:presLayoutVars>
          <dgm:chMax val="0"/>
          <dgm:bulletEnabled val="1"/>
        </dgm:presLayoutVars>
      </dgm:prSet>
      <dgm:spPr/>
    </dgm:pt>
    <dgm:pt modelId="{421D9817-FF6F-4473-9041-CEDF6B587016}" type="pres">
      <dgm:prSet presAssocID="{D7D97961-D74E-4765-9073-DEFEB05983D2}" presName="spacer" presStyleCnt="0"/>
      <dgm:spPr/>
    </dgm:pt>
    <dgm:pt modelId="{6B36A282-6ADB-4016-94D6-E51572FD4800}" type="pres">
      <dgm:prSet presAssocID="{4BFDCD97-1603-46D8-B76B-CB280092B50D}" presName="parentText" presStyleLbl="node1" presStyleIdx="2" presStyleCnt="3">
        <dgm:presLayoutVars>
          <dgm:chMax val="0"/>
          <dgm:bulletEnabled val="1"/>
        </dgm:presLayoutVars>
      </dgm:prSet>
      <dgm:spPr/>
    </dgm:pt>
    <dgm:pt modelId="{361C912D-51E2-4189-B4FA-2B649BA5DD7A}" type="pres">
      <dgm:prSet presAssocID="{4BFDCD97-1603-46D8-B76B-CB280092B50D}" presName="childText" presStyleLbl="revTx" presStyleIdx="0" presStyleCnt="1">
        <dgm:presLayoutVars>
          <dgm:bulletEnabled val="1"/>
        </dgm:presLayoutVars>
      </dgm:prSet>
      <dgm:spPr/>
    </dgm:pt>
  </dgm:ptLst>
  <dgm:cxnLst>
    <dgm:cxn modelId="{1C18EE21-2EE8-4330-9F3F-CCED9CFD6790}" srcId="{DA158794-992C-40D8-9FAD-FC457D626F4C}" destId="{7EA5F951-A9C0-4D71-A292-D1B1041D7938}" srcOrd="0" destOrd="0" parTransId="{96265487-F36B-4AA5-9513-D7D837E72806}" sibTransId="{C3B4924A-FC7E-44BF-96DE-1457E6956D97}"/>
    <dgm:cxn modelId="{2FEDC62B-2644-4F9D-9C82-59A494EA6A75}" type="presOf" srcId="{06E3FC8D-181E-43CB-95B3-2A0BDB37AA50}" destId="{ED64E861-224A-45C9-A9D4-BA59456FA42B}" srcOrd="0" destOrd="0" presId="urn:microsoft.com/office/officeart/2005/8/layout/vList2"/>
    <dgm:cxn modelId="{E8C50045-9117-4C05-91D1-7EDFAE56FF64}" type="presOf" srcId="{767A124E-3EFF-460E-8741-0949B4064E0E}" destId="{1DBE05F4-E9BF-429A-8EF6-49C44A07E62C}" srcOrd="0" destOrd="0" presId="urn:microsoft.com/office/officeart/2005/8/layout/vList2"/>
    <dgm:cxn modelId="{F7C93C4E-C23B-46E9-B981-733485BB7406}" srcId="{DA158794-992C-40D8-9FAD-FC457D626F4C}" destId="{FE40E9C5-3FFD-4072-81D9-A40933CD4D67}" srcOrd="1" destOrd="0" parTransId="{10E4B798-04EE-4E3B-8984-A2119BF29A0A}" sibTransId="{9C471CCA-B5FF-4636-8E18-640C8D9F183D}"/>
    <dgm:cxn modelId="{5418B256-6CB0-4442-BFDD-82BCCC31277F}" type="presOf" srcId="{DA158794-992C-40D8-9FAD-FC457D626F4C}" destId="{361C912D-51E2-4189-B4FA-2B649BA5DD7A}" srcOrd="0" destOrd="0" presId="urn:microsoft.com/office/officeart/2005/8/layout/vList2"/>
    <dgm:cxn modelId="{D3257D9D-364E-419F-8182-E22DB6361BB1}" srcId="{DC599904-9235-405F-9E3C-254A6A6E1738}" destId="{06E3FC8D-181E-43CB-95B3-2A0BDB37AA50}" srcOrd="1" destOrd="0" parTransId="{F5AE46A8-A474-4416-BDC8-C2FD16DEA104}" sibTransId="{D7D97961-D74E-4765-9073-DEFEB05983D2}"/>
    <dgm:cxn modelId="{904504A1-37CB-48B8-9586-BABC04A44FEF}" srcId="{DC599904-9235-405F-9E3C-254A6A6E1738}" destId="{767A124E-3EFF-460E-8741-0949B4064E0E}" srcOrd="0" destOrd="0" parTransId="{0709C015-F987-415B-9BF7-A22554A0728B}" sibTransId="{65124ACC-25F0-4B89-AC6A-36D7D9052014}"/>
    <dgm:cxn modelId="{918FB1B8-035F-4238-B918-A0B85DDA10EB}" srcId="{DC599904-9235-405F-9E3C-254A6A6E1738}" destId="{4BFDCD97-1603-46D8-B76B-CB280092B50D}" srcOrd="2" destOrd="0" parTransId="{7C291DC0-D57B-465D-A8D7-75C93137883B}" sibTransId="{7B4C34A5-FE44-4AD8-81D0-3B5EA75CA393}"/>
    <dgm:cxn modelId="{6E5D04D0-3FFE-4279-91CE-34E356221409}" type="presOf" srcId="{DC599904-9235-405F-9E3C-254A6A6E1738}" destId="{3F58C8B6-DAE8-4E32-A6B8-810B368C691A}" srcOrd="0" destOrd="0" presId="urn:microsoft.com/office/officeart/2005/8/layout/vList2"/>
    <dgm:cxn modelId="{03EB6AD2-4127-4314-9B36-537ECFD8CCA1}" type="presOf" srcId="{4BFDCD97-1603-46D8-B76B-CB280092B50D}" destId="{6B36A282-6ADB-4016-94D6-E51572FD4800}" srcOrd="0" destOrd="0" presId="urn:microsoft.com/office/officeart/2005/8/layout/vList2"/>
    <dgm:cxn modelId="{F5C326D3-19BE-4C01-9E0E-FA41E7424D6B}" srcId="{4BFDCD97-1603-46D8-B76B-CB280092B50D}" destId="{DA158794-992C-40D8-9FAD-FC457D626F4C}" srcOrd="0" destOrd="0" parTransId="{8DD6A630-EBFF-4F5B-96A8-0D61EE296AE8}" sibTransId="{5DC19D7B-9118-4432-9BD7-399859892894}"/>
    <dgm:cxn modelId="{A1AF05DD-083A-42A9-B9AB-FA12A78EE9A3}" type="presOf" srcId="{FE40E9C5-3FFD-4072-81D9-A40933CD4D67}" destId="{361C912D-51E2-4189-B4FA-2B649BA5DD7A}" srcOrd="0" destOrd="2" presId="urn:microsoft.com/office/officeart/2005/8/layout/vList2"/>
    <dgm:cxn modelId="{5E6887F1-CF65-4FA2-AB26-11FDB76D97FA}" type="presOf" srcId="{7EA5F951-A9C0-4D71-A292-D1B1041D7938}" destId="{361C912D-51E2-4189-B4FA-2B649BA5DD7A}" srcOrd="0" destOrd="1" presId="urn:microsoft.com/office/officeart/2005/8/layout/vList2"/>
    <dgm:cxn modelId="{0D75B671-9F3B-42CB-9357-12602B66913F}" type="presParOf" srcId="{3F58C8B6-DAE8-4E32-A6B8-810B368C691A}" destId="{1DBE05F4-E9BF-429A-8EF6-49C44A07E62C}" srcOrd="0" destOrd="0" presId="urn:microsoft.com/office/officeart/2005/8/layout/vList2"/>
    <dgm:cxn modelId="{08E79DE1-11F3-452E-A067-AC73599A3B45}" type="presParOf" srcId="{3F58C8B6-DAE8-4E32-A6B8-810B368C691A}" destId="{28CEC8CE-B4C1-4E67-988B-4111DC6A7642}" srcOrd="1" destOrd="0" presId="urn:microsoft.com/office/officeart/2005/8/layout/vList2"/>
    <dgm:cxn modelId="{BBE781B2-DC3B-4703-9E88-F034477F5502}" type="presParOf" srcId="{3F58C8B6-DAE8-4E32-A6B8-810B368C691A}" destId="{ED64E861-224A-45C9-A9D4-BA59456FA42B}" srcOrd="2" destOrd="0" presId="urn:microsoft.com/office/officeart/2005/8/layout/vList2"/>
    <dgm:cxn modelId="{9FD79EC8-17D9-466C-A210-34C0C516BE92}" type="presParOf" srcId="{3F58C8B6-DAE8-4E32-A6B8-810B368C691A}" destId="{421D9817-FF6F-4473-9041-CEDF6B587016}" srcOrd="3" destOrd="0" presId="urn:microsoft.com/office/officeart/2005/8/layout/vList2"/>
    <dgm:cxn modelId="{E8CAF44E-A13B-4889-89D1-2FB309531B20}" type="presParOf" srcId="{3F58C8B6-DAE8-4E32-A6B8-810B368C691A}" destId="{6B36A282-6ADB-4016-94D6-E51572FD4800}" srcOrd="4" destOrd="0" presId="urn:microsoft.com/office/officeart/2005/8/layout/vList2"/>
    <dgm:cxn modelId="{CB8CC31F-B7FB-4F1A-8DF1-8623B9ED5415}" type="presParOf" srcId="{3F58C8B6-DAE8-4E32-A6B8-810B368C691A}" destId="{361C912D-51E2-4189-B4FA-2B649BA5DD7A}" srcOrd="5" destOrd="0" presId="urn:microsoft.com/office/officeart/2005/8/layout/vList2"/>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DC599904-9235-405F-9E3C-254A6A6E1738}" type="doc">
      <dgm:prSet loTypeId="urn:microsoft.com/office/officeart/2005/8/layout/vList2" loCatId="list" qsTypeId="urn:microsoft.com/office/officeart/2005/8/quickstyle/simple4" qsCatId="simple" csTypeId="urn:microsoft.com/office/officeart/2005/8/colors/colorful5" csCatId="colorful" phldr="1"/>
      <dgm:spPr/>
      <dgm:t>
        <a:bodyPr/>
        <a:lstStyle/>
        <a:p>
          <a:endParaRPr lang="en-US"/>
        </a:p>
      </dgm:t>
    </dgm:pt>
    <dgm:pt modelId="{767A124E-3EFF-460E-8741-0949B4064E0E}">
      <dgm:prSet/>
      <dgm:spPr/>
      <dgm:t>
        <a:bodyPr/>
        <a:lstStyle/>
        <a:p>
          <a:r>
            <a:rPr lang="en-US"/>
            <a:t>Tax Status of Tribally Chartered Corporations</a:t>
          </a:r>
        </a:p>
      </dgm:t>
    </dgm:pt>
    <dgm:pt modelId="{0709C015-F987-415B-9BF7-A22554A0728B}" type="parTrans" cxnId="{904504A1-37CB-48B8-9586-BABC04A44FEF}">
      <dgm:prSet/>
      <dgm:spPr/>
      <dgm:t>
        <a:bodyPr/>
        <a:lstStyle/>
        <a:p>
          <a:endParaRPr lang="en-US"/>
        </a:p>
      </dgm:t>
    </dgm:pt>
    <dgm:pt modelId="{65124ACC-25F0-4B89-AC6A-36D7D9052014}" type="sibTrans" cxnId="{904504A1-37CB-48B8-9586-BABC04A44FEF}">
      <dgm:prSet/>
      <dgm:spPr/>
      <dgm:t>
        <a:bodyPr/>
        <a:lstStyle/>
        <a:p>
          <a:endParaRPr lang="en-US"/>
        </a:p>
      </dgm:t>
    </dgm:pt>
    <dgm:pt modelId="{06E3FC8D-181E-43CB-95B3-2A0BDB37AA50}">
      <dgm:prSet/>
      <dgm:spPr/>
      <dgm:t>
        <a:bodyPr/>
        <a:lstStyle/>
        <a:p>
          <a:r>
            <a:rPr lang="en-US"/>
            <a:t>Tribal General Welfare Exclusion</a:t>
          </a:r>
        </a:p>
      </dgm:t>
    </dgm:pt>
    <dgm:pt modelId="{F5AE46A8-A474-4416-BDC8-C2FD16DEA104}" type="parTrans" cxnId="{D3257D9D-364E-419F-8182-E22DB6361BB1}">
      <dgm:prSet/>
      <dgm:spPr/>
      <dgm:t>
        <a:bodyPr/>
        <a:lstStyle/>
        <a:p>
          <a:endParaRPr lang="en-US"/>
        </a:p>
      </dgm:t>
    </dgm:pt>
    <dgm:pt modelId="{D7D97961-D74E-4765-9073-DEFEB05983D2}" type="sibTrans" cxnId="{D3257D9D-364E-419F-8182-E22DB6361BB1}">
      <dgm:prSet/>
      <dgm:spPr/>
      <dgm:t>
        <a:bodyPr/>
        <a:lstStyle/>
        <a:p>
          <a:endParaRPr lang="en-US"/>
        </a:p>
      </dgm:t>
    </dgm:pt>
    <dgm:pt modelId="{4BFDCD97-1603-46D8-B76B-CB280092B50D}">
      <dgm:prSet/>
      <dgm:spPr/>
      <dgm:t>
        <a:bodyPr/>
        <a:lstStyle/>
        <a:p>
          <a:r>
            <a:rPr lang="en-US"/>
            <a:t>Pensions</a:t>
          </a:r>
        </a:p>
      </dgm:t>
    </dgm:pt>
    <dgm:pt modelId="{7C291DC0-D57B-465D-A8D7-75C93137883B}" type="parTrans" cxnId="{918FB1B8-035F-4238-B918-A0B85DDA10EB}">
      <dgm:prSet/>
      <dgm:spPr/>
      <dgm:t>
        <a:bodyPr/>
        <a:lstStyle/>
        <a:p>
          <a:endParaRPr lang="en-US"/>
        </a:p>
      </dgm:t>
    </dgm:pt>
    <dgm:pt modelId="{7B4C34A5-FE44-4AD8-81D0-3B5EA75CA393}" type="sibTrans" cxnId="{918FB1B8-035F-4238-B918-A0B85DDA10EB}">
      <dgm:prSet/>
      <dgm:spPr/>
      <dgm:t>
        <a:bodyPr/>
        <a:lstStyle/>
        <a:p>
          <a:endParaRPr lang="en-US"/>
        </a:p>
      </dgm:t>
    </dgm:pt>
    <dgm:pt modelId="{DA158794-992C-40D8-9FAD-FC457D626F4C}">
      <dgm:prSet/>
      <dgm:spPr/>
      <dgm:t>
        <a:bodyPr/>
        <a:lstStyle/>
        <a:p>
          <a:r>
            <a:rPr lang="en-US" dirty="0"/>
            <a:t>Treasury is hosting a consultation on a Notice of Proposed Rulemaking (NPRM) on the treatment of long-term, part-time (LTPT) employees in section 401(k) plans. The NPRM contains a proposed regulation that would reflect statutory changes made by section 112 of the SECURE ACT and will impact Tribal retirement plans and employees that may not ordinarily be included in a Tribe’s plan. </a:t>
          </a:r>
        </a:p>
      </dgm:t>
    </dgm:pt>
    <dgm:pt modelId="{8DD6A630-EBFF-4F5B-96A8-0D61EE296AE8}" type="parTrans" cxnId="{F5C326D3-19BE-4C01-9E0E-FA41E7424D6B}">
      <dgm:prSet/>
      <dgm:spPr/>
      <dgm:t>
        <a:bodyPr/>
        <a:lstStyle/>
        <a:p>
          <a:endParaRPr lang="en-US"/>
        </a:p>
      </dgm:t>
    </dgm:pt>
    <dgm:pt modelId="{5DC19D7B-9118-4432-9BD7-399859892894}" type="sibTrans" cxnId="{F5C326D3-19BE-4C01-9E0E-FA41E7424D6B}">
      <dgm:prSet/>
      <dgm:spPr/>
      <dgm:t>
        <a:bodyPr/>
        <a:lstStyle/>
        <a:p>
          <a:endParaRPr lang="en-US"/>
        </a:p>
      </dgm:t>
    </dgm:pt>
    <dgm:pt modelId="{D8A97662-42E7-4E08-B703-27848C37F9EE}">
      <dgm:prSet/>
      <dgm:spPr/>
      <dgm:t>
        <a:bodyPr/>
        <a:lstStyle/>
        <a:p>
          <a:r>
            <a:rPr lang="en-US" dirty="0"/>
            <a:t>Consultation May 17, 2024, 1:00 - 3:00 p.m. ET. Written comments due June 17, 2024, 11:59 p.m. Alaska Time. </a:t>
          </a:r>
        </a:p>
      </dgm:t>
    </dgm:pt>
    <dgm:pt modelId="{06BB155D-BF50-49F4-9760-CE2041B0A56F}" type="parTrans" cxnId="{732038A7-B707-4A79-B875-6F96DFFC6DFC}">
      <dgm:prSet/>
      <dgm:spPr/>
      <dgm:t>
        <a:bodyPr/>
        <a:lstStyle/>
        <a:p>
          <a:endParaRPr lang="en-US"/>
        </a:p>
      </dgm:t>
    </dgm:pt>
    <dgm:pt modelId="{4394B8C4-FE44-499B-9A5F-EF67BFE88393}" type="sibTrans" cxnId="{732038A7-B707-4A79-B875-6F96DFFC6DFC}">
      <dgm:prSet/>
      <dgm:spPr/>
      <dgm:t>
        <a:bodyPr/>
        <a:lstStyle/>
        <a:p>
          <a:endParaRPr lang="en-US"/>
        </a:p>
      </dgm:t>
    </dgm:pt>
    <dgm:pt modelId="{3F58C8B6-DAE8-4E32-A6B8-810B368C691A}" type="pres">
      <dgm:prSet presAssocID="{DC599904-9235-405F-9E3C-254A6A6E1738}" presName="linear" presStyleCnt="0">
        <dgm:presLayoutVars>
          <dgm:animLvl val="lvl"/>
          <dgm:resizeHandles val="exact"/>
        </dgm:presLayoutVars>
      </dgm:prSet>
      <dgm:spPr/>
    </dgm:pt>
    <dgm:pt modelId="{1DBE05F4-E9BF-429A-8EF6-49C44A07E62C}" type="pres">
      <dgm:prSet presAssocID="{767A124E-3EFF-460E-8741-0949B4064E0E}" presName="parentText" presStyleLbl="node1" presStyleIdx="0" presStyleCnt="3">
        <dgm:presLayoutVars>
          <dgm:chMax val="0"/>
          <dgm:bulletEnabled val="1"/>
        </dgm:presLayoutVars>
      </dgm:prSet>
      <dgm:spPr/>
    </dgm:pt>
    <dgm:pt modelId="{28CEC8CE-B4C1-4E67-988B-4111DC6A7642}" type="pres">
      <dgm:prSet presAssocID="{65124ACC-25F0-4B89-AC6A-36D7D9052014}" presName="spacer" presStyleCnt="0"/>
      <dgm:spPr/>
    </dgm:pt>
    <dgm:pt modelId="{ED64E861-224A-45C9-A9D4-BA59456FA42B}" type="pres">
      <dgm:prSet presAssocID="{06E3FC8D-181E-43CB-95B3-2A0BDB37AA50}" presName="parentText" presStyleLbl="node1" presStyleIdx="1" presStyleCnt="3">
        <dgm:presLayoutVars>
          <dgm:chMax val="0"/>
          <dgm:bulletEnabled val="1"/>
        </dgm:presLayoutVars>
      </dgm:prSet>
      <dgm:spPr/>
    </dgm:pt>
    <dgm:pt modelId="{421D9817-FF6F-4473-9041-CEDF6B587016}" type="pres">
      <dgm:prSet presAssocID="{D7D97961-D74E-4765-9073-DEFEB05983D2}" presName="spacer" presStyleCnt="0"/>
      <dgm:spPr/>
    </dgm:pt>
    <dgm:pt modelId="{6B36A282-6ADB-4016-94D6-E51572FD4800}" type="pres">
      <dgm:prSet presAssocID="{4BFDCD97-1603-46D8-B76B-CB280092B50D}" presName="parentText" presStyleLbl="node1" presStyleIdx="2" presStyleCnt="3">
        <dgm:presLayoutVars>
          <dgm:chMax val="0"/>
          <dgm:bulletEnabled val="1"/>
        </dgm:presLayoutVars>
      </dgm:prSet>
      <dgm:spPr/>
    </dgm:pt>
    <dgm:pt modelId="{361C912D-51E2-4189-B4FA-2B649BA5DD7A}" type="pres">
      <dgm:prSet presAssocID="{4BFDCD97-1603-46D8-B76B-CB280092B50D}" presName="childText" presStyleLbl="revTx" presStyleIdx="0" presStyleCnt="1">
        <dgm:presLayoutVars>
          <dgm:bulletEnabled val="1"/>
        </dgm:presLayoutVars>
      </dgm:prSet>
      <dgm:spPr/>
    </dgm:pt>
  </dgm:ptLst>
  <dgm:cxnLst>
    <dgm:cxn modelId="{2FEDC62B-2644-4F9D-9C82-59A494EA6A75}" type="presOf" srcId="{06E3FC8D-181E-43CB-95B3-2A0BDB37AA50}" destId="{ED64E861-224A-45C9-A9D4-BA59456FA42B}" srcOrd="0" destOrd="0" presId="urn:microsoft.com/office/officeart/2005/8/layout/vList2"/>
    <dgm:cxn modelId="{E8C50045-9117-4C05-91D1-7EDFAE56FF64}" type="presOf" srcId="{767A124E-3EFF-460E-8741-0949B4064E0E}" destId="{1DBE05F4-E9BF-429A-8EF6-49C44A07E62C}" srcOrd="0" destOrd="0" presId="urn:microsoft.com/office/officeart/2005/8/layout/vList2"/>
    <dgm:cxn modelId="{5418B256-6CB0-4442-BFDD-82BCCC31277F}" type="presOf" srcId="{DA158794-992C-40D8-9FAD-FC457D626F4C}" destId="{361C912D-51E2-4189-B4FA-2B649BA5DD7A}" srcOrd="0" destOrd="0" presId="urn:microsoft.com/office/officeart/2005/8/layout/vList2"/>
    <dgm:cxn modelId="{A4A1BF9C-D853-4853-8EC4-32D38087EE08}" type="presOf" srcId="{D8A97662-42E7-4E08-B703-27848C37F9EE}" destId="{361C912D-51E2-4189-B4FA-2B649BA5DD7A}" srcOrd="0" destOrd="1" presId="urn:microsoft.com/office/officeart/2005/8/layout/vList2"/>
    <dgm:cxn modelId="{D3257D9D-364E-419F-8182-E22DB6361BB1}" srcId="{DC599904-9235-405F-9E3C-254A6A6E1738}" destId="{06E3FC8D-181E-43CB-95B3-2A0BDB37AA50}" srcOrd="1" destOrd="0" parTransId="{F5AE46A8-A474-4416-BDC8-C2FD16DEA104}" sibTransId="{D7D97961-D74E-4765-9073-DEFEB05983D2}"/>
    <dgm:cxn modelId="{904504A1-37CB-48B8-9586-BABC04A44FEF}" srcId="{DC599904-9235-405F-9E3C-254A6A6E1738}" destId="{767A124E-3EFF-460E-8741-0949B4064E0E}" srcOrd="0" destOrd="0" parTransId="{0709C015-F987-415B-9BF7-A22554A0728B}" sibTransId="{65124ACC-25F0-4B89-AC6A-36D7D9052014}"/>
    <dgm:cxn modelId="{732038A7-B707-4A79-B875-6F96DFFC6DFC}" srcId="{DA158794-992C-40D8-9FAD-FC457D626F4C}" destId="{D8A97662-42E7-4E08-B703-27848C37F9EE}" srcOrd="0" destOrd="0" parTransId="{06BB155D-BF50-49F4-9760-CE2041B0A56F}" sibTransId="{4394B8C4-FE44-499B-9A5F-EF67BFE88393}"/>
    <dgm:cxn modelId="{918FB1B8-035F-4238-B918-A0B85DDA10EB}" srcId="{DC599904-9235-405F-9E3C-254A6A6E1738}" destId="{4BFDCD97-1603-46D8-B76B-CB280092B50D}" srcOrd="2" destOrd="0" parTransId="{7C291DC0-D57B-465D-A8D7-75C93137883B}" sibTransId="{7B4C34A5-FE44-4AD8-81D0-3B5EA75CA393}"/>
    <dgm:cxn modelId="{6E5D04D0-3FFE-4279-91CE-34E356221409}" type="presOf" srcId="{DC599904-9235-405F-9E3C-254A6A6E1738}" destId="{3F58C8B6-DAE8-4E32-A6B8-810B368C691A}" srcOrd="0" destOrd="0" presId="urn:microsoft.com/office/officeart/2005/8/layout/vList2"/>
    <dgm:cxn modelId="{03EB6AD2-4127-4314-9B36-537ECFD8CCA1}" type="presOf" srcId="{4BFDCD97-1603-46D8-B76B-CB280092B50D}" destId="{6B36A282-6ADB-4016-94D6-E51572FD4800}" srcOrd="0" destOrd="0" presId="urn:microsoft.com/office/officeart/2005/8/layout/vList2"/>
    <dgm:cxn modelId="{F5C326D3-19BE-4C01-9E0E-FA41E7424D6B}" srcId="{4BFDCD97-1603-46D8-B76B-CB280092B50D}" destId="{DA158794-992C-40D8-9FAD-FC457D626F4C}" srcOrd="0" destOrd="0" parTransId="{8DD6A630-EBFF-4F5B-96A8-0D61EE296AE8}" sibTransId="{5DC19D7B-9118-4432-9BD7-399859892894}"/>
    <dgm:cxn modelId="{0D75B671-9F3B-42CB-9357-12602B66913F}" type="presParOf" srcId="{3F58C8B6-DAE8-4E32-A6B8-810B368C691A}" destId="{1DBE05F4-E9BF-429A-8EF6-49C44A07E62C}" srcOrd="0" destOrd="0" presId="urn:microsoft.com/office/officeart/2005/8/layout/vList2"/>
    <dgm:cxn modelId="{08E79DE1-11F3-452E-A067-AC73599A3B45}" type="presParOf" srcId="{3F58C8B6-DAE8-4E32-A6B8-810B368C691A}" destId="{28CEC8CE-B4C1-4E67-988B-4111DC6A7642}" srcOrd="1" destOrd="0" presId="urn:microsoft.com/office/officeart/2005/8/layout/vList2"/>
    <dgm:cxn modelId="{BBE781B2-DC3B-4703-9E88-F034477F5502}" type="presParOf" srcId="{3F58C8B6-DAE8-4E32-A6B8-810B368C691A}" destId="{ED64E861-224A-45C9-A9D4-BA59456FA42B}" srcOrd="2" destOrd="0" presId="urn:microsoft.com/office/officeart/2005/8/layout/vList2"/>
    <dgm:cxn modelId="{9FD79EC8-17D9-466C-A210-34C0C516BE92}" type="presParOf" srcId="{3F58C8B6-DAE8-4E32-A6B8-810B368C691A}" destId="{421D9817-FF6F-4473-9041-CEDF6B587016}" srcOrd="3" destOrd="0" presId="urn:microsoft.com/office/officeart/2005/8/layout/vList2"/>
    <dgm:cxn modelId="{E8CAF44E-A13B-4889-89D1-2FB309531B20}" type="presParOf" srcId="{3F58C8B6-DAE8-4E32-A6B8-810B368C691A}" destId="{6B36A282-6ADB-4016-94D6-E51572FD4800}" srcOrd="4" destOrd="0" presId="urn:microsoft.com/office/officeart/2005/8/layout/vList2"/>
    <dgm:cxn modelId="{CB8CC31F-B7FB-4F1A-8DF1-8623B9ED5415}" type="presParOf" srcId="{3F58C8B6-DAE8-4E32-A6B8-810B368C691A}" destId="{361C912D-51E2-4189-B4FA-2B649BA5DD7A}" srcOrd="5" destOrd="0" presId="urn:microsoft.com/office/officeart/2005/8/layout/vList2"/>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1DBE05F4-E9BF-429A-8EF6-49C44A07E62C}">
      <dsp:nvSpPr>
        <dsp:cNvPr id="0" name=""/>
        <dsp:cNvSpPr/>
      </dsp:nvSpPr>
      <dsp:spPr>
        <a:xfrm>
          <a:off x="0" y="392337"/>
          <a:ext cx="6666833" cy="647595"/>
        </a:xfrm>
        <a:prstGeom prst="roundRect">
          <a:avLst/>
        </a:prstGeom>
        <a:gradFill rotWithShape="0">
          <a:gsLst>
            <a:gs pos="0">
              <a:schemeClr val="accent5">
                <a:hueOff val="0"/>
                <a:satOff val="0"/>
                <a:lumOff val="0"/>
                <a:alphaOff val="0"/>
                <a:satMod val="103000"/>
                <a:lumMod val="102000"/>
                <a:tint val="94000"/>
              </a:schemeClr>
            </a:gs>
            <a:gs pos="50000">
              <a:schemeClr val="accent5">
                <a:hueOff val="0"/>
                <a:satOff val="0"/>
                <a:lumOff val="0"/>
                <a:alphaOff val="0"/>
                <a:satMod val="110000"/>
                <a:lumMod val="100000"/>
                <a:shade val="100000"/>
              </a:schemeClr>
            </a:gs>
            <a:gs pos="100000">
              <a:schemeClr val="accent5">
                <a:hueOff val="0"/>
                <a:satOff val="0"/>
                <a:lumOff val="0"/>
                <a:alphaOff val="0"/>
                <a:lumMod val="99000"/>
                <a:satMod val="120000"/>
                <a:shade val="78000"/>
              </a:schemeClr>
            </a:gs>
          </a:gsLst>
          <a:lin ang="5400000" scaled="0"/>
        </a:gradFill>
        <a:ln>
          <a:noFill/>
        </a:ln>
        <a:effectLst/>
      </dsp:spPr>
      <dsp:style>
        <a:lnRef idx="0">
          <a:scrgbClr r="0" g="0" b="0"/>
        </a:lnRef>
        <a:fillRef idx="3">
          <a:scrgbClr r="0" g="0" b="0"/>
        </a:fillRef>
        <a:effectRef idx="2">
          <a:scrgbClr r="0" g="0" b="0"/>
        </a:effectRef>
        <a:fontRef idx="minor">
          <a:schemeClr val="lt1"/>
        </a:fontRef>
      </dsp:style>
      <dsp:txBody>
        <a:bodyPr spcFirstLastPara="0" vert="horz" wrap="square" lIns="102870" tIns="102870" rIns="102870" bIns="102870" numCol="1" spcCol="1270" anchor="ctr" anchorCtr="0">
          <a:noAutofit/>
        </a:bodyPr>
        <a:lstStyle/>
        <a:p>
          <a:pPr marL="0" lvl="0" indent="0" algn="l" defTabSz="1200150">
            <a:lnSpc>
              <a:spcPct val="90000"/>
            </a:lnSpc>
            <a:spcBef>
              <a:spcPct val="0"/>
            </a:spcBef>
            <a:spcAft>
              <a:spcPct val="35000"/>
            </a:spcAft>
            <a:buNone/>
          </a:pPr>
          <a:r>
            <a:rPr lang="en-US" sz="2700" kern="1200"/>
            <a:t>Tax Status of Tribally Chartered Corporations</a:t>
          </a:r>
        </a:p>
      </dsp:txBody>
      <dsp:txXfrm>
        <a:off x="31613" y="423950"/>
        <a:ext cx="6603607" cy="584369"/>
      </dsp:txXfrm>
    </dsp:sp>
    <dsp:sp modelId="{ED64E861-224A-45C9-A9D4-BA59456FA42B}">
      <dsp:nvSpPr>
        <dsp:cNvPr id="0" name=""/>
        <dsp:cNvSpPr/>
      </dsp:nvSpPr>
      <dsp:spPr>
        <a:xfrm>
          <a:off x="0" y="1117692"/>
          <a:ext cx="6666833" cy="647595"/>
        </a:xfrm>
        <a:prstGeom prst="roundRect">
          <a:avLst/>
        </a:prstGeom>
        <a:gradFill rotWithShape="0">
          <a:gsLst>
            <a:gs pos="0">
              <a:schemeClr val="accent5">
                <a:hueOff val="-3379271"/>
                <a:satOff val="-8710"/>
                <a:lumOff val="-5883"/>
                <a:alphaOff val="0"/>
                <a:satMod val="103000"/>
                <a:lumMod val="102000"/>
                <a:tint val="94000"/>
              </a:schemeClr>
            </a:gs>
            <a:gs pos="50000">
              <a:schemeClr val="accent5">
                <a:hueOff val="-3379271"/>
                <a:satOff val="-8710"/>
                <a:lumOff val="-5883"/>
                <a:alphaOff val="0"/>
                <a:satMod val="110000"/>
                <a:lumMod val="100000"/>
                <a:shade val="100000"/>
              </a:schemeClr>
            </a:gs>
            <a:gs pos="100000">
              <a:schemeClr val="accent5">
                <a:hueOff val="-3379271"/>
                <a:satOff val="-8710"/>
                <a:lumOff val="-5883"/>
                <a:alphaOff val="0"/>
                <a:lumMod val="99000"/>
                <a:satMod val="120000"/>
                <a:shade val="78000"/>
              </a:schemeClr>
            </a:gs>
          </a:gsLst>
          <a:lin ang="5400000" scaled="0"/>
        </a:gradFill>
        <a:ln>
          <a:noFill/>
        </a:ln>
        <a:effectLst/>
      </dsp:spPr>
      <dsp:style>
        <a:lnRef idx="0">
          <a:scrgbClr r="0" g="0" b="0"/>
        </a:lnRef>
        <a:fillRef idx="3">
          <a:scrgbClr r="0" g="0" b="0"/>
        </a:fillRef>
        <a:effectRef idx="2">
          <a:scrgbClr r="0" g="0" b="0"/>
        </a:effectRef>
        <a:fontRef idx="minor">
          <a:schemeClr val="lt1"/>
        </a:fontRef>
      </dsp:style>
      <dsp:txBody>
        <a:bodyPr spcFirstLastPara="0" vert="horz" wrap="square" lIns="102870" tIns="102870" rIns="102870" bIns="102870" numCol="1" spcCol="1270" anchor="ctr" anchorCtr="0">
          <a:noAutofit/>
        </a:bodyPr>
        <a:lstStyle/>
        <a:p>
          <a:pPr marL="0" lvl="0" indent="0" algn="l" defTabSz="1200150">
            <a:lnSpc>
              <a:spcPct val="90000"/>
            </a:lnSpc>
            <a:spcBef>
              <a:spcPct val="0"/>
            </a:spcBef>
            <a:spcAft>
              <a:spcPct val="35000"/>
            </a:spcAft>
            <a:buNone/>
          </a:pPr>
          <a:r>
            <a:rPr lang="en-US" sz="2700" kern="1200"/>
            <a:t>Tribal General Welfare Exclusion</a:t>
          </a:r>
        </a:p>
      </dsp:txBody>
      <dsp:txXfrm>
        <a:off x="31613" y="1149305"/>
        <a:ext cx="6603607" cy="584369"/>
      </dsp:txXfrm>
    </dsp:sp>
    <dsp:sp modelId="{6B36A282-6ADB-4016-94D6-E51572FD4800}">
      <dsp:nvSpPr>
        <dsp:cNvPr id="0" name=""/>
        <dsp:cNvSpPr/>
      </dsp:nvSpPr>
      <dsp:spPr>
        <a:xfrm>
          <a:off x="0" y="1843047"/>
          <a:ext cx="6666833" cy="647595"/>
        </a:xfrm>
        <a:prstGeom prst="roundRect">
          <a:avLst/>
        </a:prstGeom>
        <a:gradFill rotWithShape="0">
          <a:gsLst>
            <a:gs pos="0">
              <a:schemeClr val="accent5">
                <a:hueOff val="-6758543"/>
                <a:satOff val="-17419"/>
                <a:lumOff val="-11765"/>
                <a:alphaOff val="0"/>
                <a:satMod val="103000"/>
                <a:lumMod val="102000"/>
                <a:tint val="94000"/>
              </a:schemeClr>
            </a:gs>
            <a:gs pos="50000">
              <a:schemeClr val="accent5">
                <a:hueOff val="-6758543"/>
                <a:satOff val="-17419"/>
                <a:lumOff val="-11765"/>
                <a:alphaOff val="0"/>
                <a:satMod val="110000"/>
                <a:lumMod val="100000"/>
                <a:shade val="100000"/>
              </a:schemeClr>
            </a:gs>
            <a:gs pos="100000">
              <a:schemeClr val="accent5">
                <a:hueOff val="-6758543"/>
                <a:satOff val="-17419"/>
                <a:lumOff val="-11765"/>
                <a:alphaOff val="0"/>
                <a:lumMod val="99000"/>
                <a:satMod val="120000"/>
                <a:shade val="78000"/>
              </a:schemeClr>
            </a:gs>
          </a:gsLst>
          <a:lin ang="5400000" scaled="0"/>
        </a:gradFill>
        <a:ln>
          <a:noFill/>
        </a:ln>
        <a:effectLst/>
      </dsp:spPr>
      <dsp:style>
        <a:lnRef idx="0">
          <a:scrgbClr r="0" g="0" b="0"/>
        </a:lnRef>
        <a:fillRef idx="3">
          <a:scrgbClr r="0" g="0" b="0"/>
        </a:fillRef>
        <a:effectRef idx="2">
          <a:scrgbClr r="0" g="0" b="0"/>
        </a:effectRef>
        <a:fontRef idx="minor">
          <a:schemeClr val="lt1"/>
        </a:fontRef>
      </dsp:style>
      <dsp:txBody>
        <a:bodyPr spcFirstLastPara="0" vert="horz" wrap="square" lIns="102870" tIns="102870" rIns="102870" bIns="102870" numCol="1" spcCol="1270" anchor="ctr" anchorCtr="0">
          <a:noAutofit/>
        </a:bodyPr>
        <a:lstStyle/>
        <a:p>
          <a:pPr marL="0" lvl="0" indent="0" algn="l" defTabSz="1200150">
            <a:lnSpc>
              <a:spcPct val="90000"/>
            </a:lnSpc>
            <a:spcBef>
              <a:spcPct val="0"/>
            </a:spcBef>
            <a:spcAft>
              <a:spcPct val="35000"/>
            </a:spcAft>
            <a:buNone/>
          </a:pPr>
          <a:r>
            <a:rPr lang="en-US" sz="2700" kern="1200"/>
            <a:t>Pensions</a:t>
          </a:r>
        </a:p>
      </dsp:txBody>
      <dsp:txXfrm>
        <a:off x="31613" y="1874660"/>
        <a:ext cx="6603607" cy="584369"/>
      </dsp:txXfrm>
    </dsp:sp>
    <dsp:sp modelId="{361C912D-51E2-4189-B4FA-2B649BA5DD7A}">
      <dsp:nvSpPr>
        <dsp:cNvPr id="0" name=""/>
        <dsp:cNvSpPr/>
      </dsp:nvSpPr>
      <dsp:spPr>
        <a:xfrm>
          <a:off x="0" y="2490642"/>
          <a:ext cx="6666833" cy="2570939"/>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211672" tIns="34290" rIns="192024" bIns="34290" numCol="1" spcCol="1270" anchor="t" anchorCtr="0">
          <a:noAutofit/>
        </a:bodyPr>
        <a:lstStyle/>
        <a:p>
          <a:pPr marL="228600" lvl="1" indent="-228600" algn="l" defTabSz="933450">
            <a:lnSpc>
              <a:spcPct val="90000"/>
            </a:lnSpc>
            <a:spcBef>
              <a:spcPct val="0"/>
            </a:spcBef>
            <a:spcAft>
              <a:spcPct val="20000"/>
            </a:spcAft>
            <a:buChar char="•"/>
          </a:pPr>
          <a:r>
            <a:rPr lang="en-US" sz="2100" kern="1200" dirty="0"/>
            <a:t>Treasury recently consulted on the </a:t>
          </a:r>
          <a:r>
            <a:rPr lang="en-US" sz="2100" b="0" i="0" kern="1200" baseline="0" dirty="0"/>
            <a:t>Subcommittee on Parity and </a:t>
          </a:r>
          <a:r>
            <a:rPr lang="en-US" sz="2100" kern="1200" dirty="0"/>
            <a:t>Reform’s </a:t>
          </a:r>
          <a:r>
            <a:rPr lang="en-US" sz="2100" b="0" i="0" kern="1200" baseline="0" dirty="0">
              <a:hlinkClick xmlns:r="http://schemas.openxmlformats.org/officeDocument/2006/relationships" r:id="rId1"/>
            </a:rPr>
            <a:t>Report on Tribal Pension Issues</a:t>
          </a:r>
          <a:r>
            <a:rPr lang="en-US" sz="2100" b="0" i="0" kern="1200" baseline="0" dirty="0"/>
            <a:t> (Report). </a:t>
          </a:r>
          <a:endParaRPr lang="en-US" sz="2100" kern="1200" dirty="0"/>
        </a:p>
        <a:p>
          <a:pPr marL="457200" lvl="2" indent="-228600" algn="l" defTabSz="933450">
            <a:lnSpc>
              <a:spcPct val="90000"/>
            </a:lnSpc>
            <a:spcBef>
              <a:spcPct val="0"/>
            </a:spcBef>
            <a:spcAft>
              <a:spcPct val="20000"/>
            </a:spcAft>
            <a:buFont typeface="Wingdings" panose="05000000000000000000" pitchFamily="2" charset="2"/>
            <a:buChar char="Ø"/>
          </a:pPr>
          <a:r>
            <a:rPr lang="en-US" sz="2100" b="0" i="0" kern="1200" baseline="0" dirty="0"/>
            <a:t>The Report</a:t>
          </a:r>
          <a:r>
            <a:rPr lang="en-US" sz="2100" kern="1200" dirty="0"/>
            <a:t> </a:t>
          </a:r>
          <a:r>
            <a:rPr lang="en-US" sz="2100" b="0" i="0" kern="1200" baseline="0" dirty="0"/>
            <a:t>highlights issues that Tribal employers have raised under the Pension Protection Act of 2006 (PPA ‘06</a:t>
          </a:r>
          <a:r>
            <a:rPr lang="en-US" sz="2100" kern="1200" dirty="0"/>
            <a:t>) and</a:t>
          </a:r>
          <a:r>
            <a:rPr lang="en-US" sz="2100" b="0" i="0" kern="1200" baseline="0" dirty="0"/>
            <a:t> contains proposed recommendations.  </a:t>
          </a:r>
          <a:endParaRPr lang="en-US" sz="2100" kern="1200" dirty="0"/>
        </a:p>
        <a:p>
          <a:pPr marL="457200" lvl="2" indent="-228600" algn="l" defTabSz="933450">
            <a:lnSpc>
              <a:spcPct val="90000"/>
            </a:lnSpc>
            <a:spcBef>
              <a:spcPct val="0"/>
            </a:spcBef>
            <a:spcAft>
              <a:spcPct val="20000"/>
            </a:spcAft>
            <a:buFont typeface="Wingdings" panose="05000000000000000000" pitchFamily="2" charset="2"/>
            <a:buChar char="Ø"/>
          </a:pPr>
          <a:r>
            <a:rPr lang="en-US" sz="2100" kern="1200" dirty="0"/>
            <a:t>Deadline for written comments to </a:t>
          </a:r>
          <a:r>
            <a:rPr lang="en-US" sz="2100" kern="1200" dirty="0">
              <a:hlinkClick xmlns:r="http://schemas.openxmlformats.org/officeDocument/2006/relationships" r:id="rId2"/>
            </a:rPr>
            <a:t>Tribal.Consult@treasury.gov</a:t>
          </a:r>
          <a:r>
            <a:rPr lang="en-US" sz="2100" kern="1200" dirty="0"/>
            <a:t> by April</a:t>
          </a:r>
          <a:r>
            <a:rPr lang="en-US" sz="2100" b="0" i="0" kern="1200" baseline="0" dirty="0"/>
            <a:t> 19, 2024.</a:t>
          </a:r>
          <a:r>
            <a:rPr lang="en-US" sz="2100" kern="1200" dirty="0"/>
            <a:t> </a:t>
          </a:r>
        </a:p>
      </dsp:txBody>
      <dsp:txXfrm>
        <a:off x="0" y="2490642"/>
        <a:ext cx="6666833" cy="2570939"/>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1DBE05F4-E9BF-429A-8EF6-49C44A07E62C}">
      <dsp:nvSpPr>
        <dsp:cNvPr id="0" name=""/>
        <dsp:cNvSpPr/>
      </dsp:nvSpPr>
      <dsp:spPr>
        <a:xfrm>
          <a:off x="0" y="371164"/>
          <a:ext cx="6666833" cy="623610"/>
        </a:xfrm>
        <a:prstGeom prst="roundRect">
          <a:avLst/>
        </a:prstGeom>
        <a:gradFill rotWithShape="0">
          <a:gsLst>
            <a:gs pos="0">
              <a:schemeClr val="accent5">
                <a:hueOff val="0"/>
                <a:satOff val="0"/>
                <a:lumOff val="0"/>
                <a:alphaOff val="0"/>
                <a:satMod val="103000"/>
                <a:lumMod val="102000"/>
                <a:tint val="94000"/>
              </a:schemeClr>
            </a:gs>
            <a:gs pos="50000">
              <a:schemeClr val="accent5">
                <a:hueOff val="0"/>
                <a:satOff val="0"/>
                <a:lumOff val="0"/>
                <a:alphaOff val="0"/>
                <a:satMod val="110000"/>
                <a:lumMod val="100000"/>
                <a:shade val="100000"/>
              </a:schemeClr>
            </a:gs>
            <a:gs pos="100000">
              <a:schemeClr val="accent5">
                <a:hueOff val="0"/>
                <a:satOff val="0"/>
                <a:lumOff val="0"/>
                <a:alphaOff val="0"/>
                <a:lumMod val="99000"/>
                <a:satMod val="120000"/>
                <a:shade val="78000"/>
              </a:schemeClr>
            </a:gs>
          </a:gsLst>
          <a:lin ang="5400000" scaled="0"/>
        </a:gradFill>
        <a:ln>
          <a:noFill/>
        </a:ln>
        <a:effectLst/>
      </dsp:spPr>
      <dsp:style>
        <a:lnRef idx="0">
          <a:scrgbClr r="0" g="0" b="0"/>
        </a:lnRef>
        <a:fillRef idx="3">
          <a:scrgbClr r="0" g="0" b="0"/>
        </a:fillRef>
        <a:effectRef idx="2">
          <a:scrgbClr r="0" g="0" b="0"/>
        </a:effectRef>
        <a:fontRef idx="minor">
          <a:schemeClr val="lt1"/>
        </a:fontRef>
      </dsp:style>
      <dsp:txBody>
        <a:bodyPr spcFirstLastPara="0" vert="horz" wrap="square" lIns="99060" tIns="99060" rIns="99060" bIns="99060" numCol="1" spcCol="1270" anchor="ctr" anchorCtr="0">
          <a:noAutofit/>
        </a:bodyPr>
        <a:lstStyle/>
        <a:p>
          <a:pPr marL="0" lvl="0" indent="0" algn="l" defTabSz="1155700">
            <a:lnSpc>
              <a:spcPct val="90000"/>
            </a:lnSpc>
            <a:spcBef>
              <a:spcPct val="0"/>
            </a:spcBef>
            <a:spcAft>
              <a:spcPct val="35000"/>
            </a:spcAft>
            <a:buNone/>
          </a:pPr>
          <a:r>
            <a:rPr lang="en-US" sz="2600" kern="1200"/>
            <a:t>Tax Status of Tribally Chartered Corporations</a:t>
          </a:r>
        </a:p>
      </dsp:txBody>
      <dsp:txXfrm>
        <a:off x="30442" y="401606"/>
        <a:ext cx="6605949" cy="562726"/>
      </dsp:txXfrm>
    </dsp:sp>
    <dsp:sp modelId="{ED64E861-224A-45C9-A9D4-BA59456FA42B}">
      <dsp:nvSpPr>
        <dsp:cNvPr id="0" name=""/>
        <dsp:cNvSpPr/>
      </dsp:nvSpPr>
      <dsp:spPr>
        <a:xfrm>
          <a:off x="0" y="1069655"/>
          <a:ext cx="6666833" cy="623610"/>
        </a:xfrm>
        <a:prstGeom prst="roundRect">
          <a:avLst/>
        </a:prstGeom>
        <a:gradFill rotWithShape="0">
          <a:gsLst>
            <a:gs pos="0">
              <a:schemeClr val="accent5">
                <a:hueOff val="-3379271"/>
                <a:satOff val="-8710"/>
                <a:lumOff val="-5883"/>
                <a:alphaOff val="0"/>
                <a:satMod val="103000"/>
                <a:lumMod val="102000"/>
                <a:tint val="94000"/>
              </a:schemeClr>
            </a:gs>
            <a:gs pos="50000">
              <a:schemeClr val="accent5">
                <a:hueOff val="-3379271"/>
                <a:satOff val="-8710"/>
                <a:lumOff val="-5883"/>
                <a:alphaOff val="0"/>
                <a:satMod val="110000"/>
                <a:lumMod val="100000"/>
                <a:shade val="100000"/>
              </a:schemeClr>
            </a:gs>
            <a:gs pos="100000">
              <a:schemeClr val="accent5">
                <a:hueOff val="-3379271"/>
                <a:satOff val="-8710"/>
                <a:lumOff val="-5883"/>
                <a:alphaOff val="0"/>
                <a:lumMod val="99000"/>
                <a:satMod val="120000"/>
                <a:shade val="78000"/>
              </a:schemeClr>
            </a:gs>
          </a:gsLst>
          <a:lin ang="5400000" scaled="0"/>
        </a:gradFill>
        <a:ln>
          <a:noFill/>
        </a:ln>
        <a:effectLst/>
      </dsp:spPr>
      <dsp:style>
        <a:lnRef idx="0">
          <a:scrgbClr r="0" g="0" b="0"/>
        </a:lnRef>
        <a:fillRef idx="3">
          <a:scrgbClr r="0" g="0" b="0"/>
        </a:fillRef>
        <a:effectRef idx="2">
          <a:scrgbClr r="0" g="0" b="0"/>
        </a:effectRef>
        <a:fontRef idx="minor">
          <a:schemeClr val="lt1"/>
        </a:fontRef>
      </dsp:style>
      <dsp:txBody>
        <a:bodyPr spcFirstLastPara="0" vert="horz" wrap="square" lIns="99060" tIns="99060" rIns="99060" bIns="99060" numCol="1" spcCol="1270" anchor="ctr" anchorCtr="0">
          <a:noAutofit/>
        </a:bodyPr>
        <a:lstStyle/>
        <a:p>
          <a:pPr marL="0" lvl="0" indent="0" algn="l" defTabSz="1155700">
            <a:lnSpc>
              <a:spcPct val="90000"/>
            </a:lnSpc>
            <a:spcBef>
              <a:spcPct val="0"/>
            </a:spcBef>
            <a:spcAft>
              <a:spcPct val="35000"/>
            </a:spcAft>
            <a:buNone/>
          </a:pPr>
          <a:r>
            <a:rPr lang="en-US" sz="2600" kern="1200"/>
            <a:t>Tribal General Welfare Exclusion</a:t>
          </a:r>
        </a:p>
      </dsp:txBody>
      <dsp:txXfrm>
        <a:off x="30442" y="1100097"/>
        <a:ext cx="6605949" cy="562726"/>
      </dsp:txXfrm>
    </dsp:sp>
    <dsp:sp modelId="{6B36A282-6ADB-4016-94D6-E51572FD4800}">
      <dsp:nvSpPr>
        <dsp:cNvPr id="0" name=""/>
        <dsp:cNvSpPr/>
      </dsp:nvSpPr>
      <dsp:spPr>
        <a:xfrm>
          <a:off x="0" y="1768145"/>
          <a:ext cx="6666833" cy="623610"/>
        </a:xfrm>
        <a:prstGeom prst="roundRect">
          <a:avLst/>
        </a:prstGeom>
        <a:gradFill rotWithShape="0">
          <a:gsLst>
            <a:gs pos="0">
              <a:schemeClr val="accent5">
                <a:hueOff val="-6758543"/>
                <a:satOff val="-17419"/>
                <a:lumOff val="-11765"/>
                <a:alphaOff val="0"/>
                <a:satMod val="103000"/>
                <a:lumMod val="102000"/>
                <a:tint val="94000"/>
              </a:schemeClr>
            </a:gs>
            <a:gs pos="50000">
              <a:schemeClr val="accent5">
                <a:hueOff val="-6758543"/>
                <a:satOff val="-17419"/>
                <a:lumOff val="-11765"/>
                <a:alphaOff val="0"/>
                <a:satMod val="110000"/>
                <a:lumMod val="100000"/>
                <a:shade val="100000"/>
              </a:schemeClr>
            </a:gs>
            <a:gs pos="100000">
              <a:schemeClr val="accent5">
                <a:hueOff val="-6758543"/>
                <a:satOff val="-17419"/>
                <a:lumOff val="-11765"/>
                <a:alphaOff val="0"/>
                <a:lumMod val="99000"/>
                <a:satMod val="120000"/>
                <a:shade val="78000"/>
              </a:schemeClr>
            </a:gs>
          </a:gsLst>
          <a:lin ang="5400000" scaled="0"/>
        </a:gradFill>
        <a:ln>
          <a:noFill/>
        </a:ln>
        <a:effectLst/>
      </dsp:spPr>
      <dsp:style>
        <a:lnRef idx="0">
          <a:scrgbClr r="0" g="0" b="0"/>
        </a:lnRef>
        <a:fillRef idx="3">
          <a:scrgbClr r="0" g="0" b="0"/>
        </a:fillRef>
        <a:effectRef idx="2">
          <a:scrgbClr r="0" g="0" b="0"/>
        </a:effectRef>
        <a:fontRef idx="minor">
          <a:schemeClr val="lt1"/>
        </a:fontRef>
      </dsp:style>
      <dsp:txBody>
        <a:bodyPr spcFirstLastPara="0" vert="horz" wrap="square" lIns="99060" tIns="99060" rIns="99060" bIns="99060" numCol="1" spcCol="1270" anchor="ctr" anchorCtr="0">
          <a:noAutofit/>
        </a:bodyPr>
        <a:lstStyle/>
        <a:p>
          <a:pPr marL="0" lvl="0" indent="0" algn="l" defTabSz="1155700">
            <a:lnSpc>
              <a:spcPct val="90000"/>
            </a:lnSpc>
            <a:spcBef>
              <a:spcPct val="0"/>
            </a:spcBef>
            <a:spcAft>
              <a:spcPct val="35000"/>
            </a:spcAft>
            <a:buNone/>
          </a:pPr>
          <a:r>
            <a:rPr lang="en-US" sz="2600" kern="1200"/>
            <a:t>Pensions</a:t>
          </a:r>
        </a:p>
      </dsp:txBody>
      <dsp:txXfrm>
        <a:off x="30442" y="1798587"/>
        <a:ext cx="6605949" cy="562726"/>
      </dsp:txXfrm>
    </dsp:sp>
    <dsp:sp modelId="{361C912D-51E2-4189-B4FA-2B649BA5DD7A}">
      <dsp:nvSpPr>
        <dsp:cNvPr id="0" name=""/>
        <dsp:cNvSpPr/>
      </dsp:nvSpPr>
      <dsp:spPr>
        <a:xfrm>
          <a:off x="0" y="2391755"/>
          <a:ext cx="6666833" cy="2691000"/>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211672" tIns="33020" rIns="184912" bIns="33020" numCol="1" spcCol="1270" anchor="t" anchorCtr="0">
          <a:noAutofit/>
        </a:bodyPr>
        <a:lstStyle/>
        <a:p>
          <a:pPr marL="228600" lvl="1" indent="-228600" algn="l" defTabSz="889000">
            <a:lnSpc>
              <a:spcPct val="90000"/>
            </a:lnSpc>
            <a:spcBef>
              <a:spcPct val="0"/>
            </a:spcBef>
            <a:spcAft>
              <a:spcPct val="20000"/>
            </a:spcAft>
            <a:buChar char="•"/>
          </a:pPr>
          <a:r>
            <a:rPr lang="en-US" sz="2000" kern="1200" dirty="0"/>
            <a:t>Treasury is hosting a consultation on a Notice of Proposed Rulemaking (NPRM) on the treatment of long-term, part-time (LTPT) employees in section 401(k) plans. The NPRM contains a proposed regulation that would reflect statutory changes made by section 112 of the SECURE ACT and will impact Tribal retirement plans and employees that may not ordinarily be included in a Tribe’s plan. </a:t>
          </a:r>
        </a:p>
        <a:p>
          <a:pPr marL="457200" lvl="2" indent="-228600" algn="l" defTabSz="889000">
            <a:lnSpc>
              <a:spcPct val="90000"/>
            </a:lnSpc>
            <a:spcBef>
              <a:spcPct val="0"/>
            </a:spcBef>
            <a:spcAft>
              <a:spcPct val="20000"/>
            </a:spcAft>
            <a:buChar char="•"/>
          </a:pPr>
          <a:r>
            <a:rPr lang="en-US" sz="2000" kern="1200" dirty="0"/>
            <a:t>Consultation May 17, 2024, 1:00 - 3:00 p.m. ET. Written comments due June 17, 2024, 11:59 p.m. Alaska Time. </a:t>
          </a:r>
        </a:p>
      </dsp:txBody>
      <dsp:txXfrm>
        <a:off x="0" y="2391755"/>
        <a:ext cx="6666833" cy="2691000"/>
      </dsp:txXfrm>
    </dsp:sp>
  </dsp:spTree>
</dsp:drawing>
</file>

<file path=ppt/diagrams/layout1.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2.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4">
  <dgm:title val=""/>
  <dgm:desc val=""/>
  <dgm:catLst>
    <dgm:cat type="simple" pri="10400"/>
  </dgm:catLst>
  <dgm:scene3d>
    <a:camera prst="orthographicFront"/>
    <a:lightRig rig="threePt" dir="t"/>
  </dgm:scene3d>
  <dgm:styleLbl name="node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dgm:scene3d>
    <dgm:sp3d/>
    <dgm:txPr/>
    <dgm:style>
      <a:lnRef idx="0">
        <a:scrgbClr r="0" g="0" b="0"/>
      </a:lnRef>
      <a:fillRef idx="3">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node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align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b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3">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2D4">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0">
        <a:scrgbClr r="0" g="0" b="0"/>
      </a:lnRef>
      <a:fillRef idx="3">
        <a:scrgbClr r="0" g="0" b="0"/>
      </a:fillRef>
      <a:effectRef idx="2">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4">
  <dgm:title val=""/>
  <dgm:desc val=""/>
  <dgm:catLst>
    <dgm:cat type="simple" pri="10400"/>
  </dgm:catLst>
  <dgm:scene3d>
    <a:camera prst="orthographicFront"/>
    <a:lightRig rig="threePt" dir="t"/>
  </dgm:scene3d>
  <dgm:styleLbl name="node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dgm:scene3d>
    <dgm:sp3d/>
    <dgm:txPr/>
    <dgm:style>
      <a:lnRef idx="0">
        <a:scrgbClr r="0" g="0" b="0"/>
      </a:lnRef>
      <a:fillRef idx="3">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node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align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b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3">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2D4">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0">
        <a:scrgbClr r="0" g="0" b="0"/>
      </a:lnRef>
      <a:fillRef idx="3">
        <a:scrgbClr r="0" g="0" b="0"/>
      </a:fillRef>
      <a:effectRef idx="2">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a:extLst>
              <a:ext uri="{FF2B5EF4-FFF2-40B4-BE49-F238E27FC236}">
                <a16:creationId xmlns:a16="http://schemas.microsoft.com/office/drawing/2014/main" id="{6FDA9C62-0F86-4C64-9A1C-27173A427C99}"/>
              </a:ext>
            </a:extLst>
          </p:cNvPr>
          <p:cNvSpPr>
            <a:spLocks noGrp="1"/>
          </p:cNvSpPr>
          <p:nvPr>
            <p:ph type="hdr" sz="quarter"/>
          </p:nvPr>
        </p:nvSpPr>
        <p:spPr>
          <a:xfrm>
            <a:off x="1" y="1"/>
            <a:ext cx="3042648" cy="466725"/>
          </a:xfrm>
          <a:prstGeom prst="rect">
            <a:avLst/>
          </a:prstGeom>
        </p:spPr>
        <p:txBody>
          <a:bodyPr vert="horz" lIns="91440" tIns="45720" rIns="91440" bIns="45720" rtlCol="0"/>
          <a:lstStyle>
            <a:lvl1pPr algn="l">
              <a:defRPr sz="1200"/>
            </a:lvl1pPr>
          </a:lstStyle>
          <a:p>
            <a:endParaRPr lang="en-US"/>
          </a:p>
        </p:txBody>
      </p:sp>
      <p:sp>
        <p:nvSpPr>
          <p:cNvPr id="3" name="Date Placeholder 2">
            <a:extLst>
              <a:ext uri="{FF2B5EF4-FFF2-40B4-BE49-F238E27FC236}">
                <a16:creationId xmlns:a16="http://schemas.microsoft.com/office/drawing/2014/main" id="{470D02BB-9C33-46E3-8F98-288D261FE270}"/>
              </a:ext>
            </a:extLst>
          </p:cNvPr>
          <p:cNvSpPr>
            <a:spLocks noGrp="1"/>
          </p:cNvSpPr>
          <p:nvPr>
            <p:ph type="dt" sz="quarter" idx="1"/>
          </p:nvPr>
        </p:nvSpPr>
        <p:spPr>
          <a:xfrm>
            <a:off x="3978849" y="1"/>
            <a:ext cx="3042648" cy="466725"/>
          </a:xfrm>
          <a:prstGeom prst="rect">
            <a:avLst/>
          </a:prstGeom>
        </p:spPr>
        <p:txBody>
          <a:bodyPr vert="horz" lIns="91440" tIns="45720" rIns="91440" bIns="45720" rtlCol="0"/>
          <a:lstStyle>
            <a:lvl1pPr algn="r">
              <a:defRPr sz="1200"/>
            </a:lvl1pPr>
          </a:lstStyle>
          <a:p>
            <a:fld id="{2D23E636-89AC-4F57-B5C7-F770CE42A8FC}" type="datetimeFigureOut">
              <a:rPr lang="en-US" smtClean="0"/>
              <a:t>4/16/2024</a:t>
            </a:fld>
            <a:endParaRPr lang="en-US"/>
          </a:p>
        </p:txBody>
      </p:sp>
      <p:sp>
        <p:nvSpPr>
          <p:cNvPr id="4" name="Footer Placeholder 3">
            <a:extLst>
              <a:ext uri="{FF2B5EF4-FFF2-40B4-BE49-F238E27FC236}">
                <a16:creationId xmlns:a16="http://schemas.microsoft.com/office/drawing/2014/main" id="{C6513178-D785-4F35-989F-B8E21462CDE8}"/>
              </a:ext>
            </a:extLst>
          </p:cNvPr>
          <p:cNvSpPr>
            <a:spLocks noGrp="1"/>
          </p:cNvSpPr>
          <p:nvPr>
            <p:ph type="ftr" sz="quarter" idx="2"/>
          </p:nvPr>
        </p:nvSpPr>
        <p:spPr>
          <a:xfrm>
            <a:off x="1" y="8842376"/>
            <a:ext cx="3042648" cy="466725"/>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a:extLst>
              <a:ext uri="{FF2B5EF4-FFF2-40B4-BE49-F238E27FC236}">
                <a16:creationId xmlns:a16="http://schemas.microsoft.com/office/drawing/2014/main" id="{8EE138AC-DFCC-4D0E-9D23-46297C98A1C3}"/>
              </a:ext>
            </a:extLst>
          </p:cNvPr>
          <p:cNvSpPr>
            <a:spLocks noGrp="1"/>
          </p:cNvSpPr>
          <p:nvPr>
            <p:ph type="sldNum" sz="quarter" idx="3"/>
          </p:nvPr>
        </p:nvSpPr>
        <p:spPr>
          <a:xfrm>
            <a:off x="3978849" y="8842376"/>
            <a:ext cx="3042648" cy="466725"/>
          </a:xfrm>
          <a:prstGeom prst="rect">
            <a:avLst/>
          </a:prstGeom>
        </p:spPr>
        <p:txBody>
          <a:bodyPr vert="horz" lIns="91440" tIns="45720" rIns="91440" bIns="45720" rtlCol="0" anchor="b"/>
          <a:lstStyle>
            <a:lvl1pPr algn="r">
              <a:defRPr sz="1200"/>
            </a:lvl1pPr>
          </a:lstStyle>
          <a:p>
            <a:fld id="{358AC8D4-4898-401F-8897-5675B53C568E}" type="slidenum">
              <a:rPr lang="en-US" smtClean="0"/>
              <a:t>‹#›</a:t>
            </a:fld>
            <a:endParaRPr lang="en-US"/>
          </a:p>
        </p:txBody>
      </p:sp>
    </p:spTree>
    <p:extLst>
      <p:ext uri="{BB962C8B-B14F-4D97-AF65-F5344CB8AC3E}">
        <p14:creationId xmlns:p14="http://schemas.microsoft.com/office/powerpoint/2010/main" val="3922951588"/>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1" y="0"/>
            <a:ext cx="3043343" cy="467072"/>
          </a:xfrm>
          <a:prstGeom prst="rect">
            <a:avLst/>
          </a:prstGeom>
        </p:spPr>
        <p:txBody>
          <a:bodyPr vert="horz" lIns="92930" tIns="46465" rIns="92930" bIns="46465" rtlCol="0"/>
          <a:lstStyle>
            <a:lvl1pPr algn="l">
              <a:defRPr sz="1200">
                <a:latin typeface="Georgia" panose="02040502050405020303" pitchFamily="18" charset="0"/>
              </a:defRPr>
            </a:lvl1pPr>
          </a:lstStyle>
          <a:p>
            <a:endParaRPr lang="en-US" dirty="0"/>
          </a:p>
        </p:txBody>
      </p:sp>
      <p:sp>
        <p:nvSpPr>
          <p:cNvPr id="3" name="Date Placeholder 2"/>
          <p:cNvSpPr>
            <a:spLocks noGrp="1"/>
          </p:cNvSpPr>
          <p:nvPr>
            <p:ph type="dt" idx="1"/>
          </p:nvPr>
        </p:nvSpPr>
        <p:spPr>
          <a:xfrm>
            <a:off x="3978133" y="0"/>
            <a:ext cx="3043343" cy="467072"/>
          </a:xfrm>
          <a:prstGeom prst="rect">
            <a:avLst/>
          </a:prstGeom>
        </p:spPr>
        <p:txBody>
          <a:bodyPr vert="horz" lIns="92930" tIns="46465" rIns="92930" bIns="46465" rtlCol="0"/>
          <a:lstStyle>
            <a:lvl1pPr algn="r">
              <a:defRPr sz="1200">
                <a:latin typeface="Georgia" panose="02040502050405020303" pitchFamily="18" charset="0"/>
              </a:defRPr>
            </a:lvl1pPr>
          </a:lstStyle>
          <a:p>
            <a:fld id="{BB233812-D673-5A40-8AD1-C868F725C179}" type="datetimeFigureOut">
              <a:rPr lang="en-US" smtClean="0"/>
              <a:pPr/>
              <a:t>4/16/2024</a:t>
            </a:fld>
            <a:endParaRPr lang="en-US" dirty="0"/>
          </a:p>
        </p:txBody>
      </p:sp>
      <p:sp>
        <p:nvSpPr>
          <p:cNvPr id="4" name="Slide Image Placeholder 3"/>
          <p:cNvSpPr>
            <a:spLocks noGrp="1" noRot="1" noChangeAspect="1"/>
          </p:cNvSpPr>
          <p:nvPr>
            <p:ph type="sldImg" idx="2"/>
          </p:nvPr>
        </p:nvSpPr>
        <p:spPr>
          <a:xfrm>
            <a:off x="719138" y="1163638"/>
            <a:ext cx="5584825" cy="3141662"/>
          </a:xfrm>
          <a:prstGeom prst="rect">
            <a:avLst/>
          </a:prstGeom>
          <a:noFill/>
          <a:ln w="12700">
            <a:solidFill>
              <a:prstClr val="black"/>
            </a:solidFill>
          </a:ln>
        </p:spPr>
        <p:txBody>
          <a:bodyPr vert="horz" lIns="92930" tIns="46465" rIns="92930" bIns="46465" rtlCol="0" anchor="ctr"/>
          <a:lstStyle/>
          <a:p>
            <a:endParaRPr lang="en-US" dirty="0"/>
          </a:p>
        </p:txBody>
      </p:sp>
      <p:sp>
        <p:nvSpPr>
          <p:cNvPr id="5" name="Notes Placeholder 4"/>
          <p:cNvSpPr>
            <a:spLocks noGrp="1"/>
          </p:cNvSpPr>
          <p:nvPr>
            <p:ph type="body" sz="quarter" idx="3"/>
          </p:nvPr>
        </p:nvSpPr>
        <p:spPr>
          <a:xfrm>
            <a:off x="702310" y="4480004"/>
            <a:ext cx="5618480" cy="3665458"/>
          </a:xfrm>
          <a:prstGeom prst="rect">
            <a:avLst/>
          </a:prstGeom>
        </p:spPr>
        <p:txBody>
          <a:bodyPr vert="horz" lIns="92930" tIns="46465" rIns="92930" bIns="46465" rtlCol="0"/>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6" name="Footer Placeholder 5"/>
          <p:cNvSpPr>
            <a:spLocks noGrp="1"/>
          </p:cNvSpPr>
          <p:nvPr>
            <p:ph type="ftr" sz="quarter" idx="4"/>
          </p:nvPr>
        </p:nvSpPr>
        <p:spPr>
          <a:xfrm>
            <a:off x="1" y="8842031"/>
            <a:ext cx="3043343" cy="467071"/>
          </a:xfrm>
          <a:prstGeom prst="rect">
            <a:avLst/>
          </a:prstGeom>
        </p:spPr>
        <p:txBody>
          <a:bodyPr vert="horz" lIns="92930" tIns="46465" rIns="92930" bIns="46465" rtlCol="0" anchor="b"/>
          <a:lstStyle>
            <a:lvl1pPr algn="l">
              <a:defRPr sz="1200">
                <a:latin typeface="Georgia" panose="02040502050405020303" pitchFamily="18" charset="0"/>
              </a:defRPr>
            </a:lvl1pPr>
          </a:lstStyle>
          <a:p>
            <a:endParaRPr lang="en-US" dirty="0"/>
          </a:p>
        </p:txBody>
      </p:sp>
      <p:sp>
        <p:nvSpPr>
          <p:cNvPr id="7" name="Slide Number Placeholder 6"/>
          <p:cNvSpPr>
            <a:spLocks noGrp="1"/>
          </p:cNvSpPr>
          <p:nvPr>
            <p:ph type="sldNum" sz="quarter" idx="5"/>
          </p:nvPr>
        </p:nvSpPr>
        <p:spPr>
          <a:xfrm>
            <a:off x="3978133" y="8842031"/>
            <a:ext cx="3043343" cy="467071"/>
          </a:xfrm>
          <a:prstGeom prst="rect">
            <a:avLst/>
          </a:prstGeom>
        </p:spPr>
        <p:txBody>
          <a:bodyPr vert="horz" lIns="92930" tIns="46465" rIns="92930" bIns="46465" rtlCol="0" anchor="b"/>
          <a:lstStyle>
            <a:lvl1pPr algn="r">
              <a:defRPr sz="1200">
                <a:latin typeface="Georgia" panose="02040502050405020303" pitchFamily="18" charset="0"/>
              </a:defRPr>
            </a:lvl1pPr>
          </a:lstStyle>
          <a:p>
            <a:fld id="{A2DEA0C9-F04C-D548-A157-D88B176538B4}" type="slidenum">
              <a:rPr lang="en-US" smtClean="0"/>
              <a:pPr/>
              <a:t>‹#›</a:t>
            </a:fld>
            <a:endParaRPr lang="en-US" dirty="0"/>
          </a:p>
        </p:txBody>
      </p:sp>
    </p:spTree>
    <p:extLst>
      <p:ext uri="{BB962C8B-B14F-4D97-AF65-F5344CB8AC3E}">
        <p14:creationId xmlns:p14="http://schemas.microsoft.com/office/powerpoint/2010/main" val="277451316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Georgia" panose="02040502050405020303" pitchFamily="18" charset="0"/>
        <a:ea typeface="+mn-ea"/>
        <a:cs typeface="+mn-cs"/>
      </a:defRPr>
    </a:lvl1pPr>
    <a:lvl2pPr marL="457200" algn="l" defTabSz="914400" rtl="0" eaLnBrk="1" latinLnBrk="0" hangingPunct="1">
      <a:defRPr sz="1200" kern="1200">
        <a:solidFill>
          <a:schemeClr val="tx1"/>
        </a:solidFill>
        <a:latin typeface="Georgia" panose="02040502050405020303" pitchFamily="18" charset="0"/>
        <a:ea typeface="+mn-ea"/>
        <a:cs typeface="+mn-cs"/>
      </a:defRPr>
    </a:lvl2pPr>
    <a:lvl3pPr marL="914400" algn="l" defTabSz="914400" rtl="0" eaLnBrk="1" latinLnBrk="0" hangingPunct="1">
      <a:defRPr sz="1200" kern="1200">
        <a:solidFill>
          <a:schemeClr val="tx1"/>
        </a:solidFill>
        <a:latin typeface="Georgia" panose="02040502050405020303" pitchFamily="18" charset="0"/>
        <a:ea typeface="+mn-ea"/>
        <a:cs typeface="+mn-cs"/>
      </a:defRPr>
    </a:lvl3pPr>
    <a:lvl4pPr marL="1371600" algn="l" defTabSz="914400" rtl="0" eaLnBrk="1" latinLnBrk="0" hangingPunct="1">
      <a:defRPr sz="1200" kern="1200">
        <a:solidFill>
          <a:schemeClr val="tx1"/>
        </a:solidFill>
        <a:latin typeface="Georgia" panose="02040502050405020303" pitchFamily="18" charset="0"/>
        <a:ea typeface="+mn-ea"/>
        <a:cs typeface="+mn-cs"/>
      </a:defRPr>
    </a:lvl4pPr>
    <a:lvl5pPr marL="1828800" algn="l" defTabSz="914400" rtl="0" eaLnBrk="1" latinLnBrk="0" hangingPunct="1">
      <a:defRPr sz="1200" kern="1200">
        <a:solidFill>
          <a:schemeClr val="tx1"/>
        </a:solidFill>
        <a:latin typeface="Georgia" panose="02040502050405020303" pitchFamily="18"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2DEA0C9-F04C-D548-A157-D88B176538B4}" type="slidenum">
              <a:rPr lang="en-US" smtClean="0"/>
              <a:pPr/>
              <a:t>1</a:t>
            </a:fld>
            <a:endParaRPr lang="en-US" dirty="0"/>
          </a:p>
        </p:txBody>
      </p:sp>
    </p:spTree>
    <p:extLst>
      <p:ext uri="{BB962C8B-B14F-4D97-AF65-F5344CB8AC3E}">
        <p14:creationId xmlns:p14="http://schemas.microsoft.com/office/powerpoint/2010/main" val="168694301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406400" y="5111750"/>
            <a:ext cx="6197600" cy="3487738"/>
          </a:xfrm>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793B781A-A96D-4842-B459-2CAED423C522}"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a:t>
            </a:fld>
            <a:endParaRPr kumimoji="0" lang="en-US" sz="1200" b="0" i="0" u="none" strike="noStrike" kern="1200" cap="none" spc="0" normalizeH="0" baseline="0" noProof="0" dirty="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3996879386"/>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406400" y="5111750"/>
            <a:ext cx="6197600" cy="3487738"/>
          </a:xfrm>
        </p:spPr>
      </p:sp>
      <p:sp>
        <p:nvSpPr>
          <p:cNvPr id="3" name="Notes Placeholder 2"/>
          <p:cNvSpPr>
            <a:spLocks noGrp="1"/>
          </p:cNvSpPr>
          <p:nvPr>
            <p:ph type="body" idx="1"/>
          </p:nvPr>
        </p:nvSpPr>
        <p:spPr/>
        <p:txBody>
          <a:bodyPr>
            <a:normAutofit/>
          </a:bodyPr>
          <a:lstStyle/>
          <a:p>
            <a:pPr>
              <a:lnSpc>
                <a:spcPct val="100000"/>
              </a:lnSpc>
              <a:spcBef>
                <a:spcPts val="1800"/>
              </a:spcBef>
              <a:spcAft>
                <a:spcPts val="1200"/>
              </a:spcAft>
            </a:pPr>
            <a:r>
              <a:rPr lang="en-US" dirty="0"/>
              <a:t>OTNA is under the Office of the Treasurer.</a:t>
            </a:r>
          </a:p>
          <a:p>
            <a:pPr>
              <a:lnSpc>
                <a:spcPct val="100000"/>
              </a:lnSpc>
              <a:spcBef>
                <a:spcPts val="1800"/>
              </a:spcBef>
              <a:spcAft>
                <a:spcPts val="1200"/>
              </a:spcAft>
            </a:pPr>
            <a:r>
              <a:rPr lang="en-US" dirty="0"/>
              <a:t>OTNA oversees Treasury’s Tribal consultation process.</a:t>
            </a:r>
          </a:p>
          <a:p>
            <a:pPr>
              <a:lnSpc>
                <a:spcPct val="100000"/>
              </a:lnSpc>
              <a:spcBef>
                <a:spcPts val="1800"/>
              </a:spcBef>
              <a:spcAft>
                <a:spcPts val="1200"/>
              </a:spcAft>
            </a:pPr>
            <a:r>
              <a:rPr lang="en-US" dirty="0"/>
              <a:t>OTNA has an advisory role for Treasury programs, including activities under independent agencies of Treasury like the IRS and OCC.</a:t>
            </a:r>
          </a:p>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793B781A-A96D-4842-B459-2CAED423C522}"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4</a:t>
            </a:fld>
            <a:endParaRPr kumimoji="0" lang="en-US" sz="1200" b="0" i="0" u="none" strike="noStrike" kern="1200" cap="none" spc="0" normalizeH="0" baseline="0" noProof="0" dirty="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55545505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a:p>
            <a:r>
              <a:rPr lang="en-US" b="1" dirty="0"/>
              <a:t>Pensions Consultation</a:t>
            </a:r>
          </a:p>
          <a:p>
            <a:pPr marL="171450" indent="-171450">
              <a:buFont typeface="Arial"/>
              <a:buChar char="•"/>
            </a:pPr>
            <a:r>
              <a:rPr lang="en-US" dirty="0"/>
              <a:t>Treasury will host a Tribal consultation on the TTAC Subcommittee on Parity and Reform’s Project Plan and Report on Pension Issues on March 19 at 1PM.</a:t>
            </a:r>
          </a:p>
          <a:p>
            <a:pPr marL="171450" indent="-171450">
              <a:buFont typeface="Arial"/>
              <a:buChar char="•"/>
            </a:pPr>
            <a:r>
              <a:rPr lang="en-US" dirty="0"/>
              <a:t>The Report highlights issues that Tribal employers have raised under the Pension Protection Act of 2006, including related provisions under ERISA and contains proposed recommendations.</a:t>
            </a:r>
          </a:p>
          <a:p>
            <a:pPr marL="171450" indent="-171450">
              <a:buFont typeface="Arial"/>
              <a:buChar char="•"/>
            </a:pPr>
            <a:r>
              <a:rPr lang="en-US" dirty="0"/>
              <a:t>The Subcommittee’s Report calls attention to the issue that if an employee participates in a “commercial activity,” they must comply with ERISA and complete certain compliance requirements that governmental plans are not subject to. </a:t>
            </a:r>
          </a:p>
          <a:p>
            <a:pPr marL="171450" indent="-171450">
              <a:buFont typeface="Arial"/>
              <a:buChar char="•"/>
            </a:pPr>
            <a:r>
              <a:rPr lang="en-US" dirty="0"/>
              <a:t>The Consultation seeks to hear from Tribal leaders to better understand challenges with retirement plans and if it impacts the Tribe – challenges Tribal employers face managing two plans or when employees move between entities. </a:t>
            </a:r>
          </a:p>
          <a:p>
            <a:endParaRPr lang="en-US" dirty="0">
              <a:latin typeface="Calibri"/>
              <a:cs typeface="Calibri"/>
            </a:endParaRPr>
          </a:p>
        </p:txBody>
      </p:sp>
      <p:sp>
        <p:nvSpPr>
          <p:cNvPr id="4" name="Slide Number Placeholder 3"/>
          <p:cNvSpPr>
            <a:spLocks noGrp="1"/>
          </p:cNvSpPr>
          <p:nvPr>
            <p:ph type="sldNum" sz="quarter" idx="5"/>
          </p:nvPr>
        </p:nvSpPr>
        <p:spPr/>
        <p:txBody>
          <a:bodyPr/>
          <a:lstStyle/>
          <a:p>
            <a:fld id="{A2DEA0C9-F04C-D548-A157-D88B176538B4}" type="slidenum">
              <a:rPr lang="en-US" smtClean="0"/>
              <a:pPr/>
              <a:t>5</a:t>
            </a:fld>
            <a:endParaRPr lang="en-US" dirty="0"/>
          </a:p>
        </p:txBody>
      </p:sp>
    </p:spTree>
    <p:extLst>
      <p:ext uri="{BB962C8B-B14F-4D97-AF65-F5344CB8AC3E}">
        <p14:creationId xmlns:p14="http://schemas.microsoft.com/office/powerpoint/2010/main" val="690678497"/>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a:p>
            <a:r>
              <a:rPr lang="en-US" b="1" dirty="0"/>
              <a:t>Pensions Consultation</a:t>
            </a:r>
          </a:p>
          <a:p>
            <a:pPr marL="171450" indent="-171450">
              <a:buFont typeface="Arial"/>
              <a:buChar char="•"/>
            </a:pPr>
            <a:r>
              <a:rPr lang="en-US" dirty="0"/>
              <a:t>Treasury will host a Tribal consultation on the TTAC Subcommittee on Parity and Reform’s Project Plan and Report on Pension Issues on March 19 at 1PM.</a:t>
            </a:r>
          </a:p>
          <a:p>
            <a:pPr marL="171450" indent="-171450">
              <a:buFont typeface="Arial"/>
              <a:buChar char="•"/>
            </a:pPr>
            <a:r>
              <a:rPr lang="en-US" dirty="0"/>
              <a:t>The Report highlights issues that Tribal employers have raised under the Pension Protection Act of 2006, including related provisions under ERISA and contains proposed recommendations.</a:t>
            </a:r>
          </a:p>
          <a:p>
            <a:pPr marL="171450" indent="-171450">
              <a:buFont typeface="Arial"/>
              <a:buChar char="•"/>
            </a:pPr>
            <a:r>
              <a:rPr lang="en-US" dirty="0"/>
              <a:t>The Subcommittee’s Report calls attention to the issue that if an employee participates in a “commercial activity,” they must comply with ERISA and complete certain compliance requirements that governmental plans are not subject to. </a:t>
            </a:r>
          </a:p>
          <a:p>
            <a:pPr marL="171450" indent="-171450">
              <a:buFont typeface="Arial"/>
              <a:buChar char="•"/>
            </a:pPr>
            <a:r>
              <a:rPr lang="en-US" dirty="0"/>
              <a:t>The Consultation seeks to hear from Tribal leaders to better understand challenges with retirement plans and if it impacts the Tribe – challenges Tribal employers face managing two plans or when employees move between entities. </a:t>
            </a:r>
          </a:p>
          <a:p>
            <a:endParaRPr lang="en-US" dirty="0">
              <a:latin typeface="Calibri"/>
              <a:cs typeface="Calibri"/>
            </a:endParaRPr>
          </a:p>
        </p:txBody>
      </p:sp>
      <p:sp>
        <p:nvSpPr>
          <p:cNvPr id="4" name="Slide Number Placeholder 3"/>
          <p:cNvSpPr>
            <a:spLocks noGrp="1"/>
          </p:cNvSpPr>
          <p:nvPr>
            <p:ph type="sldNum" sz="quarter" idx="5"/>
          </p:nvPr>
        </p:nvSpPr>
        <p:spPr/>
        <p:txBody>
          <a:bodyPr/>
          <a:lstStyle/>
          <a:p>
            <a:fld id="{A2DEA0C9-F04C-D548-A157-D88B176538B4}" type="slidenum">
              <a:rPr lang="en-US" smtClean="0"/>
              <a:pPr/>
              <a:t>6</a:t>
            </a:fld>
            <a:endParaRPr lang="en-US" dirty="0"/>
          </a:p>
        </p:txBody>
      </p:sp>
    </p:spTree>
    <p:extLst>
      <p:ext uri="{BB962C8B-B14F-4D97-AF65-F5344CB8AC3E}">
        <p14:creationId xmlns:p14="http://schemas.microsoft.com/office/powerpoint/2010/main" val="2166079103"/>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2DEA0C9-F04C-D548-A157-D88B176538B4}" type="slidenum">
              <a:rPr lang="en-US" smtClean="0"/>
              <a:pPr/>
              <a:t>7</a:t>
            </a:fld>
            <a:endParaRPr lang="en-US" dirty="0"/>
          </a:p>
        </p:txBody>
      </p:sp>
    </p:spTree>
    <p:extLst>
      <p:ext uri="{BB962C8B-B14F-4D97-AF65-F5344CB8AC3E}">
        <p14:creationId xmlns:p14="http://schemas.microsoft.com/office/powerpoint/2010/main" val="2470589767"/>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228600" indent="-228600">
              <a:lnSpc>
                <a:spcPct val="100000"/>
              </a:lnSpc>
              <a:spcBef>
                <a:spcPts val="1800"/>
              </a:spcBef>
              <a:spcAft>
                <a:spcPts val="1200"/>
              </a:spcAft>
              <a:buAutoNum type="arabicPeriod"/>
            </a:pPr>
            <a:r>
              <a:rPr lang="en-US" dirty="0"/>
              <a:t>INTRODUCE YOURSELF</a:t>
            </a:r>
          </a:p>
          <a:p>
            <a:pPr marL="228600" indent="-228600">
              <a:lnSpc>
                <a:spcPct val="100000"/>
              </a:lnSpc>
              <a:spcBef>
                <a:spcPts val="1800"/>
              </a:spcBef>
              <a:spcAft>
                <a:spcPts val="1200"/>
              </a:spcAft>
              <a:buAutoNum type="arabicPeriod"/>
            </a:pPr>
            <a:r>
              <a:rPr lang="en-US" dirty="0"/>
              <a:t>Disclaimer: This presentation relies on simplifications and generalizations to convey high-level </a:t>
            </a:r>
            <a:r>
              <a:rPr lang="en-US" b="0" dirty="0"/>
              <a:t>points about Inflation Reduction Act tax provisions for general informational purposes only and is not itself tax guidance. </a:t>
            </a:r>
            <a:r>
              <a:rPr lang="en-US" dirty="0"/>
              <a:t>You can find </a:t>
            </a:r>
            <a:r>
              <a:rPr lang="en-US" sz="1200" dirty="0"/>
              <a:t>tax guidance on IRS.gov. </a:t>
            </a:r>
          </a:p>
          <a:p>
            <a:pPr marL="228600" indent="-228600">
              <a:lnSpc>
                <a:spcPct val="100000"/>
              </a:lnSpc>
              <a:spcBef>
                <a:spcPts val="1800"/>
              </a:spcBef>
              <a:spcAft>
                <a:spcPts val="1200"/>
              </a:spcAft>
              <a:buAutoNum type="arabicPeriod"/>
            </a:pPr>
            <a:r>
              <a:rPr lang="en-US" dirty="0"/>
              <a:t>The IRA is the largest investment in clean energy in US history. The bulk of this investment is made up of hundreds of billions of dollars in tax credits. </a:t>
            </a:r>
          </a:p>
          <a:p>
            <a:pPr marL="228600" indent="-228600">
              <a:lnSpc>
                <a:spcPct val="100000"/>
              </a:lnSpc>
              <a:spcBef>
                <a:spcPts val="1800"/>
              </a:spcBef>
              <a:spcAft>
                <a:spcPts val="1200"/>
              </a:spcAft>
              <a:buAutoNum type="arabicPeriod"/>
            </a:pPr>
            <a:r>
              <a:rPr lang="en-US" sz="1200" dirty="0"/>
              <a:t>Elective pay is a new tool available to Tribal governments and Alaska Native corporations. For the first time, tax-exempt and governmental entities that do not owe federal income tax will be able to receive tax credits from the IRS as payments analogous to refund checks.</a:t>
            </a:r>
          </a:p>
          <a:p>
            <a:pPr marL="228600" indent="-228600">
              <a:lnSpc>
                <a:spcPct val="100000"/>
              </a:lnSpc>
              <a:spcBef>
                <a:spcPts val="1800"/>
              </a:spcBef>
              <a:spcAft>
                <a:spcPts val="1200"/>
              </a:spcAft>
              <a:buAutoNum type="arabicPeriod"/>
            </a:pPr>
            <a:r>
              <a:rPr lang="en-US" sz="1200" dirty="0"/>
              <a:t>These are tax credits, not competitive grants. This means that eligibility is determined in part by qualifying for an underlying tax credit rather than through a competitive grant application process.</a:t>
            </a:r>
          </a:p>
          <a:p>
            <a:pPr marL="228600" indent="-228600">
              <a:lnSpc>
                <a:spcPct val="100000"/>
              </a:lnSpc>
              <a:spcBef>
                <a:spcPts val="1800"/>
              </a:spcBef>
              <a:spcAft>
                <a:spcPts val="1200"/>
              </a:spcAft>
              <a:buAutoNum type="arabicPeriod"/>
            </a:pPr>
            <a:r>
              <a:rPr lang="en-US" sz="1200" dirty="0"/>
              <a:t>Elective pay is often called direct pay, but elective pay is the statutory team and is strongly preferred by the IRS, so you’ll see the Treasury department generally stick with elective pay. We’ll get into the requirements for elective pay later in the presentation.</a:t>
            </a:r>
          </a:p>
          <a:p>
            <a:pPr marL="228600" indent="-228600">
              <a:lnSpc>
                <a:spcPct val="100000"/>
              </a:lnSpc>
              <a:spcBef>
                <a:spcPts val="1800"/>
              </a:spcBef>
              <a:spcAft>
                <a:spcPts val="1200"/>
              </a:spcAft>
              <a:buAutoNum type="arabicPeriod"/>
            </a:pPr>
            <a:r>
              <a:rPr lang="en-US" sz="1200" dirty="0"/>
              <a:t>Elective pay is not an option for every tax credit. It is specific to 12 clean energy tax credits.</a:t>
            </a:r>
          </a:p>
        </p:txBody>
      </p:sp>
      <p:sp>
        <p:nvSpPr>
          <p:cNvPr id="4" name="Slide Number Placeholder 3"/>
          <p:cNvSpPr>
            <a:spLocks noGrp="1"/>
          </p:cNvSpPr>
          <p:nvPr>
            <p:ph type="sldNum" sz="quarter" idx="5"/>
          </p:nvPr>
        </p:nvSpPr>
        <p:spPr/>
        <p:txBody>
          <a:bodyPr/>
          <a:lstStyle/>
          <a:p>
            <a:fld id="{A2DEA0C9-F04C-D548-A157-D88B176538B4}" type="slidenum">
              <a:rPr lang="en-US" smtClean="0"/>
              <a:pPr/>
              <a:t>10</a:t>
            </a:fld>
            <a:endParaRPr lang="en-US" dirty="0"/>
          </a:p>
        </p:txBody>
      </p:sp>
    </p:spTree>
    <p:extLst>
      <p:ext uri="{BB962C8B-B14F-4D97-AF65-F5344CB8AC3E}">
        <p14:creationId xmlns:p14="http://schemas.microsoft.com/office/powerpoint/2010/main" val="165308460"/>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228600" marR="0" lvl="0" indent="-228600" algn="l" defTabSz="914400" rtl="0" eaLnBrk="1" fontAlgn="auto" latinLnBrk="0" hangingPunct="1">
              <a:lnSpc>
                <a:spcPct val="100000"/>
              </a:lnSpc>
              <a:spcBef>
                <a:spcPts val="0"/>
              </a:spcBef>
              <a:spcAft>
                <a:spcPts val="0"/>
              </a:spcAft>
              <a:buClrTx/>
              <a:buSzTx/>
              <a:buFontTx/>
              <a:buAutoNum type="arabicPeriod"/>
              <a:tabLst/>
              <a:defRPr/>
            </a:pPr>
            <a:r>
              <a:rPr lang="en-US" dirty="0"/>
              <a:t>I’m not going to read all twelve credits out in detail. The twelve credits have four categories: energy generation and carbon capture; manufacturing; vehicles; and fuels.</a:t>
            </a:r>
          </a:p>
          <a:p>
            <a:pPr marL="228600" marR="0" lvl="0" indent="-228600" algn="l" defTabSz="914400" rtl="0" eaLnBrk="1" fontAlgn="auto" latinLnBrk="0" hangingPunct="1">
              <a:lnSpc>
                <a:spcPct val="100000"/>
              </a:lnSpc>
              <a:spcBef>
                <a:spcPts val="0"/>
              </a:spcBef>
              <a:spcAft>
                <a:spcPts val="0"/>
              </a:spcAft>
              <a:buClrTx/>
              <a:buSzTx/>
              <a:buFontTx/>
              <a:buAutoNum type="arabicPeriod"/>
              <a:tabLst/>
              <a:defRPr/>
            </a:pPr>
            <a:r>
              <a:rPr lang="en-US" dirty="0"/>
              <a:t>As examples, the clean energy production tax credit under section 45Y, which offers tax incentives for the amount of energy produced, and the clean energy investment tax credit under section 48, which offers a tax credit for investment in renewable energy projects, are eligible.</a:t>
            </a:r>
          </a:p>
          <a:p>
            <a:pPr marL="228600" marR="0" lvl="0" indent="-228600" algn="l" defTabSz="914400" rtl="0" eaLnBrk="1" fontAlgn="auto" latinLnBrk="0" hangingPunct="1">
              <a:lnSpc>
                <a:spcPct val="100000"/>
              </a:lnSpc>
              <a:spcBef>
                <a:spcPts val="0"/>
              </a:spcBef>
              <a:spcAft>
                <a:spcPts val="0"/>
              </a:spcAft>
              <a:buClrTx/>
              <a:buSzTx/>
              <a:buFontTx/>
              <a:buAutoNum type="arabicPeriod"/>
              <a:tabLst/>
              <a:defRPr/>
            </a:pPr>
            <a:r>
              <a:rPr lang="en-US" dirty="0"/>
              <a:t>Elective pay offers Tribes access to these tax credits, but that means that Tribes still must qualify for those underlying credits. Each credit has its own requirements.</a:t>
            </a:r>
          </a:p>
          <a:p>
            <a:endParaRPr lang="en-US" dirty="0"/>
          </a:p>
        </p:txBody>
      </p:sp>
      <p:sp>
        <p:nvSpPr>
          <p:cNvPr id="4" name="Slide Number Placeholder 3"/>
          <p:cNvSpPr>
            <a:spLocks noGrp="1"/>
          </p:cNvSpPr>
          <p:nvPr>
            <p:ph type="sldNum" sz="quarter" idx="5"/>
          </p:nvPr>
        </p:nvSpPr>
        <p:spPr/>
        <p:txBody>
          <a:bodyPr/>
          <a:lstStyle/>
          <a:p>
            <a:fld id="{A2DEA0C9-F04C-D548-A157-D88B176538B4}" type="slidenum">
              <a:rPr lang="en-US" smtClean="0"/>
              <a:pPr/>
              <a:t>11</a:t>
            </a:fld>
            <a:endParaRPr lang="en-US" dirty="0"/>
          </a:p>
        </p:txBody>
      </p:sp>
    </p:spTree>
    <p:extLst>
      <p:ext uri="{BB962C8B-B14F-4D97-AF65-F5344CB8AC3E}">
        <p14:creationId xmlns:p14="http://schemas.microsoft.com/office/powerpoint/2010/main" val="355386066"/>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228600" marR="0" lvl="0" indent="-228600" algn="l" defTabSz="914400" rtl="0" eaLnBrk="1" fontAlgn="auto" latinLnBrk="0" hangingPunct="1">
              <a:lnSpc>
                <a:spcPct val="100000"/>
              </a:lnSpc>
              <a:spcBef>
                <a:spcPts val="0"/>
              </a:spcBef>
              <a:spcAft>
                <a:spcPts val="0"/>
              </a:spcAft>
              <a:buClrTx/>
              <a:buSzTx/>
              <a:buFontTx/>
              <a:buAutoNum type="arabicPeriod"/>
              <a:tabLst/>
              <a:defRPr/>
            </a:pPr>
            <a:r>
              <a:rPr lang="en-US" dirty="0"/>
              <a:t>Clean vehicles and clean vehicle refueling, like EV charging stations</a:t>
            </a:r>
          </a:p>
          <a:p>
            <a:pPr marL="228600" indent="-228600">
              <a:buAutoNum type="arabicPeriod"/>
            </a:pPr>
            <a:r>
              <a:rPr lang="en-US" dirty="0"/>
              <a:t>A critical item to understand is that elective pay is something that comes AFTER qualifying for the underlying tax credit. In other words, the payment is only possible if the tax return is accepted, which means that elective pay is not a tool that provides upfront funding for  projects.</a:t>
            </a:r>
          </a:p>
        </p:txBody>
      </p:sp>
      <p:sp>
        <p:nvSpPr>
          <p:cNvPr id="4" name="Slide Number Placeholder 3"/>
          <p:cNvSpPr>
            <a:spLocks noGrp="1"/>
          </p:cNvSpPr>
          <p:nvPr>
            <p:ph type="sldNum" sz="quarter" idx="5"/>
          </p:nvPr>
        </p:nvSpPr>
        <p:spPr/>
        <p:txBody>
          <a:bodyPr/>
          <a:lstStyle/>
          <a:p>
            <a:fld id="{A2DEA0C9-F04C-D548-A157-D88B176538B4}" type="slidenum">
              <a:rPr lang="en-US" smtClean="0"/>
              <a:pPr/>
              <a:t>12</a:t>
            </a:fld>
            <a:endParaRPr lang="en-US" dirty="0"/>
          </a:p>
        </p:txBody>
      </p:sp>
    </p:spTree>
    <p:extLst>
      <p:ext uri="{BB962C8B-B14F-4D97-AF65-F5344CB8AC3E}">
        <p14:creationId xmlns:p14="http://schemas.microsoft.com/office/powerpoint/2010/main" val="2790016452"/>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228600" indent="-228600">
              <a:buFont typeface="+mj-lt"/>
              <a:buAutoNum type="arabicPeriod"/>
            </a:pPr>
            <a:r>
              <a:rPr lang="en-US" dirty="0"/>
              <a:t>Bonuses are important – PWA 5 times</a:t>
            </a:r>
          </a:p>
          <a:p>
            <a:pPr marL="228600" indent="-228600">
              <a:buFont typeface="+mj-lt"/>
              <a:buAutoNum type="arabicPeriod"/>
            </a:pPr>
            <a:r>
              <a:rPr lang="en-US" dirty="0"/>
              <a:t>Treasury PWA consultation</a:t>
            </a:r>
          </a:p>
          <a:p>
            <a:pPr marL="228600" marR="0" lvl="0" indent="-228600" algn="l" defTabSz="914400" rtl="0" eaLnBrk="1" fontAlgn="auto" latinLnBrk="0" hangingPunct="1">
              <a:lnSpc>
                <a:spcPct val="100000"/>
              </a:lnSpc>
              <a:spcBef>
                <a:spcPts val="0"/>
              </a:spcBef>
              <a:spcAft>
                <a:spcPts val="0"/>
              </a:spcAft>
              <a:buClrTx/>
              <a:buSzTx/>
              <a:buFont typeface="+mj-lt"/>
              <a:buAutoNum type="arabicPeriod"/>
              <a:tabLst/>
              <a:defRPr/>
            </a:pPr>
            <a:r>
              <a:rPr lang="en-US" sz="1200" dirty="0">
                <a:effectLst/>
                <a:latin typeface="Calibri" panose="020F0502020204030204" pitchFamily="34" charset="0"/>
                <a:ea typeface="Calibri" panose="020F0502020204030204" pitchFamily="34" charset="0"/>
              </a:rPr>
              <a:t>Domestic content offers an additional 10 percentage point bonus. Treasury and IRS issued guidance on December 28</a:t>
            </a:r>
            <a:r>
              <a:rPr lang="en-US" sz="1200" baseline="30000" dirty="0">
                <a:effectLst/>
                <a:latin typeface="Calibri" panose="020F0502020204030204" pitchFamily="34" charset="0"/>
                <a:ea typeface="Calibri" panose="020F0502020204030204" pitchFamily="34" charset="0"/>
              </a:rPr>
              <a:t>th</a:t>
            </a:r>
            <a:r>
              <a:rPr lang="en-US" sz="1200" dirty="0">
                <a:effectLst/>
                <a:latin typeface="Calibri" panose="020F0502020204030204" pitchFamily="34" charset="0"/>
                <a:ea typeface="Calibri" panose="020F0502020204030204" pitchFamily="34" charset="0"/>
              </a:rPr>
              <a:t>, 2023, on this bonus. The updated guidance provides a transition process whereby, for projects that begin construction during calendar year 2024, applicable entities like tribes can claim a statutory domestic content exception by attesting that they satisfy the relevant exceptions. The two exceptions are the </a:t>
            </a:r>
            <a:r>
              <a:rPr lang="en-US" dirty="0"/>
              <a:t>Increased Cost Exception, where use of domestic content increases project cost by more than 25% and the Non-availability exception, where the relevant materials are not available in sufficient quality or quantity domestically. Have a look at the notice from December for more details. </a:t>
            </a:r>
            <a:r>
              <a:rPr lang="en-US" sz="1200" dirty="0">
                <a:effectLst/>
                <a:latin typeface="Calibri" panose="020F0502020204030204" pitchFamily="34" charset="0"/>
                <a:ea typeface="Calibri" panose="020F0502020204030204" pitchFamily="34" charset="0"/>
              </a:rPr>
              <a:t>These exceptions are applicable to projects claiming production tax credits under certain sections or investment tax credits under section 48 or 48E. The exceptions are only applicable if construction on the project begins before January 1st, 2025. </a:t>
            </a:r>
            <a:endParaRPr lang="en-US" b="0" i="0" dirty="0">
              <a:solidFill>
                <a:srgbClr val="0A2458"/>
              </a:solidFill>
              <a:effectLst/>
              <a:latin typeface="Decimal-Book"/>
            </a:endParaRPr>
          </a:p>
          <a:p>
            <a:pPr marL="228600" indent="-228600">
              <a:buFont typeface="+mj-lt"/>
              <a:buAutoNum type="arabicPeriod"/>
            </a:pPr>
            <a:r>
              <a:rPr lang="en-US" dirty="0"/>
              <a:t>Energy communities bonus for projects in eligible locations can add another 10 percentage points. Check out energycommunities.gov for the latest information, but updates are still coming. </a:t>
            </a:r>
          </a:p>
          <a:p>
            <a:pPr marL="228600" indent="-228600">
              <a:buFont typeface="+mj-lt"/>
              <a:buAutoNum type="arabicPeriod"/>
            </a:pPr>
            <a:r>
              <a:rPr lang="en-US" dirty="0"/>
              <a:t>48(e) – </a:t>
            </a:r>
          </a:p>
          <a:p>
            <a:pPr marL="685800" lvl="1" indent="-228600">
              <a:buFont typeface="+mj-lt"/>
              <a:buAutoNum type="arabicPeriod"/>
            </a:pPr>
            <a:r>
              <a:rPr lang="en-US" dirty="0"/>
              <a:t>Four categories, including Indian lands and for smaller projects, this can bring the total tax credit to 70% of eligible project costs.</a:t>
            </a:r>
          </a:p>
          <a:p>
            <a:pPr marL="685800" lvl="1" indent="-228600">
              <a:buFont typeface="+mj-lt"/>
              <a:buAutoNum type="arabicPeriod"/>
            </a:pPr>
            <a:r>
              <a:rPr lang="en-US" dirty="0"/>
              <a:t>For Program Year 2023, at least 50 percent of the total capacity in each program category was reserved for qualified facilities meeting certain Additional Selection Criteria. Ownership by a Tribal enterprise or ANC were among the ways that a project could qualify, and we’re hoping that this prevents non-Tribal entities from taking all of the credits available on Indian Lands.</a:t>
            </a:r>
          </a:p>
          <a:p>
            <a:pPr marL="685800" lvl="1" indent="-228600">
              <a:buFont typeface="+mj-lt"/>
              <a:buAutoNum type="arabicPeriod"/>
            </a:pPr>
            <a:r>
              <a:rPr lang="en-US" dirty="0"/>
              <a:t>48(e) Opened last year, soon opening program year 2024</a:t>
            </a:r>
          </a:p>
        </p:txBody>
      </p:sp>
      <p:sp>
        <p:nvSpPr>
          <p:cNvPr id="4" name="Slide Number Placeholder 3"/>
          <p:cNvSpPr>
            <a:spLocks noGrp="1"/>
          </p:cNvSpPr>
          <p:nvPr>
            <p:ph type="sldNum" sz="quarter" idx="5"/>
          </p:nvPr>
        </p:nvSpPr>
        <p:spPr/>
        <p:txBody>
          <a:bodyPr/>
          <a:lstStyle/>
          <a:p>
            <a:fld id="{A2DEA0C9-F04C-D548-A157-D88B176538B4}" type="slidenum">
              <a:rPr lang="en-US" smtClean="0"/>
              <a:pPr/>
              <a:t>13</a:t>
            </a:fld>
            <a:endParaRPr lang="en-US" dirty="0"/>
          </a:p>
        </p:txBody>
      </p:sp>
    </p:spTree>
    <p:extLst>
      <p:ext uri="{BB962C8B-B14F-4D97-AF65-F5344CB8AC3E}">
        <p14:creationId xmlns:p14="http://schemas.microsoft.com/office/powerpoint/2010/main" val="3481920557"/>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2DEA0C9-F04C-D548-A157-D88B176538B4}" type="slidenum">
              <a:rPr lang="en-US" smtClean="0"/>
              <a:pPr/>
              <a:t>18</a:t>
            </a:fld>
            <a:endParaRPr lang="en-US" dirty="0"/>
          </a:p>
        </p:txBody>
      </p:sp>
    </p:spTree>
    <p:extLst>
      <p:ext uri="{BB962C8B-B14F-4D97-AF65-F5344CB8AC3E}">
        <p14:creationId xmlns:p14="http://schemas.microsoft.com/office/powerpoint/2010/main" val="3094590750"/>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last few slides on elective pay cover how to make an elective payment.</a:t>
            </a:r>
          </a:p>
        </p:txBody>
      </p:sp>
      <p:sp>
        <p:nvSpPr>
          <p:cNvPr id="4" name="Slide Number Placeholder 3"/>
          <p:cNvSpPr>
            <a:spLocks noGrp="1"/>
          </p:cNvSpPr>
          <p:nvPr>
            <p:ph type="sldNum" sz="quarter" idx="5"/>
          </p:nvPr>
        </p:nvSpPr>
        <p:spPr/>
        <p:txBody>
          <a:bodyPr/>
          <a:lstStyle/>
          <a:p>
            <a:fld id="{A2DEA0C9-F04C-D548-A157-D88B176538B4}" type="slidenum">
              <a:rPr lang="en-US" smtClean="0"/>
              <a:pPr/>
              <a:t>20</a:t>
            </a:fld>
            <a:endParaRPr lang="en-US" dirty="0"/>
          </a:p>
        </p:txBody>
      </p:sp>
    </p:spTree>
    <p:extLst>
      <p:ext uri="{BB962C8B-B14F-4D97-AF65-F5344CB8AC3E}">
        <p14:creationId xmlns:p14="http://schemas.microsoft.com/office/powerpoint/2010/main" val="3926248003"/>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algn="l">
              <a:buFont typeface="Arial" panose="020B0604020202020204" pitchFamily="34" charset="0"/>
              <a:buNone/>
            </a:pPr>
            <a:r>
              <a:rPr lang="en-US" sz="1200" dirty="0">
                <a:effectLst/>
                <a:latin typeface="Calibri" panose="020F0502020204030204" pitchFamily="34" charset="0"/>
                <a:ea typeface="Calibri" panose="020F0502020204030204" pitchFamily="34" charset="0"/>
              </a:rPr>
              <a:t>On these slides, we have the step by step of how to actually claim and receive a direct payment of a tax credit. I will walk through the steps on this slide, and then we have a streamlined version with a timeline on the next slide.</a:t>
            </a:r>
          </a:p>
          <a:p>
            <a:pPr marL="0" indent="0" algn="l">
              <a:buFont typeface="Arial" panose="020B0604020202020204" pitchFamily="34" charset="0"/>
              <a:buNone/>
            </a:pPr>
            <a:r>
              <a:rPr lang="en-US" sz="1200" dirty="0">
                <a:effectLst/>
                <a:latin typeface="Calibri" panose="020F0502020204030204" pitchFamily="34" charset="0"/>
                <a:ea typeface="Calibri" panose="020F0502020204030204" pitchFamily="34" charset="0"/>
              </a:rPr>
              <a:t>First step, identify and pursue the qualifying project or activity, and identify the applicable credit you intend to earn and take as a direct payment. </a:t>
            </a:r>
            <a:br>
              <a:rPr lang="en-US" sz="1200" dirty="0">
                <a:effectLst/>
                <a:latin typeface="Calibri" panose="020F0502020204030204" pitchFamily="34" charset="0"/>
                <a:ea typeface="Calibri" panose="020F0502020204030204" pitchFamily="34" charset="0"/>
              </a:rPr>
            </a:br>
            <a:r>
              <a:rPr lang="en-US" sz="1200" dirty="0">
                <a:effectLst/>
                <a:latin typeface="Calibri" panose="020F0502020204030204" pitchFamily="34" charset="0"/>
                <a:ea typeface="Calibri" panose="020F0502020204030204" pitchFamily="34" charset="0"/>
              </a:rPr>
              <a:t>Next, complete the project and place it into service. This is essential – in order to even begin pre-filing registration, your project must be placed in service. Next, identify the tax year in which you are claiming the credit. This determines when your tax return will be due, which Fatima discussed in the updates on the final rule.</a:t>
            </a:r>
          </a:p>
          <a:p>
            <a:pPr marL="0" indent="0" algn="l">
              <a:buFont typeface="Arial" panose="020B0604020202020204" pitchFamily="34" charset="0"/>
              <a:buNone/>
            </a:pPr>
            <a:r>
              <a:rPr lang="en-US" sz="1200" dirty="0">
                <a:effectLst/>
                <a:latin typeface="Calibri" panose="020F0502020204030204" pitchFamily="34" charset="0"/>
                <a:ea typeface="Calibri" panose="020F0502020204030204" pitchFamily="34" charset="0"/>
              </a:rPr>
              <a:t>At this point, you'll complete the pre-filing registration process with the IRS. At a high level, this will include the credit or credits that you intend to earn among other information. Upon completing this process, the IRS will provide you with the registration number for each applicable credit property. Pre-filing registration is not a determination of the amount or validity of the credit. Applicable entities must meet other requirements to make a valid election, including reporting the credit on the applicable source credit form, completing form 3800, and attaching those forms to a timely filed tax return. This includes extensions. Taxpayers that do not file an annual income tax return, including Tribal governments, will use Form 990T.</a:t>
            </a:r>
            <a:br>
              <a:rPr lang="en-US" sz="1200" dirty="0">
                <a:effectLst/>
                <a:latin typeface="Calibri" panose="020F0502020204030204" pitchFamily="34" charset="0"/>
                <a:ea typeface="Calibri" panose="020F0502020204030204" pitchFamily="34" charset="0"/>
              </a:rPr>
            </a:br>
            <a:r>
              <a:rPr lang="en-US" sz="1200" dirty="0">
                <a:effectLst/>
                <a:latin typeface="Calibri" panose="020F0502020204030204" pitchFamily="34" charset="0"/>
                <a:ea typeface="Calibri" panose="020F0502020204030204" pitchFamily="34" charset="0"/>
              </a:rPr>
              <a:t>Once you complete the pre-filing registration, you can file your tax return by the due date or extended due date, and then within that process, make a valid direct pay election. This will include providing your registration number on your tax return as part of making the election. And now we arrive at the end: a valid election allows you to receive payment as a refund for the amount of the credit or, if applicable, offset your tax liability and receive a payment for any remaining amount.</a:t>
            </a:r>
            <a:endParaRPr lang="en-US" b="0" i="0" dirty="0">
              <a:solidFill>
                <a:srgbClr val="0A2458"/>
              </a:solidFill>
              <a:effectLst/>
              <a:latin typeface="Decimal-Book"/>
            </a:endParaRPr>
          </a:p>
        </p:txBody>
      </p:sp>
      <p:sp>
        <p:nvSpPr>
          <p:cNvPr id="4" name="Slide Number Placeholder 3"/>
          <p:cNvSpPr>
            <a:spLocks noGrp="1"/>
          </p:cNvSpPr>
          <p:nvPr>
            <p:ph type="sldNum" sz="quarter" idx="5"/>
          </p:nvPr>
        </p:nvSpPr>
        <p:spPr/>
        <p:txBody>
          <a:bodyPr/>
          <a:lstStyle/>
          <a:p>
            <a:fld id="{A2DEA0C9-F04C-D548-A157-D88B176538B4}" type="slidenum">
              <a:rPr lang="en-US" smtClean="0"/>
              <a:pPr/>
              <a:t>21</a:t>
            </a:fld>
            <a:endParaRPr lang="en-US" dirty="0"/>
          </a:p>
        </p:txBody>
      </p:sp>
    </p:spTree>
    <p:extLst>
      <p:ext uri="{BB962C8B-B14F-4D97-AF65-F5344CB8AC3E}">
        <p14:creationId xmlns:p14="http://schemas.microsoft.com/office/powerpoint/2010/main" val="917675767"/>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a:spcBef>
                <a:spcPts val="0"/>
              </a:spcBef>
              <a:spcAft>
                <a:spcPts val="0"/>
              </a:spcAft>
            </a:pPr>
            <a:r>
              <a:rPr lang="en-US" sz="1200" dirty="0">
                <a:effectLst/>
                <a:latin typeface="Calibri" panose="020F0502020204030204" pitchFamily="34" charset="0"/>
                <a:ea typeface="Calibri" panose="020F0502020204030204" pitchFamily="34" charset="0"/>
              </a:rPr>
              <a:t>Here’s a hypothetical example with a timeline to simplify these requirements. </a:t>
            </a:r>
          </a:p>
          <a:p>
            <a:pPr marL="0" marR="0">
              <a:spcBef>
                <a:spcPts val="0"/>
              </a:spcBef>
              <a:spcAft>
                <a:spcPts val="0"/>
              </a:spcAft>
            </a:pPr>
            <a:endParaRPr lang="en-US" sz="1200" dirty="0">
              <a:effectLst/>
              <a:latin typeface="Calibri" panose="020F0502020204030204" pitchFamily="34" charset="0"/>
              <a:ea typeface="Calibri" panose="020F0502020204030204" pitchFamily="34" charset="0"/>
            </a:endParaRPr>
          </a:p>
          <a:p>
            <a:pPr marL="0" marR="0">
              <a:spcBef>
                <a:spcPts val="0"/>
              </a:spcBef>
              <a:spcAft>
                <a:spcPts val="0"/>
              </a:spcAft>
            </a:pPr>
            <a:r>
              <a:rPr lang="en-US" sz="1200" dirty="0">
                <a:effectLst/>
                <a:latin typeface="Calibri" panose="020F0502020204030204" pitchFamily="34" charset="0"/>
                <a:ea typeface="Calibri" panose="020F0502020204030204" pitchFamily="34" charset="0"/>
              </a:rPr>
              <a:t>A Tribal government places a qualifying project like a solar farm into service in 2023 and wants to use elective pay for an investment tax credit. Before 2024 tax returns are due, the Tribe completes pre-filing registration with the IRS. By the applicable deadline, the Tribe files a tax return with Form 990 T. The IRS processes the return, and, if everything is in order, issues the credit as a payment to the Tribe.</a:t>
            </a:r>
            <a:endParaRPr lang="en-US" dirty="0"/>
          </a:p>
        </p:txBody>
      </p:sp>
      <p:sp>
        <p:nvSpPr>
          <p:cNvPr id="4" name="Slide Number Placeholder 3"/>
          <p:cNvSpPr>
            <a:spLocks noGrp="1"/>
          </p:cNvSpPr>
          <p:nvPr>
            <p:ph type="sldNum" sz="quarter" idx="5"/>
          </p:nvPr>
        </p:nvSpPr>
        <p:spPr/>
        <p:txBody>
          <a:bodyPr/>
          <a:lstStyle/>
          <a:p>
            <a:fld id="{A2DEA0C9-F04C-D548-A157-D88B176538B4}" type="slidenum">
              <a:rPr lang="en-US" smtClean="0"/>
              <a:pPr/>
              <a:t>22</a:t>
            </a:fld>
            <a:endParaRPr lang="en-US" dirty="0"/>
          </a:p>
        </p:txBody>
      </p:sp>
    </p:spTree>
    <p:extLst>
      <p:ext uri="{BB962C8B-B14F-4D97-AF65-F5344CB8AC3E}">
        <p14:creationId xmlns:p14="http://schemas.microsoft.com/office/powerpoint/2010/main" val="868535270"/>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IRS and Treasury have lots of resources online</a:t>
            </a:r>
          </a:p>
          <a:p>
            <a:endParaRPr lang="en-US" dirty="0"/>
          </a:p>
          <a:p>
            <a:r>
              <a:rPr lang="en-US" dirty="0"/>
              <a:t>Reach out with questions and feedback.</a:t>
            </a:r>
          </a:p>
          <a:p>
            <a:endParaRPr lang="en-US" dirty="0"/>
          </a:p>
          <a:p>
            <a:r>
              <a:rPr lang="en-US" dirty="0"/>
              <a:t>PASS TO FA</a:t>
            </a:r>
          </a:p>
        </p:txBody>
      </p:sp>
      <p:sp>
        <p:nvSpPr>
          <p:cNvPr id="4" name="Slide Number Placeholder 3"/>
          <p:cNvSpPr>
            <a:spLocks noGrp="1"/>
          </p:cNvSpPr>
          <p:nvPr>
            <p:ph type="sldNum" sz="quarter" idx="5"/>
          </p:nvPr>
        </p:nvSpPr>
        <p:spPr/>
        <p:txBody>
          <a:bodyPr/>
          <a:lstStyle/>
          <a:p>
            <a:fld id="{A2DEA0C9-F04C-D548-A157-D88B176538B4}" type="slidenum">
              <a:rPr lang="en-US" smtClean="0"/>
              <a:pPr/>
              <a:t>23</a:t>
            </a:fld>
            <a:endParaRPr lang="en-US" dirty="0"/>
          </a:p>
        </p:txBody>
      </p:sp>
    </p:spTree>
    <p:extLst>
      <p:ext uri="{BB962C8B-B14F-4D97-AF65-F5344CB8AC3E}">
        <p14:creationId xmlns:p14="http://schemas.microsoft.com/office/powerpoint/2010/main" val="3631664108"/>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Native CDFIs are certified by Treasury and can be a tremendous resource for Tribal economies, offering wide range of loans tailored to the range of Tribal populations they serve. Yesterday, we met with CDFI Tohono O’odham, which provides business loans, auto loans, and tax preparation, among other services. Existing Native CDFIs are growing, like with the $400 million EPA Clean Communities Investment Accelerator grant to the Native CDFI Network to support clean energy finance in Tribal communities. New Native CDFIs are forming, with the </a:t>
            </a:r>
            <a:r>
              <a:rPr lang="en-US" dirty="0" err="1"/>
              <a:t>Cheyene</a:t>
            </a:r>
            <a:r>
              <a:rPr lang="en-US" dirty="0"/>
              <a:t> and Arapaho Tribes of Oklahoma using Treasury SSBCI funding to seed a new community loan program. CDFI certification can unlock additional sources of funding from Treasury and from other state, federal, and philanthropic sources. Our colleagues at the CDFI Fund announced a new certification application in December 2023, and the Tribal office appreciates all of the Indian Country feedback that was received. </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A2DEA0C9-F04C-D548-A157-D88B176538B4}" type="slidenum">
              <a:rPr kumimoji="0" lang="en-US" sz="1200" b="0" i="0" u="none" strike="noStrike" kern="1200" cap="none" spc="0" normalizeH="0" baseline="0" noProof="0" smtClean="0">
                <a:ln>
                  <a:noFill/>
                </a:ln>
                <a:solidFill>
                  <a:prstClr val="black"/>
                </a:solidFill>
                <a:effectLst/>
                <a:uLnTx/>
                <a:uFillTx/>
                <a:latin typeface="Georgia" panose="02040502050405020303" pitchFamily="18" charset="0"/>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24</a:t>
            </a:fld>
            <a:endParaRPr kumimoji="0" lang="en-US" sz="1200" b="0" i="0" u="none" strike="noStrike" kern="1200" cap="none" spc="0" normalizeH="0" baseline="0" noProof="0" dirty="0">
              <a:ln>
                <a:noFill/>
              </a:ln>
              <a:solidFill>
                <a:prstClr val="black"/>
              </a:solidFill>
              <a:effectLst/>
              <a:uLnTx/>
              <a:uFillTx/>
              <a:latin typeface="Georgia" panose="02040502050405020303" pitchFamily="18" charset="0"/>
              <a:ea typeface="+mn-ea"/>
              <a:cs typeface="+mn-cs"/>
            </a:endParaRPr>
          </a:p>
        </p:txBody>
      </p:sp>
    </p:spTree>
    <p:extLst>
      <p:ext uri="{BB962C8B-B14F-4D97-AF65-F5344CB8AC3E}">
        <p14:creationId xmlns:p14="http://schemas.microsoft.com/office/powerpoint/2010/main" val="3983214069"/>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228600" indent="-228600">
              <a:buAutoNum type="arabicPeriod"/>
            </a:pPr>
            <a:r>
              <a:rPr lang="en-US" dirty="0"/>
              <a:t>A key item for this audience is that the revised application updates the requirements for Native CDFI certification. In addition to the requirements for any certified CDFI, Native CDFI’s</a:t>
            </a:r>
          </a:p>
          <a:p>
            <a:pPr marL="228600" indent="-228600">
              <a:buAutoNum type="arabicPeriod"/>
            </a:pPr>
            <a:r>
              <a:rPr lang="en-US" dirty="0"/>
              <a:t>Must primarily serve Native communities. Under the revised application, Native Communities include both populations and geographies, recognizing the fact that not all Native American economic development occurs and not all Native Americans live in neatly defined geographies. Native Communities includes on the population side Native American/American Indian, Native Alaskan, and Native Hawaiian populations. Under geographies, Native communities includes federally designated reservations, Hawaiian homelands, Alaska Native Villages, and/or U.S. Census Bureau-designated Tribal Statistical Areas. In other words, Native CDFIs can now serve Native populations without geographic restrictions.</a:t>
            </a:r>
          </a:p>
          <a:p>
            <a:pPr marL="228600" indent="-228600">
              <a:buAutoNum type="arabicPeriod"/>
            </a:pPr>
            <a:r>
              <a:rPr lang="en-US" dirty="0"/>
              <a:t>Native CDFIs must also demonstrate accountability to Native Communities. There are multiple ways to fulfill the accountability requirements through membership on a combination of the governing board or an advisory board for the Native CDFI. They key under all circumstances is that a minimum proportion of board membership must be accountable to Native Communities. The CDFI Fund considers accountability to Native Communities demonstrated by, for example, membership of a federally recognized Tribe, residence in a Native geography, or affiliation with an entity that provides community development services to a Native community, like a non-profit.</a:t>
            </a:r>
          </a:p>
          <a:p>
            <a:pPr marL="228600" indent="-228600">
              <a:buAutoNum type="arabicPeriod"/>
            </a:pPr>
            <a:r>
              <a:rPr lang="en-US" dirty="0"/>
              <a:t>There are currently 66 certified Native CDFIs. We encourage Tribes to explore the option of forming or partnering with existing CDFIs as a tool for economic development. Whether a small loan fund or a depository institution, CDFIs can directly address your community’s credit needs that have been neglected by traditional financial institutions. </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A2DEA0C9-F04C-D548-A157-D88B176538B4}" type="slidenum">
              <a:rPr kumimoji="0" lang="en-US" sz="1200" b="0" i="0" u="none" strike="noStrike" kern="1200" cap="none" spc="0" normalizeH="0" baseline="0" noProof="0" smtClean="0">
                <a:ln>
                  <a:noFill/>
                </a:ln>
                <a:solidFill>
                  <a:prstClr val="black"/>
                </a:solidFill>
                <a:effectLst/>
                <a:uLnTx/>
                <a:uFillTx/>
                <a:latin typeface="Georgia" panose="02040502050405020303" pitchFamily="18" charset="0"/>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25</a:t>
            </a:fld>
            <a:endParaRPr kumimoji="0" lang="en-US" sz="1200" b="0" i="0" u="none" strike="noStrike" kern="1200" cap="none" spc="0" normalizeH="0" baseline="0" noProof="0" dirty="0">
              <a:ln>
                <a:noFill/>
              </a:ln>
              <a:solidFill>
                <a:prstClr val="black"/>
              </a:solidFill>
              <a:effectLst/>
              <a:uLnTx/>
              <a:uFillTx/>
              <a:latin typeface="Georgia" panose="02040502050405020303" pitchFamily="18" charset="0"/>
              <a:ea typeface="+mn-ea"/>
              <a:cs typeface="+mn-cs"/>
            </a:endParaRPr>
          </a:p>
        </p:txBody>
      </p:sp>
    </p:spTree>
    <p:extLst>
      <p:ext uri="{BB962C8B-B14F-4D97-AF65-F5344CB8AC3E}">
        <p14:creationId xmlns:p14="http://schemas.microsoft.com/office/powerpoint/2010/main" val="3481224514"/>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Under the New Markets Tax Credit program, two Native CDEs received NMTC allocations totaling $100 million in 2023, and seven allocatees were active in NMTC Native Areas. This is fantastic news, and we hope to see more Native CDEs receiving allocations in the future. OTNA supports the CDFI Fund in providing more resources for Tribal technical assistance and education along the lines of the training and workshops offered over the last two years on New Markets Tax Credits.</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A2DEA0C9-F04C-D548-A157-D88B176538B4}" type="slidenum">
              <a:rPr kumimoji="0" lang="en-US" sz="1200" b="0" i="0" u="none" strike="noStrike" kern="1200" cap="none" spc="0" normalizeH="0" baseline="0" noProof="0" smtClean="0">
                <a:ln>
                  <a:noFill/>
                </a:ln>
                <a:solidFill>
                  <a:prstClr val="black"/>
                </a:solidFill>
                <a:effectLst/>
                <a:uLnTx/>
                <a:uFillTx/>
                <a:latin typeface="Georgia" panose="02040502050405020303" pitchFamily="18" charset="0"/>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26</a:t>
            </a:fld>
            <a:endParaRPr kumimoji="0" lang="en-US" sz="1200" b="0" i="0" u="none" strike="noStrike" kern="1200" cap="none" spc="0" normalizeH="0" baseline="0" noProof="0" dirty="0">
              <a:ln>
                <a:noFill/>
              </a:ln>
              <a:solidFill>
                <a:prstClr val="black"/>
              </a:solidFill>
              <a:effectLst/>
              <a:uLnTx/>
              <a:uFillTx/>
              <a:latin typeface="Georgia" panose="02040502050405020303" pitchFamily="18" charset="0"/>
              <a:ea typeface="+mn-ea"/>
              <a:cs typeface="+mn-cs"/>
            </a:endParaRPr>
          </a:p>
        </p:txBody>
      </p:sp>
    </p:spTree>
    <p:extLst>
      <p:ext uri="{BB962C8B-B14F-4D97-AF65-F5344CB8AC3E}">
        <p14:creationId xmlns:p14="http://schemas.microsoft.com/office/powerpoint/2010/main" val="861499257"/>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228600" indent="-228600">
              <a:buAutoNum type="arabicPeriod"/>
            </a:pPr>
            <a:r>
              <a:rPr lang="en-US" dirty="0"/>
              <a:t>A few announcements from the Fund: The fiscal year 2024 Capital Magnet Fund program is accepting applications until April 16</a:t>
            </a:r>
            <a:r>
              <a:rPr lang="en-US" baseline="30000" dirty="0"/>
              <a:t>th</a:t>
            </a:r>
            <a:r>
              <a:rPr lang="en-US" dirty="0"/>
              <a:t>. CMF grants are designed to attract private capital to the purposes of affordable housing for low-income communities. CDFIs and non-profit </a:t>
            </a:r>
          </a:p>
          <a:p>
            <a:pPr marL="228600" indent="-228600">
              <a:buAutoNum type="arabicPeriod"/>
            </a:pPr>
            <a:r>
              <a:rPr lang="en-US" dirty="0"/>
              <a:t>FY2024 NACA awards announcements are anticipated in Fall 2024.</a:t>
            </a:r>
          </a:p>
          <a:p>
            <a:pPr marL="228600" indent="-228600">
              <a:buAutoNum type="arabicPeriod"/>
            </a:pPr>
            <a:r>
              <a:rPr lang="en-US" dirty="0"/>
              <a:t>Clint Hastings!</a:t>
            </a:r>
          </a:p>
          <a:p>
            <a:pPr marL="228600" indent="-228600">
              <a:buAutoNum type="arabicPeriod"/>
            </a:pPr>
            <a:r>
              <a:rPr lang="en-US" sz="1800" dirty="0">
                <a:effectLst/>
                <a:latin typeface="Calibri" panose="020F0502020204030204" pitchFamily="34" charset="0"/>
                <a:ea typeface="Calibri" panose="020F0502020204030204" pitchFamily="34" charset="0"/>
              </a:rPr>
              <a:t>CRA: the agencies updated the CRA regs in 2023, with implementation on most provisions starting in 2026, that would provide additional incentives for banks to serve Indian Country, but the implementation of that rule is now being held up by an injunction. Several trade associations filed a lawsuit against the OCC, FDIC, and Federal Reserve to block the implementation of the interagency final CRA rule.</a:t>
            </a:r>
            <a:endParaRPr lang="en-US" sz="1800" dirty="0">
              <a:effectLst/>
              <a:latin typeface="Calibri" panose="020F0502020204030204" pitchFamily="34" charset="0"/>
              <a:ea typeface="Times New Roman" panose="02020603050405020304" pitchFamily="18" charset="0"/>
            </a:endParaRPr>
          </a:p>
          <a:p>
            <a:pPr marL="228600" indent="-228600">
              <a:buAutoNum type="arabicPeriod"/>
            </a:pPr>
            <a:r>
              <a:rPr lang="en-US" dirty="0"/>
              <a:t>PASS TO FA</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A2DEA0C9-F04C-D548-A157-D88B176538B4}" type="slidenum">
              <a:rPr kumimoji="0" lang="en-US" sz="1200" b="0" i="0" u="none" strike="noStrike" kern="1200" cap="none" spc="0" normalizeH="0" baseline="0" noProof="0" smtClean="0">
                <a:ln>
                  <a:noFill/>
                </a:ln>
                <a:solidFill>
                  <a:prstClr val="black"/>
                </a:solidFill>
                <a:effectLst/>
                <a:uLnTx/>
                <a:uFillTx/>
                <a:latin typeface="Georgia" panose="02040502050405020303" pitchFamily="18" charset="0"/>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27</a:t>
            </a:fld>
            <a:endParaRPr kumimoji="0" lang="en-US" sz="1200" b="0" i="0" u="none" strike="noStrike" kern="1200" cap="none" spc="0" normalizeH="0" baseline="0" noProof="0" dirty="0">
              <a:ln>
                <a:noFill/>
              </a:ln>
              <a:solidFill>
                <a:prstClr val="black"/>
              </a:solidFill>
              <a:effectLst/>
              <a:uLnTx/>
              <a:uFillTx/>
              <a:latin typeface="Georgia" panose="02040502050405020303" pitchFamily="18" charset="0"/>
              <a:ea typeface="+mn-ea"/>
              <a:cs typeface="+mn-cs"/>
            </a:endParaRPr>
          </a:p>
        </p:txBody>
      </p:sp>
    </p:spTree>
    <p:extLst>
      <p:ext uri="{BB962C8B-B14F-4D97-AF65-F5344CB8AC3E}">
        <p14:creationId xmlns:p14="http://schemas.microsoft.com/office/powerpoint/2010/main" val="4259345334"/>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1_Title Slide">
    <p:spTree>
      <p:nvGrpSpPr>
        <p:cNvPr id="1" name=""/>
        <p:cNvGrpSpPr/>
        <p:nvPr/>
      </p:nvGrpSpPr>
      <p:grpSpPr>
        <a:xfrm>
          <a:off x="0" y="0"/>
          <a:ext cx="0" cy="0"/>
          <a:chOff x="0" y="0"/>
          <a:chExt cx="0" cy="0"/>
        </a:xfrm>
      </p:grpSpPr>
      <p:grpSp>
        <p:nvGrpSpPr>
          <p:cNvPr id="4" name="Group 3">
            <a:extLst>
              <a:ext uri="{FF2B5EF4-FFF2-40B4-BE49-F238E27FC236}">
                <a16:creationId xmlns:a16="http://schemas.microsoft.com/office/drawing/2014/main" id="{A320321D-9121-4207-9A9E-66786836CEA6}"/>
              </a:ext>
            </a:extLst>
          </p:cNvPr>
          <p:cNvGrpSpPr/>
          <p:nvPr userDrawn="1"/>
        </p:nvGrpSpPr>
        <p:grpSpPr>
          <a:xfrm>
            <a:off x="1" y="0"/>
            <a:ext cx="12192000" cy="6858000"/>
            <a:chOff x="1" y="0"/>
            <a:chExt cx="12192000" cy="6858000"/>
          </a:xfrm>
        </p:grpSpPr>
        <p:pic>
          <p:nvPicPr>
            <p:cNvPr id="5" name="Picture 4">
              <a:extLst>
                <a:ext uri="{FF2B5EF4-FFF2-40B4-BE49-F238E27FC236}">
                  <a16:creationId xmlns:a16="http://schemas.microsoft.com/office/drawing/2014/main" id="{B346D84A-FC43-4B0F-9B09-EC41AF887356}"/>
                </a:ext>
              </a:extLst>
            </p:cNvPr>
            <p:cNvPicPr>
              <a:picLocks noChangeAspect="1"/>
            </p:cNvPicPr>
            <p:nvPr/>
          </p:nvPicPr>
          <p:blipFill>
            <a:blip r:embed="rId2"/>
            <a:stretch>
              <a:fillRect/>
            </a:stretch>
          </p:blipFill>
          <p:spPr>
            <a:xfrm>
              <a:off x="1" y="0"/>
              <a:ext cx="12192000" cy="6858000"/>
            </a:xfrm>
            <a:prstGeom prst="rect">
              <a:avLst/>
            </a:prstGeom>
          </p:spPr>
        </p:pic>
        <p:cxnSp>
          <p:nvCxnSpPr>
            <p:cNvPr id="6" name="Straight Connector 5">
              <a:extLst>
                <a:ext uri="{FF2B5EF4-FFF2-40B4-BE49-F238E27FC236}">
                  <a16:creationId xmlns:a16="http://schemas.microsoft.com/office/drawing/2014/main" id="{CC3EDA46-5830-4883-9767-E5B1E53F10F8}"/>
                </a:ext>
              </a:extLst>
            </p:cNvPr>
            <p:cNvCxnSpPr>
              <a:cxnSpLocks/>
            </p:cNvCxnSpPr>
            <p:nvPr userDrawn="1"/>
          </p:nvCxnSpPr>
          <p:spPr>
            <a:xfrm>
              <a:off x="3279228" y="2288550"/>
              <a:ext cx="0" cy="2585700"/>
            </a:xfrm>
            <a:prstGeom prst="line">
              <a:avLst/>
            </a:prstGeom>
            <a:ln w="76200">
              <a:solidFill>
                <a:srgbClr val="2F5597"/>
              </a:solidFill>
            </a:ln>
          </p:spPr>
          <p:style>
            <a:lnRef idx="1">
              <a:schemeClr val="accent1"/>
            </a:lnRef>
            <a:fillRef idx="0">
              <a:schemeClr val="accent1"/>
            </a:fillRef>
            <a:effectRef idx="0">
              <a:schemeClr val="accent1"/>
            </a:effectRef>
            <a:fontRef idx="minor">
              <a:schemeClr val="tx1"/>
            </a:fontRef>
          </p:style>
        </p:cxnSp>
      </p:grpSp>
      <p:sp>
        <p:nvSpPr>
          <p:cNvPr id="8" name="Rectangle 7">
            <a:extLst>
              <a:ext uri="{FF2B5EF4-FFF2-40B4-BE49-F238E27FC236}">
                <a16:creationId xmlns:a16="http://schemas.microsoft.com/office/drawing/2014/main" id="{9CCEFFDE-4885-45DB-B029-46B09C351460}"/>
              </a:ext>
            </a:extLst>
          </p:cNvPr>
          <p:cNvSpPr/>
          <p:nvPr userDrawn="1"/>
        </p:nvSpPr>
        <p:spPr>
          <a:xfrm>
            <a:off x="3459160" y="2288549"/>
            <a:ext cx="8732834" cy="2585699"/>
          </a:xfrm>
          <a:prstGeom prst="rect">
            <a:avLst/>
          </a:prstGeom>
          <a:solidFill>
            <a:schemeClr val="accent1">
              <a:lumMod val="40000"/>
              <a:lumOff val="60000"/>
              <a:alpha val="59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C2F27696-08EB-F841-ACD1-BFD790AC3338}"/>
              </a:ext>
            </a:extLst>
          </p:cNvPr>
          <p:cNvSpPr>
            <a:spLocks noGrp="1"/>
          </p:cNvSpPr>
          <p:nvPr>
            <p:ph type="ctrTitle"/>
          </p:nvPr>
        </p:nvSpPr>
        <p:spPr>
          <a:xfrm>
            <a:off x="3459166" y="2834662"/>
            <a:ext cx="8732834" cy="1482457"/>
          </a:xfrm>
          <a:noFill/>
        </p:spPr>
        <p:txBody>
          <a:bodyPr lIns="274320" rIns="320040" anchor="b">
            <a:normAutofit/>
          </a:bodyPr>
          <a:lstStyle>
            <a:lvl1pPr algn="l">
              <a:defRPr sz="4000"/>
            </a:lvl1pPr>
          </a:lstStyle>
          <a:p>
            <a:r>
              <a:rPr lang="en-US" dirty="0"/>
              <a:t>Click to edit Master title style</a:t>
            </a:r>
          </a:p>
        </p:txBody>
      </p:sp>
      <p:sp>
        <p:nvSpPr>
          <p:cNvPr id="3" name="Subtitle 2">
            <a:extLst>
              <a:ext uri="{FF2B5EF4-FFF2-40B4-BE49-F238E27FC236}">
                <a16:creationId xmlns:a16="http://schemas.microsoft.com/office/drawing/2014/main" id="{2C2C491A-F215-364A-B02E-91BD5ED35397}"/>
              </a:ext>
            </a:extLst>
          </p:cNvPr>
          <p:cNvSpPr>
            <a:spLocks noGrp="1"/>
          </p:cNvSpPr>
          <p:nvPr>
            <p:ph type="subTitle" idx="1" hasCustomPrompt="1"/>
          </p:nvPr>
        </p:nvSpPr>
        <p:spPr>
          <a:xfrm>
            <a:off x="3459160" y="4337598"/>
            <a:ext cx="8732834" cy="388573"/>
          </a:xfrm>
        </p:spPr>
        <p:txBody>
          <a:bodyPr lIns="274320" rIns="320040" anchor="ctr"/>
          <a:lstStyle>
            <a:lvl1pPr marL="0" indent="0" algn="l">
              <a:buNone/>
              <a:defRPr sz="2400" b="1"/>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dirty="0"/>
              <a:t>Click to add policy office</a:t>
            </a:r>
          </a:p>
        </p:txBody>
      </p:sp>
      <p:sp>
        <p:nvSpPr>
          <p:cNvPr id="7" name="Footer Placeholder 4">
            <a:extLst>
              <a:ext uri="{FF2B5EF4-FFF2-40B4-BE49-F238E27FC236}">
                <a16:creationId xmlns:a16="http://schemas.microsoft.com/office/drawing/2014/main" id="{1FD9CC58-93DC-4638-A9D1-0FB32ACD9295}"/>
              </a:ext>
            </a:extLst>
          </p:cNvPr>
          <p:cNvSpPr>
            <a:spLocks noGrp="1"/>
          </p:cNvSpPr>
          <p:nvPr>
            <p:ph type="ftr" sz="quarter" idx="11"/>
          </p:nvPr>
        </p:nvSpPr>
        <p:spPr>
          <a:xfrm>
            <a:off x="4038600" y="6356350"/>
            <a:ext cx="4114800" cy="365125"/>
          </a:xfrm>
        </p:spPr>
        <p:txBody>
          <a:bodyPr/>
          <a:lstStyle>
            <a:lvl1pPr>
              <a:defRPr>
                <a:latin typeface="Arial" panose="020B0604020202020204" pitchFamily="34" charset="0"/>
                <a:cs typeface="Arial" panose="020B0604020202020204" pitchFamily="34" charset="0"/>
              </a:defRPr>
            </a:lvl1pPr>
          </a:lstStyle>
          <a:p>
            <a:r>
              <a:rPr lang="en-US"/>
              <a:t>DELIBERATIVE AND PRE-DECISIONAL</a:t>
            </a:r>
            <a:endParaRPr lang="en-US" dirty="0"/>
          </a:p>
        </p:txBody>
      </p:sp>
      <p:sp>
        <p:nvSpPr>
          <p:cNvPr id="13" name="Text Placeholder 12">
            <a:extLst>
              <a:ext uri="{FF2B5EF4-FFF2-40B4-BE49-F238E27FC236}">
                <a16:creationId xmlns:a16="http://schemas.microsoft.com/office/drawing/2014/main" id="{385DA1F3-E2AB-4A99-A10B-084E973AF48C}"/>
              </a:ext>
            </a:extLst>
          </p:cNvPr>
          <p:cNvSpPr>
            <a:spLocks noGrp="1"/>
          </p:cNvSpPr>
          <p:nvPr>
            <p:ph type="body" sz="quarter" idx="12" hasCustomPrompt="1"/>
          </p:nvPr>
        </p:nvSpPr>
        <p:spPr>
          <a:xfrm>
            <a:off x="3459163" y="2437968"/>
            <a:ext cx="8732837" cy="388937"/>
          </a:xfrm>
        </p:spPr>
        <p:txBody>
          <a:bodyPr lIns="274320">
            <a:noAutofit/>
          </a:bodyPr>
          <a:lstStyle>
            <a:lvl1pPr marL="0" indent="0">
              <a:buNone/>
              <a:defRPr sz="2000"/>
            </a:lvl1pPr>
          </a:lstStyle>
          <a:p>
            <a:pPr lvl="0"/>
            <a:r>
              <a:rPr lang="en-US" dirty="0"/>
              <a:t>Click to add date</a:t>
            </a:r>
          </a:p>
        </p:txBody>
      </p:sp>
    </p:spTree>
    <p:extLst>
      <p:ext uri="{BB962C8B-B14F-4D97-AF65-F5344CB8AC3E}">
        <p14:creationId xmlns:p14="http://schemas.microsoft.com/office/powerpoint/2010/main" val="2163129067"/>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9BA8A4F-C3A1-1946-BE54-5E698E6903C2}"/>
              </a:ext>
            </a:extLst>
          </p:cNvPr>
          <p:cNvSpPr>
            <a:spLocks noGrp="1"/>
          </p:cNvSpPr>
          <p:nvPr>
            <p:ph type="title"/>
          </p:nvPr>
        </p:nvSpPr>
        <p:spPr/>
        <p:txBody>
          <a:bodyPr/>
          <a:lstStyle/>
          <a:p>
            <a:r>
              <a:rPr lang="en-US" dirty="0"/>
              <a:t>Click to edit Master title style</a:t>
            </a:r>
          </a:p>
        </p:txBody>
      </p:sp>
      <p:sp>
        <p:nvSpPr>
          <p:cNvPr id="3" name="Content Placeholder 2">
            <a:extLst>
              <a:ext uri="{FF2B5EF4-FFF2-40B4-BE49-F238E27FC236}">
                <a16:creationId xmlns:a16="http://schemas.microsoft.com/office/drawing/2014/main" id="{1B3E12B7-E001-5D40-A8A8-AF08CFDF0321}"/>
              </a:ext>
            </a:extLst>
          </p:cNvPr>
          <p:cNvSpPr>
            <a:spLocks noGrp="1"/>
          </p:cNvSpPr>
          <p:nvPr>
            <p:ph idx="1"/>
          </p:nvPr>
        </p:nvSpPr>
        <p:spPr>
          <a:xfrm>
            <a:off x="486888" y="1325078"/>
            <a:ext cx="11364686" cy="4544049"/>
          </a:xfrm>
        </p:spPr>
        <p:txBody>
          <a:bodyPr>
            <a:normAutofit/>
          </a:bodyPr>
          <a:lstStyle>
            <a:lvl1pPr>
              <a:defRPr sz="2400"/>
            </a:lvl1pPr>
            <a:lvl2pPr>
              <a:defRPr sz="2000"/>
            </a:lvl2pPr>
            <a:lvl3pPr>
              <a:defRPr sz="1800"/>
            </a:lvl3pPr>
            <a:lvl4pPr>
              <a:defRPr sz="1600"/>
            </a:lvl4pPr>
            <a:lvl5pPr>
              <a:defRPr sz="16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5" name="Footer Placeholder 4">
            <a:extLst>
              <a:ext uri="{FF2B5EF4-FFF2-40B4-BE49-F238E27FC236}">
                <a16:creationId xmlns:a16="http://schemas.microsoft.com/office/drawing/2014/main" id="{763D3335-2139-499A-97D7-2CA74E71AC60}"/>
              </a:ext>
            </a:extLst>
          </p:cNvPr>
          <p:cNvSpPr>
            <a:spLocks noGrp="1"/>
          </p:cNvSpPr>
          <p:nvPr>
            <p:ph type="ftr" sz="quarter" idx="11"/>
          </p:nvPr>
        </p:nvSpPr>
        <p:spPr>
          <a:xfrm>
            <a:off x="4038600" y="6356350"/>
            <a:ext cx="4114800" cy="365125"/>
          </a:xfrm>
        </p:spPr>
        <p:txBody>
          <a:bodyPr/>
          <a:lstStyle>
            <a:lvl1pPr>
              <a:defRPr>
                <a:latin typeface="Arial" panose="020B0604020202020204" pitchFamily="34" charset="0"/>
                <a:cs typeface="Arial" panose="020B0604020202020204" pitchFamily="34" charset="0"/>
              </a:defRPr>
            </a:lvl1pPr>
          </a:lstStyle>
          <a:p>
            <a:r>
              <a:rPr lang="en-US"/>
              <a:t>DELIBERATIVE AND PRE-DECISIONAL</a:t>
            </a:r>
            <a:endParaRPr lang="en-US" dirty="0"/>
          </a:p>
        </p:txBody>
      </p:sp>
    </p:spTree>
    <p:extLst>
      <p:ext uri="{BB962C8B-B14F-4D97-AF65-F5344CB8AC3E}">
        <p14:creationId xmlns:p14="http://schemas.microsoft.com/office/powerpoint/2010/main" val="148630968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CEF179D-96CF-C140-983C-1FDDC2B0497F}"/>
              </a:ext>
            </a:extLst>
          </p:cNvPr>
          <p:cNvSpPr>
            <a:spLocks noGrp="1"/>
          </p:cNvSpPr>
          <p:nvPr>
            <p:ph type="title"/>
          </p:nvPr>
        </p:nvSpPr>
        <p:spPr>
          <a:xfrm>
            <a:off x="831850" y="1709738"/>
            <a:ext cx="10515600" cy="2852737"/>
          </a:xfrm>
        </p:spPr>
        <p:txBody>
          <a:bodyPr anchor="b">
            <a:normAutofit/>
          </a:bodyPr>
          <a:lstStyle>
            <a:lvl1pPr>
              <a:defRPr sz="4000"/>
            </a:lvl1pPr>
          </a:lstStyle>
          <a:p>
            <a:r>
              <a:rPr lang="en-US" dirty="0"/>
              <a:t>Click to edit Master title style</a:t>
            </a:r>
          </a:p>
        </p:txBody>
      </p:sp>
      <p:sp>
        <p:nvSpPr>
          <p:cNvPr id="3" name="Text Placeholder 2">
            <a:extLst>
              <a:ext uri="{FF2B5EF4-FFF2-40B4-BE49-F238E27FC236}">
                <a16:creationId xmlns:a16="http://schemas.microsoft.com/office/drawing/2014/main" id="{E998EE0D-92F1-824E-99DC-4D253AAD0635}"/>
              </a:ext>
            </a:extLst>
          </p:cNvPr>
          <p:cNvSpPr>
            <a:spLocks noGrp="1"/>
          </p:cNvSpPr>
          <p:nvPr>
            <p:ph type="body" idx="1"/>
          </p:nvPr>
        </p:nvSpPr>
        <p:spPr>
          <a:xfrm>
            <a:off x="831850" y="4589463"/>
            <a:ext cx="10515600" cy="914400"/>
          </a:xfrm>
        </p:spPr>
        <p:txBody>
          <a:bodyPr/>
          <a:lstStyle>
            <a:lvl1pPr marL="0" indent="0">
              <a:buNone/>
              <a:defRPr sz="2400" b="1">
                <a:solidFill>
                  <a:schemeClr val="tx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Click to edit Master text styles</a:t>
            </a:r>
          </a:p>
        </p:txBody>
      </p:sp>
      <p:sp>
        <p:nvSpPr>
          <p:cNvPr id="12" name="Footer Placeholder 4">
            <a:extLst>
              <a:ext uri="{FF2B5EF4-FFF2-40B4-BE49-F238E27FC236}">
                <a16:creationId xmlns:a16="http://schemas.microsoft.com/office/drawing/2014/main" id="{F5C50A29-94AD-4D1F-BADB-4D9FB4B4B958}"/>
              </a:ext>
            </a:extLst>
          </p:cNvPr>
          <p:cNvSpPr>
            <a:spLocks noGrp="1"/>
          </p:cNvSpPr>
          <p:nvPr>
            <p:ph type="ftr" sz="quarter" idx="11"/>
          </p:nvPr>
        </p:nvSpPr>
        <p:spPr>
          <a:xfrm>
            <a:off x="4038600" y="6356350"/>
            <a:ext cx="4114800" cy="365125"/>
          </a:xfrm>
        </p:spPr>
        <p:txBody>
          <a:bodyPr/>
          <a:lstStyle>
            <a:lvl1pPr>
              <a:defRPr>
                <a:latin typeface="Arial" panose="020B0604020202020204" pitchFamily="34" charset="0"/>
                <a:cs typeface="Arial" panose="020B0604020202020204" pitchFamily="34" charset="0"/>
              </a:defRPr>
            </a:lvl1pPr>
          </a:lstStyle>
          <a:p>
            <a:r>
              <a:rPr lang="en-US"/>
              <a:t>DELIBERATIVE AND PRE-DECISIONAL</a:t>
            </a:r>
            <a:endParaRPr lang="en-US" dirty="0"/>
          </a:p>
        </p:txBody>
      </p:sp>
    </p:spTree>
    <p:extLst>
      <p:ext uri="{BB962C8B-B14F-4D97-AF65-F5344CB8AC3E}">
        <p14:creationId xmlns:p14="http://schemas.microsoft.com/office/powerpoint/2010/main" val="304650389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Agenda">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9BA8A4F-C3A1-1946-BE54-5E698E6903C2}"/>
              </a:ext>
            </a:extLst>
          </p:cNvPr>
          <p:cNvSpPr>
            <a:spLocks noGrp="1"/>
          </p:cNvSpPr>
          <p:nvPr>
            <p:ph type="title"/>
          </p:nvPr>
        </p:nvSpPr>
        <p:spPr/>
        <p:txBody>
          <a:bodyPr/>
          <a:lstStyle/>
          <a:p>
            <a:r>
              <a:rPr lang="en-US" dirty="0"/>
              <a:t>Click to edit Master title style</a:t>
            </a:r>
          </a:p>
        </p:txBody>
      </p:sp>
      <p:sp>
        <p:nvSpPr>
          <p:cNvPr id="5" name="Footer Placeholder 4">
            <a:extLst>
              <a:ext uri="{FF2B5EF4-FFF2-40B4-BE49-F238E27FC236}">
                <a16:creationId xmlns:a16="http://schemas.microsoft.com/office/drawing/2014/main" id="{763D3335-2139-499A-97D7-2CA74E71AC60}"/>
              </a:ext>
            </a:extLst>
          </p:cNvPr>
          <p:cNvSpPr>
            <a:spLocks noGrp="1"/>
          </p:cNvSpPr>
          <p:nvPr>
            <p:ph type="ftr" sz="quarter" idx="11"/>
          </p:nvPr>
        </p:nvSpPr>
        <p:spPr>
          <a:xfrm>
            <a:off x="4038600" y="6356350"/>
            <a:ext cx="4114800" cy="365125"/>
          </a:xfrm>
        </p:spPr>
        <p:txBody>
          <a:bodyPr/>
          <a:lstStyle>
            <a:lvl1pPr>
              <a:defRPr>
                <a:latin typeface="Arial" panose="020B0604020202020204" pitchFamily="34" charset="0"/>
                <a:cs typeface="Arial" panose="020B0604020202020204" pitchFamily="34" charset="0"/>
              </a:defRPr>
            </a:lvl1pPr>
          </a:lstStyle>
          <a:p>
            <a:r>
              <a:rPr lang="en-US"/>
              <a:t>DELIBERATIVE AND PRE-DECISIONAL</a:t>
            </a:r>
            <a:endParaRPr lang="en-US" dirty="0"/>
          </a:p>
        </p:txBody>
      </p:sp>
      <p:sp>
        <p:nvSpPr>
          <p:cNvPr id="6" name="Text Placeholder 5">
            <a:extLst>
              <a:ext uri="{FF2B5EF4-FFF2-40B4-BE49-F238E27FC236}">
                <a16:creationId xmlns:a16="http://schemas.microsoft.com/office/drawing/2014/main" id="{0BFDD197-B57B-4F1B-ADCA-915D7F922643}"/>
              </a:ext>
            </a:extLst>
          </p:cNvPr>
          <p:cNvSpPr>
            <a:spLocks noGrp="1"/>
          </p:cNvSpPr>
          <p:nvPr>
            <p:ph type="body" sz="quarter" idx="12"/>
          </p:nvPr>
        </p:nvSpPr>
        <p:spPr>
          <a:xfrm>
            <a:off x="487363" y="1382713"/>
            <a:ext cx="7851775" cy="4473575"/>
          </a:xfrm>
        </p:spPr>
        <p:txBody>
          <a:bodyPr>
            <a:normAutofit/>
          </a:bodyPr>
          <a:lstStyle>
            <a:lvl1pPr marL="457200" indent="-457200">
              <a:buFont typeface="+mj-lt"/>
              <a:buAutoNum type="arabicPeriod"/>
              <a:defRPr sz="2400" b="1">
                <a:solidFill>
                  <a:srgbClr val="2F5597"/>
                </a:solidFill>
              </a:defRPr>
            </a:lvl1pPr>
            <a:lvl2pPr>
              <a:defRPr sz="2000" b="1"/>
            </a:lvl2pPr>
            <a:lvl3pPr>
              <a:defRPr sz="1800" b="1"/>
            </a:lvl3pPr>
            <a:lvl4pPr>
              <a:defRPr sz="1600" b="1"/>
            </a:lvl4pPr>
            <a:lvl5pPr>
              <a:defRPr sz="1600" b="1"/>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Tree>
    <p:extLst>
      <p:ext uri="{BB962C8B-B14F-4D97-AF65-F5344CB8AC3E}">
        <p14:creationId xmlns:p14="http://schemas.microsoft.com/office/powerpoint/2010/main" val="206968968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Content + Free Spac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1D6D49E-13F2-47AE-B89D-B75A1DF6C571}"/>
              </a:ext>
            </a:extLst>
          </p:cNvPr>
          <p:cNvSpPr>
            <a:spLocks noGrp="1"/>
          </p:cNvSpPr>
          <p:nvPr>
            <p:ph type="title"/>
          </p:nvPr>
        </p:nvSpPr>
        <p:spPr/>
        <p:txBody>
          <a:bodyPr/>
          <a:lstStyle/>
          <a:p>
            <a:r>
              <a:rPr lang="en-US"/>
              <a:t>Click to edit Master title style</a:t>
            </a:r>
          </a:p>
        </p:txBody>
      </p:sp>
      <p:sp>
        <p:nvSpPr>
          <p:cNvPr id="4" name="Footer Placeholder 3">
            <a:extLst>
              <a:ext uri="{FF2B5EF4-FFF2-40B4-BE49-F238E27FC236}">
                <a16:creationId xmlns:a16="http://schemas.microsoft.com/office/drawing/2014/main" id="{8B21931E-2E03-4C95-B088-1A02F7B298C0}"/>
              </a:ext>
            </a:extLst>
          </p:cNvPr>
          <p:cNvSpPr>
            <a:spLocks noGrp="1"/>
          </p:cNvSpPr>
          <p:nvPr>
            <p:ph type="ftr" sz="quarter" idx="11"/>
          </p:nvPr>
        </p:nvSpPr>
        <p:spPr/>
        <p:txBody>
          <a:bodyPr/>
          <a:lstStyle>
            <a:lvl1pPr>
              <a:defRPr>
                <a:latin typeface="Arial" panose="020B0604020202020204" pitchFamily="34" charset="0"/>
                <a:cs typeface="Arial" panose="020B0604020202020204" pitchFamily="34" charset="0"/>
              </a:defRPr>
            </a:lvl1pPr>
          </a:lstStyle>
          <a:p>
            <a:r>
              <a:rPr lang="en-US"/>
              <a:t>DELIBERATIVE AND PRE-DECISIONAL</a:t>
            </a:r>
            <a:endParaRPr lang="en-US" dirty="0"/>
          </a:p>
        </p:txBody>
      </p:sp>
      <p:sp>
        <p:nvSpPr>
          <p:cNvPr id="6" name="Content Placeholder 2">
            <a:extLst>
              <a:ext uri="{FF2B5EF4-FFF2-40B4-BE49-F238E27FC236}">
                <a16:creationId xmlns:a16="http://schemas.microsoft.com/office/drawing/2014/main" id="{A9BA9015-F6FA-46E1-9B99-4D4D6B3D8C02}"/>
              </a:ext>
            </a:extLst>
          </p:cNvPr>
          <p:cNvSpPr>
            <a:spLocks noGrp="1"/>
          </p:cNvSpPr>
          <p:nvPr>
            <p:ph sz="half" idx="1"/>
          </p:nvPr>
        </p:nvSpPr>
        <p:spPr>
          <a:xfrm>
            <a:off x="486888" y="1324881"/>
            <a:ext cx="5486400" cy="4544568"/>
          </a:xfrm>
        </p:spPr>
        <p:txBody>
          <a:bodyPr>
            <a:normAutofit/>
          </a:bodyPr>
          <a:lstStyle>
            <a:lvl1pPr>
              <a:defRPr sz="2400"/>
            </a:lvl1pPr>
            <a:lvl2pPr>
              <a:defRPr sz="2000"/>
            </a:lvl2pPr>
            <a:lvl3pPr>
              <a:defRPr sz="1800"/>
            </a:lvl3pPr>
            <a:lvl4pPr>
              <a:defRPr sz="1600"/>
            </a:lvl4pPr>
            <a:lvl5pPr>
              <a:defRPr sz="16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Tree>
    <p:extLst>
      <p:ext uri="{BB962C8B-B14F-4D97-AF65-F5344CB8AC3E}">
        <p14:creationId xmlns:p14="http://schemas.microsoft.com/office/powerpoint/2010/main" val="992525815"/>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06F5092-2DC4-4166-9556-C190B4FD04D1}"/>
              </a:ext>
            </a:extLst>
          </p:cNvPr>
          <p:cNvSpPr>
            <a:spLocks noGrp="1"/>
          </p:cNvSpPr>
          <p:nvPr>
            <p:ph type="title"/>
          </p:nvPr>
        </p:nvSpPr>
        <p:spPr/>
        <p:txBody>
          <a:bodyPr/>
          <a:lstStyle/>
          <a:p>
            <a:r>
              <a:rPr lang="en-US"/>
              <a:t>Click to edit Master title style</a:t>
            </a:r>
          </a:p>
        </p:txBody>
      </p:sp>
      <p:sp>
        <p:nvSpPr>
          <p:cNvPr id="4" name="Footer Placeholder 3">
            <a:extLst>
              <a:ext uri="{FF2B5EF4-FFF2-40B4-BE49-F238E27FC236}">
                <a16:creationId xmlns:a16="http://schemas.microsoft.com/office/drawing/2014/main" id="{C58756CB-969F-4068-B4D3-33FE0D23BB8E}"/>
              </a:ext>
            </a:extLst>
          </p:cNvPr>
          <p:cNvSpPr>
            <a:spLocks noGrp="1"/>
          </p:cNvSpPr>
          <p:nvPr>
            <p:ph type="ftr" sz="quarter" idx="11"/>
          </p:nvPr>
        </p:nvSpPr>
        <p:spPr/>
        <p:txBody>
          <a:bodyPr/>
          <a:lstStyle>
            <a:lvl1pPr>
              <a:defRPr>
                <a:latin typeface="Arial" panose="020B0604020202020204" pitchFamily="34" charset="0"/>
                <a:cs typeface="Arial" panose="020B0604020202020204" pitchFamily="34" charset="0"/>
              </a:defRPr>
            </a:lvl1pPr>
          </a:lstStyle>
          <a:p>
            <a:r>
              <a:rPr lang="en-US" dirty="0"/>
              <a:t>DELIBERATIVE AND PRE-DECISIONAL</a:t>
            </a:r>
          </a:p>
        </p:txBody>
      </p:sp>
      <p:sp>
        <p:nvSpPr>
          <p:cNvPr id="8" name="Content Placeholder 2">
            <a:extLst>
              <a:ext uri="{FF2B5EF4-FFF2-40B4-BE49-F238E27FC236}">
                <a16:creationId xmlns:a16="http://schemas.microsoft.com/office/drawing/2014/main" id="{74B0B108-C77E-41C7-A8E8-68947C1731A0}"/>
              </a:ext>
            </a:extLst>
          </p:cNvPr>
          <p:cNvSpPr>
            <a:spLocks noGrp="1"/>
          </p:cNvSpPr>
          <p:nvPr>
            <p:ph sz="half" idx="1"/>
          </p:nvPr>
        </p:nvSpPr>
        <p:spPr>
          <a:xfrm>
            <a:off x="486888" y="1324881"/>
            <a:ext cx="5486400" cy="4544568"/>
          </a:xfrm>
        </p:spPr>
        <p:txBody>
          <a:bodyPr>
            <a:normAutofit/>
          </a:bodyPr>
          <a:lstStyle>
            <a:lvl1pPr>
              <a:defRPr sz="2400"/>
            </a:lvl1pPr>
            <a:lvl2pPr>
              <a:defRPr sz="2000"/>
            </a:lvl2pPr>
            <a:lvl3pPr>
              <a:defRPr sz="1800"/>
            </a:lvl3pPr>
            <a:lvl4pPr>
              <a:defRPr sz="1600"/>
            </a:lvl4pPr>
            <a:lvl5pPr>
              <a:defRPr sz="16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10" name="Content Placeholder 3">
            <a:extLst>
              <a:ext uri="{FF2B5EF4-FFF2-40B4-BE49-F238E27FC236}">
                <a16:creationId xmlns:a16="http://schemas.microsoft.com/office/drawing/2014/main" id="{BFB2830F-CD8C-41D7-9047-5FF3A4019AFA}"/>
              </a:ext>
            </a:extLst>
          </p:cNvPr>
          <p:cNvSpPr>
            <a:spLocks noGrp="1"/>
          </p:cNvSpPr>
          <p:nvPr>
            <p:ph sz="half" idx="2"/>
          </p:nvPr>
        </p:nvSpPr>
        <p:spPr>
          <a:xfrm>
            <a:off x="6365174" y="1324881"/>
            <a:ext cx="5486400" cy="4544568"/>
          </a:xfrm>
        </p:spPr>
        <p:txBody>
          <a:bodyPr>
            <a:normAutofit/>
          </a:bodyPr>
          <a:lstStyle>
            <a:lvl1pPr>
              <a:defRPr sz="2400"/>
            </a:lvl1pPr>
            <a:lvl2pPr>
              <a:defRPr sz="2000"/>
            </a:lvl2pPr>
            <a:lvl3pPr>
              <a:defRPr sz="1800"/>
            </a:lvl3pPr>
            <a:lvl4pPr>
              <a:defRPr sz="1600"/>
            </a:lvl4pPr>
            <a:lvl5pPr>
              <a:defRPr sz="16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331961187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Two Content (Horizontal)">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06F5092-2DC4-4166-9556-C190B4FD04D1}"/>
              </a:ext>
            </a:extLst>
          </p:cNvPr>
          <p:cNvSpPr>
            <a:spLocks noGrp="1"/>
          </p:cNvSpPr>
          <p:nvPr>
            <p:ph type="title"/>
          </p:nvPr>
        </p:nvSpPr>
        <p:spPr/>
        <p:txBody>
          <a:bodyPr/>
          <a:lstStyle/>
          <a:p>
            <a:r>
              <a:rPr lang="en-US"/>
              <a:t>Click to edit Master title style</a:t>
            </a:r>
          </a:p>
        </p:txBody>
      </p:sp>
      <p:sp>
        <p:nvSpPr>
          <p:cNvPr id="4" name="Footer Placeholder 3">
            <a:extLst>
              <a:ext uri="{FF2B5EF4-FFF2-40B4-BE49-F238E27FC236}">
                <a16:creationId xmlns:a16="http://schemas.microsoft.com/office/drawing/2014/main" id="{C58756CB-969F-4068-B4D3-33FE0D23BB8E}"/>
              </a:ext>
            </a:extLst>
          </p:cNvPr>
          <p:cNvSpPr>
            <a:spLocks noGrp="1"/>
          </p:cNvSpPr>
          <p:nvPr>
            <p:ph type="ftr" sz="quarter" idx="11"/>
          </p:nvPr>
        </p:nvSpPr>
        <p:spPr/>
        <p:txBody>
          <a:bodyPr/>
          <a:lstStyle>
            <a:lvl1pPr>
              <a:defRPr>
                <a:latin typeface="Arial" panose="020B0604020202020204" pitchFamily="34" charset="0"/>
                <a:cs typeface="Arial" panose="020B0604020202020204" pitchFamily="34" charset="0"/>
              </a:defRPr>
            </a:lvl1pPr>
          </a:lstStyle>
          <a:p>
            <a:r>
              <a:rPr lang="en-US" dirty="0"/>
              <a:t>DELIBERATIVE AND PRE-DECISIONAL</a:t>
            </a:r>
          </a:p>
        </p:txBody>
      </p:sp>
      <p:sp>
        <p:nvSpPr>
          <p:cNvPr id="8" name="Content Placeholder 2">
            <a:extLst>
              <a:ext uri="{FF2B5EF4-FFF2-40B4-BE49-F238E27FC236}">
                <a16:creationId xmlns:a16="http://schemas.microsoft.com/office/drawing/2014/main" id="{74B0B108-C77E-41C7-A8E8-68947C1731A0}"/>
              </a:ext>
            </a:extLst>
          </p:cNvPr>
          <p:cNvSpPr>
            <a:spLocks noGrp="1"/>
          </p:cNvSpPr>
          <p:nvPr>
            <p:ph sz="half" idx="1"/>
          </p:nvPr>
        </p:nvSpPr>
        <p:spPr>
          <a:xfrm>
            <a:off x="486888" y="1324880"/>
            <a:ext cx="11364686" cy="2194560"/>
          </a:xfrm>
        </p:spPr>
        <p:txBody>
          <a:bodyPr>
            <a:normAutofit/>
          </a:bodyPr>
          <a:lstStyle>
            <a:lvl1pPr>
              <a:defRPr sz="2400"/>
            </a:lvl1pPr>
            <a:lvl2pPr>
              <a:defRPr sz="2000"/>
            </a:lvl2pPr>
            <a:lvl3pPr>
              <a:defRPr sz="1800"/>
            </a:lvl3pPr>
            <a:lvl4pPr>
              <a:defRPr sz="1600"/>
            </a:lvl4pPr>
            <a:lvl5pPr>
              <a:defRPr sz="16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10" name="Content Placeholder 3">
            <a:extLst>
              <a:ext uri="{FF2B5EF4-FFF2-40B4-BE49-F238E27FC236}">
                <a16:creationId xmlns:a16="http://schemas.microsoft.com/office/drawing/2014/main" id="{BFB2830F-CD8C-41D7-9047-5FF3A4019AFA}"/>
              </a:ext>
            </a:extLst>
          </p:cNvPr>
          <p:cNvSpPr>
            <a:spLocks noGrp="1"/>
          </p:cNvSpPr>
          <p:nvPr>
            <p:ph sz="half" idx="2"/>
          </p:nvPr>
        </p:nvSpPr>
        <p:spPr>
          <a:xfrm>
            <a:off x="486888" y="3690254"/>
            <a:ext cx="11364686" cy="2194560"/>
          </a:xfrm>
        </p:spPr>
        <p:txBody>
          <a:bodyPr>
            <a:normAutofit/>
          </a:bodyPr>
          <a:lstStyle>
            <a:lvl1pPr>
              <a:defRPr sz="2400"/>
            </a:lvl1pPr>
            <a:lvl2pPr>
              <a:defRPr sz="2000"/>
            </a:lvl2pPr>
            <a:lvl3pPr>
              <a:defRPr sz="1800"/>
            </a:lvl3pPr>
            <a:lvl4pPr>
              <a:defRPr sz="1600"/>
            </a:lvl4pPr>
            <a:lvl5pPr>
              <a:defRPr sz="16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Tree>
    <p:extLst>
      <p:ext uri="{BB962C8B-B14F-4D97-AF65-F5344CB8AC3E}">
        <p14:creationId xmlns:p14="http://schemas.microsoft.com/office/powerpoint/2010/main" val="340406223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Comparison (Two)">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06F5092-2DC4-4166-9556-C190B4FD04D1}"/>
              </a:ext>
            </a:extLst>
          </p:cNvPr>
          <p:cNvSpPr>
            <a:spLocks noGrp="1"/>
          </p:cNvSpPr>
          <p:nvPr>
            <p:ph type="title"/>
          </p:nvPr>
        </p:nvSpPr>
        <p:spPr/>
        <p:txBody>
          <a:bodyPr/>
          <a:lstStyle/>
          <a:p>
            <a:r>
              <a:rPr lang="en-US"/>
              <a:t>Click to edit Master title style</a:t>
            </a:r>
          </a:p>
        </p:txBody>
      </p:sp>
      <p:sp>
        <p:nvSpPr>
          <p:cNvPr id="4" name="Footer Placeholder 3">
            <a:extLst>
              <a:ext uri="{FF2B5EF4-FFF2-40B4-BE49-F238E27FC236}">
                <a16:creationId xmlns:a16="http://schemas.microsoft.com/office/drawing/2014/main" id="{C58756CB-969F-4068-B4D3-33FE0D23BB8E}"/>
              </a:ext>
            </a:extLst>
          </p:cNvPr>
          <p:cNvSpPr>
            <a:spLocks noGrp="1"/>
          </p:cNvSpPr>
          <p:nvPr>
            <p:ph type="ftr" sz="quarter" idx="11"/>
          </p:nvPr>
        </p:nvSpPr>
        <p:spPr/>
        <p:txBody>
          <a:bodyPr/>
          <a:lstStyle>
            <a:lvl1pPr>
              <a:defRPr>
                <a:latin typeface="Arial" panose="020B0604020202020204" pitchFamily="34" charset="0"/>
                <a:cs typeface="Arial" panose="020B0604020202020204" pitchFamily="34" charset="0"/>
              </a:defRPr>
            </a:lvl1pPr>
          </a:lstStyle>
          <a:p>
            <a:r>
              <a:rPr lang="en-US" dirty="0"/>
              <a:t>DELIBERATIVE AND PRE-DECISIONAL</a:t>
            </a:r>
          </a:p>
        </p:txBody>
      </p:sp>
      <p:sp>
        <p:nvSpPr>
          <p:cNvPr id="8" name="Content Placeholder 2">
            <a:extLst>
              <a:ext uri="{FF2B5EF4-FFF2-40B4-BE49-F238E27FC236}">
                <a16:creationId xmlns:a16="http://schemas.microsoft.com/office/drawing/2014/main" id="{74B0B108-C77E-41C7-A8E8-68947C1731A0}"/>
              </a:ext>
            </a:extLst>
          </p:cNvPr>
          <p:cNvSpPr>
            <a:spLocks noGrp="1"/>
          </p:cNvSpPr>
          <p:nvPr>
            <p:ph sz="half" idx="1"/>
          </p:nvPr>
        </p:nvSpPr>
        <p:spPr>
          <a:xfrm>
            <a:off x="486888" y="2171701"/>
            <a:ext cx="5486400" cy="3697748"/>
          </a:xfrm>
        </p:spPr>
        <p:txBody>
          <a:bodyPr>
            <a:normAutofit/>
          </a:bodyPr>
          <a:lstStyle>
            <a:lvl1pPr>
              <a:defRPr sz="2400"/>
            </a:lvl1pPr>
            <a:lvl2pPr>
              <a:defRPr sz="2000"/>
            </a:lvl2pPr>
            <a:lvl3pPr>
              <a:defRPr sz="1800"/>
            </a:lvl3pPr>
            <a:lvl4pPr>
              <a:defRPr sz="1600"/>
            </a:lvl4pPr>
            <a:lvl5pPr>
              <a:defRPr sz="16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10" name="Content Placeholder 3">
            <a:extLst>
              <a:ext uri="{FF2B5EF4-FFF2-40B4-BE49-F238E27FC236}">
                <a16:creationId xmlns:a16="http://schemas.microsoft.com/office/drawing/2014/main" id="{BFB2830F-CD8C-41D7-9047-5FF3A4019AFA}"/>
              </a:ext>
            </a:extLst>
          </p:cNvPr>
          <p:cNvSpPr>
            <a:spLocks noGrp="1"/>
          </p:cNvSpPr>
          <p:nvPr>
            <p:ph sz="half" idx="2"/>
          </p:nvPr>
        </p:nvSpPr>
        <p:spPr>
          <a:xfrm>
            <a:off x="6365174" y="2171701"/>
            <a:ext cx="5486400" cy="3697748"/>
          </a:xfrm>
        </p:spPr>
        <p:txBody>
          <a:bodyPr>
            <a:normAutofit/>
          </a:bodyPr>
          <a:lstStyle>
            <a:lvl1pPr>
              <a:defRPr sz="2400"/>
            </a:lvl1pPr>
            <a:lvl2pPr>
              <a:defRPr sz="2000"/>
            </a:lvl2pPr>
            <a:lvl3pPr>
              <a:defRPr sz="1800"/>
            </a:lvl3pPr>
            <a:lvl4pPr>
              <a:defRPr sz="1600"/>
            </a:lvl4pPr>
            <a:lvl5pPr>
              <a:defRPr sz="16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Text Placeholder 2">
            <a:extLst>
              <a:ext uri="{FF2B5EF4-FFF2-40B4-BE49-F238E27FC236}">
                <a16:creationId xmlns:a16="http://schemas.microsoft.com/office/drawing/2014/main" id="{3A6266EB-3535-4BEF-AD5D-3747353B98C7}"/>
              </a:ext>
            </a:extLst>
          </p:cNvPr>
          <p:cNvSpPr>
            <a:spLocks noGrp="1"/>
          </p:cNvSpPr>
          <p:nvPr>
            <p:ph type="body" idx="12"/>
          </p:nvPr>
        </p:nvSpPr>
        <p:spPr>
          <a:xfrm>
            <a:off x="486888" y="1311758"/>
            <a:ext cx="5486400" cy="823912"/>
          </a:xfrm>
          <a:solidFill>
            <a:schemeClr val="accent1">
              <a:lumMod val="20000"/>
              <a:lumOff val="80000"/>
            </a:schemeClr>
          </a:solidFill>
        </p:spPr>
        <p:txBody>
          <a:bodyPr anchor="ctr">
            <a:normAutofit/>
          </a:bodyPr>
          <a:lstStyle>
            <a:lvl1pPr marL="0" indent="0" algn="ctr">
              <a:buNone/>
              <a:defRPr sz="20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a:t>Click to edit Master text styles</a:t>
            </a:r>
          </a:p>
        </p:txBody>
      </p:sp>
      <p:sp>
        <p:nvSpPr>
          <p:cNvPr id="7" name="Text Placeholder 4">
            <a:extLst>
              <a:ext uri="{FF2B5EF4-FFF2-40B4-BE49-F238E27FC236}">
                <a16:creationId xmlns:a16="http://schemas.microsoft.com/office/drawing/2014/main" id="{ABC35924-87F4-454F-898B-362B02B98DBE}"/>
              </a:ext>
            </a:extLst>
          </p:cNvPr>
          <p:cNvSpPr>
            <a:spLocks noGrp="1"/>
          </p:cNvSpPr>
          <p:nvPr>
            <p:ph type="body" sz="quarter" idx="3"/>
          </p:nvPr>
        </p:nvSpPr>
        <p:spPr>
          <a:xfrm>
            <a:off x="6365174" y="1311758"/>
            <a:ext cx="5486400" cy="823912"/>
          </a:xfrm>
          <a:solidFill>
            <a:schemeClr val="accent1">
              <a:lumMod val="20000"/>
              <a:lumOff val="80000"/>
            </a:schemeClr>
          </a:solidFill>
        </p:spPr>
        <p:txBody>
          <a:bodyPr anchor="ctr">
            <a:normAutofit/>
          </a:bodyPr>
          <a:lstStyle>
            <a:lvl1pPr marL="0" indent="0" algn="ctr">
              <a:buNone/>
              <a:defRPr sz="20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cxnSp>
        <p:nvCxnSpPr>
          <p:cNvPr id="9" name="Straight Connector 8">
            <a:extLst>
              <a:ext uri="{FF2B5EF4-FFF2-40B4-BE49-F238E27FC236}">
                <a16:creationId xmlns:a16="http://schemas.microsoft.com/office/drawing/2014/main" id="{1302385B-4C31-4397-8619-20671D3C04B5}"/>
              </a:ext>
            </a:extLst>
          </p:cNvPr>
          <p:cNvCxnSpPr>
            <a:cxnSpLocks/>
          </p:cNvCxnSpPr>
          <p:nvPr userDrawn="1"/>
        </p:nvCxnSpPr>
        <p:spPr>
          <a:xfrm>
            <a:off x="6169231" y="1311758"/>
            <a:ext cx="0" cy="4557691"/>
          </a:xfrm>
          <a:prstGeom prst="line">
            <a:avLst/>
          </a:prstGeom>
          <a:ln w="38100">
            <a:solidFill>
              <a:srgbClr val="2F5597"/>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45389766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Comparison (Thre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670EE46-5955-274F-BAF1-8370B565C65A}"/>
              </a:ext>
            </a:extLst>
          </p:cNvPr>
          <p:cNvSpPr>
            <a:spLocks noGrp="1"/>
          </p:cNvSpPr>
          <p:nvPr>
            <p:ph type="title"/>
          </p:nvPr>
        </p:nvSpPr>
        <p:spPr/>
        <p:txBody>
          <a:bodyPr/>
          <a:lstStyle/>
          <a:p>
            <a:r>
              <a:rPr lang="en-US" dirty="0"/>
              <a:t>Click to edit Master title style</a:t>
            </a:r>
          </a:p>
        </p:txBody>
      </p:sp>
      <p:sp>
        <p:nvSpPr>
          <p:cNvPr id="3" name="Footer Placeholder 3">
            <a:extLst>
              <a:ext uri="{FF2B5EF4-FFF2-40B4-BE49-F238E27FC236}">
                <a16:creationId xmlns:a16="http://schemas.microsoft.com/office/drawing/2014/main" id="{9090A4B3-D42A-4912-956D-6123FF0282A9}"/>
              </a:ext>
            </a:extLst>
          </p:cNvPr>
          <p:cNvSpPr>
            <a:spLocks noGrp="1"/>
          </p:cNvSpPr>
          <p:nvPr>
            <p:ph type="ftr" sz="quarter" idx="11"/>
          </p:nvPr>
        </p:nvSpPr>
        <p:spPr>
          <a:xfrm>
            <a:off x="4038600" y="6356350"/>
            <a:ext cx="4114800" cy="365125"/>
          </a:xfrm>
        </p:spPr>
        <p:txBody>
          <a:bodyPr/>
          <a:lstStyle>
            <a:lvl1pPr>
              <a:defRPr>
                <a:latin typeface="Arial" panose="020B0604020202020204" pitchFamily="34" charset="0"/>
                <a:cs typeface="Arial" panose="020B0604020202020204" pitchFamily="34" charset="0"/>
              </a:defRPr>
            </a:lvl1pPr>
          </a:lstStyle>
          <a:p>
            <a:r>
              <a:rPr lang="en-US" dirty="0"/>
              <a:t>DELIBERATIVE AND PRE-DECISIONAL</a:t>
            </a:r>
          </a:p>
        </p:txBody>
      </p:sp>
      <p:sp>
        <p:nvSpPr>
          <p:cNvPr id="4" name="Content Placeholder 2">
            <a:extLst>
              <a:ext uri="{FF2B5EF4-FFF2-40B4-BE49-F238E27FC236}">
                <a16:creationId xmlns:a16="http://schemas.microsoft.com/office/drawing/2014/main" id="{BB2A5664-C96C-4F5D-B68F-972F1C9A5866}"/>
              </a:ext>
            </a:extLst>
          </p:cNvPr>
          <p:cNvSpPr>
            <a:spLocks noGrp="1"/>
          </p:cNvSpPr>
          <p:nvPr>
            <p:ph sz="half" idx="1"/>
          </p:nvPr>
        </p:nvSpPr>
        <p:spPr>
          <a:xfrm>
            <a:off x="486888" y="2135669"/>
            <a:ext cx="3551712" cy="3733779"/>
          </a:xfrm>
        </p:spPr>
        <p:txBody>
          <a:bodyPr>
            <a:normAutofit/>
          </a:bodyPr>
          <a:lstStyle>
            <a:lvl1pPr>
              <a:defRPr sz="2000"/>
            </a:lvl1pPr>
            <a:lvl2pPr>
              <a:defRPr sz="1800"/>
            </a:lvl2pPr>
            <a:lvl3pPr>
              <a:defRPr sz="1600"/>
            </a:lvl3pPr>
            <a:lvl4pPr>
              <a:defRPr sz="1400"/>
            </a:lvl4pPr>
            <a:lvl5pPr>
              <a:defRPr sz="14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5" name="Content Placeholder 2">
            <a:extLst>
              <a:ext uri="{FF2B5EF4-FFF2-40B4-BE49-F238E27FC236}">
                <a16:creationId xmlns:a16="http://schemas.microsoft.com/office/drawing/2014/main" id="{00C8D705-76BB-4AB0-9FEB-CC519A01989F}"/>
              </a:ext>
            </a:extLst>
          </p:cNvPr>
          <p:cNvSpPr>
            <a:spLocks noGrp="1"/>
          </p:cNvSpPr>
          <p:nvPr>
            <p:ph sz="half" idx="12"/>
          </p:nvPr>
        </p:nvSpPr>
        <p:spPr>
          <a:xfrm>
            <a:off x="4393376" y="2135669"/>
            <a:ext cx="3551712" cy="3733779"/>
          </a:xfrm>
        </p:spPr>
        <p:txBody>
          <a:bodyPr>
            <a:normAutofit/>
          </a:bodyPr>
          <a:lstStyle>
            <a:lvl1pPr>
              <a:defRPr sz="2000"/>
            </a:lvl1pPr>
            <a:lvl2pPr>
              <a:defRPr sz="1800"/>
            </a:lvl2pPr>
            <a:lvl3pPr>
              <a:defRPr sz="1600"/>
            </a:lvl3pPr>
            <a:lvl4pPr>
              <a:defRPr sz="1400"/>
            </a:lvl4pPr>
            <a:lvl5pPr>
              <a:defRPr sz="14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6" name="Content Placeholder 2">
            <a:extLst>
              <a:ext uri="{FF2B5EF4-FFF2-40B4-BE49-F238E27FC236}">
                <a16:creationId xmlns:a16="http://schemas.microsoft.com/office/drawing/2014/main" id="{C7F3EE45-AEA4-4D92-A48F-D03D09F50427}"/>
              </a:ext>
            </a:extLst>
          </p:cNvPr>
          <p:cNvSpPr>
            <a:spLocks noGrp="1"/>
          </p:cNvSpPr>
          <p:nvPr>
            <p:ph sz="half" idx="13"/>
          </p:nvPr>
        </p:nvSpPr>
        <p:spPr>
          <a:xfrm>
            <a:off x="8299862" y="2135669"/>
            <a:ext cx="3551712" cy="3733779"/>
          </a:xfrm>
        </p:spPr>
        <p:txBody>
          <a:bodyPr>
            <a:normAutofit/>
          </a:bodyPr>
          <a:lstStyle>
            <a:lvl1pPr>
              <a:defRPr sz="2000"/>
            </a:lvl1pPr>
            <a:lvl2pPr>
              <a:defRPr sz="1800"/>
            </a:lvl2pPr>
            <a:lvl3pPr>
              <a:defRPr sz="1600"/>
            </a:lvl3pPr>
            <a:lvl4pPr>
              <a:defRPr sz="1400"/>
            </a:lvl4pPr>
            <a:lvl5pPr>
              <a:defRPr sz="14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cxnSp>
        <p:nvCxnSpPr>
          <p:cNvPr id="7" name="Straight Connector 6">
            <a:extLst>
              <a:ext uri="{FF2B5EF4-FFF2-40B4-BE49-F238E27FC236}">
                <a16:creationId xmlns:a16="http://schemas.microsoft.com/office/drawing/2014/main" id="{CDE95C5A-97C5-4798-9AAF-57246E399483}"/>
              </a:ext>
            </a:extLst>
          </p:cNvPr>
          <p:cNvCxnSpPr>
            <a:cxnSpLocks/>
          </p:cNvCxnSpPr>
          <p:nvPr userDrawn="1"/>
        </p:nvCxnSpPr>
        <p:spPr>
          <a:xfrm>
            <a:off x="4215988" y="1311758"/>
            <a:ext cx="0" cy="4557691"/>
          </a:xfrm>
          <a:prstGeom prst="line">
            <a:avLst/>
          </a:prstGeom>
          <a:ln w="38100">
            <a:solidFill>
              <a:srgbClr val="2F5597"/>
            </a:solidFill>
          </a:ln>
        </p:spPr>
        <p:style>
          <a:lnRef idx="1">
            <a:schemeClr val="accent1"/>
          </a:lnRef>
          <a:fillRef idx="0">
            <a:schemeClr val="accent1"/>
          </a:fillRef>
          <a:effectRef idx="0">
            <a:schemeClr val="accent1"/>
          </a:effectRef>
          <a:fontRef idx="minor">
            <a:schemeClr val="tx1"/>
          </a:fontRef>
        </p:style>
      </p:cxnSp>
      <p:cxnSp>
        <p:nvCxnSpPr>
          <p:cNvPr id="8" name="Straight Connector 7">
            <a:extLst>
              <a:ext uri="{FF2B5EF4-FFF2-40B4-BE49-F238E27FC236}">
                <a16:creationId xmlns:a16="http://schemas.microsoft.com/office/drawing/2014/main" id="{0D36513E-6222-4783-B481-30D772AEB85E}"/>
              </a:ext>
            </a:extLst>
          </p:cNvPr>
          <p:cNvCxnSpPr>
            <a:cxnSpLocks/>
          </p:cNvCxnSpPr>
          <p:nvPr userDrawn="1"/>
        </p:nvCxnSpPr>
        <p:spPr>
          <a:xfrm>
            <a:off x="8122476" y="1311758"/>
            <a:ext cx="0" cy="4557691"/>
          </a:xfrm>
          <a:prstGeom prst="line">
            <a:avLst/>
          </a:prstGeom>
          <a:ln w="38100">
            <a:solidFill>
              <a:srgbClr val="2F5597"/>
            </a:solidFill>
          </a:ln>
        </p:spPr>
        <p:style>
          <a:lnRef idx="1">
            <a:schemeClr val="accent1"/>
          </a:lnRef>
          <a:fillRef idx="0">
            <a:schemeClr val="accent1"/>
          </a:fillRef>
          <a:effectRef idx="0">
            <a:schemeClr val="accent1"/>
          </a:effectRef>
          <a:fontRef idx="minor">
            <a:schemeClr val="tx1"/>
          </a:fontRef>
        </p:style>
      </p:cxnSp>
      <p:sp>
        <p:nvSpPr>
          <p:cNvPr id="9" name="Text Placeholder 2">
            <a:extLst>
              <a:ext uri="{FF2B5EF4-FFF2-40B4-BE49-F238E27FC236}">
                <a16:creationId xmlns:a16="http://schemas.microsoft.com/office/drawing/2014/main" id="{ADC55C19-5D61-47F4-B36F-78F707816777}"/>
              </a:ext>
            </a:extLst>
          </p:cNvPr>
          <p:cNvSpPr>
            <a:spLocks noGrp="1"/>
          </p:cNvSpPr>
          <p:nvPr>
            <p:ph type="body" idx="14"/>
          </p:nvPr>
        </p:nvSpPr>
        <p:spPr>
          <a:xfrm>
            <a:off x="486888" y="1311758"/>
            <a:ext cx="3551711" cy="823912"/>
          </a:xfrm>
          <a:solidFill>
            <a:schemeClr val="accent1">
              <a:lumMod val="20000"/>
              <a:lumOff val="80000"/>
            </a:schemeClr>
          </a:solidFill>
        </p:spPr>
        <p:txBody>
          <a:bodyPr anchor="ctr">
            <a:normAutofit/>
          </a:bodyPr>
          <a:lstStyle>
            <a:lvl1pPr marL="0" indent="0" algn="ctr">
              <a:buNone/>
              <a:defRPr sz="20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a:t>Click to edit Master text styles</a:t>
            </a:r>
          </a:p>
        </p:txBody>
      </p:sp>
      <p:sp>
        <p:nvSpPr>
          <p:cNvPr id="10" name="Text Placeholder 4">
            <a:extLst>
              <a:ext uri="{FF2B5EF4-FFF2-40B4-BE49-F238E27FC236}">
                <a16:creationId xmlns:a16="http://schemas.microsoft.com/office/drawing/2014/main" id="{15D25BBA-82F4-49EE-9D3B-C866C91386D4}"/>
              </a:ext>
            </a:extLst>
          </p:cNvPr>
          <p:cNvSpPr>
            <a:spLocks noGrp="1"/>
          </p:cNvSpPr>
          <p:nvPr>
            <p:ph type="body" sz="quarter" idx="3"/>
          </p:nvPr>
        </p:nvSpPr>
        <p:spPr>
          <a:xfrm>
            <a:off x="4393376" y="1311758"/>
            <a:ext cx="3551710" cy="823912"/>
          </a:xfrm>
          <a:solidFill>
            <a:schemeClr val="accent1">
              <a:lumMod val="20000"/>
              <a:lumOff val="80000"/>
            </a:schemeClr>
          </a:solidFill>
        </p:spPr>
        <p:txBody>
          <a:bodyPr anchor="ctr">
            <a:normAutofit/>
          </a:bodyPr>
          <a:lstStyle>
            <a:lvl1pPr marL="0" indent="0" algn="ctr">
              <a:buNone/>
              <a:defRPr sz="20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5" name="Text Placeholder 4">
            <a:extLst>
              <a:ext uri="{FF2B5EF4-FFF2-40B4-BE49-F238E27FC236}">
                <a16:creationId xmlns:a16="http://schemas.microsoft.com/office/drawing/2014/main" id="{EB64C96F-E3E0-4A31-A963-608E5DFBD484}"/>
              </a:ext>
            </a:extLst>
          </p:cNvPr>
          <p:cNvSpPr>
            <a:spLocks noGrp="1"/>
          </p:cNvSpPr>
          <p:nvPr>
            <p:ph type="body" sz="quarter" idx="15"/>
          </p:nvPr>
        </p:nvSpPr>
        <p:spPr>
          <a:xfrm>
            <a:off x="8299862" y="1311758"/>
            <a:ext cx="3551705" cy="823912"/>
          </a:xfrm>
          <a:solidFill>
            <a:schemeClr val="accent1">
              <a:lumMod val="20000"/>
              <a:lumOff val="80000"/>
            </a:schemeClr>
          </a:solidFill>
        </p:spPr>
        <p:txBody>
          <a:bodyPr anchor="ctr">
            <a:normAutofit/>
          </a:bodyPr>
          <a:lstStyle>
            <a:lvl1pPr marL="0" indent="0" algn="ctr">
              <a:buNone/>
              <a:defRPr sz="20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Tree>
    <p:extLst>
      <p:ext uri="{BB962C8B-B14F-4D97-AF65-F5344CB8AC3E}">
        <p14:creationId xmlns:p14="http://schemas.microsoft.com/office/powerpoint/2010/main" val="1700054427"/>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Content + Char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06F5092-2DC4-4166-9556-C190B4FD04D1}"/>
              </a:ext>
            </a:extLst>
          </p:cNvPr>
          <p:cNvSpPr>
            <a:spLocks noGrp="1"/>
          </p:cNvSpPr>
          <p:nvPr>
            <p:ph type="title"/>
          </p:nvPr>
        </p:nvSpPr>
        <p:spPr/>
        <p:txBody>
          <a:bodyPr/>
          <a:lstStyle/>
          <a:p>
            <a:r>
              <a:rPr lang="en-US"/>
              <a:t>Click to edit Master title style</a:t>
            </a:r>
          </a:p>
        </p:txBody>
      </p:sp>
      <p:sp>
        <p:nvSpPr>
          <p:cNvPr id="4" name="Footer Placeholder 3">
            <a:extLst>
              <a:ext uri="{FF2B5EF4-FFF2-40B4-BE49-F238E27FC236}">
                <a16:creationId xmlns:a16="http://schemas.microsoft.com/office/drawing/2014/main" id="{C58756CB-969F-4068-B4D3-33FE0D23BB8E}"/>
              </a:ext>
            </a:extLst>
          </p:cNvPr>
          <p:cNvSpPr>
            <a:spLocks noGrp="1"/>
          </p:cNvSpPr>
          <p:nvPr>
            <p:ph type="ftr" sz="quarter" idx="11"/>
          </p:nvPr>
        </p:nvSpPr>
        <p:spPr/>
        <p:txBody>
          <a:bodyPr/>
          <a:lstStyle>
            <a:lvl1pPr>
              <a:defRPr>
                <a:latin typeface="Arial" panose="020B0604020202020204" pitchFamily="34" charset="0"/>
                <a:cs typeface="Arial" panose="020B0604020202020204" pitchFamily="34" charset="0"/>
              </a:defRPr>
            </a:lvl1pPr>
          </a:lstStyle>
          <a:p>
            <a:r>
              <a:rPr lang="en-US" dirty="0"/>
              <a:t>DELIBERATIVE AND PRE-DECISIONAL</a:t>
            </a:r>
          </a:p>
        </p:txBody>
      </p:sp>
      <p:sp>
        <p:nvSpPr>
          <p:cNvPr id="8" name="Content Placeholder 2">
            <a:extLst>
              <a:ext uri="{FF2B5EF4-FFF2-40B4-BE49-F238E27FC236}">
                <a16:creationId xmlns:a16="http://schemas.microsoft.com/office/drawing/2014/main" id="{74B0B108-C77E-41C7-A8E8-68947C1731A0}"/>
              </a:ext>
            </a:extLst>
          </p:cNvPr>
          <p:cNvSpPr>
            <a:spLocks noGrp="1"/>
          </p:cNvSpPr>
          <p:nvPr>
            <p:ph sz="half" idx="1"/>
          </p:nvPr>
        </p:nvSpPr>
        <p:spPr>
          <a:xfrm>
            <a:off x="486888" y="1324881"/>
            <a:ext cx="5486400" cy="4544568"/>
          </a:xfrm>
        </p:spPr>
        <p:txBody>
          <a:bodyPr/>
          <a:lstStyle>
            <a:lvl1pPr>
              <a:defRPr sz="2400"/>
            </a:lvl1pPr>
            <a:lvl2pPr>
              <a:defRPr sz="2000"/>
            </a:lvl2pPr>
            <a:lvl3pPr>
              <a:defRPr sz="1800"/>
            </a:lvl3pPr>
            <a:lvl4pPr>
              <a:defRPr sz="1600"/>
            </a:lvl4pPr>
            <a:lvl5pPr>
              <a:defRPr sz="16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7" name="Chart Placeholder 6">
            <a:extLst>
              <a:ext uri="{FF2B5EF4-FFF2-40B4-BE49-F238E27FC236}">
                <a16:creationId xmlns:a16="http://schemas.microsoft.com/office/drawing/2014/main" id="{AB155EE3-8C0F-4C08-A07E-7BAD33962BD4}"/>
              </a:ext>
            </a:extLst>
          </p:cNvPr>
          <p:cNvSpPr>
            <a:spLocks noGrp="1"/>
          </p:cNvSpPr>
          <p:nvPr>
            <p:ph type="chart" sz="quarter" idx="12"/>
          </p:nvPr>
        </p:nvSpPr>
        <p:spPr>
          <a:xfrm>
            <a:off x="6365873" y="1325563"/>
            <a:ext cx="5486401" cy="4543425"/>
          </a:xfrm>
        </p:spPr>
        <p:txBody>
          <a:bodyPr>
            <a:normAutofit/>
          </a:bodyPr>
          <a:lstStyle>
            <a:lvl1pPr>
              <a:defRPr sz="2400"/>
            </a:lvl1pPr>
          </a:lstStyle>
          <a:p>
            <a:endParaRPr lang="en-US"/>
          </a:p>
        </p:txBody>
      </p:sp>
      <p:cxnSp>
        <p:nvCxnSpPr>
          <p:cNvPr id="11" name="Straight Connector 10">
            <a:extLst>
              <a:ext uri="{FF2B5EF4-FFF2-40B4-BE49-F238E27FC236}">
                <a16:creationId xmlns:a16="http://schemas.microsoft.com/office/drawing/2014/main" id="{A5BE4FDF-671C-44CF-ADEF-66A27000D99A}"/>
              </a:ext>
            </a:extLst>
          </p:cNvPr>
          <p:cNvCxnSpPr>
            <a:cxnSpLocks/>
          </p:cNvCxnSpPr>
          <p:nvPr userDrawn="1"/>
        </p:nvCxnSpPr>
        <p:spPr>
          <a:xfrm>
            <a:off x="6169231" y="1311758"/>
            <a:ext cx="0" cy="4557691"/>
          </a:xfrm>
          <a:prstGeom prst="line">
            <a:avLst/>
          </a:prstGeom>
          <a:ln w="38100">
            <a:solidFill>
              <a:srgbClr val="2F5597"/>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94703889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Two Content +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06F5092-2DC4-4166-9556-C190B4FD04D1}"/>
              </a:ext>
            </a:extLst>
          </p:cNvPr>
          <p:cNvSpPr>
            <a:spLocks noGrp="1"/>
          </p:cNvSpPr>
          <p:nvPr>
            <p:ph type="title"/>
          </p:nvPr>
        </p:nvSpPr>
        <p:spPr/>
        <p:txBody>
          <a:bodyPr/>
          <a:lstStyle/>
          <a:p>
            <a:r>
              <a:rPr lang="en-US"/>
              <a:t>Click to edit Master title style</a:t>
            </a:r>
          </a:p>
        </p:txBody>
      </p:sp>
      <p:sp>
        <p:nvSpPr>
          <p:cNvPr id="4" name="Footer Placeholder 3">
            <a:extLst>
              <a:ext uri="{FF2B5EF4-FFF2-40B4-BE49-F238E27FC236}">
                <a16:creationId xmlns:a16="http://schemas.microsoft.com/office/drawing/2014/main" id="{C58756CB-969F-4068-B4D3-33FE0D23BB8E}"/>
              </a:ext>
            </a:extLst>
          </p:cNvPr>
          <p:cNvSpPr>
            <a:spLocks noGrp="1"/>
          </p:cNvSpPr>
          <p:nvPr>
            <p:ph type="ftr" sz="quarter" idx="11"/>
          </p:nvPr>
        </p:nvSpPr>
        <p:spPr/>
        <p:txBody>
          <a:bodyPr/>
          <a:lstStyle>
            <a:lvl1pPr>
              <a:defRPr>
                <a:latin typeface="Arial" panose="020B0604020202020204" pitchFamily="34" charset="0"/>
                <a:cs typeface="Arial" panose="020B0604020202020204" pitchFamily="34" charset="0"/>
              </a:defRPr>
            </a:lvl1pPr>
          </a:lstStyle>
          <a:p>
            <a:r>
              <a:rPr lang="en-US" dirty="0"/>
              <a:t>DELIBERATIVE AND PRE-DECISIONAL</a:t>
            </a:r>
          </a:p>
        </p:txBody>
      </p:sp>
      <p:sp>
        <p:nvSpPr>
          <p:cNvPr id="8" name="Content Placeholder 2">
            <a:extLst>
              <a:ext uri="{FF2B5EF4-FFF2-40B4-BE49-F238E27FC236}">
                <a16:creationId xmlns:a16="http://schemas.microsoft.com/office/drawing/2014/main" id="{74B0B108-C77E-41C7-A8E8-68947C1731A0}"/>
              </a:ext>
            </a:extLst>
          </p:cNvPr>
          <p:cNvSpPr>
            <a:spLocks noGrp="1"/>
          </p:cNvSpPr>
          <p:nvPr>
            <p:ph sz="half" idx="1"/>
          </p:nvPr>
        </p:nvSpPr>
        <p:spPr>
          <a:xfrm>
            <a:off x="486888" y="1324881"/>
            <a:ext cx="5486400" cy="3160033"/>
          </a:xfrm>
        </p:spPr>
        <p:txBody>
          <a:bodyPr/>
          <a:lstStyle>
            <a:lvl1pPr>
              <a:defRPr sz="2400"/>
            </a:lvl1pPr>
            <a:lvl2pPr>
              <a:defRPr sz="2000"/>
            </a:lvl2pPr>
            <a:lvl3pPr>
              <a:defRPr sz="1800"/>
            </a:lvl3pPr>
            <a:lvl4pPr>
              <a:defRPr sz="1600"/>
            </a:lvl4pPr>
            <a:lvl5pPr>
              <a:defRPr sz="16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7" name="Chart Placeholder 6">
            <a:extLst>
              <a:ext uri="{FF2B5EF4-FFF2-40B4-BE49-F238E27FC236}">
                <a16:creationId xmlns:a16="http://schemas.microsoft.com/office/drawing/2014/main" id="{AB155EE3-8C0F-4C08-A07E-7BAD33962BD4}"/>
              </a:ext>
            </a:extLst>
          </p:cNvPr>
          <p:cNvSpPr>
            <a:spLocks noGrp="1"/>
          </p:cNvSpPr>
          <p:nvPr>
            <p:ph type="chart" sz="quarter" idx="12"/>
          </p:nvPr>
        </p:nvSpPr>
        <p:spPr>
          <a:xfrm>
            <a:off x="6365873" y="1325564"/>
            <a:ext cx="5486401" cy="3159238"/>
          </a:xfrm>
        </p:spPr>
        <p:txBody>
          <a:bodyPr>
            <a:normAutofit/>
          </a:bodyPr>
          <a:lstStyle>
            <a:lvl1pPr>
              <a:defRPr sz="2400"/>
            </a:lvl1pPr>
          </a:lstStyle>
          <a:p>
            <a:endParaRPr lang="en-US"/>
          </a:p>
        </p:txBody>
      </p:sp>
      <p:sp>
        <p:nvSpPr>
          <p:cNvPr id="9" name="Text Placeholder 9">
            <a:extLst>
              <a:ext uri="{FF2B5EF4-FFF2-40B4-BE49-F238E27FC236}">
                <a16:creationId xmlns:a16="http://schemas.microsoft.com/office/drawing/2014/main" id="{251E6133-BC37-41CB-97D4-87B5B1920498}"/>
              </a:ext>
            </a:extLst>
          </p:cNvPr>
          <p:cNvSpPr>
            <a:spLocks noGrp="1"/>
          </p:cNvSpPr>
          <p:nvPr>
            <p:ph type="body" sz="quarter" idx="14"/>
          </p:nvPr>
        </p:nvSpPr>
        <p:spPr>
          <a:xfrm>
            <a:off x="487363" y="4657889"/>
            <a:ext cx="5485925" cy="1220850"/>
          </a:xfrm>
          <a:solidFill>
            <a:schemeClr val="accent1">
              <a:lumMod val="20000"/>
              <a:lumOff val="80000"/>
            </a:schemeClr>
          </a:solidFill>
        </p:spPr>
        <p:txBody>
          <a:bodyPr>
            <a:noAutofit/>
          </a:bodyPr>
          <a:lstStyle>
            <a:lvl1pPr>
              <a:defRPr sz="2000"/>
            </a:lvl1pPr>
            <a:lvl2pPr>
              <a:defRPr sz="1800"/>
            </a:lvl2pPr>
            <a:lvl3pPr>
              <a:defRPr sz="1600"/>
            </a:lvl3pPr>
            <a:lvl4pPr>
              <a:defRPr sz="1400"/>
            </a:lvl4pPr>
            <a:lvl5pPr>
              <a:defRPr sz="14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10" name="Text Placeholder 9">
            <a:extLst>
              <a:ext uri="{FF2B5EF4-FFF2-40B4-BE49-F238E27FC236}">
                <a16:creationId xmlns:a16="http://schemas.microsoft.com/office/drawing/2014/main" id="{C0C04A8D-0CE2-4FEE-BCB2-05E03F6DE37D}"/>
              </a:ext>
            </a:extLst>
          </p:cNvPr>
          <p:cNvSpPr>
            <a:spLocks noGrp="1"/>
          </p:cNvSpPr>
          <p:nvPr>
            <p:ph type="body" sz="quarter" idx="15"/>
          </p:nvPr>
        </p:nvSpPr>
        <p:spPr>
          <a:xfrm>
            <a:off x="6366349" y="4657889"/>
            <a:ext cx="5485925" cy="1220850"/>
          </a:xfrm>
          <a:solidFill>
            <a:schemeClr val="accent1">
              <a:lumMod val="20000"/>
              <a:lumOff val="80000"/>
            </a:schemeClr>
          </a:solidFill>
        </p:spPr>
        <p:txBody>
          <a:bodyPr>
            <a:noAutofit/>
          </a:bodyPr>
          <a:lstStyle>
            <a:lvl1pPr>
              <a:defRPr sz="2000"/>
            </a:lvl1pPr>
            <a:lvl2pPr>
              <a:defRPr sz="1800"/>
            </a:lvl2pPr>
            <a:lvl3pPr>
              <a:defRPr sz="1600"/>
            </a:lvl3pPr>
            <a:lvl4pPr>
              <a:defRPr sz="1400"/>
            </a:lvl4pPr>
            <a:lvl5pPr>
              <a:defRPr sz="14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Tree>
    <p:extLst>
      <p:ext uri="{BB962C8B-B14F-4D97-AF65-F5344CB8AC3E}">
        <p14:creationId xmlns:p14="http://schemas.microsoft.com/office/powerpoint/2010/main" val="1020420287"/>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Content + Two Charts">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06F5092-2DC4-4166-9556-C190B4FD04D1}"/>
              </a:ext>
            </a:extLst>
          </p:cNvPr>
          <p:cNvSpPr>
            <a:spLocks noGrp="1"/>
          </p:cNvSpPr>
          <p:nvPr>
            <p:ph type="title"/>
          </p:nvPr>
        </p:nvSpPr>
        <p:spPr/>
        <p:txBody>
          <a:bodyPr/>
          <a:lstStyle/>
          <a:p>
            <a:r>
              <a:rPr lang="en-US"/>
              <a:t>Click to edit Master title style</a:t>
            </a:r>
          </a:p>
        </p:txBody>
      </p:sp>
      <p:sp>
        <p:nvSpPr>
          <p:cNvPr id="4" name="Footer Placeholder 3">
            <a:extLst>
              <a:ext uri="{FF2B5EF4-FFF2-40B4-BE49-F238E27FC236}">
                <a16:creationId xmlns:a16="http://schemas.microsoft.com/office/drawing/2014/main" id="{C58756CB-969F-4068-B4D3-33FE0D23BB8E}"/>
              </a:ext>
            </a:extLst>
          </p:cNvPr>
          <p:cNvSpPr>
            <a:spLocks noGrp="1"/>
          </p:cNvSpPr>
          <p:nvPr>
            <p:ph type="ftr" sz="quarter" idx="11"/>
          </p:nvPr>
        </p:nvSpPr>
        <p:spPr/>
        <p:txBody>
          <a:bodyPr/>
          <a:lstStyle>
            <a:lvl1pPr>
              <a:defRPr>
                <a:latin typeface="Arial" panose="020B0604020202020204" pitchFamily="34" charset="0"/>
                <a:cs typeface="Arial" panose="020B0604020202020204" pitchFamily="34" charset="0"/>
              </a:defRPr>
            </a:lvl1pPr>
          </a:lstStyle>
          <a:p>
            <a:r>
              <a:rPr lang="en-US" dirty="0"/>
              <a:t>DELIBERATIVE AND PRE-DECISIONAL</a:t>
            </a:r>
          </a:p>
        </p:txBody>
      </p:sp>
      <p:sp>
        <p:nvSpPr>
          <p:cNvPr id="8" name="Content Placeholder 2">
            <a:extLst>
              <a:ext uri="{FF2B5EF4-FFF2-40B4-BE49-F238E27FC236}">
                <a16:creationId xmlns:a16="http://schemas.microsoft.com/office/drawing/2014/main" id="{74B0B108-C77E-41C7-A8E8-68947C1731A0}"/>
              </a:ext>
            </a:extLst>
          </p:cNvPr>
          <p:cNvSpPr>
            <a:spLocks noGrp="1"/>
          </p:cNvSpPr>
          <p:nvPr>
            <p:ph sz="half" idx="1"/>
          </p:nvPr>
        </p:nvSpPr>
        <p:spPr>
          <a:xfrm>
            <a:off x="486888" y="1324881"/>
            <a:ext cx="5486400" cy="4544568"/>
          </a:xfrm>
        </p:spPr>
        <p:txBody>
          <a:bodyPr/>
          <a:lstStyle>
            <a:lvl1pPr>
              <a:defRPr sz="2400"/>
            </a:lvl1pPr>
            <a:lvl2pPr>
              <a:defRPr sz="2000"/>
            </a:lvl2pPr>
            <a:lvl3pPr>
              <a:defRPr sz="1800"/>
            </a:lvl3pPr>
            <a:lvl4pPr>
              <a:defRPr sz="1600"/>
            </a:lvl4pPr>
            <a:lvl5pPr>
              <a:defRPr sz="16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7" name="Chart Placeholder 6">
            <a:extLst>
              <a:ext uri="{FF2B5EF4-FFF2-40B4-BE49-F238E27FC236}">
                <a16:creationId xmlns:a16="http://schemas.microsoft.com/office/drawing/2014/main" id="{AB155EE3-8C0F-4C08-A07E-7BAD33962BD4}"/>
              </a:ext>
            </a:extLst>
          </p:cNvPr>
          <p:cNvSpPr>
            <a:spLocks noGrp="1"/>
          </p:cNvSpPr>
          <p:nvPr>
            <p:ph type="chart" sz="quarter" idx="12"/>
          </p:nvPr>
        </p:nvSpPr>
        <p:spPr>
          <a:xfrm>
            <a:off x="6365873" y="1325563"/>
            <a:ext cx="5486401" cy="2103437"/>
          </a:xfrm>
        </p:spPr>
        <p:txBody>
          <a:bodyPr>
            <a:normAutofit/>
          </a:bodyPr>
          <a:lstStyle>
            <a:lvl1pPr>
              <a:defRPr sz="2400"/>
            </a:lvl1pPr>
          </a:lstStyle>
          <a:p>
            <a:endParaRPr lang="en-US"/>
          </a:p>
        </p:txBody>
      </p:sp>
      <p:sp>
        <p:nvSpPr>
          <p:cNvPr id="6" name="Chart Placeholder 6">
            <a:extLst>
              <a:ext uri="{FF2B5EF4-FFF2-40B4-BE49-F238E27FC236}">
                <a16:creationId xmlns:a16="http://schemas.microsoft.com/office/drawing/2014/main" id="{3AE5AD41-FB76-4309-A475-B2F09E050043}"/>
              </a:ext>
            </a:extLst>
          </p:cNvPr>
          <p:cNvSpPr>
            <a:spLocks noGrp="1"/>
          </p:cNvSpPr>
          <p:nvPr>
            <p:ph type="chart" sz="quarter" idx="13"/>
          </p:nvPr>
        </p:nvSpPr>
        <p:spPr>
          <a:xfrm>
            <a:off x="6365873" y="3766012"/>
            <a:ext cx="5486401" cy="2103437"/>
          </a:xfrm>
        </p:spPr>
        <p:txBody>
          <a:bodyPr>
            <a:normAutofit/>
          </a:bodyPr>
          <a:lstStyle>
            <a:lvl1pPr>
              <a:defRPr sz="2400"/>
            </a:lvl1pPr>
          </a:lstStyle>
          <a:p>
            <a:endParaRPr lang="en-US"/>
          </a:p>
        </p:txBody>
      </p:sp>
      <p:cxnSp>
        <p:nvCxnSpPr>
          <p:cNvPr id="9" name="Straight Connector 8">
            <a:extLst>
              <a:ext uri="{FF2B5EF4-FFF2-40B4-BE49-F238E27FC236}">
                <a16:creationId xmlns:a16="http://schemas.microsoft.com/office/drawing/2014/main" id="{94F59334-6C76-4A6A-97F1-52A37353D06E}"/>
              </a:ext>
            </a:extLst>
          </p:cNvPr>
          <p:cNvCxnSpPr>
            <a:cxnSpLocks/>
          </p:cNvCxnSpPr>
          <p:nvPr userDrawn="1"/>
        </p:nvCxnSpPr>
        <p:spPr>
          <a:xfrm>
            <a:off x="6169231" y="1311758"/>
            <a:ext cx="0" cy="2117242"/>
          </a:xfrm>
          <a:prstGeom prst="line">
            <a:avLst/>
          </a:prstGeom>
          <a:ln w="38100">
            <a:solidFill>
              <a:srgbClr val="2F5597"/>
            </a:solidFill>
          </a:ln>
        </p:spPr>
        <p:style>
          <a:lnRef idx="1">
            <a:schemeClr val="accent1"/>
          </a:lnRef>
          <a:fillRef idx="0">
            <a:schemeClr val="accent1"/>
          </a:fillRef>
          <a:effectRef idx="0">
            <a:schemeClr val="accent1"/>
          </a:effectRef>
          <a:fontRef idx="minor">
            <a:schemeClr val="tx1"/>
          </a:fontRef>
        </p:style>
      </p:cxnSp>
      <p:cxnSp>
        <p:nvCxnSpPr>
          <p:cNvPr id="10" name="Straight Connector 9">
            <a:extLst>
              <a:ext uri="{FF2B5EF4-FFF2-40B4-BE49-F238E27FC236}">
                <a16:creationId xmlns:a16="http://schemas.microsoft.com/office/drawing/2014/main" id="{B064BC80-DA1F-46E6-9230-D5A15DB49120}"/>
              </a:ext>
            </a:extLst>
          </p:cNvPr>
          <p:cNvCxnSpPr>
            <a:cxnSpLocks/>
          </p:cNvCxnSpPr>
          <p:nvPr userDrawn="1"/>
        </p:nvCxnSpPr>
        <p:spPr>
          <a:xfrm>
            <a:off x="6169231" y="3752207"/>
            <a:ext cx="0" cy="2117242"/>
          </a:xfrm>
          <a:prstGeom prst="line">
            <a:avLst/>
          </a:prstGeom>
          <a:ln w="38100">
            <a:solidFill>
              <a:srgbClr val="2F5597"/>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259206401"/>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Content +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06F5092-2DC4-4166-9556-C190B4FD04D1}"/>
              </a:ext>
            </a:extLst>
          </p:cNvPr>
          <p:cNvSpPr>
            <a:spLocks noGrp="1"/>
          </p:cNvSpPr>
          <p:nvPr>
            <p:ph type="title"/>
          </p:nvPr>
        </p:nvSpPr>
        <p:spPr/>
        <p:txBody>
          <a:bodyPr/>
          <a:lstStyle/>
          <a:p>
            <a:r>
              <a:rPr lang="en-US"/>
              <a:t>Click to edit Master title style</a:t>
            </a:r>
          </a:p>
        </p:txBody>
      </p:sp>
      <p:sp>
        <p:nvSpPr>
          <p:cNvPr id="4" name="Footer Placeholder 3">
            <a:extLst>
              <a:ext uri="{FF2B5EF4-FFF2-40B4-BE49-F238E27FC236}">
                <a16:creationId xmlns:a16="http://schemas.microsoft.com/office/drawing/2014/main" id="{C58756CB-969F-4068-B4D3-33FE0D23BB8E}"/>
              </a:ext>
            </a:extLst>
          </p:cNvPr>
          <p:cNvSpPr>
            <a:spLocks noGrp="1"/>
          </p:cNvSpPr>
          <p:nvPr>
            <p:ph type="ftr" sz="quarter" idx="11"/>
          </p:nvPr>
        </p:nvSpPr>
        <p:spPr/>
        <p:txBody>
          <a:bodyPr/>
          <a:lstStyle>
            <a:lvl1pPr>
              <a:defRPr>
                <a:latin typeface="Arial" panose="020B0604020202020204" pitchFamily="34" charset="0"/>
                <a:cs typeface="Arial" panose="020B0604020202020204" pitchFamily="34" charset="0"/>
              </a:defRPr>
            </a:lvl1pPr>
          </a:lstStyle>
          <a:p>
            <a:r>
              <a:rPr lang="en-US" dirty="0"/>
              <a:t>DELIBERATIVE AND PRE-DECISIONAL</a:t>
            </a:r>
          </a:p>
        </p:txBody>
      </p:sp>
      <p:sp>
        <p:nvSpPr>
          <p:cNvPr id="8" name="Content Placeholder 2">
            <a:extLst>
              <a:ext uri="{FF2B5EF4-FFF2-40B4-BE49-F238E27FC236}">
                <a16:creationId xmlns:a16="http://schemas.microsoft.com/office/drawing/2014/main" id="{74B0B108-C77E-41C7-A8E8-68947C1731A0}"/>
              </a:ext>
            </a:extLst>
          </p:cNvPr>
          <p:cNvSpPr>
            <a:spLocks noGrp="1"/>
          </p:cNvSpPr>
          <p:nvPr>
            <p:ph sz="half" idx="1"/>
          </p:nvPr>
        </p:nvSpPr>
        <p:spPr>
          <a:xfrm>
            <a:off x="486887" y="1324881"/>
            <a:ext cx="8842169" cy="4544568"/>
          </a:xfrm>
        </p:spPr>
        <p:txBody>
          <a:bodyPr>
            <a:normAutofit/>
          </a:bodyPr>
          <a:lstStyle>
            <a:lvl1pPr>
              <a:defRPr sz="2400"/>
            </a:lvl1pPr>
            <a:lvl2pPr>
              <a:defRPr sz="2000"/>
            </a:lvl2pPr>
            <a:lvl3pPr>
              <a:defRPr sz="1800"/>
            </a:lvl3pPr>
            <a:lvl4pPr>
              <a:defRPr sz="1600"/>
            </a:lvl4pPr>
            <a:lvl5pPr>
              <a:defRPr sz="16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5" name="Text Placeholder 4">
            <a:extLst>
              <a:ext uri="{FF2B5EF4-FFF2-40B4-BE49-F238E27FC236}">
                <a16:creationId xmlns:a16="http://schemas.microsoft.com/office/drawing/2014/main" id="{657E73E3-1A83-42EB-9DD4-F3083803BF5C}"/>
              </a:ext>
            </a:extLst>
          </p:cNvPr>
          <p:cNvSpPr>
            <a:spLocks noGrp="1"/>
          </p:cNvSpPr>
          <p:nvPr>
            <p:ph type="body" sz="quarter" idx="12"/>
          </p:nvPr>
        </p:nvSpPr>
        <p:spPr>
          <a:xfrm>
            <a:off x="9437914" y="1325563"/>
            <a:ext cx="2414361" cy="4543425"/>
          </a:xfrm>
          <a:solidFill>
            <a:schemeClr val="accent1">
              <a:lumMod val="20000"/>
              <a:lumOff val="80000"/>
            </a:schemeClr>
          </a:solidFill>
        </p:spPr>
        <p:txBody>
          <a:bodyPr>
            <a:normAutofit/>
          </a:bodyPr>
          <a:lstStyle>
            <a:lvl1pPr>
              <a:defRPr sz="2000"/>
            </a:lvl1pPr>
            <a:lvl2pPr>
              <a:defRPr sz="1800"/>
            </a:lvl2pPr>
            <a:lvl3pPr>
              <a:defRPr sz="1600"/>
            </a:lvl3pPr>
            <a:lvl4pPr>
              <a:defRPr sz="1400"/>
            </a:lvl4pPr>
            <a:lvl5pPr>
              <a:defRPr sz="14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Tree>
    <p:extLst>
      <p:ext uri="{BB962C8B-B14F-4D97-AF65-F5344CB8AC3E}">
        <p14:creationId xmlns:p14="http://schemas.microsoft.com/office/powerpoint/2010/main" val="4113079524"/>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Three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670EE46-5955-274F-BAF1-8370B565C65A}"/>
              </a:ext>
            </a:extLst>
          </p:cNvPr>
          <p:cNvSpPr>
            <a:spLocks noGrp="1"/>
          </p:cNvSpPr>
          <p:nvPr>
            <p:ph type="title"/>
          </p:nvPr>
        </p:nvSpPr>
        <p:spPr/>
        <p:txBody>
          <a:bodyPr/>
          <a:lstStyle/>
          <a:p>
            <a:r>
              <a:rPr lang="en-US" dirty="0"/>
              <a:t>Click to edit Master title style</a:t>
            </a:r>
          </a:p>
        </p:txBody>
      </p:sp>
      <p:sp>
        <p:nvSpPr>
          <p:cNvPr id="3" name="Footer Placeholder 3">
            <a:extLst>
              <a:ext uri="{FF2B5EF4-FFF2-40B4-BE49-F238E27FC236}">
                <a16:creationId xmlns:a16="http://schemas.microsoft.com/office/drawing/2014/main" id="{9090A4B3-D42A-4912-956D-6123FF0282A9}"/>
              </a:ext>
            </a:extLst>
          </p:cNvPr>
          <p:cNvSpPr>
            <a:spLocks noGrp="1"/>
          </p:cNvSpPr>
          <p:nvPr>
            <p:ph type="ftr" sz="quarter" idx="11"/>
          </p:nvPr>
        </p:nvSpPr>
        <p:spPr>
          <a:xfrm>
            <a:off x="4038600" y="6356350"/>
            <a:ext cx="4114800" cy="365125"/>
          </a:xfrm>
        </p:spPr>
        <p:txBody>
          <a:bodyPr/>
          <a:lstStyle>
            <a:lvl1pPr>
              <a:defRPr>
                <a:latin typeface="Arial" panose="020B0604020202020204" pitchFamily="34" charset="0"/>
                <a:cs typeface="Arial" panose="020B0604020202020204" pitchFamily="34" charset="0"/>
              </a:defRPr>
            </a:lvl1pPr>
          </a:lstStyle>
          <a:p>
            <a:r>
              <a:rPr lang="en-US" dirty="0"/>
              <a:t>DELIBERATIVE AND PRE-DECISIONAL</a:t>
            </a:r>
          </a:p>
        </p:txBody>
      </p:sp>
      <p:sp>
        <p:nvSpPr>
          <p:cNvPr id="4" name="Content Placeholder 2">
            <a:extLst>
              <a:ext uri="{FF2B5EF4-FFF2-40B4-BE49-F238E27FC236}">
                <a16:creationId xmlns:a16="http://schemas.microsoft.com/office/drawing/2014/main" id="{BB2A5664-C96C-4F5D-B68F-972F1C9A5866}"/>
              </a:ext>
            </a:extLst>
          </p:cNvPr>
          <p:cNvSpPr>
            <a:spLocks noGrp="1"/>
          </p:cNvSpPr>
          <p:nvPr>
            <p:ph sz="half" idx="1"/>
          </p:nvPr>
        </p:nvSpPr>
        <p:spPr>
          <a:xfrm>
            <a:off x="486888" y="1324881"/>
            <a:ext cx="3551712" cy="4544568"/>
          </a:xfrm>
        </p:spPr>
        <p:txBody>
          <a:bodyPr>
            <a:normAutofit/>
          </a:bodyPr>
          <a:lstStyle>
            <a:lvl1pPr>
              <a:defRPr sz="2400"/>
            </a:lvl1pPr>
            <a:lvl2pPr>
              <a:defRPr sz="2000"/>
            </a:lvl2pPr>
            <a:lvl3pPr>
              <a:defRPr sz="1800"/>
            </a:lvl3pPr>
            <a:lvl4pPr>
              <a:defRPr sz="1600"/>
            </a:lvl4pPr>
            <a:lvl5pPr>
              <a:defRPr sz="16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5" name="Content Placeholder 2">
            <a:extLst>
              <a:ext uri="{FF2B5EF4-FFF2-40B4-BE49-F238E27FC236}">
                <a16:creationId xmlns:a16="http://schemas.microsoft.com/office/drawing/2014/main" id="{00C8D705-76BB-4AB0-9FEB-CC519A01989F}"/>
              </a:ext>
            </a:extLst>
          </p:cNvPr>
          <p:cNvSpPr>
            <a:spLocks noGrp="1"/>
          </p:cNvSpPr>
          <p:nvPr>
            <p:ph sz="half" idx="12"/>
          </p:nvPr>
        </p:nvSpPr>
        <p:spPr>
          <a:xfrm>
            <a:off x="4393376" y="1324881"/>
            <a:ext cx="3551712" cy="4544568"/>
          </a:xfrm>
        </p:spPr>
        <p:txBody>
          <a:bodyPr>
            <a:normAutofit/>
          </a:bodyPr>
          <a:lstStyle>
            <a:lvl1pPr>
              <a:defRPr sz="2400"/>
            </a:lvl1pPr>
            <a:lvl2pPr>
              <a:defRPr sz="2000"/>
            </a:lvl2pPr>
            <a:lvl3pPr>
              <a:defRPr sz="1800"/>
            </a:lvl3pPr>
            <a:lvl4pPr>
              <a:defRPr sz="1600"/>
            </a:lvl4pPr>
            <a:lvl5pPr>
              <a:defRPr sz="16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6" name="Content Placeholder 2">
            <a:extLst>
              <a:ext uri="{FF2B5EF4-FFF2-40B4-BE49-F238E27FC236}">
                <a16:creationId xmlns:a16="http://schemas.microsoft.com/office/drawing/2014/main" id="{C7F3EE45-AEA4-4D92-A48F-D03D09F50427}"/>
              </a:ext>
            </a:extLst>
          </p:cNvPr>
          <p:cNvSpPr>
            <a:spLocks noGrp="1"/>
          </p:cNvSpPr>
          <p:nvPr>
            <p:ph sz="half" idx="13"/>
          </p:nvPr>
        </p:nvSpPr>
        <p:spPr>
          <a:xfrm>
            <a:off x="8299862" y="1324881"/>
            <a:ext cx="3551712" cy="4544568"/>
          </a:xfrm>
        </p:spPr>
        <p:txBody>
          <a:bodyPr>
            <a:normAutofit/>
          </a:bodyPr>
          <a:lstStyle>
            <a:lvl1pPr>
              <a:defRPr sz="2400"/>
            </a:lvl1pPr>
            <a:lvl2pPr>
              <a:defRPr sz="2000"/>
            </a:lvl2pPr>
            <a:lvl3pPr>
              <a:defRPr sz="1800"/>
            </a:lvl3pPr>
            <a:lvl4pPr>
              <a:defRPr sz="1600"/>
            </a:lvl4pPr>
            <a:lvl5pPr>
              <a:defRPr sz="16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cxnSp>
        <p:nvCxnSpPr>
          <p:cNvPr id="7" name="Straight Connector 6">
            <a:extLst>
              <a:ext uri="{FF2B5EF4-FFF2-40B4-BE49-F238E27FC236}">
                <a16:creationId xmlns:a16="http://schemas.microsoft.com/office/drawing/2014/main" id="{CDE95C5A-97C5-4798-9AAF-57246E399483}"/>
              </a:ext>
            </a:extLst>
          </p:cNvPr>
          <p:cNvCxnSpPr>
            <a:cxnSpLocks/>
          </p:cNvCxnSpPr>
          <p:nvPr userDrawn="1"/>
        </p:nvCxnSpPr>
        <p:spPr>
          <a:xfrm>
            <a:off x="4215988" y="1311758"/>
            <a:ext cx="0" cy="4557691"/>
          </a:xfrm>
          <a:prstGeom prst="line">
            <a:avLst/>
          </a:prstGeom>
          <a:ln w="38100">
            <a:solidFill>
              <a:srgbClr val="2F5597"/>
            </a:solidFill>
          </a:ln>
        </p:spPr>
        <p:style>
          <a:lnRef idx="1">
            <a:schemeClr val="accent1"/>
          </a:lnRef>
          <a:fillRef idx="0">
            <a:schemeClr val="accent1"/>
          </a:fillRef>
          <a:effectRef idx="0">
            <a:schemeClr val="accent1"/>
          </a:effectRef>
          <a:fontRef idx="minor">
            <a:schemeClr val="tx1"/>
          </a:fontRef>
        </p:style>
      </p:cxnSp>
      <p:cxnSp>
        <p:nvCxnSpPr>
          <p:cNvPr id="8" name="Straight Connector 7">
            <a:extLst>
              <a:ext uri="{FF2B5EF4-FFF2-40B4-BE49-F238E27FC236}">
                <a16:creationId xmlns:a16="http://schemas.microsoft.com/office/drawing/2014/main" id="{0D36513E-6222-4783-B481-30D772AEB85E}"/>
              </a:ext>
            </a:extLst>
          </p:cNvPr>
          <p:cNvCxnSpPr>
            <a:cxnSpLocks/>
          </p:cNvCxnSpPr>
          <p:nvPr userDrawn="1"/>
        </p:nvCxnSpPr>
        <p:spPr>
          <a:xfrm>
            <a:off x="8122476" y="1311758"/>
            <a:ext cx="0" cy="4557691"/>
          </a:xfrm>
          <a:prstGeom prst="line">
            <a:avLst/>
          </a:prstGeom>
          <a:ln w="38100">
            <a:solidFill>
              <a:srgbClr val="2F5597"/>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889784913"/>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Three Content +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670EE46-5955-274F-BAF1-8370B565C65A}"/>
              </a:ext>
            </a:extLst>
          </p:cNvPr>
          <p:cNvSpPr>
            <a:spLocks noGrp="1"/>
          </p:cNvSpPr>
          <p:nvPr>
            <p:ph type="title"/>
          </p:nvPr>
        </p:nvSpPr>
        <p:spPr/>
        <p:txBody>
          <a:bodyPr/>
          <a:lstStyle/>
          <a:p>
            <a:r>
              <a:rPr lang="en-US" dirty="0"/>
              <a:t>Click to edit Master title style</a:t>
            </a:r>
          </a:p>
        </p:txBody>
      </p:sp>
      <p:sp>
        <p:nvSpPr>
          <p:cNvPr id="3" name="Footer Placeholder 3">
            <a:extLst>
              <a:ext uri="{FF2B5EF4-FFF2-40B4-BE49-F238E27FC236}">
                <a16:creationId xmlns:a16="http://schemas.microsoft.com/office/drawing/2014/main" id="{9090A4B3-D42A-4912-956D-6123FF0282A9}"/>
              </a:ext>
            </a:extLst>
          </p:cNvPr>
          <p:cNvSpPr>
            <a:spLocks noGrp="1"/>
          </p:cNvSpPr>
          <p:nvPr>
            <p:ph type="ftr" sz="quarter" idx="11"/>
          </p:nvPr>
        </p:nvSpPr>
        <p:spPr>
          <a:xfrm>
            <a:off x="4038600" y="6356350"/>
            <a:ext cx="4114800" cy="365125"/>
          </a:xfrm>
        </p:spPr>
        <p:txBody>
          <a:bodyPr/>
          <a:lstStyle>
            <a:lvl1pPr>
              <a:defRPr>
                <a:latin typeface="Arial" panose="020B0604020202020204" pitchFamily="34" charset="0"/>
                <a:cs typeface="Arial" panose="020B0604020202020204" pitchFamily="34" charset="0"/>
              </a:defRPr>
            </a:lvl1pPr>
          </a:lstStyle>
          <a:p>
            <a:r>
              <a:rPr lang="en-US" dirty="0"/>
              <a:t>DELIBERATIVE AND PRE-DECISIONAL</a:t>
            </a:r>
          </a:p>
        </p:txBody>
      </p:sp>
      <p:sp>
        <p:nvSpPr>
          <p:cNvPr id="4" name="Content Placeholder 2">
            <a:extLst>
              <a:ext uri="{FF2B5EF4-FFF2-40B4-BE49-F238E27FC236}">
                <a16:creationId xmlns:a16="http://schemas.microsoft.com/office/drawing/2014/main" id="{BB2A5664-C96C-4F5D-B68F-972F1C9A5866}"/>
              </a:ext>
            </a:extLst>
          </p:cNvPr>
          <p:cNvSpPr>
            <a:spLocks noGrp="1"/>
          </p:cNvSpPr>
          <p:nvPr>
            <p:ph sz="half" idx="1"/>
          </p:nvPr>
        </p:nvSpPr>
        <p:spPr>
          <a:xfrm>
            <a:off x="486888" y="1324881"/>
            <a:ext cx="3551712" cy="3160033"/>
          </a:xfrm>
        </p:spPr>
        <p:txBody>
          <a:bodyPr>
            <a:normAutofit/>
          </a:bodyPr>
          <a:lstStyle>
            <a:lvl1pPr>
              <a:defRPr sz="2400"/>
            </a:lvl1pPr>
            <a:lvl2pPr>
              <a:defRPr sz="2000"/>
            </a:lvl2pPr>
            <a:lvl3pPr>
              <a:defRPr sz="1800"/>
            </a:lvl3pPr>
            <a:lvl4pPr>
              <a:defRPr sz="1600"/>
            </a:lvl4pPr>
            <a:lvl5pPr>
              <a:defRPr sz="16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5" name="Content Placeholder 2">
            <a:extLst>
              <a:ext uri="{FF2B5EF4-FFF2-40B4-BE49-F238E27FC236}">
                <a16:creationId xmlns:a16="http://schemas.microsoft.com/office/drawing/2014/main" id="{00C8D705-76BB-4AB0-9FEB-CC519A01989F}"/>
              </a:ext>
            </a:extLst>
          </p:cNvPr>
          <p:cNvSpPr>
            <a:spLocks noGrp="1"/>
          </p:cNvSpPr>
          <p:nvPr>
            <p:ph sz="half" idx="12"/>
          </p:nvPr>
        </p:nvSpPr>
        <p:spPr>
          <a:xfrm>
            <a:off x="4393376" y="1324881"/>
            <a:ext cx="3551712" cy="3160033"/>
          </a:xfrm>
        </p:spPr>
        <p:txBody>
          <a:bodyPr>
            <a:normAutofit/>
          </a:bodyPr>
          <a:lstStyle>
            <a:lvl1pPr>
              <a:defRPr sz="2400"/>
            </a:lvl1pPr>
            <a:lvl2pPr>
              <a:defRPr sz="2000"/>
            </a:lvl2pPr>
            <a:lvl3pPr>
              <a:defRPr sz="1800"/>
            </a:lvl3pPr>
            <a:lvl4pPr>
              <a:defRPr sz="1600"/>
            </a:lvl4pPr>
            <a:lvl5pPr>
              <a:defRPr sz="16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6" name="Content Placeholder 2">
            <a:extLst>
              <a:ext uri="{FF2B5EF4-FFF2-40B4-BE49-F238E27FC236}">
                <a16:creationId xmlns:a16="http://schemas.microsoft.com/office/drawing/2014/main" id="{C7F3EE45-AEA4-4D92-A48F-D03D09F50427}"/>
              </a:ext>
            </a:extLst>
          </p:cNvPr>
          <p:cNvSpPr>
            <a:spLocks noGrp="1"/>
          </p:cNvSpPr>
          <p:nvPr>
            <p:ph sz="half" idx="13"/>
          </p:nvPr>
        </p:nvSpPr>
        <p:spPr>
          <a:xfrm>
            <a:off x="8299862" y="1324881"/>
            <a:ext cx="3551712" cy="3160033"/>
          </a:xfrm>
        </p:spPr>
        <p:txBody>
          <a:bodyPr>
            <a:normAutofit/>
          </a:bodyPr>
          <a:lstStyle>
            <a:lvl1pPr>
              <a:defRPr sz="2400"/>
            </a:lvl1pPr>
            <a:lvl2pPr>
              <a:defRPr sz="2000"/>
            </a:lvl2pPr>
            <a:lvl3pPr>
              <a:defRPr sz="1800"/>
            </a:lvl3pPr>
            <a:lvl4pPr>
              <a:defRPr sz="1600"/>
            </a:lvl4pPr>
            <a:lvl5pPr>
              <a:defRPr sz="16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10" name="Text Placeholder 9">
            <a:extLst>
              <a:ext uri="{FF2B5EF4-FFF2-40B4-BE49-F238E27FC236}">
                <a16:creationId xmlns:a16="http://schemas.microsoft.com/office/drawing/2014/main" id="{2E5C0444-4DE9-4FAF-8C59-55C5AB7AE96D}"/>
              </a:ext>
            </a:extLst>
          </p:cNvPr>
          <p:cNvSpPr>
            <a:spLocks noGrp="1"/>
          </p:cNvSpPr>
          <p:nvPr>
            <p:ph type="body" sz="quarter" idx="14"/>
          </p:nvPr>
        </p:nvSpPr>
        <p:spPr>
          <a:xfrm>
            <a:off x="487363" y="4657889"/>
            <a:ext cx="3551237" cy="1220850"/>
          </a:xfrm>
          <a:solidFill>
            <a:schemeClr val="accent1">
              <a:lumMod val="20000"/>
              <a:lumOff val="80000"/>
            </a:schemeClr>
          </a:solidFill>
        </p:spPr>
        <p:txBody>
          <a:bodyPr>
            <a:noAutofit/>
          </a:bodyPr>
          <a:lstStyle>
            <a:lvl1pPr>
              <a:defRPr sz="2000"/>
            </a:lvl1pPr>
            <a:lvl2pPr>
              <a:defRPr sz="1800"/>
            </a:lvl2pPr>
            <a:lvl3pPr>
              <a:defRPr sz="1600"/>
            </a:lvl3pPr>
            <a:lvl4pPr>
              <a:defRPr sz="1400"/>
            </a:lvl4pPr>
            <a:lvl5pPr>
              <a:defRPr sz="14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11" name="Text Placeholder 9">
            <a:extLst>
              <a:ext uri="{FF2B5EF4-FFF2-40B4-BE49-F238E27FC236}">
                <a16:creationId xmlns:a16="http://schemas.microsoft.com/office/drawing/2014/main" id="{28FF6B60-598C-4F83-A891-4C8D847D0828}"/>
              </a:ext>
            </a:extLst>
          </p:cNvPr>
          <p:cNvSpPr>
            <a:spLocks noGrp="1"/>
          </p:cNvSpPr>
          <p:nvPr>
            <p:ph type="body" sz="quarter" idx="15"/>
          </p:nvPr>
        </p:nvSpPr>
        <p:spPr>
          <a:xfrm>
            <a:off x="4393851" y="4657889"/>
            <a:ext cx="3551237" cy="1220850"/>
          </a:xfrm>
          <a:solidFill>
            <a:schemeClr val="accent1">
              <a:lumMod val="20000"/>
              <a:lumOff val="80000"/>
            </a:schemeClr>
          </a:solidFill>
        </p:spPr>
        <p:txBody>
          <a:bodyPr>
            <a:noAutofit/>
          </a:bodyPr>
          <a:lstStyle>
            <a:lvl1pPr>
              <a:defRPr sz="2000"/>
            </a:lvl1pPr>
            <a:lvl2pPr>
              <a:defRPr sz="1800"/>
            </a:lvl2pPr>
            <a:lvl3pPr>
              <a:defRPr sz="1600"/>
            </a:lvl3pPr>
            <a:lvl4pPr>
              <a:defRPr sz="1400"/>
            </a:lvl4pPr>
            <a:lvl5pPr>
              <a:defRPr sz="14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12" name="Text Placeholder 9">
            <a:extLst>
              <a:ext uri="{FF2B5EF4-FFF2-40B4-BE49-F238E27FC236}">
                <a16:creationId xmlns:a16="http://schemas.microsoft.com/office/drawing/2014/main" id="{12A81F33-0303-49F7-8E37-13D9C714EFB5}"/>
              </a:ext>
            </a:extLst>
          </p:cNvPr>
          <p:cNvSpPr>
            <a:spLocks noGrp="1"/>
          </p:cNvSpPr>
          <p:nvPr>
            <p:ph type="body" sz="quarter" idx="16"/>
          </p:nvPr>
        </p:nvSpPr>
        <p:spPr>
          <a:xfrm>
            <a:off x="8299862" y="4657889"/>
            <a:ext cx="3551237" cy="1220850"/>
          </a:xfrm>
          <a:solidFill>
            <a:schemeClr val="accent1">
              <a:lumMod val="20000"/>
              <a:lumOff val="80000"/>
            </a:schemeClr>
          </a:solidFill>
        </p:spPr>
        <p:txBody>
          <a:bodyPr>
            <a:noAutofit/>
          </a:bodyPr>
          <a:lstStyle>
            <a:lvl1pPr>
              <a:defRPr sz="2000"/>
            </a:lvl1pPr>
            <a:lvl2pPr>
              <a:defRPr sz="1800"/>
            </a:lvl2pPr>
            <a:lvl3pPr>
              <a:defRPr sz="1600"/>
            </a:lvl3pPr>
            <a:lvl4pPr>
              <a:defRPr sz="1400"/>
            </a:lvl4pPr>
            <a:lvl5pPr>
              <a:defRPr sz="14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Tree>
    <p:extLst>
      <p:ext uri="{BB962C8B-B14F-4D97-AF65-F5344CB8AC3E}">
        <p14:creationId xmlns:p14="http://schemas.microsoft.com/office/powerpoint/2010/main" val="4039038081"/>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userDrawn="1">
  <p:cSld name="Three Content (Horizontal)">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670EE46-5955-274F-BAF1-8370B565C65A}"/>
              </a:ext>
            </a:extLst>
          </p:cNvPr>
          <p:cNvSpPr>
            <a:spLocks noGrp="1"/>
          </p:cNvSpPr>
          <p:nvPr>
            <p:ph type="title"/>
          </p:nvPr>
        </p:nvSpPr>
        <p:spPr/>
        <p:txBody>
          <a:bodyPr/>
          <a:lstStyle/>
          <a:p>
            <a:r>
              <a:rPr lang="en-US" dirty="0"/>
              <a:t>Click to edit Master title style</a:t>
            </a:r>
          </a:p>
        </p:txBody>
      </p:sp>
      <p:sp>
        <p:nvSpPr>
          <p:cNvPr id="3" name="Footer Placeholder 3">
            <a:extLst>
              <a:ext uri="{FF2B5EF4-FFF2-40B4-BE49-F238E27FC236}">
                <a16:creationId xmlns:a16="http://schemas.microsoft.com/office/drawing/2014/main" id="{9090A4B3-D42A-4912-956D-6123FF0282A9}"/>
              </a:ext>
            </a:extLst>
          </p:cNvPr>
          <p:cNvSpPr>
            <a:spLocks noGrp="1"/>
          </p:cNvSpPr>
          <p:nvPr>
            <p:ph type="ftr" sz="quarter" idx="11"/>
          </p:nvPr>
        </p:nvSpPr>
        <p:spPr>
          <a:xfrm>
            <a:off x="4038600" y="6356350"/>
            <a:ext cx="4114800" cy="365125"/>
          </a:xfrm>
        </p:spPr>
        <p:txBody>
          <a:bodyPr/>
          <a:lstStyle>
            <a:lvl1pPr>
              <a:defRPr>
                <a:latin typeface="Arial" panose="020B0604020202020204" pitchFamily="34" charset="0"/>
                <a:cs typeface="Arial" panose="020B0604020202020204" pitchFamily="34" charset="0"/>
              </a:defRPr>
            </a:lvl1pPr>
          </a:lstStyle>
          <a:p>
            <a:r>
              <a:rPr lang="en-US" dirty="0"/>
              <a:t>DELIBERATIVE AND PRE-DECISIONAL</a:t>
            </a:r>
          </a:p>
        </p:txBody>
      </p:sp>
      <p:sp>
        <p:nvSpPr>
          <p:cNvPr id="4" name="Content Placeholder 2">
            <a:extLst>
              <a:ext uri="{FF2B5EF4-FFF2-40B4-BE49-F238E27FC236}">
                <a16:creationId xmlns:a16="http://schemas.microsoft.com/office/drawing/2014/main" id="{BB2A5664-C96C-4F5D-B68F-972F1C9A5866}"/>
              </a:ext>
            </a:extLst>
          </p:cNvPr>
          <p:cNvSpPr>
            <a:spLocks noGrp="1"/>
          </p:cNvSpPr>
          <p:nvPr>
            <p:ph sz="half" idx="1"/>
          </p:nvPr>
        </p:nvSpPr>
        <p:spPr>
          <a:xfrm>
            <a:off x="486887" y="1324882"/>
            <a:ext cx="11364687" cy="1371600"/>
          </a:xfrm>
        </p:spPr>
        <p:txBody>
          <a:bodyPr>
            <a:normAutofit/>
          </a:bodyPr>
          <a:lstStyle>
            <a:lvl1pPr>
              <a:defRPr sz="2400"/>
            </a:lvl1pPr>
            <a:lvl2pPr>
              <a:defRPr sz="2000"/>
            </a:lvl2pPr>
            <a:lvl3pPr>
              <a:defRPr sz="1800"/>
            </a:lvl3pPr>
            <a:lvl4pPr>
              <a:defRPr sz="1600"/>
            </a:lvl4pPr>
            <a:lvl5pPr>
              <a:defRPr sz="16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7" name="Content Placeholder 2">
            <a:extLst>
              <a:ext uri="{FF2B5EF4-FFF2-40B4-BE49-F238E27FC236}">
                <a16:creationId xmlns:a16="http://schemas.microsoft.com/office/drawing/2014/main" id="{EF8FC402-5BEC-4083-B21F-5DD795561C1B}"/>
              </a:ext>
            </a:extLst>
          </p:cNvPr>
          <p:cNvSpPr>
            <a:spLocks noGrp="1"/>
          </p:cNvSpPr>
          <p:nvPr>
            <p:ph sz="half" idx="12"/>
          </p:nvPr>
        </p:nvSpPr>
        <p:spPr>
          <a:xfrm>
            <a:off x="486887" y="2894012"/>
            <a:ext cx="11364687" cy="1371600"/>
          </a:xfrm>
        </p:spPr>
        <p:txBody>
          <a:bodyPr>
            <a:normAutofit/>
          </a:bodyPr>
          <a:lstStyle>
            <a:lvl1pPr>
              <a:defRPr sz="2400"/>
            </a:lvl1pPr>
            <a:lvl2pPr>
              <a:defRPr sz="2000"/>
            </a:lvl2pPr>
            <a:lvl3pPr>
              <a:defRPr sz="1800"/>
            </a:lvl3pPr>
            <a:lvl4pPr>
              <a:defRPr sz="1600"/>
            </a:lvl4pPr>
            <a:lvl5pPr>
              <a:defRPr sz="16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8" name="Content Placeholder 2">
            <a:extLst>
              <a:ext uri="{FF2B5EF4-FFF2-40B4-BE49-F238E27FC236}">
                <a16:creationId xmlns:a16="http://schemas.microsoft.com/office/drawing/2014/main" id="{C179DD1F-57E9-4F8E-8FC0-91F113A53328}"/>
              </a:ext>
            </a:extLst>
          </p:cNvPr>
          <p:cNvSpPr>
            <a:spLocks noGrp="1"/>
          </p:cNvSpPr>
          <p:nvPr>
            <p:ph sz="half" idx="13"/>
          </p:nvPr>
        </p:nvSpPr>
        <p:spPr>
          <a:xfrm>
            <a:off x="486887" y="4463142"/>
            <a:ext cx="11364687" cy="1371600"/>
          </a:xfrm>
        </p:spPr>
        <p:txBody>
          <a:bodyPr>
            <a:normAutofit/>
          </a:bodyPr>
          <a:lstStyle>
            <a:lvl1pPr>
              <a:defRPr sz="2400"/>
            </a:lvl1pPr>
            <a:lvl2pPr>
              <a:defRPr sz="2000"/>
            </a:lvl2pPr>
            <a:lvl3pPr>
              <a:defRPr sz="1800"/>
            </a:lvl3pPr>
            <a:lvl4pPr>
              <a:defRPr sz="1600"/>
            </a:lvl4pPr>
            <a:lvl5pPr>
              <a:defRPr sz="16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Tree>
    <p:extLst>
      <p:ext uri="{BB962C8B-B14F-4D97-AF65-F5344CB8AC3E}">
        <p14:creationId xmlns:p14="http://schemas.microsoft.com/office/powerpoint/2010/main" val="764724954"/>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preserve="1" userDrawn="1">
  <p:cSld name="Four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670EE46-5955-274F-BAF1-8370B565C65A}"/>
              </a:ext>
            </a:extLst>
          </p:cNvPr>
          <p:cNvSpPr>
            <a:spLocks noGrp="1"/>
          </p:cNvSpPr>
          <p:nvPr>
            <p:ph type="title"/>
          </p:nvPr>
        </p:nvSpPr>
        <p:spPr/>
        <p:txBody>
          <a:bodyPr/>
          <a:lstStyle/>
          <a:p>
            <a:r>
              <a:rPr lang="en-US" dirty="0"/>
              <a:t>Click to edit Master title style</a:t>
            </a:r>
          </a:p>
        </p:txBody>
      </p:sp>
      <p:sp>
        <p:nvSpPr>
          <p:cNvPr id="3" name="Footer Placeholder 3">
            <a:extLst>
              <a:ext uri="{FF2B5EF4-FFF2-40B4-BE49-F238E27FC236}">
                <a16:creationId xmlns:a16="http://schemas.microsoft.com/office/drawing/2014/main" id="{9090A4B3-D42A-4912-956D-6123FF0282A9}"/>
              </a:ext>
            </a:extLst>
          </p:cNvPr>
          <p:cNvSpPr>
            <a:spLocks noGrp="1"/>
          </p:cNvSpPr>
          <p:nvPr>
            <p:ph type="ftr" sz="quarter" idx="11"/>
          </p:nvPr>
        </p:nvSpPr>
        <p:spPr>
          <a:xfrm>
            <a:off x="4038600" y="6356350"/>
            <a:ext cx="4114800" cy="365125"/>
          </a:xfrm>
        </p:spPr>
        <p:txBody>
          <a:bodyPr/>
          <a:lstStyle>
            <a:lvl1pPr>
              <a:defRPr>
                <a:latin typeface="Arial" panose="020B0604020202020204" pitchFamily="34" charset="0"/>
                <a:cs typeface="Arial" panose="020B0604020202020204" pitchFamily="34" charset="0"/>
              </a:defRPr>
            </a:lvl1pPr>
          </a:lstStyle>
          <a:p>
            <a:r>
              <a:rPr lang="en-US" dirty="0"/>
              <a:t>DELIBERATIVE AND PRE-DECISIONAL</a:t>
            </a:r>
          </a:p>
        </p:txBody>
      </p:sp>
      <p:sp>
        <p:nvSpPr>
          <p:cNvPr id="4" name="Content Placeholder 2">
            <a:extLst>
              <a:ext uri="{FF2B5EF4-FFF2-40B4-BE49-F238E27FC236}">
                <a16:creationId xmlns:a16="http://schemas.microsoft.com/office/drawing/2014/main" id="{BB2A5664-C96C-4F5D-B68F-972F1C9A5866}"/>
              </a:ext>
            </a:extLst>
          </p:cNvPr>
          <p:cNvSpPr>
            <a:spLocks noGrp="1"/>
          </p:cNvSpPr>
          <p:nvPr>
            <p:ph sz="half" idx="1"/>
          </p:nvPr>
        </p:nvSpPr>
        <p:spPr>
          <a:xfrm>
            <a:off x="486888" y="1324881"/>
            <a:ext cx="2743200" cy="4544568"/>
          </a:xfrm>
        </p:spPr>
        <p:txBody>
          <a:bodyPr>
            <a:normAutofit/>
          </a:bodyPr>
          <a:lstStyle>
            <a:lvl1pPr>
              <a:defRPr sz="2000"/>
            </a:lvl1pPr>
            <a:lvl2pPr>
              <a:defRPr sz="1800"/>
            </a:lvl2pPr>
            <a:lvl3pPr>
              <a:defRPr sz="1600"/>
            </a:lvl3pPr>
            <a:lvl4pPr>
              <a:defRPr sz="1400"/>
            </a:lvl4pPr>
            <a:lvl5pPr>
              <a:defRPr sz="14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5" name="Content Placeholder 2">
            <a:extLst>
              <a:ext uri="{FF2B5EF4-FFF2-40B4-BE49-F238E27FC236}">
                <a16:creationId xmlns:a16="http://schemas.microsoft.com/office/drawing/2014/main" id="{00C8D705-76BB-4AB0-9FEB-CC519A01989F}"/>
              </a:ext>
            </a:extLst>
          </p:cNvPr>
          <p:cNvSpPr>
            <a:spLocks noGrp="1"/>
          </p:cNvSpPr>
          <p:nvPr>
            <p:ph sz="half" idx="12"/>
          </p:nvPr>
        </p:nvSpPr>
        <p:spPr>
          <a:xfrm>
            <a:off x="3360716" y="1324881"/>
            <a:ext cx="2743200" cy="4544568"/>
          </a:xfrm>
        </p:spPr>
        <p:txBody>
          <a:bodyPr>
            <a:normAutofit/>
          </a:bodyPr>
          <a:lstStyle>
            <a:lvl1pPr>
              <a:defRPr sz="2000"/>
            </a:lvl1pPr>
            <a:lvl2pPr>
              <a:defRPr sz="1800"/>
            </a:lvl2pPr>
            <a:lvl3pPr>
              <a:defRPr sz="1600"/>
            </a:lvl3pPr>
            <a:lvl4pPr>
              <a:defRPr sz="1400"/>
            </a:lvl4pPr>
            <a:lvl5pPr>
              <a:defRPr sz="14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6" name="Content Placeholder 2">
            <a:extLst>
              <a:ext uri="{FF2B5EF4-FFF2-40B4-BE49-F238E27FC236}">
                <a16:creationId xmlns:a16="http://schemas.microsoft.com/office/drawing/2014/main" id="{C7F3EE45-AEA4-4D92-A48F-D03D09F50427}"/>
              </a:ext>
            </a:extLst>
          </p:cNvPr>
          <p:cNvSpPr>
            <a:spLocks noGrp="1"/>
          </p:cNvSpPr>
          <p:nvPr>
            <p:ph sz="half" idx="13"/>
          </p:nvPr>
        </p:nvSpPr>
        <p:spPr>
          <a:xfrm>
            <a:off x="6234544" y="1324881"/>
            <a:ext cx="2743200" cy="4544568"/>
          </a:xfrm>
        </p:spPr>
        <p:txBody>
          <a:bodyPr>
            <a:normAutofit/>
          </a:bodyPr>
          <a:lstStyle>
            <a:lvl1pPr>
              <a:defRPr sz="2000"/>
            </a:lvl1pPr>
            <a:lvl2pPr>
              <a:defRPr sz="1800"/>
            </a:lvl2pPr>
            <a:lvl3pPr>
              <a:defRPr sz="1600"/>
            </a:lvl3pPr>
            <a:lvl4pPr>
              <a:defRPr sz="1400"/>
            </a:lvl4pPr>
            <a:lvl5pPr>
              <a:defRPr sz="14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7" name="Content Placeholder 2">
            <a:extLst>
              <a:ext uri="{FF2B5EF4-FFF2-40B4-BE49-F238E27FC236}">
                <a16:creationId xmlns:a16="http://schemas.microsoft.com/office/drawing/2014/main" id="{D7FE2A7B-24F0-49E9-BD7E-FC128CCE8D9A}"/>
              </a:ext>
            </a:extLst>
          </p:cNvPr>
          <p:cNvSpPr>
            <a:spLocks noGrp="1"/>
          </p:cNvSpPr>
          <p:nvPr>
            <p:ph sz="half" idx="14"/>
          </p:nvPr>
        </p:nvSpPr>
        <p:spPr>
          <a:xfrm>
            <a:off x="9108374" y="1324881"/>
            <a:ext cx="2743200" cy="4544568"/>
          </a:xfrm>
        </p:spPr>
        <p:txBody>
          <a:bodyPr>
            <a:normAutofit/>
          </a:bodyPr>
          <a:lstStyle>
            <a:lvl1pPr>
              <a:defRPr sz="2000"/>
            </a:lvl1pPr>
            <a:lvl2pPr>
              <a:defRPr sz="1800"/>
            </a:lvl2pPr>
            <a:lvl3pPr>
              <a:defRPr sz="1600"/>
            </a:lvl3pPr>
            <a:lvl4pPr>
              <a:defRPr sz="1400"/>
            </a:lvl4pPr>
            <a:lvl5pPr>
              <a:defRPr sz="14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cxnSp>
        <p:nvCxnSpPr>
          <p:cNvPr id="8" name="Straight Connector 7">
            <a:extLst>
              <a:ext uri="{FF2B5EF4-FFF2-40B4-BE49-F238E27FC236}">
                <a16:creationId xmlns:a16="http://schemas.microsoft.com/office/drawing/2014/main" id="{E751F1A8-52EE-4611-808F-C8308D91895B}"/>
              </a:ext>
            </a:extLst>
          </p:cNvPr>
          <p:cNvCxnSpPr>
            <a:cxnSpLocks/>
          </p:cNvCxnSpPr>
          <p:nvPr userDrawn="1"/>
        </p:nvCxnSpPr>
        <p:spPr>
          <a:xfrm>
            <a:off x="6169230" y="1311758"/>
            <a:ext cx="0" cy="4557691"/>
          </a:xfrm>
          <a:prstGeom prst="line">
            <a:avLst/>
          </a:prstGeom>
          <a:ln w="19050">
            <a:solidFill>
              <a:srgbClr val="2F5597"/>
            </a:solidFill>
          </a:ln>
        </p:spPr>
        <p:style>
          <a:lnRef idx="1">
            <a:schemeClr val="accent1"/>
          </a:lnRef>
          <a:fillRef idx="0">
            <a:schemeClr val="accent1"/>
          </a:fillRef>
          <a:effectRef idx="0">
            <a:schemeClr val="accent1"/>
          </a:effectRef>
          <a:fontRef idx="minor">
            <a:schemeClr val="tx1"/>
          </a:fontRef>
        </p:style>
      </p:cxnSp>
      <p:cxnSp>
        <p:nvCxnSpPr>
          <p:cNvPr id="9" name="Straight Connector 8">
            <a:extLst>
              <a:ext uri="{FF2B5EF4-FFF2-40B4-BE49-F238E27FC236}">
                <a16:creationId xmlns:a16="http://schemas.microsoft.com/office/drawing/2014/main" id="{66D5991F-3B3A-4C7E-93F9-A20B4465115D}"/>
              </a:ext>
            </a:extLst>
          </p:cNvPr>
          <p:cNvCxnSpPr>
            <a:cxnSpLocks/>
          </p:cNvCxnSpPr>
          <p:nvPr userDrawn="1"/>
        </p:nvCxnSpPr>
        <p:spPr>
          <a:xfrm>
            <a:off x="3295402" y="1311758"/>
            <a:ext cx="0" cy="4557691"/>
          </a:xfrm>
          <a:prstGeom prst="line">
            <a:avLst/>
          </a:prstGeom>
          <a:ln w="19050">
            <a:solidFill>
              <a:srgbClr val="2F5597"/>
            </a:solidFill>
          </a:ln>
        </p:spPr>
        <p:style>
          <a:lnRef idx="1">
            <a:schemeClr val="accent1"/>
          </a:lnRef>
          <a:fillRef idx="0">
            <a:schemeClr val="accent1"/>
          </a:fillRef>
          <a:effectRef idx="0">
            <a:schemeClr val="accent1"/>
          </a:effectRef>
          <a:fontRef idx="minor">
            <a:schemeClr val="tx1"/>
          </a:fontRef>
        </p:style>
      </p:cxnSp>
      <p:cxnSp>
        <p:nvCxnSpPr>
          <p:cNvPr id="10" name="Straight Connector 9">
            <a:extLst>
              <a:ext uri="{FF2B5EF4-FFF2-40B4-BE49-F238E27FC236}">
                <a16:creationId xmlns:a16="http://schemas.microsoft.com/office/drawing/2014/main" id="{B7AF5470-B5C2-4A68-98F7-59064BE763A7}"/>
              </a:ext>
            </a:extLst>
          </p:cNvPr>
          <p:cNvCxnSpPr>
            <a:cxnSpLocks/>
          </p:cNvCxnSpPr>
          <p:nvPr userDrawn="1"/>
        </p:nvCxnSpPr>
        <p:spPr>
          <a:xfrm>
            <a:off x="9043058" y="1311758"/>
            <a:ext cx="0" cy="4557691"/>
          </a:xfrm>
          <a:prstGeom prst="line">
            <a:avLst/>
          </a:prstGeom>
          <a:ln w="19050">
            <a:solidFill>
              <a:srgbClr val="2F5597"/>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246745613"/>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preserve="1" userDrawn="1">
  <p:cSld name="Four Content (Tabl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670EE46-5955-274F-BAF1-8370B565C65A}"/>
              </a:ext>
            </a:extLst>
          </p:cNvPr>
          <p:cNvSpPr>
            <a:spLocks noGrp="1"/>
          </p:cNvSpPr>
          <p:nvPr>
            <p:ph type="title"/>
          </p:nvPr>
        </p:nvSpPr>
        <p:spPr/>
        <p:txBody>
          <a:bodyPr/>
          <a:lstStyle/>
          <a:p>
            <a:r>
              <a:rPr lang="en-US" dirty="0"/>
              <a:t>Click to edit Master title style</a:t>
            </a:r>
          </a:p>
        </p:txBody>
      </p:sp>
      <p:sp>
        <p:nvSpPr>
          <p:cNvPr id="3" name="Footer Placeholder 3">
            <a:extLst>
              <a:ext uri="{FF2B5EF4-FFF2-40B4-BE49-F238E27FC236}">
                <a16:creationId xmlns:a16="http://schemas.microsoft.com/office/drawing/2014/main" id="{9090A4B3-D42A-4912-956D-6123FF0282A9}"/>
              </a:ext>
            </a:extLst>
          </p:cNvPr>
          <p:cNvSpPr>
            <a:spLocks noGrp="1"/>
          </p:cNvSpPr>
          <p:nvPr>
            <p:ph type="ftr" sz="quarter" idx="11"/>
          </p:nvPr>
        </p:nvSpPr>
        <p:spPr>
          <a:xfrm>
            <a:off x="4038600" y="6356350"/>
            <a:ext cx="4114800" cy="365125"/>
          </a:xfrm>
        </p:spPr>
        <p:txBody>
          <a:bodyPr/>
          <a:lstStyle>
            <a:lvl1pPr>
              <a:defRPr>
                <a:latin typeface="Arial" panose="020B0604020202020204" pitchFamily="34" charset="0"/>
                <a:cs typeface="Arial" panose="020B0604020202020204" pitchFamily="34" charset="0"/>
              </a:defRPr>
            </a:lvl1pPr>
          </a:lstStyle>
          <a:p>
            <a:r>
              <a:rPr lang="en-US" dirty="0"/>
              <a:t>DELIBERATIVE AND PRE-DECISIONAL</a:t>
            </a:r>
          </a:p>
        </p:txBody>
      </p:sp>
      <p:sp>
        <p:nvSpPr>
          <p:cNvPr id="4" name="Content Placeholder 2">
            <a:extLst>
              <a:ext uri="{FF2B5EF4-FFF2-40B4-BE49-F238E27FC236}">
                <a16:creationId xmlns:a16="http://schemas.microsoft.com/office/drawing/2014/main" id="{BB2A5664-C96C-4F5D-B68F-972F1C9A5866}"/>
              </a:ext>
            </a:extLst>
          </p:cNvPr>
          <p:cNvSpPr>
            <a:spLocks noGrp="1"/>
          </p:cNvSpPr>
          <p:nvPr>
            <p:ph sz="half" idx="1"/>
          </p:nvPr>
        </p:nvSpPr>
        <p:spPr>
          <a:xfrm>
            <a:off x="486887" y="1324880"/>
            <a:ext cx="5617030" cy="2194560"/>
          </a:xfrm>
          <a:solidFill>
            <a:schemeClr val="accent1">
              <a:lumMod val="20000"/>
              <a:lumOff val="80000"/>
            </a:schemeClr>
          </a:solidFill>
        </p:spPr>
        <p:txBody>
          <a:bodyPr>
            <a:normAutofit/>
          </a:bodyPr>
          <a:lstStyle>
            <a:lvl1pPr>
              <a:defRPr sz="2000"/>
            </a:lvl1pPr>
            <a:lvl2pPr>
              <a:defRPr sz="1800"/>
            </a:lvl2pPr>
            <a:lvl3pPr>
              <a:defRPr sz="1600"/>
            </a:lvl3pPr>
            <a:lvl4pPr>
              <a:defRPr sz="1400"/>
            </a:lvl4pPr>
            <a:lvl5pPr>
              <a:defRPr sz="14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5" name="Content Placeholder 2">
            <a:extLst>
              <a:ext uri="{FF2B5EF4-FFF2-40B4-BE49-F238E27FC236}">
                <a16:creationId xmlns:a16="http://schemas.microsoft.com/office/drawing/2014/main" id="{00C8D705-76BB-4AB0-9FEB-CC519A01989F}"/>
              </a:ext>
            </a:extLst>
          </p:cNvPr>
          <p:cNvSpPr>
            <a:spLocks noGrp="1"/>
          </p:cNvSpPr>
          <p:nvPr>
            <p:ph sz="half" idx="12"/>
          </p:nvPr>
        </p:nvSpPr>
        <p:spPr>
          <a:xfrm>
            <a:off x="486888" y="3674889"/>
            <a:ext cx="5617029" cy="2194559"/>
          </a:xfrm>
          <a:solidFill>
            <a:schemeClr val="accent1">
              <a:lumMod val="20000"/>
              <a:lumOff val="80000"/>
            </a:schemeClr>
          </a:solidFill>
        </p:spPr>
        <p:txBody>
          <a:bodyPr>
            <a:normAutofit/>
          </a:bodyPr>
          <a:lstStyle>
            <a:lvl1pPr>
              <a:defRPr sz="2000"/>
            </a:lvl1pPr>
            <a:lvl2pPr>
              <a:defRPr sz="1800"/>
            </a:lvl2pPr>
            <a:lvl3pPr>
              <a:defRPr sz="1600"/>
            </a:lvl3pPr>
            <a:lvl4pPr>
              <a:defRPr sz="1400"/>
            </a:lvl4pPr>
            <a:lvl5pPr>
              <a:defRPr sz="14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6" name="Content Placeholder 2">
            <a:extLst>
              <a:ext uri="{FF2B5EF4-FFF2-40B4-BE49-F238E27FC236}">
                <a16:creationId xmlns:a16="http://schemas.microsoft.com/office/drawing/2014/main" id="{C7F3EE45-AEA4-4D92-A48F-D03D09F50427}"/>
              </a:ext>
            </a:extLst>
          </p:cNvPr>
          <p:cNvSpPr>
            <a:spLocks noGrp="1"/>
          </p:cNvSpPr>
          <p:nvPr>
            <p:ph sz="half" idx="13"/>
          </p:nvPr>
        </p:nvSpPr>
        <p:spPr>
          <a:xfrm>
            <a:off x="6234546" y="1324881"/>
            <a:ext cx="5617028" cy="2194559"/>
          </a:xfrm>
          <a:solidFill>
            <a:schemeClr val="accent1">
              <a:lumMod val="20000"/>
              <a:lumOff val="80000"/>
            </a:schemeClr>
          </a:solidFill>
        </p:spPr>
        <p:txBody>
          <a:bodyPr>
            <a:normAutofit/>
          </a:bodyPr>
          <a:lstStyle>
            <a:lvl1pPr>
              <a:defRPr sz="2000"/>
            </a:lvl1pPr>
            <a:lvl2pPr>
              <a:defRPr sz="1800"/>
            </a:lvl2pPr>
            <a:lvl3pPr>
              <a:defRPr sz="1600"/>
            </a:lvl3pPr>
            <a:lvl4pPr>
              <a:defRPr sz="1400"/>
            </a:lvl4pPr>
            <a:lvl5pPr>
              <a:defRPr sz="14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7" name="Content Placeholder 2">
            <a:extLst>
              <a:ext uri="{FF2B5EF4-FFF2-40B4-BE49-F238E27FC236}">
                <a16:creationId xmlns:a16="http://schemas.microsoft.com/office/drawing/2014/main" id="{D7FE2A7B-24F0-49E9-BD7E-FC128CCE8D9A}"/>
              </a:ext>
            </a:extLst>
          </p:cNvPr>
          <p:cNvSpPr>
            <a:spLocks noGrp="1"/>
          </p:cNvSpPr>
          <p:nvPr>
            <p:ph sz="half" idx="14"/>
          </p:nvPr>
        </p:nvSpPr>
        <p:spPr>
          <a:xfrm>
            <a:off x="6234545" y="3674889"/>
            <a:ext cx="5617029" cy="2194560"/>
          </a:xfrm>
          <a:solidFill>
            <a:schemeClr val="accent1">
              <a:lumMod val="20000"/>
              <a:lumOff val="80000"/>
            </a:schemeClr>
          </a:solidFill>
        </p:spPr>
        <p:txBody>
          <a:bodyPr>
            <a:normAutofit/>
          </a:bodyPr>
          <a:lstStyle>
            <a:lvl1pPr>
              <a:defRPr sz="2000"/>
            </a:lvl1pPr>
            <a:lvl2pPr>
              <a:defRPr sz="1800"/>
            </a:lvl2pPr>
            <a:lvl3pPr>
              <a:defRPr sz="1600"/>
            </a:lvl3pPr>
            <a:lvl4pPr>
              <a:defRPr sz="1400"/>
            </a:lvl4pPr>
            <a:lvl5pPr>
              <a:defRPr sz="1400"/>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Tree>
    <p:extLst>
      <p:ext uri="{BB962C8B-B14F-4D97-AF65-F5344CB8AC3E}">
        <p14:creationId xmlns:p14="http://schemas.microsoft.com/office/powerpoint/2010/main" val="1789519502"/>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preserve="1" userDrawn="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670EE46-5955-274F-BAF1-8370B565C65A}"/>
              </a:ext>
            </a:extLst>
          </p:cNvPr>
          <p:cNvSpPr>
            <a:spLocks noGrp="1"/>
          </p:cNvSpPr>
          <p:nvPr>
            <p:ph type="title"/>
          </p:nvPr>
        </p:nvSpPr>
        <p:spPr/>
        <p:txBody>
          <a:bodyPr/>
          <a:lstStyle/>
          <a:p>
            <a:r>
              <a:rPr lang="en-US" dirty="0"/>
              <a:t>Click to edit Master title style</a:t>
            </a:r>
          </a:p>
        </p:txBody>
      </p:sp>
      <p:sp>
        <p:nvSpPr>
          <p:cNvPr id="3" name="Footer Placeholder 3">
            <a:extLst>
              <a:ext uri="{FF2B5EF4-FFF2-40B4-BE49-F238E27FC236}">
                <a16:creationId xmlns:a16="http://schemas.microsoft.com/office/drawing/2014/main" id="{9090A4B3-D42A-4912-956D-6123FF0282A9}"/>
              </a:ext>
            </a:extLst>
          </p:cNvPr>
          <p:cNvSpPr>
            <a:spLocks noGrp="1"/>
          </p:cNvSpPr>
          <p:nvPr>
            <p:ph type="ftr" sz="quarter" idx="11"/>
          </p:nvPr>
        </p:nvSpPr>
        <p:spPr>
          <a:xfrm>
            <a:off x="4038600" y="6356350"/>
            <a:ext cx="4114800" cy="365125"/>
          </a:xfrm>
        </p:spPr>
        <p:txBody>
          <a:bodyPr/>
          <a:lstStyle>
            <a:lvl1pPr>
              <a:defRPr>
                <a:latin typeface="Arial" panose="020B0604020202020204" pitchFamily="34" charset="0"/>
                <a:cs typeface="Arial" panose="020B0604020202020204" pitchFamily="34" charset="0"/>
              </a:defRPr>
            </a:lvl1pPr>
          </a:lstStyle>
          <a:p>
            <a:r>
              <a:rPr lang="en-US" dirty="0"/>
              <a:t>DELIBERATIVE AND PRE-DECISIONAL</a:t>
            </a:r>
          </a:p>
        </p:txBody>
      </p:sp>
    </p:spTree>
    <p:extLst>
      <p:ext uri="{BB962C8B-B14F-4D97-AF65-F5344CB8AC3E}">
        <p14:creationId xmlns:p14="http://schemas.microsoft.com/office/powerpoint/2010/main" val="429217779"/>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3" name="Footer Placeholder 2">
            <a:extLst>
              <a:ext uri="{FF2B5EF4-FFF2-40B4-BE49-F238E27FC236}">
                <a16:creationId xmlns:a16="http://schemas.microsoft.com/office/drawing/2014/main" id="{8E536DBE-9318-A14D-A58E-131116D04D25}"/>
              </a:ext>
            </a:extLst>
          </p:cNvPr>
          <p:cNvSpPr>
            <a:spLocks noGrp="1"/>
          </p:cNvSpPr>
          <p:nvPr>
            <p:ph type="ftr" sz="quarter" idx="11"/>
          </p:nvPr>
        </p:nvSpPr>
        <p:spPr/>
        <p:txBody>
          <a:bodyPr/>
          <a:lstStyle>
            <a:lvl1pPr>
              <a:defRPr>
                <a:latin typeface="Arial" panose="020B0604020202020204" pitchFamily="34" charset="0"/>
                <a:cs typeface="Arial" panose="020B0604020202020204" pitchFamily="34" charset="0"/>
              </a:defRPr>
            </a:lvl1pPr>
          </a:lstStyle>
          <a:p>
            <a:r>
              <a:rPr lang="en-US"/>
              <a:t>DELIBERATIVE AND PRE-DECISIONAL</a:t>
            </a:r>
          </a:p>
        </p:txBody>
      </p:sp>
    </p:spTree>
    <p:extLst>
      <p:ext uri="{BB962C8B-B14F-4D97-AF65-F5344CB8AC3E}">
        <p14:creationId xmlns:p14="http://schemas.microsoft.com/office/powerpoint/2010/main" val="58525964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3" Type="http://schemas.openxmlformats.org/officeDocument/2006/relationships/slideLayout" Target="../slideLayouts/slideLayout3.xml"/><Relationship Id="rId21" Type="http://schemas.openxmlformats.org/officeDocument/2006/relationships/theme" Target="../theme/theme1.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slideLayout" Target="../slideLayouts/slideLayout20.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23" Type="http://schemas.openxmlformats.org/officeDocument/2006/relationships/image" Target="../media/image2.svg"/><Relationship Id="rId10" Type="http://schemas.openxmlformats.org/officeDocument/2006/relationships/slideLayout" Target="../slideLayouts/slideLayout10.xml"/><Relationship Id="rId19" Type="http://schemas.openxmlformats.org/officeDocument/2006/relationships/slideLayout" Target="../slideLayouts/slideLayout19.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 Id="rId22" Type="http://schemas.openxmlformats.org/officeDocument/2006/relationships/image" Target="../media/image1.pn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D74A65D0-AB55-D94C-A2F2-F39DD55EE7B9}"/>
              </a:ext>
            </a:extLst>
          </p:cNvPr>
          <p:cNvSpPr>
            <a:spLocks noGrp="1"/>
          </p:cNvSpPr>
          <p:nvPr>
            <p:ph type="title"/>
          </p:nvPr>
        </p:nvSpPr>
        <p:spPr>
          <a:xfrm>
            <a:off x="486888" y="365125"/>
            <a:ext cx="11364686" cy="786781"/>
          </a:xfrm>
          <a:prstGeom prst="rect">
            <a:avLst/>
          </a:prstGeom>
        </p:spPr>
        <p:txBody>
          <a:bodyPr vert="horz" lIns="91440" tIns="45720" rIns="91440" bIns="45720" rtlCol="0" anchor="t">
            <a:normAutofit/>
          </a:bodyPr>
          <a:lstStyle/>
          <a:p>
            <a:r>
              <a:rPr lang="en-US" dirty="0"/>
              <a:t>Click to edit Master title style</a:t>
            </a:r>
          </a:p>
        </p:txBody>
      </p:sp>
      <p:sp>
        <p:nvSpPr>
          <p:cNvPr id="3" name="Text Placeholder 2">
            <a:extLst>
              <a:ext uri="{FF2B5EF4-FFF2-40B4-BE49-F238E27FC236}">
                <a16:creationId xmlns:a16="http://schemas.microsoft.com/office/drawing/2014/main" id="{57EFC510-4E64-394D-86B8-BAC70D7C8AE4}"/>
              </a:ext>
            </a:extLst>
          </p:cNvPr>
          <p:cNvSpPr>
            <a:spLocks noGrp="1"/>
          </p:cNvSpPr>
          <p:nvPr>
            <p:ph type="body" idx="1"/>
          </p:nvPr>
        </p:nvSpPr>
        <p:spPr>
          <a:xfrm>
            <a:off x="486888" y="1314192"/>
            <a:ext cx="11364686" cy="4544049"/>
          </a:xfrm>
          <a:prstGeom prst="rect">
            <a:avLst/>
          </a:prstGeom>
        </p:spPr>
        <p:txBody>
          <a:bodyPr vert="horz" lIns="91440" tIns="45720" rIns="91440" bIns="45720" rtlCol="0">
            <a:normAutofit/>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a:extLst>
              <a:ext uri="{FF2B5EF4-FFF2-40B4-BE49-F238E27FC236}">
                <a16:creationId xmlns:a16="http://schemas.microsoft.com/office/drawing/2014/main" id="{EA825721-DA62-0545-9E9C-6D71E34CD668}"/>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latin typeface="Georgia" panose="02040502050405020303" pitchFamily="18" charset="0"/>
              </a:defRPr>
            </a:lvl1pPr>
          </a:lstStyle>
          <a:p>
            <a:endParaRPr lang="en-US" dirty="0"/>
          </a:p>
        </p:txBody>
      </p:sp>
      <p:sp>
        <p:nvSpPr>
          <p:cNvPr id="5" name="Footer Placeholder 4">
            <a:extLst>
              <a:ext uri="{FF2B5EF4-FFF2-40B4-BE49-F238E27FC236}">
                <a16:creationId xmlns:a16="http://schemas.microsoft.com/office/drawing/2014/main" id="{E6A1DA9A-58E3-7F4E-A671-BAD0E862C610}"/>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latin typeface="Georgia" panose="02040502050405020303" pitchFamily="18" charset="0"/>
              </a:defRPr>
            </a:lvl1pPr>
          </a:lstStyle>
          <a:p>
            <a:r>
              <a:rPr lang="en-US"/>
              <a:t>DELIBERATIVE AND PRE-DECISIONAL</a:t>
            </a:r>
            <a:endParaRPr lang="en-US" dirty="0"/>
          </a:p>
        </p:txBody>
      </p:sp>
      <p:sp>
        <p:nvSpPr>
          <p:cNvPr id="6" name="Slide Number Placeholder 5">
            <a:extLst>
              <a:ext uri="{FF2B5EF4-FFF2-40B4-BE49-F238E27FC236}">
                <a16:creationId xmlns:a16="http://schemas.microsoft.com/office/drawing/2014/main" id="{454F9A41-3BEF-ED42-8F6D-888FA7F61309}"/>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latin typeface="Georgia" panose="02040502050405020303" pitchFamily="18" charset="0"/>
              </a:defRPr>
            </a:lvl1pPr>
          </a:lstStyle>
          <a:p>
            <a:fld id="{4C8EF253-26CD-AB4D-92CD-9014B77812CD}" type="slidenum">
              <a:rPr lang="en-US" smtClean="0"/>
              <a:pPr/>
              <a:t>‹#›</a:t>
            </a:fld>
            <a:endParaRPr lang="en-US" dirty="0"/>
          </a:p>
        </p:txBody>
      </p:sp>
      <p:sp>
        <p:nvSpPr>
          <p:cNvPr id="7" name="Rectangle 6">
            <a:extLst>
              <a:ext uri="{FF2B5EF4-FFF2-40B4-BE49-F238E27FC236}">
                <a16:creationId xmlns:a16="http://schemas.microsoft.com/office/drawing/2014/main" id="{0502F5F8-A68C-48EC-97BB-BB345ED1D0A6}"/>
              </a:ext>
            </a:extLst>
          </p:cNvPr>
          <p:cNvSpPr/>
          <p:nvPr userDrawn="1"/>
        </p:nvSpPr>
        <p:spPr>
          <a:xfrm>
            <a:off x="0" y="6176865"/>
            <a:ext cx="12192000" cy="681135"/>
          </a:xfrm>
          <a:prstGeom prst="rect">
            <a:avLst/>
          </a:prstGeom>
          <a:solidFill>
            <a:schemeClr val="accent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Slide Number Placeholder 5">
            <a:extLst>
              <a:ext uri="{FF2B5EF4-FFF2-40B4-BE49-F238E27FC236}">
                <a16:creationId xmlns:a16="http://schemas.microsoft.com/office/drawing/2014/main" id="{A3403536-2915-42FA-986D-A25CA2A5C6A9}"/>
              </a:ext>
            </a:extLst>
          </p:cNvPr>
          <p:cNvSpPr txBox="1">
            <a:spLocks/>
          </p:cNvSpPr>
          <p:nvPr userDrawn="1"/>
        </p:nvSpPr>
        <p:spPr>
          <a:xfrm>
            <a:off x="9247035" y="6356350"/>
            <a:ext cx="2743200" cy="365125"/>
          </a:xfrm>
          <a:prstGeom prst="rect">
            <a:avLst/>
          </a:prstGeom>
        </p:spPr>
        <p:txBody>
          <a:bodyPr anchor="ctr"/>
          <a:lstStyle>
            <a:defPPr>
              <a:defRPr lang="en-US"/>
            </a:defPPr>
            <a:lvl1pPr marL="0" algn="l" defTabSz="914400" rtl="0" eaLnBrk="1" latinLnBrk="0" hangingPunct="1">
              <a:defRPr sz="1800" kern="1200">
                <a:solidFill>
                  <a:schemeClr val="bg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r"/>
            <a:fld id="{4C8EF253-26CD-AB4D-92CD-9014B77812CD}" type="slidenum">
              <a:rPr lang="en-US" sz="1000" smtClean="0">
                <a:latin typeface="Arial" panose="020B0604020202020204" pitchFamily="34" charset="0"/>
                <a:cs typeface="Arial" panose="020B0604020202020204" pitchFamily="34" charset="0"/>
              </a:rPr>
              <a:pPr algn="r"/>
              <a:t>‹#›</a:t>
            </a:fld>
            <a:endParaRPr lang="en-US" sz="1000" dirty="0">
              <a:latin typeface="Arial" panose="020B0604020202020204" pitchFamily="34" charset="0"/>
              <a:cs typeface="Arial" panose="020B0604020202020204" pitchFamily="34" charset="0"/>
            </a:endParaRPr>
          </a:p>
        </p:txBody>
      </p:sp>
      <p:pic>
        <p:nvPicPr>
          <p:cNvPr id="8" name="Graphic 7">
            <a:extLst>
              <a:ext uri="{FF2B5EF4-FFF2-40B4-BE49-F238E27FC236}">
                <a16:creationId xmlns:a16="http://schemas.microsoft.com/office/drawing/2014/main" id="{1BEFC94D-784D-4815-ABF6-B67E83E96935}"/>
              </a:ext>
            </a:extLst>
          </p:cNvPr>
          <p:cNvPicPr>
            <a:picLocks noChangeAspect="1"/>
          </p:cNvPicPr>
          <p:nvPr userDrawn="1"/>
        </p:nvPicPr>
        <p:blipFill>
          <a:blip r:embed="rId22">
            <a:extLst>
              <a:ext uri="{96DAC541-7B7A-43D3-8B79-37D633B846F1}">
                <asvg:svgBlip xmlns:asvg="http://schemas.microsoft.com/office/drawing/2016/SVG/main" r:embed="rId23"/>
              </a:ext>
            </a:extLst>
          </a:blip>
          <a:stretch>
            <a:fillRect/>
          </a:stretch>
        </p:blipFill>
        <p:spPr>
          <a:xfrm>
            <a:off x="148084" y="6273256"/>
            <a:ext cx="488351" cy="488351"/>
          </a:xfrm>
          <a:prstGeom prst="rect">
            <a:avLst/>
          </a:prstGeom>
        </p:spPr>
      </p:pic>
    </p:spTree>
    <p:extLst>
      <p:ext uri="{BB962C8B-B14F-4D97-AF65-F5344CB8AC3E}">
        <p14:creationId xmlns:p14="http://schemas.microsoft.com/office/powerpoint/2010/main" val="3361981374"/>
      </p:ext>
    </p:extLst>
  </p:cSld>
  <p:clrMap bg1="lt1" tx1="dk1" bg2="lt2" tx2="dk2" accent1="accent1" accent2="accent2" accent3="accent3" accent4="accent4" accent5="accent5" accent6="accent6" hlink="hlink" folHlink="folHlink"/>
  <p:sldLayoutIdLst>
    <p:sldLayoutId id="2147483676" r:id="rId1"/>
    <p:sldLayoutId id="2147483650" r:id="rId2"/>
    <p:sldLayoutId id="2147483651" r:id="rId3"/>
    <p:sldLayoutId id="2147483675" r:id="rId4"/>
    <p:sldLayoutId id="2147483664" r:id="rId5"/>
    <p:sldLayoutId id="2147483660" r:id="rId6"/>
    <p:sldLayoutId id="2147483666" r:id="rId7"/>
    <p:sldLayoutId id="2147483661" r:id="rId8"/>
    <p:sldLayoutId id="2147483671" r:id="rId9"/>
    <p:sldLayoutId id="2147483662" r:id="rId10"/>
    <p:sldLayoutId id="2147483673" r:id="rId11"/>
    <p:sldLayoutId id="2147483663" r:id="rId12"/>
    <p:sldLayoutId id="2147483669" r:id="rId13"/>
    <p:sldLayoutId id="2147483654" r:id="rId14"/>
    <p:sldLayoutId id="2147483672" r:id="rId15"/>
    <p:sldLayoutId id="2147483665" r:id="rId16"/>
    <p:sldLayoutId id="2147483667" r:id="rId17"/>
    <p:sldLayoutId id="2147483668" r:id="rId18"/>
    <p:sldLayoutId id="2147483670" r:id="rId19"/>
    <p:sldLayoutId id="2147483655" r:id="rId20"/>
  </p:sldLayoutIdLst>
  <p:hf sldNum="0" hdr="0" ftr="0" dt="0"/>
  <p:txStyles>
    <p:titleStyle>
      <a:lvl1pPr algn="l" defTabSz="914400" rtl="0" eaLnBrk="1" latinLnBrk="0" hangingPunct="1">
        <a:lnSpc>
          <a:spcPct val="90000"/>
        </a:lnSpc>
        <a:spcBef>
          <a:spcPct val="0"/>
        </a:spcBef>
        <a:buNone/>
        <a:defRPr sz="3200" b="1" kern="1200">
          <a:solidFill>
            <a:schemeClr val="accent1">
              <a:lumMod val="75000"/>
            </a:schemeClr>
          </a:solidFill>
          <a:latin typeface="Arial" panose="020B0604020202020204" pitchFamily="34" charset="0"/>
          <a:ea typeface="+mj-ea"/>
          <a:cs typeface="Arial" panose="020B0604020202020204" pitchFamily="34" charset="0"/>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Arial" panose="020B0604020202020204" pitchFamily="34" charset="0"/>
          <a:ea typeface="+mn-ea"/>
          <a:cs typeface="Arial" panose="020B0604020202020204" pitchFamily="34" charset="0"/>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Arial" panose="020B0604020202020204" pitchFamily="34" charset="0"/>
          <a:ea typeface="+mn-ea"/>
          <a:cs typeface="Arial" panose="020B0604020202020204" pitchFamily="34" charset="0"/>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Arial" panose="020B0604020202020204" pitchFamily="34" charset="0"/>
          <a:ea typeface="+mn-ea"/>
          <a:cs typeface="Arial" panose="020B0604020202020204" pitchFamily="34" charset="0"/>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Arial" panose="020B0604020202020204" pitchFamily="34" charset="0"/>
          <a:ea typeface="+mn-ea"/>
          <a:cs typeface="Arial" panose="020B0604020202020204" pitchFamily="34" charset="0"/>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Arial" panose="020B0604020202020204" pitchFamily="34" charset="0"/>
          <a:ea typeface="+mn-ea"/>
          <a:cs typeface="Arial" panose="020B060402020202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4.jpg"/><Relationship Id="rId7" Type="http://schemas.openxmlformats.org/officeDocument/2006/relationships/image" Target="../media/image8.jpg"/><Relationship Id="rId2" Type="http://schemas.openxmlformats.org/officeDocument/2006/relationships/notesSlide" Target="../notesSlides/notesSlide2.xml"/><Relationship Id="rId1" Type="http://schemas.openxmlformats.org/officeDocument/2006/relationships/slideLayout" Target="../slideLayouts/slideLayout2.xml"/><Relationship Id="rId6" Type="http://schemas.openxmlformats.org/officeDocument/2006/relationships/image" Target="../media/image7.png"/><Relationship Id="rId5" Type="http://schemas.openxmlformats.org/officeDocument/2006/relationships/image" Target="../media/image6.jpg"/><Relationship Id="rId4" Type="http://schemas.openxmlformats.org/officeDocument/2006/relationships/image" Target="../media/image5.jpg"/></Relationships>
</file>

<file path=ppt/slides/_rels/slide4.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4.xml"/><Relationship Id="rId1" Type="http://schemas.openxmlformats.org/officeDocument/2006/relationships/slideLayout" Target="../slideLayouts/slideLayout2.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6.xml.rels><?xml version="1.0" encoding="UTF-8" standalone="yes"?>
<Relationships xmlns="http://schemas.openxmlformats.org/package/2006/relationships"><Relationship Id="rId3" Type="http://schemas.openxmlformats.org/officeDocument/2006/relationships/diagramData" Target="../diagrams/data2.xml"/><Relationship Id="rId7" Type="http://schemas.microsoft.com/office/2007/relationships/diagramDrawing" Target="../diagrams/drawing2.xml"/><Relationship Id="rId2" Type="http://schemas.openxmlformats.org/officeDocument/2006/relationships/notesSlide" Target="../notesSlides/notesSlide5.xml"/><Relationship Id="rId1" Type="http://schemas.openxmlformats.org/officeDocument/2006/relationships/slideLayout" Target="../slideLayouts/slideLayout2.xml"/><Relationship Id="rId6" Type="http://schemas.openxmlformats.org/officeDocument/2006/relationships/diagramColors" Target="../diagrams/colors2.xml"/><Relationship Id="rId5" Type="http://schemas.openxmlformats.org/officeDocument/2006/relationships/diagramQuickStyle" Target="../diagrams/quickStyle2.xml"/><Relationship Id="rId4" Type="http://schemas.openxmlformats.org/officeDocument/2006/relationships/diagramLayout" Target="../diagrams/layout2.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image" Target="../media/image10.jpeg"/><Relationship Id="rId1" Type="http://schemas.openxmlformats.org/officeDocument/2006/relationships/slideLayout" Target="../slideLayouts/slideLayout8.xml"/></Relationships>
</file>

<file path=ppt/slides/_rels/slide9.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image" Target="../media/image12.jpeg"/><Relationship Id="rId1" Type="http://schemas.openxmlformats.org/officeDocument/2006/relationships/slideLayout" Target="../slideLayouts/slideLayout8.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8.xml"/><Relationship Id="rId1"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9.xml"/><Relationship Id="rId1" Type="http://schemas.openxmlformats.org/officeDocument/2006/relationships/slideLayout" Target="../slideLayouts/slideLayout7.xml"/><Relationship Id="rId4" Type="http://schemas.openxmlformats.org/officeDocument/2006/relationships/image" Target="../media/image16.png"/></Relationships>
</file>

<file path=ppt/slides/_rels/slide13.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10.xml"/><Relationship Id="rId1" Type="http://schemas.openxmlformats.org/officeDocument/2006/relationships/slideLayout" Target="../slideLayouts/slideLayout16.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7.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16.xml"/></Relationships>
</file>

<file path=ppt/slides/_rels/slide23.xml.rels><?xml version="1.0" encoding="UTF-8" standalone="yes"?>
<Relationships xmlns="http://schemas.openxmlformats.org/package/2006/relationships"><Relationship Id="rId3" Type="http://schemas.openxmlformats.org/officeDocument/2006/relationships/hyperlink" Target="https://www.irs.gov/pub/irs-pdf/p5884.pdf" TargetMode="External"/><Relationship Id="rId7" Type="http://schemas.openxmlformats.org/officeDocument/2006/relationships/hyperlink" Target="http://www.whitehouse.gov/cleanenergy/inflation-reduction-act-guidebook/" TargetMode="External"/><Relationship Id="rId2" Type="http://schemas.openxmlformats.org/officeDocument/2006/relationships/notesSlide" Target="../notesSlides/notesSlide15.xml"/><Relationship Id="rId1" Type="http://schemas.openxmlformats.org/officeDocument/2006/relationships/slideLayout" Target="../slideLayouts/slideLayout7.xml"/><Relationship Id="rId6" Type="http://schemas.openxmlformats.org/officeDocument/2006/relationships/hyperlink" Target="https://www.irs.gov/credits-deductions/elective-pay-and-transferability-frequently-asked-questions-elective-pay" TargetMode="External"/><Relationship Id="rId5" Type="http://schemas.openxmlformats.org/officeDocument/2006/relationships/hyperlink" Target="https://www.irs.gov/pub/irs-pdf/p5902.pdf" TargetMode="External"/><Relationship Id="rId4" Type="http://schemas.openxmlformats.org/officeDocument/2006/relationships/hyperlink" Target="https://www.irsvideos.gov/Governments/Resources/TheIRAandCHIPSActPreFilingRegistrationToolOverview" TargetMode="Externa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7.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7.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7.xml"/></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88E4300-5770-42DF-B863-63F14A847FD8}"/>
              </a:ext>
            </a:extLst>
          </p:cNvPr>
          <p:cNvSpPr>
            <a:spLocks noGrp="1"/>
          </p:cNvSpPr>
          <p:nvPr>
            <p:ph type="ctrTitle"/>
          </p:nvPr>
        </p:nvSpPr>
        <p:spPr>
          <a:xfrm>
            <a:off x="3364898" y="2828042"/>
            <a:ext cx="8732834" cy="1770944"/>
          </a:xfrm>
        </p:spPr>
        <p:txBody>
          <a:bodyPr>
            <a:normAutofit/>
          </a:bodyPr>
          <a:lstStyle/>
          <a:p>
            <a:r>
              <a:rPr lang="en-US" sz="4000" dirty="0">
                <a:cs typeface="Arial"/>
              </a:rPr>
              <a:t>Treasury Office of Tribal and Native Affairs: Tribal Economic Development Updates</a:t>
            </a:r>
            <a:endParaRPr lang="en-US" dirty="0">
              <a:solidFill>
                <a:srgbClr val="2F5597"/>
              </a:solidFill>
            </a:endParaRPr>
          </a:p>
        </p:txBody>
      </p:sp>
      <p:sp>
        <p:nvSpPr>
          <p:cNvPr id="4" name="Text Placeholder 3">
            <a:extLst>
              <a:ext uri="{FF2B5EF4-FFF2-40B4-BE49-F238E27FC236}">
                <a16:creationId xmlns:a16="http://schemas.microsoft.com/office/drawing/2014/main" id="{35219BD0-CF88-4FC3-9F12-48AA5DD99C02}"/>
              </a:ext>
            </a:extLst>
          </p:cNvPr>
          <p:cNvSpPr>
            <a:spLocks noGrp="1"/>
          </p:cNvSpPr>
          <p:nvPr>
            <p:ph type="body" sz="quarter" idx="12"/>
          </p:nvPr>
        </p:nvSpPr>
        <p:spPr>
          <a:xfrm>
            <a:off x="3364895" y="2342959"/>
            <a:ext cx="8732837" cy="388937"/>
          </a:xfrm>
        </p:spPr>
        <p:txBody>
          <a:bodyPr/>
          <a:lstStyle/>
          <a:p>
            <a:r>
              <a:rPr lang="en-US" dirty="0"/>
              <a:t>Tribal Self-Governance Conference, April 2024</a:t>
            </a:r>
            <a:br>
              <a:rPr lang="en-US" dirty="0"/>
            </a:br>
            <a:endParaRPr lang="en-US" dirty="0"/>
          </a:p>
        </p:txBody>
      </p:sp>
    </p:spTree>
    <p:extLst>
      <p:ext uri="{BB962C8B-B14F-4D97-AF65-F5344CB8AC3E}">
        <p14:creationId xmlns:p14="http://schemas.microsoft.com/office/powerpoint/2010/main" val="404084123"/>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DDAB21D-09BF-DDFE-3430-9DFC5E51E7C2}"/>
              </a:ext>
            </a:extLst>
          </p:cNvPr>
          <p:cNvSpPr>
            <a:spLocks noGrp="1"/>
          </p:cNvSpPr>
          <p:nvPr>
            <p:ph type="title"/>
          </p:nvPr>
        </p:nvSpPr>
        <p:spPr/>
        <p:txBody>
          <a:bodyPr/>
          <a:lstStyle/>
          <a:p>
            <a:r>
              <a:rPr lang="en-US" dirty="0"/>
              <a:t>Agenda</a:t>
            </a:r>
          </a:p>
        </p:txBody>
      </p:sp>
      <p:sp>
        <p:nvSpPr>
          <p:cNvPr id="3" name="Content Placeholder 2">
            <a:extLst>
              <a:ext uri="{FF2B5EF4-FFF2-40B4-BE49-F238E27FC236}">
                <a16:creationId xmlns:a16="http://schemas.microsoft.com/office/drawing/2014/main" id="{FCB86FF6-BA9E-5215-0C74-BBF1CDEDFE29}"/>
              </a:ext>
            </a:extLst>
          </p:cNvPr>
          <p:cNvSpPr>
            <a:spLocks noGrp="1"/>
          </p:cNvSpPr>
          <p:nvPr>
            <p:ph idx="1"/>
          </p:nvPr>
        </p:nvSpPr>
        <p:spPr/>
        <p:txBody>
          <a:bodyPr>
            <a:normAutofit/>
          </a:bodyPr>
          <a:lstStyle/>
          <a:p>
            <a:pPr marL="514350" indent="-914400">
              <a:lnSpc>
                <a:spcPct val="100000"/>
              </a:lnSpc>
              <a:spcBef>
                <a:spcPts val="0"/>
              </a:spcBef>
              <a:spcAft>
                <a:spcPts val="1000"/>
              </a:spcAft>
              <a:buFont typeface="+mj-lt"/>
              <a:buAutoNum type="romanUcPeriod"/>
            </a:pPr>
            <a:r>
              <a:rPr lang="en-US" sz="2800" dirty="0"/>
              <a:t>Office of Tribal &amp; Native Affairs Overview</a:t>
            </a:r>
          </a:p>
          <a:p>
            <a:pPr marL="514350" indent="-914400">
              <a:lnSpc>
                <a:spcPct val="100000"/>
              </a:lnSpc>
              <a:spcBef>
                <a:spcPts val="0"/>
              </a:spcBef>
              <a:spcAft>
                <a:spcPts val="1000"/>
              </a:spcAft>
              <a:buFont typeface="+mj-lt"/>
              <a:buAutoNum type="romanUcPeriod"/>
            </a:pPr>
            <a:r>
              <a:rPr lang="en-US" sz="2800" dirty="0"/>
              <a:t>Tax Updates</a:t>
            </a:r>
          </a:p>
          <a:p>
            <a:pPr marL="514350" indent="-914400">
              <a:lnSpc>
                <a:spcPct val="100000"/>
              </a:lnSpc>
              <a:spcBef>
                <a:spcPts val="0"/>
              </a:spcBef>
              <a:spcAft>
                <a:spcPts val="1000"/>
              </a:spcAft>
              <a:buFont typeface="+mj-lt"/>
              <a:buAutoNum type="romanUcPeriod"/>
            </a:pPr>
            <a:r>
              <a:rPr lang="en-US" sz="2800" dirty="0"/>
              <a:t>Key Inflation Reduction Act Updates</a:t>
            </a:r>
          </a:p>
          <a:p>
            <a:pPr marL="514350" indent="-914400">
              <a:lnSpc>
                <a:spcPct val="100000"/>
              </a:lnSpc>
              <a:spcBef>
                <a:spcPts val="0"/>
              </a:spcBef>
              <a:spcAft>
                <a:spcPts val="1000"/>
              </a:spcAft>
              <a:buFont typeface="+mj-lt"/>
              <a:buAutoNum type="romanUcPeriod"/>
            </a:pPr>
            <a:r>
              <a:rPr lang="en-US" sz="2800" dirty="0"/>
              <a:t>CDFI Fund Updates</a:t>
            </a:r>
          </a:p>
          <a:p>
            <a:pPr marL="514350" indent="-914400">
              <a:lnSpc>
                <a:spcPct val="100000"/>
              </a:lnSpc>
              <a:spcBef>
                <a:spcPts val="0"/>
              </a:spcBef>
              <a:spcAft>
                <a:spcPts val="1000"/>
              </a:spcAft>
              <a:buFont typeface="+mj-lt"/>
              <a:buAutoNum type="romanUcPeriod"/>
            </a:pPr>
            <a:r>
              <a:rPr lang="en-US" sz="2800" dirty="0"/>
              <a:t>Independent Agencies Update</a:t>
            </a:r>
          </a:p>
        </p:txBody>
      </p:sp>
    </p:spTree>
    <p:extLst>
      <p:ext uri="{BB962C8B-B14F-4D97-AF65-F5344CB8AC3E}">
        <p14:creationId xmlns:p14="http://schemas.microsoft.com/office/powerpoint/2010/main" val="4117883019"/>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1">
            <a:extLst>
              <a:ext uri="{FF2B5EF4-FFF2-40B4-BE49-F238E27FC236}">
                <a16:creationId xmlns:a16="http://schemas.microsoft.com/office/drawing/2014/main" id="{F3F5FB9F-8E27-49DC-AAB4-6E9376AD08A9}"/>
              </a:ext>
            </a:extLst>
          </p:cNvPr>
          <p:cNvSpPr>
            <a:spLocks noGrp="1"/>
          </p:cNvSpPr>
          <p:nvPr>
            <p:ph type="title"/>
          </p:nvPr>
        </p:nvSpPr>
        <p:spPr>
          <a:xfrm>
            <a:off x="1981200" y="274638"/>
            <a:ext cx="8229600" cy="792162"/>
          </a:xfrm>
        </p:spPr>
        <p:txBody>
          <a:bodyPr>
            <a:normAutofit fontScale="90000"/>
          </a:bodyPr>
          <a:lstStyle/>
          <a:p>
            <a:r>
              <a:rPr lang="en-US" cap="all" dirty="0">
                <a:solidFill>
                  <a:srgbClr val="005595"/>
                </a:solidFill>
              </a:rPr>
              <a:t>Office of Tribal &amp; Native Affairs Team</a:t>
            </a:r>
          </a:p>
        </p:txBody>
      </p:sp>
      <p:pic>
        <p:nvPicPr>
          <p:cNvPr id="11" name="Picture 10">
            <a:extLst>
              <a:ext uri="{FF2B5EF4-FFF2-40B4-BE49-F238E27FC236}">
                <a16:creationId xmlns:a16="http://schemas.microsoft.com/office/drawing/2014/main" id="{A92A31BE-86FB-4FDA-894B-79856F22178E}"/>
              </a:ext>
            </a:extLst>
          </p:cNvPr>
          <p:cNvPicPr>
            <a:picLocks noChangeAspect="1"/>
          </p:cNvPicPr>
          <p:nvPr/>
        </p:nvPicPr>
        <p:blipFill>
          <a:blip r:embed="rId3" cstate="print">
            <a:extLst>
              <a:ext uri="{28A0092B-C50C-407E-A947-70E740481C1C}">
                <a14:useLocalDpi xmlns:a14="http://schemas.microsoft.com/office/drawing/2010/main" val="0"/>
              </a:ext>
            </a:extLst>
          </a:blip>
          <a:srcRect l="1247" r="1247"/>
          <a:stretch/>
        </p:blipFill>
        <p:spPr>
          <a:xfrm>
            <a:off x="6465043" y="2800294"/>
            <a:ext cx="1182140" cy="1212373"/>
          </a:xfrm>
          <a:prstGeom prst="ellipse">
            <a:avLst/>
          </a:prstGeom>
          <a:ln w="63500" cap="rnd">
            <a:solidFill>
              <a:srgbClr val="333333"/>
            </a:solidFill>
          </a:ln>
          <a:effectLst/>
          <a:scene3d>
            <a:camera prst="orthographicFront"/>
            <a:lightRig rig="contrasting" dir="t">
              <a:rot lat="0" lon="0" rev="3000000"/>
            </a:lightRig>
          </a:scene3d>
          <a:sp3d contourW="7620">
            <a:bevelT w="95250" h="31750"/>
            <a:contourClr>
              <a:srgbClr val="333333"/>
            </a:contourClr>
          </a:sp3d>
        </p:spPr>
      </p:pic>
      <p:sp>
        <p:nvSpPr>
          <p:cNvPr id="15" name="TextBox 14">
            <a:extLst>
              <a:ext uri="{FF2B5EF4-FFF2-40B4-BE49-F238E27FC236}">
                <a16:creationId xmlns:a16="http://schemas.microsoft.com/office/drawing/2014/main" id="{47378CFA-6468-4E22-8EFE-DA1385121192}"/>
              </a:ext>
            </a:extLst>
          </p:cNvPr>
          <p:cNvSpPr txBox="1"/>
          <p:nvPr/>
        </p:nvSpPr>
        <p:spPr>
          <a:xfrm>
            <a:off x="7901060" y="2867871"/>
            <a:ext cx="3082132" cy="830997"/>
          </a:xfrm>
          <a:prstGeom prst="rect">
            <a:avLst/>
          </a:prstGeom>
          <a:noFill/>
        </p:spPr>
        <p:txBody>
          <a:bodyPr wrap="square" rtlCol="0">
            <a:spAutoFit/>
          </a:bodyPr>
          <a:lstStyle/>
          <a:p>
            <a:r>
              <a:rPr lang="en-US" sz="1600" b="1" dirty="0"/>
              <a:t>Josh Jackson</a:t>
            </a:r>
          </a:p>
          <a:p>
            <a:r>
              <a:rPr lang="en-US" sz="1600" i="1" dirty="0"/>
              <a:t>Member of the Cherokee Nation</a:t>
            </a:r>
          </a:p>
          <a:p>
            <a:r>
              <a:rPr lang="en-US" sz="1600" i="1" dirty="0"/>
              <a:t>Location: Washington, DC</a:t>
            </a:r>
          </a:p>
        </p:txBody>
      </p:sp>
      <p:pic>
        <p:nvPicPr>
          <p:cNvPr id="13" name="Picture 12">
            <a:extLst>
              <a:ext uri="{FF2B5EF4-FFF2-40B4-BE49-F238E27FC236}">
                <a16:creationId xmlns:a16="http://schemas.microsoft.com/office/drawing/2014/main" id="{EB01D032-9317-47D0-B02B-A38AC6BA066E}"/>
              </a:ext>
            </a:extLst>
          </p:cNvPr>
          <p:cNvPicPr>
            <a:picLocks noChangeAspect="1"/>
          </p:cNvPicPr>
          <p:nvPr/>
        </p:nvPicPr>
        <p:blipFill>
          <a:blip r:embed="rId4" cstate="print">
            <a:extLst>
              <a:ext uri="{28A0092B-C50C-407E-A947-70E740481C1C}">
                <a14:useLocalDpi xmlns:a14="http://schemas.microsoft.com/office/drawing/2010/main" val="0"/>
              </a:ext>
            </a:extLst>
          </a:blip>
          <a:srcRect l="1247" r="1247"/>
          <a:stretch/>
        </p:blipFill>
        <p:spPr>
          <a:xfrm>
            <a:off x="483121" y="2800294"/>
            <a:ext cx="1182140" cy="1212373"/>
          </a:xfrm>
          <a:prstGeom prst="ellipse">
            <a:avLst/>
          </a:prstGeom>
          <a:ln w="63500" cap="rnd">
            <a:solidFill>
              <a:srgbClr val="333333"/>
            </a:solidFill>
          </a:ln>
          <a:effectLst/>
          <a:scene3d>
            <a:camera prst="orthographicFront"/>
            <a:lightRig rig="contrasting" dir="t">
              <a:rot lat="0" lon="0" rev="3000000"/>
            </a:lightRig>
          </a:scene3d>
          <a:sp3d contourW="7620">
            <a:bevelT w="95250" h="31750"/>
            <a:contourClr>
              <a:srgbClr val="333333"/>
            </a:contourClr>
          </a:sp3d>
        </p:spPr>
      </p:pic>
      <p:sp>
        <p:nvSpPr>
          <p:cNvPr id="16" name="TextBox 15">
            <a:extLst>
              <a:ext uri="{FF2B5EF4-FFF2-40B4-BE49-F238E27FC236}">
                <a16:creationId xmlns:a16="http://schemas.microsoft.com/office/drawing/2014/main" id="{40E1BAF7-58BA-462E-93E6-1A42319F6C4D}"/>
              </a:ext>
            </a:extLst>
          </p:cNvPr>
          <p:cNvSpPr txBox="1"/>
          <p:nvPr/>
        </p:nvSpPr>
        <p:spPr>
          <a:xfrm>
            <a:off x="1877290" y="2867871"/>
            <a:ext cx="3135330" cy="830997"/>
          </a:xfrm>
          <a:prstGeom prst="rect">
            <a:avLst/>
          </a:prstGeom>
          <a:noFill/>
        </p:spPr>
        <p:txBody>
          <a:bodyPr wrap="square" rtlCol="0">
            <a:spAutoFit/>
          </a:bodyPr>
          <a:lstStyle/>
          <a:p>
            <a:r>
              <a:rPr lang="en-US" sz="1600" b="1" dirty="0"/>
              <a:t>James Colombe</a:t>
            </a:r>
            <a:r>
              <a:rPr lang="en-US" sz="1600" dirty="0"/>
              <a:t> </a:t>
            </a:r>
          </a:p>
          <a:p>
            <a:r>
              <a:rPr lang="en-US" sz="1600" i="1" dirty="0"/>
              <a:t>Member of the Rosebud Sioux Tribe</a:t>
            </a:r>
          </a:p>
          <a:p>
            <a:r>
              <a:rPr lang="en-US" sz="1600" i="1" dirty="0"/>
              <a:t>Location: Plano, TX</a:t>
            </a:r>
          </a:p>
        </p:txBody>
      </p:sp>
      <p:pic>
        <p:nvPicPr>
          <p:cNvPr id="14" name="Picture 13">
            <a:extLst>
              <a:ext uri="{FF2B5EF4-FFF2-40B4-BE49-F238E27FC236}">
                <a16:creationId xmlns:a16="http://schemas.microsoft.com/office/drawing/2014/main" id="{BFBDE723-E258-4483-B5B6-9FB1A8952AD6}"/>
              </a:ext>
            </a:extLst>
          </p:cNvPr>
          <p:cNvPicPr>
            <a:picLocks noChangeAspect="1"/>
          </p:cNvPicPr>
          <p:nvPr/>
        </p:nvPicPr>
        <p:blipFill>
          <a:blip r:embed="rId5">
            <a:extLst>
              <a:ext uri="{28A0092B-C50C-407E-A947-70E740481C1C}">
                <a14:useLocalDpi xmlns:a14="http://schemas.microsoft.com/office/drawing/2010/main" val="0"/>
              </a:ext>
            </a:extLst>
          </a:blip>
          <a:srcRect l="1247" r="1247"/>
          <a:stretch/>
        </p:blipFill>
        <p:spPr>
          <a:xfrm>
            <a:off x="3517714" y="1166067"/>
            <a:ext cx="1182140" cy="1212373"/>
          </a:xfrm>
          <a:prstGeom prst="ellipse">
            <a:avLst/>
          </a:prstGeom>
          <a:ln w="63500" cap="rnd">
            <a:solidFill>
              <a:srgbClr val="333333"/>
            </a:solidFill>
          </a:ln>
          <a:effectLst/>
          <a:scene3d>
            <a:camera prst="orthographicFront"/>
            <a:lightRig rig="contrasting" dir="t">
              <a:rot lat="0" lon="0" rev="3000000"/>
            </a:lightRig>
          </a:scene3d>
          <a:sp3d contourW="7620">
            <a:bevelT w="95250" h="31750"/>
            <a:contourClr>
              <a:srgbClr val="333333"/>
            </a:contourClr>
          </a:sp3d>
        </p:spPr>
      </p:pic>
      <p:sp>
        <p:nvSpPr>
          <p:cNvPr id="17" name="TextBox 16">
            <a:extLst>
              <a:ext uri="{FF2B5EF4-FFF2-40B4-BE49-F238E27FC236}">
                <a16:creationId xmlns:a16="http://schemas.microsoft.com/office/drawing/2014/main" id="{F0EEAFC0-0552-4ECE-812F-C16CE385DCFB}"/>
              </a:ext>
            </a:extLst>
          </p:cNvPr>
          <p:cNvSpPr txBox="1"/>
          <p:nvPr/>
        </p:nvSpPr>
        <p:spPr>
          <a:xfrm>
            <a:off x="4943056" y="1233644"/>
            <a:ext cx="3731231" cy="830997"/>
          </a:xfrm>
          <a:prstGeom prst="rect">
            <a:avLst/>
          </a:prstGeom>
          <a:noFill/>
        </p:spPr>
        <p:txBody>
          <a:bodyPr wrap="square" rtlCol="0">
            <a:spAutoFit/>
          </a:bodyPr>
          <a:lstStyle/>
          <a:p>
            <a:r>
              <a:rPr lang="en-US" sz="1600" b="1" dirty="0"/>
              <a:t>Fatima Abbas (Director)</a:t>
            </a:r>
          </a:p>
          <a:p>
            <a:r>
              <a:rPr lang="en-US" sz="1600" i="1" dirty="0"/>
              <a:t>Member of the </a:t>
            </a:r>
            <a:r>
              <a:rPr lang="en-US" sz="1600" i="1" dirty="0" err="1"/>
              <a:t>Haliwa</a:t>
            </a:r>
            <a:r>
              <a:rPr lang="en-US" sz="1600" i="1" dirty="0"/>
              <a:t>-Saponi Indian Tribe</a:t>
            </a:r>
          </a:p>
          <a:p>
            <a:r>
              <a:rPr lang="en-US" sz="1600" i="1" dirty="0"/>
              <a:t>Location: Washington, DC</a:t>
            </a:r>
          </a:p>
        </p:txBody>
      </p:sp>
      <p:pic>
        <p:nvPicPr>
          <p:cNvPr id="7" name="Picture 6" descr="A person in a blue shirt&#10;&#10;Description automatically generated with medium confidence">
            <a:extLst>
              <a:ext uri="{FF2B5EF4-FFF2-40B4-BE49-F238E27FC236}">
                <a16:creationId xmlns:a16="http://schemas.microsoft.com/office/drawing/2014/main" id="{55001197-EAA9-442F-9A10-7D382A1F9695}"/>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483121" y="4434521"/>
            <a:ext cx="1182140" cy="1212373"/>
          </a:xfrm>
          <a:prstGeom prst="ellipse">
            <a:avLst/>
          </a:prstGeom>
          <a:ln w="63500" cap="rnd">
            <a:solidFill>
              <a:srgbClr val="333333"/>
            </a:solidFill>
          </a:ln>
          <a:effectLst/>
          <a:scene3d>
            <a:camera prst="orthographicFront"/>
            <a:lightRig rig="contrasting" dir="t">
              <a:rot lat="0" lon="0" rev="3000000"/>
            </a:lightRig>
          </a:scene3d>
          <a:sp3d contourW="7620">
            <a:bevelT w="95250" h="31750"/>
            <a:contourClr>
              <a:srgbClr val="333333"/>
            </a:contourClr>
          </a:sp3d>
        </p:spPr>
      </p:pic>
      <p:sp>
        <p:nvSpPr>
          <p:cNvPr id="12" name="TextBox 11">
            <a:extLst>
              <a:ext uri="{FF2B5EF4-FFF2-40B4-BE49-F238E27FC236}">
                <a16:creationId xmlns:a16="http://schemas.microsoft.com/office/drawing/2014/main" id="{34BD4C24-B932-4A29-A963-DE66BCC9ADB3}"/>
              </a:ext>
            </a:extLst>
          </p:cNvPr>
          <p:cNvSpPr txBox="1"/>
          <p:nvPr/>
        </p:nvSpPr>
        <p:spPr>
          <a:xfrm>
            <a:off x="1877290" y="4502098"/>
            <a:ext cx="4337042" cy="830997"/>
          </a:xfrm>
          <a:prstGeom prst="rect">
            <a:avLst/>
          </a:prstGeom>
          <a:noFill/>
        </p:spPr>
        <p:txBody>
          <a:bodyPr wrap="square" rtlCol="0">
            <a:spAutoFit/>
          </a:bodyPr>
          <a:lstStyle/>
          <a:p>
            <a:r>
              <a:rPr lang="en-US" sz="1600" b="1" dirty="0"/>
              <a:t>Jennifer Parisien</a:t>
            </a:r>
          </a:p>
          <a:p>
            <a:r>
              <a:rPr lang="en-US" sz="1600" i="1" dirty="0"/>
              <a:t>Member of the Turtle Mountain Band of Chippewa</a:t>
            </a:r>
          </a:p>
          <a:p>
            <a:r>
              <a:rPr lang="en-US" sz="1600" i="1" dirty="0"/>
              <a:t>Location: San Diego, CA</a:t>
            </a:r>
          </a:p>
        </p:txBody>
      </p:sp>
      <p:pic>
        <p:nvPicPr>
          <p:cNvPr id="3" name="Picture 2">
            <a:extLst>
              <a:ext uri="{FF2B5EF4-FFF2-40B4-BE49-F238E27FC236}">
                <a16:creationId xmlns:a16="http://schemas.microsoft.com/office/drawing/2014/main" id="{2EDE8446-1D26-5DDF-A1A3-23453EEBC690}"/>
              </a:ext>
            </a:extLst>
          </p:cNvPr>
          <p:cNvPicPr>
            <a:picLocks noChangeAspect="1"/>
          </p:cNvPicPr>
          <p:nvPr/>
        </p:nvPicPr>
        <p:blipFill rotWithShape="1">
          <a:blip r:embed="rId7"/>
          <a:srcRect t="2322" b="24422"/>
          <a:stretch/>
        </p:blipFill>
        <p:spPr>
          <a:xfrm>
            <a:off x="6465043" y="4434521"/>
            <a:ext cx="1182140" cy="1212373"/>
          </a:xfrm>
          <a:prstGeom prst="ellipse">
            <a:avLst/>
          </a:prstGeom>
          <a:ln w="63500" cap="rnd">
            <a:solidFill>
              <a:srgbClr val="333333"/>
            </a:solidFill>
          </a:ln>
          <a:effectLst/>
          <a:scene3d>
            <a:camera prst="orthographicFront"/>
            <a:lightRig rig="contrasting" dir="t">
              <a:rot lat="0" lon="0" rev="3000000"/>
            </a:lightRig>
          </a:scene3d>
          <a:sp3d contourW="7620">
            <a:bevelT w="95250" h="31750"/>
            <a:contourClr>
              <a:srgbClr val="333333"/>
            </a:contourClr>
          </a:sp3d>
        </p:spPr>
      </p:pic>
      <p:sp>
        <p:nvSpPr>
          <p:cNvPr id="4" name="TextBox 3">
            <a:extLst>
              <a:ext uri="{FF2B5EF4-FFF2-40B4-BE49-F238E27FC236}">
                <a16:creationId xmlns:a16="http://schemas.microsoft.com/office/drawing/2014/main" id="{B264AB17-03AC-BE93-BDF1-2530B29C01A6}"/>
              </a:ext>
            </a:extLst>
          </p:cNvPr>
          <p:cNvSpPr txBox="1"/>
          <p:nvPr/>
        </p:nvSpPr>
        <p:spPr>
          <a:xfrm>
            <a:off x="7941771" y="4502098"/>
            <a:ext cx="3986993" cy="830997"/>
          </a:xfrm>
          <a:prstGeom prst="rect">
            <a:avLst/>
          </a:prstGeom>
          <a:noFill/>
        </p:spPr>
        <p:txBody>
          <a:bodyPr wrap="square" rtlCol="0">
            <a:spAutoFit/>
          </a:bodyPr>
          <a:lstStyle/>
          <a:p>
            <a:r>
              <a:rPr lang="en-US" sz="1600" b="1" dirty="0"/>
              <a:t>Emery Real Bird</a:t>
            </a:r>
          </a:p>
          <a:p>
            <a:r>
              <a:rPr lang="en-US" sz="1600" i="1" dirty="0"/>
              <a:t>Member of the White Mountain Apache Tribe</a:t>
            </a:r>
          </a:p>
          <a:p>
            <a:r>
              <a:rPr lang="en-US" sz="1600" i="1" dirty="0"/>
              <a:t>Location: Washington, DC</a:t>
            </a:r>
          </a:p>
        </p:txBody>
      </p:sp>
    </p:spTree>
    <p:extLst>
      <p:ext uri="{BB962C8B-B14F-4D97-AF65-F5344CB8AC3E}">
        <p14:creationId xmlns:p14="http://schemas.microsoft.com/office/powerpoint/2010/main" val="1997405312"/>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descr="Treasury Organizational Chart diagram.">
            <a:extLst>
              <a:ext uri="{FF2B5EF4-FFF2-40B4-BE49-F238E27FC236}">
                <a16:creationId xmlns:a16="http://schemas.microsoft.com/office/drawing/2014/main" id="{E67FE1FB-D1DD-2539-6E52-DF68196D3662}"/>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t="6759" b="4332"/>
          <a:stretch/>
        </p:blipFill>
        <p:spPr bwMode="auto">
          <a:xfrm>
            <a:off x="773446" y="444137"/>
            <a:ext cx="10874301" cy="543711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065418131"/>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79" name="Rectangle 8">
            <a:extLst>
              <a:ext uri="{FF2B5EF4-FFF2-40B4-BE49-F238E27FC236}">
                <a16:creationId xmlns:a16="http://schemas.microsoft.com/office/drawing/2014/main" id="{BACC6370-2D7E-4714-9D71-7542949D7D5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0" name="Rectangle 10">
            <a:extLst>
              <a:ext uri="{FF2B5EF4-FFF2-40B4-BE49-F238E27FC236}">
                <a16:creationId xmlns:a16="http://schemas.microsoft.com/office/drawing/2014/main" id="{256B2C21-A230-48C0-8DF1-C46611373C44}"/>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5400000" flipH="1">
            <a:off x="-1410084" y="1410082"/>
            <a:ext cx="6858000" cy="4037836"/>
          </a:xfrm>
          <a:prstGeom prst="rect">
            <a:avLst/>
          </a:prstGeom>
          <a:gradFill>
            <a:gsLst>
              <a:gs pos="8000">
                <a:srgbClr val="000000"/>
              </a:gs>
              <a:gs pos="100000">
                <a:schemeClr val="accent1">
                  <a:lumMod val="75000"/>
                </a:schemeClr>
              </a:gs>
            </a:gsLst>
            <a:lin ang="30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1" name="Rectangle 12">
            <a:extLst>
              <a:ext uri="{FF2B5EF4-FFF2-40B4-BE49-F238E27FC236}">
                <a16:creationId xmlns:a16="http://schemas.microsoft.com/office/drawing/2014/main" id="{3847E18C-932D-4C95-AABA-FEC7C9499AD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5400000" flipH="1">
            <a:off x="-1410085" y="1420219"/>
            <a:ext cx="6857999" cy="4037839"/>
          </a:xfrm>
          <a:prstGeom prst="rect">
            <a:avLst/>
          </a:prstGeom>
          <a:gradFill>
            <a:gsLst>
              <a:gs pos="0">
                <a:srgbClr val="000000">
                  <a:alpha val="0"/>
                </a:srgbClr>
              </a:gs>
              <a:gs pos="99000">
                <a:schemeClr val="accent1">
                  <a:alpha val="46000"/>
                </a:schemeClr>
              </a:gs>
            </a:gsLst>
            <a:lin ang="1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2" name="Rectangle 14">
            <a:extLst>
              <a:ext uri="{FF2B5EF4-FFF2-40B4-BE49-F238E27FC236}">
                <a16:creationId xmlns:a16="http://schemas.microsoft.com/office/drawing/2014/main" id="{3150CB11-0C61-439E-910F-5787759E72A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5400000" flipH="1">
            <a:off x="767923" y="3588085"/>
            <a:ext cx="2501979" cy="4037841"/>
          </a:xfrm>
          <a:prstGeom prst="rect">
            <a:avLst/>
          </a:prstGeom>
          <a:gradFill>
            <a:gsLst>
              <a:gs pos="2000">
                <a:schemeClr val="accent1">
                  <a:alpha val="29000"/>
                </a:schemeClr>
              </a:gs>
              <a:gs pos="100000">
                <a:srgbClr val="000000">
                  <a:alpha val="30000"/>
                </a:srgbClr>
              </a:gs>
            </a:gsLst>
            <a:lin ang="7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83" name="Freeform: Shape 16">
            <a:extLst>
              <a:ext uri="{FF2B5EF4-FFF2-40B4-BE49-F238E27FC236}">
                <a16:creationId xmlns:a16="http://schemas.microsoft.com/office/drawing/2014/main" id="{43F8A58B-5155-44CE-A5FF-7647B47D0A7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20635413">
            <a:off x="-501737" y="969718"/>
            <a:ext cx="3900357" cy="4178958"/>
          </a:xfrm>
          <a:custGeom>
            <a:avLst/>
            <a:gdLst>
              <a:gd name="connsiteX0" fmla="*/ 2432225 w 3900357"/>
              <a:gd name="connsiteY0" fmla="*/ 93939 h 4178958"/>
              <a:gd name="connsiteX1" fmla="*/ 3900357 w 3900357"/>
              <a:gd name="connsiteY1" fmla="*/ 2089479 h 4178958"/>
              <a:gd name="connsiteX2" fmla="*/ 1810878 w 3900357"/>
              <a:gd name="connsiteY2" fmla="*/ 4178958 h 4178958"/>
              <a:gd name="connsiteX3" fmla="*/ 78249 w 3900357"/>
              <a:gd name="connsiteY3" fmla="*/ 3257727 h 4178958"/>
              <a:gd name="connsiteX4" fmla="*/ 0 w 3900357"/>
              <a:gd name="connsiteY4" fmla="*/ 3128923 h 4178958"/>
              <a:gd name="connsiteX5" fmla="*/ 831324 w 3900357"/>
              <a:gd name="connsiteY5" fmla="*/ 244281 h 4178958"/>
              <a:gd name="connsiteX6" fmla="*/ 997559 w 3900357"/>
              <a:gd name="connsiteY6" fmla="*/ 164202 h 4178958"/>
              <a:gd name="connsiteX7" fmla="*/ 1810878 w 3900357"/>
              <a:gd name="connsiteY7" fmla="*/ 0 h 4178958"/>
              <a:gd name="connsiteX8" fmla="*/ 2432225 w 3900357"/>
              <a:gd name="connsiteY8" fmla="*/ 93939 h 417895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3900357" h="4178958">
                <a:moveTo>
                  <a:pt x="2432225" y="93939"/>
                </a:moveTo>
                <a:cubicBezTo>
                  <a:pt x="3282786" y="358491"/>
                  <a:pt x="3900357" y="1151865"/>
                  <a:pt x="3900357" y="2089479"/>
                </a:cubicBezTo>
                <a:cubicBezTo>
                  <a:pt x="3900357" y="3243466"/>
                  <a:pt x="2964865" y="4178958"/>
                  <a:pt x="1810878" y="4178958"/>
                </a:cubicBezTo>
                <a:cubicBezTo>
                  <a:pt x="1089636" y="4178958"/>
                  <a:pt x="453744" y="3813531"/>
                  <a:pt x="78249" y="3257727"/>
                </a:cubicBezTo>
                <a:lnTo>
                  <a:pt x="0" y="3128923"/>
                </a:lnTo>
                <a:lnTo>
                  <a:pt x="831324" y="244281"/>
                </a:lnTo>
                <a:lnTo>
                  <a:pt x="997559" y="164202"/>
                </a:lnTo>
                <a:cubicBezTo>
                  <a:pt x="1247540" y="58468"/>
                  <a:pt x="1522381" y="0"/>
                  <a:pt x="1810878" y="0"/>
                </a:cubicBezTo>
                <a:cubicBezTo>
                  <a:pt x="2027251" y="0"/>
                  <a:pt x="2235942" y="32888"/>
                  <a:pt x="2432225" y="93939"/>
                </a:cubicBezTo>
                <a:close/>
              </a:path>
            </a:pathLst>
          </a:custGeom>
          <a:gradFill>
            <a:gsLst>
              <a:gs pos="29000">
                <a:srgbClr val="000000">
                  <a:alpha val="0"/>
                </a:srgbClr>
              </a:gs>
              <a:gs pos="100000">
                <a:schemeClr val="accent1">
                  <a:alpha val="43000"/>
                </a:schemeClr>
              </a:gs>
            </a:gsLst>
            <a:lin ang="1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dirty="0"/>
          </a:p>
        </p:txBody>
      </p:sp>
      <p:sp>
        <p:nvSpPr>
          <p:cNvPr id="84" name="Rectangle 18">
            <a:extLst>
              <a:ext uri="{FF2B5EF4-FFF2-40B4-BE49-F238E27FC236}">
                <a16:creationId xmlns:a16="http://schemas.microsoft.com/office/drawing/2014/main" id="{443F2ACA-E6D6-4028-82DD-F03C262D5DE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5400000" flipH="1">
            <a:off x="-1410095" y="1410079"/>
            <a:ext cx="6858003" cy="4037835"/>
          </a:xfrm>
          <a:prstGeom prst="rect">
            <a:avLst/>
          </a:prstGeom>
          <a:gradFill>
            <a:gsLst>
              <a:gs pos="0">
                <a:srgbClr val="000000">
                  <a:alpha val="0"/>
                </a:srgbClr>
              </a:gs>
              <a:gs pos="99000">
                <a:schemeClr val="accent1">
                  <a:lumMod val="60000"/>
                  <a:lumOff val="40000"/>
                  <a:alpha val="11000"/>
                </a:schemeClr>
              </a:gs>
            </a:gsLst>
            <a:lin ang="72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C73CDE1E-A6C2-F71C-6D14-503D997B2B0A}"/>
              </a:ext>
            </a:extLst>
          </p:cNvPr>
          <p:cNvSpPr>
            <a:spLocks noGrp="1"/>
          </p:cNvSpPr>
          <p:nvPr>
            <p:ph type="title"/>
          </p:nvPr>
        </p:nvSpPr>
        <p:spPr>
          <a:xfrm>
            <a:off x="586478" y="1683756"/>
            <a:ext cx="3115265" cy="2396359"/>
          </a:xfrm>
        </p:spPr>
        <p:txBody>
          <a:bodyPr anchor="b">
            <a:normAutofit/>
          </a:bodyPr>
          <a:lstStyle/>
          <a:p>
            <a:pPr algn="r"/>
            <a:r>
              <a:rPr lang="en-US" sz="3100">
                <a:solidFill>
                  <a:srgbClr val="FFFFFF"/>
                </a:solidFill>
              </a:rPr>
              <a:t>Treasury Tribal Advisory Committee Updates</a:t>
            </a:r>
          </a:p>
        </p:txBody>
      </p:sp>
      <p:graphicFrame>
        <p:nvGraphicFramePr>
          <p:cNvPr id="85" name="Content Placeholder 2">
            <a:extLst>
              <a:ext uri="{FF2B5EF4-FFF2-40B4-BE49-F238E27FC236}">
                <a16:creationId xmlns:a16="http://schemas.microsoft.com/office/drawing/2014/main" id="{C2089244-4E30-E1EB-B537-F6FD6E9A34E1}"/>
              </a:ext>
            </a:extLst>
          </p:cNvPr>
          <p:cNvGraphicFramePr>
            <a:graphicFrameLocks noGrp="1"/>
          </p:cNvGraphicFramePr>
          <p:nvPr>
            <p:ph idx="1"/>
            <p:extLst>
              <p:ext uri="{D42A27DB-BD31-4B8C-83A1-F6EECF244321}">
                <p14:modId xmlns:p14="http://schemas.microsoft.com/office/powerpoint/2010/main" val="487098142"/>
              </p:ext>
            </p:extLst>
          </p:nvPr>
        </p:nvGraphicFramePr>
        <p:xfrm>
          <a:off x="4905052" y="750440"/>
          <a:ext cx="6666833" cy="5453920"/>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3659931295"/>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79" name="Rectangle 8">
            <a:extLst>
              <a:ext uri="{FF2B5EF4-FFF2-40B4-BE49-F238E27FC236}">
                <a16:creationId xmlns:a16="http://schemas.microsoft.com/office/drawing/2014/main" id="{BACC6370-2D7E-4714-9D71-7542949D7D5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0" name="Rectangle 10">
            <a:extLst>
              <a:ext uri="{FF2B5EF4-FFF2-40B4-BE49-F238E27FC236}">
                <a16:creationId xmlns:a16="http://schemas.microsoft.com/office/drawing/2014/main" id="{256B2C21-A230-48C0-8DF1-C46611373C44}"/>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5400000" flipH="1">
            <a:off x="-1410084" y="1410082"/>
            <a:ext cx="6858000" cy="4037836"/>
          </a:xfrm>
          <a:prstGeom prst="rect">
            <a:avLst/>
          </a:prstGeom>
          <a:gradFill>
            <a:gsLst>
              <a:gs pos="8000">
                <a:srgbClr val="000000"/>
              </a:gs>
              <a:gs pos="100000">
                <a:schemeClr val="accent1">
                  <a:lumMod val="75000"/>
                </a:schemeClr>
              </a:gs>
            </a:gsLst>
            <a:lin ang="30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1" name="Rectangle 12">
            <a:extLst>
              <a:ext uri="{FF2B5EF4-FFF2-40B4-BE49-F238E27FC236}">
                <a16:creationId xmlns:a16="http://schemas.microsoft.com/office/drawing/2014/main" id="{3847E18C-932D-4C95-AABA-FEC7C9499AD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5400000" flipH="1">
            <a:off x="-1410085" y="1420219"/>
            <a:ext cx="6857999" cy="4037839"/>
          </a:xfrm>
          <a:prstGeom prst="rect">
            <a:avLst/>
          </a:prstGeom>
          <a:gradFill>
            <a:gsLst>
              <a:gs pos="0">
                <a:srgbClr val="000000">
                  <a:alpha val="0"/>
                </a:srgbClr>
              </a:gs>
              <a:gs pos="99000">
                <a:schemeClr val="accent1">
                  <a:alpha val="46000"/>
                </a:schemeClr>
              </a:gs>
            </a:gsLst>
            <a:lin ang="1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2" name="Rectangle 14">
            <a:extLst>
              <a:ext uri="{FF2B5EF4-FFF2-40B4-BE49-F238E27FC236}">
                <a16:creationId xmlns:a16="http://schemas.microsoft.com/office/drawing/2014/main" id="{3150CB11-0C61-439E-910F-5787759E72A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5400000" flipH="1">
            <a:off x="767923" y="3588085"/>
            <a:ext cx="2501979" cy="4037841"/>
          </a:xfrm>
          <a:prstGeom prst="rect">
            <a:avLst/>
          </a:prstGeom>
          <a:gradFill>
            <a:gsLst>
              <a:gs pos="2000">
                <a:schemeClr val="accent1">
                  <a:alpha val="29000"/>
                </a:schemeClr>
              </a:gs>
              <a:gs pos="100000">
                <a:srgbClr val="000000">
                  <a:alpha val="30000"/>
                </a:srgbClr>
              </a:gs>
            </a:gsLst>
            <a:lin ang="7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83" name="Freeform: Shape 16">
            <a:extLst>
              <a:ext uri="{FF2B5EF4-FFF2-40B4-BE49-F238E27FC236}">
                <a16:creationId xmlns:a16="http://schemas.microsoft.com/office/drawing/2014/main" id="{43F8A58B-5155-44CE-A5FF-7647B47D0A7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20635413">
            <a:off x="-501737" y="969718"/>
            <a:ext cx="3900357" cy="4178958"/>
          </a:xfrm>
          <a:custGeom>
            <a:avLst/>
            <a:gdLst>
              <a:gd name="connsiteX0" fmla="*/ 2432225 w 3900357"/>
              <a:gd name="connsiteY0" fmla="*/ 93939 h 4178958"/>
              <a:gd name="connsiteX1" fmla="*/ 3900357 w 3900357"/>
              <a:gd name="connsiteY1" fmla="*/ 2089479 h 4178958"/>
              <a:gd name="connsiteX2" fmla="*/ 1810878 w 3900357"/>
              <a:gd name="connsiteY2" fmla="*/ 4178958 h 4178958"/>
              <a:gd name="connsiteX3" fmla="*/ 78249 w 3900357"/>
              <a:gd name="connsiteY3" fmla="*/ 3257727 h 4178958"/>
              <a:gd name="connsiteX4" fmla="*/ 0 w 3900357"/>
              <a:gd name="connsiteY4" fmla="*/ 3128923 h 4178958"/>
              <a:gd name="connsiteX5" fmla="*/ 831324 w 3900357"/>
              <a:gd name="connsiteY5" fmla="*/ 244281 h 4178958"/>
              <a:gd name="connsiteX6" fmla="*/ 997559 w 3900357"/>
              <a:gd name="connsiteY6" fmla="*/ 164202 h 4178958"/>
              <a:gd name="connsiteX7" fmla="*/ 1810878 w 3900357"/>
              <a:gd name="connsiteY7" fmla="*/ 0 h 4178958"/>
              <a:gd name="connsiteX8" fmla="*/ 2432225 w 3900357"/>
              <a:gd name="connsiteY8" fmla="*/ 93939 h 417895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3900357" h="4178958">
                <a:moveTo>
                  <a:pt x="2432225" y="93939"/>
                </a:moveTo>
                <a:cubicBezTo>
                  <a:pt x="3282786" y="358491"/>
                  <a:pt x="3900357" y="1151865"/>
                  <a:pt x="3900357" y="2089479"/>
                </a:cubicBezTo>
                <a:cubicBezTo>
                  <a:pt x="3900357" y="3243466"/>
                  <a:pt x="2964865" y="4178958"/>
                  <a:pt x="1810878" y="4178958"/>
                </a:cubicBezTo>
                <a:cubicBezTo>
                  <a:pt x="1089636" y="4178958"/>
                  <a:pt x="453744" y="3813531"/>
                  <a:pt x="78249" y="3257727"/>
                </a:cubicBezTo>
                <a:lnTo>
                  <a:pt x="0" y="3128923"/>
                </a:lnTo>
                <a:lnTo>
                  <a:pt x="831324" y="244281"/>
                </a:lnTo>
                <a:lnTo>
                  <a:pt x="997559" y="164202"/>
                </a:lnTo>
                <a:cubicBezTo>
                  <a:pt x="1247540" y="58468"/>
                  <a:pt x="1522381" y="0"/>
                  <a:pt x="1810878" y="0"/>
                </a:cubicBezTo>
                <a:cubicBezTo>
                  <a:pt x="2027251" y="0"/>
                  <a:pt x="2235942" y="32888"/>
                  <a:pt x="2432225" y="93939"/>
                </a:cubicBezTo>
                <a:close/>
              </a:path>
            </a:pathLst>
          </a:custGeom>
          <a:gradFill>
            <a:gsLst>
              <a:gs pos="29000">
                <a:srgbClr val="000000">
                  <a:alpha val="0"/>
                </a:srgbClr>
              </a:gs>
              <a:gs pos="100000">
                <a:schemeClr val="accent1">
                  <a:alpha val="43000"/>
                </a:schemeClr>
              </a:gs>
            </a:gsLst>
            <a:lin ang="1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dirty="0"/>
          </a:p>
        </p:txBody>
      </p:sp>
      <p:sp>
        <p:nvSpPr>
          <p:cNvPr id="84" name="Rectangle 18">
            <a:extLst>
              <a:ext uri="{FF2B5EF4-FFF2-40B4-BE49-F238E27FC236}">
                <a16:creationId xmlns:a16="http://schemas.microsoft.com/office/drawing/2014/main" id="{443F2ACA-E6D6-4028-82DD-F03C262D5DE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5400000" flipH="1">
            <a:off x="-1410095" y="1410079"/>
            <a:ext cx="6858003" cy="4037835"/>
          </a:xfrm>
          <a:prstGeom prst="rect">
            <a:avLst/>
          </a:prstGeom>
          <a:gradFill>
            <a:gsLst>
              <a:gs pos="0">
                <a:srgbClr val="000000">
                  <a:alpha val="0"/>
                </a:srgbClr>
              </a:gs>
              <a:gs pos="99000">
                <a:schemeClr val="accent1">
                  <a:lumMod val="60000"/>
                  <a:lumOff val="40000"/>
                  <a:alpha val="11000"/>
                </a:schemeClr>
              </a:gs>
            </a:gsLst>
            <a:lin ang="72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C73CDE1E-A6C2-F71C-6D14-503D997B2B0A}"/>
              </a:ext>
            </a:extLst>
          </p:cNvPr>
          <p:cNvSpPr>
            <a:spLocks noGrp="1"/>
          </p:cNvSpPr>
          <p:nvPr>
            <p:ph type="title"/>
          </p:nvPr>
        </p:nvSpPr>
        <p:spPr>
          <a:xfrm>
            <a:off x="586478" y="1683756"/>
            <a:ext cx="3115265" cy="2396359"/>
          </a:xfrm>
        </p:spPr>
        <p:txBody>
          <a:bodyPr anchor="b">
            <a:normAutofit/>
          </a:bodyPr>
          <a:lstStyle/>
          <a:p>
            <a:pPr algn="r"/>
            <a:r>
              <a:rPr lang="en-US" sz="3100">
                <a:solidFill>
                  <a:srgbClr val="FFFFFF"/>
                </a:solidFill>
              </a:rPr>
              <a:t>Treasury Tribal Advisory Committee Updates</a:t>
            </a:r>
          </a:p>
        </p:txBody>
      </p:sp>
      <p:graphicFrame>
        <p:nvGraphicFramePr>
          <p:cNvPr id="85" name="Content Placeholder 2">
            <a:extLst>
              <a:ext uri="{FF2B5EF4-FFF2-40B4-BE49-F238E27FC236}">
                <a16:creationId xmlns:a16="http://schemas.microsoft.com/office/drawing/2014/main" id="{C2089244-4E30-E1EB-B537-F6FD6E9A34E1}"/>
              </a:ext>
            </a:extLst>
          </p:cNvPr>
          <p:cNvGraphicFramePr>
            <a:graphicFrameLocks noGrp="1"/>
          </p:cNvGraphicFramePr>
          <p:nvPr>
            <p:ph idx="1"/>
            <p:extLst>
              <p:ext uri="{D42A27DB-BD31-4B8C-83A1-F6EECF244321}">
                <p14:modId xmlns:p14="http://schemas.microsoft.com/office/powerpoint/2010/main" val="94001156"/>
              </p:ext>
            </p:extLst>
          </p:nvPr>
        </p:nvGraphicFramePr>
        <p:xfrm>
          <a:off x="4905052" y="750440"/>
          <a:ext cx="6666833" cy="5453920"/>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3460435266"/>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DDAB21D-09BF-DDFE-3430-9DFC5E51E7C2}"/>
              </a:ext>
            </a:extLst>
          </p:cNvPr>
          <p:cNvSpPr>
            <a:spLocks noGrp="1"/>
          </p:cNvSpPr>
          <p:nvPr>
            <p:ph type="title"/>
          </p:nvPr>
        </p:nvSpPr>
        <p:spPr/>
        <p:txBody>
          <a:bodyPr/>
          <a:lstStyle/>
          <a:p>
            <a:r>
              <a:rPr lang="en-US" dirty="0"/>
              <a:t>Agenda</a:t>
            </a:r>
          </a:p>
        </p:txBody>
      </p:sp>
      <p:sp>
        <p:nvSpPr>
          <p:cNvPr id="3" name="Content Placeholder 2">
            <a:extLst>
              <a:ext uri="{FF2B5EF4-FFF2-40B4-BE49-F238E27FC236}">
                <a16:creationId xmlns:a16="http://schemas.microsoft.com/office/drawing/2014/main" id="{FCB86FF6-BA9E-5215-0C74-BBF1CDEDFE29}"/>
              </a:ext>
            </a:extLst>
          </p:cNvPr>
          <p:cNvSpPr>
            <a:spLocks noGrp="1"/>
          </p:cNvSpPr>
          <p:nvPr>
            <p:ph idx="1"/>
          </p:nvPr>
        </p:nvSpPr>
        <p:spPr/>
        <p:txBody>
          <a:bodyPr>
            <a:normAutofit/>
          </a:bodyPr>
          <a:lstStyle/>
          <a:p>
            <a:pPr>
              <a:lnSpc>
                <a:spcPct val="250000"/>
              </a:lnSpc>
            </a:pPr>
            <a:r>
              <a:rPr lang="en-US" b="1" dirty="0"/>
              <a:t>The Inflation Reduction Act and Elective Pay</a:t>
            </a:r>
          </a:p>
          <a:p>
            <a:pPr>
              <a:lnSpc>
                <a:spcPct val="100000"/>
              </a:lnSpc>
              <a:spcBef>
                <a:spcPts val="3000"/>
              </a:spcBef>
              <a:spcAft>
                <a:spcPts val="1200"/>
              </a:spcAft>
            </a:pPr>
            <a:r>
              <a:rPr lang="en-US" dirty="0"/>
              <a:t>Elective Pay Final Regulations (Released 3/5/24)</a:t>
            </a:r>
          </a:p>
          <a:p>
            <a:pPr>
              <a:lnSpc>
                <a:spcPct val="100000"/>
              </a:lnSpc>
              <a:spcAft>
                <a:spcPts val="1200"/>
              </a:spcAft>
            </a:pPr>
            <a:r>
              <a:rPr lang="en-US" dirty="0"/>
              <a:t>Proposed Rulemaking for Applicable Entity Partners in Partnerships (Released 3/5/24) </a:t>
            </a:r>
          </a:p>
          <a:p>
            <a:pPr>
              <a:lnSpc>
                <a:spcPct val="100000"/>
              </a:lnSpc>
              <a:spcAft>
                <a:spcPts val="1200"/>
              </a:spcAft>
            </a:pPr>
            <a:r>
              <a:rPr lang="en-US" dirty="0"/>
              <a:t>Energy Credits Online and Process to Claim Credits</a:t>
            </a:r>
          </a:p>
        </p:txBody>
      </p:sp>
      <p:sp>
        <p:nvSpPr>
          <p:cNvPr id="4" name="Rectangle 3">
            <a:extLst>
              <a:ext uri="{FF2B5EF4-FFF2-40B4-BE49-F238E27FC236}">
                <a16:creationId xmlns:a16="http://schemas.microsoft.com/office/drawing/2014/main" id="{D8C4C2A1-9CA1-D478-578C-36FA17CD0A05}"/>
              </a:ext>
            </a:extLst>
          </p:cNvPr>
          <p:cNvSpPr/>
          <p:nvPr/>
        </p:nvSpPr>
        <p:spPr>
          <a:xfrm>
            <a:off x="486888" y="1563440"/>
            <a:ext cx="10863599" cy="736651"/>
          </a:xfrm>
          <a:prstGeom prst="rect">
            <a:avLst/>
          </a:prstGeom>
          <a:noFill/>
          <a:ln w="28575">
            <a:solidFill>
              <a:srgbClr val="2F5597"/>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756168944"/>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8" name="Title 7">
            <a:extLst>
              <a:ext uri="{FF2B5EF4-FFF2-40B4-BE49-F238E27FC236}">
                <a16:creationId xmlns:a16="http://schemas.microsoft.com/office/drawing/2014/main" id="{BC494246-7965-233B-A8E5-49F77261D90F}"/>
              </a:ext>
            </a:extLst>
          </p:cNvPr>
          <p:cNvSpPr>
            <a:spLocks noGrp="1"/>
          </p:cNvSpPr>
          <p:nvPr>
            <p:ph type="title"/>
          </p:nvPr>
        </p:nvSpPr>
        <p:spPr/>
        <p:txBody>
          <a:bodyPr/>
          <a:lstStyle/>
          <a:p>
            <a:pPr algn="ctr"/>
            <a:r>
              <a:rPr lang="en-US" dirty="0"/>
              <a:t>IRA-Individual Tax Credits</a:t>
            </a:r>
          </a:p>
        </p:txBody>
      </p:sp>
      <p:pic>
        <p:nvPicPr>
          <p:cNvPr id="25" name="Content Placeholder 24" descr="Graphical user interface, website&#10;&#10;Description automatically generated">
            <a:extLst>
              <a:ext uri="{FF2B5EF4-FFF2-40B4-BE49-F238E27FC236}">
                <a16:creationId xmlns:a16="http://schemas.microsoft.com/office/drawing/2014/main" id="{6BF723B4-2099-6172-2183-8C6ECD9A23FE}"/>
              </a:ext>
            </a:extLst>
          </p:cNvPr>
          <p:cNvPicPr>
            <a:picLocks noGrp="1" noChangeAspect="1"/>
          </p:cNvPicPr>
          <p:nvPr>
            <p:ph sz="half" idx="1"/>
          </p:nvPr>
        </p:nvPicPr>
        <p:blipFill>
          <a:blip r:embed="rId2"/>
          <a:stretch>
            <a:fillRect/>
          </a:stretch>
        </p:blipFill>
        <p:spPr>
          <a:xfrm>
            <a:off x="487363" y="2652339"/>
            <a:ext cx="5486400" cy="2736009"/>
          </a:xfrm>
        </p:spPr>
      </p:pic>
      <p:pic>
        <p:nvPicPr>
          <p:cNvPr id="36" name="Content Placeholder 35" descr="Graphical user interface, text&#10;&#10;Description automatically generated">
            <a:extLst>
              <a:ext uri="{FF2B5EF4-FFF2-40B4-BE49-F238E27FC236}">
                <a16:creationId xmlns:a16="http://schemas.microsoft.com/office/drawing/2014/main" id="{CC1643D3-B9E4-42E7-85BB-1F8579E0DB85}"/>
              </a:ext>
            </a:extLst>
          </p:cNvPr>
          <p:cNvPicPr>
            <a:picLocks noGrp="1" noChangeAspect="1"/>
          </p:cNvPicPr>
          <p:nvPr>
            <p:ph sz="half" idx="2"/>
          </p:nvPr>
        </p:nvPicPr>
        <p:blipFill>
          <a:blip r:embed="rId3"/>
          <a:stretch>
            <a:fillRect/>
          </a:stretch>
        </p:blipFill>
        <p:spPr>
          <a:xfrm>
            <a:off x="6365875" y="2825752"/>
            <a:ext cx="5486400" cy="2389184"/>
          </a:xfrm>
        </p:spPr>
      </p:pic>
      <p:sp>
        <p:nvSpPr>
          <p:cNvPr id="21" name="Text Placeholder 20">
            <a:extLst>
              <a:ext uri="{FF2B5EF4-FFF2-40B4-BE49-F238E27FC236}">
                <a16:creationId xmlns:a16="http://schemas.microsoft.com/office/drawing/2014/main" id="{79AB7647-B737-B107-6FFD-E2A951AEA267}"/>
              </a:ext>
            </a:extLst>
          </p:cNvPr>
          <p:cNvSpPr>
            <a:spLocks noGrp="1"/>
          </p:cNvSpPr>
          <p:nvPr>
            <p:ph type="body" idx="12"/>
          </p:nvPr>
        </p:nvSpPr>
        <p:spPr/>
        <p:txBody>
          <a:bodyPr/>
          <a:lstStyle/>
          <a:p>
            <a:r>
              <a:rPr lang="en-US" dirty="0"/>
              <a:t>Taxpayer Resource Hub</a:t>
            </a:r>
          </a:p>
        </p:txBody>
      </p:sp>
      <p:sp>
        <p:nvSpPr>
          <p:cNvPr id="13" name="Text Placeholder 12">
            <a:extLst>
              <a:ext uri="{FF2B5EF4-FFF2-40B4-BE49-F238E27FC236}">
                <a16:creationId xmlns:a16="http://schemas.microsoft.com/office/drawing/2014/main" id="{50FD7C9F-FBCA-FE79-84D9-123E5F5F6610}"/>
              </a:ext>
            </a:extLst>
          </p:cNvPr>
          <p:cNvSpPr>
            <a:spLocks noGrp="1"/>
          </p:cNvSpPr>
          <p:nvPr>
            <p:ph type="body" sz="quarter" idx="3"/>
          </p:nvPr>
        </p:nvSpPr>
        <p:spPr/>
        <p:txBody>
          <a:bodyPr/>
          <a:lstStyle/>
          <a:p>
            <a:r>
              <a:rPr lang="en-US" dirty="0"/>
              <a:t>Individual Credits</a:t>
            </a:r>
          </a:p>
        </p:txBody>
      </p:sp>
    </p:spTree>
    <p:extLst>
      <p:ext uri="{BB962C8B-B14F-4D97-AF65-F5344CB8AC3E}">
        <p14:creationId xmlns:p14="http://schemas.microsoft.com/office/powerpoint/2010/main" val="313498414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1E82F7C-CAC1-0FCE-81EE-09C5F1037840}"/>
              </a:ext>
            </a:extLst>
          </p:cNvPr>
          <p:cNvSpPr>
            <a:spLocks noGrp="1"/>
          </p:cNvSpPr>
          <p:nvPr>
            <p:ph type="title"/>
          </p:nvPr>
        </p:nvSpPr>
        <p:spPr/>
        <p:txBody>
          <a:bodyPr/>
          <a:lstStyle/>
          <a:p>
            <a:r>
              <a:rPr lang="en-US" dirty="0"/>
              <a:t>IRA-IRS Modernization &amp; Individual Benefits</a:t>
            </a:r>
          </a:p>
        </p:txBody>
      </p:sp>
      <p:pic>
        <p:nvPicPr>
          <p:cNvPr id="8" name="Content Placeholder 7" descr="Graphical user interface, text, application, email&#10;&#10;Description automatically generated">
            <a:extLst>
              <a:ext uri="{FF2B5EF4-FFF2-40B4-BE49-F238E27FC236}">
                <a16:creationId xmlns:a16="http://schemas.microsoft.com/office/drawing/2014/main" id="{18AD75B5-CEEB-F01E-8E60-4E0C7D742B5B}"/>
              </a:ext>
            </a:extLst>
          </p:cNvPr>
          <p:cNvPicPr>
            <a:picLocks noGrp="1" noChangeAspect="1"/>
          </p:cNvPicPr>
          <p:nvPr>
            <p:ph sz="half" idx="1"/>
          </p:nvPr>
        </p:nvPicPr>
        <p:blipFill>
          <a:blip r:embed="rId2"/>
          <a:stretch>
            <a:fillRect/>
          </a:stretch>
        </p:blipFill>
        <p:spPr>
          <a:xfrm>
            <a:off x="186164" y="2295522"/>
            <a:ext cx="5909836" cy="3147995"/>
          </a:xfrm>
        </p:spPr>
      </p:pic>
      <p:pic>
        <p:nvPicPr>
          <p:cNvPr id="10" name="Content Placeholder 9" descr="Graphical user interface, text, application, email&#10;&#10;Description automatically generated">
            <a:extLst>
              <a:ext uri="{FF2B5EF4-FFF2-40B4-BE49-F238E27FC236}">
                <a16:creationId xmlns:a16="http://schemas.microsoft.com/office/drawing/2014/main" id="{56D65203-BC1D-26E1-1342-D5BA59B5A109}"/>
              </a:ext>
            </a:extLst>
          </p:cNvPr>
          <p:cNvPicPr>
            <a:picLocks noGrp="1" noChangeAspect="1"/>
          </p:cNvPicPr>
          <p:nvPr>
            <p:ph sz="half" idx="2"/>
          </p:nvPr>
        </p:nvPicPr>
        <p:blipFill>
          <a:blip r:embed="rId3"/>
          <a:stretch>
            <a:fillRect/>
          </a:stretch>
        </p:blipFill>
        <p:spPr>
          <a:xfrm>
            <a:off x="6281536" y="2139937"/>
            <a:ext cx="5653676" cy="3934810"/>
          </a:xfrm>
        </p:spPr>
      </p:pic>
      <p:sp>
        <p:nvSpPr>
          <p:cNvPr id="5" name="Text Placeholder 4">
            <a:extLst>
              <a:ext uri="{FF2B5EF4-FFF2-40B4-BE49-F238E27FC236}">
                <a16:creationId xmlns:a16="http://schemas.microsoft.com/office/drawing/2014/main" id="{EDD27E13-A18B-F324-3923-7FF9073A1488}"/>
              </a:ext>
            </a:extLst>
          </p:cNvPr>
          <p:cNvSpPr>
            <a:spLocks noGrp="1"/>
          </p:cNvSpPr>
          <p:nvPr>
            <p:ph type="body" idx="12"/>
          </p:nvPr>
        </p:nvSpPr>
        <p:spPr>
          <a:xfrm>
            <a:off x="266171" y="1311758"/>
            <a:ext cx="5486400" cy="823912"/>
          </a:xfrm>
        </p:spPr>
        <p:txBody>
          <a:bodyPr/>
          <a:lstStyle/>
          <a:p>
            <a:r>
              <a:rPr lang="en-US" dirty="0"/>
              <a:t>Direct File Pilot</a:t>
            </a:r>
          </a:p>
        </p:txBody>
      </p:sp>
      <p:sp>
        <p:nvSpPr>
          <p:cNvPr id="6" name="Text Placeholder 5">
            <a:extLst>
              <a:ext uri="{FF2B5EF4-FFF2-40B4-BE49-F238E27FC236}">
                <a16:creationId xmlns:a16="http://schemas.microsoft.com/office/drawing/2014/main" id="{FC73C008-4631-45AC-BDBF-A46A68A4F636}"/>
              </a:ext>
            </a:extLst>
          </p:cNvPr>
          <p:cNvSpPr>
            <a:spLocks noGrp="1"/>
          </p:cNvSpPr>
          <p:nvPr>
            <p:ph type="body" sz="quarter" idx="3"/>
          </p:nvPr>
        </p:nvSpPr>
        <p:spPr/>
        <p:txBody>
          <a:bodyPr/>
          <a:lstStyle/>
          <a:p>
            <a:r>
              <a:rPr lang="en-US" dirty="0"/>
              <a:t>Types of Income</a:t>
            </a:r>
          </a:p>
        </p:txBody>
      </p:sp>
    </p:spTree>
    <p:extLst>
      <p:ext uri="{BB962C8B-B14F-4D97-AF65-F5344CB8AC3E}">
        <p14:creationId xmlns:p14="http://schemas.microsoft.com/office/powerpoint/2010/main" val="1680409838"/>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382CCC1-F45C-2992-B234-90CD996354D2}"/>
              </a:ext>
            </a:extLst>
          </p:cNvPr>
          <p:cNvSpPr>
            <a:spLocks noGrp="1"/>
          </p:cNvSpPr>
          <p:nvPr>
            <p:ph type="title"/>
          </p:nvPr>
        </p:nvSpPr>
        <p:spPr/>
        <p:txBody>
          <a:bodyPr/>
          <a:lstStyle/>
          <a:p>
            <a:r>
              <a:rPr lang="en-US" dirty="0"/>
              <a:t>Governmental Credits: Overview of Elective Pay</a:t>
            </a:r>
          </a:p>
        </p:txBody>
      </p:sp>
      <p:sp>
        <p:nvSpPr>
          <p:cNvPr id="3" name="Content Placeholder 2">
            <a:extLst>
              <a:ext uri="{FF2B5EF4-FFF2-40B4-BE49-F238E27FC236}">
                <a16:creationId xmlns:a16="http://schemas.microsoft.com/office/drawing/2014/main" id="{7E65B5B1-0AC8-99FB-145D-0AF7BE01EE03}"/>
              </a:ext>
            </a:extLst>
          </p:cNvPr>
          <p:cNvSpPr>
            <a:spLocks noGrp="1"/>
          </p:cNvSpPr>
          <p:nvPr>
            <p:ph sz="half" idx="1"/>
          </p:nvPr>
        </p:nvSpPr>
        <p:spPr>
          <a:xfrm>
            <a:off x="486888" y="1128264"/>
            <a:ext cx="11364686" cy="4927704"/>
          </a:xfrm>
        </p:spPr>
        <p:txBody>
          <a:bodyPr>
            <a:normAutofit fontScale="92500" lnSpcReduction="20000"/>
          </a:bodyPr>
          <a:lstStyle/>
          <a:p>
            <a:pPr>
              <a:lnSpc>
                <a:spcPct val="110000"/>
              </a:lnSpc>
              <a:spcAft>
                <a:spcPts val="600"/>
              </a:spcAft>
            </a:pPr>
            <a:r>
              <a:rPr lang="en-US" dirty="0">
                <a:effectLst/>
                <a:ea typeface="Calibri" panose="020F0502020204030204" pitchFamily="34" charset="0"/>
              </a:rPr>
              <a:t>With elective pay, tax-exempt and governmental entities that do not owe Federal income taxes are, for the first time, able to receive a </a:t>
            </a:r>
            <a:r>
              <a:rPr lang="en-US" b="1" dirty="0">
                <a:effectLst/>
                <a:ea typeface="Calibri" panose="020F0502020204030204" pitchFamily="34" charset="0"/>
              </a:rPr>
              <a:t>payment equal to the full value of tax credits for building qualifying clean energy projects or making qualifying investments</a:t>
            </a:r>
            <a:r>
              <a:rPr lang="en-US" dirty="0">
                <a:effectLst/>
                <a:ea typeface="Calibri" panose="020F0502020204030204" pitchFamily="34" charset="0"/>
              </a:rPr>
              <a:t>.</a:t>
            </a:r>
            <a:endParaRPr lang="en-US" b="1" dirty="0">
              <a:effectLst/>
              <a:ea typeface="Calibri" panose="020F0502020204030204" pitchFamily="34" charset="0"/>
            </a:endParaRPr>
          </a:p>
          <a:p>
            <a:pPr>
              <a:lnSpc>
                <a:spcPct val="110000"/>
              </a:lnSpc>
              <a:spcAft>
                <a:spcPts val="600"/>
              </a:spcAft>
            </a:pPr>
            <a:r>
              <a:rPr lang="en-US" dirty="0">
                <a:effectLst/>
                <a:ea typeface="Calibri" panose="020F0502020204030204" pitchFamily="34" charset="0"/>
              </a:rPr>
              <a:t>Unlike competitive grant and loan programs, in which applicants may not receive an award, elective pay allows entities to get their payment if they meet </a:t>
            </a:r>
            <a:r>
              <a:rPr lang="en-US" b="1" dirty="0">
                <a:effectLst/>
                <a:ea typeface="Calibri" panose="020F0502020204030204" pitchFamily="34" charset="0"/>
              </a:rPr>
              <a:t>the requirements for both elective pay and the underlying tax credit</a:t>
            </a:r>
            <a:r>
              <a:rPr lang="en-US" dirty="0">
                <a:effectLst/>
                <a:ea typeface="Calibri" panose="020F0502020204030204" pitchFamily="34" charset="0"/>
              </a:rPr>
              <a:t>.</a:t>
            </a:r>
          </a:p>
          <a:p>
            <a:pPr>
              <a:lnSpc>
                <a:spcPct val="110000"/>
              </a:lnSpc>
              <a:spcAft>
                <a:spcPts val="600"/>
              </a:spcAft>
            </a:pPr>
            <a:r>
              <a:rPr lang="en-US" dirty="0">
                <a:ea typeface="Calibri" panose="020F0502020204030204" pitchFamily="34" charset="0"/>
              </a:rPr>
              <a:t>The entities eligible for elective pay (applicable entities) </a:t>
            </a:r>
            <a:r>
              <a:rPr lang="en-US" dirty="0">
                <a:effectLst/>
                <a:ea typeface="Calibri" panose="020F0502020204030204" pitchFamily="34" charset="0"/>
              </a:rPr>
              <a:t>would not normally owe federal income tax. </a:t>
            </a:r>
            <a:r>
              <a:rPr lang="en-US" dirty="0">
                <a:ea typeface="Calibri" panose="020F0502020204030204" pitchFamily="34" charset="0"/>
              </a:rPr>
              <a:t>However</a:t>
            </a:r>
            <a:r>
              <a:rPr lang="en-US" dirty="0">
                <a:effectLst/>
                <a:ea typeface="Calibri" panose="020F0502020204030204" pitchFamily="34" charset="0"/>
              </a:rPr>
              <a:t>, by </a:t>
            </a:r>
            <a:r>
              <a:rPr lang="en-US" b="1" dirty="0">
                <a:effectLst/>
                <a:ea typeface="Calibri" panose="020F0502020204030204" pitchFamily="34" charset="0"/>
              </a:rPr>
              <a:t>filing a return and </a:t>
            </a:r>
            <a:r>
              <a:rPr lang="en-US" b="1" dirty="0">
                <a:ea typeface="Calibri" panose="020F0502020204030204" pitchFamily="34" charset="0"/>
              </a:rPr>
              <a:t>using elective pay</a:t>
            </a:r>
            <a:r>
              <a:rPr lang="en-US" dirty="0">
                <a:effectLst/>
                <a:ea typeface="Calibri" panose="020F0502020204030204" pitchFamily="34" charset="0"/>
              </a:rPr>
              <a:t>, thes</a:t>
            </a:r>
            <a:r>
              <a:rPr lang="en-US" dirty="0">
                <a:ea typeface="Calibri" panose="020F0502020204030204" pitchFamily="34" charset="0"/>
              </a:rPr>
              <a:t>e entities </a:t>
            </a:r>
            <a:r>
              <a:rPr lang="en-US" dirty="0">
                <a:effectLst/>
                <a:ea typeface="Calibri" panose="020F0502020204030204" pitchFamily="34" charset="0"/>
              </a:rPr>
              <a:t>can receive </a:t>
            </a:r>
            <a:r>
              <a:rPr lang="en-US" b="1" dirty="0">
                <a:effectLst/>
                <a:ea typeface="Calibri" panose="020F0502020204030204" pitchFamily="34" charset="0"/>
              </a:rPr>
              <a:t>tax-free cash payments </a:t>
            </a:r>
            <a:r>
              <a:rPr lang="en-US" dirty="0">
                <a:effectLst/>
                <a:ea typeface="Calibri" panose="020F0502020204030204" pitchFamily="34" charset="0"/>
              </a:rPr>
              <a:t>from the IRS for clean energy tax credits earned</a:t>
            </a:r>
            <a:r>
              <a:rPr lang="en-US" dirty="0">
                <a:ea typeface="Calibri" panose="020F0502020204030204" pitchFamily="34" charset="0"/>
              </a:rPr>
              <a:t>, so long as </a:t>
            </a:r>
            <a:r>
              <a:rPr lang="en-US" b="1" dirty="0">
                <a:ea typeface="Calibri" panose="020F0502020204030204" pitchFamily="34" charset="0"/>
              </a:rPr>
              <a:t>all requirements</a:t>
            </a:r>
            <a:r>
              <a:rPr lang="en-US" dirty="0">
                <a:ea typeface="Calibri" panose="020F0502020204030204" pitchFamily="34" charset="0"/>
              </a:rPr>
              <a:t> are met, including a pre-filing registration requirement.</a:t>
            </a:r>
          </a:p>
          <a:p>
            <a:pPr>
              <a:lnSpc>
                <a:spcPct val="110000"/>
              </a:lnSpc>
              <a:spcAft>
                <a:spcPts val="600"/>
              </a:spcAft>
            </a:pPr>
            <a:r>
              <a:rPr lang="en-US" dirty="0">
                <a:effectLst/>
                <a:ea typeface="Calibri" panose="020F0502020204030204" pitchFamily="34" charset="0"/>
              </a:rPr>
              <a:t>Applicable entities </a:t>
            </a:r>
            <a:r>
              <a:rPr lang="en-US" dirty="0">
                <a:ea typeface="Calibri" panose="020F0502020204030204" pitchFamily="34" charset="0"/>
              </a:rPr>
              <a:t>can </a:t>
            </a:r>
            <a:r>
              <a:rPr lang="en-US" dirty="0">
                <a:effectLst/>
                <a:ea typeface="Calibri" panose="020F0502020204030204" pitchFamily="34" charset="0"/>
              </a:rPr>
              <a:t>use elective pay for </a:t>
            </a:r>
            <a:r>
              <a:rPr lang="en-US" b="1" dirty="0">
                <a:effectLst/>
                <a:ea typeface="Calibri" panose="020F0502020204030204" pitchFamily="34" charset="0"/>
              </a:rPr>
              <a:t>12 clean energy tax credits</a:t>
            </a:r>
            <a:r>
              <a:rPr lang="en-US" dirty="0">
                <a:effectLst/>
                <a:ea typeface="Calibri" panose="020F0502020204030204" pitchFamily="34" charset="0"/>
              </a:rPr>
              <a:t>. As of late February, entities have requested registration numbers for more than 450 projects or facilities</a:t>
            </a:r>
            <a:r>
              <a:rPr lang="en-US" dirty="0">
                <a:ea typeface="Calibri" panose="020F0502020204030204" pitchFamily="34" charset="0"/>
              </a:rPr>
              <a:t> </a:t>
            </a:r>
            <a:r>
              <a:rPr lang="en-US" dirty="0">
                <a:effectLst/>
                <a:ea typeface="Calibri" panose="020F0502020204030204" pitchFamily="34" charset="0"/>
              </a:rPr>
              <a:t>through IRS Energy Credits Online.</a:t>
            </a:r>
          </a:p>
        </p:txBody>
      </p:sp>
    </p:spTree>
    <p:extLst>
      <p:ext uri="{BB962C8B-B14F-4D97-AF65-F5344CB8AC3E}">
        <p14:creationId xmlns:p14="http://schemas.microsoft.com/office/powerpoint/2010/main" val="606914568"/>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97020A8-2B2E-4499-A610-30ABBB0F2456}"/>
              </a:ext>
            </a:extLst>
          </p:cNvPr>
          <p:cNvSpPr>
            <a:spLocks noGrp="1"/>
          </p:cNvSpPr>
          <p:nvPr>
            <p:ph type="title"/>
          </p:nvPr>
        </p:nvSpPr>
        <p:spPr/>
        <p:txBody>
          <a:bodyPr/>
          <a:lstStyle/>
          <a:p>
            <a:r>
              <a:rPr lang="en-US" dirty="0"/>
              <a:t>Applicable Tax Credits for Elective Pay</a:t>
            </a:r>
          </a:p>
        </p:txBody>
      </p:sp>
      <p:sp>
        <p:nvSpPr>
          <p:cNvPr id="10" name="TextBox 9">
            <a:extLst>
              <a:ext uri="{FF2B5EF4-FFF2-40B4-BE49-F238E27FC236}">
                <a16:creationId xmlns:a16="http://schemas.microsoft.com/office/drawing/2014/main" id="{8C8BA89C-27C0-1C86-4BA0-A7B16E0944E2}"/>
              </a:ext>
            </a:extLst>
          </p:cNvPr>
          <p:cNvSpPr txBox="1"/>
          <p:nvPr/>
        </p:nvSpPr>
        <p:spPr>
          <a:xfrm>
            <a:off x="809826" y="5938028"/>
            <a:ext cx="11041747" cy="261610"/>
          </a:xfrm>
          <a:prstGeom prst="rect">
            <a:avLst/>
          </a:prstGeom>
          <a:noFill/>
        </p:spPr>
        <p:txBody>
          <a:bodyPr wrap="square">
            <a:spAutoFit/>
          </a:bodyPr>
          <a:lstStyle/>
          <a:p>
            <a:r>
              <a:rPr lang="en-US" sz="1100" dirty="0">
                <a:solidFill>
                  <a:schemeClr val="accent1"/>
                </a:solidFill>
              </a:rPr>
              <a:t>* For footnotes, see irs.gov/pub/</a:t>
            </a:r>
            <a:r>
              <a:rPr lang="en-US" sz="1100" dirty="0" err="1">
                <a:solidFill>
                  <a:schemeClr val="accent1"/>
                </a:solidFill>
              </a:rPr>
              <a:t>irs</a:t>
            </a:r>
            <a:r>
              <a:rPr lang="en-US" sz="1100" dirty="0">
                <a:solidFill>
                  <a:schemeClr val="accent1"/>
                </a:solidFill>
              </a:rPr>
              <a:t>-pdf/p5817g.pdf.  You can also learn more at IRS.gov/</a:t>
            </a:r>
            <a:r>
              <a:rPr lang="en-US" sz="1100" dirty="0" err="1">
                <a:solidFill>
                  <a:schemeClr val="accent1"/>
                </a:solidFill>
              </a:rPr>
              <a:t>CleanEnergy</a:t>
            </a:r>
            <a:r>
              <a:rPr lang="en-US" sz="1100" dirty="0">
                <a:solidFill>
                  <a:schemeClr val="accent1"/>
                </a:solidFill>
              </a:rPr>
              <a:t> and IRS.gov/</a:t>
            </a:r>
            <a:r>
              <a:rPr lang="en-US" sz="1100" dirty="0" err="1">
                <a:solidFill>
                  <a:schemeClr val="accent1"/>
                </a:solidFill>
              </a:rPr>
              <a:t>ElectivePay</a:t>
            </a:r>
            <a:r>
              <a:rPr lang="en-US" sz="1100" dirty="0">
                <a:solidFill>
                  <a:schemeClr val="accent1"/>
                </a:solidFill>
              </a:rPr>
              <a:t>.</a:t>
            </a:r>
          </a:p>
        </p:txBody>
      </p:sp>
      <p:pic>
        <p:nvPicPr>
          <p:cNvPr id="5" name="Picture 4">
            <a:extLst>
              <a:ext uri="{FF2B5EF4-FFF2-40B4-BE49-F238E27FC236}">
                <a16:creationId xmlns:a16="http://schemas.microsoft.com/office/drawing/2014/main" id="{80359C5D-BA2A-7FD9-B592-8744A713952A}"/>
              </a:ext>
            </a:extLst>
          </p:cNvPr>
          <p:cNvPicPr>
            <a:picLocks noChangeAspect="1"/>
          </p:cNvPicPr>
          <p:nvPr/>
        </p:nvPicPr>
        <p:blipFill>
          <a:blip r:embed="rId3"/>
          <a:stretch>
            <a:fillRect/>
          </a:stretch>
        </p:blipFill>
        <p:spPr>
          <a:xfrm>
            <a:off x="486888" y="898013"/>
            <a:ext cx="11218224" cy="4938584"/>
          </a:xfrm>
          <a:prstGeom prst="rect">
            <a:avLst/>
          </a:prstGeom>
        </p:spPr>
      </p:pic>
    </p:spTree>
    <p:extLst>
      <p:ext uri="{BB962C8B-B14F-4D97-AF65-F5344CB8AC3E}">
        <p14:creationId xmlns:p14="http://schemas.microsoft.com/office/powerpoint/2010/main" val="2679028716"/>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97020A8-2B2E-4499-A610-30ABBB0F2456}"/>
              </a:ext>
            </a:extLst>
          </p:cNvPr>
          <p:cNvSpPr>
            <a:spLocks noGrp="1"/>
          </p:cNvSpPr>
          <p:nvPr>
            <p:ph type="title"/>
          </p:nvPr>
        </p:nvSpPr>
        <p:spPr/>
        <p:txBody>
          <a:bodyPr/>
          <a:lstStyle/>
          <a:p>
            <a:r>
              <a:rPr lang="en-US" dirty="0"/>
              <a:t>Applicable Tax Credits for Elective Pay</a:t>
            </a:r>
          </a:p>
        </p:txBody>
      </p:sp>
      <p:pic>
        <p:nvPicPr>
          <p:cNvPr id="8" name="Picture 7">
            <a:extLst>
              <a:ext uri="{FF2B5EF4-FFF2-40B4-BE49-F238E27FC236}">
                <a16:creationId xmlns:a16="http://schemas.microsoft.com/office/drawing/2014/main" id="{95E78F28-E858-9EBE-E99F-884C0BEC3993}"/>
              </a:ext>
            </a:extLst>
          </p:cNvPr>
          <p:cNvPicPr>
            <a:picLocks noChangeAspect="1"/>
          </p:cNvPicPr>
          <p:nvPr/>
        </p:nvPicPr>
        <p:blipFill>
          <a:blip r:embed="rId3"/>
          <a:stretch>
            <a:fillRect/>
          </a:stretch>
        </p:blipFill>
        <p:spPr>
          <a:xfrm>
            <a:off x="486888" y="1146941"/>
            <a:ext cx="11218224" cy="4858258"/>
          </a:xfrm>
          <a:prstGeom prst="rect">
            <a:avLst/>
          </a:prstGeom>
        </p:spPr>
      </p:pic>
      <p:sp>
        <p:nvSpPr>
          <p:cNvPr id="10" name="TextBox 9">
            <a:extLst>
              <a:ext uri="{FF2B5EF4-FFF2-40B4-BE49-F238E27FC236}">
                <a16:creationId xmlns:a16="http://schemas.microsoft.com/office/drawing/2014/main" id="{8C8BA89C-27C0-1C86-4BA0-A7B16E0944E2}"/>
              </a:ext>
            </a:extLst>
          </p:cNvPr>
          <p:cNvSpPr txBox="1"/>
          <p:nvPr/>
        </p:nvSpPr>
        <p:spPr>
          <a:xfrm>
            <a:off x="809826" y="5938028"/>
            <a:ext cx="11041747" cy="261610"/>
          </a:xfrm>
          <a:prstGeom prst="rect">
            <a:avLst/>
          </a:prstGeom>
          <a:noFill/>
        </p:spPr>
        <p:txBody>
          <a:bodyPr wrap="square">
            <a:spAutoFit/>
          </a:bodyPr>
          <a:lstStyle/>
          <a:p>
            <a:r>
              <a:rPr lang="en-US" sz="1100" dirty="0">
                <a:solidFill>
                  <a:schemeClr val="accent1"/>
                </a:solidFill>
              </a:rPr>
              <a:t>* For footnotes, see irs.gov/pub/</a:t>
            </a:r>
            <a:r>
              <a:rPr lang="en-US" sz="1100" dirty="0" err="1">
                <a:solidFill>
                  <a:schemeClr val="accent1"/>
                </a:solidFill>
              </a:rPr>
              <a:t>irs</a:t>
            </a:r>
            <a:r>
              <a:rPr lang="en-US" sz="1100" dirty="0">
                <a:solidFill>
                  <a:schemeClr val="accent1"/>
                </a:solidFill>
              </a:rPr>
              <a:t>-pdf/p5817g.pdf.  You can also learn more at IRS.gov/</a:t>
            </a:r>
            <a:r>
              <a:rPr lang="en-US" sz="1100" dirty="0" err="1">
                <a:solidFill>
                  <a:schemeClr val="accent1"/>
                </a:solidFill>
              </a:rPr>
              <a:t>CleanEnergy</a:t>
            </a:r>
            <a:r>
              <a:rPr lang="en-US" sz="1100" dirty="0">
                <a:solidFill>
                  <a:schemeClr val="accent1"/>
                </a:solidFill>
              </a:rPr>
              <a:t> and IRS.gov/</a:t>
            </a:r>
            <a:r>
              <a:rPr lang="en-US" sz="1100" dirty="0" err="1">
                <a:solidFill>
                  <a:schemeClr val="accent1"/>
                </a:solidFill>
              </a:rPr>
              <a:t>ElectivePay</a:t>
            </a:r>
            <a:r>
              <a:rPr lang="en-US" sz="1100" dirty="0">
                <a:solidFill>
                  <a:schemeClr val="accent1"/>
                </a:solidFill>
              </a:rPr>
              <a:t>.</a:t>
            </a:r>
          </a:p>
        </p:txBody>
      </p:sp>
      <p:pic>
        <p:nvPicPr>
          <p:cNvPr id="12" name="Picture 11">
            <a:extLst>
              <a:ext uri="{FF2B5EF4-FFF2-40B4-BE49-F238E27FC236}">
                <a16:creationId xmlns:a16="http://schemas.microsoft.com/office/drawing/2014/main" id="{FC58FCAC-A6E8-0E06-5F19-A163E78BB18E}"/>
              </a:ext>
            </a:extLst>
          </p:cNvPr>
          <p:cNvPicPr>
            <a:picLocks noChangeAspect="1"/>
          </p:cNvPicPr>
          <p:nvPr/>
        </p:nvPicPr>
        <p:blipFill>
          <a:blip r:embed="rId4"/>
          <a:stretch>
            <a:fillRect/>
          </a:stretch>
        </p:blipFill>
        <p:spPr>
          <a:xfrm>
            <a:off x="1011677" y="852801"/>
            <a:ext cx="10693434" cy="395398"/>
          </a:xfrm>
          <a:prstGeom prst="rect">
            <a:avLst/>
          </a:prstGeom>
        </p:spPr>
      </p:pic>
    </p:spTree>
    <p:extLst>
      <p:ext uri="{BB962C8B-B14F-4D97-AF65-F5344CB8AC3E}">
        <p14:creationId xmlns:p14="http://schemas.microsoft.com/office/powerpoint/2010/main" val="648752669"/>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89800F0-73D5-B0F1-27E5-60A11D6DDB87}"/>
              </a:ext>
            </a:extLst>
          </p:cNvPr>
          <p:cNvSpPr>
            <a:spLocks noGrp="1"/>
          </p:cNvSpPr>
          <p:nvPr>
            <p:ph type="title"/>
          </p:nvPr>
        </p:nvSpPr>
        <p:spPr/>
        <p:txBody>
          <a:bodyPr>
            <a:normAutofit fontScale="90000"/>
          </a:bodyPr>
          <a:lstStyle/>
          <a:p>
            <a:r>
              <a:rPr lang="en-US" dirty="0"/>
              <a:t>Certain requirements and bonuses that may affect the amount of elective pay applicable tax credits</a:t>
            </a:r>
          </a:p>
        </p:txBody>
      </p:sp>
      <p:sp>
        <p:nvSpPr>
          <p:cNvPr id="3" name="Content Placeholder 2">
            <a:extLst>
              <a:ext uri="{FF2B5EF4-FFF2-40B4-BE49-F238E27FC236}">
                <a16:creationId xmlns:a16="http://schemas.microsoft.com/office/drawing/2014/main" id="{952ED706-9E3D-1D7B-DB8A-B4BFBA2E2D3B}"/>
              </a:ext>
            </a:extLst>
          </p:cNvPr>
          <p:cNvSpPr>
            <a:spLocks noGrp="1"/>
          </p:cNvSpPr>
          <p:nvPr>
            <p:ph sz="half" idx="1"/>
          </p:nvPr>
        </p:nvSpPr>
        <p:spPr>
          <a:xfrm>
            <a:off x="3271110" y="4924618"/>
            <a:ext cx="8879774" cy="966809"/>
          </a:xfrm>
        </p:spPr>
        <p:txBody>
          <a:bodyPr>
            <a:normAutofit/>
          </a:bodyPr>
          <a:lstStyle/>
          <a:p>
            <a:pPr marL="0" indent="0">
              <a:buNone/>
            </a:pPr>
            <a:r>
              <a:rPr lang="en-US" sz="1200" dirty="0"/>
              <a:t>The program provides an increased credit of 10 percentage points or 20 percentage points to certain applicable credits that are part of the investment tax credit for certain facilities located in low-income communities, Indian lands, or federal housing projects, or serving low-income households. </a:t>
            </a:r>
          </a:p>
          <a:p>
            <a:pPr marL="0" indent="0">
              <a:buNone/>
            </a:pPr>
            <a:r>
              <a:rPr lang="en-US" sz="1200" dirty="0"/>
              <a:t>You must apply and receive a capacity allocation, and then place your facility in service to claim this bonus. </a:t>
            </a:r>
            <a:endParaRPr lang="en-US" sz="1200" b="1" dirty="0"/>
          </a:p>
        </p:txBody>
      </p:sp>
      <p:pic>
        <p:nvPicPr>
          <p:cNvPr id="10" name="Picture 9">
            <a:extLst>
              <a:ext uri="{FF2B5EF4-FFF2-40B4-BE49-F238E27FC236}">
                <a16:creationId xmlns:a16="http://schemas.microsoft.com/office/drawing/2014/main" id="{7DEA9DC8-6814-696E-AD8B-CAE521C173D4}"/>
              </a:ext>
            </a:extLst>
          </p:cNvPr>
          <p:cNvPicPr>
            <a:picLocks noChangeAspect="1"/>
          </p:cNvPicPr>
          <p:nvPr/>
        </p:nvPicPr>
        <p:blipFill>
          <a:blip r:embed="rId3"/>
          <a:stretch>
            <a:fillRect/>
          </a:stretch>
        </p:blipFill>
        <p:spPr>
          <a:xfrm>
            <a:off x="661482" y="2469988"/>
            <a:ext cx="11144200" cy="132548"/>
          </a:xfrm>
          <a:prstGeom prst="rect">
            <a:avLst/>
          </a:prstGeom>
        </p:spPr>
      </p:pic>
      <p:sp>
        <p:nvSpPr>
          <p:cNvPr id="20" name="TextBox 19">
            <a:extLst>
              <a:ext uri="{FF2B5EF4-FFF2-40B4-BE49-F238E27FC236}">
                <a16:creationId xmlns:a16="http://schemas.microsoft.com/office/drawing/2014/main" id="{6643E46D-A8F9-027A-EE4B-BBF1A0D8F4B0}"/>
              </a:ext>
            </a:extLst>
          </p:cNvPr>
          <p:cNvSpPr txBox="1"/>
          <p:nvPr/>
        </p:nvSpPr>
        <p:spPr>
          <a:xfrm>
            <a:off x="574185" y="1615273"/>
            <a:ext cx="2343399" cy="784830"/>
          </a:xfrm>
          <a:prstGeom prst="rect">
            <a:avLst/>
          </a:prstGeom>
          <a:noFill/>
        </p:spPr>
        <p:txBody>
          <a:bodyPr wrap="square">
            <a:spAutoFit/>
          </a:bodyPr>
          <a:lstStyle/>
          <a:p>
            <a:pPr algn="ctr"/>
            <a:r>
              <a:rPr lang="en-US" sz="1500" b="1" dirty="0">
                <a:latin typeface="Arial" panose="020B0604020202020204" pitchFamily="34" charset="0"/>
                <a:cs typeface="Arial" panose="020B0604020202020204" pitchFamily="34" charset="0"/>
              </a:rPr>
              <a:t>Prevailing Wage and Apprenticeship Requirements</a:t>
            </a:r>
          </a:p>
        </p:txBody>
      </p:sp>
      <p:pic>
        <p:nvPicPr>
          <p:cNvPr id="23" name="Picture 22">
            <a:extLst>
              <a:ext uri="{FF2B5EF4-FFF2-40B4-BE49-F238E27FC236}">
                <a16:creationId xmlns:a16="http://schemas.microsoft.com/office/drawing/2014/main" id="{D36B1765-6995-483B-453C-97E12CB688B9}"/>
              </a:ext>
            </a:extLst>
          </p:cNvPr>
          <p:cNvPicPr>
            <a:picLocks noChangeAspect="1"/>
          </p:cNvPicPr>
          <p:nvPr/>
        </p:nvPicPr>
        <p:blipFill>
          <a:blip r:embed="rId3"/>
          <a:stretch>
            <a:fillRect/>
          </a:stretch>
        </p:blipFill>
        <p:spPr>
          <a:xfrm>
            <a:off x="707375" y="3657326"/>
            <a:ext cx="11144200" cy="132548"/>
          </a:xfrm>
          <a:prstGeom prst="rect">
            <a:avLst/>
          </a:prstGeom>
        </p:spPr>
      </p:pic>
      <p:pic>
        <p:nvPicPr>
          <p:cNvPr id="24" name="Picture 23">
            <a:extLst>
              <a:ext uri="{FF2B5EF4-FFF2-40B4-BE49-F238E27FC236}">
                <a16:creationId xmlns:a16="http://schemas.microsoft.com/office/drawing/2014/main" id="{8367ACBC-C473-BC5A-F37D-FAB89498FE6C}"/>
              </a:ext>
            </a:extLst>
          </p:cNvPr>
          <p:cNvPicPr>
            <a:picLocks noChangeAspect="1"/>
          </p:cNvPicPr>
          <p:nvPr/>
        </p:nvPicPr>
        <p:blipFill>
          <a:blip r:embed="rId3"/>
          <a:stretch>
            <a:fillRect/>
          </a:stretch>
        </p:blipFill>
        <p:spPr>
          <a:xfrm>
            <a:off x="707376" y="4784129"/>
            <a:ext cx="11144200" cy="132548"/>
          </a:xfrm>
          <a:prstGeom prst="rect">
            <a:avLst/>
          </a:prstGeom>
        </p:spPr>
      </p:pic>
      <p:pic>
        <p:nvPicPr>
          <p:cNvPr id="25" name="Picture 24">
            <a:extLst>
              <a:ext uri="{FF2B5EF4-FFF2-40B4-BE49-F238E27FC236}">
                <a16:creationId xmlns:a16="http://schemas.microsoft.com/office/drawing/2014/main" id="{4EFA37A0-053C-986E-A2DD-A48BA833818A}"/>
              </a:ext>
            </a:extLst>
          </p:cNvPr>
          <p:cNvPicPr>
            <a:picLocks noChangeAspect="1"/>
          </p:cNvPicPr>
          <p:nvPr/>
        </p:nvPicPr>
        <p:blipFill>
          <a:blip r:embed="rId3"/>
          <a:stretch>
            <a:fillRect/>
          </a:stretch>
        </p:blipFill>
        <p:spPr>
          <a:xfrm>
            <a:off x="661482" y="5899368"/>
            <a:ext cx="11144200" cy="132548"/>
          </a:xfrm>
          <a:prstGeom prst="rect">
            <a:avLst/>
          </a:prstGeom>
        </p:spPr>
      </p:pic>
      <p:pic>
        <p:nvPicPr>
          <p:cNvPr id="26" name="Picture 25">
            <a:extLst>
              <a:ext uri="{FF2B5EF4-FFF2-40B4-BE49-F238E27FC236}">
                <a16:creationId xmlns:a16="http://schemas.microsoft.com/office/drawing/2014/main" id="{216B56B6-22F2-60CC-0D06-5EF1F265979B}"/>
              </a:ext>
            </a:extLst>
          </p:cNvPr>
          <p:cNvPicPr>
            <a:picLocks noChangeAspect="1"/>
          </p:cNvPicPr>
          <p:nvPr/>
        </p:nvPicPr>
        <p:blipFill>
          <a:blip r:embed="rId3"/>
          <a:stretch>
            <a:fillRect/>
          </a:stretch>
        </p:blipFill>
        <p:spPr>
          <a:xfrm>
            <a:off x="661482" y="1412839"/>
            <a:ext cx="11144200" cy="132548"/>
          </a:xfrm>
          <a:prstGeom prst="rect">
            <a:avLst/>
          </a:prstGeom>
        </p:spPr>
      </p:pic>
      <p:sp>
        <p:nvSpPr>
          <p:cNvPr id="33" name="TextBox 32">
            <a:extLst>
              <a:ext uri="{FF2B5EF4-FFF2-40B4-BE49-F238E27FC236}">
                <a16:creationId xmlns:a16="http://schemas.microsoft.com/office/drawing/2014/main" id="{721C27DA-E5DF-42F8-2B23-83D724CE2A2C}"/>
              </a:ext>
            </a:extLst>
          </p:cNvPr>
          <p:cNvSpPr txBox="1"/>
          <p:nvPr/>
        </p:nvSpPr>
        <p:spPr>
          <a:xfrm>
            <a:off x="661482" y="5015608"/>
            <a:ext cx="2343399" cy="784830"/>
          </a:xfrm>
          <a:prstGeom prst="rect">
            <a:avLst/>
          </a:prstGeom>
          <a:noFill/>
        </p:spPr>
        <p:txBody>
          <a:bodyPr wrap="square">
            <a:spAutoFit/>
          </a:bodyPr>
          <a:lstStyle/>
          <a:p>
            <a:pPr algn="ctr"/>
            <a:r>
              <a:rPr lang="en-US" sz="1500" b="1" dirty="0">
                <a:latin typeface="Arial" panose="020B0604020202020204" pitchFamily="34" charset="0"/>
                <a:cs typeface="Arial" panose="020B0604020202020204" pitchFamily="34" charset="0"/>
              </a:rPr>
              <a:t>Low Income Communities Bonus Credit Program</a:t>
            </a:r>
          </a:p>
        </p:txBody>
      </p:sp>
      <p:sp>
        <p:nvSpPr>
          <p:cNvPr id="34" name="TextBox 33">
            <a:extLst>
              <a:ext uri="{FF2B5EF4-FFF2-40B4-BE49-F238E27FC236}">
                <a16:creationId xmlns:a16="http://schemas.microsoft.com/office/drawing/2014/main" id="{627035C6-1901-4D19-17C8-92E3B7058190}"/>
              </a:ext>
            </a:extLst>
          </p:cNvPr>
          <p:cNvSpPr txBox="1"/>
          <p:nvPr/>
        </p:nvSpPr>
        <p:spPr>
          <a:xfrm>
            <a:off x="707374" y="2852932"/>
            <a:ext cx="2210211" cy="553998"/>
          </a:xfrm>
          <a:prstGeom prst="rect">
            <a:avLst/>
          </a:prstGeom>
          <a:noFill/>
        </p:spPr>
        <p:txBody>
          <a:bodyPr wrap="square">
            <a:spAutoFit/>
          </a:bodyPr>
          <a:lstStyle/>
          <a:p>
            <a:pPr algn="ctr"/>
            <a:r>
              <a:rPr lang="en-US" sz="1500" b="1" dirty="0">
                <a:latin typeface="Arial" panose="020B0604020202020204" pitchFamily="34" charset="0"/>
                <a:cs typeface="Arial" panose="020B0604020202020204" pitchFamily="34" charset="0"/>
              </a:rPr>
              <a:t>Domestic Content </a:t>
            </a:r>
          </a:p>
          <a:p>
            <a:pPr algn="ctr"/>
            <a:r>
              <a:rPr lang="en-US" sz="1500" b="1" dirty="0">
                <a:latin typeface="Arial" panose="020B0604020202020204" pitchFamily="34" charset="0"/>
                <a:cs typeface="Arial" panose="020B0604020202020204" pitchFamily="34" charset="0"/>
              </a:rPr>
              <a:t>Bonus</a:t>
            </a:r>
          </a:p>
        </p:txBody>
      </p:sp>
      <p:sp>
        <p:nvSpPr>
          <p:cNvPr id="35" name="TextBox 34">
            <a:extLst>
              <a:ext uri="{FF2B5EF4-FFF2-40B4-BE49-F238E27FC236}">
                <a16:creationId xmlns:a16="http://schemas.microsoft.com/office/drawing/2014/main" id="{80F35126-15A7-D566-D06F-9935DE8EA02F}"/>
              </a:ext>
            </a:extLst>
          </p:cNvPr>
          <p:cNvSpPr txBox="1"/>
          <p:nvPr/>
        </p:nvSpPr>
        <p:spPr>
          <a:xfrm>
            <a:off x="707376" y="4010003"/>
            <a:ext cx="2210210" cy="553998"/>
          </a:xfrm>
          <a:prstGeom prst="rect">
            <a:avLst/>
          </a:prstGeom>
          <a:noFill/>
        </p:spPr>
        <p:txBody>
          <a:bodyPr wrap="square">
            <a:spAutoFit/>
          </a:bodyPr>
          <a:lstStyle/>
          <a:p>
            <a:pPr algn="ctr"/>
            <a:r>
              <a:rPr lang="en-US" sz="1500" b="1" dirty="0">
                <a:latin typeface="Arial" panose="020B0604020202020204" pitchFamily="34" charset="0"/>
                <a:cs typeface="Arial" panose="020B0604020202020204" pitchFamily="34" charset="0"/>
              </a:rPr>
              <a:t>Energy Communities Bonus</a:t>
            </a:r>
          </a:p>
        </p:txBody>
      </p:sp>
      <p:sp>
        <p:nvSpPr>
          <p:cNvPr id="37" name="TextBox 36">
            <a:extLst>
              <a:ext uri="{FF2B5EF4-FFF2-40B4-BE49-F238E27FC236}">
                <a16:creationId xmlns:a16="http://schemas.microsoft.com/office/drawing/2014/main" id="{D4BC8007-E0B1-8CD8-DCDC-18E00E173ADC}"/>
              </a:ext>
            </a:extLst>
          </p:cNvPr>
          <p:cNvSpPr txBox="1"/>
          <p:nvPr/>
        </p:nvSpPr>
        <p:spPr>
          <a:xfrm>
            <a:off x="3248024" y="1776855"/>
            <a:ext cx="8557657" cy="461665"/>
          </a:xfrm>
          <a:prstGeom prst="rect">
            <a:avLst/>
          </a:prstGeom>
          <a:noFill/>
        </p:spPr>
        <p:txBody>
          <a:bodyPr wrap="square">
            <a:spAutoFit/>
          </a:bodyPr>
          <a:lstStyle/>
          <a:p>
            <a:pPr marL="0" indent="0">
              <a:buNone/>
            </a:pPr>
            <a:r>
              <a:rPr lang="en-US" sz="1200" dirty="0">
                <a:latin typeface="Arial" panose="020B0604020202020204" pitchFamily="34" charset="0"/>
                <a:cs typeface="Arial" panose="020B0604020202020204" pitchFamily="34" charset="0"/>
              </a:rPr>
              <a:t>For a number of the tax credits created or modified by IRA, the credit amount is increased by five times for projects that meet requirements for paying prevailing wages and using registered apprentices. </a:t>
            </a:r>
          </a:p>
        </p:txBody>
      </p:sp>
      <p:sp>
        <p:nvSpPr>
          <p:cNvPr id="39" name="TextBox 38">
            <a:extLst>
              <a:ext uri="{FF2B5EF4-FFF2-40B4-BE49-F238E27FC236}">
                <a16:creationId xmlns:a16="http://schemas.microsoft.com/office/drawing/2014/main" id="{D43BA62D-5021-6ED1-15A8-FFB9CED9E5E0}"/>
              </a:ext>
            </a:extLst>
          </p:cNvPr>
          <p:cNvSpPr txBox="1"/>
          <p:nvPr/>
        </p:nvSpPr>
        <p:spPr>
          <a:xfrm>
            <a:off x="3248024" y="2545155"/>
            <a:ext cx="8557657" cy="1169551"/>
          </a:xfrm>
          <a:prstGeom prst="rect">
            <a:avLst/>
          </a:prstGeom>
          <a:noFill/>
        </p:spPr>
        <p:txBody>
          <a:bodyPr wrap="square">
            <a:spAutoFit/>
          </a:bodyPr>
          <a:lstStyle/>
          <a:p>
            <a:pPr marL="0" indent="0">
              <a:spcAft>
                <a:spcPts val="600"/>
              </a:spcAft>
              <a:buNone/>
            </a:pPr>
            <a:r>
              <a:rPr lang="en-US" sz="1200" dirty="0">
                <a:latin typeface="Arial" panose="020B0604020202020204" pitchFamily="34" charset="0"/>
                <a:cs typeface="Arial" panose="020B0604020202020204" pitchFamily="34" charset="0"/>
              </a:rPr>
              <a:t>Projects or facilities that meet domestic content requirements are eligible for a 10 percent increase to the Production Tax Credit (sections 45, 45Y) or up to a 10 percentage point increase to the Investment Tax Credit (48, 48E). </a:t>
            </a:r>
          </a:p>
          <a:p>
            <a:pPr marL="0" indent="0">
              <a:spcAft>
                <a:spcPts val="600"/>
              </a:spcAft>
              <a:buNone/>
            </a:pPr>
            <a:r>
              <a:rPr lang="en-US" sz="1200" dirty="0">
                <a:latin typeface="Arial" panose="020B0604020202020204" pitchFamily="34" charset="0"/>
                <a:cs typeface="Arial" panose="020B0604020202020204" pitchFamily="34" charset="0"/>
              </a:rPr>
              <a:t>For projects or facilities beginning construction starting in 2024, for taxpayers using elective pay, the domestic content requirement can also result in a reduction of the Production Tax Credit or Investment Tax Credit if it is not met. </a:t>
            </a:r>
          </a:p>
          <a:p>
            <a:pPr marL="0" indent="0">
              <a:buNone/>
            </a:pPr>
            <a:r>
              <a:rPr lang="en-US" sz="1200" dirty="0">
                <a:latin typeface="Arial" panose="020B0604020202020204" pitchFamily="34" charset="0"/>
                <a:cs typeface="Arial" panose="020B0604020202020204" pitchFamily="34" charset="0"/>
                <a:sym typeface="Wingdings" panose="05000000000000000000" pitchFamily="2" charset="2"/>
              </a:rPr>
              <a:t>On Dec. 28, Treasury issued guidance on this rule for projects beginning construction in 2024 (Notice 2024-9)</a:t>
            </a:r>
            <a:endParaRPr lang="en-US" sz="1200" dirty="0">
              <a:latin typeface="Arial" panose="020B0604020202020204" pitchFamily="34" charset="0"/>
              <a:cs typeface="Arial" panose="020B0604020202020204" pitchFamily="34" charset="0"/>
            </a:endParaRPr>
          </a:p>
        </p:txBody>
      </p:sp>
      <p:sp>
        <p:nvSpPr>
          <p:cNvPr id="41" name="TextBox 40">
            <a:extLst>
              <a:ext uri="{FF2B5EF4-FFF2-40B4-BE49-F238E27FC236}">
                <a16:creationId xmlns:a16="http://schemas.microsoft.com/office/drawing/2014/main" id="{DD355A70-F7E6-AAF4-F0BC-6A36137F77F7}"/>
              </a:ext>
            </a:extLst>
          </p:cNvPr>
          <p:cNvSpPr txBox="1"/>
          <p:nvPr/>
        </p:nvSpPr>
        <p:spPr>
          <a:xfrm>
            <a:off x="3250408" y="3779170"/>
            <a:ext cx="8555274" cy="1015663"/>
          </a:xfrm>
          <a:prstGeom prst="rect">
            <a:avLst/>
          </a:prstGeom>
          <a:noFill/>
        </p:spPr>
        <p:txBody>
          <a:bodyPr wrap="square">
            <a:spAutoFit/>
          </a:bodyPr>
          <a:lstStyle/>
          <a:p>
            <a:pPr marL="0" indent="0">
              <a:buNone/>
            </a:pPr>
            <a:r>
              <a:rPr lang="en-US" sz="1200" dirty="0">
                <a:effectLst/>
                <a:latin typeface="Arial" panose="020B0604020202020204" pitchFamily="34" charset="0"/>
                <a:ea typeface="Times New Roman" panose="02020603050405020304" pitchFamily="18" charset="0"/>
                <a:cs typeface="Arial" panose="020B0604020202020204" pitchFamily="34" charset="0"/>
              </a:rPr>
              <a:t>Projects located in historical energy communities, including areas with closed coal mines or coal-fired power plants</a:t>
            </a:r>
            <a:r>
              <a:rPr lang="en-US" sz="1200" dirty="0">
                <a:latin typeface="Arial" panose="020B0604020202020204" pitchFamily="34" charset="0"/>
                <a:ea typeface="Times New Roman" panose="02020603050405020304" pitchFamily="18" charset="0"/>
                <a:cs typeface="Arial" panose="020B0604020202020204" pitchFamily="34" charset="0"/>
              </a:rPr>
              <a:t>, are eligible for a 10 percent increase in the PTC and an up to 10 percentage point increase in the ITC.</a:t>
            </a:r>
          </a:p>
          <a:p>
            <a:pPr marL="0" indent="0">
              <a:buNone/>
            </a:pPr>
            <a:endParaRPr lang="en-US" sz="1200" dirty="0">
              <a:effectLst/>
              <a:latin typeface="Arial" panose="020B0604020202020204" pitchFamily="34" charset="0"/>
              <a:ea typeface="Times New Roman" panose="02020603050405020304" pitchFamily="18" charset="0"/>
              <a:cs typeface="Arial" panose="020B0604020202020204" pitchFamily="34" charset="0"/>
            </a:endParaRPr>
          </a:p>
          <a:p>
            <a:pPr marL="0" indent="0">
              <a:buNone/>
            </a:pPr>
            <a:r>
              <a:rPr lang="en-US" sz="1200" dirty="0">
                <a:effectLst/>
                <a:latin typeface="Arial" panose="020B0604020202020204" pitchFamily="34" charset="0"/>
                <a:ea typeface="Times New Roman" panose="02020603050405020304" pitchFamily="18" charset="0"/>
                <a:cs typeface="Arial" panose="020B0604020202020204" pitchFamily="34" charset="0"/>
              </a:rPr>
              <a:t>The bonus is also available to brownfield sites and to areas that have significant employment or local tax revenues from fossil fuels and higher than average unemployment. </a:t>
            </a:r>
          </a:p>
        </p:txBody>
      </p:sp>
    </p:spTree>
    <p:extLst>
      <p:ext uri="{BB962C8B-B14F-4D97-AF65-F5344CB8AC3E}">
        <p14:creationId xmlns:p14="http://schemas.microsoft.com/office/powerpoint/2010/main" val="400049888"/>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DDAB21D-09BF-DDFE-3430-9DFC5E51E7C2}"/>
              </a:ext>
            </a:extLst>
          </p:cNvPr>
          <p:cNvSpPr>
            <a:spLocks noGrp="1"/>
          </p:cNvSpPr>
          <p:nvPr>
            <p:ph type="title"/>
          </p:nvPr>
        </p:nvSpPr>
        <p:spPr/>
        <p:txBody>
          <a:bodyPr/>
          <a:lstStyle/>
          <a:p>
            <a:r>
              <a:rPr lang="en-US" dirty="0"/>
              <a:t>Agenda</a:t>
            </a:r>
          </a:p>
        </p:txBody>
      </p:sp>
      <p:sp>
        <p:nvSpPr>
          <p:cNvPr id="3" name="Content Placeholder 2">
            <a:extLst>
              <a:ext uri="{FF2B5EF4-FFF2-40B4-BE49-F238E27FC236}">
                <a16:creationId xmlns:a16="http://schemas.microsoft.com/office/drawing/2014/main" id="{FCB86FF6-BA9E-5215-0C74-BBF1CDEDFE29}"/>
              </a:ext>
            </a:extLst>
          </p:cNvPr>
          <p:cNvSpPr>
            <a:spLocks noGrp="1"/>
          </p:cNvSpPr>
          <p:nvPr>
            <p:ph idx="1"/>
          </p:nvPr>
        </p:nvSpPr>
        <p:spPr/>
        <p:txBody>
          <a:bodyPr>
            <a:normAutofit/>
          </a:bodyPr>
          <a:lstStyle/>
          <a:p>
            <a:pPr>
              <a:lnSpc>
                <a:spcPct val="250000"/>
              </a:lnSpc>
            </a:pPr>
            <a:r>
              <a:rPr lang="en-US" dirty="0"/>
              <a:t>The Inflation Reduction Act and Elective Pay</a:t>
            </a:r>
          </a:p>
          <a:p>
            <a:pPr>
              <a:lnSpc>
                <a:spcPct val="100000"/>
              </a:lnSpc>
              <a:spcBef>
                <a:spcPts val="3000"/>
              </a:spcBef>
              <a:spcAft>
                <a:spcPts val="1200"/>
              </a:spcAft>
            </a:pPr>
            <a:r>
              <a:rPr lang="en-US" b="1" dirty="0"/>
              <a:t>Elective Pay Final Regulations (Released 3/5/24)</a:t>
            </a:r>
          </a:p>
          <a:p>
            <a:pPr>
              <a:lnSpc>
                <a:spcPct val="100000"/>
              </a:lnSpc>
              <a:spcBef>
                <a:spcPts val="3000"/>
              </a:spcBef>
              <a:spcAft>
                <a:spcPts val="1200"/>
              </a:spcAft>
            </a:pPr>
            <a:r>
              <a:rPr lang="en-US" dirty="0"/>
              <a:t>Proposed Rulemaking for Applicable Entity Partners in Partnerships (Released 3/5/24) </a:t>
            </a:r>
          </a:p>
          <a:p>
            <a:pPr>
              <a:lnSpc>
                <a:spcPct val="100000"/>
              </a:lnSpc>
              <a:spcAft>
                <a:spcPts val="1200"/>
              </a:spcAft>
            </a:pPr>
            <a:r>
              <a:rPr lang="en-US" dirty="0"/>
              <a:t>Energy Credits Online and Process to Claim Credits</a:t>
            </a:r>
          </a:p>
        </p:txBody>
      </p:sp>
      <p:sp>
        <p:nvSpPr>
          <p:cNvPr id="4" name="Rectangle 3">
            <a:extLst>
              <a:ext uri="{FF2B5EF4-FFF2-40B4-BE49-F238E27FC236}">
                <a16:creationId xmlns:a16="http://schemas.microsoft.com/office/drawing/2014/main" id="{D8C4C2A1-9CA1-D478-578C-36FA17CD0A05}"/>
              </a:ext>
            </a:extLst>
          </p:cNvPr>
          <p:cNvSpPr/>
          <p:nvPr/>
        </p:nvSpPr>
        <p:spPr>
          <a:xfrm>
            <a:off x="486888" y="2492354"/>
            <a:ext cx="10863599" cy="736651"/>
          </a:xfrm>
          <a:prstGeom prst="rect">
            <a:avLst/>
          </a:prstGeom>
          <a:noFill/>
          <a:ln w="28575">
            <a:solidFill>
              <a:srgbClr val="2F5597"/>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007514556"/>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E8A0FD9-8612-1C53-0921-74929E20D84E}"/>
              </a:ext>
            </a:extLst>
          </p:cNvPr>
          <p:cNvSpPr>
            <a:spLocks noGrp="1"/>
          </p:cNvSpPr>
          <p:nvPr>
            <p:ph type="title"/>
          </p:nvPr>
        </p:nvSpPr>
        <p:spPr>
          <a:xfrm>
            <a:off x="486888" y="365125"/>
            <a:ext cx="11364686" cy="786781"/>
          </a:xfrm>
        </p:spPr>
        <p:txBody>
          <a:bodyPr/>
          <a:lstStyle/>
          <a:p>
            <a:r>
              <a:rPr lang="en-US" dirty="0"/>
              <a:t>Some highlights of the Elective Pay final regulations</a:t>
            </a:r>
          </a:p>
        </p:txBody>
      </p:sp>
      <p:sp>
        <p:nvSpPr>
          <p:cNvPr id="3" name="Content Placeholder 2">
            <a:extLst>
              <a:ext uri="{FF2B5EF4-FFF2-40B4-BE49-F238E27FC236}">
                <a16:creationId xmlns:a16="http://schemas.microsoft.com/office/drawing/2014/main" id="{D926BCD0-D2E1-9B5A-3322-E2D503E7AA3E}"/>
              </a:ext>
            </a:extLst>
          </p:cNvPr>
          <p:cNvSpPr>
            <a:spLocks noGrp="1"/>
          </p:cNvSpPr>
          <p:nvPr>
            <p:ph idx="1"/>
          </p:nvPr>
        </p:nvSpPr>
        <p:spPr/>
        <p:txBody>
          <a:bodyPr>
            <a:normAutofit/>
          </a:bodyPr>
          <a:lstStyle/>
          <a:p>
            <a:pPr marL="457200" indent="-457200">
              <a:lnSpc>
                <a:spcPct val="100000"/>
              </a:lnSpc>
              <a:spcAft>
                <a:spcPts val="1800"/>
              </a:spcAft>
              <a:buFont typeface="+mj-lt"/>
              <a:buAutoNum type="arabicPeriod"/>
            </a:pPr>
            <a:r>
              <a:rPr lang="en-US" sz="2800" dirty="0"/>
              <a:t>Definition of “applicable entity”</a:t>
            </a:r>
          </a:p>
          <a:p>
            <a:pPr marL="457200" indent="-457200">
              <a:lnSpc>
                <a:spcPct val="100000"/>
              </a:lnSpc>
              <a:spcAft>
                <a:spcPts val="1800"/>
              </a:spcAft>
              <a:buFont typeface="+mj-lt"/>
              <a:buAutoNum type="arabicPeriod"/>
            </a:pPr>
            <a:r>
              <a:rPr lang="en-US" sz="2800" dirty="0"/>
              <a:t>Pre-registration process</a:t>
            </a:r>
          </a:p>
          <a:p>
            <a:pPr marL="457200" indent="-457200">
              <a:lnSpc>
                <a:spcPct val="100000"/>
              </a:lnSpc>
              <a:spcAft>
                <a:spcPts val="1800"/>
              </a:spcAft>
              <a:buFont typeface="+mj-lt"/>
              <a:buAutoNum type="arabicPeriod"/>
            </a:pPr>
            <a:r>
              <a:rPr lang="en-US" sz="2800" dirty="0"/>
              <a:t>Rule for determining tax year for entities that do not have a Federal income tax return filing obligation </a:t>
            </a:r>
          </a:p>
          <a:p>
            <a:pPr marL="457200" indent="-457200">
              <a:lnSpc>
                <a:spcPct val="100000"/>
              </a:lnSpc>
              <a:spcAft>
                <a:spcPts val="1800"/>
              </a:spcAft>
              <a:buFont typeface="+mj-lt"/>
              <a:buAutoNum type="arabicPeriod"/>
            </a:pPr>
            <a:r>
              <a:rPr lang="en-US" sz="2800" dirty="0"/>
              <a:t>Special rule on tax-exempt grants and forgivable loans</a:t>
            </a:r>
          </a:p>
        </p:txBody>
      </p:sp>
    </p:spTree>
    <p:extLst>
      <p:ext uri="{BB962C8B-B14F-4D97-AF65-F5344CB8AC3E}">
        <p14:creationId xmlns:p14="http://schemas.microsoft.com/office/powerpoint/2010/main" val="161165623"/>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E8A0FD9-8612-1C53-0921-74929E20D84E}"/>
              </a:ext>
            </a:extLst>
          </p:cNvPr>
          <p:cNvSpPr>
            <a:spLocks noGrp="1"/>
          </p:cNvSpPr>
          <p:nvPr>
            <p:ph type="title"/>
          </p:nvPr>
        </p:nvSpPr>
        <p:spPr/>
        <p:txBody>
          <a:bodyPr/>
          <a:lstStyle/>
          <a:p>
            <a:r>
              <a:rPr lang="en-US" sz="3200" dirty="0"/>
              <a:t> Special Rule: Grants and Loans</a:t>
            </a:r>
            <a:endParaRPr lang="en-US" dirty="0"/>
          </a:p>
        </p:txBody>
      </p:sp>
      <p:sp>
        <p:nvSpPr>
          <p:cNvPr id="3" name="Content Placeholder 2">
            <a:extLst>
              <a:ext uri="{FF2B5EF4-FFF2-40B4-BE49-F238E27FC236}">
                <a16:creationId xmlns:a16="http://schemas.microsoft.com/office/drawing/2014/main" id="{D926BCD0-D2E1-9B5A-3322-E2D503E7AA3E}"/>
              </a:ext>
            </a:extLst>
          </p:cNvPr>
          <p:cNvSpPr>
            <a:spLocks noGrp="1"/>
          </p:cNvSpPr>
          <p:nvPr>
            <p:ph idx="1"/>
          </p:nvPr>
        </p:nvSpPr>
        <p:spPr>
          <a:xfrm>
            <a:off x="486888" y="1151906"/>
            <a:ext cx="11364686" cy="4974574"/>
          </a:xfrm>
        </p:spPr>
        <p:txBody>
          <a:bodyPr>
            <a:normAutofit/>
          </a:bodyPr>
          <a:lstStyle/>
          <a:p>
            <a:pPr marL="342900" indent="-342900">
              <a:lnSpc>
                <a:spcPct val="120000"/>
              </a:lnSpc>
              <a:buFont typeface="Arial" panose="020B0604020202020204" pitchFamily="34" charset="0"/>
              <a:buChar char="•"/>
            </a:pPr>
            <a:r>
              <a:rPr lang="en-US" dirty="0">
                <a:latin typeface="Arial" panose="020B0604020202020204" pitchFamily="34" charset="0"/>
                <a:cs typeface="Arial" panose="020B0604020202020204" pitchFamily="34" charset="0"/>
              </a:rPr>
              <a:t>Consistent with the proposed guidance, the final rule includes a special provision that would enable entities to </a:t>
            </a:r>
            <a:r>
              <a:rPr lang="en-US" b="1" dirty="0">
                <a:latin typeface="Arial" panose="020B0604020202020204" pitchFamily="34" charset="0"/>
                <a:cs typeface="Arial" panose="020B0604020202020204" pitchFamily="34" charset="0"/>
              </a:rPr>
              <a:t>combine grants and forgivable loans with tax credits</a:t>
            </a:r>
            <a:r>
              <a:rPr lang="en-US" dirty="0">
                <a:latin typeface="Arial" panose="020B0604020202020204" pitchFamily="34" charset="0"/>
                <a:cs typeface="Arial" panose="020B0604020202020204" pitchFamily="34" charset="0"/>
              </a:rPr>
              <a:t>.</a:t>
            </a:r>
          </a:p>
          <a:p>
            <a:pPr marL="342900" indent="-342900">
              <a:lnSpc>
                <a:spcPct val="120000"/>
              </a:lnSpc>
              <a:buFont typeface="Arial" panose="020B0604020202020204" pitchFamily="34" charset="0"/>
              <a:buChar char="•"/>
            </a:pPr>
            <a:r>
              <a:rPr lang="en-US" dirty="0">
                <a:latin typeface="Arial" panose="020B0604020202020204" pitchFamily="34" charset="0"/>
                <a:cs typeface="Arial" panose="020B0604020202020204" pitchFamily="34" charset="0"/>
              </a:rPr>
              <a:t>If an investment-related credit property is </a:t>
            </a:r>
            <a:r>
              <a:rPr lang="en-US" b="1" dirty="0">
                <a:latin typeface="Arial" panose="020B0604020202020204" pitchFamily="34" charset="0"/>
                <a:cs typeface="Arial" panose="020B0604020202020204" pitchFamily="34" charset="0"/>
              </a:rPr>
              <a:t>funded by a tax-free grant or forgivable loan</a:t>
            </a:r>
            <a:r>
              <a:rPr lang="en-US" dirty="0">
                <a:latin typeface="Arial" panose="020B0604020202020204" pitchFamily="34" charset="0"/>
                <a:cs typeface="Arial" panose="020B0604020202020204" pitchFamily="34" charset="0"/>
              </a:rPr>
              <a:t>, entities would get the </a:t>
            </a:r>
            <a:r>
              <a:rPr lang="en-US" b="1" dirty="0">
                <a:latin typeface="Arial" panose="020B0604020202020204" pitchFamily="34" charset="0"/>
                <a:cs typeface="Arial" panose="020B0604020202020204" pitchFamily="34" charset="0"/>
              </a:rPr>
              <a:t>same value of eligible tax credit </a:t>
            </a:r>
            <a:r>
              <a:rPr lang="en-US" dirty="0">
                <a:latin typeface="Arial" panose="020B0604020202020204" pitchFamily="34" charset="0"/>
                <a:cs typeface="Arial" panose="020B0604020202020204" pitchFamily="34" charset="0"/>
              </a:rPr>
              <a:t>as if the investment were financed with </a:t>
            </a:r>
            <a:r>
              <a:rPr lang="en-US" b="1" dirty="0">
                <a:latin typeface="Arial" panose="020B0604020202020204" pitchFamily="34" charset="0"/>
                <a:cs typeface="Arial" panose="020B0604020202020204" pitchFamily="34" charset="0"/>
              </a:rPr>
              <a:t>taxable funds</a:t>
            </a:r>
            <a:r>
              <a:rPr lang="en-US" dirty="0">
                <a:latin typeface="Arial" panose="020B0604020202020204" pitchFamily="34" charset="0"/>
                <a:cs typeface="Arial" panose="020B0604020202020204" pitchFamily="34" charset="0"/>
              </a:rPr>
              <a:t>—provided the credit plus ‘</a:t>
            </a:r>
            <a:r>
              <a:rPr lang="en-US" dirty="0">
                <a:solidFill>
                  <a:srgbClr val="1B1B1B"/>
                </a:solidFill>
                <a:latin typeface="Arial" panose="020B0604020202020204" pitchFamily="34" charset="0"/>
                <a:cs typeface="Arial" panose="020B0604020202020204" pitchFamily="34" charset="0"/>
              </a:rPr>
              <a:t>r</a:t>
            </a:r>
            <a:r>
              <a:rPr lang="en-US" b="0" i="0" dirty="0">
                <a:solidFill>
                  <a:srgbClr val="1B1B1B"/>
                </a:solidFill>
                <a:effectLst/>
                <a:latin typeface="Arial" panose="020B0604020202020204" pitchFamily="34" charset="0"/>
                <a:cs typeface="Arial" panose="020B0604020202020204" pitchFamily="34" charset="0"/>
              </a:rPr>
              <a:t>estricted </a:t>
            </a:r>
            <a:r>
              <a:rPr lang="en-US" dirty="0">
                <a:solidFill>
                  <a:srgbClr val="1B1B1B"/>
                </a:solidFill>
                <a:latin typeface="Arial" panose="020B0604020202020204" pitchFamily="34" charset="0"/>
                <a:cs typeface="Arial" panose="020B0604020202020204" pitchFamily="34" charset="0"/>
              </a:rPr>
              <a:t>t</a:t>
            </a:r>
            <a:r>
              <a:rPr lang="en-US" b="0" i="0" dirty="0">
                <a:solidFill>
                  <a:srgbClr val="1B1B1B"/>
                </a:solidFill>
                <a:effectLst/>
                <a:latin typeface="Arial" panose="020B0604020202020204" pitchFamily="34" charset="0"/>
                <a:cs typeface="Arial" panose="020B0604020202020204" pitchFamily="34" charset="0"/>
              </a:rPr>
              <a:t>ax-exempt amounts’ </a:t>
            </a:r>
            <a:r>
              <a:rPr lang="en-US" dirty="0">
                <a:latin typeface="Arial" panose="020B0604020202020204" pitchFamily="34" charset="0"/>
                <a:cs typeface="Arial" panose="020B0604020202020204" pitchFamily="34" charset="0"/>
              </a:rPr>
              <a:t>do </a:t>
            </a:r>
            <a:r>
              <a:rPr lang="en-US" b="1" dirty="0">
                <a:latin typeface="Arial" panose="020B0604020202020204" pitchFamily="34" charset="0"/>
                <a:cs typeface="Arial" panose="020B0604020202020204" pitchFamily="34" charset="0"/>
              </a:rPr>
              <a:t>not exceed </a:t>
            </a:r>
            <a:r>
              <a:rPr lang="en-US" dirty="0">
                <a:latin typeface="Arial" panose="020B0604020202020204" pitchFamily="34" charset="0"/>
                <a:cs typeface="Arial" panose="020B0604020202020204" pitchFamily="34" charset="0"/>
              </a:rPr>
              <a:t>the cost of the investment.</a:t>
            </a:r>
          </a:p>
          <a:p>
            <a:pPr marL="342900" lvl="1" indent="-342900">
              <a:lnSpc>
                <a:spcPct val="120000"/>
              </a:lnSpc>
              <a:buFont typeface="Arial" panose="020B0604020202020204" pitchFamily="34" charset="0"/>
              <a:buChar char="•"/>
            </a:pPr>
            <a:r>
              <a:rPr lang="en-US" sz="2400" i="1" dirty="0">
                <a:latin typeface="Arial" panose="020B0604020202020204" pitchFamily="34" charset="0"/>
                <a:cs typeface="Arial" panose="020B0604020202020204" pitchFamily="34" charset="0"/>
              </a:rPr>
              <a:t>See next page for examples</a:t>
            </a:r>
            <a:endParaRPr lang="en-US" sz="1900" dirty="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4110624993"/>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E8A0FD9-8612-1C53-0921-74929E20D84E}"/>
              </a:ext>
            </a:extLst>
          </p:cNvPr>
          <p:cNvSpPr>
            <a:spLocks noGrp="1"/>
          </p:cNvSpPr>
          <p:nvPr>
            <p:ph type="title"/>
          </p:nvPr>
        </p:nvSpPr>
        <p:spPr/>
        <p:txBody>
          <a:bodyPr/>
          <a:lstStyle/>
          <a:p>
            <a:r>
              <a:rPr lang="en-US" sz="3200" dirty="0"/>
              <a:t> Special Rule: Grants and Loans (Examples)</a:t>
            </a:r>
            <a:endParaRPr lang="en-US" dirty="0"/>
          </a:p>
        </p:txBody>
      </p:sp>
      <p:sp>
        <p:nvSpPr>
          <p:cNvPr id="3" name="Content Placeholder 2">
            <a:extLst>
              <a:ext uri="{FF2B5EF4-FFF2-40B4-BE49-F238E27FC236}">
                <a16:creationId xmlns:a16="http://schemas.microsoft.com/office/drawing/2014/main" id="{D926BCD0-D2E1-9B5A-3322-E2D503E7AA3E}"/>
              </a:ext>
            </a:extLst>
          </p:cNvPr>
          <p:cNvSpPr>
            <a:spLocks noGrp="1"/>
          </p:cNvSpPr>
          <p:nvPr>
            <p:ph idx="1"/>
          </p:nvPr>
        </p:nvSpPr>
        <p:spPr>
          <a:xfrm>
            <a:off x="486888" y="1709464"/>
            <a:ext cx="4924208" cy="4345645"/>
          </a:xfrm>
        </p:spPr>
        <p:txBody>
          <a:bodyPr>
            <a:normAutofit fontScale="77500" lnSpcReduction="20000"/>
          </a:bodyPr>
          <a:lstStyle/>
          <a:p>
            <a:pPr marL="342900" lvl="1" indent="-342900">
              <a:lnSpc>
                <a:spcPct val="120000"/>
              </a:lnSpc>
            </a:pPr>
            <a:r>
              <a:rPr lang="en-US" sz="2100" dirty="0">
                <a:latin typeface="Arial" panose="020B0604020202020204" pitchFamily="34" charset="0"/>
                <a:cs typeface="Arial" panose="020B0604020202020204" pitchFamily="34" charset="0"/>
              </a:rPr>
              <a:t>A school district receives a tax-exempt grant in the amount of $300,000 to purchase an electric school bus. Under IRA, clean commercial vehicles are eligible for a tax credit of up to $40,000. </a:t>
            </a:r>
          </a:p>
          <a:p>
            <a:pPr marL="342900" lvl="1" indent="-342900">
              <a:lnSpc>
                <a:spcPct val="120000"/>
              </a:lnSpc>
            </a:pPr>
            <a:r>
              <a:rPr lang="en-US" sz="2100" dirty="0">
                <a:latin typeface="Arial" panose="020B0604020202020204" pitchFamily="34" charset="0"/>
                <a:cs typeface="Arial" panose="020B0604020202020204" pitchFamily="34" charset="0"/>
              </a:rPr>
              <a:t>The school district purchases the bus for $400,000, using the grant and $100,000 of the school district’s unrestricted funds. </a:t>
            </a:r>
          </a:p>
          <a:p>
            <a:pPr marL="342900" lvl="1" indent="-342900">
              <a:lnSpc>
                <a:spcPct val="120000"/>
              </a:lnSpc>
            </a:pPr>
            <a:r>
              <a:rPr lang="en-US" sz="2100" dirty="0">
                <a:latin typeface="Arial" panose="020B0604020202020204" pitchFamily="34" charset="0"/>
                <a:cs typeface="Arial" panose="020B0604020202020204" pitchFamily="34" charset="0"/>
              </a:rPr>
              <a:t>The school district’s basis in the electric bus is $400,000 and the school district’s section 45W credit is $40,000.</a:t>
            </a:r>
          </a:p>
          <a:p>
            <a:pPr marL="342900" lvl="1" indent="-342900">
              <a:lnSpc>
                <a:spcPct val="120000"/>
              </a:lnSpc>
            </a:pPr>
            <a:r>
              <a:rPr lang="en-US" sz="2100" dirty="0">
                <a:latin typeface="Arial" panose="020B0604020202020204" pitchFamily="34" charset="0"/>
                <a:cs typeface="Arial" panose="020B0604020202020204" pitchFamily="34" charset="0"/>
              </a:rPr>
              <a:t>Since the amount of the restricted tax-exempt grant plus the amount of the section 45W credit ($340,000) is less than the cost of the electric bus, the school district’s 45W credit is not reduced.</a:t>
            </a:r>
          </a:p>
        </p:txBody>
      </p:sp>
      <p:sp>
        <p:nvSpPr>
          <p:cNvPr id="4" name="Content Placeholder 2">
            <a:extLst>
              <a:ext uri="{FF2B5EF4-FFF2-40B4-BE49-F238E27FC236}">
                <a16:creationId xmlns:a16="http://schemas.microsoft.com/office/drawing/2014/main" id="{2F549BD2-FB0B-6A4D-6069-E9C7F93CC5F9}"/>
              </a:ext>
            </a:extLst>
          </p:cNvPr>
          <p:cNvSpPr txBox="1">
            <a:spLocks/>
          </p:cNvSpPr>
          <p:nvPr/>
        </p:nvSpPr>
        <p:spPr>
          <a:xfrm>
            <a:off x="5527663" y="1709463"/>
            <a:ext cx="6585447" cy="5272249"/>
          </a:xfrm>
          <a:prstGeom prst="rect">
            <a:avLst/>
          </a:prstGeom>
        </p:spPr>
        <p:txBody>
          <a:bodyPr vert="horz" lIns="91440" tIns="45720" rIns="91440" bIns="45720" rtlCol="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400" kern="1200">
                <a:solidFill>
                  <a:schemeClr val="tx1"/>
                </a:solidFill>
                <a:latin typeface="Arial" panose="020B0604020202020204" pitchFamily="34" charset="0"/>
                <a:ea typeface="+mn-ea"/>
                <a:cs typeface="Arial" panose="020B0604020202020204" pitchFamily="34" charset="0"/>
              </a:defRPr>
            </a:lvl1pPr>
            <a:lvl2pPr marL="6858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Arial" panose="020B0604020202020204" pitchFamily="34" charset="0"/>
                <a:ea typeface="+mn-ea"/>
                <a:cs typeface="Arial" panose="020B0604020202020204" pitchFamily="34" charset="0"/>
              </a:defRPr>
            </a:lvl2pPr>
            <a:lvl3pPr marL="1143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Arial" panose="020B0604020202020204" pitchFamily="34" charset="0"/>
                <a:ea typeface="+mn-ea"/>
                <a:cs typeface="Arial" panose="020B0604020202020204" pitchFamily="34" charset="0"/>
              </a:defRPr>
            </a:lvl3pPr>
            <a:lvl4pPr marL="1600200" indent="-228600" algn="l" defTabSz="914400" rtl="0" eaLnBrk="1" latinLnBrk="0" hangingPunct="1">
              <a:lnSpc>
                <a:spcPct val="90000"/>
              </a:lnSpc>
              <a:spcBef>
                <a:spcPts val="500"/>
              </a:spcBef>
              <a:buFont typeface="Arial" panose="020B0604020202020204" pitchFamily="34" charset="0"/>
              <a:buChar char="•"/>
              <a:defRPr sz="1600" kern="1200">
                <a:solidFill>
                  <a:schemeClr val="tx1"/>
                </a:solidFill>
                <a:latin typeface="Arial" panose="020B0604020202020204" pitchFamily="34" charset="0"/>
                <a:ea typeface="+mn-ea"/>
                <a:cs typeface="Arial" panose="020B0604020202020204" pitchFamily="34" charset="0"/>
              </a:defRPr>
            </a:lvl4pPr>
            <a:lvl5pPr marL="2057400" indent="-228600" algn="l" defTabSz="914400" rtl="0" eaLnBrk="1" latinLnBrk="0" hangingPunct="1">
              <a:lnSpc>
                <a:spcPct val="90000"/>
              </a:lnSpc>
              <a:spcBef>
                <a:spcPts val="500"/>
              </a:spcBef>
              <a:buFont typeface="Arial" panose="020B0604020202020204" pitchFamily="34" charset="0"/>
              <a:buChar char="•"/>
              <a:defRPr sz="1600" kern="1200">
                <a:solidFill>
                  <a:schemeClr val="tx1"/>
                </a:solidFill>
                <a:latin typeface="Arial" panose="020B0604020202020204" pitchFamily="34" charset="0"/>
                <a:ea typeface="+mn-ea"/>
                <a:cs typeface="Arial" panose="020B060402020202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342900" lvl="1" indent="-342900">
              <a:lnSpc>
                <a:spcPct val="100000"/>
              </a:lnSpc>
            </a:pPr>
            <a:r>
              <a:rPr lang="en-US" sz="1600" dirty="0"/>
              <a:t>A higher education institution receives a tax-exempt grant in the amount of $2,000,000 to install a solar farm on its main campus. </a:t>
            </a:r>
          </a:p>
          <a:p>
            <a:pPr marL="342900" lvl="1" indent="-342900">
              <a:lnSpc>
                <a:spcPct val="100000"/>
              </a:lnSpc>
            </a:pPr>
            <a:r>
              <a:rPr lang="en-US" sz="1600" dirty="0"/>
              <a:t>The institution installs the solar farm for $10,000,000, using the grant and $8,000,000 of the institution’s unrestricted funds. </a:t>
            </a:r>
          </a:p>
          <a:p>
            <a:pPr marL="342900" lvl="1" indent="-342900">
              <a:lnSpc>
                <a:spcPct val="100000"/>
              </a:lnSpc>
            </a:pPr>
            <a:r>
              <a:rPr lang="en-US" sz="1600" dirty="0"/>
              <a:t>Under IRA, the institution is eligible for a section 48 Investment Tax Credit for its investment in the solar farm. The base credit is 6%. But because the institution has met prevailing wage and apprenticeship requirements, and the solar farm is located in an energy community, the ITC credit rate is enhanced to 40%.</a:t>
            </a:r>
          </a:p>
          <a:p>
            <a:pPr marL="342900" lvl="1" indent="-342900">
              <a:lnSpc>
                <a:spcPct val="100000"/>
              </a:lnSpc>
            </a:pPr>
            <a:r>
              <a:rPr lang="en-US" sz="1600" dirty="0"/>
              <a:t>The institution’s basis on the solar farm is $10,000,000 and the institution’s ITC credit is $4,000,000.</a:t>
            </a:r>
          </a:p>
          <a:p>
            <a:pPr marL="342900" lvl="1" indent="-342900">
              <a:lnSpc>
                <a:spcPct val="100000"/>
              </a:lnSpc>
            </a:pPr>
            <a:r>
              <a:rPr lang="en-US" sz="1600" dirty="0"/>
              <a:t>Since the amount of the restricted tax-exempt grant plus the amount of the ITC credit ($6,000,000) is less than the cost of the solar farm ($10,000,000), the institution’s ITC credit is not reduced due to the grant.</a:t>
            </a:r>
          </a:p>
        </p:txBody>
      </p:sp>
      <p:sp>
        <p:nvSpPr>
          <p:cNvPr id="5" name="Title 1">
            <a:extLst>
              <a:ext uri="{FF2B5EF4-FFF2-40B4-BE49-F238E27FC236}">
                <a16:creationId xmlns:a16="http://schemas.microsoft.com/office/drawing/2014/main" id="{5AEDDD29-5E77-C5B3-4B98-236CAE599398}"/>
              </a:ext>
            </a:extLst>
          </p:cNvPr>
          <p:cNvSpPr txBox="1">
            <a:spLocks/>
          </p:cNvSpPr>
          <p:nvPr/>
        </p:nvSpPr>
        <p:spPr>
          <a:xfrm>
            <a:off x="370321" y="1209842"/>
            <a:ext cx="4924208" cy="618944"/>
          </a:xfrm>
          <a:prstGeom prst="rect">
            <a:avLst/>
          </a:prstGeom>
        </p:spPr>
        <p:txBody>
          <a:bodyPr vert="horz" lIns="91440" tIns="45720" rIns="91440" bIns="45720" rtlCol="0" anchor="t">
            <a:normAutofit fontScale="97500"/>
          </a:bodyPr>
          <a:lstStyle>
            <a:lvl1pPr algn="l" defTabSz="914400" rtl="0" eaLnBrk="1" latinLnBrk="0" hangingPunct="1">
              <a:lnSpc>
                <a:spcPct val="90000"/>
              </a:lnSpc>
              <a:spcBef>
                <a:spcPct val="0"/>
              </a:spcBef>
              <a:buNone/>
              <a:defRPr sz="3200" b="1" kern="1200">
                <a:solidFill>
                  <a:schemeClr val="accent1">
                    <a:lumMod val="75000"/>
                  </a:schemeClr>
                </a:solidFill>
                <a:latin typeface="Arial" panose="020B0604020202020204" pitchFamily="34" charset="0"/>
                <a:ea typeface="+mj-ea"/>
                <a:cs typeface="Arial" panose="020B0604020202020204" pitchFamily="34" charset="0"/>
              </a:defRPr>
            </a:lvl1pPr>
          </a:lstStyle>
          <a:p>
            <a:r>
              <a:rPr lang="en-US" sz="2400" dirty="0"/>
              <a:t>Example 1: 45W </a:t>
            </a:r>
          </a:p>
        </p:txBody>
      </p:sp>
      <p:cxnSp>
        <p:nvCxnSpPr>
          <p:cNvPr id="6" name="Straight Connector 5">
            <a:extLst>
              <a:ext uri="{FF2B5EF4-FFF2-40B4-BE49-F238E27FC236}">
                <a16:creationId xmlns:a16="http://schemas.microsoft.com/office/drawing/2014/main" id="{5950304F-6383-83D3-02F5-83FA602A2198}"/>
              </a:ext>
            </a:extLst>
          </p:cNvPr>
          <p:cNvCxnSpPr>
            <a:cxnSpLocks/>
          </p:cNvCxnSpPr>
          <p:nvPr/>
        </p:nvCxnSpPr>
        <p:spPr>
          <a:xfrm>
            <a:off x="414925" y="1611814"/>
            <a:ext cx="4864867" cy="0"/>
          </a:xfrm>
          <a:prstGeom prst="line">
            <a:avLst/>
          </a:prstGeom>
        </p:spPr>
        <p:style>
          <a:lnRef idx="1">
            <a:schemeClr val="accent1"/>
          </a:lnRef>
          <a:fillRef idx="0">
            <a:schemeClr val="accent1"/>
          </a:fillRef>
          <a:effectRef idx="0">
            <a:schemeClr val="accent1"/>
          </a:effectRef>
          <a:fontRef idx="minor">
            <a:schemeClr val="tx1"/>
          </a:fontRef>
        </p:style>
      </p:cxnSp>
      <p:sp>
        <p:nvSpPr>
          <p:cNvPr id="10" name="Title 1">
            <a:extLst>
              <a:ext uri="{FF2B5EF4-FFF2-40B4-BE49-F238E27FC236}">
                <a16:creationId xmlns:a16="http://schemas.microsoft.com/office/drawing/2014/main" id="{C5FA847B-8121-498E-4E36-DDD90200ABE7}"/>
              </a:ext>
            </a:extLst>
          </p:cNvPr>
          <p:cNvSpPr txBox="1">
            <a:spLocks/>
          </p:cNvSpPr>
          <p:nvPr/>
        </p:nvSpPr>
        <p:spPr>
          <a:xfrm>
            <a:off x="5531125" y="1209842"/>
            <a:ext cx="6097170" cy="618944"/>
          </a:xfrm>
          <a:prstGeom prst="rect">
            <a:avLst/>
          </a:prstGeom>
        </p:spPr>
        <p:txBody>
          <a:bodyPr vert="horz" lIns="91440" tIns="45720" rIns="91440" bIns="45720" rtlCol="0" anchor="t">
            <a:normAutofit fontScale="97500"/>
          </a:bodyPr>
          <a:lstStyle>
            <a:lvl1pPr algn="l" defTabSz="914400" rtl="0" eaLnBrk="1" latinLnBrk="0" hangingPunct="1">
              <a:lnSpc>
                <a:spcPct val="90000"/>
              </a:lnSpc>
              <a:spcBef>
                <a:spcPct val="0"/>
              </a:spcBef>
              <a:buNone/>
              <a:defRPr sz="3200" b="1" kern="1200">
                <a:solidFill>
                  <a:schemeClr val="accent1">
                    <a:lumMod val="75000"/>
                  </a:schemeClr>
                </a:solidFill>
                <a:latin typeface="Arial" panose="020B0604020202020204" pitchFamily="34" charset="0"/>
                <a:ea typeface="+mj-ea"/>
                <a:cs typeface="Arial" panose="020B0604020202020204" pitchFamily="34" charset="0"/>
              </a:defRPr>
            </a:lvl1pPr>
          </a:lstStyle>
          <a:p>
            <a:r>
              <a:rPr lang="en-US" sz="2400" dirty="0"/>
              <a:t>Example 2: Section 48 ITC</a:t>
            </a:r>
          </a:p>
        </p:txBody>
      </p:sp>
      <p:cxnSp>
        <p:nvCxnSpPr>
          <p:cNvPr id="11" name="Straight Connector 10">
            <a:extLst>
              <a:ext uri="{FF2B5EF4-FFF2-40B4-BE49-F238E27FC236}">
                <a16:creationId xmlns:a16="http://schemas.microsoft.com/office/drawing/2014/main" id="{82497E8C-1D2F-4EE0-C8F5-51892C3373AD}"/>
              </a:ext>
            </a:extLst>
          </p:cNvPr>
          <p:cNvCxnSpPr>
            <a:cxnSpLocks/>
          </p:cNvCxnSpPr>
          <p:nvPr/>
        </p:nvCxnSpPr>
        <p:spPr>
          <a:xfrm>
            <a:off x="5582776" y="1611814"/>
            <a:ext cx="6023693" cy="0"/>
          </a:xfrm>
          <a:prstGeom prst="line">
            <a:avLst/>
          </a:prstGeom>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598210393"/>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DDAB21D-09BF-DDFE-3430-9DFC5E51E7C2}"/>
              </a:ext>
            </a:extLst>
          </p:cNvPr>
          <p:cNvSpPr>
            <a:spLocks noGrp="1"/>
          </p:cNvSpPr>
          <p:nvPr>
            <p:ph type="title"/>
          </p:nvPr>
        </p:nvSpPr>
        <p:spPr/>
        <p:txBody>
          <a:bodyPr/>
          <a:lstStyle/>
          <a:p>
            <a:r>
              <a:rPr lang="en-US" dirty="0"/>
              <a:t>Agenda</a:t>
            </a:r>
          </a:p>
        </p:txBody>
      </p:sp>
      <p:sp>
        <p:nvSpPr>
          <p:cNvPr id="3" name="Content Placeholder 2">
            <a:extLst>
              <a:ext uri="{FF2B5EF4-FFF2-40B4-BE49-F238E27FC236}">
                <a16:creationId xmlns:a16="http://schemas.microsoft.com/office/drawing/2014/main" id="{FCB86FF6-BA9E-5215-0C74-BBF1CDEDFE29}"/>
              </a:ext>
            </a:extLst>
          </p:cNvPr>
          <p:cNvSpPr>
            <a:spLocks noGrp="1"/>
          </p:cNvSpPr>
          <p:nvPr>
            <p:ph idx="1"/>
          </p:nvPr>
        </p:nvSpPr>
        <p:spPr>
          <a:xfrm>
            <a:off x="486888" y="1325078"/>
            <a:ext cx="11364686" cy="4731477"/>
          </a:xfrm>
        </p:spPr>
        <p:txBody>
          <a:bodyPr>
            <a:normAutofit/>
          </a:bodyPr>
          <a:lstStyle/>
          <a:p>
            <a:pPr>
              <a:lnSpc>
                <a:spcPct val="100000"/>
              </a:lnSpc>
              <a:spcAft>
                <a:spcPts val="5400"/>
              </a:spcAft>
            </a:pPr>
            <a:r>
              <a:rPr lang="en-US" dirty="0"/>
              <a:t>The Inflation Reduction Act and Elective Pay</a:t>
            </a:r>
          </a:p>
          <a:p>
            <a:pPr>
              <a:lnSpc>
                <a:spcPct val="100000"/>
              </a:lnSpc>
              <a:spcAft>
                <a:spcPts val="5400"/>
              </a:spcAft>
            </a:pPr>
            <a:r>
              <a:rPr lang="en-US" dirty="0"/>
              <a:t>Elective Pay Final Regulations (Released 3/5/24)</a:t>
            </a:r>
          </a:p>
          <a:p>
            <a:pPr>
              <a:lnSpc>
                <a:spcPct val="100000"/>
              </a:lnSpc>
              <a:spcAft>
                <a:spcPts val="5400"/>
              </a:spcAft>
            </a:pPr>
            <a:r>
              <a:rPr lang="en-US" b="1" dirty="0"/>
              <a:t>Proposed Rulemaking for Applicable Entity Partners in Partnerships (Released 3/5/24) </a:t>
            </a:r>
            <a:endParaRPr lang="en-US" dirty="0"/>
          </a:p>
          <a:p>
            <a:pPr>
              <a:lnSpc>
                <a:spcPct val="100000"/>
              </a:lnSpc>
              <a:spcAft>
                <a:spcPts val="5400"/>
              </a:spcAft>
            </a:pPr>
            <a:r>
              <a:rPr lang="en-US" dirty="0"/>
              <a:t>Energy Credits Online and Process to Claim Credits</a:t>
            </a:r>
          </a:p>
        </p:txBody>
      </p:sp>
      <p:sp>
        <p:nvSpPr>
          <p:cNvPr id="4" name="Rectangle 3">
            <a:extLst>
              <a:ext uri="{FF2B5EF4-FFF2-40B4-BE49-F238E27FC236}">
                <a16:creationId xmlns:a16="http://schemas.microsoft.com/office/drawing/2014/main" id="{D8C4C2A1-9CA1-D478-578C-36FA17CD0A05}"/>
              </a:ext>
            </a:extLst>
          </p:cNvPr>
          <p:cNvSpPr/>
          <p:nvPr/>
        </p:nvSpPr>
        <p:spPr>
          <a:xfrm>
            <a:off x="486888" y="3432963"/>
            <a:ext cx="11218223" cy="1308847"/>
          </a:xfrm>
          <a:prstGeom prst="rect">
            <a:avLst/>
          </a:prstGeom>
          <a:noFill/>
          <a:ln w="28575">
            <a:solidFill>
              <a:srgbClr val="2F5597"/>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dirty="0"/>
          </a:p>
        </p:txBody>
      </p:sp>
    </p:spTree>
    <p:extLst>
      <p:ext uri="{BB962C8B-B14F-4D97-AF65-F5344CB8AC3E}">
        <p14:creationId xmlns:p14="http://schemas.microsoft.com/office/powerpoint/2010/main" val="1782004457"/>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9A84162-6170-B38A-7DBA-95C680CD8A38}"/>
              </a:ext>
            </a:extLst>
          </p:cNvPr>
          <p:cNvSpPr>
            <a:spLocks noGrp="1"/>
          </p:cNvSpPr>
          <p:nvPr>
            <p:ph type="title"/>
          </p:nvPr>
        </p:nvSpPr>
        <p:spPr/>
        <p:txBody>
          <a:bodyPr>
            <a:noAutofit/>
          </a:bodyPr>
          <a:lstStyle/>
          <a:p>
            <a:r>
              <a:rPr lang="en-US" sz="2400" dirty="0"/>
              <a:t>Applicable Entities that Co-own Applicable Credit Property</a:t>
            </a:r>
          </a:p>
        </p:txBody>
      </p:sp>
      <p:sp>
        <p:nvSpPr>
          <p:cNvPr id="3" name="Content Placeholder 2">
            <a:extLst>
              <a:ext uri="{FF2B5EF4-FFF2-40B4-BE49-F238E27FC236}">
                <a16:creationId xmlns:a16="http://schemas.microsoft.com/office/drawing/2014/main" id="{50B61FCE-A550-F029-6753-8A94BF20D512}"/>
              </a:ext>
            </a:extLst>
          </p:cNvPr>
          <p:cNvSpPr>
            <a:spLocks noGrp="1"/>
          </p:cNvSpPr>
          <p:nvPr>
            <p:ph idx="1"/>
          </p:nvPr>
        </p:nvSpPr>
        <p:spPr>
          <a:xfrm>
            <a:off x="160872" y="853338"/>
            <a:ext cx="5520653" cy="5421338"/>
          </a:xfrm>
        </p:spPr>
        <p:txBody>
          <a:bodyPr>
            <a:noAutofit/>
          </a:bodyPr>
          <a:lstStyle/>
          <a:p>
            <a:pPr>
              <a:lnSpc>
                <a:spcPct val="100000"/>
              </a:lnSpc>
              <a:spcBef>
                <a:spcPts val="0"/>
              </a:spcBef>
              <a:spcAft>
                <a:spcPts val="1200"/>
              </a:spcAft>
            </a:pPr>
            <a:r>
              <a:rPr lang="en-US" sz="1450" dirty="0"/>
              <a:t>Under both the proposed and final elective pay rules (</a:t>
            </a:r>
            <a:r>
              <a:rPr lang="en-US" sz="1600" dirty="0"/>
              <a:t>§</a:t>
            </a:r>
            <a:r>
              <a:rPr lang="en-US" sz="1450" dirty="0"/>
              <a:t> 6417), the </a:t>
            </a:r>
            <a:r>
              <a:rPr lang="en-US" sz="1450" b="1" dirty="0"/>
              <a:t>eligibility determination </a:t>
            </a:r>
            <a:r>
              <a:rPr lang="en-US" sz="1450" dirty="0"/>
              <a:t>for elective pay takes place at the </a:t>
            </a:r>
            <a:r>
              <a:rPr lang="en-US" sz="1450" b="1" dirty="0"/>
              <a:t>level of the entity directly owning the applicable credit property</a:t>
            </a:r>
            <a:r>
              <a:rPr lang="en-US" sz="1450" dirty="0"/>
              <a:t> </a:t>
            </a:r>
          </a:p>
          <a:p>
            <a:pPr>
              <a:lnSpc>
                <a:spcPct val="100000"/>
              </a:lnSpc>
              <a:spcBef>
                <a:spcPts val="0"/>
              </a:spcBef>
              <a:spcAft>
                <a:spcPts val="1200"/>
              </a:spcAft>
            </a:pPr>
            <a:r>
              <a:rPr lang="en-US" sz="1450" dirty="0"/>
              <a:t>Because </a:t>
            </a:r>
            <a:r>
              <a:rPr lang="en-US" sz="1450" b="1" dirty="0"/>
              <a:t>partnerships are not applicable entities</a:t>
            </a:r>
            <a:r>
              <a:rPr lang="en-US" sz="1450" dirty="0"/>
              <a:t>, when a partnership owns applicable credit property to which applicable credits are determined, </a:t>
            </a:r>
            <a:r>
              <a:rPr lang="en-US" sz="1450" b="1" dirty="0"/>
              <a:t>partners </a:t>
            </a:r>
            <a:r>
              <a:rPr lang="en-US" sz="1450" dirty="0"/>
              <a:t>in the partnership </a:t>
            </a:r>
            <a:r>
              <a:rPr lang="en-US" sz="1450" b="1" dirty="0"/>
              <a:t>cannot receive elective payments </a:t>
            </a:r>
            <a:r>
              <a:rPr lang="en-US" sz="1450" dirty="0"/>
              <a:t>on their share of the applicable credits, </a:t>
            </a:r>
            <a:r>
              <a:rPr lang="en-US" sz="1450" b="1" dirty="0"/>
              <a:t>even if the partner is an applicable entity such as a tax-exempt entity</a:t>
            </a:r>
          </a:p>
          <a:p>
            <a:pPr>
              <a:lnSpc>
                <a:spcPct val="100000"/>
              </a:lnSpc>
              <a:spcBef>
                <a:spcPts val="0"/>
              </a:spcBef>
              <a:spcAft>
                <a:spcPts val="1200"/>
              </a:spcAft>
            </a:pPr>
            <a:r>
              <a:rPr lang="en-US" sz="1450" dirty="0"/>
              <a:t>However, both the proposed and final rules permit an applicable entity (e.g. an eligible tax-exempt entity) that co-owns applicable credit property through a </a:t>
            </a:r>
            <a:r>
              <a:rPr lang="en-US" sz="1450" b="1" dirty="0"/>
              <a:t>joint ownership arrangement that validly “elects out” </a:t>
            </a:r>
            <a:r>
              <a:rPr lang="en-US" sz="1450" dirty="0"/>
              <a:t>of partnership tax treatment to </a:t>
            </a:r>
            <a:r>
              <a:rPr lang="en-US" sz="1450" b="1" dirty="0"/>
              <a:t>make an elective payment election</a:t>
            </a:r>
            <a:r>
              <a:rPr lang="en-US" sz="1450" dirty="0"/>
              <a:t> for the eligible credits determined for its share of the eligible credit property</a:t>
            </a:r>
          </a:p>
          <a:p>
            <a:pPr>
              <a:lnSpc>
                <a:spcPct val="100000"/>
              </a:lnSpc>
              <a:spcBef>
                <a:spcPts val="0"/>
              </a:spcBef>
              <a:spcAft>
                <a:spcPts val="1200"/>
              </a:spcAft>
            </a:pPr>
            <a:r>
              <a:rPr lang="en-US" sz="1450" dirty="0"/>
              <a:t>Treasury hosted a Tribal consultation on these proposed rules on April 5, 2024, and is accepting written comments received by </a:t>
            </a:r>
            <a:r>
              <a:rPr lang="en-US" sz="1450" b="1" dirty="0"/>
              <a:t>May 10, 2024, 11:59 p.m. Alaska Time</a:t>
            </a:r>
            <a:r>
              <a:rPr lang="en-US" sz="1450" dirty="0"/>
              <a:t>. Submit written comments at tribal.consult@treasury.gov.</a:t>
            </a:r>
          </a:p>
        </p:txBody>
      </p:sp>
      <p:sp>
        <p:nvSpPr>
          <p:cNvPr id="5" name="Rectangle 4">
            <a:extLst>
              <a:ext uri="{FF2B5EF4-FFF2-40B4-BE49-F238E27FC236}">
                <a16:creationId xmlns:a16="http://schemas.microsoft.com/office/drawing/2014/main" id="{E2A7FA44-371A-F654-2F94-7A34C7F2823B}"/>
              </a:ext>
            </a:extLst>
          </p:cNvPr>
          <p:cNvSpPr/>
          <p:nvPr/>
        </p:nvSpPr>
        <p:spPr>
          <a:xfrm>
            <a:off x="7051262" y="1682522"/>
            <a:ext cx="1828410" cy="799914"/>
          </a:xfrm>
          <a:prstGeom prst="rect">
            <a:avLst/>
          </a:prstGeom>
          <a:solidFill>
            <a:schemeClr val="accent5">
              <a:lumMod val="20000"/>
              <a:lumOff val="80000"/>
            </a:schemeClr>
          </a:solidFill>
          <a:ln>
            <a:solidFill>
              <a:schemeClr val="tx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latin typeface="Arial" panose="020B0604020202020204" pitchFamily="34" charset="0"/>
                <a:cs typeface="Arial" panose="020B0604020202020204" pitchFamily="34" charset="0"/>
              </a:rPr>
              <a:t>Tax-exempt entity</a:t>
            </a:r>
            <a:br>
              <a:rPr lang="en-US" b="1" dirty="0">
                <a:solidFill>
                  <a:schemeClr val="tx1"/>
                </a:solidFill>
                <a:latin typeface="Arial" panose="020B0604020202020204" pitchFamily="34" charset="0"/>
                <a:cs typeface="Arial" panose="020B0604020202020204" pitchFamily="34" charset="0"/>
              </a:rPr>
            </a:br>
            <a:r>
              <a:rPr lang="en-US" sz="1200" dirty="0">
                <a:solidFill>
                  <a:schemeClr val="tx1"/>
                </a:solidFill>
                <a:latin typeface="Arial" panose="020B0604020202020204" pitchFamily="34" charset="0"/>
                <a:cs typeface="Arial" panose="020B0604020202020204" pitchFamily="34" charset="0"/>
              </a:rPr>
              <a:t>50%</a:t>
            </a:r>
            <a:endParaRPr lang="en-US" dirty="0">
              <a:solidFill>
                <a:schemeClr val="tx1"/>
              </a:solidFill>
              <a:latin typeface="Arial" panose="020B0604020202020204" pitchFamily="34" charset="0"/>
              <a:cs typeface="Arial" panose="020B0604020202020204" pitchFamily="34" charset="0"/>
            </a:endParaRPr>
          </a:p>
        </p:txBody>
      </p:sp>
      <p:sp>
        <p:nvSpPr>
          <p:cNvPr id="6" name="Rectangle 5">
            <a:extLst>
              <a:ext uri="{FF2B5EF4-FFF2-40B4-BE49-F238E27FC236}">
                <a16:creationId xmlns:a16="http://schemas.microsoft.com/office/drawing/2014/main" id="{38A4CE1A-E285-CB3B-7F6A-1971B53A8EE2}"/>
              </a:ext>
            </a:extLst>
          </p:cNvPr>
          <p:cNvSpPr/>
          <p:nvPr/>
        </p:nvSpPr>
        <p:spPr>
          <a:xfrm>
            <a:off x="10090791" y="1682522"/>
            <a:ext cx="1828408" cy="799914"/>
          </a:xfrm>
          <a:prstGeom prst="rect">
            <a:avLst/>
          </a:prstGeom>
          <a:solidFill>
            <a:srgbClr val="2F5597"/>
          </a:solidFill>
          <a:ln>
            <a:solidFill>
              <a:schemeClr val="tx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bg1"/>
                </a:solidFill>
                <a:latin typeface="Arial" panose="020B0604020202020204" pitchFamily="34" charset="0"/>
                <a:cs typeface="Arial" panose="020B0604020202020204" pitchFamily="34" charset="0"/>
              </a:rPr>
              <a:t>Taxable entity</a:t>
            </a:r>
            <a:br>
              <a:rPr lang="en-US" b="1" dirty="0">
                <a:solidFill>
                  <a:schemeClr val="bg1"/>
                </a:solidFill>
                <a:latin typeface="Arial" panose="020B0604020202020204" pitchFamily="34" charset="0"/>
                <a:cs typeface="Arial" panose="020B0604020202020204" pitchFamily="34" charset="0"/>
              </a:rPr>
            </a:br>
            <a:r>
              <a:rPr lang="en-US" sz="1200" dirty="0">
                <a:solidFill>
                  <a:schemeClr val="bg1"/>
                </a:solidFill>
                <a:latin typeface="Arial" panose="020B0604020202020204" pitchFamily="34" charset="0"/>
                <a:cs typeface="Arial" panose="020B0604020202020204" pitchFamily="34" charset="0"/>
              </a:rPr>
              <a:t>50%</a:t>
            </a:r>
            <a:endParaRPr lang="en-US" dirty="0">
              <a:solidFill>
                <a:schemeClr val="bg1"/>
              </a:solidFill>
              <a:latin typeface="Arial" panose="020B0604020202020204" pitchFamily="34" charset="0"/>
              <a:cs typeface="Arial" panose="020B0604020202020204" pitchFamily="34" charset="0"/>
            </a:endParaRPr>
          </a:p>
        </p:txBody>
      </p:sp>
      <p:cxnSp>
        <p:nvCxnSpPr>
          <p:cNvPr id="8" name="Straight Connector 7">
            <a:extLst>
              <a:ext uri="{FF2B5EF4-FFF2-40B4-BE49-F238E27FC236}">
                <a16:creationId xmlns:a16="http://schemas.microsoft.com/office/drawing/2014/main" id="{16F3A8DC-88E1-2A45-7CC2-1857F8D9E5CB}"/>
              </a:ext>
            </a:extLst>
          </p:cNvPr>
          <p:cNvCxnSpPr>
            <a:cxnSpLocks/>
            <a:stCxn id="5" idx="2"/>
          </p:cNvCxnSpPr>
          <p:nvPr/>
        </p:nvCxnSpPr>
        <p:spPr>
          <a:xfrm>
            <a:off x="7965467" y="2482436"/>
            <a:ext cx="788905" cy="1926966"/>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cxnSp>
        <p:nvCxnSpPr>
          <p:cNvPr id="9" name="Straight Connector 8">
            <a:extLst>
              <a:ext uri="{FF2B5EF4-FFF2-40B4-BE49-F238E27FC236}">
                <a16:creationId xmlns:a16="http://schemas.microsoft.com/office/drawing/2014/main" id="{DDA00FFF-5FA1-F07B-0A4E-2F34B074D7CC}"/>
              </a:ext>
            </a:extLst>
          </p:cNvPr>
          <p:cNvCxnSpPr>
            <a:cxnSpLocks/>
            <a:stCxn id="6" idx="2"/>
          </p:cNvCxnSpPr>
          <p:nvPr/>
        </p:nvCxnSpPr>
        <p:spPr>
          <a:xfrm flipH="1">
            <a:off x="10216091" y="2482436"/>
            <a:ext cx="788904" cy="1926966"/>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grpSp>
        <p:nvGrpSpPr>
          <p:cNvPr id="16" name="Group 15">
            <a:extLst>
              <a:ext uri="{FF2B5EF4-FFF2-40B4-BE49-F238E27FC236}">
                <a16:creationId xmlns:a16="http://schemas.microsoft.com/office/drawing/2014/main" id="{E57EA652-B86E-03B3-1577-BBD212689142}"/>
              </a:ext>
            </a:extLst>
          </p:cNvPr>
          <p:cNvGrpSpPr/>
          <p:nvPr/>
        </p:nvGrpSpPr>
        <p:grpSpPr>
          <a:xfrm>
            <a:off x="8023512" y="3313354"/>
            <a:ext cx="2923438" cy="2192096"/>
            <a:chOff x="4391387" y="3886200"/>
            <a:chExt cx="2162175" cy="1863944"/>
          </a:xfrm>
        </p:grpSpPr>
        <p:sp>
          <p:nvSpPr>
            <p:cNvPr id="4" name="Isosceles Triangle 3">
              <a:extLst>
                <a:ext uri="{FF2B5EF4-FFF2-40B4-BE49-F238E27FC236}">
                  <a16:creationId xmlns:a16="http://schemas.microsoft.com/office/drawing/2014/main" id="{A10ED6D6-F16F-9ACF-4141-F7BDA8E78F27}"/>
                </a:ext>
              </a:extLst>
            </p:cNvPr>
            <p:cNvSpPr/>
            <p:nvPr/>
          </p:nvSpPr>
          <p:spPr>
            <a:xfrm>
              <a:off x="4391387" y="3886200"/>
              <a:ext cx="2162175" cy="1863944"/>
            </a:xfrm>
            <a:prstGeom prst="triangle">
              <a:avLst/>
            </a:prstGeom>
            <a:solidFill>
              <a:srgbClr val="2F5597"/>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sz="1200" dirty="0">
                <a:solidFill>
                  <a:schemeClr val="tx1"/>
                </a:solidFill>
                <a:latin typeface="Arial" panose="020B0604020202020204" pitchFamily="34" charset="0"/>
                <a:cs typeface="Arial" panose="020B0604020202020204" pitchFamily="34" charset="0"/>
              </a:endParaRPr>
            </a:p>
          </p:txBody>
        </p:sp>
        <p:sp>
          <p:nvSpPr>
            <p:cNvPr id="12" name="TextBox 11">
              <a:extLst>
                <a:ext uri="{FF2B5EF4-FFF2-40B4-BE49-F238E27FC236}">
                  <a16:creationId xmlns:a16="http://schemas.microsoft.com/office/drawing/2014/main" id="{8B7C073B-8D54-67A0-4C3E-6A91770C4A1E}"/>
                </a:ext>
              </a:extLst>
            </p:cNvPr>
            <p:cNvSpPr txBox="1"/>
            <p:nvPr/>
          </p:nvSpPr>
          <p:spPr>
            <a:xfrm>
              <a:off x="4738940" y="5123342"/>
              <a:ext cx="1467068" cy="553998"/>
            </a:xfrm>
            <a:prstGeom prst="rect">
              <a:avLst/>
            </a:prstGeom>
            <a:noFill/>
          </p:spPr>
          <p:txBody>
            <a:bodyPr wrap="none" rtlCol="0">
              <a:spAutoFit/>
            </a:bodyPr>
            <a:lstStyle/>
            <a:p>
              <a:pPr algn="ctr"/>
              <a:r>
                <a:rPr lang="en-US" b="1" dirty="0">
                  <a:solidFill>
                    <a:schemeClr val="bg1"/>
                  </a:solidFill>
                  <a:latin typeface="Arial" panose="020B0604020202020204" pitchFamily="34" charset="0"/>
                  <a:cs typeface="Arial" panose="020B0604020202020204" pitchFamily="34" charset="0"/>
                </a:rPr>
                <a:t>Partnership</a:t>
              </a:r>
              <a:br>
                <a:rPr lang="en-US" b="1" dirty="0">
                  <a:solidFill>
                    <a:schemeClr val="bg1"/>
                  </a:solidFill>
                  <a:latin typeface="Arial" panose="020B0604020202020204" pitchFamily="34" charset="0"/>
                  <a:cs typeface="Arial" panose="020B0604020202020204" pitchFamily="34" charset="0"/>
                </a:rPr>
              </a:br>
              <a:r>
                <a:rPr lang="en-US" sz="1200" dirty="0">
                  <a:solidFill>
                    <a:schemeClr val="bg1"/>
                  </a:solidFill>
                  <a:latin typeface="Arial" panose="020B0604020202020204" pitchFamily="34" charset="0"/>
                  <a:cs typeface="Arial" panose="020B0604020202020204" pitchFamily="34" charset="0"/>
                </a:rPr>
                <a:t>100%</a:t>
              </a:r>
              <a:endParaRPr lang="en-US" dirty="0">
                <a:solidFill>
                  <a:schemeClr val="bg1"/>
                </a:solidFill>
                <a:latin typeface="Arial" panose="020B0604020202020204" pitchFamily="34" charset="0"/>
                <a:cs typeface="Arial" panose="020B0604020202020204" pitchFamily="34" charset="0"/>
              </a:endParaRPr>
            </a:p>
          </p:txBody>
        </p:sp>
      </p:grpSp>
      <p:sp>
        <p:nvSpPr>
          <p:cNvPr id="15" name="Speech Bubble: Rectangle 14">
            <a:extLst>
              <a:ext uri="{FF2B5EF4-FFF2-40B4-BE49-F238E27FC236}">
                <a16:creationId xmlns:a16="http://schemas.microsoft.com/office/drawing/2014/main" id="{E1E9A61B-D8E1-5A0A-86D1-DECBA5995D38}"/>
              </a:ext>
            </a:extLst>
          </p:cNvPr>
          <p:cNvSpPr/>
          <p:nvPr/>
        </p:nvSpPr>
        <p:spPr>
          <a:xfrm>
            <a:off x="5840557" y="2581975"/>
            <a:ext cx="1792432" cy="1098616"/>
          </a:xfrm>
          <a:prstGeom prst="wedgeRectCallout">
            <a:avLst>
              <a:gd name="adj1" fmla="val 41890"/>
              <a:gd name="adj2" fmla="val -78283"/>
            </a:avLst>
          </a:prstGeom>
          <a:solidFill>
            <a:schemeClr val="bg1"/>
          </a:solidFill>
          <a:ln w="19050">
            <a:solidFill>
              <a:srgbClr val="2F5597"/>
            </a:solidFill>
          </a:ln>
          <a:effectLst>
            <a:outerShdw blurRad="50800" dist="38100" dir="2700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US" sz="1400" dirty="0">
                <a:solidFill>
                  <a:schemeClr val="tx1"/>
                </a:solidFill>
                <a:latin typeface="Arial" panose="020B0604020202020204" pitchFamily="34" charset="0"/>
                <a:cs typeface="Arial" panose="020B0604020202020204" pitchFamily="34" charset="0"/>
              </a:rPr>
              <a:t>Can be eligible for elective pay if elects out of partnership tax treatment</a:t>
            </a:r>
            <a:endParaRPr lang="en-US" sz="1400" i="1" dirty="0">
              <a:solidFill>
                <a:schemeClr val="tx1"/>
              </a:solidFill>
              <a:latin typeface="Arial" panose="020B0604020202020204" pitchFamily="34" charset="0"/>
              <a:cs typeface="Arial" panose="020B0604020202020204" pitchFamily="34" charset="0"/>
            </a:endParaRPr>
          </a:p>
        </p:txBody>
      </p:sp>
      <p:sp>
        <p:nvSpPr>
          <p:cNvPr id="18" name="Speech Bubble: Rectangle 17">
            <a:extLst>
              <a:ext uri="{FF2B5EF4-FFF2-40B4-BE49-F238E27FC236}">
                <a16:creationId xmlns:a16="http://schemas.microsoft.com/office/drawing/2014/main" id="{D2DC60BC-2C51-673C-53E0-9491034CFE21}"/>
              </a:ext>
            </a:extLst>
          </p:cNvPr>
          <p:cNvSpPr/>
          <p:nvPr/>
        </p:nvSpPr>
        <p:spPr>
          <a:xfrm>
            <a:off x="6155046" y="4592647"/>
            <a:ext cx="1792432" cy="736116"/>
          </a:xfrm>
          <a:prstGeom prst="wedgeRectCallout">
            <a:avLst>
              <a:gd name="adj1" fmla="val 75655"/>
              <a:gd name="adj2" fmla="val 9560"/>
            </a:avLst>
          </a:prstGeom>
          <a:solidFill>
            <a:schemeClr val="bg1"/>
          </a:solidFill>
          <a:ln w="19050">
            <a:solidFill>
              <a:srgbClr val="2F5597"/>
            </a:solidFill>
          </a:ln>
          <a:effectLst>
            <a:outerShdw blurRad="50800" dist="38100" dir="2700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US" sz="1400" dirty="0">
                <a:solidFill>
                  <a:schemeClr val="tx1"/>
                </a:solidFill>
                <a:latin typeface="Arial" panose="020B0604020202020204" pitchFamily="34" charset="0"/>
                <a:cs typeface="Arial" panose="020B0604020202020204" pitchFamily="34" charset="0"/>
              </a:rPr>
              <a:t>Eligibility determination made at partnership level</a:t>
            </a:r>
          </a:p>
        </p:txBody>
      </p:sp>
      <p:cxnSp>
        <p:nvCxnSpPr>
          <p:cNvPr id="19" name="Straight Connector 18">
            <a:extLst>
              <a:ext uri="{FF2B5EF4-FFF2-40B4-BE49-F238E27FC236}">
                <a16:creationId xmlns:a16="http://schemas.microsoft.com/office/drawing/2014/main" id="{8E482CFC-11C2-5D74-3DBB-06F3CC716DC6}"/>
              </a:ext>
            </a:extLst>
          </p:cNvPr>
          <p:cNvCxnSpPr>
            <a:cxnSpLocks/>
          </p:cNvCxnSpPr>
          <p:nvPr/>
        </p:nvCxnSpPr>
        <p:spPr>
          <a:xfrm flipV="1">
            <a:off x="7792021" y="3120456"/>
            <a:ext cx="1143423" cy="915476"/>
          </a:xfrm>
          <a:prstGeom prst="line">
            <a:avLst/>
          </a:prstGeom>
          <a:ln w="38100">
            <a:solidFill>
              <a:srgbClr val="C00000"/>
            </a:solidFill>
            <a:prstDash val="lgDash"/>
          </a:ln>
        </p:spPr>
        <p:style>
          <a:lnRef idx="1">
            <a:schemeClr val="accent1"/>
          </a:lnRef>
          <a:fillRef idx="0">
            <a:schemeClr val="accent1"/>
          </a:fillRef>
          <a:effectRef idx="0">
            <a:schemeClr val="accent1"/>
          </a:effectRef>
          <a:fontRef idx="minor">
            <a:schemeClr val="tx1"/>
          </a:fontRef>
        </p:style>
      </p:cxnSp>
      <p:sp>
        <p:nvSpPr>
          <p:cNvPr id="7" name="Speech Bubble: Rectangle 6">
            <a:extLst>
              <a:ext uri="{FF2B5EF4-FFF2-40B4-BE49-F238E27FC236}">
                <a16:creationId xmlns:a16="http://schemas.microsoft.com/office/drawing/2014/main" id="{68A1A614-A4A8-C0A4-9616-976956D201EF}"/>
              </a:ext>
            </a:extLst>
          </p:cNvPr>
          <p:cNvSpPr/>
          <p:nvPr/>
        </p:nvSpPr>
        <p:spPr>
          <a:xfrm>
            <a:off x="11191416" y="2650379"/>
            <a:ext cx="850556" cy="530360"/>
          </a:xfrm>
          <a:prstGeom prst="wedgeRectCallout">
            <a:avLst>
              <a:gd name="adj1" fmla="val -51698"/>
              <a:gd name="adj2" fmla="val -110564"/>
            </a:avLst>
          </a:prstGeom>
          <a:solidFill>
            <a:schemeClr val="bg1"/>
          </a:solidFill>
          <a:ln w="19050">
            <a:solidFill>
              <a:srgbClr val="2F5597"/>
            </a:solidFill>
          </a:ln>
          <a:effectLst>
            <a:outerShdw blurRad="50800" dist="38100" dir="2700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US" sz="1400" dirty="0">
                <a:solidFill>
                  <a:schemeClr val="tx1"/>
                </a:solidFill>
                <a:latin typeface="Arial" panose="020B0604020202020204" pitchFamily="34" charset="0"/>
                <a:cs typeface="Arial" panose="020B0604020202020204" pitchFamily="34" charset="0"/>
              </a:rPr>
              <a:t>Not eligible*</a:t>
            </a:r>
            <a:endParaRPr lang="en-US" sz="1400" i="1" dirty="0">
              <a:solidFill>
                <a:srgbClr val="C00000"/>
              </a:solidFill>
              <a:latin typeface="Arial" panose="020B0604020202020204" pitchFamily="34" charset="0"/>
              <a:cs typeface="Arial" panose="020B0604020202020204" pitchFamily="34" charset="0"/>
            </a:endParaRPr>
          </a:p>
        </p:txBody>
      </p:sp>
      <p:sp>
        <p:nvSpPr>
          <p:cNvPr id="10" name="Speech Bubble: Rectangle 9">
            <a:extLst>
              <a:ext uri="{FF2B5EF4-FFF2-40B4-BE49-F238E27FC236}">
                <a16:creationId xmlns:a16="http://schemas.microsoft.com/office/drawing/2014/main" id="{75712415-D5C1-3982-D36F-17F430FD8C2A}"/>
              </a:ext>
            </a:extLst>
          </p:cNvPr>
          <p:cNvSpPr/>
          <p:nvPr/>
        </p:nvSpPr>
        <p:spPr>
          <a:xfrm>
            <a:off x="10787459" y="4503118"/>
            <a:ext cx="917652" cy="530360"/>
          </a:xfrm>
          <a:prstGeom prst="wedgeRectCallout">
            <a:avLst>
              <a:gd name="adj1" fmla="val -87457"/>
              <a:gd name="adj2" fmla="val 28832"/>
            </a:avLst>
          </a:prstGeom>
          <a:solidFill>
            <a:schemeClr val="bg1"/>
          </a:solidFill>
          <a:ln w="19050">
            <a:solidFill>
              <a:srgbClr val="2F5597"/>
            </a:solidFill>
          </a:ln>
          <a:effectLst>
            <a:outerShdw blurRad="50800" dist="38100" dir="2700000" algn="tl" rotWithShape="0">
              <a:prstClr val="black">
                <a:alpha val="40000"/>
              </a:prstClr>
            </a:outerShdw>
          </a:effectLst>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US" sz="1400" dirty="0">
                <a:solidFill>
                  <a:schemeClr val="tx1"/>
                </a:solidFill>
                <a:latin typeface="Arial" panose="020B0604020202020204" pitchFamily="34" charset="0"/>
                <a:cs typeface="Arial" panose="020B0604020202020204" pitchFamily="34" charset="0"/>
              </a:rPr>
              <a:t>Not eligible*</a:t>
            </a:r>
            <a:endParaRPr lang="en-US" sz="1400" i="1" dirty="0">
              <a:solidFill>
                <a:srgbClr val="C00000"/>
              </a:solidFill>
              <a:latin typeface="Arial" panose="020B0604020202020204" pitchFamily="34" charset="0"/>
              <a:cs typeface="Arial" panose="020B0604020202020204" pitchFamily="34" charset="0"/>
            </a:endParaRPr>
          </a:p>
        </p:txBody>
      </p:sp>
      <p:sp>
        <p:nvSpPr>
          <p:cNvPr id="11" name="TextBox 10">
            <a:extLst>
              <a:ext uri="{FF2B5EF4-FFF2-40B4-BE49-F238E27FC236}">
                <a16:creationId xmlns:a16="http://schemas.microsoft.com/office/drawing/2014/main" id="{A54A6526-2042-F495-CE1E-C5AFCAFAB120}"/>
              </a:ext>
            </a:extLst>
          </p:cNvPr>
          <p:cNvSpPr txBox="1"/>
          <p:nvPr/>
        </p:nvSpPr>
        <p:spPr>
          <a:xfrm>
            <a:off x="6896100" y="5709424"/>
            <a:ext cx="4908995" cy="430887"/>
          </a:xfrm>
          <a:prstGeom prst="rect">
            <a:avLst/>
          </a:prstGeom>
          <a:noFill/>
        </p:spPr>
        <p:txBody>
          <a:bodyPr wrap="square" rtlCol="0">
            <a:spAutoFit/>
          </a:bodyPr>
          <a:lstStyle/>
          <a:p>
            <a:r>
              <a:rPr lang="en-US" sz="1100" dirty="0">
                <a:latin typeface="Arial" panose="020B0604020202020204" pitchFamily="34" charset="0"/>
                <a:cs typeface="Arial" panose="020B0604020202020204" pitchFamily="34" charset="0"/>
              </a:rPr>
              <a:t>*Note: Taxable entities and partnerships that are eligible taxpayers may make elective pay elections for certain credits (45Q, 45V, and 45X credits).</a:t>
            </a:r>
          </a:p>
        </p:txBody>
      </p:sp>
    </p:spTree>
    <p:extLst>
      <p:ext uri="{BB962C8B-B14F-4D97-AF65-F5344CB8AC3E}">
        <p14:creationId xmlns:p14="http://schemas.microsoft.com/office/powerpoint/2010/main" val="3579920355"/>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DDAB21D-09BF-DDFE-3430-9DFC5E51E7C2}"/>
              </a:ext>
            </a:extLst>
          </p:cNvPr>
          <p:cNvSpPr>
            <a:spLocks noGrp="1"/>
          </p:cNvSpPr>
          <p:nvPr>
            <p:ph type="title"/>
          </p:nvPr>
        </p:nvSpPr>
        <p:spPr/>
        <p:txBody>
          <a:bodyPr/>
          <a:lstStyle/>
          <a:p>
            <a:r>
              <a:rPr lang="en-US" dirty="0"/>
              <a:t>Agenda</a:t>
            </a:r>
          </a:p>
        </p:txBody>
      </p:sp>
      <p:sp>
        <p:nvSpPr>
          <p:cNvPr id="3" name="Content Placeholder 2">
            <a:extLst>
              <a:ext uri="{FF2B5EF4-FFF2-40B4-BE49-F238E27FC236}">
                <a16:creationId xmlns:a16="http://schemas.microsoft.com/office/drawing/2014/main" id="{FCB86FF6-BA9E-5215-0C74-BBF1CDEDFE29}"/>
              </a:ext>
            </a:extLst>
          </p:cNvPr>
          <p:cNvSpPr>
            <a:spLocks noGrp="1"/>
          </p:cNvSpPr>
          <p:nvPr>
            <p:ph idx="1"/>
          </p:nvPr>
        </p:nvSpPr>
        <p:spPr>
          <a:xfrm>
            <a:off x="486888" y="1325078"/>
            <a:ext cx="11364686" cy="4731477"/>
          </a:xfrm>
        </p:spPr>
        <p:txBody>
          <a:bodyPr>
            <a:normAutofit/>
          </a:bodyPr>
          <a:lstStyle/>
          <a:p>
            <a:pPr>
              <a:lnSpc>
                <a:spcPct val="100000"/>
              </a:lnSpc>
              <a:spcAft>
                <a:spcPts val="5400"/>
              </a:spcAft>
            </a:pPr>
            <a:r>
              <a:rPr lang="en-US" dirty="0"/>
              <a:t>The Inflation Reduction Act and Elective Pay</a:t>
            </a:r>
          </a:p>
          <a:p>
            <a:pPr>
              <a:lnSpc>
                <a:spcPct val="100000"/>
              </a:lnSpc>
              <a:spcAft>
                <a:spcPts val="5400"/>
              </a:spcAft>
            </a:pPr>
            <a:r>
              <a:rPr lang="en-US" dirty="0"/>
              <a:t>Elective Pay Final Regulations (Released 3/5/24)</a:t>
            </a:r>
          </a:p>
          <a:p>
            <a:pPr>
              <a:lnSpc>
                <a:spcPct val="100000"/>
              </a:lnSpc>
              <a:spcAft>
                <a:spcPts val="5400"/>
              </a:spcAft>
            </a:pPr>
            <a:r>
              <a:rPr lang="en-US" dirty="0"/>
              <a:t>Proposed Rulemaking for Applicable Entity Partners in Partnerships (Released 3/5/24) </a:t>
            </a:r>
          </a:p>
          <a:p>
            <a:pPr>
              <a:lnSpc>
                <a:spcPct val="100000"/>
              </a:lnSpc>
              <a:spcAft>
                <a:spcPts val="5400"/>
              </a:spcAft>
            </a:pPr>
            <a:r>
              <a:rPr lang="en-US" b="1" dirty="0"/>
              <a:t>Energy Credits Online and Process to Claim Credits</a:t>
            </a:r>
          </a:p>
        </p:txBody>
      </p:sp>
      <p:sp>
        <p:nvSpPr>
          <p:cNvPr id="4" name="Rectangle 3">
            <a:extLst>
              <a:ext uri="{FF2B5EF4-FFF2-40B4-BE49-F238E27FC236}">
                <a16:creationId xmlns:a16="http://schemas.microsoft.com/office/drawing/2014/main" id="{D8C4C2A1-9CA1-D478-578C-36FA17CD0A05}"/>
              </a:ext>
            </a:extLst>
          </p:cNvPr>
          <p:cNvSpPr/>
          <p:nvPr/>
        </p:nvSpPr>
        <p:spPr>
          <a:xfrm>
            <a:off x="486888" y="4737449"/>
            <a:ext cx="11218223" cy="1308847"/>
          </a:xfrm>
          <a:prstGeom prst="rect">
            <a:avLst/>
          </a:prstGeom>
          <a:noFill/>
          <a:ln w="28575">
            <a:solidFill>
              <a:srgbClr val="2F5597"/>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dirty="0"/>
          </a:p>
        </p:txBody>
      </p:sp>
    </p:spTree>
    <p:extLst>
      <p:ext uri="{BB962C8B-B14F-4D97-AF65-F5344CB8AC3E}">
        <p14:creationId xmlns:p14="http://schemas.microsoft.com/office/powerpoint/2010/main" val="2050184014"/>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a:extLst>
              <a:ext uri="{FF2B5EF4-FFF2-40B4-BE49-F238E27FC236}">
                <a16:creationId xmlns:a16="http://schemas.microsoft.com/office/drawing/2014/main" id="{DD7A6BF7-B9A5-DF0B-085B-00F4584654AA}"/>
              </a:ext>
            </a:extLst>
          </p:cNvPr>
          <p:cNvSpPr txBox="1">
            <a:spLocks/>
          </p:cNvSpPr>
          <p:nvPr/>
        </p:nvSpPr>
        <p:spPr>
          <a:xfrm>
            <a:off x="486888" y="365125"/>
            <a:ext cx="11364686" cy="786781"/>
          </a:xfrm>
          <a:prstGeom prst="rect">
            <a:avLst/>
          </a:prstGeom>
        </p:spPr>
        <p:txBody>
          <a:bodyPr vert="horz" lIns="91440" tIns="45720" rIns="91440" bIns="45720" rtlCol="0" anchor="t">
            <a:normAutofit fontScale="97500"/>
          </a:bodyPr>
          <a:lstStyle>
            <a:lvl1pPr algn="l" defTabSz="914400" rtl="0" eaLnBrk="1" latinLnBrk="0" hangingPunct="1">
              <a:lnSpc>
                <a:spcPct val="90000"/>
              </a:lnSpc>
              <a:spcBef>
                <a:spcPct val="0"/>
              </a:spcBef>
              <a:buNone/>
              <a:defRPr sz="3200" b="1" kern="1200">
                <a:solidFill>
                  <a:schemeClr val="accent1">
                    <a:lumMod val="75000"/>
                  </a:schemeClr>
                </a:solidFill>
                <a:latin typeface="Arial" panose="020B0604020202020204" pitchFamily="34" charset="0"/>
                <a:ea typeface="+mj-ea"/>
                <a:cs typeface="Arial" panose="020B0604020202020204" pitchFamily="34" charset="0"/>
              </a:defRPr>
            </a:lvl1pPr>
          </a:lstStyle>
          <a:p>
            <a:r>
              <a:rPr lang="en-US" sz="2900" dirty="0"/>
              <a:t>How to Claim Elective Payments</a:t>
            </a:r>
          </a:p>
        </p:txBody>
      </p:sp>
      <p:sp>
        <p:nvSpPr>
          <p:cNvPr id="14" name="Content Placeholder 2">
            <a:extLst>
              <a:ext uri="{FF2B5EF4-FFF2-40B4-BE49-F238E27FC236}">
                <a16:creationId xmlns:a16="http://schemas.microsoft.com/office/drawing/2014/main" id="{4DA8B889-240C-AEE4-8B9C-AE2049FBEF2B}"/>
              </a:ext>
            </a:extLst>
          </p:cNvPr>
          <p:cNvSpPr>
            <a:spLocks noGrp="1"/>
          </p:cNvSpPr>
          <p:nvPr>
            <p:ph idx="1"/>
          </p:nvPr>
        </p:nvSpPr>
        <p:spPr>
          <a:xfrm>
            <a:off x="486887" y="1082950"/>
            <a:ext cx="11364686" cy="5051632"/>
          </a:xfrm>
        </p:spPr>
        <p:txBody>
          <a:bodyPr>
            <a:normAutofit fontScale="85000" lnSpcReduction="10000"/>
          </a:bodyPr>
          <a:lstStyle/>
          <a:p>
            <a:pPr>
              <a:lnSpc>
                <a:spcPct val="120000"/>
              </a:lnSpc>
              <a:spcBef>
                <a:spcPts val="0"/>
              </a:spcBef>
              <a:spcAft>
                <a:spcPts val="600"/>
              </a:spcAft>
            </a:pPr>
            <a:r>
              <a:rPr lang="en-US" b="1" dirty="0"/>
              <a:t>Identify and pursue</a:t>
            </a:r>
            <a:r>
              <a:rPr lang="en-US" dirty="0"/>
              <a:t> the qualifying project or activity.</a:t>
            </a:r>
          </a:p>
          <a:p>
            <a:pPr lvl="1">
              <a:lnSpc>
                <a:spcPct val="120000"/>
              </a:lnSpc>
              <a:spcBef>
                <a:spcPts val="0"/>
              </a:spcBef>
              <a:spcAft>
                <a:spcPts val="600"/>
              </a:spcAft>
              <a:buFont typeface="Arial" panose="020B0604020202020204" pitchFamily="34" charset="0"/>
              <a:buChar char="–"/>
            </a:pPr>
            <a:r>
              <a:rPr lang="en-US" sz="1800" dirty="0"/>
              <a:t>You will need to know what applicable credit you intend to earn and use direct pay for.</a:t>
            </a:r>
          </a:p>
          <a:p>
            <a:pPr>
              <a:lnSpc>
                <a:spcPct val="120000"/>
              </a:lnSpc>
              <a:spcBef>
                <a:spcPts val="0"/>
              </a:spcBef>
              <a:spcAft>
                <a:spcPts val="600"/>
              </a:spcAft>
            </a:pPr>
            <a:r>
              <a:rPr lang="en-US" b="1" dirty="0"/>
              <a:t>Complete </a:t>
            </a:r>
            <a:r>
              <a:rPr lang="en-US" dirty="0"/>
              <a:t>your project and place it into service.</a:t>
            </a:r>
          </a:p>
          <a:p>
            <a:pPr>
              <a:lnSpc>
                <a:spcPct val="120000"/>
              </a:lnSpc>
              <a:spcBef>
                <a:spcPts val="0"/>
              </a:spcBef>
              <a:spcAft>
                <a:spcPts val="600"/>
              </a:spcAft>
            </a:pPr>
            <a:r>
              <a:rPr lang="en-US" b="1" dirty="0"/>
              <a:t>Determine </a:t>
            </a:r>
            <a:r>
              <a:rPr lang="en-US" dirty="0"/>
              <a:t>your tax year, if not already known, to determine when your tax return will be due.</a:t>
            </a:r>
          </a:p>
          <a:p>
            <a:pPr>
              <a:lnSpc>
                <a:spcPct val="120000"/>
              </a:lnSpc>
              <a:spcBef>
                <a:spcPts val="0"/>
              </a:spcBef>
              <a:spcAft>
                <a:spcPts val="600"/>
              </a:spcAft>
            </a:pPr>
            <a:r>
              <a:rPr lang="en-US" b="1" dirty="0"/>
              <a:t>Complete </a:t>
            </a:r>
            <a:r>
              <a:rPr lang="en-US" dirty="0"/>
              <a:t>pre-filing registration with the IRS after earning the underlying credit.</a:t>
            </a:r>
          </a:p>
          <a:p>
            <a:pPr lvl="1">
              <a:lnSpc>
                <a:spcPct val="120000"/>
              </a:lnSpc>
              <a:spcBef>
                <a:spcPts val="0"/>
              </a:spcBef>
              <a:spcAft>
                <a:spcPts val="600"/>
              </a:spcAft>
              <a:buFont typeface="Arial" panose="020B0604020202020204" pitchFamily="34" charset="0"/>
              <a:buChar char="–"/>
            </a:pPr>
            <a:r>
              <a:rPr lang="en-US" sz="1800" dirty="0"/>
              <a:t>This will include the credit(s) you intend to earn, among other information. </a:t>
            </a:r>
          </a:p>
          <a:p>
            <a:pPr lvl="1">
              <a:lnSpc>
                <a:spcPct val="120000"/>
              </a:lnSpc>
              <a:spcBef>
                <a:spcPts val="0"/>
              </a:spcBef>
              <a:spcAft>
                <a:spcPts val="600"/>
              </a:spcAft>
              <a:buFont typeface="Arial" panose="020B0604020202020204" pitchFamily="34" charset="0"/>
              <a:buChar char="–"/>
            </a:pPr>
            <a:r>
              <a:rPr lang="en-US" sz="1800" dirty="0"/>
              <a:t>Upon completing this process, the IRS will provide you with a registration number for each applicable credit property. </a:t>
            </a:r>
          </a:p>
          <a:p>
            <a:pPr lvl="1">
              <a:lnSpc>
                <a:spcPct val="120000"/>
              </a:lnSpc>
              <a:spcBef>
                <a:spcPts val="0"/>
              </a:spcBef>
              <a:spcAft>
                <a:spcPts val="600"/>
              </a:spcAft>
              <a:buFont typeface="Arial" panose="020B0604020202020204" pitchFamily="34" charset="0"/>
              <a:buChar char="–"/>
            </a:pPr>
            <a:r>
              <a:rPr lang="en-US" sz="1800" b="1" u="sng" dirty="0"/>
              <a:t>Registration is not a determination of the amount or validity of a credit</a:t>
            </a:r>
          </a:p>
          <a:p>
            <a:pPr>
              <a:lnSpc>
                <a:spcPct val="120000"/>
              </a:lnSpc>
              <a:spcBef>
                <a:spcPts val="0"/>
              </a:spcBef>
              <a:spcAft>
                <a:spcPts val="600"/>
              </a:spcAft>
            </a:pPr>
            <a:r>
              <a:rPr lang="en-US" b="1" dirty="0"/>
              <a:t>File </a:t>
            </a:r>
            <a:r>
              <a:rPr lang="en-US" dirty="0"/>
              <a:t>your tax return by the due date (or extended due date) and make a valid direct pay election.</a:t>
            </a:r>
          </a:p>
          <a:p>
            <a:pPr lvl="1">
              <a:lnSpc>
                <a:spcPct val="120000"/>
              </a:lnSpc>
              <a:spcBef>
                <a:spcPts val="0"/>
              </a:spcBef>
              <a:spcAft>
                <a:spcPts val="600"/>
              </a:spcAft>
              <a:buFont typeface="Arial" panose="020B0604020202020204" pitchFamily="34" charset="0"/>
              <a:buChar char="–"/>
            </a:pPr>
            <a:r>
              <a:rPr lang="en-US" sz="1800" dirty="0"/>
              <a:t>Provide your registration number on your tax return as part of making the direct pay election. </a:t>
            </a:r>
          </a:p>
          <a:p>
            <a:pPr lvl="1">
              <a:lnSpc>
                <a:spcPct val="120000"/>
              </a:lnSpc>
              <a:spcBef>
                <a:spcPts val="0"/>
              </a:spcBef>
              <a:spcAft>
                <a:spcPts val="600"/>
              </a:spcAft>
              <a:buFont typeface="Arial" panose="020B0604020202020204" pitchFamily="34" charset="0"/>
              <a:buChar char="–"/>
            </a:pPr>
            <a:r>
              <a:rPr lang="en-US" sz="1800" dirty="0"/>
              <a:t>A valid election allows you to receive payment as a refund for the amount of the credit (or if applicable, offset your tax liability and receive a payment for any remaining amount).</a:t>
            </a:r>
          </a:p>
          <a:p>
            <a:pPr>
              <a:lnSpc>
                <a:spcPct val="120000"/>
              </a:lnSpc>
              <a:spcBef>
                <a:spcPts val="0"/>
              </a:spcBef>
              <a:spcAft>
                <a:spcPts val="600"/>
              </a:spcAft>
            </a:pPr>
            <a:r>
              <a:rPr lang="en-US" b="1" dirty="0"/>
              <a:t>Receive </a:t>
            </a:r>
            <a:r>
              <a:rPr lang="en-US" dirty="0"/>
              <a:t>payment after the return is processed.</a:t>
            </a:r>
          </a:p>
        </p:txBody>
      </p:sp>
    </p:spTree>
    <p:extLst>
      <p:ext uri="{BB962C8B-B14F-4D97-AF65-F5344CB8AC3E}">
        <p14:creationId xmlns:p14="http://schemas.microsoft.com/office/powerpoint/2010/main" val="69394131"/>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89800F0-73D5-B0F1-27E5-60A11D6DDB87}"/>
              </a:ext>
            </a:extLst>
          </p:cNvPr>
          <p:cNvSpPr>
            <a:spLocks noGrp="1"/>
          </p:cNvSpPr>
          <p:nvPr>
            <p:ph type="title"/>
          </p:nvPr>
        </p:nvSpPr>
        <p:spPr/>
        <p:txBody>
          <a:bodyPr>
            <a:normAutofit fontScale="90000"/>
          </a:bodyPr>
          <a:lstStyle/>
          <a:p>
            <a:r>
              <a:rPr lang="en-US" sz="2800" dirty="0"/>
              <a:t>Example Timeline: Tribal Government Project Placed Into Service in 2023</a:t>
            </a:r>
          </a:p>
        </p:txBody>
      </p:sp>
      <p:sp>
        <p:nvSpPr>
          <p:cNvPr id="24" name="TextBox 23">
            <a:extLst>
              <a:ext uri="{FF2B5EF4-FFF2-40B4-BE49-F238E27FC236}">
                <a16:creationId xmlns:a16="http://schemas.microsoft.com/office/drawing/2014/main" id="{CDA2071D-C95F-6506-19CE-EB541A05E6E2}"/>
              </a:ext>
            </a:extLst>
          </p:cNvPr>
          <p:cNvSpPr txBox="1"/>
          <p:nvPr/>
        </p:nvSpPr>
        <p:spPr>
          <a:xfrm>
            <a:off x="498829" y="1064158"/>
            <a:ext cx="11169255" cy="1754326"/>
          </a:xfrm>
          <a:prstGeom prst="rect">
            <a:avLst/>
          </a:prstGeom>
          <a:noFill/>
        </p:spPr>
        <p:txBody>
          <a:bodyPr wrap="square" rtlCol="0">
            <a:spAutoFit/>
          </a:bodyPr>
          <a:lstStyle/>
          <a:p>
            <a:r>
              <a:rPr lang="en-US" dirty="0">
                <a:effectLst/>
                <a:latin typeface="Arial" panose="020B0604020202020204" pitchFamily="34" charset="0"/>
                <a:ea typeface="Calibri" panose="020F0502020204030204" pitchFamily="34" charset="0"/>
                <a:cs typeface="Arial" panose="020B0604020202020204" pitchFamily="34" charset="0"/>
              </a:rPr>
              <a:t>A Tribal government that makes a clean energy investment that qualifies for the investment tax credit can file an annual tax return (via Form 990-T) with the IRS to claim elective pay for the full value of the investment tax credit, as long as it meets all of the requirements, including a pre-filing registration requirement. </a:t>
            </a:r>
          </a:p>
          <a:p>
            <a:endParaRPr lang="en-US" dirty="0">
              <a:latin typeface="Arial" panose="020B0604020202020204" pitchFamily="34" charset="0"/>
              <a:ea typeface="Calibri" panose="020F0502020204030204" pitchFamily="34" charset="0"/>
              <a:cs typeface="Arial" panose="020B0604020202020204" pitchFamily="34" charset="0"/>
            </a:endParaRPr>
          </a:p>
          <a:p>
            <a:r>
              <a:rPr lang="en-US" dirty="0">
                <a:effectLst/>
                <a:latin typeface="Arial" panose="020B0604020202020204" pitchFamily="34" charset="0"/>
                <a:ea typeface="Calibri" panose="020F0502020204030204" pitchFamily="34" charset="0"/>
                <a:cs typeface="Arial" panose="020B0604020202020204" pitchFamily="34" charset="0"/>
              </a:rPr>
              <a:t>As the Tribal government would not owe other federal income tax, the IRS would then make a payment in the amount of the credit to the local government. </a:t>
            </a:r>
          </a:p>
        </p:txBody>
      </p:sp>
      <p:cxnSp>
        <p:nvCxnSpPr>
          <p:cNvPr id="7" name="Straight Arrow Connector 6">
            <a:extLst>
              <a:ext uri="{FF2B5EF4-FFF2-40B4-BE49-F238E27FC236}">
                <a16:creationId xmlns:a16="http://schemas.microsoft.com/office/drawing/2014/main" id="{009B148B-C487-CC19-C8BB-B251DAC878E9}"/>
              </a:ext>
            </a:extLst>
          </p:cNvPr>
          <p:cNvCxnSpPr>
            <a:cxnSpLocks/>
          </p:cNvCxnSpPr>
          <p:nvPr/>
        </p:nvCxnSpPr>
        <p:spPr>
          <a:xfrm>
            <a:off x="1113079" y="4208444"/>
            <a:ext cx="9796915" cy="0"/>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
        <p:nvSpPr>
          <p:cNvPr id="11" name="TextBox 10">
            <a:extLst>
              <a:ext uri="{FF2B5EF4-FFF2-40B4-BE49-F238E27FC236}">
                <a16:creationId xmlns:a16="http://schemas.microsoft.com/office/drawing/2014/main" id="{AFACD84E-6730-FCB0-389B-BB1F1F94D8DD}"/>
              </a:ext>
            </a:extLst>
          </p:cNvPr>
          <p:cNvSpPr txBox="1"/>
          <p:nvPr/>
        </p:nvSpPr>
        <p:spPr>
          <a:xfrm>
            <a:off x="871405" y="3267986"/>
            <a:ext cx="1496148" cy="338554"/>
          </a:xfrm>
          <a:prstGeom prst="rect">
            <a:avLst/>
          </a:prstGeom>
          <a:noFill/>
        </p:spPr>
        <p:txBody>
          <a:bodyPr wrap="square" rtlCol="0">
            <a:spAutoFit/>
          </a:bodyPr>
          <a:lstStyle/>
          <a:p>
            <a:pPr algn="ctr"/>
            <a:r>
              <a:rPr lang="en-US" sz="1600" dirty="0">
                <a:latin typeface="Arial" panose="020B0604020202020204" pitchFamily="34" charset="0"/>
                <a:cs typeface="Arial" panose="020B0604020202020204" pitchFamily="34" charset="0"/>
              </a:rPr>
              <a:t>In 2023</a:t>
            </a:r>
          </a:p>
        </p:txBody>
      </p:sp>
      <p:sp>
        <p:nvSpPr>
          <p:cNvPr id="12" name="TextBox 11">
            <a:extLst>
              <a:ext uri="{FF2B5EF4-FFF2-40B4-BE49-F238E27FC236}">
                <a16:creationId xmlns:a16="http://schemas.microsoft.com/office/drawing/2014/main" id="{9DBAA9CE-3BA8-9A0C-A006-94D7BF00E020}"/>
              </a:ext>
            </a:extLst>
          </p:cNvPr>
          <p:cNvSpPr txBox="1"/>
          <p:nvPr/>
        </p:nvSpPr>
        <p:spPr>
          <a:xfrm>
            <a:off x="782197" y="4533856"/>
            <a:ext cx="1674564" cy="830997"/>
          </a:xfrm>
          <a:prstGeom prst="rect">
            <a:avLst/>
          </a:prstGeom>
          <a:noFill/>
        </p:spPr>
        <p:txBody>
          <a:bodyPr wrap="square" rtlCol="0">
            <a:spAutoFit/>
          </a:bodyPr>
          <a:lstStyle/>
          <a:p>
            <a:pPr algn="ctr"/>
            <a:r>
              <a:rPr lang="en-US" sz="1600" dirty="0">
                <a:latin typeface="Arial" panose="020B0604020202020204" pitchFamily="34" charset="0"/>
                <a:cs typeface="Arial" panose="020B0604020202020204" pitchFamily="34" charset="0"/>
              </a:rPr>
              <a:t>Clean energy project goes into service</a:t>
            </a:r>
          </a:p>
        </p:txBody>
      </p:sp>
      <p:sp>
        <p:nvSpPr>
          <p:cNvPr id="13" name="TextBox 12">
            <a:extLst>
              <a:ext uri="{FF2B5EF4-FFF2-40B4-BE49-F238E27FC236}">
                <a16:creationId xmlns:a16="http://schemas.microsoft.com/office/drawing/2014/main" id="{AE28E1A0-771F-4776-01D9-77B9E533E97B}"/>
              </a:ext>
            </a:extLst>
          </p:cNvPr>
          <p:cNvSpPr txBox="1"/>
          <p:nvPr/>
        </p:nvSpPr>
        <p:spPr>
          <a:xfrm>
            <a:off x="3292207" y="4628648"/>
            <a:ext cx="1322024" cy="1077218"/>
          </a:xfrm>
          <a:prstGeom prst="rect">
            <a:avLst/>
          </a:prstGeom>
          <a:noFill/>
        </p:spPr>
        <p:txBody>
          <a:bodyPr wrap="square" rtlCol="0">
            <a:spAutoFit/>
          </a:bodyPr>
          <a:lstStyle/>
          <a:p>
            <a:pPr algn="ctr"/>
            <a:r>
              <a:rPr lang="en-US" sz="1600" dirty="0">
                <a:latin typeface="Arial" panose="020B0604020202020204" pitchFamily="34" charset="0"/>
                <a:cs typeface="Arial" panose="020B0604020202020204" pitchFamily="34" charset="0"/>
              </a:rPr>
              <a:t>Complete pre-filing registration with the IRS</a:t>
            </a:r>
          </a:p>
        </p:txBody>
      </p:sp>
      <p:sp>
        <p:nvSpPr>
          <p:cNvPr id="14" name="TextBox 13">
            <a:extLst>
              <a:ext uri="{FF2B5EF4-FFF2-40B4-BE49-F238E27FC236}">
                <a16:creationId xmlns:a16="http://schemas.microsoft.com/office/drawing/2014/main" id="{126D19D5-29A7-E327-0533-A5281FAA3359}"/>
              </a:ext>
            </a:extLst>
          </p:cNvPr>
          <p:cNvSpPr txBox="1"/>
          <p:nvPr/>
        </p:nvSpPr>
        <p:spPr>
          <a:xfrm>
            <a:off x="5679195" y="4533856"/>
            <a:ext cx="2232752" cy="830997"/>
          </a:xfrm>
          <a:prstGeom prst="rect">
            <a:avLst/>
          </a:prstGeom>
          <a:noFill/>
        </p:spPr>
        <p:txBody>
          <a:bodyPr wrap="square" rtlCol="0">
            <a:spAutoFit/>
          </a:bodyPr>
          <a:lstStyle/>
          <a:p>
            <a:pPr algn="ctr"/>
            <a:r>
              <a:rPr lang="en-US" sz="1600" dirty="0">
                <a:latin typeface="Arial" panose="020B0604020202020204" pitchFamily="34" charset="0"/>
                <a:cs typeface="Arial" panose="020B0604020202020204" pitchFamily="34" charset="0"/>
              </a:rPr>
              <a:t>Deadline to file tax return (if you don’t take an extension)</a:t>
            </a:r>
          </a:p>
        </p:txBody>
      </p:sp>
      <p:sp>
        <p:nvSpPr>
          <p:cNvPr id="15" name="TextBox 14">
            <a:extLst>
              <a:ext uri="{FF2B5EF4-FFF2-40B4-BE49-F238E27FC236}">
                <a16:creationId xmlns:a16="http://schemas.microsoft.com/office/drawing/2014/main" id="{DB19EB64-BE10-9D92-BEB1-387CBC585197}"/>
              </a:ext>
            </a:extLst>
          </p:cNvPr>
          <p:cNvSpPr txBox="1"/>
          <p:nvPr/>
        </p:nvSpPr>
        <p:spPr>
          <a:xfrm>
            <a:off x="8718015" y="4543337"/>
            <a:ext cx="1707614" cy="584775"/>
          </a:xfrm>
          <a:prstGeom prst="rect">
            <a:avLst/>
          </a:prstGeom>
          <a:noFill/>
        </p:spPr>
        <p:txBody>
          <a:bodyPr wrap="square" rtlCol="0">
            <a:spAutoFit/>
          </a:bodyPr>
          <a:lstStyle/>
          <a:p>
            <a:pPr algn="ctr"/>
            <a:r>
              <a:rPr lang="en-US" sz="1600" dirty="0">
                <a:latin typeface="Arial" panose="020B0604020202020204" pitchFamily="34" charset="0"/>
                <a:cs typeface="Arial" panose="020B0604020202020204" pitchFamily="34" charset="0"/>
              </a:rPr>
              <a:t>Receive payment</a:t>
            </a:r>
          </a:p>
        </p:txBody>
      </p:sp>
      <p:sp>
        <p:nvSpPr>
          <p:cNvPr id="16" name="TextBox 15">
            <a:extLst>
              <a:ext uri="{FF2B5EF4-FFF2-40B4-BE49-F238E27FC236}">
                <a16:creationId xmlns:a16="http://schemas.microsoft.com/office/drawing/2014/main" id="{BFFDA2C9-4720-1681-E9B5-2C4429762F84}"/>
              </a:ext>
            </a:extLst>
          </p:cNvPr>
          <p:cNvSpPr txBox="1"/>
          <p:nvPr/>
        </p:nvSpPr>
        <p:spPr>
          <a:xfrm>
            <a:off x="8626134" y="3193314"/>
            <a:ext cx="1885950" cy="584775"/>
          </a:xfrm>
          <a:prstGeom prst="rect">
            <a:avLst/>
          </a:prstGeom>
          <a:noFill/>
        </p:spPr>
        <p:txBody>
          <a:bodyPr wrap="square" rtlCol="0">
            <a:spAutoFit/>
          </a:bodyPr>
          <a:lstStyle/>
          <a:p>
            <a:pPr algn="ctr"/>
            <a:r>
              <a:rPr lang="en-US" sz="1600" dirty="0">
                <a:latin typeface="Arial" panose="020B0604020202020204" pitchFamily="34" charset="0"/>
                <a:cs typeface="Arial" panose="020B0604020202020204" pitchFamily="34" charset="0"/>
              </a:rPr>
              <a:t>After return is processed</a:t>
            </a:r>
          </a:p>
        </p:txBody>
      </p:sp>
      <p:sp>
        <p:nvSpPr>
          <p:cNvPr id="17" name="TextBox 16">
            <a:extLst>
              <a:ext uri="{FF2B5EF4-FFF2-40B4-BE49-F238E27FC236}">
                <a16:creationId xmlns:a16="http://schemas.microsoft.com/office/drawing/2014/main" id="{278BDE97-A958-0A85-DC44-B3AE1D9AF684}"/>
              </a:ext>
            </a:extLst>
          </p:cNvPr>
          <p:cNvSpPr txBox="1"/>
          <p:nvPr/>
        </p:nvSpPr>
        <p:spPr>
          <a:xfrm>
            <a:off x="5712392" y="3200185"/>
            <a:ext cx="2166358" cy="584775"/>
          </a:xfrm>
          <a:prstGeom prst="rect">
            <a:avLst/>
          </a:prstGeom>
          <a:noFill/>
        </p:spPr>
        <p:txBody>
          <a:bodyPr wrap="square" rtlCol="0">
            <a:spAutoFit/>
          </a:bodyPr>
          <a:lstStyle/>
          <a:p>
            <a:pPr algn="ctr"/>
            <a:r>
              <a:rPr lang="en-US" sz="1600" dirty="0">
                <a:latin typeface="Arial" panose="020B0604020202020204" pitchFamily="34" charset="0"/>
                <a:cs typeface="Arial" panose="020B0604020202020204" pitchFamily="34" charset="0"/>
              </a:rPr>
              <a:t>By May 15, 2024 </a:t>
            </a:r>
            <a:br>
              <a:rPr lang="en-US" sz="1600" dirty="0">
                <a:latin typeface="Arial" panose="020B0604020202020204" pitchFamily="34" charset="0"/>
                <a:cs typeface="Arial" panose="020B0604020202020204" pitchFamily="34" charset="0"/>
              </a:rPr>
            </a:br>
            <a:r>
              <a:rPr lang="en-US" sz="1600" dirty="0">
                <a:latin typeface="Arial" panose="020B0604020202020204" pitchFamily="34" charset="0"/>
                <a:cs typeface="Arial" panose="020B0604020202020204" pitchFamily="34" charset="0"/>
              </a:rPr>
              <a:t>(for example)</a:t>
            </a:r>
          </a:p>
        </p:txBody>
      </p:sp>
      <p:sp>
        <p:nvSpPr>
          <p:cNvPr id="20" name="TextBox 19">
            <a:extLst>
              <a:ext uri="{FF2B5EF4-FFF2-40B4-BE49-F238E27FC236}">
                <a16:creationId xmlns:a16="http://schemas.microsoft.com/office/drawing/2014/main" id="{50A89508-6F38-26CD-D721-DA35949F5791}"/>
              </a:ext>
            </a:extLst>
          </p:cNvPr>
          <p:cNvSpPr txBox="1"/>
          <p:nvPr/>
        </p:nvSpPr>
        <p:spPr>
          <a:xfrm>
            <a:off x="2941429" y="3193846"/>
            <a:ext cx="2023579" cy="830997"/>
          </a:xfrm>
          <a:prstGeom prst="rect">
            <a:avLst/>
          </a:prstGeom>
          <a:noFill/>
        </p:spPr>
        <p:txBody>
          <a:bodyPr wrap="square" rtlCol="0">
            <a:spAutoFit/>
          </a:bodyPr>
          <a:lstStyle/>
          <a:p>
            <a:pPr algn="ctr"/>
            <a:r>
              <a:rPr lang="en-US" sz="1600" dirty="0">
                <a:latin typeface="Arial" panose="020B0604020202020204" pitchFamily="34" charset="0"/>
                <a:cs typeface="Arial" panose="020B0604020202020204" pitchFamily="34" charset="0"/>
              </a:rPr>
              <a:t>Late 2023 or early 2024, before tax return is due</a:t>
            </a:r>
          </a:p>
        </p:txBody>
      </p:sp>
      <p:sp>
        <p:nvSpPr>
          <p:cNvPr id="21" name="Oval 20">
            <a:extLst>
              <a:ext uri="{FF2B5EF4-FFF2-40B4-BE49-F238E27FC236}">
                <a16:creationId xmlns:a16="http://schemas.microsoft.com/office/drawing/2014/main" id="{5F6F27BF-4AC3-10E0-3991-A8EDFDAE5188}"/>
              </a:ext>
            </a:extLst>
          </p:cNvPr>
          <p:cNvSpPr/>
          <p:nvPr/>
        </p:nvSpPr>
        <p:spPr>
          <a:xfrm>
            <a:off x="1553378" y="4133019"/>
            <a:ext cx="132202" cy="15084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2" name="Oval 21">
            <a:extLst>
              <a:ext uri="{FF2B5EF4-FFF2-40B4-BE49-F238E27FC236}">
                <a16:creationId xmlns:a16="http://schemas.microsoft.com/office/drawing/2014/main" id="{94E33E41-3263-503C-D1DB-5F71CA30E40D}"/>
              </a:ext>
            </a:extLst>
          </p:cNvPr>
          <p:cNvSpPr/>
          <p:nvPr/>
        </p:nvSpPr>
        <p:spPr>
          <a:xfrm>
            <a:off x="3887118" y="4130918"/>
            <a:ext cx="132202" cy="15084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5" name="Oval 24">
            <a:extLst>
              <a:ext uri="{FF2B5EF4-FFF2-40B4-BE49-F238E27FC236}">
                <a16:creationId xmlns:a16="http://schemas.microsoft.com/office/drawing/2014/main" id="{95AF6FAE-E31E-EF3C-FB2E-28B430AD3008}"/>
              </a:ext>
            </a:extLst>
          </p:cNvPr>
          <p:cNvSpPr/>
          <p:nvPr/>
        </p:nvSpPr>
        <p:spPr>
          <a:xfrm>
            <a:off x="6729470" y="4130918"/>
            <a:ext cx="132202" cy="15084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6" name="Oval 25">
            <a:extLst>
              <a:ext uri="{FF2B5EF4-FFF2-40B4-BE49-F238E27FC236}">
                <a16:creationId xmlns:a16="http://schemas.microsoft.com/office/drawing/2014/main" id="{7B83634B-FEB8-95E2-4E95-77B13E332F99}"/>
              </a:ext>
            </a:extLst>
          </p:cNvPr>
          <p:cNvSpPr/>
          <p:nvPr/>
        </p:nvSpPr>
        <p:spPr>
          <a:xfrm>
            <a:off x="9505721" y="4158155"/>
            <a:ext cx="132202" cy="15084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684630960"/>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382CCC1-F45C-2992-B234-90CD996354D2}"/>
              </a:ext>
            </a:extLst>
          </p:cNvPr>
          <p:cNvSpPr>
            <a:spLocks noGrp="1"/>
          </p:cNvSpPr>
          <p:nvPr>
            <p:ph type="title"/>
          </p:nvPr>
        </p:nvSpPr>
        <p:spPr/>
        <p:txBody>
          <a:bodyPr/>
          <a:lstStyle/>
          <a:p>
            <a:r>
              <a:rPr lang="en-US" sz="2800" dirty="0"/>
              <a:t>Elective Pay Resources</a:t>
            </a:r>
          </a:p>
        </p:txBody>
      </p:sp>
      <p:sp>
        <p:nvSpPr>
          <p:cNvPr id="7" name="TextBox 6">
            <a:extLst>
              <a:ext uri="{FF2B5EF4-FFF2-40B4-BE49-F238E27FC236}">
                <a16:creationId xmlns:a16="http://schemas.microsoft.com/office/drawing/2014/main" id="{9A57C5C0-C0E8-AD1E-E358-DE8A4444A956}"/>
              </a:ext>
            </a:extLst>
          </p:cNvPr>
          <p:cNvSpPr txBox="1"/>
          <p:nvPr/>
        </p:nvSpPr>
        <p:spPr>
          <a:xfrm>
            <a:off x="486888" y="1070191"/>
            <a:ext cx="11218224" cy="5001369"/>
          </a:xfrm>
          <a:prstGeom prst="rect">
            <a:avLst/>
          </a:prstGeom>
          <a:noFill/>
        </p:spPr>
        <p:txBody>
          <a:bodyPr wrap="square" rtlCol="0">
            <a:spAutoFit/>
          </a:bodyPr>
          <a:lstStyle/>
          <a:p>
            <a:pPr marL="342900" indent="-342900">
              <a:lnSpc>
                <a:spcPct val="100000"/>
              </a:lnSpc>
              <a:spcAft>
                <a:spcPts val="1200"/>
              </a:spcAft>
              <a:buFont typeface="Arial" panose="020B0604020202020204" pitchFamily="34" charset="0"/>
              <a:buChar char="•"/>
            </a:pPr>
            <a:r>
              <a:rPr lang="en-US" sz="2400" dirty="0">
                <a:latin typeface="Arial" panose="020B0604020202020204" pitchFamily="34" charset="0"/>
                <a:cs typeface="Arial" panose="020B0604020202020204" pitchFamily="34" charset="0"/>
              </a:rPr>
              <a:t>More Information on Elective Pay</a:t>
            </a:r>
          </a:p>
          <a:p>
            <a:pPr marL="742950" lvl="1" indent="-285750">
              <a:spcAft>
                <a:spcPts val="600"/>
              </a:spcAft>
              <a:buFont typeface="Wingdings" panose="05000000000000000000" pitchFamily="2" charset="2"/>
              <a:buChar char="ü"/>
            </a:pPr>
            <a:r>
              <a:rPr lang="en-US" sz="2400" dirty="0">
                <a:latin typeface="Arial" panose="020B0604020202020204" pitchFamily="34" charset="0"/>
                <a:cs typeface="Arial" panose="020B0604020202020204" pitchFamily="34" charset="0"/>
                <a:hlinkClick r:id="" action="ppaction://noaction"/>
              </a:rPr>
              <a:t>IRS.gov/</a:t>
            </a:r>
            <a:r>
              <a:rPr lang="en-US" sz="2400" dirty="0" err="1">
                <a:latin typeface="Arial" panose="020B0604020202020204" pitchFamily="34" charset="0"/>
                <a:cs typeface="Arial" panose="020B0604020202020204" pitchFamily="34" charset="0"/>
                <a:hlinkClick r:id="" action="ppaction://noaction"/>
              </a:rPr>
              <a:t>ElectivePay</a:t>
            </a:r>
            <a:endParaRPr lang="en-US" sz="2400" dirty="0">
              <a:latin typeface="Arial" panose="020B0604020202020204" pitchFamily="34" charset="0"/>
              <a:cs typeface="Arial" panose="020B0604020202020204" pitchFamily="34" charset="0"/>
            </a:endParaRPr>
          </a:p>
          <a:p>
            <a:pPr marL="1200150" lvl="2" indent="-285750">
              <a:spcAft>
                <a:spcPts val="600"/>
              </a:spcAft>
              <a:buFont typeface="Wingdings" panose="05000000000000000000" pitchFamily="2" charset="2"/>
              <a:buChar char="ü"/>
            </a:pPr>
            <a:r>
              <a:rPr lang="en-US" sz="2400" dirty="0">
                <a:latin typeface="Arial" panose="020B0604020202020204" pitchFamily="34" charset="0"/>
                <a:cs typeface="Arial" panose="020B0604020202020204" pitchFamily="34" charset="0"/>
                <a:hlinkClick r:id="rId3"/>
              </a:rPr>
              <a:t>Pre-filing Registration User Guide</a:t>
            </a:r>
            <a:r>
              <a:rPr lang="en-US" sz="2400" dirty="0">
                <a:latin typeface="Arial" panose="020B0604020202020204" pitchFamily="34" charset="0"/>
                <a:cs typeface="Arial" panose="020B0604020202020204" pitchFamily="34" charset="0"/>
              </a:rPr>
              <a:t>; </a:t>
            </a:r>
            <a:r>
              <a:rPr lang="en-US" sz="2400" dirty="0">
                <a:latin typeface="Arial" panose="020B0604020202020204" pitchFamily="34" charset="0"/>
                <a:cs typeface="Arial" panose="020B0604020202020204" pitchFamily="34" charset="0"/>
                <a:hlinkClick r:id="rId4"/>
              </a:rPr>
              <a:t>How-to-Video</a:t>
            </a:r>
            <a:endParaRPr lang="en-US" sz="2400" dirty="0">
              <a:latin typeface="Arial" panose="020B0604020202020204" pitchFamily="34" charset="0"/>
              <a:cs typeface="Arial" panose="020B0604020202020204" pitchFamily="34" charset="0"/>
            </a:endParaRPr>
          </a:p>
          <a:p>
            <a:pPr marL="1200150" lvl="2" indent="-285750">
              <a:spcAft>
                <a:spcPts val="600"/>
              </a:spcAft>
              <a:buFont typeface="Wingdings" panose="05000000000000000000" pitchFamily="2" charset="2"/>
              <a:buChar char="ü"/>
            </a:pPr>
            <a:r>
              <a:rPr lang="en-US" sz="2400" dirty="0">
                <a:latin typeface="Arial" panose="020B0604020202020204" pitchFamily="34" charset="0"/>
                <a:cs typeface="Arial" panose="020B0604020202020204" pitchFamily="34" charset="0"/>
                <a:hlinkClick r:id="rId5"/>
              </a:rPr>
              <a:t>Permission Management User Guide</a:t>
            </a:r>
            <a:endParaRPr lang="en-US" sz="2400" dirty="0">
              <a:latin typeface="Arial" panose="020B0604020202020204" pitchFamily="34" charset="0"/>
              <a:cs typeface="Arial" panose="020B0604020202020204" pitchFamily="34" charset="0"/>
            </a:endParaRPr>
          </a:p>
          <a:p>
            <a:pPr marL="1200150" lvl="2" indent="-285750">
              <a:spcAft>
                <a:spcPts val="600"/>
              </a:spcAft>
              <a:buFont typeface="Wingdings" panose="05000000000000000000" pitchFamily="2" charset="2"/>
              <a:buChar char="ü"/>
            </a:pPr>
            <a:r>
              <a:rPr lang="en-US" sz="2400" dirty="0">
                <a:latin typeface="Arial" panose="020B0604020202020204" pitchFamily="34" charset="0"/>
                <a:cs typeface="Arial" panose="020B0604020202020204" pitchFamily="34" charset="0"/>
                <a:hlinkClick r:id="rId6"/>
              </a:rPr>
              <a:t>FAQs</a:t>
            </a:r>
            <a:endParaRPr lang="en-US" sz="2400" dirty="0">
              <a:latin typeface="Arial" panose="020B0604020202020204" pitchFamily="34" charset="0"/>
              <a:cs typeface="Arial" panose="020B0604020202020204" pitchFamily="34" charset="0"/>
            </a:endParaRPr>
          </a:p>
          <a:p>
            <a:pPr marL="742950" lvl="1" indent="-285750">
              <a:spcAft>
                <a:spcPts val="600"/>
              </a:spcAft>
              <a:buFont typeface="Wingdings" panose="05000000000000000000" pitchFamily="2" charset="2"/>
              <a:buChar char="ü"/>
            </a:pPr>
            <a:r>
              <a:rPr lang="en-US" sz="2400" dirty="0">
                <a:latin typeface="Arial" panose="020B0604020202020204" pitchFamily="34" charset="0"/>
                <a:cs typeface="Arial" panose="020B0604020202020204" pitchFamily="34" charset="0"/>
                <a:hlinkClick r:id="" action="ppaction://hlinkfile"/>
              </a:rPr>
              <a:t>CleanEnergy.gov/</a:t>
            </a:r>
            <a:r>
              <a:rPr lang="en-US" sz="2400" dirty="0" err="1">
                <a:latin typeface="Arial" panose="020B0604020202020204" pitchFamily="34" charset="0"/>
                <a:cs typeface="Arial" panose="020B0604020202020204" pitchFamily="34" charset="0"/>
                <a:hlinkClick r:id="" action="ppaction://hlinkfile"/>
              </a:rPr>
              <a:t>DirectPay</a:t>
            </a:r>
            <a:endParaRPr lang="en-US" sz="2400" u="sng" dirty="0">
              <a:latin typeface="Arial" panose="020B0604020202020204" pitchFamily="34" charset="0"/>
              <a:cs typeface="Arial" panose="020B0604020202020204" pitchFamily="34" charset="0"/>
            </a:endParaRPr>
          </a:p>
          <a:p>
            <a:pPr marL="742950" lvl="1" indent="-285750">
              <a:spcAft>
                <a:spcPts val="600"/>
              </a:spcAft>
              <a:buFont typeface="Wingdings" panose="05000000000000000000" pitchFamily="2" charset="2"/>
              <a:buChar char="ü"/>
            </a:pPr>
            <a:r>
              <a:rPr lang="en-US" sz="2400" dirty="0">
                <a:latin typeface="Arial" panose="020B0604020202020204" pitchFamily="34" charset="0"/>
                <a:cs typeface="Arial" panose="020B0604020202020204" pitchFamily="34" charset="0"/>
              </a:rPr>
              <a:t>Subscribe to IRS e-News Subscriptions by visiting </a:t>
            </a:r>
            <a:r>
              <a:rPr lang="en-US" sz="2400" u="sng" dirty="0">
                <a:solidFill>
                  <a:srgbClr val="0563C1"/>
                </a:solidFill>
                <a:latin typeface="Arial" panose="020B0604020202020204" pitchFamily="34" charset="0"/>
                <a:cs typeface="Arial" panose="020B0604020202020204" pitchFamily="34" charset="0"/>
              </a:rPr>
              <a:t>IRS.gov/newsroom/e-news-subscriptions </a:t>
            </a:r>
            <a:r>
              <a:rPr lang="en-US" sz="2400" dirty="0">
                <a:latin typeface="Arial" panose="020B0604020202020204" pitchFamily="34" charset="0"/>
                <a:cs typeface="Arial" panose="020B0604020202020204" pitchFamily="34" charset="0"/>
                <a:sym typeface="Wingdings" panose="05000000000000000000" pitchFamily="2" charset="2"/>
              </a:rPr>
              <a:t> Tax exempt &amp; government entities</a:t>
            </a:r>
            <a:endParaRPr lang="en-US" sz="2400" dirty="0">
              <a:latin typeface="Arial" panose="020B0604020202020204" pitchFamily="34" charset="0"/>
              <a:cs typeface="Arial" panose="020B0604020202020204" pitchFamily="34" charset="0"/>
            </a:endParaRPr>
          </a:p>
          <a:p>
            <a:pPr marL="342900" indent="-342900">
              <a:lnSpc>
                <a:spcPct val="100000"/>
              </a:lnSpc>
              <a:spcAft>
                <a:spcPts val="1200"/>
              </a:spcAft>
              <a:buFont typeface="Arial" panose="020B0604020202020204" pitchFamily="34" charset="0"/>
              <a:buChar char="•"/>
            </a:pPr>
            <a:r>
              <a:rPr lang="en-US" sz="2400" dirty="0">
                <a:latin typeface="Arial" panose="020B0604020202020204" pitchFamily="34" charset="0"/>
                <a:cs typeface="Arial" panose="020B0604020202020204" pitchFamily="34" charset="0"/>
              </a:rPr>
              <a:t>More information on the IRA</a:t>
            </a:r>
          </a:p>
          <a:p>
            <a:pPr marL="742950" lvl="1" indent="-285750">
              <a:spcAft>
                <a:spcPts val="600"/>
              </a:spcAft>
              <a:buFont typeface="Wingdings" panose="05000000000000000000" pitchFamily="2" charset="2"/>
              <a:buChar char="ü"/>
              <a:defRPr/>
            </a:pPr>
            <a:r>
              <a:rPr kumimoji="0" lang="en-US" sz="2400" b="0" i="0" u="none" strike="noStrike" kern="1200" cap="none" spc="0" normalizeH="0" baseline="0" noProof="0" dirty="0">
                <a:ln>
                  <a:noFill/>
                </a:ln>
                <a:solidFill>
                  <a:prstClr val="black"/>
                </a:solidFill>
                <a:effectLst/>
                <a:uLnTx/>
                <a:uFillTx/>
                <a:latin typeface="Arial" panose="020B0604020202020204" pitchFamily="34" charset="0"/>
                <a:ea typeface="+mn-ea"/>
                <a:cs typeface="Arial" panose="020B0604020202020204" pitchFamily="34" charset="0"/>
                <a:hlinkClick r:id="" action="ppaction://noaction"/>
              </a:rPr>
              <a:t>IRS.gov/</a:t>
            </a:r>
            <a:r>
              <a:rPr kumimoji="0" lang="en-US" sz="2400" b="0" i="0" u="none" strike="noStrike" kern="1200" cap="none" spc="0" normalizeH="0" baseline="0" noProof="0" dirty="0" err="1">
                <a:ln>
                  <a:noFill/>
                </a:ln>
                <a:solidFill>
                  <a:prstClr val="black"/>
                </a:solidFill>
                <a:effectLst/>
                <a:uLnTx/>
                <a:uFillTx/>
                <a:latin typeface="Arial" panose="020B0604020202020204" pitchFamily="34" charset="0"/>
                <a:ea typeface="+mn-ea"/>
                <a:cs typeface="Arial" panose="020B0604020202020204" pitchFamily="34" charset="0"/>
                <a:hlinkClick r:id="" action="ppaction://noaction"/>
              </a:rPr>
              <a:t>CleanEnergy</a:t>
            </a:r>
            <a:endParaRPr kumimoji="0" lang="en-US" sz="2400" b="0" i="0" u="none" strike="noStrike" kern="1200" cap="none" spc="0" normalizeH="0" baseline="0" noProof="0" dirty="0">
              <a:ln>
                <a:noFill/>
              </a:ln>
              <a:solidFill>
                <a:prstClr val="black"/>
              </a:solidFill>
              <a:effectLst/>
              <a:uLnTx/>
              <a:uFillTx/>
              <a:latin typeface="Arial" panose="020B0604020202020204" pitchFamily="34" charset="0"/>
              <a:ea typeface="+mn-ea"/>
              <a:cs typeface="Arial" panose="020B0604020202020204" pitchFamily="34" charset="0"/>
            </a:endParaRPr>
          </a:p>
          <a:p>
            <a:pPr marL="742950" lvl="1" indent="-285750">
              <a:spcAft>
                <a:spcPts val="600"/>
              </a:spcAft>
              <a:buFont typeface="Wingdings" panose="05000000000000000000" pitchFamily="2" charset="2"/>
              <a:buChar char="ü"/>
              <a:defRPr/>
            </a:pPr>
            <a:r>
              <a:rPr kumimoji="0" lang="en-US" sz="2400" b="0" i="0" u="none" strike="noStrike" kern="1200" cap="none" spc="0" normalizeH="0" baseline="0" noProof="0" dirty="0">
                <a:ln>
                  <a:noFill/>
                </a:ln>
                <a:solidFill>
                  <a:prstClr val="black"/>
                </a:solidFill>
                <a:effectLst/>
                <a:uLnTx/>
                <a:uFillTx/>
                <a:latin typeface="Arial" panose="020B0604020202020204" pitchFamily="34" charset="0"/>
                <a:ea typeface="+mn-ea"/>
                <a:cs typeface="Arial" panose="020B0604020202020204" pitchFamily="34" charset="0"/>
                <a:hlinkClick r:id="rId7"/>
              </a:rPr>
              <a:t>www.whitehouse.gov/cleanenergy/inflation-reduction-act-guidebook/</a:t>
            </a:r>
            <a:r>
              <a:rPr kumimoji="0" lang="en-US" sz="2400" b="0" i="0" u="none" strike="noStrike" kern="1200" cap="none" spc="0" normalizeH="0" baseline="0" noProof="0" dirty="0">
                <a:ln>
                  <a:noFill/>
                </a:ln>
                <a:solidFill>
                  <a:prstClr val="black"/>
                </a:solidFill>
                <a:effectLst/>
                <a:uLnTx/>
                <a:uFillTx/>
                <a:latin typeface="Arial" panose="020B0604020202020204" pitchFamily="34" charset="0"/>
                <a:ea typeface="+mn-ea"/>
                <a:cs typeface="Arial" panose="020B0604020202020204" pitchFamily="34" charset="0"/>
              </a:rPr>
              <a:t> </a:t>
            </a:r>
          </a:p>
        </p:txBody>
      </p:sp>
    </p:spTree>
    <p:extLst>
      <p:ext uri="{BB962C8B-B14F-4D97-AF65-F5344CB8AC3E}">
        <p14:creationId xmlns:p14="http://schemas.microsoft.com/office/powerpoint/2010/main" val="328371907"/>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382CCC1-F45C-2992-B234-90CD996354D2}"/>
              </a:ext>
            </a:extLst>
          </p:cNvPr>
          <p:cNvSpPr>
            <a:spLocks noGrp="1"/>
          </p:cNvSpPr>
          <p:nvPr>
            <p:ph type="title"/>
          </p:nvPr>
        </p:nvSpPr>
        <p:spPr/>
        <p:txBody>
          <a:bodyPr/>
          <a:lstStyle/>
          <a:p>
            <a:r>
              <a:rPr lang="en-US" dirty="0"/>
              <a:t>CDFI Fund – Certification Application Changes</a:t>
            </a:r>
          </a:p>
        </p:txBody>
      </p:sp>
      <p:sp>
        <p:nvSpPr>
          <p:cNvPr id="3" name="Content Placeholder 2">
            <a:extLst>
              <a:ext uri="{FF2B5EF4-FFF2-40B4-BE49-F238E27FC236}">
                <a16:creationId xmlns:a16="http://schemas.microsoft.com/office/drawing/2014/main" id="{7E65B5B1-0AC8-99FB-145D-0AF7BE01EE03}"/>
              </a:ext>
            </a:extLst>
          </p:cNvPr>
          <p:cNvSpPr>
            <a:spLocks noGrp="1"/>
          </p:cNvSpPr>
          <p:nvPr>
            <p:ph sz="half" idx="1"/>
          </p:nvPr>
        </p:nvSpPr>
        <p:spPr>
          <a:xfrm>
            <a:off x="486888" y="1128264"/>
            <a:ext cx="11364686" cy="4927704"/>
          </a:xfrm>
        </p:spPr>
        <p:txBody>
          <a:bodyPr>
            <a:normAutofit/>
          </a:bodyPr>
          <a:lstStyle/>
          <a:p>
            <a:pPr>
              <a:lnSpc>
                <a:spcPct val="110000"/>
              </a:lnSpc>
              <a:spcAft>
                <a:spcPts val="600"/>
              </a:spcAft>
            </a:pPr>
            <a:r>
              <a:rPr lang="en-US" sz="2000" dirty="0">
                <a:effectLst/>
                <a:ea typeface="Calibri" panose="020F0502020204030204" pitchFamily="34" charset="0"/>
              </a:rPr>
              <a:t>In December 2023, the CDFI Fund released its revised Community Development Financial Institution (CDFI) Certification Application and related tools.</a:t>
            </a:r>
          </a:p>
          <a:p>
            <a:pPr>
              <a:lnSpc>
                <a:spcPct val="110000"/>
              </a:lnSpc>
              <a:spcAft>
                <a:spcPts val="600"/>
              </a:spcAft>
            </a:pPr>
            <a:r>
              <a:rPr lang="en-US" sz="2000" dirty="0">
                <a:effectLst/>
                <a:ea typeface="Calibri" panose="020F0502020204030204" pitchFamily="34" charset="0"/>
              </a:rPr>
              <a:t>CDFI Certification is particularly meaningful in that it provides eligibility to participate in various CDFI Fund programs for the purpose of promoting community development in distressed and underserved communities. CDFI Certification also opens the door to other federal resources as well as state and local governmental, philanthropic, and private sector investment.</a:t>
            </a:r>
          </a:p>
          <a:p>
            <a:pPr>
              <a:lnSpc>
                <a:spcPct val="110000"/>
              </a:lnSpc>
              <a:spcAft>
                <a:spcPts val="600"/>
              </a:spcAft>
            </a:pPr>
            <a:r>
              <a:rPr lang="en-US" sz="2000" dirty="0">
                <a:effectLst/>
                <a:ea typeface="Calibri" panose="020F0502020204030204" pitchFamily="34" charset="0"/>
              </a:rPr>
              <a:t>The revised Application was finalized after an extensive process of public engagement that took place over seven years and reflects the careful consideration the CDFI Fund gave to all of the public comments.</a:t>
            </a:r>
          </a:p>
          <a:p>
            <a:pPr marL="0" indent="0">
              <a:lnSpc>
                <a:spcPct val="110000"/>
              </a:lnSpc>
              <a:spcAft>
                <a:spcPts val="600"/>
              </a:spcAft>
              <a:buNone/>
            </a:pPr>
            <a:endParaRPr lang="en-US" sz="2000" dirty="0">
              <a:effectLst/>
              <a:ea typeface="Calibri" panose="020F0502020204030204" pitchFamily="34" charset="0"/>
            </a:endParaRPr>
          </a:p>
        </p:txBody>
      </p:sp>
    </p:spTree>
    <p:extLst>
      <p:ext uri="{BB962C8B-B14F-4D97-AF65-F5344CB8AC3E}">
        <p14:creationId xmlns:p14="http://schemas.microsoft.com/office/powerpoint/2010/main" val="3474501753"/>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382CCC1-F45C-2992-B234-90CD996354D2}"/>
              </a:ext>
            </a:extLst>
          </p:cNvPr>
          <p:cNvSpPr>
            <a:spLocks noGrp="1"/>
          </p:cNvSpPr>
          <p:nvPr>
            <p:ph type="title"/>
          </p:nvPr>
        </p:nvSpPr>
        <p:spPr/>
        <p:txBody>
          <a:bodyPr/>
          <a:lstStyle/>
          <a:p>
            <a:r>
              <a:rPr lang="en-US" dirty="0"/>
              <a:t>CDFI Fund – Native American CDFI Designation</a:t>
            </a:r>
          </a:p>
        </p:txBody>
      </p:sp>
      <p:sp>
        <p:nvSpPr>
          <p:cNvPr id="3" name="Content Placeholder 2">
            <a:extLst>
              <a:ext uri="{FF2B5EF4-FFF2-40B4-BE49-F238E27FC236}">
                <a16:creationId xmlns:a16="http://schemas.microsoft.com/office/drawing/2014/main" id="{7E65B5B1-0AC8-99FB-145D-0AF7BE01EE03}"/>
              </a:ext>
            </a:extLst>
          </p:cNvPr>
          <p:cNvSpPr>
            <a:spLocks noGrp="1"/>
          </p:cNvSpPr>
          <p:nvPr>
            <p:ph sz="half" idx="1"/>
          </p:nvPr>
        </p:nvSpPr>
        <p:spPr>
          <a:xfrm>
            <a:off x="486888" y="1128264"/>
            <a:ext cx="11364686" cy="4927704"/>
          </a:xfrm>
        </p:spPr>
        <p:txBody>
          <a:bodyPr>
            <a:noAutofit/>
          </a:bodyPr>
          <a:lstStyle/>
          <a:p>
            <a:pPr>
              <a:lnSpc>
                <a:spcPct val="110000"/>
              </a:lnSpc>
              <a:spcAft>
                <a:spcPts val="600"/>
              </a:spcAft>
            </a:pPr>
            <a:r>
              <a:rPr lang="en-US" sz="2000" dirty="0"/>
              <a:t>To obtain and maintain the Native American CDFI designation, an entity must:</a:t>
            </a:r>
          </a:p>
          <a:p>
            <a:pPr lvl="1">
              <a:lnSpc>
                <a:spcPct val="110000"/>
              </a:lnSpc>
              <a:spcAft>
                <a:spcPts val="600"/>
              </a:spcAft>
            </a:pPr>
            <a:r>
              <a:rPr lang="en-US" dirty="0"/>
              <a:t>meet all relevant requirements to be a Certified CDFI;</a:t>
            </a:r>
          </a:p>
          <a:p>
            <a:pPr lvl="1">
              <a:lnSpc>
                <a:spcPct val="110000"/>
              </a:lnSpc>
              <a:spcAft>
                <a:spcPts val="600"/>
              </a:spcAft>
            </a:pPr>
            <a:r>
              <a:rPr lang="en-US" dirty="0"/>
              <a:t>primarily serve a Native Community(</a:t>
            </a:r>
            <a:r>
              <a:rPr lang="en-US" dirty="0" err="1"/>
              <a:t>ies</a:t>
            </a:r>
            <a:r>
              <a:rPr lang="en-US" dirty="0"/>
              <a:t>), as evidenced by at least 50% of its eligible Financial Product activity (in both number and dollar volume) being directed to a Native Community(</a:t>
            </a:r>
            <a:r>
              <a:rPr lang="en-US" dirty="0" err="1"/>
              <a:t>ies</a:t>
            </a:r>
            <a:r>
              <a:rPr lang="en-US" dirty="0"/>
              <a:t>) target market consisting of one or more; and</a:t>
            </a:r>
          </a:p>
          <a:p>
            <a:pPr lvl="1">
              <a:lnSpc>
                <a:spcPct val="110000"/>
              </a:lnSpc>
              <a:spcAft>
                <a:spcPts val="600"/>
              </a:spcAft>
            </a:pPr>
            <a:r>
              <a:rPr lang="en-US" dirty="0"/>
              <a:t>demonstrate accountability to a Native Community(</a:t>
            </a:r>
            <a:r>
              <a:rPr lang="en-US" dirty="0" err="1"/>
              <a:t>ies</a:t>
            </a:r>
            <a:r>
              <a:rPr lang="en-US" dirty="0"/>
              <a:t>).</a:t>
            </a:r>
          </a:p>
          <a:p>
            <a:pPr>
              <a:lnSpc>
                <a:spcPct val="110000"/>
              </a:lnSpc>
              <a:spcAft>
                <a:spcPts val="600"/>
              </a:spcAft>
            </a:pPr>
            <a:r>
              <a:rPr lang="en-US" sz="2000" dirty="0">
                <a:ea typeface="Calibri" panose="020F0502020204030204" pitchFamily="34" charset="0"/>
              </a:rPr>
              <a:t>As of December 31, 2023, there were 66 Certified Native CDFIs with an estimated $2.4 billion in assets. </a:t>
            </a:r>
          </a:p>
          <a:p>
            <a:pPr lvl="1">
              <a:lnSpc>
                <a:spcPct val="110000"/>
              </a:lnSpc>
              <a:spcAft>
                <a:spcPts val="600"/>
              </a:spcAft>
            </a:pPr>
            <a:endParaRPr lang="en-US" dirty="0"/>
          </a:p>
        </p:txBody>
      </p:sp>
    </p:spTree>
    <p:extLst>
      <p:ext uri="{BB962C8B-B14F-4D97-AF65-F5344CB8AC3E}">
        <p14:creationId xmlns:p14="http://schemas.microsoft.com/office/powerpoint/2010/main" val="1946710349"/>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382CCC1-F45C-2992-B234-90CD996354D2}"/>
              </a:ext>
            </a:extLst>
          </p:cNvPr>
          <p:cNvSpPr>
            <a:spLocks noGrp="1"/>
          </p:cNvSpPr>
          <p:nvPr>
            <p:ph type="title"/>
          </p:nvPr>
        </p:nvSpPr>
        <p:spPr/>
        <p:txBody>
          <a:bodyPr/>
          <a:lstStyle/>
          <a:p>
            <a:r>
              <a:rPr lang="en-US" dirty="0"/>
              <a:t>CDFI Fund – Recent and Upcoming Activity</a:t>
            </a:r>
          </a:p>
        </p:txBody>
      </p:sp>
      <p:sp>
        <p:nvSpPr>
          <p:cNvPr id="3" name="Content Placeholder 2">
            <a:extLst>
              <a:ext uri="{FF2B5EF4-FFF2-40B4-BE49-F238E27FC236}">
                <a16:creationId xmlns:a16="http://schemas.microsoft.com/office/drawing/2014/main" id="{7E65B5B1-0AC8-99FB-145D-0AF7BE01EE03}"/>
              </a:ext>
            </a:extLst>
          </p:cNvPr>
          <p:cNvSpPr>
            <a:spLocks noGrp="1"/>
          </p:cNvSpPr>
          <p:nvPr>
            <p:ph sz="half" idx="1"/>
          </p:nvPr>
        </p:nvSpPr>
        <p:spPr>
          <a:xfrm>
            <a:off x="486888" y="1128264"/>
            <a:ext cx="11364686" cy="4927704"/>
          </a:xfrm>
        </p:spPr>
        <p:txBody>
          <a:bodyPr>
            <a:noAutofit/>
          </a:bodyPr>
          <a:lstStyle/>
          <a:p>
            <a:pPr>
              <a:lnSpc>
                <a:spcPct val="110000"/>
              </a:lnSpc>
              <a:spcAft>
                <a:spcPts val="600"/>
              </a:spcAft>
            </a:pPr>
            <a:r>
              <a:rPr lang="en-US" sz="2000" dirty="0"/>
              <a:t>September 2023 – The New Markets Tax Credit Program (NMTC Program) announced its Calendar Year (CY) 2022 award round allocatees.  Two allocatees are Native CDEs and received NMTC allocations totaling $100 million. Overall, 7 of the allocatees committed to providing at least $175 million in Qualified Low-Income Community Investments to </a:t>
            </a:r>
            <a:r>
              <a:rPr lang="en-US" sz="2000" dirty="0">
                <a:effectLst/>
                <a:ea typeface="Calibri" panose="020F0502020204030204" pitchFamily="34" charset="0"/>
              </a:rPr>
              <a:t>Federal Indian Reservations, Off-Reservation Trust Lands, Hawaiian Home Lands, and Alaska Native Village Statistical Areas (</a:t>
            </a:r>
            <a:r>
              <a:rPr lang="en-US" sz="2000" dirty="0"/>
              <a:t>NMTC Native Areas).</a:t>
            </a:r>
          </a:p>
          <a:p>
            <a:pPr>
              <a:lnSpc>
                <a:spcPct val="110000"/>
              </a:lnSpc>
              <a:spcAft>
                <a:spcPts val="600"/>
              </a:spcAft>
            </a:pPr>
            <a:r>
              <a:rPr lang="en-US" sz="2000" dirty="0">
                <a:effectLst/>
                <a:ea typeface="Calibri" panose="020F0502020204030204" pitchFamily="34" charset="0"/>
              </a:rPr>
              <a:t>From 2022 through early 2024, the CDFI Fund administered the New Markets Tax Credit Native Initiative.  The initiative included training and technical assistance, best practices workshops, and the publication of multiple reports all designed to increase investments in NMTC Native Areas.</a:t>
            </a:r>
          </a:p>
          <a:p>
            <a:pPr>
              <a:lnSpc>
                <a:spcPct val="110000"/>
              </a:lnSpc>
              <a:spcAft>
                <a:spcPts val="600"/>
              </a:spcAft>
            </a:pPr>
            <a:endParaRPr lang="en-US" sz="2000" dirty="0"/>
          </a:p>
        </p:txBody>
      </p:sp>
    </p:spTree>
    <p:extLst>
      <p:ext uri="{BB962C8B-B14F-4D97-AF65-F5344CB8AC3E}">
        <p14:creationId xmlns:p14="http://schemas.microsoft.com/office/powerpoint/2010/main" val="4287413380"/>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382CCC1-F45C-2992-B234-90CD996354D2}"/>
              </a:ext>
            </a:extLst>
          </p:cNvPr>
          <p:cNvSpPr>
            <a:spLocks noGrp="1"/>
          </p:cNvSpPr>
          <p:nvPr>
            <p:ph type="title"/>
          </p:nvPr>
        </p:nvSpPr>
        <p:spPr/>
        <p:txBody>
          <a:bodyPr/>
          <a:lstStyle/>
          <a:p>
            <a:r>
              <a:rPr lang="en-US" dirty="0"/>
              <a:t>CDFI Fund – Recent and Upcoming Activity</a:t>
            </a:r>
          </a:p>
        </p:txBody>
      </p:sp>
      <p:sp>
        <p:nvSpPr>
          <p:cNvPr id="3" name="Content Placeholder 2">
            <a:extLst>
              <a:ext uri="{FF2B5EF4-FFF2-40B4-BE49-F238E27FC236}">
                <a16:creationId xmlns:a16="http://schemas.microsoft.com/office/drawing/2014/main" id="{7E65B5B1-0AC8-99FB-145D-0AF7BE01EE03}"/>
              </a:ext>
            </a:extLst>
          </p:cNvPr>
          <p:cNvSpPr>
            <a:spLocks noGrp="1"/>
          </p:cNvSpPr>
          <p:nvPr>
            <p:ph sz="half" idx="1"/>
          </p:nvPr>
        </p:nvSpPr>
        <p:spPr>
          <a:xfrm>
            <a:off x="486888" y="1128264"/>
            <a:ext cx="11364686" cy="4927704"/>
          </a:xfrm>
        </p:spPr>
        <p:txBody>
          <a:bodyPr>
            <a:noAutofit/>
          </a:bodyPr>
          <a:lstStyle/>
          <a:p>
            <a:pPr>
              <a:lnSpc>
                <a:spcPct val="110000"/>
              </a:lnSpc>
              <a:spcAft>
                <a:spcPts val="600"/>
              </a:spcAft>
            </a:pPr>
            <a:r>
              <a:rPr lang="en-US" sz="2000" dirty="0"/>
              <a:t>The FY 2024 Capital Magnet Fund Program (CMF Program) Funding Round is accepting applications through April 16, 2024 at 11:59 p.m. ET.  The CMF Program offers competitively awarded grants to CDFIs and nonprofit affordable housing organizations to finance affordable housing solutions and community revitalization efforts that benefit individuals and families with low-incomes and low-income communities nationwide.</a:t>
            </a:r>
          </a:p>
          <a:p>
            <a:pPr>
              <a:lnSpc>
                <a:spcPct val="110000"/>
              </a:lnSpc>
              <a:spcAft>
                <a:spcPts val="600"/>
              </a:spcAft>
            </a:pPr>
            <a:r>
              <a:rPr lang="en-US" sz="2000" dirty="0"/>
              <a:t>The Native American CDFI Assistance Program (NACA Program) anticipates announcing its FY 2024 funding round awards in Fall 2024.  To date, the NACA program has awarded more than $220 million in grants to CDFIs primarily serving Native Communities.</a:t>
            </a:r>
            <a:br>
              <a:rPr lang="en-US" sz="2000" dirty="0"/>
            </a:br>
            <a:endParaRPr lang="en-US" sz="2000" dirty="0"/>
          </a:p>
          <a:p>
            <a:pPr>
              <a:lnSpc>
                <a:spcPct val="110000"/>
              </a:lnSpc>
              <a:spcAft>
                <a:spcPts val="600"/>
              </a:spcAft>
            </a:pPr>
            <a:endParaRPr lang="en-US" sz="2000" dirty="0"/>
          </a:p>
        </p:txBody>
      </p:sp>
    </p:spTree>
    <p:extLst>
      <p:ext uri="{BB962C8B-B14F-4D97-AF65-F5344CB8AC3E}">
        <p14:creationId xmlns:p14="http://schemas.microsoft.com/office/powerpoint/2010/main" val="3257194982"/>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_rels/item4.xml.rels><?xml version="1.0" encoding="UTF-8" standalone="yes"?>
<Relationships xmlns="http://schemas.openxmlformats.org/package/2006/relationships"><Relationship Id="rId1" Type="http://schemas.openxmlformats.org/officeDocument/2006/relationships/customXmlProps" Target="itemProps4.xml"/></Relationships>
</file>

<file path=customXml/item1.xml><?xml version="1.0" encoding="utf-8"?>
<p:properties xmlns:p="http://schemas.microsoft.com/office/2006/metadata/properties" xmlns:xsi="http://www.w3.org/2001/XMLSchema-instance" xmlns:pc="http://schemas.microsoft.com/office/infopath/2007/PartnerControls">
  <documentManagement>
    <SharedWithUsers xmlns="b37bbeab-e64e-43e9-894e-e09b3b82ea91">
      <UserInfo>
        <DisplayName>Blatchford, Laurel</DisplayName>
        <AccountId>35441</AccountId>
        <AccountType/>
      </UserInfo>
      <UserInfo>
        <DisplayName>Bhowmick, Sourav</DisplayName>
        <AccountId>35815</AccountId>
        <AccountType/>
      </UserInfo>
      <UserInfo>
        <DisplayName>Haradon, Sarah</DisplayName>
        <AccountId>35675</AccountId>
        <AccountType/>
      </UserInfo>
    </SharedWithUsers>
    <TaxCatchAll xmlns="b37bbeab-e64e-43e9-894e-e09b3b82ea91" xsi:nil="true"/>
    <lcf76f155ced4ddcb4097134ff3c332f xmlns="c3e7fb3a-f61c-4241-9fbd-03f77e035e59">
      <Terms xmlns="http://schemas.microsoft.com/office/infopath/2007/PartnerControls"/>
    </lcf76f155ced4ddcb4097134ff3c332f>
  </documentManagement>
</p:properties>
</file>

<file path=customXml/item2.xml><?xml version="1.0" encoding="utf-8"?>
<ct:contentTypeSchema xmlns:ct="http://schemas.microsoft.com/office/2006/metadata/contentType" xmlns:ma="http://schemas.microsoft.com/office/2006/metadata/properties/metaAttributes" ct:_="" ma:_="" ma:contentTypeName="Document" ma:contentTypeID="0x01010069DEF66683F1904A9D18C86F600002D8" ma:contentTypeVersion="18" ma:contentTypeDescription="Create a new document." ma:contentTypeScope="" ma:versionID="bbdac320460c27aa7a24f68483c77f33">
  <xsd:schema xmlns:xsd="http://www.w3.org/2001/XMLSchema" xmlns:xs="http://www.w3.org/2001/XMLSchema" xmlns:p="http://schemas.microsoft.com/office/2006/metadata/properties" xmlns:ns2="c3e7fb3a-f61c-4241-9fbd-03f77e035e59" xmlns:ns3="b37bbeab-e64e-43e9-894e-e09b3b82ea91" targetNamespace="http://schemas.microsoft.com/office/2006/metadata/properties" ma:root="true" ma:fieldsID="325511f9f3ba21235ae59dbe486452a2" ns2:_="" ns3:_="">
    <xsd:import namespace="c3e7fb3a-f61c-4241-9fbd-03f77e035e59"/>
    <xsd:import namespace="b37bbeab-e64e-43e9-894e-e09b3b82ea91"/>
    <xsd:element name="properties">
      <xsd:complexType>
        <xsd:sequence>
          <xsd:element name="documentManagement">
            <xsd:complexType>
              <xsd:all>
                <xsd:element ref="ns2:MediaServiceMetadata" minOccurs="0"/>
                <xsd:element ref="ns2:MediaServiceFastMetadata" minOccurs="0"/>
                <xsd:element ref="ns2:MediaServiceDateTaken" minOccurs="0"/>
                <xsd:element ref="ns2:MediaServiceGenerationTime" minOccurs="0"/>
                <xsd:element ref="ns2:MediaServiceEventHashCode" minOccurs="0"/>
                <xsd:element ref="ns2:MediaServiceOCR" minOccurs="0"/>
                <xsd:element ref="ns2:MediaServiceLocation" minOccurs="0"/>
                <xsd:element ref="ns2:MediaServiceAutoKeyPoints" minOccurs="0"/>
                <xsd:element ref="ns2:MediaServiceKeyPoints" minOccurs="0"/>
                <xsd:element ref="ns3:SharedWithUsers" minOccurs="0"/>
                <xsd:element ref="ns3:SharedWithDetails" minOccurs="0"/>
                <xsd:element ref="ns2:MediaLengthInSeconds" minOccurs="0"/>
                <xsd:element ref="ns2:lcf76f155ced4ddcb4097134ff3c332f" minOccurs="0"/>
                <xsd:element ref="ns3:TaxCatchAll" minOccurs="0"/>
                <xsd:element ref="ns2:MediaServiceObjectDetectorVersions" minOccurs="0"/>
                <xsd:element ref="ns2:MediaServiceSearchPropertie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c3e7fb3a-f61c-4241-9fbd-03f77e035e59"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DateTaken" ma:index="10" nillable="true" ma:displayName="MediaServiceDateTaken" ma:hidden="true" ma:internalName="MediaServiceDateTaken" ma:readOnly="true">
      <xsd:simpleType>
        <xsd:restriction base="dms:Text"/>
      </xsd:simpleType>
    </xsd:element>
    <xsd:element name="MediaServiceGenerationTime" ma:index="11" nillable="true" ma:displayName="MediaServiceGenerationTime" ma:hidden="true" ma:internalName="MediaServiceGenerationTime" ma:readOnly="true">
      <xsd:simpleType>
        <xsd:restriction base="dms:Text"/>
      </xsd:simpleType>
    </xsd:element>
    <xsd:element name="MediaServiceEventHashCode" ma:index="12" nillable="true" ma:displayName="MediaServiceEventHashCode" ma:hidden="true" ma:internalName="MediaServiceEventHashCode" ma:readOnly="true">
      <xsd:simpleType>
        <xsd:restriction base="dms:Text"/>
      </xsd:simpleType>
    </xsd:element>
    <xsd:element name="MediaServiceOCR" ma:index="13" nillable="true" ma:displayName="Extracted Text" ma:internalName="MediaServiceOCR" ma:readOnly="true">
      <xsd:simpleType>
        <xsd:restriction base="dms:Note">
          <xsd:maxLength value="255"/>
        </xsd:restriction>
      </xsd:simpleType>
    </xsd:element>
    <xsd:element name="MediaServiceLocation" ma:index="14" nillable="true" ma:displayName="Location" ma:internalName="MediaServiceLocation" ma:readOnly="true">
      <xsd:simpleType>
        <xsd:restriction base="dms:Text"/>
      </xsd:simpleType>
    </xsd:element>
    <xsd:element name="MediaServiceAutoKeyPoints" ma:index="15" nillable="true" ma:displayName="MediaServiceAutoKeyPoints" ma:hidden="true" ma:internalName="MediaServiceAutoKeyPoints" ma:readOnly="true">
      <xsd:simpleType>
        <xsd:restriction base="dms:Note"/>
      </xsd:simpleType>
    </xsd:element>
    <xsd:element name="MediaServiceKeyPoints" ma:index="16" nillable="true" ma:displayName="KeyPoints" ma:internalName="MediaServiceKeyPoints" ma:readOnly="true">
      <xsd:simpleType>
        <xsd:restriction base="dms:Note">
          <xsd:maxLength value="255"/>
        </xsd:restriction>
      </xsd:simpleType>
    </xsd:element>
    <xsd:element name="MediaLengthInSeconds" ma:index="19" nillable="true" ma:displayName="Length (seconds)" ma:internalName="MediaLengthInSeconds" ma:readOnly="true">
      <xsd:simpleType>
        <xsd:restriction base="dms:Unknown"/>
      </xsd:simpleType>
    </xsd:element>
    <xsd:element name="lcf76f155ced4ddcb4097134ff3c332f" ma:index="21" nillable="true" ma:taxonomy="true" ma:internalName="lcf76f155ced4ddcb4097134ff3c332f" ma:taxonomyFieldName="MediaServiceImageTags" ma:displayName="Image Tags" ma:readOnly="false" ma:fieldId="{5cf76f15-5ced-4ddc-b409-7134ff3c332f}" ma:taxonomyMulti="true" ma:sspId="dd666a43-d96d-4f4b-b12f-397f8ab1e325" ma:termSetId="09814cd3-568e-fe90-9814-8d621ff8fb84" ma:anchorId="fba54fb3-c3e1-fe81-a776-ca4b69148c4d" ma:open="true" ma:isKeyword="false">
      <xsd:complexType>
        <xsd:sequence>
          <xsd:element ref="pc:Terms" minOccurs="0" maxOccurs="1"/>
        </xsd:sequence>
      </xsd:complexType>
    </xsd:element>
    <xsd:element name="MediaServiceObjectDetectorVersions" ma:index="23" nillable="true" ma:displayName="MediaServiceObjectDetectorVersions" ma:description="" ma:hidden="true" ma:indexed="true" ma:internalName="MediaServiceObjectDetectorVersions" ma:readOnly="true">
      <xsd:simpleType>
        <xsd:restriction base="dms:Text"/>
      </xsd:simpleType>
    </xsd:element>
    <xsd:element name="MediaServiceSearchProperties" ma:index="24" nillable="true" ma:displayName="MediaServiceSearchProperties" ma:hidden="true" ma:internalName="MediaServiceSearchProperties" ma:readOnly="true">
      <xsd:simpleType>
        <xsd:restriction base="dms:Note"/>
      </xsd:simpleType>
    </xsd:element>
  </xsd:schema>
  <xsd:schema xmlns:xsd="http://www.w3.org/2001/XMLSchema" xmlns:xs="http://www.w3.org/2001/XMLSchema" xmlns:dms="http://schemas.microsoft.com/office/2006/documentManagement/types" xmlns:pc="http://schemas.microsoft.com/office/infopath/2007/PartnerControls" targetNamespace="b37bbeab-e64e-43e9-894e-e09b3b82ea91" elementFormDefault="qualified">
    <xsd:import namespace="http://schemas.microsoft.com/office/2006/documentManagement/types"/>
    <xsd:import namespace="http://schemas.microsoft.com/office/infopath/2007/PartnerControls"/>
    <xsd:element name="SharedWithUsers" ma:index="17"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8" nillable="true" ma:displayName="Shared With Details" ma:internalName="SharedWithDetails" ma:readOnly="true">
      <xsd:simpleType>
        <xsd:restriction base="dms:Note">
          <xsd:maxLength value="255"/>
        </xsd:restriction>
      </xsd:simpleType>
    </xsd:element>
    <xsd:element name="TaxCatchAll" ma:index="22" nillable="true" ma:displayName="Taxonomy Catch All Column" ma:hidden="true" ma:list="{a2c23464-064b-4240-ab2a-a8d730b63fa3}" ma:internalName="TaxCatchAll" ma:showField="CatchAllData" ma:web="b37bbeab-e64e-43e9-894e-e09b3b82ea91">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ct:contentTypeSchema xmlns:ct="http://schemas.microsoft.com/office/2006/metadata/contentType" xmlns:ma="http://schemas.microsoft.com/office/2006/metadata/properties/metaAttributes" ct:_="" ma:_="" ma:contentTypeName="Document" ma:contentTypeID="0x01010083905A6413454D4E8FC1D1308CB27169" ma:contentTypeVersion="4" ma:contentTypeDescription="Create a new document." ma:contentTypeScope="" ma:versionID="9f2e9be319d9f0e6fa53776016b3385e">
  <xsd:schema xmlns:xsd="http://www.w3.org/2001/XMLSchema" xmlns:xs="http://www.w3.org/2001/XMLSchema" xmlns:p="http://schemas.microsoft.com/office/2006/metadata/properties" xmlns:ns2="52222ef0-b167-44f5-92f7-438fda0857cd" xmlns:ns3="f7f571d0-7c6a-4b47-a409-0f74acd1ea19" targetNamespace="http://schemas.microsoft.com/office/2006/metadata/properties" ma:root="true" ma:fieldsID="40ad06f6476b7aaf37bd7bd1058d0194" ns2:_="" ns3:_="">
    <xsd:import namespace="52222ef0-b167-44f5-92f7-438fda0857cd"/>
    <xsd:import namespace="f7f571d0-7c6a-4b47-a409-0f74acd1ea19"/>
    <xsd:element name="properties">
      <xsd:complexType>
        <xsd:sequence>
          <xsd:element name="documentManagement">
            <xsd:complexType>
              <xsd:all>
                <xsd:element ref="ns2:_dlc_DocId" minOccurs="0"/>
                <xsd:element ref="ns2:_dlc_DocIdUrl" minOccurs="0"/>
                <xsd:element ref="ns2:_dlc_DocIdPersistId" minOccurs="0"/>
                <xsd:element ref="ns3:SharedWithUser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52222ef0-b167-44f5-92f7-438fda0857cd" elementFormDefault="qualified">
    <xsd:import namespace="http://schemas.microsoft.com/office/2006/documentManagement/types"/>
    <xsd:import namespace="http://schemas.microsoft.com/office/infopath/2007/PartnerControls"/>
    <xsd:element name="_dlc_DocId" ma:index="8" nillable="true" ma:displayName="Document ID Value" ma:description="The value of the document ID assigned to this item." ma:internalName="_dlc_DocId" ma:readOnly="true">
      <xsd:simpleType>
        <xsd:restriction base="dms:Text"/>
      </xsd:simpleType>
    </xsd:element>
    <xsd:element name="_dlc_DocIdUrl" ma:index="9" nillable="true" ma:displayName="Document ID" ma:description="Permanent link to this document." ma:hidden="true" ma:internalName="_dlc_DocIdUrl" ma:readOnly="true">
      <xsd:complexType>
        <xsd:complexContent>
          <xsd:extension base="dms:URL">
            <xsd:sequence>
              <xsd:element name="Url" type="dms:ValidUrl" minOccurs="0" nillable="true"/>
              <xsd:element name="Description" type="xsd:string" nillable="true"/>
            </xsd:sequence>
          </xsd:extension>
        </xsd:complexContent>
      </xsd:complexType>
    </xsd:element>
    <xsd:element name="_dlc_DocIdPersistId" ma:index="10" nillable="true" ma:displayName="Persist ID" ma:description="Keep ID on add." ma:hidden="true" ma:internalName="_dlc_DocIdPersistId" ma:readOnly="true">
      <xsd:simpleType>
        <xsd:restriction base="dms:Boolean"/>
      </xsd:simpleType>
    </xsd:element>
  </xsd:schema>
  <xsd:schema xmlns:xsd="http://www.w3.org/2001/XMLSchema" xmlns:xs="http://www.w3.org/2001/XMLSchema" xmlns:dms="http://schemas.microsoft.com/office/2006/documentManagement/types" xmlns:pc="http://schemas.microsoft.com/office/infopath/2007/PartnerControls" targetNamespace="f7f571d0-7c6a-4b47-a409-0f74acd1ea19" elementFormDefault="qualified">
    <xsd:import namespace="http://schemas.microsoft.com/office/2006/documentManagement/types"/>
    <xsd:import namespace="http://schemas.microsoft.com/office/infopath/2007/PartnerControls"/>
    <xsd:element name="SharedWithUsers" ma:index="11"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7"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4.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F6F8E43A-62CD-4B3F-9BD8-0C2A50C645C1}">
  <ds:schemaRefs>
    <ds:schemaRef ds:uri="http://purl.org/dc/terms/"/>
    <ds:schemaRef ds:uri="http://schemas.openxmlformats.org/package/2006/metadata/core-properties"/>
    <ds:schemaRef ds:uri="http://schemas.microsoft.com/office/infopath/2007/PartnerControls"/>
    <ds:schemaRef ds:uri="http://schemas.microsoft.com/office/2006/metadata/properties"/>
    <ds:schemaRef ds:uri="http://www.w3.org/XML/1998/namespace"/>
    <ds:schemaRef ds:uri="f7f571d0-7c6a-4b47-a409-0f74acd1ea19"/>
    <ds:schemaRef ds:uri="52222ef0-b167-44f5-92f7-438fda0857cd"/>
    <ds:schemaRef ds:uri="http://purl.org/dc/dcmitype/"/>
    <ds:schemaRef ds:uri="http://schemas.microsoft.com/office/2006/documentManagement/types"/>
    <ds:schemaRef ds:uri="http://purl.org/dc/elements/1.1/"/>
  </ds:schemaRefs>
</ds:datastoreItem>
</file>

<file path=customXml/itemProps2.xml><?xml version="1.0" encoding="utf-8"?>
<ds:datastoreItem xmlns:ds="http://schemas.openxmlformats.org/officeDocument/2006/customXml" ds:itemID="{89B9CC65-2554-44B3-B643-9C74A9482CC4}"/>
</file>

<file path=customXml/itemProps3.xml><?xml version="1.0" encoding="utf-8"?>
<ds:datastoreItem xmlns:ds="http://schemas.openxmlformats.org/officeDocument/2006/customXml" ds:itemID="{CC89D7D1-6C41-4043-BE33-D2A3EE648258}">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52222ef0-b167-44f5-92f7-438fda0857cd"/>
    <ds:schemaRef ds:uri="f7f571d0-7c6a-4b47-a409-0f74acd1ea19"/>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4.xml><?xml version="1.0" encoding="utf-8"?>
<ds:datastoreItem xmlns:ds="http://schemas.openxmlformats.org/officeDocument/2006/customXml" ds:itemID="{D282BC5E-C780-4D0E-BE16-E64F990E0418}">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TotalTime>32265</TotalTime>
  <Words>4872</Words>
  <Application>Microsoft Office PowerPoint</Application>
  <PresentationFormat>Widescreen</PresentationFormat>
  <Paragraphs>250</Paragraphs>
  <Slides>27</Slides>
  <Notes>19</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27</vt:i4>
      </vt:variant>
    </vt:vector>
  </HeadingPairs>
  <TitlesOfParts>
    <vt:vector size="33" baseType="lpstr">
      <vt:lpstr>Arial</vt:lpstr>
      <vt:lpstr>Calibri</vt:lpstr>
      <vt:lpstr>Decimal-Book</vt:lpstr>
      <vt:lpstr>Georgia</vt:lpstr>
      <vt:lpstr>Wingdings</vt:lpstr>
      <vt:lpstr>Office Theme</vt:lpstr>
      <vt:lpstr>Treasury Office of Tribal and Native Affairs: Tribal Economic Development Updates</vt:lpstr>
      <vt:lpstr>Agenda</vt:lpstr>
      <vt:lpstr>Office of Tribal &amp; Native Affairs Team</vt:lpstr>
      <vt:lpstr>PowerPoint Presentation</vt:lpstr>
      <vt:lpstr>Treasury Tribal Advisory Committee Updates</vt:lpstr>
      <vt:lpstr>Treasury Tribal Advisory Committee Updates</vt:lpstr>
      <vt:lpstr>Agenda</vt:lpstr>
      <vt:lpstr>IRA-Individual Tax Credits</vt:lpstr>
      <vt:lpstr>IRA-IRS Modernization &amp; Individual Benefits</vt:lpstr>
      <vt:lpstr>Governmental Credits: Overview of Elective Pay</vt:lpstr>
      <vt:lpstr>Applicable Tax Credits for Elective Pay</vt:lpstr>
      <vt:lpstr>Applicable Tax Credits for Elective Pay</vt:lpstr>
      <vt:lpstr>Certain requirements and bonuses that may affect the amount of elective pay applicable tax credits</vt:lpstr>
      <vt:lpstr>Agenda</vt:lpstr>
      <vt:lpstr>Some highlights of the Elective Pay final regulations</vt:lpstr>
      <vt:lpstr> Special Rule: Grants and Loans</vt:lpstr>
      <vt:lpstr> Special Rule: Grants and Loans (Examples)</vt:lpstr>
      <vt:lpstr>Agenda</vt:lpstr>
      <vt:lpstr>Applicable Entities that Co-own Applicable Credit Property</vt:lpstr>
      <vt:lpstr>Agenda</vt:lpstr>
      <vt:lpstr>PowerPoint Presentation</vt:lpstr>
      <vt:lpstr>Example Timeline: Tribal Government Project Placed Into Service in 2023</vt:lpstr>
      <vt:lpstr>Elective Pay Resources</vt:lpstr>
      <vt:lpstr>CDFI Fund – Certification Application Changes</vt:lpstr>
      <vt:lpstr>CDFI Fund – Native American CDFI Designation</vt:lpstr>
      <vt:lpstr>CDFI Fund – Recent and Upcoming Activity</vt:lpstr>
      <vt:lpstr>CDFI Fund – Recent and Upcoming Activity</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COVID Recovery Programs  Operational Structure</dc:title>
  <dc:creator>Bhowmick, Sourav</dc:creator>
  <cp:lastModifiedBy>Abbas, Fatima</cp:lastModifiedBy>
  <cp:revision>678</cp:revision>
  <cp:lastPrinted>2023-06-15T14:57:51Z</cp:lastPrinted>
  <dcterms:created xsi:type="dcterms:W3CDTF">2021-03-08T00:45:45Z</dcterms:created>
  <dcterms:modified xsi:type="dcterms:W3CDTF">2024-04-16T19:52:18Z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0x01010069DEF66683F1904A9D18C86F600002D8</vt:lpwstr>
  </property>
  <property fmtid="{D5CDD505-2E9C-101B-9397-08002B2CF9AE}" pid="3" name="_dlc_DocIdItemGuid">
    <vt:lpwstr>f7c07f6c-5c75-45e2-96a0-25a043fe1561</vt:lpwstr>
  </property>
  <property fmtid="{D5CDD505-2E9C-101B-9397-08002B2CF9AE}" pid="4" name="TaxKeyword">
    <vt:lpwstr/>
  </property>
</Properties>
</file>