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tmp" ContentType="image/png"/>
  <Default Extension="xml" ContentType="application/xml"/>
  <Override PartName="/ppt/presentation.xml" ContentType="application/vnd.openxmlformats-officedocument.presentationml.presentation.main+xml"/>
  <Override PartName="/ppt/slides/slide3.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xml" ContentType="application/vnd.openxmlformats-officedocument.presentationml.slide+xml"/>
  <Override PartName="/ppt/slides/slide2.xml" ContentType="application/vnd.openxmlformats-officedocument.presentationml.slide+xml"/>
  <Override PartName="/ppt/slides/slide11.xml" ContentType="application/vnd.openxmlformats-officedocument.presentationml.slide+xml"/>
  <Override PartName="/ppt/slides/slide14.xml" ContentType="application/vnd.openxmlformats-officedocument.presentationml.slide+xml"/>
  <Override PartName="/ppt/slides/slide9.xml" ContentType="application/vnd.openxmlformats-officedocument.presentationml.slide+xml"/>
  <Override PartName="/ppt/slides/slide4.xml" ContentType="application/vnd.openxmlformats-officedocument.presentationml.slide+xml"/>
  <Override PartName="/ppt/slides/slide10.xml" ContentType="application/vnd.openxmlformats-officedocument.presentationml.slide+xml"/>
  <Override PartName="/ppt/slides/slide6.xml" ContentType="application/vnd.openxmlformats-officedocument.presentationml.slide+xml"/>
  <Override PartName="/ppt/slides/slide5.xml" ContentType="application/vnd.openxmlformats-officedocument.presentationml.slide+xml"/>
  <Override PartName="/ppt/slides/slide8.xml" ContentType="application/vnd.openxmlformats-officedocument.presentationml.slide+xml"/>
  <Override PartName="/ppt/slides/slide7.xml" ContentType="application/vnd.openxmlformats-officedocument.presentationml.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slideMasters/slideMaster1.xml" ContentType="application/vnd.openxmlformats-officedocument.presentationml.slideMaster+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2.xml" ContentType="application/vnd.openxmlformats-officedocument.presentationml.slideLayout+xml"/>
  <Override PartName="/ppt/slideLayouts/slideLayout1.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notesSlides/notesSlide1.xml" ContentType="application/vnd.openxmlformats-officedocument.presentationml.notesSlide+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commentAuthors.xml" ContentType="application/vnd.openxmlformats-officedocument.presentationml.commentAuthors+xml"/>
  <Override PartName="/ppt/notesMasters/notesMaster1.xml" ContentType="application/vnd.openxmlformats-officedocument.presentationml.notesMaster+xml"/>
  <Override PartName="/ppt/theme/theme1.xml" ContentType="application/vnd.openxmlformats-officedocument.theme+xml"/>
  <Override PartName="/ppt/handoutMasters/handoutMaster1.xml" ContentType="application/vnd.openxmlformats-officedocument.presentationml.handoutMaster+xml"/>
  <Override PartName="/ppt/theme/theme2.xml" ContentType="application/vnd.openxmlformats-officedocument.theme+xml"/>
  <Override PartName="/ppt/theme/theme3.xml" ContentType="application/vnd.openxmlformats-officedocument.theme+xml"/>
  <Override PartName="/ppt/tableStyles.xml" ContentType="application/vnd.openxmlformats-officedocument.presentationml.tableStyles+xml"/>
  <Override PartName="/ppt/viewProps.xml" ContentType="application/vnd.openxmlformats-officedocument.presentationml.viewProps+xml"/>
  <Override PartName="/ppt/presProps.xml" ContentType="application/vnd.openxmlformats-officedocument.presentationml.presProps+xml"/>
  <Override PartName="/docProps/app.xml" ContentType="application/vnd.openxmlformats-officedocument.extended-properties+xml"/>
  <Override PartName="/docProps/core.xml" ContentType="application/vnd.openxmlformats-package.core-properties+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720" r:id="rId1"/>
  </p:sldMasterIdLst>
  <p:notesMasterIdLst>
    <p:notesMasterId r:id="rId18"/>
  </p:notesMasterIdLst>
  <p:handoutMasterIdLst>
    <p:handoutMasterId r:id="rId19"/>
  </p:handoutMasterIdLst>
  <p:sldIdLst>
    <p:sldId id="257" r:id="rId2"/>
    <p:sldId id="317" r:id="rId3"/>
    <p:sldId id="299" r:id="rId4"/>
    <p:sldId id="323" r:id="rId5"/>
    <p:sldId id="319" r:id="rId6"/>
    <p:sldId id="320" r:id="rId7"/>
    <p:sldId id="315" r:id="rId8"/>
    <p:sldId id="316" r:id="rId9"/>
    <p:sldId id="312" r:id="rId10"/>
    <p:sldId id="318" r:id="rId11"/>
    <p:sldId id="321" r:id="rId12"/>
    <p:sldId id="322" r:id="rId13"/>
    <p:sldId id="292" r:id="rId14"/>
    <p:sldId id="307" r:id="rId15"/>
    <p:sldId id="311" r:id="rId16"/>
    <p:sldId id="284" r:id="rId17"/>
  </p:sldIdLst>
  <p:sldSz cx="12192000" cy="6858000"/>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Ehrhardt, Brit L (IHS/HQ)" initials="EBL(" lastIdx="2" clrIdx="0">
    <p:extLst>
      <p:ext uri="{19B8F6BF-5375-455C-9EA6-DF929625EA0E}">
        <p15:presenceInfo xmlns:p15="http://schemas.microsoft.com/office/powerpoint/2012/main" userId="S-1-5-21-1547161642-606747145-682003330-459813"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1D4D77"/>
    <a:srgbClr val="FFFFFF"/>
    <a:srgbClr val="E48312"/>
    <a:srgbClr val="F5D9CC"/>
    <a:srgbClr val="FAEDE7"/>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1703" autoAdjust="0"/>
    <p:restoredTop sz="86370" autoAdjust="0"/>
  </p:normalViewPr>
  <p:slideViewPr>
    <p:cSldViewPr snapToGrid="0">
      <p:cViewPr varScale="1">
        <p:scale>
          <a:sx n="71" d="100"/>
          <a:sy n="71" d="100"/>
        </p:scale>
        <p:origin x="52" y="268"/>
      </p:cViewPr>
      <p:guideLst/>
    </p:cSldViewPr>
  </p:slideViewPr>
  <p:outlineViewPr>
    <p:cViewPr>
      <p:scale>
        <a:sx n="33" d="100"/>
        <a:sy n="33" d="100"/>
      </p:scale>
      <p:origin x="0" y="0"/>
    </p:cViewPr>
  </p:outlineViewPr>
  <p:notesTextViewPr>
    <p:cViewPr>
      <p:scale>
        <a:sx n="1" d="1"/>
        <a:sy n="1" d="1"/>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notesMaster" Target="notesMasters/notesMaster1.xml"/><Relationship Id="rId26" Type="http://schemas.openxmlformats.org/officeDocument/2006/relationships/customXml" Target="../customXml/item2.xml"/><Relationship Id="rId3" Type="http://schemas.openxmlformats.org/officeDocument/2006/relationships/slide" Target="slides/slide2.xml"/><Relationship Id="rId21"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customXml" Target="../customXml/item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commentAuthors" Target="commentAuthor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handoutMaster" Target="handoutMasters/handout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viewProps" Target="viewProps.xml"/><Relationship Id="rId27" Type="http://schemas.openxmlformats.org/officeDocument/2006/relationships/customXml" Target="../customXml/item3.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sz="quarter" idx="1"/>
          </p:nvPr>
        </p:nvSpPr>
        <p:spPr>
          <a:xfrm>
            <a:off x="3970938" y="0"/>
            <a:ext cx="3037840" cy="466434"/>
          </a:xfrm>
          <a:prstGeom prst="rect">
            <a:avLst/>
          </a:prstGeom>
        </p:spPr>
        <p:txBody>
          <a:bodyPr vert="horz" lIns="93177" tIns="46589" rIns="93177" bIns="46589" rtlCol="0"/>
          <a:lstStyle>
            <a:lvl1pPr algn="r">
              <a:defRPr sz="1200"/>
            </a:lvl1pPr>
          </a:lstStyle>
          <a:p>
            <a:fld id="{946E519B-61BF-41A9-AFFA-BAD42AA6A28B}" type="datetimeFigureOut">
              <a:rPr lang="en-US" smtClean="0"/>
              <a:t>4/16/2024</a:t>
            </a:fld>
            <a:endParaRPr lang="en-US" dirty="0"/>
          </a:p>
        </p:txBody>
      </p:sp>
      <p:sp>
        <p:nvSpPr>
          <p:cNvPr id="4" name="Footer Placeholder 3"/>
          <p:cNvSpPr>
            <a:spLocks noGrp="1"/>
          </p:cNvSpPr>
          <p:nvPr>
            <p:ph type="ftr" sz="quarter" idx="2"/>
          </p:nvPr>
        </p:nvSpPr>
        <p:spPr>
          <a:xfrm>
            <a:off x="0" y="8829967"/>
            <a:ext cx="3037840" cy="466433"/>
          </a:xfrm>
          <a:prstGeom prst="rect">
            <a:avLst/>
          </a:prstGeom>
        </p:spPr>
        <p:txBody>
          <a:bodyPr vert="horz" lIns="93177" tIns="46589" rIns="93177" bIns="46589"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70938" y="8829967"/>
            <a:ext cx="3037840" cy="466433"/>
          </a:xfrm>
          <a:prstGeom prst="rect">
            <a:avLst/>
          </a:prstGeom>
        </p:spPr>
        <p:txBody>
          <a:bodyPr vert="horz" lIns="93177" tIns="46589" rIns="93177" bIns="46589" rtlCol="0" anchor="b"/>
          <a:lstStyle>
            <a:lvl1pPr algn="r">
              <a:defRPr sz="1200"/>
            </a:lvl1pPr>
          </a:lstStyle>
          <a:p>
            <a:fld id="{637B275C-5D9F-44B3-A894-FBB61692FE98}" type="slidenum">
              <a:rPr lang="en-US" smtClean="0"/>
              <a:t>‹#›</a:t>
            </a:fld>
            <a:endParaRPr lang="en-US" dirty="0"/>
          </a:p>
        </p:txBody>
      </p:sp>
    </p:spTree>
    <p:extLst>
      <p:ext uri="{BB962C8B-B14F-4D97-AF65-F5344CB8AC3E}">
        <p14:creationId xmlns:p14="http://schemas.microsoft.com/office/powerpoint/2010/main" val="542870213"/>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idx="1"/>
          </p:nvPr>
        </p:nvSpPr>
        <p:spPr>
          <a:xfrm>
            <a:off x="3970938" y="0"/>
            <a:ext cx="3037840" cy="466434"/>
          </a:xfrm>
          <a:prstGeom prst="rect">
            <a:avLst/>
          </a:prstGeom>
        </p:spPr>
        <p:txBody>
          <a:bodyPr vert="horz" lIns="93177" tIns="46589" rIns="93177" bIns="46589" rtlCol="0"/>
          <a:lstStyle>
            <a:lvl1pPr algn="r">
              <a:defRPr sz="1200"/>
            </a:lvl1pPr>
          </a:lstStyle>
          <a:p>
            <a:fld id="{298FA526-01BB-418E-87B3-BB204CED0494}" type="datetimeFigureOut">
              <a:rPr lang="en-US" smtClean="0"/>
              <a:t>4/16/2024</a:t>
            </a:fld>
            <a:endParaRPr lang="en-US" dirty="0"/>
          </a:p>
        </p:txBody>
      </p:sp>
      <p:sp>
        <p:nvSpPr>
          <p:cNvPr id="4" name="Slide Image Placeholder 3"/>
          <p:cNvSpPr>
            <a:spLocks noGrp="1" noRot="1" noChangeAspect="1"/>
          </p:cNvSpPr>
          <p:nvPr>
            <p:ph type="sldImg" idx="2"/>
          </p:nvPr>
        </p:nvSpPr>
        <p:spPr>
          <a:xfrm>
            <a:off x="717550" y="1162050"/>
            <a:ext cx="5575300" cy="3136900"/>
          </a:xfrm>
          <a:prstGeom prst="rect">
            <a:avLst/>
          </a:prstGeom>
          <a:noFill/>
          <a:ln w="12700">
            <a:solidFill>
              <a:prstClr val="black"/>
            </a:solidFill>
          </a:ln>
        </p:spPr>
        <p:txBody>
          <a:bodyPr vert="horz" lIns="93177" tIns="46589" rIns="93177" bIns="46589" rtlCol="0" anchor="ctr"/>
          <a:lstStyle/>
          <a:p>
            <a:endParaRPr lang="en-US" dirty="0"/>
          </a:p>
        </p:txBody>
      </p:sp>
      <p:sp>
        <p:nvSpPr>
          <p:cNvPr id="5" name="Notes Placeholder 4"/>
          <p:cNvSpPr>
            <a:spLocks noGrp="1"/>
          </p:cNvSpPr>
          <p:nvPr>
            <p:ph type="body" sz="quarter" idx="3"/>
          </p:nvPr>
        </p:nvSpPr>
        <p:spPr>
          <a:xfrm>
            <a:off x="701040" y="4473892"/>
            <a:ext cx="5608320" cy="3660458"/>
          </a:xfrm>
          <a:prstGeom prst="rect">
            <a:avLst/>
          </a:prstGeom>
        </p:spPr>
        <p:txBody>
          <a:bodyPr vert="horz" lIns="93177" tIns="46589" rIns="93177" bIns="46589"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6433"/>
          </a:xfrm>
          <a:prstGeom prst="rect">
            <a:avLst/>
          </a:prstGeom>
        </p:spPr>
        <p:txBody>
          <a:bodyPr vert="horz" lIns="93177" tIns="46589" rIns="93177" bIns="465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0938" y="8829967"/>
            <a:ext cx="3037840" cy="466433"/>
          </a:xfrm>
          <a:prstGeom prst="rect">
            <a:avLst/>
          </a:prstGeom>
        </p:spPr>
        <p:txBody>
          <a:bodyPr vert="horz" lIns="93177" tIns="46589" rIns="93177" bIns="46589" rtlCol="0" anchor="b"/>
          <a:lstStyle>
            <a:lvl1pPr algn="r">
              <a:defRPr sz="1200"/>
            </a:lvl1pPr>
          </a:lstStyle>
          <a:p>
            <a:fld id="{70F8E536-381C-49DA-B51B-F692AA943430}" type="slidenum">
              <a:rPr lang="en-US" smtClean="0"/>
              <a:t>‹#›</a:t>
            </a:fld>
            <a:endParaRPr lang="en-US" dirty="0"/>
          </a:p>
        </p:txBody>
      </p:sp>
    </p:spTree>
    <p:extLst>
      <p:ext uri="{BB962C8B-B14F-4D97-AF65-F5344CB8AC3E}">
        <p14:creationId xmlns:p14="http://schemas.microsoft.com/office/powerpoint/2010/main" val="240217344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000" dirty="0"/>
          </a:p>
        </p:txBody>
      </p:sp>
      <p:sp>
        <p:nvSpPr>
          <p:cNvPr id="4" name="Slide Number Placeholder 3"/>
          <p:cNvSpPr>
            <a:spLocks noGrp="1"/>
          </p:cNvSpPr>
          <p:nvPr>
            <p:ph type="sldNum" sz="quarter" idx="10"/>
          </p:nvPr>
        </p:nvSpPr>
        <p:spPr/>
        <p:txBody>
          <a:bodyPr/>
          <a:lstStyle/>
          <a:p>
            <a:fld id="{234C40A3-C388-4F58-B771-A78873EB76C1}" type="slidenum">
              <a:rPr lang="en-US" smtClean="0">
                <a:solidFill>
                  <a:prstClr val="black"/>
                </a:solidFill>
              </a:rPr>
              <a:pPr/>
              <a:t>1</a:t>
            </a:fld>
            <a:endParaRPr lang="en-US" dirty="0">
              <a:solidFill>
                <a:prstClr val="black"/>
              </a:solidFill>
            </a:endParaRPr>
          </a:p>
        </p:txBody>
      </p:sp>
    </p:spTree>
    <p:extLst>
      <p:ext uri="{BB962C8B-B14F-4D97-AF65-F5344CB8AC3E}">
        <p14:creationId xmlns:p14="http://schemas.microsoft.com/office/powerpoint/2010/main" val="71478455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E0D2784-3195-4080-9B24-1409FF6CF391}" type="slidenum">
              <a:rPr lang="en-US" smtClean="0"/>
              <a:t>14</a:t>
            </a:fld>
            <a:endParaRPr lang="en-US" dirty="0"/>
          </a:p>
        </p:txBody>
      </p:sp>
    </p:spTree>
    <p:extLst>
      <p:ext uri="{BB962C8B-B14F-4D97-AF65-F5344CB8AC3E}">
        <p14:creationId xmlns:p14="http://schemas.microsoft.com/office/powerpoint/2010/main" val="138921498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E0D2784-3195-4080-9B24-1409FF6CF391}" type="slidenum">
              <a:rPr lang="en-US" smtClean="0"/>
              <a:t>15</a:t>
            </a:fld>
            <a:endParaRPr lang="en-US" dirty="0"/>
          </a:p>
        </p:txBody>
      </p:sp>
    </p:spTree>
    <p:extLst>
      <p:ext uri="{BB962C8B-B14F-4D97-AF65-F5344CB8AC3E}">
        <p14:creationId xmlns:p14="http://schemas.microsoft.com/office/powerpoint/2010/main" val="424858956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16</a:t>
            </a:fld>
            <a:endParaRPr lang="en-US" dirty="0"/>
          </a:p>
        </p:txBody>
      </p:sp>
    </p:spTree>
    <p:extLst>
      <p:ext uri="{BB962C8B-B14F-4D97-AF65-F5344CB8AC3E}">
        <p14:creationId xmlns:p14="http://schemas.microsoft.com/office/powerpoint/2010/main" val="110486010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3B1D29C0-AE6D-4E02-9CD8-049544EE3C2F}" type="datetime1">
              <a:rPr lang="en-US" smtClean="0"/>
              <a:t>4/16/2024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9423110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CB77FC0-B7A1-430F-AD49-528ADA738D84}" type="datetime1">
              <a:rPr lang="en-US" smtClean="0"/>
              <a:t>4/16/2024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234125275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6C0B0417-A2B4-47D9-8D73-3867C9524B79}" type="datetime1">
              <a:rPr lang="en-US" smtClean="0"/>
              <a:t>4/16/2024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25839678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A08DA967-8BCA-4D0A-BD46-BC64A3D6E2A0}" type="datetime1">
              <a:rPr lang="en-US" smtClean="0"/>
              <a:t>4/16/2024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334467526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863F5A8D-FA53-49CC-9B33-E7CEADBA5681}" type="datetime1">
              <a:rPr lang="en-US" smtClean="0"/>
              <a:t>4/16/2024</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30026129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17D920C6-9B3C-4481-A5DA-86B673AAB21A}" type="datetime1">
              <a:rPr lang="en-US" smtClean="0"/>
              <a:t>4/16/2024</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125201848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3B4849F1-438A-4621-AE50-92722F671549}" type="datetime1">
              <a:rPr lang="en-US" smtClean="0"/>
              <a:t>4/16/2024</a:t>
            </a:fld>
            <a:endParaRPr lang="en-US" dirty="0"/>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dirty="0"/>
          </a:p>
        </p:txBody>
      </p:sp>
      <p:sp>
        <p:nvSpPr>
          <p:cNvPr id="9" name="Slide Number Placeholder 8"/>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285169611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667818D7-90F6-419A-8306-657D2ECDA14D}" type="datetime1">
              <a:rPr lang="en-US" smtClean="0"/>
              <a:t>4/16/2024</a:t>
            </a:fld>
            <a:endParaRPr lang="en-US" dirty="0"/>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dirty="0"/>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CFB582AC-5695-48DB-B28C-201892CC33C9}" type="slidenum">
              <a:rPr lang="en-US" smtClean="0"/>
              <a:t>‹#›</a:t>
            </a:fld>
            <a:endParaRPr lang="en-US" dirty="0"/>
          </a:p>
        </p:txBody>
      </p:sp>
    </p:spTree>
    <p:extLst>
      <p:ext uri="{BB962C8B-B14F-4D97-AF65-F5344CB8AC3E}">
        <p14:creationId xmlns:p14="http://schemas.microsoft.com/office/powerpoint/2010/main" val="379286316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Click icon to add picture</a:t>
            </a:r>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3B774E82-F24A-4D10-9AE3-8BE75ECAEEF4}" type="datetime1">
              <a:rPr lang="en-US" smtClean="0"/>
              <a:t>4/16/2024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285093711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37BB96C-A6A9-4F12-A778-07A91059553E}" type="datetime1">
              <a:rPr lang="en-US" smtClean="0"/>
              <a:t>4/16/2024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222267562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6E68C8D6-7423-4F71-9348-7AA0B1B9E177}" type="datetime1">
              <a:rPr lang="en-US" smtClean="0"/>
              <a:t>4/16/2024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21654607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2.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2BB65DD0-1986-4CD0-91AD-B21022B2D991}" type="datetime1">
              <a:rPr lang="en-US" smtClean="0"/>
              <a:t>4/16/2024</a:t>
            </a:fld>
            <a:endParaRPr lang="en-US" dirty="0"/>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dirty="0"/>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CFB582AC-5695-48DB-B28C-201892CC33C9}" type="slidenum">
              <a:rPr lang="en-US" smtClean="0"/>
              <a:t>‹#›</a:t>
            </a:fld>
            <a:endParaRPr lang="en-US" dirty="0"/>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13" name="Picture 12"/>
          <p:cNvPicPr/>
          <p:nvPr userDrawn="1"/>
        </p:nvPicPr>
        <p:blipFill>
          <a:blip r:embed="rId1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14" name="Picture 13"/>
          <p:cNvPicPr/>
          <p:nvPr userDrawn="1"/>
        </p:nvPicPr>
        <p:blipFill>
          <a:blip r:embed="rId1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Tree>
    <p:extLst>
      <p:ext uri="{BB962C8B-B14F-4D97-AF65-F5344CB8AC3E}">
        <p14:creationId xmlns:p14="http://schemas.microsoft.com/office/powerpoint/2010/main" val="3577514746"/>
      </p:ext>
    </p:extLst>
  </p:cSld>
  <p:clrMap bg1="lt1" tx1="dk1" bg2="lt2" tx2="dk2" accent1="accent1" accent2="accent2" accent3="accent3" accent4="accent4" accent5="accent5" accent6="accent6" hlink="hlink" folHlink="folHlink"/>
  <p:sldLayoutIdLst>
    <p:sldLayoutId id="2147483721" r:id="rId1"/>
    <p:sldLayoutId id="2147483722" r:id="rId2"/>
    <p:sldLayoutId id="2147483723" r:id="rId3"/>
    <p:sldLayoutId id="2147483724" r:id="rId4"/>
    <p:sldLayoutId id="2147483725" r:id="rId5"/>
    <p:sldLayoutId id="2147483726" r:id="rId6"/>
    <p:sldLayoutId id="2147483727" r:id="rId7"/>
    <p:sldLayoutId id="2147483728" r:id="rId8"/>
    <p:sldLayoutId id="2147483729" r:id="rId9"/>
    <p:sldLayoutId id="2147483730" r:id="rId10"/>
    <p:sldLayoutId id="2147483731" r:id="rId11"/>
  </p:sldLayoutIdLst>
  <p:hf hdr="0" ftr="0" dt="0"/>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6.png"/><Relationship Id="rId4" Type="http://schemas.openxmlformats.org/officeDocument/2006/relationships/image" Target="../media/image5.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7.tmp"/><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8.tmp"/><Relationship Id="rId2" Type="http://schemas.openxmlformats.org/officeDocument/2006/relationships/notesSlide" Target="../notesSlides/notesSlide3.xml"/><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4.xml"/><Relationship Id="rId1" Type="http://schemas.openxmlformats.org/officeDocument/2006/relationships/slideLayout" Target="../slideLayouts/slideLayout7.xml"/><Relationship Id="rId4" Type="http://schemas.openxmlformats.org/officeDocument/2006/relationships/image" Target="../media/image6.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097280" y="807720"/>
            <a:ext cx="10058400" cy="3566160"/>
          </a:xfrm>
        </p:spPr>
        <p:txBody>
          <a:bodyPr>
            <a:normAutofit fontScale="90000"/>
          </a:bodyPr>
          <a:lstStyle/>
          <a:p>
            <a:pPr algn="ctr"/>
            <a:br>
              <a:rPr lang="en-US" sz="6000" dirty="0"/>
            </a:br>
            <a:br>
              <a:rPr lang="en-US" sz="6000" dirty="0"/>
            </a:br>
            <a:br>
              <a:rPr lang="en-US" sz="6000" dirty="0"/>
            </a:br>
            <a:br>
              <a:rPr lang="en-US" sz="6000" dirty="0"/>
            </a:br>
            <a:r>
              <a:rPr lang="en-US" sz="6000" dirty="0"/>
              <a:t>Tackling Substance Abuse &amp; Reducing Drug Overdose Deaths in Indian Country</a:t>
            </a:r>
            <a:br>
              <a:rPr lang="en-US" sz="6000" dirty="0"/>
            </a:br>
            <a:endParaRPr lang="en-US" dirty="0">
              <a:solidFill>
                <a:srgbClr val="1D4D77"/>
              </a:solidFill>
            </a:endParaRPr>
          </a:p>
        </p:txBody>
      </p:sp>
      <p:sp>
        <p:nvSpPr>
          <p:cNvPr id="3" name="Subtitle 2"/>
          <p:cNvSpPr>
            <a:spLocks noGrp="1"/>
          </p:cNvSpPr>
          <p:nvPr>
            <p:ph type="subTitle" idx="1"/>
          </p:nvPr>
        </p:nvSpPr>
        <p:spPr>
          <a:xfrm>
            <a:off x="1066800" y="4840941"/>
            <a:ext cx="10058400" cy="1355480"/>
          </a:xfrm>
        </p:spPr>
        <p:txBody>
          <a:bodyPr>
            <a:normAutofit/>
          </a:bodyPr>
          <a:lstStyle/>
          <a:p>
            <a:r>
              <a:rPr lang="en-US" sz="2800" dirty="0"/>
              <a:t>L. Christensen MD</a:t>
            </a:r>
          </a:p>
          <a:p>
            <a:r>
              <a:rPr lang="en-US" sz="2800" dirty="0"/>
              <a:t>Chief Medical Officer</a:t>
            </a:r>
          </a:p>
        </p:txBody>
      </p:sp>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54478" y="4455620"/>
            <a:ext cx="1750176" cy="1740801"/>
          </a:xfrm>
          <a:prstGeom prst="rect">
            <a:avLst/>
          </a:prstGeom>
        </p:spPr>
      </p:pic>
      <p:pic>
        <p:nvPicPr>
          <p:cNvPr id="5" name="Picture 4"/>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352097" y="4455620"/>
            <a:ext cx="1842403" cy="1764296"/>
          </a:xfrm>
          <a:prstGeom prst="rect">
            <a:avLst/>
          </a:prstGeom>
        </p:spPr>
      </p:pic>
      <p:pic>
        <p:nvPicPr>
          <p:cNvPr id="6" name="Picture 5"/>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332251309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Statistics</a:t>
            </a:r>
            <a:br>
              <a:rPr lang="en-US" dirty="0"/>
            </a:br>
            <a:endParaRPr lang="en-US" dirty="0"/>
          </a:p>
        </p:txBody>
      </p:sp>
      <p:sp>
        <p:nvSpPr>
          <p:cNvPr id="3" name="Content Placeholder 2"/>
          <p:cNvSpPr>
            <a:spLocks noGrp="1"/>
          </p:cNvSpPr>
          <p:nvPr>
            <p:ph idx="1"/>
          </p:nvPr>
        </p:nvSpPr>
        <p:spPr/>
        <p:txBody>
          <a:bodyPr>
            <a:normAutofit/>
          </a:bodyPr>
          <a:lstStyle/>
          <a:p>
            <a:r>
              <a:rPr lang="en-US" sz="4400" dirty="0"/>
              <a:t>In 2022, the CDC reported that the American Indian and Alaska Native population had the highest drug overdose death rates in 2020 and 2021, at  42.5 and 56.6 deaths per 100,000 persons. (May 9, 2023)</a:t>
            </a:r>
          </a:p>
        </p:txBody>
      </p:sp>
      <p:sp>
        <p:nvSpPr>
          <p:cNvPr id="4" name="Slide Number Placeholder 3"/>
          <p:cNvSpPr>
            <a:spLocks noGrp="1"/>
          </p:cNvSpPr>
          <p:nvPr>
            <p:ph type="sldNum" sz="quarter" idx="12"/>
          </p:nvPr>
        </p:nvSpPr>
        <p:spPr/>
        <p:txBody>
          <a:bodyPr/>
          <a:lstStyle/>
          <a:p>
            <a:fld id="{CFB582AC-5695-48DB-B28C-201892CC33C9}" type="slidenum">
              <a:rPr lang="en-US" smtClean="0"/>
              <a:t>2</a:t>
            </a:fld>
            <a:endParaRPr lang="en-US" dirty="0"/>
          </a:p>
        </p:txBody>
      </p:sp>
    </p:spTree>
    <p:extLst>
      <p:ext uri="{BB962C8B-B14F-4D97-AF65-F5344CB8AC3E}">
        <p14:creationId xmlns:p14="http://schemas.microsoft.com/office/powerpoint/2010/main" val="275171149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97280" y="286603"/>
            <a:ext cx="10058400" cy="1167059"/>
          </a:xfrm>
        </p:spPr>
        <p:txBody>
          <a:bodyPr/>
          <a:lstStyle/>
          <a:p>
            <a:r>
              <a:rPr lang="en-US" dirty="0"/>
              <a:t>Impact of disparities </a:t>
            </a:r>
          </a:p>
        </p:txBody>
      </p:sp>
      <p:sp>
        <p:nvSpPr>
          <p:cNvPr id="3" name="Content Placeholder 2"/>
          <p:cNvSpPr>
            <a:spLocks noGrp="1"/>
          </p:cNvSpPr>
          <p:nvPr>
            <p:ph idx="1"/>
          </p:nvPr>
        </p:nvSpPr>
        <p:spPr>
          <a:xfrm>
            <a:off x="1097280" y="1946030"/>
            <a:ext cx="10058400" cy="3923063"/>
          </a:xfrm>
        </p:spPr>
        <p:txBody>
          <a:bodyPr>
            <a:normAutofit/>
          </a:bodyPr>
          <a:lstStyle/>
          <a:p>
            <a:pPr>
              <a:buFont typeface="Wingdings" panose="05000000000000000000" pitchFamily="2" charset="2"/>
              <a:buChar char="v"/>
            </a:pPr>
            <a:r>
              <a:rPr lang="en-US" sz="2800" dirty="0"/>
              <a:t>Housing</a:t>
            </a:r>
          </a:p>
          <a:p>
            <a:pPr>
              <a:buFont typeface="Wingdings" panose="05000000000000000000" pitchFamily="2" charset="2"/>
              <a:buChar char="v"/>
            </a:pPr>
            <a:r>
              <a:rPr lang="en-US" sz="2800" dirty="0"/>
              <a:t>Transportation</a:t>
            </a:r>
          </a:p>
          <a:p>
            <a:pPr>
              <a:buFont typeface="Wingdings" panose="05000000000000000000" pitchFamily="2" charset="2"/>
              <a:buChar char="v"/>
            </a:pPr>
            <a:r>
              <a:rPr lang="en-US" sz="2800" dirty="0"/>
              <a:t>Food insecurity</a:t>
            </a:r>
          </a:p>
          <a:p>
            <a:pPr>
              <a:buFont typeface="Wingdings" panose="05000000000000000000" pitchFamily="2" charset="2"/>
              <a:buChar char="v"/>
            </a:pPr>
            <a:r>
              <a:rPr lang="en-US" sz="2800" dirty="0"/>
              <a:t>Access to healthcare</a:t>
            </a:r>
          </a:p>
          <a:p>
            <a:pPr>
              <a:buFont typeface="Wingdings" panose="05000000000000000000" pitchFamily="2" charset="2"/>
              <a:buChar char="v"/>
            </a:pPr>
            <a:r>
              <a:rPr lang="en-US" sz="2800" dirty="0"/>
              <a:t>Environmental hazards</a:t>
            </a:r>
          </a:p>
          <a:p>
            <a:pPr>
              <a:buFont typeface="Wingdings" panose="05000000000000000000" pitchFamily="2" charset="2"/>
              <a:buChar char="v"/>
            </a:pPr>
            <a:r>
              <a:rPr lang="en-US" sz="2800" dirty="0"/>
              <a:t>Access to water, electricity</a:t>
            </a:r>
          </a:p>
          <a:p>
            <a:pPr>
              <a:buFont typeface="Wingdings" panose="05000000000000000000" pitchFamily="2" charset="2"/>
              <a:buChar char="v"/>
            </a:pPr>
            <a:r>
              <a:rPr lang="en-US" sz="2800" dirty="0"/>
              <a:t>Access to broadband</a:t>
            </a:r>
          </a:p>
        </p:txBody>
      </p:sp>
      <p:sp>
        <p:nvSpPr>
          <p:cNvPr id="4" name="Slide Number Placeholder 3"/>
          <p:cNvSpPr>
            <a:spLocks noGrp="1"/>
          </p:cNvSpPr>
          <p:nvPr>
            <p:ph type="sldNum" sz="quarter" idx="12"/>
          </p:nvPr>
        </p:nvSpPr>
        <p:spPr/>
        <p:txBody>
          <a:bodyPr/>
          <a:lstStyle/>
          <a:p>
            <a:fld id="{CFB582AC-5695-48DB-B28C-201892CC33C9}" type="slidenum">
              <a:rPr lang="en-US" smtClean="0"/>
              <a:pPr/>
              <a:t>3</a:t>
            </a:fld>
            <a:endParaRPr lang="en-US" dirty="0"/>
          </a:p>
        </p:txBody>
      </p:sp>
    </p:spTree>
    <p:extLst>
      <p:ext uri="{BB962C8B-B14F-4D97-AF65-F5344CB8AC3E}">
        <p14:creationId xmlns:p14="http://schemas.microsoft.com/office/powerpoint/2010/main" val="13568745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251E40D-7505-4B1E-B86B-301FC72FFDD5}"/>
              </a:ext>
            </a:extLst>
          </p:cNvPr>
          <p:cNvSpPr>
            <a:spLocks noGrp="1"/>
          </p:cNvSpPr>
          <p:nvPr>
            <p:ph type="title"/>
          </p:nvPr>
        </p:nvSpPr>
        <p:spPr/>
        <p:txBody>
          <a:bodyPr/>
          <a:lstStyle/>
          <a:p>
            <a:r>
              <a:rPr lang="en-US" dirty="0"/>
              <a:t>Impact</a:t>
            </a:r>
          </a:p>
        </p:txBody>
      </p:sp>
      <p:sp>
        <p:nvSpPr>
          <p:cNvPr id="3" name="Content Placeholder 2">
            <a:extLst>
              <a:ext uri="{FF2B5EF4-FFF2-40B4-BE49-F238E27FC236}">
                <a16:creationId xmlns:a16="http://schemas.microsoft.com/office/drawing/2014/main" id="{A7B2CC62-93AE-4544-AB24-04B8F05EBB73}"/>
              </a:ext>
            </a:extLst>
          </p:cNvPr>
          <p:cNvSpPr>
            <a:spLocks noGrp="1"/>
          </p:cNvSpPr>
          <p:nvPr>
            <p:ph idx="1"/>
          </p:nvPr>
        </p:nvSpPr>
        <p:spPr/>
        <p:txBody>
          <a:bodyPr/>
          <a:lstStyle/>
          <a:p>
            <a:pPr>
              <a:buFont typeface="Wingdings" panose="05000000000000000000" pitchFamily="2" charset="2"/>
              <a:buChar char="v"/>
            </a:pPr>
            <a:r>
              <a:rPr lang="en-US" dirty="0"/>
              <a:t> </a:t>
            </a:r>
            <a:r>
              <a:rPr lang="en-US" sz="2400" dirty="0"/>
              <a:t>Unintentional injury</a:t>
            </a:r>
          </a:p>
          <a:p>
            <a:pPr>
              <a:buFont typeface="Wingdings" panose="05000000000000000000" pitchFamily="2" charset="2"/>
              <a:buChar char="v"/>
            </a:pPr>
            <a:r>
              <a:rPr lang="en-US" sz="2400" dirty="0"/>
              <a:t>  Higher rates of suicide</a:t>
            </a:r>
          </a:p>
          <a:p>
            <a:pPr>
              <a:buFont typeface="Wingdings" panose="05000000000000000000" pitchFamily="2" charset="2"/>
              <a:buChar char="v"/>
            </a:pPr>
            <a:r>
              <a:rPr lang="en-US" sz="2400" dirty="0"/>
              <a:t>  Increased mental and behavioral health issues</a:t>
            </a:r>
          </a:p>
          <a:p>
            <a:pPr>
              <a:buFont typeface="Wingdings" panose="05000000000000000000" pitchFamily="2" charset="2"/>
              <a:buChar char="v"/>
            </a:pPr>
            <a:r>
              <a:rPr lang="en-US" sz="2400" dirty="0"/>
              <a:t>  Lost of affiliation</a:t>
            </a:r>
          </a:p>
          <a:p>
            <a:pPr>
              <a:buFont typeface="Wingdings" panose="05000000000000000000" pitchFamily="2" charset="2"/>
              <a:buChar char="v"/>
            </a:pPr>
            <a:r>
              <a:rPr lang="en-US" sz="2400" dirty="0"/>
              <a:t>  Homelessness</a:t>
            </a:r>
          </a:p>
          <a:p>
            <a:pPr>
              <a:buFont typeface="Wingdings" panose="05000000000000000000" pitchFamily="2" charset="2"/>
              <a:buChar char="v"/>
            </a:pPr>
            <a:r>
              <a:rPr lang="en-US" sz="2400" dirty="0"/>
              <a:t>  Hunger</a:t>
            </a:r>
          </a:p>
          <a:p>
            <a:pPr>
              <a:buFont typeface="Wingdings" panose="05000000000000000000" pitchFamily="2" charset="2"/>
              <a:buChar char="v"/>
            </a:pPr>
            <a:r>
              <a:rPr lang="en-US" sz="2400" dirty="0"/>
              <a:t>  HIV/Hep C/ STI</a:t>
            </a:r>
          </a:p>
          <a:p>
            <a:pPr marL="0" indent="0">
              <a:buNone/>
            </a:pPr>
            <a:endParaRPr lang="en-US" dirty="0"/>
          </a:p>
        </p:txBody>
      </p:sp>
      <p:sp>
        <p:nvSpPr>
          <p:cNvPr id="4" name="Slide Number Placeholder 3">
            <a:extLst>
              <a:ext uri="{FF2B5EF4-FFF2-40B4-BE49-F238E27FC236}">
                <a16:creationId xmlns:a16="http://schemas.microsoft.com/office/drawing/2014/main" id="{0A673F9A-643D-473F-8AF8-17DA08C2E601}"/>
              </a:ext>
            </a:extLst>
          </p:cNvPr>
          <p:cNvSpPr>
            <a:spLocks noGrp="1"/>
          </p:cNvSpPr>
          <p:nvPr>
            <p:ph type="sldNum" sz="quarter" idx="12"/>
          </p:nvPr>
        </p:nvSpPr>
        <p:spPr/>
        <p:txBody>
          <a:bodyPr/>
          <a:lstStyle/>
          <a:p>
            <a:fld id="{CFB582AC-5695-48DB-B28C-201892CC33C9}" type="slidenum">
              <a:rPr lang="en-US" smtClean="0"/>
              <a:t>4</a:t>
            </a:fld>
            <a:endParaRPr lang="en-US" dirty="0"/>
          </a:p>
        </p:txBody>
      </p:sp>
    </p:spTree>
    <p:extLst>
      <p:ext uri="{BB962C8B-B14F-4D97-AF65-F5344CB8AC3E}">
        <p14:creationId xmlns:p14="http://schemas.microsoft.com/office/powerpoint/2010/main" val="310776461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234990-51C0-452C-9803-3839DF814178}"/>
              </a:ext>
            </a:extLst>
          </p:cNvPr>
          <p:cNvSpPr>
            <a:spLocks noGrp="1"/>
          </p:cNvSpPr>
          <p:nvPr>
            <p:ph type="title"/>
          </p:nvPr>
        </p:nvSpPr>
        <p:spPr/>
        <p:txBody>
          <a:bodyPr/>
          <a:lstStyle/>
          <a:p>
            <a:r>
              <a:rPr lang="en-US" dirty="0"/>
              <a:t>Opioid Crisis</a:t>
            </a:r>
          </a:p>
        </p:txBody>
      </p:sp>
      <p:sp>
        <p:nvSpPr>
          <p:cNvPr id="3" name="Content Placeholder 2">
            <a:extLst>
              <a:ext uri="{FF2B5EF4-FFF2-40B4-BE49-F238E27FC236}">
                <a16:creationId xmlns:a16="http://schemas.microsoft.com/office/drawing/2014/main" id="{A707562C-667A-4B57-B4FF-B25F3EAD746B}"/>
              </a:ext>
            </a:extLst>
          </p:cNvPr>
          <p:cNvSpPr>
            <a:spLocks noGrp="1"/>
          </p:cNvSpPr>
          <p:nvPr>
            <p:ph idx="1"/>
          </p:nvPr>
        </p:nvSpPr>
        <p:spPr/>
        <p:txBody>
          <a:bodyPr/>
          <a:lstStyle/>
          <a:p>
            <a:pPr>
              <a:buFont typeface="Wingdings" panose="05000000000000000000" pitchFamily="2" charset="2"/>
              <a:buChar char="v"/>
            </a:pPr>
            <a:r>
              <a:rPr lang="en-US" dirty="0"/>
              <a:t>   </a:t>
            </a:r>
            <a:r>
              <a:rPr lang="en-US" sz="4000" dirty="0"/>
              <a:t>Prevention</a:t>
            </a:r>
          </a:p>
          <a:p>
            <a:pPr>
              <a:buFont typeface="Wingdings" panose="05000000000000000000" pitchFamily="2" charset="2"/>
              <a:buChar char="v"/>
            </a:pPr>
            <a:r>
              <a:rPr lang="en-US" sz="4000" dirty="0"/>
              <a:t> Harm Reduction</a:t>
            </a:r>
          </a:p>
          <a:p>
            <a:pPr>
              <a:buFont typeface="Wingdings" panose="05000000000000000000" pitchFamily="2" charset="2"/>
              <a:buChar char="v"/>
            </a:pPr>
            <a:r>
              <a:rPr lang="en-US" sz="4000" dirty="0"/>
              <a:t> Treatment</a:t>
            </a:r>
          </a:p>
          <a:p>
            <a:pPr>
              <a:buFont typeface="Wingdings" panose="05000000000000000000" pitchFamily="2" charset="2"/>
              <a:buChar char="v"/>
            </a:pPr>
            <a:r>
              <a:rPr lang="en-US" sz="4000" dirty="0"/>
              <a:t> Recovery</a:t>
            </a:r>
          </a:p>
        </p:txBody>
      </p:sp>
      <p:sp>
        <p:nvSpPr>
          <p:cNvPr id="4" name="Slide Number Placeholder 3">
            <a:extLst>
              <a:ext uri="{FF2B5EF4-FFF2-40B4-BE49-F238E27FC236}">
                <a16:creationId xmlns:a16="http://schemas.microsoft.com/office/drawing/2014/main" id="{BF681DA2-4F4A-4361-9260-18E05CC30CCD}"/>
              </a:ext>
            </a:extLst>
          </p:cNvPr>
          <p:cNvSpPr>
            <a:spLocks noGrp="1"/>
          </p:cNvSpPr>
          <p:nvPr>
            <p:ph type="sldNum" sz="quarter" idx="12"/>
          </p:nvPr>
        </p:nvSpPr>
        <p:spPr/>
        <p:txBody>
          <a:bodyPr/>
          <a:lstStyle/>
          <a:p>
            <a:fld id="{CFB582AC-5695-48DB-B28C-201892CC33C9}" type="slidenum">
              <a:rPr lang="en-US" smtClean="0"/>
              <a:t>5</a:t>
            </a:fld>
            <a:endParaRPr lang="en-US" dirty="0"/>
          </a:p>
        </p:txBody>
      </p:sp>
    </p:spTree>
    <p:extLst>
      <p:ext uri="{BB962C8B-B14F-4D97-AF65-F5344CB8AC3E}">
        <p14:creationId xmlns:p14="http://schemas.microsoft.com/office/powerpoint/2010/main" val="108012454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2372FC-5F5D-4262-832C-EC7FD6C39A95}"/>
              </a:ext>
            </a:extLst>
          </p:cNvPr>
          <p:cNvSpPr>
            <a:spLocks noGrp="1"/>
          </p:cNvSpPr>
          <p:nvPr>
            <p:ph type="title"/>
          </p:nvPr>
        </p:nvSpPr>
        <p:spPr/>
        <p:txBody>
          <a:bodyPr>
            <a:normAutofit/>
          </a:bodyPr>
          <a:lstStyle/>
          <a:p>
            <a:r>
              <a:rPr lang="en-US" sz="5400" dirty="0"/>
              <a:t>Prevention</a:t>
            </a:r>
          </a:p>
        </p:txBody>
      </p:sp>
      <p:sp>
        <p:nvSpPr>
          <p:cNvPr id="3" name="Content Placeholder 2">
            <a:extLst>
              <a:ext uri="{FF2B5EF4-FFF2-40B4-BE49-F238E27FC236}">
                <a16:creationId xmlns:a16="http://schemas.microsoft.com/office/drawing/2014/main" id="{D1E3B3F2-3ACC-4378-BB0D-14C9E08F7DDB}"/>
              </a:ext>
            </a:extLst>
          </p:cNvPr>
          <p:cNvSpPr>
            <a:spLocks noGrp="1"/>
          </p:cNvSpPr>
          <p:nvPr>
            <p:ph idx="1"/>
          </p:nvPr>
        </p:nvSpPr>
        <p:spPr/>
        <p:txBody>
          <a:bodyPr>
            <a:normAutofit/>
          </a:bodyPr>
          <a:lstStyle/>
          <a:p>
            <a:pPr>
              <a:buFont typeface="Wingdings" panose="05000000000000000000" pitchFamily="2" charset="2"/>
              <a:buChar char="v"/>
            </a:pPr>
            <a:r>
              <a:rPr lang="en-US" sz="4800" dirty="0"/>
              <a:t> Decrease Opioid Prescribing</a:t>
            </a:r>
          </a:p>
          <a:p>
            <a:pPr>
              <a:buFont typeface="Wingdings" panose="05000000000000000000" pitchFamily="2" charset="2"/>
              <a:buChar char="v"/>
            </a:pPr>
            <a:r>
              <a:rPr lang="en-US" sz="4800" dirty="0"/>
              <a:t> Non-Opioid  pain management</a:t>
            </a:r>
          </a:p>
          <a:p>
            <a:pPr>
              <a:buFont typeface="Wingdings" panose="05000000000000000000" pitchFamily="2" charset="2"/>
              <a:buChar char="v"/>
            </a:pPr>
            <a:r>
              <a:rPr lang="en-US" sz="4800" dirty="0"/>
              <a:t> Education starting very young</a:t>
            </a:r>
          </a:p>
        </p:txBody>
      </p:sp>
      <p:sp>
        <p:nvSpPr>
          <p:cNvPr id="4" name="Slide Number Placeholder 3">
            <a:extLst>
              <a:ext uri="{FF2B5EF4-FFF2-40B4-BE49-F238E27FC236}">
                <a16:creationId xmlns:a16="http://schemas.microsoft.com/office/drawing/2014/main" id="{7B88393B-10C1-4A72-8CC0-CD4A8CA10B8E}"/>
              </a:ext>
            </a:extLst>
          </p:cNvPr>
          <p:cNvSpPr>
            <a:spLocks noGrp="1"/>
          </p:cNvSpPr>
          <p:nvPr>
            <p:ph type="sldNum" sz="quarter" idx="12"/>
          </p:nvPr>
        </p:nvSpPr>
        <p:spPr/>
        <p:txBody>
          <a:bodyPr/>
          <a:lstStyle/>
          <a:p>
            <a:fld id="{CFB582AC-5695-48DB-B28C-201892CC33C9}" type="slidenum">
              <a:rPr lang="en-US" smtClean="0"/>
              <a:t>6</a:t>
            </a:fld>
            <a:endParaRPr lang="en-US" dirty="0"/>
          </a:p>
        </p:txBody>
      </p:sp>
    </p:spTree>
    <p:extLst>
      <p:ext uri="{BB962C8B-B14F-4D97-AF65-F5344CB8AC3E}">
        <p14:creationId xmlns:p14="http://schemas.microsoft.com/office/powerpoint/2010/main" val="94143370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97280" y="286604"/>
            <a:ext cx="10058400" cy="1118864"/>
          </a:xfrm>
        </p:spPr>
        <p:txBody>
          <a:bodyPr/>
          <a:lstStyle/>
          <a:p>
            <a:r>
              <a:rPr lang="en-US" dirty="0"/>
              <a:t>IHS HOPE COMMITTEE</a:t>
            </a:r>
          </a:p>
        </p:txBody>
      </p:sp>
      <p:sp>
        <p:nvSpPr>
          <p:cNvPr id="3" name="Content Placeholder 2"/>
          <p:cNvSpPr>
            <a:spLocks noGrp="1"/>
          </p:cNvSpPr>
          <p:nvPr>
            <p:ph idx="1"/>
          </p:nvPr>
        </p:nvSpPr>
        <p:spPr>
          <a:xfrm>
            <a:off x="1097280" y="1766047"/>
            <a:ext cx="10058400" cy="3917577"/>
          </a:xfrm>
        </p:spPr>
        <p:txBody>
          <a:bodyPr/>
          <a:lstStyle/>
          <a:p>
            <a:pPr>
              <a:buFont typeface="Wingdings" panose="05000000000000000000" pitchFamily="2" charset="2"/>
              <a:buChar char="v"/>
            </a:pPr>
            <a:r>
              <a:rPr lang="en-US" dirty="0"/>
              <a:t>The Indian Health Service (IHS) National Committee on Heroin Opioids and Pain Efforts (HOPE Committee) works with tribal stakeholders to promote appropriate and effective pain management, reduce overdose deaths from heroin and prescription opioid misuse, and improve access to culturally appropriate treatment.</a:t>
            </a:r>
          </a:p>
          <a:p>
            <a:pPr>
              <a:buFont typeface="Wingdings" panose="05000000000000000000" pitchFamily="2" charset="2"/>
              <a:buChar char="v"/>
            </a:pPr>
            <a:r>
              <a:rPr lang="en-US" dirty="0"/>
              <a:t>Identify local resources that are available to treat pain and substance use disorders</a:t>
            </a:r>
          </a:p>
          <a:p>
            <a:pPr>
              <a:buFont typeface="Wingdings" panose="05000000000000000000" pitchFamily="2" charset="2"/>
              <a:buChar char="v"/>
            </a:pPr>
            <a:r>
              <a:rPr lang="en-US" dirty="0"/>
              <a:t>Ensure adequate administrative support to effectively coordinate patient care</a:t>
            </a:r>
          </a:p>
          <a:p>
            <a:pPr>
              <a:buFont typeface="Wingdings" panose="05000000000000000000" pitchFamily="2" charset="2"/>
              <a:buChar char="v"/>
            </a:pPr>
            <a:r>
              <a:rPr lang="en-US" dirty="0"/>
              <a:t>Encourage IHS facilities to increase clinical capacity and identify viable training and educational resources to support IHS prescribers, practitioners, tribal leadership, and community members</a:t>
            </a:r>
          </a:p>
          <a:p>
            <a:pPr>
              <a:buFont typeface="Wingdings" panose="05000000000000000000" pitchFamily="2" charset="2"/>
              <a:buChar char="v"/>
            </a:pPr>
            <a:r>
              <a:rPr lang="en-US" dirty="0"/>
              <a:t>Facilitate meaningful discussions surrounding development of comprehensive medication-assisted treatment (MAT) strategies</a:t>
            </a:r>
          </a:p>
          <a:p>
            <a:endParaRPr lang="en-US" dirty="0"/>
          </a:p>
        </p:txBody>
      </p:sp>
      <p:sp>
        <p:nvSpPr>
          <p:cNvPr id="4" name="Slide Number Placeholder 3"/>
          <p:cNvSpPr>
            <a:spLocks noGrp="1"/>
          </p:cNvSpPr>
          <p:nvPr>
            <p:ph type="sldNum" sz="quarter" idx="12"/>
          </p:nvPr>
        </p:nvSpPr>
        <p:spPr/>
        <p:txBody>
          <a:bodyPr/>
          <a:lstStyle/>
          <a:p>
            <a:fld id="{CFB582AC-5695-48DB-B28C-201892CC33C9}" type="slidenum">
              <a:rPr lang="en-US" smtClean="0"/>
              <a:t>7</a:t>
            </a:fld>
            <a:endParaRPr lang="en-US" dirty="0"/>
          </a:p>
        </p:txBody>
      </p:sp>
    </p:spTree>
    <p:extLst>
      <p:ext uri="{BB962C8B-B14F-4D97-AF65-F5344CB8AC3E}">
        <p14:creationId xmlns:p14="http://schemas.microsoft.com/office/powerpoint/2010/main" val="214351120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97280" y="286604"/>
            <a:ext cx="10058400" cy="1220464"/>
          </a:xfrm>
        </p:spPr>
        <p:txBody>
          <a:bodyPr/>
          <a:lstStyle/>
          <a:p>
            <a:r>
              <a:rPr lang="en-US" dirty="0"/>
              <a:t>Resources</a:t>
            </a:r>
          </a:p>
        </p:txBody>
      </p:sp>
      <p:pic>
        <p:nvPicPr>
          <p:cNvPr id="5" name="Content Placeholder 4" descr="Screen Clipping"/>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794000" y="1846263"/>
            <a:ext cx="5875867" cy="4300537"/>
          </a:xfrm>
        </p:spPr>
      </p:pic>
      <p:sp>
        <p:nvSpPr>
          <p:cNvPr id="4" name="Slide Number Placeholder 3"/>
          <p:cNvSpPr>
            <a:spLocks noGrp="1"/>
          </p:cNvSpPr>
          <p:nvPr>
            <p:ph type="sldNum" sz="quarter" idx="12"/>
          </p:nvPr>
        </p:nvSpPr>
        <p:spPr/>
        <p:txBody>
          <a:bodyPr/>
          <a:lstStyle/>
          <a:p>
            <a:fld id="{CFB582AC-5695-48DB-B28C-201892CC33C9}" type="slidenum">
              <a:rPr lang="en-US" smtClean="0"/>
              <a:t>8</a:t>
            </a:fld>
            <a:endParaRPr lang="en-US" dirty="0"/>
          </a:p>
        </p:txBody>
      </p:sp>
    </p:spTree>
    <p:extLst>
      <p:ext uri="{BB962C8B-B14F-4D97-AF65-F5344CB8AC3E}">
        <p14:creationId xmlns:p14="http://schemas.microsoft.com/office/powerpoint/2010/main" val="392073795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Harm Reduction</a:t>
            </a:r>
          </a:p>
        </p:txBody>
      </p:sp>
      <p:sp>
        <p:nvSpPr>
          <p:cNvPr id="3" name="Content Placeholder 2"/>
          <p:cNvSpPr>
            <a:spLocks noGrp="1"/>
          </p:cNvSpPr>
          <p:nvPr>
            <p:ph idx="1"/>
          </p:nvPr>
        </p:nvSpPr>
        <p:spPr>
          <a:xfrm>
            <a:off x="1097280" y="2043952"/>
            <a:ext cx="10058400" cy="3825141"/>
          </a:xfrm>
        </p:spPr>
        <p:txBody>
          <a:bodyPr>
            <a:normAutofit/>
          </a:bodyPr>
          <a:lstStyle/>
          <a:p>
            <a:pPr lvl="0">
              <a:buFont typeface="Wingdings" panose="05000000000000000000" pitchFamily="2" charset="2"/>
              <a:buChar char="v"/>
            </a:pPr>
            <a:r>
              <a:rPr lang="en-US" dirty="0"/>
              <a:t>The IHS continues to support low barrier access to naloxone for overdose reversal.  Supplying Naloxone . </a:t>
            </a:r>
          </a:p>
          <a:p>
            <a:pPr lvl="0">
              <a:buFont typeface="Wingdings" panose="05000000000000000000" pitchFamily="2" charset="2"/>
              <a:buChar char="v"/>
            </a:pPr>
            <a:r>
              <a:rPr lang="en-US" dirty="0"/>
              <a:t>All Employees will be provided Naloxone Training </a:t>
            </a:r>
          </a:p>
          <a:p>
            <a:pPr lvl="0">
              <a:buFont typeface="Wingdings" panose="05000000000000000000" pitchFamily="2" charset="2"/>
              <a:buChar char="v"/>
            </a:pPr>
            <a:r>
              <a:rPr lang="en-US" dirty="0"/>
              <a:t>The IHS also partnered with the Bureau of Indian Education to develop a Naloxone in Schools toolkit to equip overdose response in community spaces where people gather. </a:t>
            </a:r>
          </a:p>
          <a:p>
            <a:pPr>
              <a:buFont typeface="Wingdings" panose="05000000000000000000" pitchFamily="2" charset="2"/>
              <a:buChar char="v"/>
            </a:pPr>
            <a:r>
              <a:rPr lang="en-US" dirty="0"/>
              <a:t> Naloxone Safety Net Program has been distributing Naloxone</a:t>
            </a:r>
          </a:p>
          <a:p>
            <a:pPr>
              <a:buFont typeface="Wingdings" panose="05000000000000000000" pitchFamily="2" charset="2"/>
              <a:buChar char="v"/>
            </a:pPr>
            <a:r>
              <a:rPr lang="en-US" dirty="0"/>
              <a:t>IHS decreased Opioid Prescribing by 70% over the last 10 years</a:t>
            </a:r>
          </a:p>
          <a:p>
            <a:endParaRPr lang="en-US" dirty="0"/>
          </a:p>
        </p:txBody>
      </p:sp>
      <p:sp>
        <p:nvSpPr>
          <p:cNvPr id="4" name="Slide Number Placeholder 3"/>
          <p:cNvSpPr>
            <a:spLocks noGrp="1"/>
          </p:cNvSpPr>
          <p:nvPr>
            <p:ph type="sldNum" sz="quarter" idx="12"/>
          </p:nvPr>
        </p:nvSpPr>
        <p:spPr/>
        <p:txBody>
          <a:bodyPr/>
          <a:lstStyle/>
          <a:p>
            <a:fld id="{CFB582AC-5695-48DB-B28C-201892CC33C9}" type="slidenum">
              <a:rPr lang="en-US" smtClean="0"/>
              <a:t>9</a:t>
            </a:fld>
            <a:endParaRPr lang="en-US" dirty="0"/>
          </a:p>
        </p:txBody>
      </p:sp>
    </p:spTree>
    <p:extLst>
      <p:ext uri="{BB962C8B-B14F-4D97-AF65-F5344CB8AC3E}">
        <p14:creationId xmlns:p14="http://schemas.microsoft.com/office/powerpoint/2010/main" val="159925720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Treatment and Recovery</a:t>
            </a:r>
          </a:p>
        </p:txBody>
      </p:sp>
      <p:sp>
        <p:nvSpPr>
          <p:cNvPr id="3" name="Content Placeholder 2"/>
          <p:cNvSpPr>
            <a:spLocks noGrp="1"/>
          </p:cNvSpPr>
          <p:nvPr>
            <p:ph idx="1"/>
          </p:nvPr>
        </p:nvSpPr>
        <p:spPr/>
        <p:txBody>
          <a:bodyPr/>
          <a:lstStyle/>
          <a:p>
            <a:pPr>
              <a:buFont typeface="Wingdings" panose="05000000000000000000" pitchFamily="2" charset="2"/>
              <a:buChar char="v"/>
            </a:pPr>
            <a:r>
              <a:rPr lang="en-US" dirty="0"/>
              <a:t>The IHS continues to expand efforts to screen patients for risky substance use.  In July, the IHS released a new GPRA development measure to collect and report efforts surrounding screening adult patients for risky substance use.  </a:t>
            </a:r>
          </a:p>
          <a:p>
            <a:pPr>
              <a:buFont typeface="Wingdings" panose="05000000000000000000" pitchFamily="2" charset="2"/>
              <a:buChar char="v"/>
            </a:pPr>
            <a:r>
              <a:rPr lang="en-US" dirty="0"/>
              <a:t>The IHS is working with OIT to enhance and update screening tools and documentation in the IHS legacy Electronic Health Record. </a:t>
            </a:r>
          </a:p>
          <a:p>
            <a:pPr lvl="0">
              <a:buFont typeface="Wingdings" panose="05000000000000000000" pitchFamily="2" charset="2"/>
              <a:buChar char="v"/>
            </a:pPr>
            <a:r>
              <a:rPr lang="en-US" dirty="0"/>
              <a:t>The IHS Pain and Addiction Care in the Emergency Department (PACED) pilot project resulted in accreditation of five direct-service Emergency Departments.  The programs promote access to naloxone, evidence-based treatment, and enhanced care coordination.  </a:t>
            </a:r>
          </a:p>
          <a:p>
            <a:pPr>
              <a:buFont typeface="Wingdings" panose="05000000000000000000" pitchFamily="2" charset="2"/>
              <a:buChar char="v"/>
            </a:pPr>
            <a:r>
              <a:rPr lang="en-US" dirty="0"/>
              <a:t> The IHS is partnering with BIA Corrections to develop an MOU to improve access to care and care coordination for justice-involved populations.  </a:t>
            </a:r>
          </a:p>
          <a:p>
            <a:endParaRPr lang="en-US" dirty="0"/>
          </a:p>
        </p:txBody>
      </p:sp>
      <p:sp>
        <p:nvSpPr>
          <p:cNvPr id="4" name="Slide Number Placeholder 3"/>
          <p:cNvSpPr>
            <a:spLocks noGrp="1"/>
          </p:cNvSpPr>
          <p:nvPr>
            <p:ph type="sldNum" sz="quarter" idx="12"/>
          </p:nvPr>
        </p:nvSpPr>
        <p:spPr/>
        <p:txBody>
          <a:bodyPr/>
          <a:lstStyle/>
          <a:p>
            <a:fld id="{CFB582AC-5695-48DB-B28C-201892CC33C9}" type="slidenum">
              <a:rPr lang="en-US" smtClean="0"/>
              <a:t>10</a:t>
            </a:fld>
            <a:endParaRPr lang="en-US" dirty="0"/>
          </a:p>
        </p:txBody>
      </p:sp>
    </p:spTree>
    <p:extLst>
      <p:ext uri="{BB962C8B-B14F-4D97-AF65-F5344CB8AC3E}">
        <p14:creationId xmlns:p14="http://schemas.microsoft.com/office/powerpoint/2010/main" val="346311255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743CB62-9016-4CC1-B2CF-46F8B7EF0280}"/>
              </a:ext>
            </a:extLst>
          </p:cNvPr>
          <p:cNvSpPr>
            <a:spLocks noGrp="1"/>
          </p:cNvSpPr>
          <p:nvPr>
            <p:ph type="title"/>
          </p:nvPr>
        </p:nvSpPr>
        <p:spPr/>
        <p:txBody>
          <a:bodyPr/>
          <a:lstStyle/>
          <a:p>
            <a:r>
              <a:rPr lang="en-US" dirty="0"/>
              <a:t>Treatment</a:t>
            </a:r>
          </a:p>
        </p:txBody>
      </p:sp>
      <p:sp>
        <p:nvSpPr>
          <p:cNvPr id="3" name="Content Placeholder 2">
            <a:extLst>
              <a:ext uri="{FF2B5EF4-FFF2-40B4-BE49-F238E27FC236}">
                <a16:creationId xmlns:a16="http://schemas.microsoft.com/office/drawing/2014/main" id="{B122FF1F-1820-430A-B640-00BBF21454B4}"/>
              </a:ext>
            </a:extLst>
          </p:cNvPr>
          <p:cNvSpPr>
            <a:spLocks noGrp="1"/>
          </p:cNvSpPr>
          <p:nvPr>
            <p:ph idx="1"/>
          </p:nvPr>
        </p:nvSpPr>
        <p:spPr/>
        <p:txBody>
          <a:bodyPr/>
          <a:lstStyle/>
          <a:p>
            <a:pPr>
              <a:buFont typeface="Wingdings" panose="05000000000000000000" pitchFamily="2" charset="2"/>
              <a:buChar char="v"/>
            </a:pPr>
            <a:r>
              <a:rPr lang="en-US" dirty="0"/>
              <a:t> </a:t>
            </a:r>
            <a:r>
              <a:rPr lang="en-US" sz="3600" dirty="0"/>
              <a:t>Lack detox centers</a:t>
            </a:r>
          </a:p>
          <a:p>
            <a:pPr>
              <a:buFont typeface="Wingdings" panose="05000000000000000000" pitchFamily="2" charset="2"/>
              <a:buChar char="v"/>
            </a:pPr>
            <a:r>
              <a:rPr lang="en-US" sz="3600" dirty="0"/>
              <a:t> Lack inpatient services</a:t>
            </a:r>
          </a:p>
          <a:p>
            <a:pPr>
              <a:buFont typeface="Wingdings" panose="05000000000000000000" pitchFamily="2" charset="2"/>
              <a:buChar char="v"/>
            </a:pPr>
            <a:r>
              <a:rPr lang="en-US" sz="3600" dirty="0"/>
              <a:t> Distances to care</a:t>
            </a:r>
          </a:p>
          <a:p>
            <a:pPr>
              <a:buFont typeface="Wingdings" panose="05000000000000000000" pitchFamily="2" charset="2"/>
              <a:buChar char="v"/>
            </a:pPr>
            <a:r>
              <a:rPr lang="en-US" sz="3600" dirty="0"/>
              <a:t>  Difficult in rural areas to have response teams</a:t>
            </a:r>
          </a:p>
        </p:txBody>
      </p:sp>
      <p:sp>
        <p:nvSpPr>
          <p:cNvPr id="4" name="Slide Number Placeholder 3">
            <a:extLst>
              <a:ext uri="{FF2B5EF4-FFF2-40B4-BE49-F238E27FC236}">
                <a16:creationId xmlns:a16="http://schemas.microsoft.com/office/drawing/2014/main" id="{61E95A3E-978D-457F-8313-A10036F4DDF6}"/>
              </a:ext>
            </a:extLst>
          </p:cNvPr>
          <p:cNvSpPr>
            <a:spLocks noGrp="1"/>
          </p:cNvSpPr>
          <p:nvPr>
            <p:ph type="sldNum" sz="quarter" idx="12"/>
          </p:nvPr>
        </p:nvSpPr>
        <p:spPr/>
        <p:txBody>
          <a:bodyPr/>
          <a:lstStyle/>
          <a:p>
            <a:fld id="{CFB582AC-5695-48DB-B28C-201892CC33C9}" type="slidenum">
              <a:rPr lang="en-US" smtClean="0"/>
              <a:t>11</a:t>
            </a:fld>
            <a:endParaRPr lang="en-US" dirty="0"/>
          </a:p>
        </p:txBody>
      </p:sp>
    </p:spTree>
    <p:extLst>
      <p:ext uri="{BB962C8B-B14F-4D97-AF65-F5344CB8AC3E}">
        <p14:creationId xmlns:p14="http://schemas.microsoft.com/office/powerpoint/2010/main" val="36845720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E3E904B-096F-4000-AF58-1E6A8F431F37}"/>
              </a:ext>
            </a:extLst>
          </p:cNvPr>
          <p:cNvSpPr>
            <a:spLocks noGrp="1"/>
          </p:cNvSpPr>
          <p:nvPr>
            <p:ph type="title"/>
          </p:nvPr>
        </p:nvSpPr>
        <p:spPr/>
        <p:txBody>
          <a:bodyPr/>
          <a:lstStyle/>
          <a:p>
            <a:r>
              <a:rPr lang="en-US" dirty="0"/>
              <a:t>Recovery</a:t>
            </a:r>
          </a:p>
        </p:txBody>
      </p:sp>
      <p:sp>
        <p:nvSpPr>
          <p:cNvPr id="3" name="Content Placeholder 2">
            <a:extLst>
              <a:ext uri="{FF2B5EF4-FFF2-40B4-BE49-F238E27FC236}">
                <a16:creationId xmlns:a16="http://schemas.microsoft.com/office/drawing/2014/main" id="{C262D5C2-09C0-469A-9283-98DD323D2AC2}"/>
              </a:ext>
            </a:extLst>
          </p:cNvPr>
          <p:cNvSpPr>
            <a:spLocks noGrp="1"/>
          </p:cNvSpPr>
          <p:nvPr>
            <p:ph idx="1"/>
          </p:nvPr>
        </p:nvSpPr>
        <p:spPr/>
        <p:txBody>
          <a:bodyPr/>
          <a:lstStyle/>
          <a:p>
            <a:pPr>
              <a:buFont typeface="Wingdings" panose="05000000000000000000" pitchFamily="2" charset="2"/>
              <a:buChar char="v"/>
            </a:pPr>
            <a:r>
              <a:rPr lang="en-US" dirty="0"/>
              <a:t> </a:t>
            </a:r>
            <a:r>
              <a:rPr lang="en-US" sz="4000" dirty="0"/>
              <a:t>Peer Recovery</a:t>
            </a:r>
          </a:p>
          <a:p>
            <a:pPr>
              <a:buFont typeface="Wingdings" panose="05000000000000000000" pitchFamily="2" charset="2"/>
              <a:buChar char="v"/>
            </a:pPr>
            <a:r>
              <a:rPr lang="en-US" sz="4000" dirty="0"/>
              <a:t> Re-integration</a:t>
            </a:r>
          </a:p>
          <a:p>
            <a:pPr>
              <a:buFont typeface="Wingdings" panose="05000000000000000000" pitchFamily="2" charset="2"/>
              <a:buChar char="v"/>
            </a:pPr>
            <a:r>
              <a:rPr lang="en-US" sz="4000" dirty="0"/>
              <a:t> Purpose</a:t>
            </a:r>
          </a:p>
          <a:p>
            <a:pPr>
              <a:buFont typeface="Wingdings" panose="05000000000000000000" pitchFamily="2" charset="2"/>
              <a:buChar char="v"/>
            </a:pPr>
            <a:r>
              <a:rPr lang="en-US" sz="4000" dirty="0"/>
              <a:t> Recovery is forever</a:t>
            </a:r>
          </a:p>
        </p:txBody>
      </p:sp>
      <p:sp>
        <p:nvSpPr>
          <p:cNvPr id="4" name="Slide Number Placeholder 3">
            <a:extLst>
              <a:ext uri="{FF2B5EF4-FFF2-40B4-BE49-F238E27FC236}">
                <a16:creationId xmlns:a16="http://schemas.microsoft.com/office/drawing/2014/main" id="{3F1AE743-02FA-4E84-A714-FF977651403F}"/>
              </a:ext>
            </a:extLst>
          </p:cNvPr>
          <p:cNvSpPr>
            <a:spLocks noGrp="1"/>
          </p:cNvSpPr>
          <p:nvPr>
            <p:ph type="sldNum" sz="quarter" idx="12"/>
          </p:nvPr>
        </p:nvSpPr>
        <p:spPr/>
        <p:txBody>
          <a:bodyPr/>
          <a:lstStyle/>
          <a:p>
            <a:fld id="{CFB582AC-5695-48DB-B28C-201892CC33C9}" type="slidenum">
              <a:rPr lang="en-US" smtClean="0"/>
              <a:t>12</a:t>
            </a:fld>
            <a:endParaRPr lang="en-US" dirty="0"/>
          </a:p>
        </p:txBody>
      </p:sp>
    </p:spTree>
    <p:extLst>
      <p:ext uri="{BB962C8B-B14F-4D97-AF65-F5344CB8AC3E}">
        <p14:creationId xmlns:p14="http://schemas.microsoft.com/office/powerpoint/2010/main" val="29120444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Clinical and Public Health</a:t>
            </a:r>
          </a:p>
        </p:txBody>
      </p:sp>
      <p:sp>
        <p:nvSpPr>
          <p:cNvPr id="3" name="Content Placeholder 2"/>
          <p:cNvSpPr>
            <a:spLocks noGrp="1"/>
          </p:cNvSpPr>
          <p:nvPr>
            <p:ph idx="1"/>
          </p:nvPr>
        </p:nvSpPr>
        <p:spPr>
          <a:xfrm>
            <a:off x="1097280" y="2097740"/>
            <a:ext cx="10058400" cy="3771353"/>
          </a:xfrm>
        </p:spPr>
        <p:txBody>
          <a:bodyPr>
            <a:normAutofit/>
          </a:bodyPr>
          <a:lstStyle/>
          <a:p>
            <a:pPr>
              <a:buFont typeface="Wingdings" panose="05000000000000000000" pitchFamily="2" charset="2"/>
              <a:buChar char="v"/>
            </a:pPr>
            <a:r>
              <a:rPr lang="en-US" sz="3200" dirty="0"/>
              <a:t>Create collaborative forums for sharing of information and best practices</a:t>
            </a:r>
          </a:p>
          <a:p>
            <a:pPr>
              <a:buFont typeface="Wingdings" panose="05000000000000000000" pitchFamily="2" charset="2"/>
              <a:buChar char="v"/>
            </a:pPr>
            <a:r>
              <a:rPr lang="en-US" sz="3200" dirty="0"/>
              <a:t> A sustainable method of communication so all information is accessible</a:t>
            </a:r>
          </a:p>
          <a:p>
            <a:pPr>
              <a:buFont typeface="Wingdings" panose="05000000000000000000" pitchFamily="2" charset="2"/>
              <a:buChar char="v"/>
            </a:pPr>
            <a:r>
              <a:rPr lang="en-US" sz="3200" dirty="0"/>
              <a:t>Inclusion on work teams to address opioid strategy</a:t>
            </a:r>
          </a:p>
        </p:txBody>
      </p:sp>
      <p:sp>
        <p:nvSpPr>
          <p:cNvPr id="4" name="Slide Number Placeholder 3"/>
          <p:cNvSpPr>
            <a:spLocks noGrp="1"/>
          </p:cNvSpPr>
          <p:nvPr>
            <p:ph type="sldNum" sz="quarter" idx="12"/>
          </p:nvPr>
        </p:nvSpPr>
        <p:spPr/>
        <p:txBody>
          <a:bodyPr/>
          <a:lstStyle/>
          <a:p>
            <a:fld id="{CFB582AC-5695-48DB-B28C-201892CC33C9}" type="slidenum">
              <a:rPr lang="en-US" smtClean="0"/>
              <a:pPr/>
              <a:t>13</a:t>
            </a:fld>
            <a:endParaRPr lang="en-US" dirty="0"/>
          </a:p>
        </p:txBody>
      </p:sp>
    </p:spTree>
    <p:extLst>
      <p:ext uri="{BB962C8B-B14F-4D97-AF65-F5344CB8AC3E}">
        <p14:creationId xmlns:p14="http://schemas.microsoft.com/office/powerpoint/2010/main" val="217973251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 does work</a:t>
            </a:r>
          </a:p>
        </p:txBody>
      </p:sp>
      <p:sp>
        <p:nvSpPr>
          <p:cNvPr id="3" name="Content Placeholder 2"/>
          <p:cNvSpPr>
            <a:spLocks noGrp="1"/>
          </p:cNvSpPr>
          <p:nvPr>
            <p:ph idx="1"/>
          </p:nvPr>
        </p:nvSpPr>
        <p:spPr>
          <a:xfrm>
            <a:off x="1097280" y="2223246"/>
            <a:ext cx="10058400" cy="3645847"/>
          </a:xfrm>
        </p:spPr>
        <p:txBody>
          <a:bodyPr>
            <a:normAutofit/>
          </a:bodyPr>
          <a:lstStyle/>
          <a:p>
            <a:pPr>
              <a:buFont typeface="Wingdings" panose="05000000000000000000" pitchFamily="2" charset="2"/>
              <a:buChar char="v"/>
            </a:pPr>
            <a:r>
              <a:rPr lang="en-US" sz="2800" dirty="0"/>
              <a:t>Advocacy</a:t>
            </a:r>
          </a:p>
          <a:p>
            <a:pPr>
              <a:buFont typeface="Wingdings" panose="05000000000000000000" pitchFamily="2" charset="2"/>
              <a:buChar char="v"/>
            </a:pPr>
            <a:r>
              <a:rPr lang="en-US" sz="2800" dirty="0"/>
              <a:t>Adaptation by the Indian Health Service to provide therapeutics, and supplies</a:t>
            </a:r>
          </a:p>
          <a:p>
            <a:pPr>
              <a:buFont typeface="Wingdings" panose="05000000000000000000" pitchFamily="2" charset="2"/>
              <a:buChar char="v"/>
            </a:pPr>
            <a:r>
              <a:rPr lang="en-US" sz="2800" dirty="0"/>
              <a:t>Amazing community response to support our people</a:t>
            </a:r>
          </a:p>
          <a:p>
            <a:pPr>
              <a:buFont typeface="Wingdings" panose="05000000000000000000" pitchFamily="2" charset="2"/>
              <a:buChar char="v"/>
            </a:pPr>
            <a:r>
              <a:rPr lang="en-US" sz="2800" dirty="0"/>
              <a:t>Tribal leadership</a:t>
            </a:r>
          </a:p>
          <a:p>
            <a:pPr>
              <a:buFont typeface="Wingdings" panose="05000000000000000000" pitchFamily="2" charset="2"/>
              <a:buChar char="v"/>
            </a:pPr>
            <a:r>
              <a:rPr lang="en-US" sz="2800" dirty="0"/>
              <a:t>Engaging our elders and our history</a:t>
            </a:r>
          </a:p>
        </p:txBody>
      </p:sp>
      <p:sp>
        <p:nvSpPr>
          <p:cNvPr id="4" name="Slide Number Placeholder 3"/>
          <p:cNvSpPr>
            <a:spLocks noGrp="1"/>
          </p:cNvSpPr>
          <p:nvPr>
            <p:ph type="sldNum" sz="quarter" idx="12"/>
          </p:nvPr>
        </p:nvSpPr>
        <p:spPr/>
        <p:txBody>
          <a:bodyPr/>
          <a:lstStyle/>
          <a:p>
            <a:fld id="{CFB582AC-5695-48DB-B28C-201892CC33C9}" type="slidenum">
              <a:rPr lang="en-US" smtClean="0"/>
              <a:pPr/>
              <a:t>14</a:t>
            </a:fld>
            <a:endParaRPr lang="en-US" dirty="0"/>
          </a:p>
        </p:txBody>
      </p:sp>
    </p:spTree>
    <p:extLst>
      <p:ext uri="{BB962C8B-B14F-4D97-AF65-F5344CB8AC3E}">
        <p14:creationId xmlns:p14="http://schemas.microsoft.com/office/powerpoint/2010/main" val="422846146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85794" y="5283889"/>
            <a:ext cx="10820399" cy="988114"/>
          </a:xfrm>
        </p:spPr>
        <p:txBody>
          <a:bodyPr>
            <a:normAutofit fontScale="90000"/>
          </a:bodyPr>
          <a:lstStyle/>
          <a:p>
            <a:pPr algn="ctr"/>
            <a:br>
              <a:rPr lang="en-US" dirty="0"/>
            </a:br>
            <a:br>
              <a:rPr lang="en-US" dirty="0"/>
            </a:br>
            <a:r>
              <a:rPr lang="en-US" dirty="0" err="1"/>
              <a:t>Ahe’hee</a:t>
            </a:r>
            <a:r>
              <a:rPr lang="en-US" dirty="0"/>
              <a:t>’</a:t>
            </a:r>
            <a:br>
              <a:rPr lang="en-US" dirty="0"/>
            </a:br>
            <a:r>
              <a:rPr lang="en-US" dirty="0"/>
              <a:t>Thank you!</a:t>
            </a:r>
          </a:p>
        </p:txBody>
      </p:sp>
      <p:pic>
        <p:nvPicPr>
          <p:cNvPr id="3" name="Picture 2" descr="Screen Clippi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85795" y="275785"/>
            <a:ext cx="11506206" cy="4116601"/>
          </a:xfrm>
          <a:prstGeom prst="rect">
            <a:avLst/>
          </a:prstGeom>
        </p:spPr>
      </p:pic>
    </p:spTree>
    <p:extLst>
      <p:ext uri="{BB962C8B-B14F-4D97-AF65-F5344CB8AC3E}">
        <p14:creationId xmlns:p14="http://schemas.microsoft.com/office/powerpoint/2010/main" val="1992473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52900" y="1432005"/>
            <a:ext cx="3721908" cy="3701970"/>
          </a:xfrm>
          <a:prstGeom prst="rect">
            <a:avLst/>
          </a:prstGeom>
        </p:spPr>
      </p:pic>
      <p:sp>
        <p:nvSpPr>
          <p:cNvPr id="3" name="Slide Number Placeholder 2"/>
          <p:cNvSpPr>
            <a:spLocks noGrp="1"/>
          </p:cNvSpPr>
          <p:nvPr>
            <p:ph type="sldNum" sz="quarter" idx="12"/>
          </p:nvPr>
        </p:nvSpPr>
        <p:spPr/>
        <p:txBody>
          <a:bodyPr/>
          <a:lstStyle/>
          <a:p>
            <a:fld id="{CFB582AC-5695-48DB-B28C-201892CC33C9}" type="slidenum">
              <a:rPr lang="en-US" smtClean="0"/>
              <a:t>16</a:t>
            </a:fld>
            <a:endParaRPr lang="en-US" dirty="0"/>
          </a:p>
        </p:txBody>
      </p:sp>
      <p:pic>
        <p:nvPicPr>
          <p:cNvPr id="4" name="Picture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0" y="6301657"/>
            <a:ext cx="12207240" cy="556343"/>
          </a:xfrm>
          <a:prstGeom prst="rect">
            <a:avLst/>
          </a:prstGeom>
        </p:spPr>
      </p:pic>
    </p:spTree>
    <p:extLst>
      <p:ext uri="{BB962C8B-B14F-4D97-AF65-F5344CB8AC3E}">
        <p14:creationId xmlns:p14="http://schemas.microsoft.com/office/powerpoint/2010/main" val="3003764915"/>
      </p:ext>
    </p:extLst>
  </p:cSld>
  <p:clrMapOvr>
    <a:masterClrMapping/>
  </p:clrMapOvr>
</p:sld>
</file>

<file path=ppt/theme/theme1.xml><?xml version="1.0" encoding="utf-8"?>
<a:theme xmlns:a="http://schemas.openxmlformats.org/drawingml/2006/main" name="Retrospect">
  <a:themeElements>
    <a:clrScheme name="Custom 1">
      <a:dk1>
        <a:srgbClr val="000000"/>
      </a:dk1>
      <a:lt1>
        <a:sysClr val="window" lastClr="FFFFFF"/>
      </a:lt1>
      <a:dk2>
        <a:srgbClr val="637052"/>
      </a:dk2>
      <a:lt2>
        <a:srgbClr val="CCDDEA"/>
      </a:lt2>
      <a:accent1>
        <a:srgbClr val="0F4C76"/>
      </a:accent1>
      <a:accent2>
        <a:srgbClr val="0F4C76"/>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69DEF66683F1904A9D18C86F600002D8" ma:contentTypeVersion="18" ma:contentTypeDescription="Create a new document." ma:contentTypeScope="" ma:versionID="bbdac320460c27aa7a24f68483c77f33">
  <xsd:schema xmlns:xsd="http://www.w3.org/2001/XMLSchema" xmlns:xs="http://www.w3.org/2001/XMLSchema" xmlns:p="http://schemas.microsoft.com/office/2006/metadata/properties" xmlns:ns2="c3e7fb3a-f61c-4241-9fbd-03f77e035e59" xmlns:ns3="b37bbeab-e64e-43e9-894e-e09b3b82ea91" targetNamespace="http://schemas.microsoft.com/office/2006/metadata/properties" ma:root="true" ma:fieldsID="325511f9f3ba21235ae59dbe486452a2" ns2:_="" ns3:_="">
    <xsd:import namespace="c3e7fb3a-f61c-4241-9fbd-03f77e035e59"/>
    <xsd:import namespace="b37bbeab-e64e-43e9-894e-e09b3b82ea91"/>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GenerationTime" minOccurs="0"/>
                <xsd:element ref="ns2:MediaServiceEventHashCode" minOccurs="0"/>
                <xsd:element ref="ns2:MediaServiceOCR" minOccurs="0"/>
                <xsd:element ref="ns2:MediaServiceLocation" minOccurs="0"/>
                <xsd:element ref="ns2:MediaServiceAutoKeyPoints" minOccurs="0"/>
                <xsd:element ref="ns2:MediaServiceKeyPoints" minOccurs="0"/>
                <xsd:element ref="ns3:SharedWithUsers" minOccurs="0"/>
                <xsd:element ref="ns3:SharedWithDetails" minOccurs="0"/>
                <xsd:element ref="ns2:MediaLengthInSeconds" minOccurs="0"/>
                <xsd:element ref="ns2:lcf76f155ced4ddcb4097134ff3c332f" minOccurs="0"/>
                <xsd:element ref="ns3:TaxCatchAll" minOccurs="0"/>
                <xsd:element ref="ns2:MediaServiceObjectDetectorVersions" minOccurs="0"/>
                <xsd:element ref="ns2: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c3e7fb3a-f61c-4241-9fbd-03f77e035e59"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GenerationTime" ma:index="11" nillable="true" ma:displayName="MediaServiceGenerationTime" ma:hidden="true" ma:internalName="MediaServiceGenerationTime" ma:readOnly="true">
      <xsd:simpleType>
        <xsd:restriction base="dms:Text"/>
      </xsd:simpleType>
    </xsd:element>
    <xsd:element name="MediaServiceEventHashCode" ma:index="12" nillable="true" ma:displayName="MediaServiceEventHashCode" ma:hidden="true" ma:internalName="MediaServiceEventHashCode" ma:readOnly="true">
      <xsd:simpleType>
        <xsd:restriction base="dms:Text"/>
      </xsd:simpleType>
    </xsd:element>
    <xsd:element name="MediaServiceOCR" ma:index="13" nillable="true" ma:displayName="Extracted Text" ma:internalName="MediaServiceOCR" ma:readOnly="true">
      <xsd:simpleType>
        <xsd:restriction base="dms:Note">
          <xsd:maxLength value="255"/>
        </xsd:restriction>
      </xsd:simpleType>
    </xsd:element>
    <xsd:element name="MediaServiceLocation" ma:index="14" nillable="true" ma:displayName="Location" ma:internalName="MediaServiceLocation" ma:readOnly="true">
      <xsd:simpleType>
        <xsd:restriction base="dms:Text"/>
      </xsd:simpleType>
    </xsd:element>
    <xsd:element name="MediaServiceAutoKeyPoints" ma:index="15" nillable="true" ma:displayName="MediaServiceAutoKeyPoints" ma:hidden="true" ma:internalName="MediaServiceAutoKeyPoints" ma:readOnly="true">
      <xsd:simpleType>
        <xsd:restriction base="dms:Note"/>
      </xsd:simpleType>
    </xsd:element>
    <xsd:element name="MediaServiceKeyPoints" ma:index="16" nillable="true" ma:displayName="KeyPoints" ma:internalName="MediaServiceKeyPoints" ma:readOnly="true">
      <xsd:simpleType>
        <xsd:restriction base="dms:Note">
          <xsd:maxLength value="255"/>
        </xsd:restriction>
      </xsd:simpleType>
    </xsd:element>
    <xsd:element name="MediaLengthInSeconds" ma:index="19" nillable="true" ma:displayName="Length (seconds)" ma:internalName="MediaLengthInSeconds" ma:readOnly="true">
      <xsd:simpleType>
        <xsd:restriction base="dms:Unknown"/>
      </xsd:simpleType>
    </xsd:element>
    <xsd:element name="lcf76f155ced4ddcb4097134ff3c332f" ma:index="21" nillable="true" ma:taxonomy="true" ma:internalName="lcf76f155ced4ddcb4097134ff3c332f" ma:taxonomyFieldName="MediaServiceImageTags" ma:displayName="Image Tags" ma:readOnly="false" ma:fieldId="{5cf76f15-5ced-4ddc-b409-7134ff3c332f}" ma:taxonomyMulti="true" ma:sspId="dd666a43-d96d-4f4b-b12f-397f8ab1e325"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23"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24"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b37bbeab-e64e-43e9-894e-e09b3b82ea91" elementFormDefault="qualified">
    <xsd:import namespace="http://schemas.microsoft.com/office/2006/documentManagement/types"/>
    <xsd:import namespace="http://schemas.microsoft.com/office/infopath/2007/PartnerControls"/>
    <xsd:element name="SharedWithUsers" ma:index="17"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8" nillable="true" ma:displayName="Shared With Details" ma:internalName="SharedWithDetails" ma:readOnly="true">
      <xsd:simpleType>
        <xsd:restriction base="dms:Note">
          <xsd:maxLength value="255"/>
        </xsd:restriction>
      </xsd:simpleType>
    </xsd:element>
    <xsd:element name="TaxCatchAll" ma:index="22" nillable="true" ma:displayName="Taxonomy Catch All Column" ma:hidden="true" ma:list="{a2c23464-064b-4240-ab2a-a8d730b63fa3}" ma:internalName="TaxCatchAll" ma:showField="CatchAllData" ma:web="b37bbeab-e64e-43e9-894e-e09b3b82ea91">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TaxCatchAll xmlns="b37bbeab-e64e-43e9-894e-e09b3b82ea91" xsi:nil="true"/>
    <lcf76f155ced4ddcb4097134ff3c332f xmlns="c3e7fb3a-f61c-4241-9fbd-03f77e035e59">
      <Terms xmlns="http://schemas.microsoft.com/office/infopath/2007/PartnerControls"/>
    </lcf76f155ced4ddcb4097134ff3c332f>
  </documentManagement>
</p:properties>
</file>

<file path=customXml/itemProps1.xml><?xml version="1.0" encoding="utf-8"?>
<ds:datastoreItem xmlns:ds="http://schemas.openxmlformats.org/officeDocument/2006/customXml" ds:itemID="{A9D7FCF6-2A3A-46E5-B00A-82E459FCEE66}"/>
</file>

<file path=customXml/itemProps2.xml><?xml version="1.0" encoding="utf-8"?>
<ds:datastoreItem xmlns:ds="http://schemas.openxmlformats.org/officeDocument/2006/customXml" ds:itemID="{1EF10F33-34E1-4DE0-84E5-7380CE5C0ABD}"/>
</file>

<file path=customXml/itemProps3.xml><?xml version="1.0" encoding="utf-8"?>
<ds:datastoreItem xmlns:ds="http://schemas.openxmlformats.org/officeDocument/2006/customXml" ds:itemID="{868307CD-33DF-4249-9058-1BBD1FCEC023}"/>
</file>

<file path=docProps/app.xml><?xml version="1.0" encoding="utf-8"?>
<Properties xmlns="http://schemas.openxmlformats.org/officeDocument/2006/extended-properties" xmlns:vt="http://schemas.openxmlformats.org/officeDocument/2006/docPropsVTypes">
  <Template>Retrospect</Template>
  <TotalTime>972</TotalTime>
  <Words>585</Words>
  <Application>Microsoft Office PowerPoint</Application>
  <PresentationFormat>Widescreen</PresentationFormat>
  <Paragraphs>87</Paragraphs>
  <Slides>16</Slides>
  <Notes>4</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16</vt:i4>
      </vt:variant>
    </vt:vector>
  </HeadingPairs>
  <TitlesOfParts>
    <vt:vector size="20" baseType="lpstr">
      <vt:lpstr>Calibri</vt:lpstr>
      <vt:lpstr>Calibri Light</vt:lpstr>
      <vt:lpstr>Wingdings</vt:lpstr>
      <vt:lpstr>Retrospect</vt:lpstr>
      <vt:lpstr>    Tackling Substance Abuse &amp; Reducing Drug Overdose Deaths in Indian Country </vt:lpstr>
      <vt:lpstr>Statistics </vt:lpstr>
      <vt:lpstr>Impact of disparities </vt:lpstr>
      <vt:lpstr>Impact</vt:lpstr>
      <vt:lpstr>Opioid Crisis</vt:lpstr>
      <vt:lpstr>Prevention</vt:lpstr>
      <vt:lpstr>IHS HOPE COMMITTEE</vt:lpstr>
      <vt:lpstr>Resources</vt:lpstr>
      <vt:lpstr>Harm Reduction</vt:lpstr>
      <vt:lpstr>Treatment and Recovery</vt:lpstr>
      <vt:lpstr>Treatment</vt:lpstr>
      <vt:lpstr>Recovery</vt:lpstr>
      <vt:lpstr>Clinical and Public Health</vt:lpstr>
      <vt:lpstr>What does work</vt:lpstr>
      <vt:lpstr>  Ahe’hee’ Thank you!</vt:lpstr>
      <vt:lpstr>PowerPoint Presentation</vt:lpstr>
    </vt:vector>
  </TitlesOfParts>
  <Company>Indian Health Service</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Indian Health Service Briefing</dc:title>
  <dc:creator>Eisenman, Theresa (IHS/HQ)</dc:creator>
  <cp:lastModifiedBy>Christensen, Loretta L (IHS/HQ)</cp:lastModifiedBy>
  <cp:revision>164</cp:revision>
  <cp:lastPrinted>2016-03-30T21:52:09Z</cp:lastPrinted>
  <dcterms:created xsi:type="dcterms:W3CDTF">2016-03-11T19:03:08Z</dcterms:created>
  <dcterms:modified xsi:type="dcterms:W3CDTF">2024-04-16T16:26:58Z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0x01010069DEF66683F1904A9D18C86F600002D8</vt:lpwstr>
  </property>
</Properties>
</file>